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media/image11.pdf" ContentType="application/pdf"/>
  <Override PartName="/ppt/media/image13.pdf" ContentType="application/pdf"/>
  <Override PartName="/ppt/media/image15.pdf" ContentType="application/pdf"/>
  <Override PartName="/ppt/media/image17.pdf" ContentType="application/pdf"/>
  <Override PartName="/ppt/media/image19.pdf" ContentType="application/pdf"/>
  <Override PartName="/ppt/media/image22.pdf" ContentType="application/pdf"/>
  <Override PartName="/ppt/media/image24.pdf" ContentType="application/pdf"/>
  <Override PartName="/ppt/media/image26.pdf" ContentType="application/pdf"/>
  <Override PartName="/ppt/media/image29.pdf" ContentType="application/pdf"/>
  <Override PartName="/ppt/media/image31.pdf" ContentType="application/pdf"/>
  <Override PartName="/ppt/media/image33.pdf" ContentType="application/pdf"/>
  <Override PartName="/ppt/media/image35.pdf" ContentType="application/pdf"/>
  <Override PartName="/ppt/media/image37.pdf" ContentType="application/pdf"/>
  <Override PartName="/ppt/media/image39.pdf" ContentType="application/pdf"/>
  <Override PartName="/ppt/media/image41.pdf" ContentType="application/pdf"/>
  <Override PartName="/ppt/media/image43.pdf" ContentType="application/pdf"/>
  <Override PartName="/ppt/media/image45.pdf" ContentType="application/pdf"/>
  <Override PartName="/ppt/media/image48.pdf" ContentType="application/pdf"/>
  <Override PartName="/ppt/media/image50.pdf" ContentType="application/pdf"/>
  <Override PartName="/ppt/media/image52.pdf" ContentType="application/pdf"/>
  <Override PartName="/ppt/media/image54.pdf" ContentType="application/pdf"/>
  <Override PartName="/ppt/media/image56.pdf" ContentType="application/pdf"/>
  <Override PartName="/ppt/media/image58.pdf" ContentType="application/pdf"/>
  <Override PartName="/ppt/media/image60.pdf" ContentType="application/pdf"/>
  <Override PartName="/ppt/media/image62.pdf" ContentType="application/pdf"/>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notesMasterIdLst>
    <p:notesMasterId r:id="rId5"/>
  </p:notesMasterIdLst>
  <p:sldIdLst>
    <p:sldId id="326" r:id="rId4"/>
    <p:sldId id="309" r:id="rId6"/>
    <p:sldId id="315" r:id="rId7"/>
    <p:sldId id="316" r:id="rId8"/>
    <p:sldId id="310" r:id="rId9"/>
    <p:sldId id="330" r:id="rId10"/>
    <p:sldId id="331" r:id="rId11"/>
    <p:sldId id="332" r:id="rId12"/>
    <p:sldId id="317" r:id="rId13"/>
    <p:sldId id="318" r:id="rId14"/>
    <p:sldId id="333" r:id="rId15"/>
    <p:sldId id="334" r:id="rId16"/>
    <p:sldId id="319" r:id="rId17"/>
    <p:sldId id="335" r:id="rId18"/>
    <p:sldId id="336" r:id="rId19"/>
    <p:sldId id="320" r:id="rId20"/>
    <p:sldId id="313" r:id="rId21"/>
    <p:sldId id="337" r:id="rId22"/>
    <p:sldId id="321" r:id="rId23"/>
    <p:sldId id="314" r:id="rId24"/>
    <p:sldId id="282" r:id="rId25"/>
    <p:sldId id="322" r:id="rId26"/>
    <p:sldId id="283" r:id="rId27"/>
    <p:sldId id="338" r:id="rId28"/>
    <p:sldId id="339" r:id="rId29"/>
    <p:sldId id="285" r:id="rId30"/>
    <p:sldId id="340" r:id="rId31"/>
    <p:sldId id="341" r:id="rId32"/>
    <p:sldId id="323" r:id="rId33"/>
    <p:sldId id="324" r:id="rId34"/>
    <p:sldId id="342" r:id="rId35"/>
    <p:sldId id="343" r:id="rId36"/>
    <p:sldId id="344" r:id="rId37"/>
    <p:sldId id="345" r:id="rId38"/>
    <p:sldId id="346" r:id="rId39"/>
    <p:sldId id="347" r:id="rId40"/>
    <p:sldId id="348" r:id="rId41"/>
    <p:sldId id="349" r:id="rId42"/>
    <p:sldId id="328" r:id="rId43"/>
    <p:sldId id="428" r:id="rId44"/>
    <p:sldId id="385" r:id="rId45"/>
    <p:sldId id="386" r:id="rId46"/>
    <p:sldId id="387" r:id="rId47"/>
    <p:sldId id="388" r:id="rId48"/>
    <p:sldId id="389" r:id="rId49"/>
    <p:sldId id="390" r:id="rId50"/>
    <p:sldId id="392" r:id="rId51"/>
    <p:sldId id="395" r:id="rId52"/>
    <p:sldId id="396" r:id="rId53"/>
    <p:sldId id="397" r:id="rId54"/>
    <p:sldId id="398" r:id="rId55"/>
    <p:sldId id="399" r:id="rId56"/>
    <p:sldId id="400" r:id="rId57"/>
    <p:sldId id="401" r:id="rId58"/>
    <p:sldId id="402" r:id="rId59"/>
    <p:sldId id="403" r:id="rId60"/>
    <p:sldId id="404" r:id="rId61"/>
    <p:sldId id="405" r:id="rId62"/>
    <p:sldId id="406" r:id="rId63"/>
    <p:sldId id="407" r:id="rId64"/>
    <p:sldId id="408" r:id="rId65"/>
    <p:sldId id="409" r:id="rId66"/>
    <p:sldId id="410" r:id="rId67"/>
    <p:sldId id="411" r:id="rId68"/>
    <p:sldId id="412" r:id="rId69"/>
    <p:sldId id="413" r:id="rId70"/>
    <p:sldId id="414" r:id="rId71"/>
    <p:sldId id="415" r:id="rId72"/>
    <p:sldId id="416" r:id="rId73"/>
    <p:sldId id="417" r:id="rId74"/>
    <p:sldId id="418" r:id="rId75"/>
    <p:sldId id="419" r:id="rId76"/>
    <p:sldId id="420" r:id="rId77"/>
    <p:sldId id="421" r:id="rId78"/>
    <p:sldId id="422" r:id="rId79"/>
    <p:sldId id="423" r:id="rId80"/>
    <p:sldId id="424" r:id="rId81"/>
    <p:sldId id="425" r:id="rId82"/>
    <p:sldId id="426" r:id="rId83"/>
    <p:sldId id="427" r:id="rId8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457200" rtl="0" eaLnBrk="1" latinLnBrk="0" hangingPunct="1">
      <a:defRPr kern="1200">
        <a:solidFill>
          <a:schemeClr val="tx1"/>
        </a:solidFill>
        <a:latin typeface="Arial" panose="020B0604020202020204" pitchFamily="34" charset="0"/>
        <a:ea typeface="+mn-ea"/>
        <a:cs typeface="+mn-cs"/>
      </a:defRPr>
    </a:lvl6pPr>
    <a:lvl7pPr marL="2743200" algn="l" defTabSz="457200" rtl="0" eaLnBrk="1" latinLnBrk="0" hangingPunct="1">
      <a:defRPr kern="1200">
        <a:solidFill>
          <a:schemeClr val="tx1"/>
        </a:solidFill>
        <a:latin typeface="Arial" panose="020B0604020202020204" pitchFamily="34" charset="0"/>
        <a:ea typeface="+mn-ea"/>
        <a:cs typeface="+mn-cs"/>
      </a:defRPr>
    </a:lvl7pPr>
    <a:lvl8pPr marL="3200400" algn="l" defTabSz="457200" rtl="0" eaLnBrk="1" latinLnBrk="0" hangingPunct="1">
      <a:defRPr kern="1200">
        <a:solidFill>
          <a:schemeClr val="tx1"/>
        </a:solidFill>
        <a:latin typeface="Arial" panose="020B0604020202020204" pitchFamily="34" charset="0"/>
        <a:ea typeface="+mn-ea"/>
        <a:cs typeface="+mn-cs"/>
      </a:defRPr>
    </a:lvl8pPr>
    <a:lvl9pPr marL="3657600" algn="l" defTabSz="4572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45" autoAdjust="0"/>
    <p:restoredTop sz="83166" autoAdjust="0"/>
  </p:normalViewPr>
  <p:slideViewPr>
    <p:cSldViewPr>
      <p:cViewPr>
        <p:scale>
          <a:sx n="100" d="100"/>
          <a:sy n="100" d="100"/>
        </p:scale>
        <p:origin x="-3032" y="-4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20" d="100"/>
          <a:sy n="120" d="100"/>
        </p:scale>
        <p:origin x="-1088" y="2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015A331-C409-E643-872B-F3E44706BE0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7E8D6CD8-6BFA-2347-8417-40D8035EC1DE}">
      <dgm:prSet phldrT="[Text]"/>
      <dgm:spPr/>
      <dgm:t>
        <a:bodyPr/>
        <a:lstStyle/>
        <a:p>
          <a:r>
            <a:rPr lang="en-US" dirty="0" smtClean="0">
              <a:effectLst>
                <a:outerShdw blurRad="38100" dist="38100" dir="2700000" algn="tl">
                  <a:srgbClr val="000000">
                    <a:alpha val="43137"/>
                  </a:srgbClr>
                </a:outerShdw>
              </a:effectLst>
            </a:rPr>
            <a:t>Takes as input a secret key and a data block and produces a hash value (MAC) which is associated with the protected message</a:t>
          </a:r>
          <a:endParaRPr lang="en-US" dirty="0">
            <a:effectLst>
              <a:outerShdw blurRad="38100" dist="38100" dir="2700000" algn="tl">
                <a:srgbClr val="000000">
                  <a:alpha val="43137"/>
                </a:srgbClr>
              </a:outerShdw>
            </a:effectLst>
          </a:endParaRPr>
        </a:p>
      </dgm:t>
    </dgm:pt>
    <dgm:pt modelId="{45DB7120-E821-6B40-A252-FF085388B5BA}" cxnId="{683ED7D4-2FCD-1F4D-977F-C7F50860A4AF}" type="parTrans">
      <dgm:prSet/>
      <dgm:spPr/>
      <dgm:t>
        <a:bodyPr/>
        <a:lstStyle/>
        <a:p>
          <a:endParaRPr lang="en-US"/>
        </a:p>
      </dgm:t>
    </dgm:pt>
    <dgm:pt modelId="{ABD61B1A-22B0-894F-9F2A-FCF338AAA7AD}" cxnId="{683ED7D4-2FCD-1F4D-977F-C7F50860A4AF}" type="sibTrans">
      <dgm:prSet/>
      <dgm:spPr/>
      <dgm:t>
        <a:bodyPr/>
        <a:lstStyle/>
        <a:p>
          <a:endParaRPr lang="en-US"/>
        </a:p>
      </dgm:t>
    </dgm:pt>
    <dgm:pt modelId="{AEE03503-E94F-5346-B825-5D9196C7700C}">
      <dgm:prSet/>
      <dgm:spPr>
        <a:solidFill>
          <a:schemeClr val="bg1"/>
        </a:solidFill>
      </dgm:spPr>
      <dgm:t>
        <a:bodyPr/>
        <a:lstStyle/>
        <a:p>
          <a:r>
            <a:rPr lang="en-US" dirty="0" smtClean="0"/>
            <a:t>If the integrity of the message needs to be checked, the MAC function can be applied to the message and the result compared with the associated MAC value</a:t>
          </a:r>
        </a:p>
      </dgm:t>
    </dgm:pt>
    <dgm:pt modelId="{C62E1A9D-8703-9D4D-BE11-2321C5AA327C}" cxnId="{EC03FC86-57AC-9244-9D3F-466E0C947E7A}" type="parTrans">
      <dgm:prSet/>
      <dgm:spPr/>
      <dgm:t>
        <a:bodyPr/>
        <a:lstStyle/>
        <a:p>
          <a:endParaRPr lang="en-US"/>
        </a:p>
      </dgm:t>
    </dgm:pt>
    <dgm:pt modelId="{F49E7C5F-03A9-6046-9AE5-FC5D0F4049E7}" cxnId="{EC03FC86-57AC-9244-9D3F-466E0C947E7A}" type="sibTrans">
      <dgm:prSet/>
      <dgm:spPr/>
      <dgm:t>
        <a:bodyPr/>
        <a:lstStyle/>
        <a:p>
          <a:endParaRPr lang="en-US"/>
        </a:p>
      </dgm:t>
    </dgm:pt>
    <dgm:pt modelId="{1E73940E-11FB-1E46-AC2D-59DEA2AC0554}">
      <dgm:prSet/>
      <dgm:spPr>
        <a:solidFill>
          <a:schemeClr val="bg1"/>
        </a:solidFill>
      </dgm:spPr>
      <dgm:t>
        <a:bodyPr/>
        <a:lstStyle/>
        <a:p>
          <a:r>
            <a:rPr lang="en-US" dirty="0" smtClean="0"/>
            <a:t>An attacker who alters the message will be unable to alter the associated MAC value without knowledge of the secret key</a:t>
          </a:r>
          <a:endParaRPr lang="en-US" dirty="0"/>
        </a:p>
      </dgm:t>
    </dgm:pt>
    <dgm:pt modelId="{3D9493D0-60FF-784A-8F61-E7708AC06916}" cxnId="{C7CB3B05-22CE-4D4D-8BB1-7597E70AE8D7}" type="parTrans">
      <dgm:prSet/>
      <dgm:spPr/>
      <dgm:t>
        <a:bodyPr/>
        <a:lstStyle/>
        <a:p>
          <a:endParaRPr lang="en-US"/>
        </a:p>
      </dgm:t>
    </dgm:pt>
    <dgm:pt modelId="{656299D2-98C9-9342-B0D9-0546B6018889}" cxnId="{C7CB3B05-22CE-4D4D-8BB1-7597E70AE8D7}" type="sibTrans">
      <dgm:prSet/>
      <dgm:spPr/>
      <dgm:t>
        <a:bodyPr/>
        <a:lstStyle/>
        <a:p>
          <a:endParaRPr lang="en-US"/>
        </a:p>
      </dgm:t>
    </dgm:pt>
    <dgm:pt modelId="{B2DEDA57-9127-0248-8909-03B3298F72F0}" type="pres">
      <dgm:prSet presAssocID="{C015A331-C409-E643-872B-F3E44706BE0A}" presName="Name0" presStyleCnt="0">
        <dgm:presLayoutVars>
          <dgm:dir/>
          <dgm:animLvl val="lvl"/>
          <dgm:resizeHandles val="exact"/>
        </dgm:presLayoutVars>
      </dgm:prSet>
      <dgm:spPr/>
      <dgm:t>
        <a:bodyPr/>
        <a:lstStyle/>
        <a:p>
          <a:endParaRPr lang="en-US"/>
        </a:p>
      </dgm:t>
    </dgm:pt>
    <dgm:pt modelId="{606112E6-3DB0-DA46-B863-ADF0EDF96B70}" type="pres">
      <dgm:prSet presAssocID="{7E8D6CD8-6BFA-2347-8417-40D8035EC1DE}" presName="composite" presStyleCnt="0"/>
      <dgm:spPr/>
    </dgm:pt>
    <dgm:pt modelId="{9B6C901C-3225-9A49-8E32-8AA62AA2EF15}" type="pres">
      <dgm:prSet presAssocID="{7E8D6CD8-6BFA-2347-8417-40D8035EC1DE}" presName="parTx" presStyleLbl="alignNode1" presStyleIdx="0" presStyleCnt="1">
        <dgm:presLayoutVars>
          <dgm:chMax val="0"/>
          <dgm:chPref val="0"/>
          <dgm:bulletEnabled val="1"/>
        </dgm:presLayoutVars>
      </dgm:prSet>
      <dgm:spPr/>
      <dgm:t>
        <a:bodyPr/>
        <a:lstStyle/>
        <a:p>
          <a:endParaRPr lang="en-US"/>
        </a:p>
      </dgm:t>
    </dgm:pt>
    <dgm:pt modelId="{97553C45-932E-B64E-92DD-2B633E7B7105}" type="pres">
      <dgm:prSet presAssocID="{7E8D6CD8-6BFA-2347-8417-40D8035EC1DE}" presName="desTx" presStyleLbl="alignAccFollowNode1" presStyleIdx="0" presStyleCnt="1">
        <dgm:presLayoutVars>
          <dgm:bulletEnabled val="1"/>
        </dgm:presLayoutVars>
      </dgm:prSet>
      <dgm:spPr/>
      <dgm:t>
        <a:bodyPr/>
        <a:lstStyle/>
        <a:p>
          <a:endParaRPr lang="en-US"/>
        </a:p>
      </dgm:t>
    </dgm:pt>
  </dgm:ptLst>
  <dgm:cxnLst>
    <dgm:cxn modelId="{AC0FFCB4-E3F0-2348-BAB6-5F663D6341E1}" type="presOf" srcId="{AEE03503-E94F-5346-B825-5D9196C7700C}" destId="{97553C45-932E-B64E-92DD-2B633E7B7105}" srcOrd="0" destOrd="0" presId="urn:microsoft.com/office/officeart/2005/8/layout/hList1"/>
    <dgm:cxn modelId="{CAFA5A42-D213-534E-B28B-78392123E578}" type="presOf" srcId="{1E73940E-11FB-1E46-AC2D-59DEA2AC0554}" destId="{97553C45-932E-B64E-92DD-2B633E7B7105}" srcOrd="0" destOrd="1" presId="urn:microsoft.com/office/officeart/2005/8/layout/hList1"/>
    <dgm:cxn modelId="{683ED7D4-2FCD-1F4D-977F-C7F50860A4AF}" srcId="{C015A331-C409-E643-872B-F3E44706BE0A}" destId="{7E8D6CD8-6BFA-2347-8417-40D8035EC1DE}" srcOrd="0" destOrd="0" parTransId="{45DB7120-E821-6B40-A252-FF085388B5BA}" sibTransId="{ABD61B1A-22B0-894F-9F2A-FCF338AAA7AD}"/>
    <dgm:cxn modelId="{E0B724C4-7D82-1044-A0A3-3C3DEA311A73}" type="presOf" srcId="{C015A331-C409-E643-872B-F3E44706BE0A}" destId="{B2DEDA57-9127-0248-8909-03B3298F72F0}" srcOrd="0" destOrd="0" presId="urn:microsoft.com/office/officeart/2005/8/layout/hList1"/>
    <dgm:cxn modelId="{EC03FC86-57AC-9244-9D3F-466E0C947E7A}" srcId="{7E8D6CD8-6BFA-2347-8417-40D8035EC1DE}" destId="{AEE03503-E94F-5346-B825-5D9196C7700C}" srcOrd="0" destOrd="0" parTransId="{C62E1A9D-8703-9D4D-BE11-2321C5AA327C}" sibTransId="{F49E7C5F-03A9-6046-9AE5-FC5D0F4049E7}"/>
    <dgm:cxn modelId="{886A0297-8D4E-DB44-889F-DD2D0BDADDC3}" type="presOf" srcId="{7E8D6CD8-6BFA-2347-8417-40D8035EC1DE}" destId="{9B6C901C-3225-9A49-8E32-8AA62AA2EF15}" srcOrd="0" destOrd="0" presId="urn:microsoft.com/office/officeart/2005/8/layout/hList1"/>
    <dgm:cxn modelId="{C7CB3B05-22CE-4D4D-8BB1-7597E70AE8D7}" srcId="{7E8D6CD8-6BFA-2347-8417-40D8035EC1DE}" destId="{1E73940E-11FB-1E46-AC2D-59DEA2AC0554}" srcOrd="1" destOrd="0" parTransId="{3D9493D0-60FF-784A-8F61-E7708AC06916}" sibTransId="{656299D2-98C9-9342-B0D9-0546B6018889}"/>
    <dgm:cxn modelId="{7B003457-CC3F-DD42-9F9F-8F609772C896}" type="presParOf" srcId="{B2DEDA57-9127-0248-8909-03B3298F72F0}" destId="{606112E6-3DB0-DA46-B863-ADF0EDF96B70}" srcOrd="0" destOrd="0" presId="urn:microsoft.com/office/officeart/2005/8/layout/hList1"/>
    <dgm:cxn modelId="{66FE2624-301B-B144-939C-0ECAA0888A27}" type="presParOf" srcId="{606112E6-3DB0-DA46-B863-ADF0EDF96B70}" destId="{9B6C901C-3225-9A49-8E32-8AA62AA2EF15}" srcOrd="0" destOrd="0" presId="urn:microsoft.com/office/officeart/2005/8/layout/hList1"/>
    <dgm:cxn modelId="{70D77A2D-D9AF-1A4E-A0C1-68819305185C}" type="presParOf" srcId="{606112E6-3DB0-DA46-B863-ADF0EDF96B70}" destId="{97553C45-932E-B64E-92DD-2B633E7B7105}"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EBDC1B-6146-8B4F-ADAA-B1BAE52EE31A}"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2168749A-CCED-F94B-85DD-583BF6BB6ECA}">
      <dgm:prSet/>
      <dgm:spPr>
        <a:solidFill>
          <a:schemeClr val="bg1"/>
        </a:solidFill>
        <a:effectLst>
          <a:glow rad="101600">
            <a:schemeClr val="accent1">
              <a:alpha val="75000"/>
            </a:schemeClr>
          </a:glow>
          <a:softEdge rad="101600"/>
        </a:effectLst>
      </dgm:spPr>
      <dgm:t>
        <a:bodyPr/>
        <a:lstStyle/>
        <a:p>
          <a:pPr rtl="0"/>
          <a:r>
            <a:rPr lang="en-US" dirty="0" smtClean="0"/>
            <a:t>Commonly used to create a one-way password file</a:t>
          </a:r>
          <a:endParaRPr lang="en-US" dirty="0"/>
        </a:p>
      </dgm:t>
    </dgm:pt>
    <dgm:pt modelId="{6C916D29-5426-E845-97F0-AA734D75502E}" cxnId="{49DE799D-F643-4742-B3EA-CFA13418E709}" type="parTrans">
      <dgm:prSet/>
      <dgm:spPr/>
      <dgm:t>
        <a:bodyPr/>
        <a:lstStyle/>
        <a:p>
          <a:endParaRPr lang="en-US"/>
        </a:p>
      </dgm:t>
    </dgm:pt>
    <dgm:pt modelId="{2666BCAD-EF2E-ED48-8EB0-7FA10ED7AB39}" cxnId="{49DE799D-F643-4742-B3EA-CFA13418E709}" type="sibTrans">
      <dgm:prSet/>
      <dgm:spPr/>
      <dgm:t>
        <a:bodyPr/>
        <a:lstStyle/>
        <a:p>
          <a:endParaRPr lang="en-US"/>
        </a:p>
      </dgm:t>
    </dgm:pt>
    <dgm:pt modelId="{45CB8223-24EF-DA44-B0F7-261AFC2D85F1}">
      <dgm:prSet/>
      <dgm:spPr>
        <a:ln>
          <a:solidFill>
            <a:schemeClr val="tx1"/>
          </a:solidFill>
        </a:ln>
      </dgm:spPr>
      <dgm:t>
        <a:bodyPr/>
        <a:lstStyle/>
        <a:p>
          <a:pPr rtl="0"/>
          <a:r>
            <a:rPr lang="en-US" dirty="0" smtClean="0"/>
            <a:t>When a user enters a password, the hash of that password is compared to the stored hash value for verification</a:t>
          </a:r>
          <a:endParaRPr lang="en-US" dirty="0"/>
        </a:p>
      </dgm:t>
    </dgm:pt>
    <dgm:pt modelId="{19BDC7F9-204D-BC45-8712-C0E743B3E059}" cxnId="{A293BFD2-4A86-2A45-A3A9-C86F624029B9}" type="parTrans">
      <dgm:prSet/>
      <dgm:spPr/>
      <dgm:t>
        <a:bodyPr/>
        <a:lstStyle/>
        <a:p>
          <a:endParaRPr lang="en-US"/>
        </a:p>
      </dgm:t>
    </dgm:pt>
    <dgm:pt modelId="{6ACE365A-8EE6-3441-BC81-803990CBAA46}" cxnId="{A293BFD2-4A86-2A45-A3A9-C86F624029B9}" type="sibTrans">
      <dgm:prSet/>
      <dgm:spPr/>
      <dgm:t>
        <a:bodyPr/>
        <a:lstStyle/>
        <a:p>
          <a:endParaRPr lang="en-US"/>
        </a:p>
      </dgm:t>
    </dgm:pt>
    <dgm:pt modelId="{60DD25D4-1CB3-834F-9602-C41C798A7F4D}">
      <dgm:prSet/>
      <dgm:spPr>
        <a:ln>
          <a:solidFill>
            <a:schemeClr val="tx1"/>
          </a:solidFill>
        </a:ln>
      </dgm:spPr>
      <dgm:t>
        <a:bodyPr/>
        <a:lstStyle/>
        <a:p>
          <a:pPr rtl="0"/>
          <a:r>
            <a:rPr lang="en-US" dirty="0" smtClean="0"/>
            <a:t>This approach to password protection is used by most operating systems </a:t>
          </a:r>
          <a:endParaRPr lang="en-US" dirty="0"/>
        </a:p>
      </dgm:t>
    </dgm:pt>
    <dgm:pt modelId="{0A089693-76E9-7A4B-9148-82FE024D2EC8}" cxnId="{B2C7D9A6-28D6-E24B-B4C0-759FBA866AAF}" type="parTrans">
      <dgm:prSet/>
      <dgm:spPr/>
      <dgm:t>
        <a:bodyPr/>
        <a:lstStyle/>
        <a:p>
          <a:endParaRPr lang="en-US"/>
        </a:p>
      </dgm:t>
    </dgm:pt>
    <dgm:pt modelId="{05551EFB-9F83-2349-9014-87D3233C4975}" cxnId="{B2C7D9A6-28D6-E24B-B4C0-759FBA866AAF}" type="sibTrans">
      <dgm:prSet/>
      <dgm:spPr/>
      <dgm:t>
        <a:bodyPr/>
        <a:lstStyle/>
        <a:p>
          <a:endParaRPr lang="en-US"/>
        </a:p>
      </dgm:t>
    </dgm:pt>
    <dgm:pt modelId="{C6BFF961-4373-6E4D-90C3-1F201EBAB55E}">
      <dgm:prSet/>
      <dgm:spPr>
        <a:solidFill>
          <a:schemeClr val="bg1"/>
        </a:solidFill>
        <a:effectLst>
          <a:glow rad="101600">
            <a:schemeClr val="accent1">
              <a:alpha val="75000"/>
            </a:schemeClr>
          </a:glow>
          <a:softEdge rad="63500"/>
        </a:effectLst>
      </dgm:spPr>
      <dgm:t>
        <a:bodyPr/>
        <a:lstStyle/>
        <a:p>
          <a:pPr rtl="0"/>
          <a:r>
            <a:rPr lang="en-US" dirty="0" smtClean="0"/>
            <a:t>Can be used for intrusion and virus detection</a:t>
          </a:r>
          <a:endParaRPr lang="en-US" dirty="0"/>
        </a:p>
      </dgm:t>
    </dgm:pt>
    <dgm:pt modelId="{CF7868EC-A98C-5342-8873-CCCF7E182B9A}" cxnId="{AD6F7AF3-0DDE-E540-947F-337A24E28EEE}" type="parTrans">
      <dgm:prSet/>
      <dgm:spPr/>
      <dgm:t>
        <a:bodyPr/>
        <a:lstStyle/>
        <a:p>
          <a:endParaRPr lang="en-US"/>
        </a:p>
      </dgm:t>
    </dgm:pt>
    <dgm:pt modelId="{34C2C00B-100D-8548-88E7-E3DF6B3D1BCE}" cxnId="{AD6F7AF3-0DDE-E540-947F-337A24E28EEE}" type="sibTrans">
      <dgm:prSet/>
      <dgm:spPr/>
      <dgm:t>
        <a:bodyPr/>
        <a:lstStyle/>
        <a:p>
          <a:endParaRPr lang="en-US"/>
        </a:p>
      </dgm:t>
    </dgm:pt>
    <dgm:pt modelId="{E645E13A-A24E-6B48-B19F-89AFAD4995F2}">
      <dgm:prSet/>
      <dgm:spPr>
        <a:ln>
          <a:solidFill>
            <a:schemeClr val="tx1"/>
          </a:solidFill>
        </a:ln>
      </dgm:spPr>
      <dgm:t>
        <a:bodyPr/>
        <a:lstStyle/>
        <a:p>
          <a:pPr rtl="0"/>
          <a:r>
            <a:rPr lang="en-US" dirty="0" smtClean="0"/>
            <a:t>Store H(F) for each file on a system and secure the hash values</a:t>
          </a:r>
          <a:endParaRPr lang="en-US" dirty="0"/>
        </a:p>
      </dgm:t>
    </dgm:pt>
    <dgm:pt modelId="{59B39548-73D2-0249-A7C6-B778D02A4F88}" cxnId="{42366A1C-2F6A-AE42-8B22-C9D6F383404B}" type="parTrans">
      <dgm:prSet/>
      <dgm:spPr/>
      <dgm:t>
        <a:bodyPr/>
        <a:lstStyle/>
        <a:p>
          <a:endParaRPr lang="en-US"/>
        </a:p>
      </dgm:t>
    </dgm:pt>
    <dgm:pt modelId="{29313F91-225C-F043-8F8F-E6D2E14FAD7C}" cxnId="{42366A1C-2F6A-AE42-8B22-C9D6F383404B}" type="sibTrans">
      <dgm:prSet/>
      <dgm:spPr/>
      <dgm:t>
        <a:bodyPr/>
        <a:lstStyle/>
        <a:p>
          <a:endParaRPr lang="en-US"/>
        </a:p>
      </dgm:t>
    </dgm:pt>
    <dgm:pt modelId="{8A46D1A2-AE66-5545-B5C6-68A577BE8DFF}">
      <dgm:prSet/>
      <dgm:spPr>
        <a:ln>
          <a:solidFill>
            <a:schemeClr val="tx1"/>
          </a:solidFill>
        </a:ln>
      </dgm:spPr>
      <dgm:t>
        <a:bodyPr/>
        <a:lstStyle/>
        <a:p>
          <a:pPr rtl="0"/>
          <a:r>
            <a:rPr lang="en-US" dirty="0" smtClean="0"/>
            <a:t>One can later determine if a file has been modified by </a:t>
          </a:r>
          <a:r>
            <a:rPr lang="en-US" dirty="0" err="1" smtClean="0"/>
            <a:t>recomputing</a:t>
          </a:r>
          <a:r>
            <a:rPr lang="en-US" dirty="0" smtClean="0"/>
            <a:t> H(F) </a:t>
          </a:r>
          <a:endParaRPr lang="en-US" dirty="0"/>
        </a:p>
      </dgm:t>
    </dgm:pt>
    <dgm:pt modelId="{6024C005-E62C-944B-A18B-3CA93DF3F49C}" cxnId="{CF9116B3-8426-9148-A34F-36CDAB7EE007}" type="parTrans">
      <dgm:prSet/>
      <dgm:spPr/>
      <dgm:t>
        <a:bodyPr/>
        <a:lstStyle/>
        <a:p>
          <a:endParaRPr lang="en-US"/>
        </a:p>
      </dgm:t>
    </dgm:pt>
    <dgm:pt modelId="{DCC37FF7-A669-D344-BFD1-C182DC2A28CF}" cxnId="{CF9116B3-8426-9148-A34F-36CDAB7EE007}" type="sibTrans">
      <dgm:prSet/>
      <dgm:spPr/>
      <dgm:t>
        <a:bodyPr/>
        <a:lstStyle/>
        <a:p>
          <a:endParaRPr lang="en-US"/>
        </a:p>
      </dgm:t>
    </dgm:pt>
    <dgm:pt modelId="{35D04BC2-6AD2-EF4F-B93B-6DF04AE62FD4}">
      <dgm:prSet/>
      <dgm:spPr>
        <a:ln>
          <a:solidFill>
            <a:schemeClr val="tx1"/>
          </a:solidFill>
        </a:ln>
      </dgm:spPr>
      <dgm:t>
        <a:bodyPr/>
        <a:lstStyle/>
        <a:p>
          <a:pPr rtl="0"/>
          <a:r>
            <a:rPr lang="en-US" dirty="0" smtClean="0"/>
            <a:t>An intruder would need to change F without changing H(F)</a:t>
          </a:r>
          <a:endParaRPr lang="en-US" dirty="0"/>
        </a:p>
      </dgm:t>
    </dgm:pt>
    <dgm:pt modelId="{918F828C-F7CE-4245-BDE4-80D63A70B67C}" cxnId="{01112895-96DA-4940-BC27-1C63CCAEFCFD}" type="parTrans">
      <dgm:prSet/>
      <dgm:spPr/>
      <dgm:t>
        <a:bodyPr/>
        <a:lstStyle/>
        <a:p>
          <a:endParaRPr lang="en-US"/>
        </a:p>
      </dgm:t>
    </dgm:pt>
    <dgm:pt modelId="{D08FEB11-9159-CB47-A020-E7CE4A2E6A60}" cxnId="{01112895-96DA-4940-BC27-1C63CCAEFCFD}" type="sibTrans">
      <dgm:prSet/>
      <dgm:spPr/>
      <dgm:t>
        <a:bodyPr/>
        <a:lstStyle/>
        <a:p>
          <a:endParaRPr lang="en-US"/>
        </a:p>
      </dgm:t>
    </dgm:pt>
    <dgm:pt modelId="{C19458EB-338E-834D-9D24-B265F4C45145}">
      <dgm:prSet/>
      <dgm:spPr>
        <a:solidFill>
          <a:schemeClr val="bg1"/>
        </a:solidFill>
        <a:effectLst>
          <a:glow rad="101600">
            <a:schemeClr val="accent1">
              <a:alpha val="75000"/>
            </a:schemeClr>
          </a:glow>
          <a:softEdge rad="63500"/>
        </a:effectLst>
      </dgm:spPr>
      <dgm:t>
        <a:bodyPr/>
        <a:lstStyle/>
        <a:p>
          <a:pPr rtl="0"/>
          <a:r>
            <a:rPr lang="en-US" dirty="0" smtClean="0"/>
            <a:t>Can be used to construct a pseudorandom function (PRF) or a pseudorandom number generator (PRNG)</a:t>
          </a:r>
          <a:endParaRPr lang="en-US" dirty="0"/>
        </a:p>
      </dgm:t>
    </dgm:pt>
    <dgm:pt modelId="{053173A1-753A-0343-970C-5BE5BAB1D2EC}" cxnId="{B52114E4-AA6B-0A40-AB14-D739C44CE811}" type="parTrans">
      <dgm:prSet/>
      <dgm:spPr/>
      <dgm:t>
        <a:bodyPr/>
        <a:lstStyle/>
        <a:p>
          <a:endParaRPr lang="en-US"/>
        </a:p>
      </dgm:t>
    </dgm:pt>
    <dgm:pt modelId="{98381C18-658F-454A-ABED-C101412FD474}" cxnId="{B52114E4-AA6B-0A40-AB14-D739C44CE811}" type="sibTrans">
      <dgm:prSet/>
      <dgm:spPr/>
      <dgm:t>
        <a:bodyPr/>
        <a:lstStyle/>
        <a:p>
          <a:endParaRPr lang="en-US"/>
        </a:p>
      </dgm:t>
    </dgm:pt>
    <dgm:pt modelId="{A015E574-47A3-E944-B303-D53B4E1815CF}">
      <dgm:prSet/>
      <dgm:spPr>
        <a:ln>
          <a:solidFill>
            <a:schemeClr val="tx1"/>
          </a:solidFill>
        </a:ln>
      </dgm:spPr>
      <dgm:t>
        <a:bodyPr/>
        <a:lstStyle/>
        <a:p>
          <a:pPr rtl="0"/>
          <a:r>
            <a:rPr lang="en-US" dirty="0" smtClean="0"/>
            <a:t>A common application for a hash-based PRF is for the generation of symmetric keys</a:t>
          </a:r>
          <a:endParaRPr lang="en-US" dirty="0"/>
        </a:p>
      </dgm:t>
    </dgm:pt>
    <dgm:pt modelId="{D9B79708-16E5-A444-848C-4BDA40A631A6}" cxnId="{AAF12A67-E486-CB4B-BE9C-858D90B6B82F}" type="parTrans">
      <dgm:prSet/>
      <dgm:spPr/>
      <dgm:t>
        <a:bodyPr/>
        <a:lstStyle/>
        <a:p>
          <a:endParaRPr lang="en-US"/>
        </a:p>
      </dgm:t>
    </dgm:pt>
    <dgm:pt modelId="{ABB6F286-DC2D-F24A-A05D-7C2C2ACA01A9}" cxnId="{AAF12A67-E486-CB4B-BE9C-858D90B6B82F}" type="sibTrans">
      <dgm:prSet/>
      <dgm:spPr/>
      <dgm:t>
        <a:bodyPr/>
        <a:lstStyle/>
        <a:p>
          <a:endParaRPr lang="en-US"/>
        </a:p>
      </dgm:t>
    </dgm:pt>
    <dgm:pt modelId="{3A9DB640-426A-0648-828C-9459C8F29563}" type="pres">
      <dgm:prSet presAssocID="{F6EBDC1B-6146-8B4F-ADAA-B1BAE52EE31A}" presName="theList" presStyleCnt="0">
        <dgm:presLayoutVars>
          <dgm:dir/>
          <dgm:animLvl val="lvl"/>
          <dgm:resizeHandles val="exact"/>
        </dgm:presLayoutVars>
      </dgm:prSet>
      <dgm:spPr/>
      <dgm:t>
        <a:bodyPr/>
        <a:lstStyle/>
        <a:p>
          <a:endParaRPr lang="en-US"/>
        </a:p>
      </dgm:t>
    </dgm:pt>
    <dgm:pt modelId="{0E031654-D7E9-8E48-94E5-BBF8E3A21A9E}" type="pres">
      <dgm:prSet presAssocID="{2168749A-CCED-F94B-85DD-583BF6BB6ECA}" presName="compNode" presStyleCnt="0"/>
      <dgm:spPr/>
    </dgm:pt>
    <dgm:pt modelId="{1886384E-7F5E-0C46-B09E-DD5887B1D990}" type="pres">
      <dgm:prSet presAssocID="{2168749A-CCED-F94B-85DD-583BF6BB6ECA}" presName="aNode" presStyleLbl="bgShp" presStyleIdx="0" presStyleCnt="3"/>
      <dgm:spPr/>
      <dgm:t>
        <a:bodyPr/>
        <a:lstStyle/>
        <a:p>
          <a:endParaRPr lang="en-US"/>
        </a:p>
      </dgm:t>
    </dgm:pt>
    <dgm:pt modelId="{A4F68F0C-ADB1-7E4E-A35C-8C21154957C6}" type="pres">
      <dgm:prSet presAssocID="{2168749A-CCED-F94B-85DD-583BF6BB6ECA}" presName="textNode" presStyleLbl="bgShp" presStyleIdx="0" presStyleCnt="3"/>
      <dgm:spPr/>
      <dgm:t>
        <a:bodyPr/>
        <a:lstStyle/>
        <a:p>
          <a:endParaRPr lang="en-US"/>
        </a:p>
      </dgm:t>
    </dgm:pt>
    <dgm:pt modelId="{604D0E69-2C8A-FF4A-A767-DC104804CBE4}" type="pres">
      <dgm:prSet presAssocID="{2168749A-CCED-F94B-85DD-583BF6BB6ECA}" presName="compChildNode" presStyleCnt="0"/>
      <dgm:spPr/>
    </dgm:pt>
    <dgm:pt modelId="{3A6283B4-62BC-1642-8579-66480AFE9981}" type="pres">
      <dgm:prSet presAssocID="{2168749A-CCED-F94B-85DD-583BF6BB6ECA}" presName="theInnerList" presStyleCnt="0"/>
      <dgm:spPr/>
    </dgm:pt>
    <dgm:pt modelId="{9A5C8B54-E8B9-5144-A712-533FDFDCB980}" type="pres">
      <dgm:prSet presAssocID="{45CB8223-24EF-DA44-B0F7-261AFC2D85F1}" presName="childNode" presStyleLbl="node1" presStyleIdx="0" presStyleCnt="6">
        <dgm:presLayoutVars>
          <dgm:bulletEnabled val="1"/>
        </dgm:presLayoutVars>
      </dgm:prSet>
      <dgm:spPr/>
      <dgm:t>
        <a:bodyPr/>
        <a:lstStyle/>
        <a:p>
          <a:endParaRPr lang="en-US"/>
        </a:p>
      </dgm:t>
    </dgm:pt>
    <dgm:pt modelId="{EF5C0AB9-8408-B444-8622-D43C27D9DAFC}" type="pres">
      <dgm:prSet presAssocID="{45CB8223-24EF-DA44-B0F7-261AFC2D85F1}" presName="aSpace2" presStyleCnt="0"/>
      <dgm:spPr/>
    </dgm:pt>
    <dgm:pt modelId="{32190510-28D4-564D-8C61-CA1C4E71FFDA}" type="pres">
      <dgm:prSet presAssocID="{60DD25D4-1CB3-834F-9602-C41C798A7F4D}" presName="childNode" presStyleLbl="node1" presStyleIdx="1" presStyleCnt="6">
        <dgm:presLayoutVars>
          <dgm:bulletEnabled val="1"/>
        </dgm:presLayoutVars>
      </dgm:prSet>
      <dgm:spPr/>
      <dgm:t>
        <a:bodyPr/>
        <a:lstStyle/>
        <a:p>
          <a:endParaRPr lang="en-US"/>
        </a:p>
      </dgm:t>
    </dgm:pt>
    <dgm:pt modelId="{0A2909FE-8B7B-FD4B-80C1-8E30337A1613}" type="pres">
      <dgm:prSet presAssocID="{2168749A-CCED-F94B-85DD-583BF6BB6ECA}" presName="aSpace" presStyleCnt="0"/>
      <dgm:spPr/>
    </dgm:pt>
    <dgm:pt modelId="{FA2DD86E-B6D3-E94E-958E-153B47809AD4}" type="pres">
      <dgm:prSet presAssocID="{C6BFF961-4373-6E4D-90C3-1F201EBAB55E}" presName="compNode" presStyleCnt="0"/>
      <dgm:spPr/>
    </dgm:pt>
    <dgm:pt modelId="{5F7C211F-9042-EC43-AF3D-42BEB42044BE}" type="pres">
      <dgm:prSet presAssocID="{C6BFF961-4373-6E4D-90C3-1F201EBAB55E}" presName="aNode" presStyleLbl="bgShp" presStyleIdx="1" presStyleCnt="3"/>
      <dgm:spPr/>
      <dgm:t>
        <a:bodyPr/>
        <a:lstStyle/>
        <a:p>
          <a:endParaRPr lang="en-US"/>
        </a:p>
      </dgm:t>
    </dgm:pt>
    <dgm:pt modelId="{42B7F9B9-8348-0C4D-AC9B-CC66D458F7FF}" type="pres">
      <dgm:prSet presAssocID="{C6BFF961-4373-6E4D-90C3-1F201EBAB55E}" presName="textNode" presStyleLbl="bgShp" presStyleIdx="1" presStyleCnt="3"/>
      <dgm:spPr/>
      <dgm:t>
        <a:bodyPr/>
        <a:lstStyle/>
        <a:p>
          <a:endParaRPr lang="en-US"/>
        </a:p>
      </dgm:t>
    </dgm:pt>
    <dgm:pt modelId="{268DBC68-748D-B043-B027-807A4CC41A44}" type="pres">
      <dgm:prSet presAssocID="{C6BFF961-4373-6E4D-90C3-1F201EBAB55E}" presName="compChildNode" presStyleCnt="0"/>
      <dgm:spPr/>
    </dgm:pt>
    <dgm:pt modelId="{0E727FDF-35A6-7145-B311-ECCC0E742A36}" type="pres">
      <dgm:prSet presAssocID="{C6BFF961-4373-6E4D-90C3-1F201EBAB55E}" presName="theInnerList" presStyleCnt="0"/>
      <dgm:spPr/>
    </dgm:pt>
    <dgm:pt modelId="{BB3EEB33-7471-3C46-B37A-EF306DC11397}" type="pres">
      <dgm:prSet presAssocID="{E645E13A-A24E-6B48-B19F-89AFAD4995F2}" presName="childNode" presStyleLbl="node1" presStyleIdx="2" presStyleCnt="6">
        <dgm:presLayoutVars>
          <dgm:bulletEnabled val="1"/>
        </dgm:presLayoutVars>
      </dgm:prSet>
      <dgm:spPr/>
      <dgm:t>
        <a:bodyPr/>
        <a:lstStyle/>
        <a:p>
          <a:endParaRPr lang="en-US"/>
        </a:p>
      </dgm:t>
    </dgm:pt>
    <dgm:pt modelId="{B6AADDC7-19A1-E046-8D58-2090353C4FC2}" type="pres">
      <dgm:prSet presAssocID="{E645E13A-A24E-6B48-B19F-89AFAD4995F2}" presName="aSpace2" presStyleCnt="0"/>
      <dgm:spPr/>
    </dgm:pt>
    <dgm:pt modelId="{219509CF-B5AE-824C-9137-90FE6F41E897}" type="pres">
      <dgm:prSet presAssocID="{8A46D1A2-AE66-5545-B5C6-68A577BE8DFF}" presName="childNode" presStyleLbl="node1" presStyleIdx="3" presStyleCnt="6">
        <dgm:presLayoutVars>
          <dgm:bulletEnabled val="1"/>
        </dgm:presLayoutVars>
      </dgm:prSet>
      <dgm:spPr/>
      <dgm:t>
        <a:bodyPr/>
        <a:lstStyle/>
        <a:p>
          <a:endParaRPr lang="en-US"/>
        </a:p>
      </dgm:t>
    </dgm:pt>
    <dgm:pt modelId="{E0CE05AF-A9AC-F34D-BAE5-F9BF37374EDB}" type="pres">
      <dgm:prSet presAssocID="{8A46D1A2-AE66-5545-B5C6-68A577BE8DFF}" presName="aSpace2" presStyleCnt="0"/>
      <dgm:spPr/>
    </dgm:pt>
    <dgm:pt modelId="{BF798EF9-4DCA-F54E-BDEA-C66F968FF331}" type="pres">
      <dgm:prSet presAssocID="{35D04BC2-6AD2-EF4F-B93B-6DF04AE62FD4}" presName="childNode" presStyleLbl="node1" presStyleIdx="4" presStyleCnt="6">
        <dgm:presLayoutVars>
          <dgm:bulletEnabled val="1"/>
        </dgm:presLayoutVars>
      </dgm:prSet>
      <dgm:spPr/>
      <dgm:t>
        <a:bodyPr/>
        <a:lstStyle/>
        <a:p>
          <a:endParaRPr lang="en-US"/>
        </a:p>
      </dgm:t>
    </dgm:pt>
    <dgm:pt modelId="{A051A7FC-48BE-1849-81A6-2DCDABBA10D4}" type="pres">
      <dgm:prSet presAssocID="{C6BFF961-4373-6E4D-90C3-1F201EBAB55E}" presName="aSpace" presStyleCnt="0"/>
      <dgm:spPr/>
    </dgm:pt>
    <dgm:pt modelId="{194E2B3A-3D7A-354B-B54E-F148D5E0D04C}" type="pres">
      <dgm:prSet presAssocID="{C19458EB-338E-834D-9D24-B265F4C45145}" presName="compNode" presStyleCnt="0"/>
      <dgm:spPr/>
    </dgm:pt>
    <dgm:pt modelId="{847E0B4C-8D6D-244B-9DA0-6F3A49E346AE}" type="pres">
      <dgm:prSet presAssocID="{C19458EB-338E-834D-9D24-B265F4C45145}" presName="aNode" presStyleLbl="bgShp" presStyleIdx="2" presStyleCnt="3"/>
      <dgm:spPr/>
      <dgm:t>
        <a:bodyPr/>
        <a:lstStyle/>
        <a:p>
          <a:endParaRPr lang="en-US"/>
        </a:p>
      </dgm:t>
    </dgm:pt>
    <dgm:pt modelId="{2F0FD1B9-6F06-5F43-8A4B-220409073675}" type="pres">
      <dgm:prSet presAssocID="{C19458EB-338E-834D-9D24-B265F4C45145}" presName="textNode" presStyleLbl="bgShp" presStyleIdx="2" presStyleCnt="3"/>
      <dgm:spPr/>
      <dgm:t>
        <a:bodyPr/>
        <a:lstStyle/>
        <a:p>
          <a:endParaRPr lang="en-US"/>
        </a:p>
      </dgm:t>
    </dgm:pt>
    <dgm:pt modelId="{835EDF3B-C9A5-3246-9510-75B3D6732884}" type="pres">
      <dgm:prSet presAssocID="{C19458EB-338E-834D-9D24-B265F4C45145}" presName="compChildNode" presStyleCnt="0"/>
      <dgm:spPr/>
    </dgm:pt>
    <dgm:pt modelId="{D37A1B7D-60C9-C140-B7DD-4859D7571AC8}" type="pres">
      <dgm:prSet presAssocID="{C19458EB-338E-834D-9D24-B265F4C45145}" presName="theInnerList" presStyleCnt="0"/>
      <dgm:spPr/>
    </dgm:pt>
    <dgm:pt modelId="{2DE2D63A-4790-D443-97AA-DFD90F9B3785}" type="pres">
      <dgm:prSet presAssocID="{A015E574-47A3-E944-B303-D53B4E1815CF}" presName="childNode" presStyleLbl="node1" presStyleIdx="5" presStyleCnt="6">
        <dgm:presLayoutVars>
          <dgm:bulletEnabled val="1"/>
        </dgm:presLayoutVars>
      </dgm:prSet>
      <dgm:spPr/>
      <dgm:t>
        <a:bodyPr/>
        <a:lstStyle/>
        <a:p>
          <a:endParaRPr lang="en-US"/>
        </a:p>
      </dgm:t>
    </dgm:pt>
  </dgm:ptLst>
  <dgm:cxnLst>
    <dgm:cxn modelId="{A293BFD2-4A86-2A45-A3A9-C86F624029B9}" srcId="{2168749A-CCED-F94B-85DD-583BF6BB6ECA}" destId="{45CB8223-24EF-DA44-B0F7-261AFC2D85F1}" srcOrd="0" destOrd="0" parTransId="{19BDC7F9-204D-BC45-8712-C0E743B3E059}" sibTransId="{6ACE365A-8EE6-3441-BC81-803990CBAA46}"/>
    <dgm:cxn modelId="{9AE2DCE7-05CA-074B-B01D-C6FEF106E329}" type="presOf" srcId="{C6BFF961-4373-6E4D-90C3-1F201EBAB55E}" destId="{42B7F9B9-8348-0C4D-AC9B-CC66D458F7FF}" srcOrd="1" destOrd="0" presId="urn:microsoft.com/office/officeart/2005/8/layout/lProcess2"/>
    <dgm:cxn modelId="{49DE799D-F643-4742-B3EA-CFA13418E709}" srcId="{F6EBDC1B-6146-8B4F-ADAA-B1BAE52EE31A}" destId="{2168749A-CCED-F94B-85DD-583BF6BB6ECA}" srcOrd="0" destOrd="0" parTransId="{6C916D29-5426-E845-97F0-AA734D75502E}" sibTransId="{2666BCAD-EF2E-ED48-8EB0-7FA10ED7AB39}"/>
    <dgm:cxn modelId="{E8C8A089-2F88-1A4B-AB2C-E0670115ED5B}" type="presOf" srcId="{F6EBDC1B-6146-8B4F-ADAA-B1BAE52EE31A}" destId="{3A9DB640-426A-0648-828C-9459C8F29563}" srcOrd="0" destOrd="0" presId="urn:microsoft.com/office/officeart/2005/8/layout/lProcess2"/>
    <dgm:cxn modelId="{B2C7D9A6-28D6-E24B-B4C0-759FBA866AAF}" srcId="{2168749A-CCED-F94B-85DD-583BF6BB6ECA}" destId="{60DD25D4-1CB3-834F-9602-C41C798A7F4D}" srcOrd="1" destOrd="0" parTransId="{0A089693-76E9-7A4B-9148-82FE024D2EC8}" sibTransId="{05551EFB-9F83-2349-9014-87D3233C4975}"/>
    <dgm:cxn modelId="{72C011B5-2295-6A45-BE11-28F2182A526C}" type="presOf" srcId="{C19458EB-338E-834D-9D24-B265F4C45145}" destId="{2F0FD1B9-6F06-5F43-8A4B-220409073675}" srcOrd="1" destOrd="0" presId="urn:microsoft.com/office/officeart/2005/8/layout/lProcess2"/>
    <dgm:cxn modelId="{0CA59C97-B8BC-0D43-99F3-6CC05E025D02}" type="presOf" srcId="{C19458EB-338E-834D-9D24-B265F4C45145}" destId="{847E0B4C-8D6D-244B-9DA0-6F3A49E346AE}" srcOrd="0" destOrd="0" presId="urn:microsoft.com/office/officeart/2005/8/layout/lProcess2"/>
    <dgm:cxn modelId="{46CA3FAB-EEB2-FE49-90EE-BEC1461EEAE9}" type="presOf" srcId="{2168749A-CCED-F94B-85DD-583BF6BB6ECA}" destId="{1886384E-7F5E-0C46-B09E-DD5887B1D990}" srcOrd="0" destOrd="0" presId="urn:microsoft.com/office/officeart/2005/8/layout/lProcess2"/>
    <dgm:cxn modelId="{CF9116B3-8426-9148-A34F-36CDAB7EE007}" srcId="{C6BFF961-4373-6E4D-90C3-1F201EBAB55E}" destId="{8A46D1A2-AE66-5545-B5C6-68A577BE8DFF}" srcOrd="1" destOrd="0" parTransId="{6024C005-E62C-944B-A18B-3CA93DF3F49C}" sibTransId="{DCC37FF7-A669-D344-BFD1-C182DC2A28CF}"/>
    <dgm:cxn modelId="{CC5CB549-5090-6C4F-A69B-F64612837DEB}" type="presOf" srcId="{35D04BC2-6AD2-EF4F-B93B-6DF04AE62FD4}" destId="{BF798EF9-4DCA-F54E-BDEA-C66F968FF331}" srcOrd="0" destOrd="0" presId="urn:microsoft.com/office/officeart/2005/8/layout/lProcess2"/>
    <dgm:cxn modelId="{758B056E-8CC3-E74E-8545-FC1DAC17A20E}" type="presOf" srcId="{E645E13A-A24E-6B48-B19F-89AFAD4995F2}" destId="{BB3EEB33-7471-3C46-B37A-EF306DC11397}" srcOrd="0" destOrd="0" presId="urn:microsoft.com/office/officeart/2005/8/layout/lProcess2"/>
    <dgm:cxn modelId="{5F97B4FF-12E9-8E4F-B293-5A29C4EE4186}" type="presOf" srcId="{8A46D1A2-AE66-5545-B5C6-68A577BE8DFF}" destId="{219509CF-B5AE-824C-9137-90FE6F41E897}" srcOrd="0" destOrd="0" presId="urn:microsoft.com/office/officeart/2005/8/layout/lProcess2"/>
    <dgm:cxn modelId="{AD6F7AF3-0DDE-E540-947F-337A24E28EEE}" srcId="{F6EBDC1B-6146-8B4F-ADAA-B1BAE52EE31A}" destId="{C6BFF961-4373-6E4D-90C3-1F201EBAB55E}" srcOrd="1" destOrd="0" parTransId="{CF7868EC-A98C-5342-8873-CCCF7E182B9A}" sibTransId="{34C2C00B-100D-8548-88E7-E3DF6B3D1BCE}"/>
    <dgm:cxn modelId="{42366A1C-2F6A-AE42-8B22-C9D6F383404B}" srcId="{C6BFF961-4373-6E4D-90C3-1F201EBAB55E}" destId="{E645E13A-A24E-6B48-B19F-89AFAD4995F2}" srcOrd="0" destOrd="0" parTransId="{59B39548-73D2-0249-A7C6-B778D02A4F88}" sibTransId="{29313F91-225C-F043-8F8F-E6D2E14FAD7C}"/>
    <dgm:cxn modelId="{AAF12A67-E486-CB4B-BE9C-858D90B6B82F}" srcId="{C19458EB-338E-834D-9D24-B265F4C45145}" destId="{A015E574-47A3-E944-B303-D53B4E1815CF}" srcOrd="0" destOrd="0" parTransId="{D9B79708-16E5-A444-848C-4BDA40A631A6}" sibTransId="{ABB6F286-DC2D-F24A-A05D-7C2C2ACA01A9}"/>
    <dgm:cxn modelId="{AF82A59B-F7F8-CB45-94DC-41AF2A71C81F}" type="presOf" srcId="{C6BFF961-4373-6E4D-90C3-1F201EBAB55E}" destId="{5F7C211F-9042-EC43-AF3D-42BEB42044BE}" srcOrd="0" destOrd="0" presId="urn:microsoft.com/office/officeart/2005/8/layout/lProcess2"/>
    <dgm:cxn modelId="{B52114E4-AA6B-0A40-AB14-D739C44CE811}" srcId="{F6EBDC1B-6146-8B4F-ADAA-B1BAE52EE31A}" destId="{C19458EB-338E-834D-9D24-B265F4C45145}" srcOrd="2" destOrd="0" parTransId="{053173A1-753A-0343-970C-5BE5BAB1D2EC}" sibTransId="{98381C18-658F-454A-ABED-C101412FD474}"/>
    <dgm:cxn modelId="{559E892D-7927-C249-9FB8-9E44772FF545}" type="presOf" srcId="{60DD25D4-1CB3-834F-9602-C41C798A7F4D}" destId="{32190510-28D4-564D-8C61-CA1C4E71FFDA}" srcOrd="0" destOrd="0" presId="urn:microsoft.com/office/officeart/2005/8/layout/lProcess2"/>
    <dgm:cxn modelId="{707D4A32-D877-2349-B7F2-716DDA5684CB}" type="presOf" srcId="{45CB8223-24EF-DA44-B0F7-261AFC2D85F1}" destId="{9A5C8B54-E8B9-5144-A712-533FDFDCB980}" srcOrd="0" destOrd="0" presId="urn:microsoft.com/office/officeart/2005/8/layout/lProcess2"/>
    <dgm:cxn modelId="{C8F87FE0-1097-164B-ABD3-CC52BB94F35C}" type="presOf" srcId="{2168749A-CCED-F94B-85DD-583BF6BB6ECA}" destId="{A4F68F0C-ADB1-7E4E-A35C-8C21154957C6}" srcOrd="1" destOrd="0" presId="urn:microsoft.com/office/officeart/2005/8/layout/lProcess2"/>
    <dgm:cxn modelId="{01112895-96DA-4940-BC27-1C63CCAEFCFD}" srcId="{C6BFF961-4373-6E4D-90C3-1F201EBAB55E}" destId="{35D04BC2-6AD2-EF4F-B93B-6DF04AE62FD4}" srcOrd="2" destOrd="0" parTransId="{918F828C-F7CE-4245-BDE4-80D63A70B67C}" sibTransId="{D08FEB11-9159-CB47-A020-E7CE4A2E6A60}"/>
    <dgm:cxn modelId="{22FFC3AB-841E-0140-839B-8A4AD36269F0}" type="presOf" srcId="{A015E574-47A3-E944-B303-D53B4E1815CF}" destId="{2DE2D63A-4790-D443-97AA-DFD90F9B3785}" srcOrd="0" destOrd="0" presId="urn:microsoft.com/office/officeart/2005/8/layout/lProcess2"/>
    <dgm:cxn modelId="{A331142C-A11F-B94E-90EF-D21E7D37F7C8}" type="presParOf" srcId="{3A9DB640-426A-0648-828C-9459C8F29563}" destId="{0E031654-D7E9-8E48-94E5-BBF8E3A21A9E}" srcOrd="0" destOrd="0" presId="urn:microsoft.com/office/officeart/2005/8/layout/lProcess2"/>
    <dgm:cxn modelId="{17F462F0-535F-9844-A48B-4A9270B35063}" type="presParOf" srcId="{0E031654-D7E9-8E48-94E5-BBF8E3A21A9E}" destId="{1886384E-7F5E-0C46-B09E-DD5887B1D990}" srcOrd="0" destOrd="0" presId="urn:microsoft.com/office/officeart/2005/8/layout/lProcess2"/>
    <dgm:cxn modelId="{CD34E19B-02FB-8F4D-BCEF-3A1861DAD8ED}" type="presParOf" srcId="{0E031654-D7E9-8E48-94E5-BBF8E3A21A9E}" destId="{A4F68F0C-ADB1-7E4E-A35C-8C21154957C6}" srcOrd="1" destOrd="0" presId="urn:microsoft.com/office/officeart/2005/8/layout/lProcess2"/>
    <dgm:cxn modelId="{687E52EA-DAB9-8841-AA12-E181E51381FC}" type="presParOf" srcId="{0E031654-D7E9-8E48-94E5-BBF8E3A21A9E}" destId="{604D0E69-2C8A-FF4A-A767-DC104804CBE4}" srcOrd="2" destOrd="0" presId="urn:microsoft.com/office/officeart/2005/8/layout/lProcess2"/>
    <dgm:cxn modelId="{167D623C-BF09-AC4F-948A-02CD2B8A9CEC}" type="presParOf" srcId="{604D0E69-2C8A-FF4A-A767-DC104804CBE4}" destId="{3A6283B4-62BC-1642-8579-66480AFE9981}" srcOrd="0" destOrd="0" presId="urn:microsoft.com/office/officeart/2005/8/layout/lProcess2"/>
    <dgm:cxn modelId="{3C681CB4-F299-3A44-AD61-2F1739F4D3FC}" type="presParOf" srcId="{3A6283B4-62BC-1642-8579-66480AFE9981}" destId="{9A5C8B54-E8B9-5144-A712-533FDFDCB980}" srcOrd="0" destOrd="0" presId="urn:microsoft.com/office/officeart/2005/8/layout/lProcess2"/>
    <dgm:cxn modelId="{12226C72-20E8-884F-9AA1-C3CA55CED57C}" type="presParOf" srcId="{3A6283B4-62BC-1642-8579-66480AFE9981}" destId="{EF5C0AB9-8408-B444-8622-D43C27D9DAFC}" srcOrd="1" destOrd="0" presId="urn:microsoft.com/office/officeart/2005/8/layout/lProcess2"/>
    <dgm:cxn modelId="{A7B51812-21F4-F34E-AE2A-0F31CB1AD4A6}" type="presParOf" srcId="{3A6283B4-62BC-1642-8579-66480AFE9981}" destId="{32190510-28D4-564D-8C61-CA1C4E71FFDA}" srcOrd="2" destOrd="0" presId="urn:microsoft.com/office/officeart/2005/8/layout/lProcess2"/>
    <dgm:cxn modelId="{BC283709-5845-D74A-B6BF-E573DD70EB33}" type="presParOf" srcId="{3A9DB640-426A-0648-828C-9459C8F29563}" destId="{0A2909FE-8B7B-FD4B-80C1-8E30337A1613}" srcOrd="1" destOrd="0" presId="urn:microsoft.com/office/officeart/2005/8/layout/lProcess2"/>
    <dgm:cxn modelId="{41332DDC-60D8-7E4D-8C81-C1772859E4E2}" type="presParOf" srcId="{3A9DB640-426A-0648-828C-9459C8F29563}" destId="{FA2DD86E-B6D3-E94E-958E-153B47809AD4}" srcOrd="2" destOrd="0" presId="urn:microsoft.com/office/officeart/2005/8/layout/lProcess2"/>
    <dgm:cxn modelId="{4F1C9542-C1B5-5748-8417-4B540F6C7762}" type="presParOf" srcId="{FA2DD86E-B6D3-E94E-958E-153B47809AD4}" destId="{5F7C211F-9042-EC43-AF3D-42BEB42044BE}" srcOrd="0" destOrd="0" presId="urn:microsoft.com/office/officeart/2005/8/layout/lProcess2"/>
    <dgm:cxn modelId="{FAF41E32-9422-6245-85F5-27861BD3CDB8}" type="presParOf" srcId="{FA2DD86E-B6D3-E94E-958E-153B47809AD4}" destId="{42B7F9B9-8348-0C4D-AC9B-CC66D458F7FF}" srcOrd="1" destOrd="0" presId="urn:microsoft.com/office/officeart/2005/8/layout/lProcess2"/>
    <dgm:cxn modelId="{225AD14E-E25D-964D-8FF2-0BC635AA9CF6}" type="presParOf" srcId="{FA2DD86E-B6D3-E94E-958E-153B47809AD4}" destId="{268DBC68-748D-B043-B027-807A4CC41A44}" srcOrd="2" destOrd="0" presId="urn:microsoft.com/office/officeart/2005/8/layout/lProcess2"/>
    <dgm:cxn modelId="{D393D2B9-6BD7-3A4D-A7F5-86CC6AF866EB}" type="presParOf" srcId="{268DBC68-748D-B043-B027-807A4CC41A44}" destId="{0E727FDF-35A6-7145-B311-ECCC0E742A36}" srcOrd="0" destOrd="0" presId="urn:microsoft.com/office/officeart/2005/8/layout/lProcess2"/>
    <dgm:cxn modelId="{A0099B5D-0B9C-A949-884E-24295CF71684}" type="presParOf" srcId="{0E727FDF-35A6-7145-B311-ECCC0E742A36}" destId="{BB3EEB33-7471-3C46-B37A-EF306DC11397}" srcOrd="0" destOrd="0" presId="urn:microsoft.com/office/officeart/2005/8/layout/lProcess2"/>
    <dgm:cxn modelId="{330AB1B0-7D58-D744-93DF-774DC20A006C}" type="presParOf" srcId="{0E727FDF-35A6-7145-B311-ECCC0E742A36}" destId="{B6AADDC7-19A1-E046-8D58-2090353C4FC2}" srcOrd="1" destOrd="0" presId="urn:microsoft.com/office/officeart/2005/8/layout/lProcess2"/>
    <dgm:cxn modelId="{4A394923-4B65-F24D-9BBF-CCD71B87BA5D}" type="presParOf" srcId="{0E727FDF-35A6-7145-B311-ECCC0E742A36}" destId="{219509CF-B5AE-824C-9137-90FE6F41E897}" srcOrd="2" destOrd="0" presId="urn:microsoft.com/office/officeart/2005/8/layout/lProcess2"/>
    <dgm:cxn modelId="{C6774328-92E2-F643-8C4D-F11D0A12B3E9}" type="presParOf" srcId="{0E727FDF-35A6-7145-B311-ECCC0E742A36}" destId="{E0CE05AF-A9AC-F34D-BAE5-F9BF37374EDB}" srcOrd="3" destOrd="0" presId="urn:microsoft.com/office/officeart/2005/8/layout/lProcess2"/>
    <dgm:cxn modelId="{0E47AD68-F8F1-7748-9F4B-387C9B77F2F5}" type="presParOf" srcId="{0E727FDF-35A6-7145-B311-ECCC0E742A36}" destId="{BF798EF9-4DCA-F54E-BDEA-C66F968FF331}" srcOrd="4" destOrd="0" presId="urn:microsoft.com/office/officeart/2005/8/layout/lProcess2"/>
    <dgm:cxn modelId="{C2E829F6-6CA8-7D4A-8703-4D20AD8EBD7C}" type="presParOf" srcId="{3A9DB640-426A-0648-828C-9459C8F29563}" destId="{A051A7FC-48BE-1849-81A6-2DCDABBA10D4}" srcOrd="3" destOrd="0" presId="urn:microsoft.com/office/officeart/2005/8/layout/lProcess2"/>
    <dgm:cxn modelId="{508E6E18-438C-C14F-B40B-5B89709C2C3B}" type="presParOf" srcId="{3A9DB640-426A-0648-828C-9459C8F29563}" destId="{194E2B3A-3D7A-354B-B54E-F148D5E0D04C}" srcOrd="4" destOrd="0" presId="urn:microsoft.com/office/officeart/2005/8/layout/lProcess2"/>
    <dgm:cxn modelId="{27068305-41AD-804A-AE2E-C6CEC3284445}" type="presParOf" srcId="{194E2B3A-3D7A-354B-B54E-F148D5E0D04C}" destId="{847E0B4C-8D6D-244B-9DA0-6F3A49E346AE}" srcOrd="0" destOrd="0" presId="urn:microsoft.com/office/officeart/2005/8/layout/lProcess2"/>
    <dgm:cxn modelId="{F90779AA-C5ED-5143-9ABA-5BAFEBE4DA39}" type="presParOf" srcId="{194E2B3A-3D7A-354B-B54E-F148D5E0D04C}" destId="{2F0FD1B9-6F06-5F43-8A4B-220409073675}" srcOrd="1" destOrd="0" presId="urn:microsoft.com/office/officeart/2005/8/layout/lProcess2"/>
    <dgm:cxn modelId="{36BF6CD9-140A-2746-B0F7-4F5B18E1F3D5}" type="presParOf" srcId="{194E2B3A-3D7A-354B-B54E-F148D5E0D04C}" destId="{835EDF3B-C9A5-3246-9510-75B3D6732884}" srcOrd="2" destOrd="0" presId="urn:microsoft.com/office/officeart/2005/8/layout/lProcess2"/>
    <dgm:cxn modelId="{6C74917E-4BAA-F84A-A12A-17C2E268CD27}" type="presParOf" srcId="{835EDF3B-C9A5-3246-9510-75B3D6732884}" destId="{D37A1B7D-60C9-C140-B7DD-4859D7571AC8}" srcOrd="0" destOrd="0" presId="urn:microsoft.com/office/officeart/2005/8/layout/lProcess2"/>
    <dgm:cxn modelId="{D19CF248-0AFE-7C45-BEF9-F59A8E81A6BA}" type="presParOf" srcId="{D37A1B7D-60C9-C140-B7DD-4859D7571AC8}" destId="{2DE2D63A-4790-D443-97AA-DFD90F9B3785}" srcOrd="0" destOrd="0" presId="urn:microsoft.com/office/officeart/2005/8/layout/l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58C3BC-FC5A-EF44-A06F-C9156D9901F6}" type="doc">
      <dgm:prSet loTypeId="urn:microsoft.com/office/officeart/2005/8/layout/cycle5" loCatId="cycle" qsTypeId="urn:microsoft.com/office/officeart/2005/8/quickstyle/simple4" qsCatId="simple" csTypeId="urn:microsoft.com/office/officeart/2005/8/colors/accent1_2" csCatId="accent1" phldr="1"/>
      <dgm:spPr/>
      <dgm:t>
        <a:bodyPr/>
        <a:lstStyle/>
        <a:p>
          <a:endParaRPr lang="en-US"/>
        </a:p>
      </dgm:t>
    </dgm:pt>
    <dgm:pt modelId="{B23090A6-CDD9-AA4D-94D3-607B5E5417F0}">
      <dgm:prSet custT="1"/>
      <dgm:spPr>
        <a:solidFill>
          <a:schemeClr val="bg1"/>
        </a:solidFill>
        <a:ln>
          <a:solidFill>
            <a:schemeClr val="accent3"/>
          </a:solidFill>
        </a:ln>
      </dgm:spPr>
      <dgm:t>
        <a:bodyPr/>
        <a:lstStyle/>
        <a:p>
          <a:pPr rtl="0"/>
          <a:r>
            <a:rPr lang="en-US" sz="1600" b="1" i="0" dirty="0" smtClean="0">
              <a:solidFill>
                <a:schemeClr val="tx1"/>
              </a:solidFill>
            </a:rPr>
            <a:t>SHA-1 has not yet been "broken”</a:t>
          </a:r>
          <a:endParaRPr lang="en-US" sz="1600" b="1" i="0" dirty="0">
            <a:solidFill>
              <a:schemeClr val="tx1"/>
            </a:solidFill>
          </a:endParaRPr>
        </a:p>
      </dgm:t>
    </dgm:pt>
    <dgm:pt modelId="{340C0904-40E8-4444-9DD2-CB615B1AF9A4}" cxnId="{A843E724-9596-3A40-87C1-545C058EE6D6}" type="parTrans">
      <dgm:prSet/>
      <dgm:spPr/>
      <dgm:t>
        <a:bodyPr/>
        <a:lstStyle/>
        <a:p>
          <a:endParaRPr lang="en-US"/>
        </a:p>
      </dgm:t>
    </dgm:pt>
    <dgm:pt modelId="{126F67C4-9A61-3847-83D6-7056D217DDA0}" cxnId="{A843E724-9596-3A40-87C1-545C058EE6D6}" type="sibTrans">
      <dgm:prSet/>
      <dgm:spPr>
        <a:ln w="76200"/>
      </dgm:spPr>
      <dgm:t>
        <a:bodyPr/>
        <a:lstStyle/>
        <a:p>
          <a:endParaRPr lang="en-US"/>
        </a:p>
      </dgm:t>
    </dgm:pt>
    <dgm:pt modelId="{CA48A05E-0B7C-7E4F-ABCC-996B1E5555C7}">
      <dgm:prSet custT="1"/>
      <dgm:spPr>
        <a:solidFill>
          <a:schemeClr val="bg1"/>
        </a:solidFill>
        <a:ln>
          <a:solidFill>
            <a:schemeClr val="accent3"/>
          </a:solidFill>
        </a:ln>
      </dgm:spPr>
      <dgm:t>
        <a:bodyPr/>
        <a:lstStyle/>
        <a:p>
          <a:pPr rtl="0"/>
          <a:r>
            <a:rPr lang="en-US" sz="1600" b="1" i="0" dirty="0" smtClean="0">
              <a:solidFill>
                <a:schemeClr val="tx1"/>
              </a:solidFill>
            </a:rPr>
            <a:t>No one has demonstrated a technique for producing collisions in a practical amount of time</a:t>
          </a:r>
          <a:endParaRPr lang="en-US" sz="1600" b="1" i="0" dirty="0">
            <a:solidFill>
              <a:schemeClr val="tx1"/>
            </a:solidFill>
          </a:endParaRPr>
        </a:p>
      </dgm:t>
    </dgm:pt>
    <dgm:pt modelId="{126CB11A-064E-2E4B-9BD7-5FC3C6149A7A}" cxnId="{1115A795-87AD-3542-9B33-12279A8C4ED1}" type="parTrans">
      <dgm:prSet/>
      <dgm:spPr/>
      <dgm:t>
        <a:bodyPr/>
        <a:lstStyle/>
        <a:p>
          <a:endParaRPr lang="en-US"/>
        </a:p>
      </dgm:t>
    </dgm:pt>
    <dgm:pt modelId="{34E440C3-2702-924E-98BF-9B527E6B1277}" cxnId="{1115A795-87AD-3542-9B33-12279A8C4ED1}" type="sibTrans">
      <dgm:prSet/>
      <dgm:spPr/>
      <dgm:t>
        <a:bodyPr/>
        <a:lstStyle/>
        <a:p>
          <a:endParaRPr lang="en-US"/>
        </a:p>
      </dgm:t>
    </dgm:pt>
    <dgm:pt modelId="{1C24CE7F-07E9-1841-9A44-3D07361E51FB}">
      <dgm:prSet custT="1"/>
      <dgm:spPr>
        <a:solidFill>
          <a:schemeClr val="bg1"/>
        </a:solidFill>
        <a:ln>
          <a:solidFill>
            <a:schemeClr val="accent3"/>
          </a:solidFill>
        </a:ln>
      </dgm:spPr>
      <dgm:t>
        <a:bodyPr/>
        <a:lstStyle/>
        <a:p>
          <a:pPr rtl="0"/>
          <a:r>
            <a:rPr lang="en-US" sz="1600" b="1" i="0" dirty="0" smtClean="0">
              <a:solidFill>
                <a:schemeClr val="tx1"/>
              </a:solidFill>
            </a:rPr>
            <a:t>Considered to be insecure and has been phased out for SHA-2</a:t>
          </a:r>
          <a:endParaRPr lang="en-US" sz="1600" b="1" i="0" dirty="0">
            <a:solidFill>
              <a:schemeClr val="tx1"/>
            </a:solidFill>
          </a:endParaRPr>
        </a:p>
      </dgm:t>
    </dgm:pt>
    <dgm:pt modelId="{B6CE00C5-CD16-494B-BA3E-0C671159B146}" cxnId="{0B555CDB-93D6-0742-9D36-DC897B851A9A}" type="parTrans">
      <dgm:prSet/>
      <dgm:spPr/>
      <dgm:t>
        <a:bodyPr/>
        <a:lstStyle/>
        <a:p>
          <a:endParaRPr lang="en-US"/>
        </a:p>
      </dgm:t>
    </dgm:pt>
    <dgm:pt modelId="{9823E08E-C811-FF4D-8943-524E0B6F4B6D}" cxnId="{0B555CDB-93D6-0742-9D36-DC897B851A9A}" type="sibTrans">
      <dgm:prSet/>
      <dgm:spPr/>
      <dgm:t>
        <a:bodyPr/>
        <a:lstStyle/>
        <a:p>
          <a:endParaRPr lang="en-US"/>
        </a:p>
      </dgm:t>
    </dgm:pt>
    <dgm:pt modelId="{2A148A0D-6B73-784B-A98D-866B83307FDE}">
      <dgm:prSet custT="1"/>
      <dgm:spPr>
        <a:solidFill>
          <a:schemeClr val="bg1"/>
        </a:solidFill>
        <a:ln>
          <a:solidFill>
            <a:schemeClr val="accent1"/>
          </a:solidFill>
        </a:ln>
      </dgm:spPr>
      <dgm:t>
        <a:bodyPr/>
        <a:lstStyle/>
        <a:p>
          <a:pPr rtl="0"/>
          <a:r>
            <a:rPr lang="en-US" sz="1600" b="1" i="0" dirty="0" smtClean="0">
              <a:solidFill>
                <a:schemeClr val="tx1"/>
              </a:solidFill>
            </a:rPr>
            <a:t>SHA-2 shares the same structure and mathematical operations as its predecessors so this is a cause for concern</a:t>
          </a:r>
          <a:endParaRPr lang="en-US" sz="1600" b="1" i="0" dirty="0">
            <a:solidFill>
              <a:schemeClr val="tx1"/>
            </a:solidFill>
          </a:endParaRPr>
        </a:p>
      </dgm:t>
    </dgm:pt>
    <dgm:pt modelId="{EFE7775E-8FB8-AD4E-A52A-807DF68DA564}" cxnId="{12AA2ED7-8FE9-CB42-8E2C-337F3CC04A18}" type="parTrans">
      <dgm:prSet/>
      <dgm:spPr/>
      <dgm:t>
        <a:bodyPr/>
        <a:lstStyle/>
        <a:p>
          <a:endParaRPr lang="en-US"/>
        </a:p>
      </dgm:t>
    </dgm:pt>
    <dgm:pt modelId="{494443EA-FBBD-2B4A-BE3C-43DC5489B3B5}" cxnId="{12AA2ED7-8FE9-CB42-8E2C-337F3CC04A18}" type="sibTrans">
      <dgm:prSet/>
      <dgm:spPr>
        <a:ln w="76200"/>
      </dgm:spPr>
      <dgm:t>
        <a:bodyPr/>
        <a:lstStyle/>
        <a:p>
          <a:endParaRPr lang="en-US"/>
        </a:p>
      </dgm:t>
    </dgm:pt>
    <dgm:pt modelId="{A7BB43B6-3FFD-B746-9BAD-6C1235D1A44E}">
      <dgm:prSet custT="1"/>
      <dgm:spPr>
        <a:solidFill>
          <a:schemeClr val="bg1"/>
        </a:solidFill>
        <a:ln>
          <a:solidFill>
            <a:schemeClr val="accent1"/>
          </a:solidFill>
        </a:ln>
      </dgm:spPr>
      <dgm:t>
        <a:bodyPr/>
        <a:lstStyle/>
        <a:p>
          <a:pPr rtl="0"/>
          <a:r>
            <a:rPr lang="en-US" sz="1600" b="1" i="0" dirty="0" smtClean="0">
              <a:solidFill>
                <a:schemeClr val="tx1"/>
              </a:solidFill>
            </a:rPr>
            <a:t>Because it will take years to find a suitable replacement for SHA-2 should it become vulnerable, NIST decided to begin the process of developing a new hash standard</a:t>
          </a:r>
          <a:endParaRPr lang="en-US" sz="1600" b="1" i="0" dirty="0">
            <a:solidFill>
              <a:schemeClr val="tx1"/>
            </a:solidFill>
          </a:endParaRPr>
        </a:p>
      </dgm:t>
    </dgm:pt>
    <dgm:pt modelId="{67877061-52E9-9545-9DF1-9962BF77C82E}" cxnId="{0AFF51CB-E791-1C42-9062-CA5D2FEF7EA2}" type="parTrans">
      <dgm:prSet/>
      <dgm:spPr/>
      <dgm:t>
        <a:bodyPr/>
        <a:lstStyle/>
        <a:p>
          <a:endParaRPr lang="en-US"/>
        </a:p>
      </dgm:t>
    </dgm:pt>
    <dgm:pt modelId="{35F4A5DC-0C16-9E45-8C35-73C21CDF35BC}" cxnId="{0AFF51CB-E791-1C42-9062-CA5D2FEF7EA2}" type="sibTrans">
      <dgm:prSet/>
      <dgm:spPr/>
      <dgm:t>
        <a:bodyPr/>
        <a:lstStyle/>
        <a:p>
          <a:endParaRPr lang="en-US"/>
        </a:p>
      </dgm:t>
    </dgm:pt>
    <dgm:pt modelId="{750CBC8C-A641-FF4A-92E6-AAA68594B951}">
      <dgm:prSet custT="1"/>
      <dgm:spPr>
        <a:solidFill>
          <a:schemeClr val="bg1"/>
        </a:solidFill>
        <a:ln>
          <a:solidFill>
            <a:schemeClr val="accent3"/>
          </a:solidFill>
        </a:ln>
      </dgm:spPr>
      <dgm:t>
        <a:bodyPr/>
        <a:lstStyle/>
        <a:p>
          <a:pPr rtl="0"/>
          <a:r>
            <a:rPr lang="en-US" sz="1600" b="1" i="0" dirty="0" smtClean="0">
              <a:solidFill>
                <a:schemeClr val="tx1"/>
              </a:solidFill>
            </a:rPr>
            <a:t>NIST announced in 2007 a competition for the SHA-3 next generation NIST hash function</a:t>
          </a:r>
          <a:endParaRPr lang="en-US" sz="1600" b="1" i="0" dirty="0">
            <a:solidFill>
              <a:schemeClr val="tx1"/>
            </a:solidFill>
          </a:endParaRPr>
        </a:p>
      </dgm:t>
    </dgm:pt>
    <dgm:pt modelId="{FBCA09AB-4800-0249-9EF1-9C85F9ADE9B8}" cxnId="{35331520-AAB1-714B-9F7E-7CD94875C8D6}" type="parTrans">
      <dgm:prSet/>
      <dgm:spPr/>
      <dgm:t>
        <a:bodyPr/>
        <a:lstStyle/>
        <a:p>
          <a:endParaRPr lang="en-US"/>
        </a:p>
      </dgm:t>
    </dgm:pt>
    <dgm:pt modelId="{4A30461B-54E2-FE43-99CC-72179BD19E20}" cxnId="{35331520-AAB1-714B-9F7E-7CD94875C8D6}" type="sibTrans">
      <dgm:prSet/>
      <dgm:spPr>
        <a:ln>
          <a:noFill/>
        </a:ln>
      </dgm:spPr>
      <dgm:t>
        <a:bodyPr/>
        <a:lstStyle/>
        <a:p>
          <a:endParaRPr lang="en-US"/>
        </a:p>
      </dgm:t>
    </dgm:pt>
    <dgm:pt modelId="{9C09833D-06F3-7E40-907E-63DBCBBF5508}">
      <dgm:prSet custT="1"/>
      <dgm:spPr>
        <a:solidFill>
          <a:schemeClr val="bg1"/>
        </a:solidFill>
        <a:ln>
          <a:solidFill>
            <a:schemeClr val="accent3"/>
          </a:solidFill>
        </a:ln>
      </dgm:spPr>
      <dgm:t>
        <a:bodyPr/>
        <a:lstStyle/>
        <a:p>
          <a:pPr rtl="0"/>
          <a:r>
            <a:rPr lang="en-US" sz="1600" b="1" i="0" dirty="0" smtClean="0">
              <a:solidFill>
                <a:schemeClr val="tx1"/>
              </a:solidFill>
            </a:rPr>
            <a:t>Winning design was announced by NIST in October 2012</a:t>
          </a:r>
          <a:endParaRPr lang="en-US" sz="1600" b="1" i="0" dirty="0">
            <a:solidFill>
              <a:schemeClr val="tx1"/>
            </a:solidFill>
          </a:endParaRPr>
        </a:p>
      </dgm:t>
    </dgm:pt>
    <dgm:pt modelId="{DA89C877-B591-764A-AAB5-C743627A11E5}" cxnId="{4E05AA83-8BDA-CD48-B925-D4CAF41DD007}" type="parTrans">
      <dgm:prSet/>
      <dgm:spPr/>
      <dgm:t>
        <a:bodyPr/>
        <a:lstStyle/>
        <a:p>
          <a:endParaRPr lang="en-US"/>
        </a:p>
      </dgm:t>
    </dgm:pt>
    <dgm:pt modelId="{1FD606E0-C7EA-3A46-A850-CB9DF5D2CFDF}" cxnId="{4E05AA83-8BDA-CD48-B925-D4CAF41DD007}" type="sibTrans">
      <dgm:prSet/>
      <dgm:spPr/>
      <dgm:t>
        <a:bodyPr/>
        <a:lstStyle/>
        <a:p>
          <a:endParaRPr lang="en-US"/>
        </a:p>
      </dgm:t>
    </dgm:pt>
    <dgm:pt modelId="{00EEA401-1779-734C-A8A5-41DC90948BF2}">
      <dgm:prSet custT="1"/>
      <dgm:spPr>
        <a:solidFill>
          <a:schemeClr val="bg1"/>
        </a:solidFill>
        <a:ln>
          <a:solidFill>
            <a:schemeClr val="accent3"/>
          </a:solidFill>
        </a:ln>
      </dgm:spPr>
      <dgm:t>
        <a:bodyPr/>
        <a:lstStyle/>
        <a:p>
          <a:pPr rtl="0"/>
          <a:r>
            <a:rPr lang="en-US" sz="1600" b="1" i="0" dirty="0" smtClean="0">
              <a:solidFill>
                <a:schemeClr val="tx1"/>
              </a:solidFill>
            </a:rPr>
            <a:t>SHA-3 is a cryptographic hash function that is intended to complement SHA-2 as the approved standard for a wide range of applications</a:t>
          </a:r>
          <a:endParaRPr lang="en-US" sz="1600" b="1" i="0" dirty="0">
            <a:solidFill>
              <a:schemeClr val="tx1"/>
            </a:solidFill>
          </a:endParaRPr>
        </a:p>
      </dgm:t>
    </dgm:pt>
    <dgm:pt modelId="{7B87F69D-B36C-DB4D-B087-E150337E4A5A}" cxnId="{9010EB3A-6F6A-BD4F-A057-61891726065E}" type="parTrans">
      <dgm:prSet/>
      <dgm:spPr/>
      <dgm:t>
        <a:bodyPr/>
        <a:lstStyle/>
        <a:p>
          <a:endParaRPr lang="en-US"/>
        </a:p>
      </dgm:t>
    </dgm:pt>
    <dgm:pt modelId="{8278DD95-4D3E-5E46-9521-7F81CD949B94}" cxnId="{9010EB3A-6F6A-BD4F-A057-61891726065E}" type="sibTrans">
      <dgm:prSet/>
      <dgm:spPr/>
      <dgm:t>
        <a:bodyPr/>
        <a:lstStyle/>
        <a:p>
          <a:endParaRPr lang="en-US"/>
        </a:p>
      </dgm:t>
    </dgm:pt>
    <dgm:pt modelId="{1BAB6AF2-59FC-DD42-94C8-E682F2690475}" type="pres">
      <dgm:prSet presAssocID="{2A58C3BC-FC5A-EF44-A06F-C9156D9901F6}" presName="cycle" presStyleCnt="0">
        <dgm:presLayoutVars>
          <dgm:dir/>
          <dgm:resizeHandles val="exact"/>
        </dgm:presLayoutVars>
      </dgm:prSet>
      <dgm:spPr/>
      <dgm:t>
        <a:bodyPr/>
        <a:lstStyle/>
        <a:p>
          <a:endParaRPr lang="en-US"/>
        </a:p>
      </dgm:t>
    </dgm:pt>
    <dgm:pt modelId="{E45CC442-E4C3-BD40-895A-08CC9A6FC852}" type="pres">
      <dgm:prSet presAssocID="{B23090A6-CDD9-AA4D-94D3-607B5E5417F0}" presName="node" presStyleLbl="node1" presStyleIdx="0" presStyleCnt="3" custScaleX="179652" custScaleY="117913">
        <dgm:presLayoutVars>
          <dgm:bulletEnabled val="1"/>
        </dgm:presLayoutVars>
      </dgm:prSet>
      <dgm:spPr/>
      <dgm:t>
        <a:bodyPr/>
        <a:lstStyle/>
        <a:p>
          <a:endParaRPr lang="en-US"/>
        </a:p>
      </dgm:t>
    </dgm:pt>
    <dgm:pt modelId="{52835F9D-82B4-8846-A2B2-EEF10BB9AE31}" type="pres">
      <dgm:prSet presAssocID="{B23090A6-CDD9-AA4D-94D3-607B5E5417F0}" presName="spNode" presStyleCnt="0"/>
      <dgm:spPr/>
    </dgm:pt>
    <dgm:pt modelId="{C1C13A19-CB44-5749-9553-D8637A6F8523}" type="pres">
      <dgm:prSet presAssocID="{126F67C4-9A61-3847-83D6-7056D217DDA0}" presName="sibTrans" presStyleLbl="sibTrans1D1" presStyleIdx="0" presStyleCnt="3"/>
      <dgm:spPr/>
      <dgm:t>
        <a:bodyPr/>
        <a:lstStyle/>
        <a:p>
          <a:endParaRPr lang="en-US"/>
        </a:p>
      </dgm:t>
    </dgm:pt>
    <dgm:pt modelId="{D1805330-05BD-DF4B-8630-51C3CBE7020C}" type="pres">
      <dgm:prSet presAssocID="{2A148A0D-6B73-784B-A98D-866B83307FDE}" presName="node" presStyleLbl="node1" presStyleIdx="1" presStyleCnt="3" custScaleX="161730" custScaleY="160230" custRadScaleRad="125616" custRadScaleInc="-35287">
        <dgm:presLayoutVars>
          <dgm:bulletEnabled val="1"/>
        </dgm:presLayoutVars>
      </dgm:prSet>
      <dgm:spPr/>
      <dgm:t>
        <a:bodyPr/>
        <a:lstStyle/>
        <a:p>
          <a:endParaRPr lang="en-US"/>
        </a:p>
      </dgm:t>
    </dgm:pt>
    <dgm:pt modelId="{5FD0FCA0-4D2A-604B-A0CB-7499830F964D}" type="pres">
      <dgm:prSet presAssocID="{2A148A0D-6B73-784B-A98D-866B83307FDE}" presName="spNode" presStyleCnt="0"/>
      <dgm:spPr/>
    </dgm:pt>
    <dgm:pt modelId="{60022302-D31B-EA46-B338-C7ADF54B83C4}" type="pres">
      <dgm:prSet presAssocID="{494443EA-FBBD-2B4A-BE3C-43DC5489B3B5}" presName="sibTrans" presStyleLbl="sibTrans1D1" presStyleIdx="1" presStyleCnt="3"/>
      <dgm:spPr/>
      <dgm:t>
        <a:bodyPr/>
        <a:lstStyle/>
        <a:p>
          <a:endParaRPr lang="en-US"/>
        </a:p>
      </dgm:t>
    </dgm:pt>
    <dgm:pt modelId="{89ACCF36-868B-9845-8E79-1FDE8D49FD3E}" type="pres">
      <dgm:prSet presAssocID="{750CBC8C-A641-FF4A-92E6-AAA68594B951}" presName="node" presStyleLbl="node1" presStyleIdx="2" presStyleCnt="3" custScaleX="165564" custScaleY="174974" custRadScaleRad="107164" custRadScaleInc="9491">
        <dgm:presLayoutVars>
          <dgm:bulletEnabled val="1"/>
        </dgm:presLayoutVars>
      </dgm:prSet>
      <dgm:spPr/>
      <dgm:t>
        <a:bodyPr/>
        <a:lstStyle/>
        <a:p>
          <a:endParaRPr lang="en-US"/>
        </a:p>
      </dgm:t>
    </dgm:pt>
    <dgm:pt modelId="{F562C040-D93E-DE40-9ED2-CD47D09710D0}" type="pres">
      <dgm:prSet presAssocID="{750CBC8C-A641-FF4A-92E6-AAA68594B951}" presName="spNode" presStyleCnt="0"/>
      <dgm:spPr/>
    </dgm:pt>
    <dgm:pt modelId="{44FB74B7-9D06-F04A-A84D-C928611E2C9F}" type="pres">
      <dgm:prSet presAssocID="{4A30461B-54E2-FE43-99CC-72179BD19E20}" presName="sibTrans" presStyleLbl="sibTrans1D1" presStyleIdx="2" presStyleCnt="3"/>
      <dgm:spPr/>
      <dgm:t>
        <a:bodyPr/>
        <a:lstStyle/>
        <a:p>
          <a:endParaRPr lang="en-US"/>
        </a:p>
      </dgm:t>
    </dgm:pt>
  </dgm:ptLst>
  <dgm:cxnLst>
    <dgm:cxn modelId="{12AA2ED7-8FE9-CB42-8E2C-337F3CC04A18}" srcId="{2A58C3BC-FC5A-EF44-A06F-C9156D9901F6}" destId="{2A148A0D-6B73-784B-A98D-866B83307FDE}" srcOrd="1" destOrd="0" parTransId="{EFE7775E-8FB8-AD4E-A52A-807DF68DA564}" sibTransId="{494443EA-FBBD-2B4A-BE3C-43DC5489B3B5}"/>
    <dgm:cxn modelId="{2C003705-F660-1D4F-9517-39FC1408F670}" type="presOf" srcId="{B23090A6-CDD9-AA4D-94D3-607B5E5417F0}" destId="{E45CC442-E4C3-BD40-895A-08CC9A6FC852}" srcOrd="0" destOrd="0" presId="urn:microsoft.com/office/officeart/2005/8/layout/cycle5"/>
    <dgm:cxn modelId="{2D024916-3DD3-7541-86B9-9CCC37C18872}" type="presOf" srcId="{A7BB43B6-3FFD-B746-9BAD-6C1235D1A44E}" destId="{D1805330-05BD-DF4B-8630-51C3CBE7020C}" srcOrd="0" destOrd="1" presId="urn:microsoft.com/office/officeart/2005/8/layout/cycle5"/>
    <dgm:cxn modelId="{A843E724-9596-3A40-87C1-545C058EE6D6}" srcId="{2A58C3BC-FC5A-EF44-A06F-C9156D9901F6}" destId="{B23090A6-CDD9-AA4D-94D3-607B5E5417F0}" srcOrd="0" destOrd="0" parTransId="{340C0904-40E8-4444-9DD2-CB615B1AF9A4}" sibTransId="{126F67C4-9A61-3847-83D6-7056D217DDA0}"/>
    <dgm:cxn modelId="{5628602E-0EC6-7F44-9A3D-D6E64BF66F54}" type="presOf" srcId="{750CBC8C-A641-FF4A-92E6-AAA68594B951}" destId="{89ACCF36-868B-9845-8E79-1FDE8D49FD3E}" srcOrd="0" destOrd="0" presId="urn:microsoft.com/office/officeart/2005/8/layout/cycle5"/>
    <dgm:cxn modelId="{7522DFDA-B965-1A46-A75D-189006E9AC34}" type="presOf" srcId="{00EEA401-1779-734C-A8A5-41DC90948BF2}" destId="{89ACCF36-868B-9845-8E79-1FDE8D49FD3E}" srcOrd="0" destOrd="2" presId="urn:microsoft.com/office/officeart/2005/8/layout/cycle5"/>
    <dgm:cxn modelId="{61669083-C394-0A46-8071-55EF3BE8D179}" type="presOf" srcId="{494443EA-FBBD-2B4A-BE3C-43DC5489B3B5}" destId="{60022302-D31B-EA46-B338-C7ADF54B83C4}" srcOrd="0" destOrd="0" presId="urn:microsoft.com/office/officeart/2005/8/layout/cycle5"/>
    <dgm:cxn modelId="{35331520-AAB1-714B-9F7E-7CD94875C8D6}" srcId="{2A58C3BC-FC5A-EF44-A06F-C9156D9901F6}" destId="{750CBC8C-A641-FF4A-92E6-AAA68594B951}" srcOrd="2" destOrd="0" parTransId="{FBCA09AB-4800-0249-9EF1-9C85F9ADE9B8}" sibTransId="{4A30461B-54E2-FE43-99CC-72179BD19E20}"/>
    <dgm:cxn modelId="{D3B90D80-4A29-8341-9AD3-54E9EB11A64F}" type="presOf" srcId="{CA48A05E-0B7C-7E4F-ABCC-996B1E5555C7}" destId="{E45CC442-E4C3-BD40-895A-08CC9A6FC852}" srcOrd="0" destOrd="1" presId="urn:microsoft.com/office/officeart/2005/8/layout/cycle5"/>
    <dgm:cxn modelId="{CE5D7B30-28BC-E140-B3A3-1D8E9C4748C5}" type="presOf" srcId="{1C24CE7F-07E9-1841-9A44-3D07361E51FB}" destId="{E45CC442-E4C3-BD40-895A-08CC9A6FC852}" srcOrd="0" destOrd="2" presId="urn:microsoft.com/office/officeart/2005/8/layout/cycle5"/>
    <dgm:cxn modelId="{4E05AA83-8BDA-CD48-B925-D4CAF41DD007}" srcId="{750CBC8C-A641-FF4A-92E6-AAA68594B951}" destId="{9C09833D-06F3-7E40-907E-63DBCBBF5508}" srcOrd="0" destOrd="0" parTransId="{DA89C877-B591-764A-AAB5-C743627A11E5}" sibTransId="{1FD606E0-C7EA-3A46-A850-CB9DF5D2CFDF}"/>
    <dgm:cxn modelId="{1115A795-87AD-3542-9B33-12279A8C4ED1}" srcId="{B23090A6-CDD9-AA4D-94D3-607B5E5417F0}" destId="{CA48A05E-0B7C-7E4F-ABCC-996B1E5555C7}" srcOrd="0" destOrd="0" parTransId="{126CB11A-064E-2E4B-9BD7-5FC3C6149A7A}" sibTransId="{34E440C3-2702-924E-98BF-9B527E6B1277}"/>
    <dgm:cxn modelId="{9010EB3A-6F6A-BD4F-A057-61891726065E}" srcId="{750CBC8C-A641-FF4A-92E6-AAA68594B951}" destId="{00EEA401-1779-734C-A8A5-41DC90948BF2}" srcOrd="1" destOrd="0" parTransId="{7B87F69D-B36C-DB4D-B087-E150337E4A5A}" sibTransId="{8278DD95-4D3E-5E46-9521-7F81CD949B94}"/>
    <dgm:cxn modelId="{D780B85D-B965-214A-A3A6-6D5310D3F8ED}" type="presOf" srcId="{4A30461B-54E2-FE43-99CC-72179BD19E20}" destId="{44FB74B7-9D06-F04A-A84D-C928611E2C9F}" srcOrd="0" destOrd="0" presId="urn:microsoft.com/office/officeart/2005/8/layout/cycle5"/>
    <dgm:cxn modelId="{7F0C048F-0DA0-E848-B3B4-4CDFCA7EBF2C}" type="presOf" srcId="{9C09833D-06F3-7E40-907E-63DBCBBF5508}" destId="{89ACCF36-868B-9845-8E79-1FDE8D49FD3E}" srcOrd="0" destOrd="1" presId="urn:microsoft.com/office/officeart/2005/8/layout/cycle5"/>
    <dgm:cxn modelId="{0B555CDB-93D6-0742-9D36-DC897B851A9A}" srcId="{B23090A6-CDD9-AA4D-94D3-607B5E5417F0}" destId="{1C24CE7F-07E9-1841-9A44-3D07361E51FB}" srcOrd="1" destOrd="0" parTransId="{B6CE00C5-CD16-494B-BA3E-0C671159B146}" sibTransId="{9823E08E-C811-FF4D-8943-524E0B6F4B6D}"/>
    <dgm:cxn modelId="{208350AC-A986-574D-A8D4-3D91B05C2775}" type="presOf" srcId="{2A58C3BC-FC5A-EF44-A06F-C9156D9901F6}" destId="{1BAB6AF2-59FC-DD42-94C8-E682F2690475}" srcOrd="0" destOrd="0" presId="urn:microsoft.com/office/officeart/2005/8/layout/cycle5"/>
    <dgm:cxn modelId="{230BFDC1-A3A8-6D4A-8C3A-CFF29E395F53}" type="presOf" srcId="{2A148A0D-6B73-784B-A98D-866B83307FDE}" destId="{D1805330-05BD-DF4B-8630-51C3CBE7020C}" srcOrd="0" destOrd="0" presId="urn:microsoft.com/office/officeart/2005/8/layout/cycle5"/>
    <dgm:cxn modelId="{DB6CB121-A057-8947-A068-7D49649C5177}" type="presOf" srcId="{126F67C4-9A61-3847-83D6-7056D217DDA0}" destId="{C1C13A19-CB44-5749-9553-D8637A6F8523}" srcOrd="0" destOrd="0" presId="urn:microsoft.com/office/officeart/2005/8/layout/cycle5"/>
    <dgm:cxn modelId="{0AFF51CB-E791-1C42-9062-CA5D2FEF7EA2}" srcId="{2A148A0D-6B73-784B-A98D-866B83307FDE}" destId="{A7BB43B6-3FFD-B746-9BAD-6C1235D1A44E}" srcOrd="0" destOrd="0" parTransId="{67877061-52E9-9545-9DF1-9962BF77C82E}" sibTransId="{35F4A5DC-0C16-9E45-8C35-73C21CDF35BC}"/>
    <dgm:cxn modelId="{1E962E79-DD02-FA4A-A10F-A2861893D181}" type="presParOf" srcId="{1BAB6AF2-59FC-DD42-94C8-E682F2690475}" destId="{E45CC442-E4C3-BD40-895A-08CC9A6FC852}" srcOrd="0" destOrd="0" presId="urn:microsoft.com/office/officeart/2005/8/layout/cycle5"/>
    <dgm:cxn modelId="{D3549147-D231-3646-90D9-C4BAF7E99034}" type="presParOf" srcId="{1BAB6AF2-59FC-DD42-94C8-E682F2690475}" destId="{52835F9D-82B4-8846-A2B2-EEF10BB9AE31}" srcOrd="1" destOrd="0" presId="urn:microsoft.com/office/officeart/2005/8/layout/cycle5"/>
    <dgm:cxn modelId="{A6F48E5A-A688-D648-9FA6-CD9834D35BD2}" type="presParOf" srcId="{1BAB6AF2-59FC-DD42-94C8-E682F2690475}" destId="{C1C13A19-CB44-5749-9553-D8637A6F8523}" srcOrd="2" destOrd="0" presId="urn:microsoft.com/office/officeart/2005/8/layout/cycle5"/>
    <dgm:cxn modelId="{B9515572-087E-B345-A857-29BF3F5E0DFA}" type="presParOf" srcId="{1BAB6AF2-59FC-DD42-94C8-E682F2690475}" destId="{D1805330-05BD-DF4B-8630-51C3CBE7020C}" srcOrd="3" destOrd="0" presId="urn:microsoft.com/office/officeart/2005/8/layout/cycle5"/>
    <dgm:cxn modelId="{0D434738-229E-AB45-BFBA-987163CDBCC7}" type="presParOf" srcId="{1BAB6AF2-59FC-DD42-94C8-E682F2690475}" destId="{5FD0FCA0-4D2A-604B-A0CB-7499830F964D}" srcOrd="4" destOrd="0" presId="urn:microsoft.com/office/officeart/2005/8/layout/cycle5"/>
    <dgm:cxn modelId="{8A7E92AE-BDC5-AC42-9BE1-ABD2E840D8EE}" type="presParOf" srcId="{1BAB6AF2-59FC-DD42-94C8-E682F2690475}" destId="{60022302-D31B-EA46-B338-C7ADF54B83C4}" srcOrd="5" destOrd="0" presId="urn:microsoft.com/office/officeart/2005/8/layout/cycle5"/>
    <dgm:cxn modelId="{8E0C2BE1-A3CC-6141-A728-D1EC89B43D39}" type="presParOf" srcId="{1BAB6AF2-59FC-DD42-94C8-E682F2690475}" destId="{89ACCF36-868B-9845-8E79-1FDE8D49FD3E}" srcOrd="6" destOrd="0" presId="urn:microsoft.com/office/officeart/2005/8/layout/cycle5"/>
    <dgm:cxn modelId="{10DD9325-17A7-C647-AD3D-303A855F708C}" type="presParOf" srcId="{1BAB6AF2-59FC-DD42-94C8-E682F2690475}" destId="{F562C040-D93E-DE40-9ED2-CD47D09710D0}" srcOrd="7" destOrd="0" presId="urn:microsoft.com/office/officeart/2005/8/layout/cycle5"/>
    <dgm:cxn modelId="{08E2DF5B-A322-AE48-9AD7-DB6B1BA1139E}" type="presParOf" srcId="{1BAB6AF2-59FC-DD42-94C8-E682F2690475}" destId="{44FB74B7-9D06-F04A-A84D-C928611E2C9F}" srcOrd="8" destOrd="0" presId="urn:microsoft.com/office/officeart/2005/8/layout/cycle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B6C901C-3225-9A49-8E32-8AA62AA2EF15}">
      <dsp:nvSpPr>
        <dsp:cNvPr id="0" name=""/>
        <dsp:cNvSpPr/>
      </dsp:nvSpPr>
      <dsp:spPr>
        <a:xfrm>
          <a:off x="0" y="1396"/>
          <a:ext cx="6781800" cy="1043407"/>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Takes as input a secret key and a data block and produces a hash value (MAC) which is associated with the protected message</a:t>
          </a:r>
          <a:endParaRPr lang="en-US" sz="2000" kern="1200" dirty="0">
            <a:effectLst>
              <a:outerShdw blurRad="38100" dist="38100" dir="2700000" algn="tl">
                <a:srgbClr val="000000">
                  <a:alpha val="43137"/>
                </a:srgbClr>
              </a:outerShdw>
            </a:effectLst>
          </a:endParaRPr>
        </a:p>
      </dsp:txBody>
      <dsp:txXfrm>
        <a:off x="0" y="1396"/>
        <a:ext cx="6781800" cy="1043407"/>
      </dsp:txXfrm>
    </dsp:sp>
    <dsp:sp modelId="{97553C45-932E-B64E-92DD-2B633E7B7105}">
      <dsp:nvSpPr>
        <dsp:cNvPr id="0" name=""/>
        <dsp:cNvSpPr/>
      </dsp:nvSpPr>
      <dsp:spPr>
        <a:xfrm>
          <a:off x="0" y="1044803"/>
          <a:ext cx="6781800" cy="1976399"/>
        </a:xfrm>
        <a:prstGeom prst="rect">
          <a:avLst/>
        </a:prstGeom>
        <a:solidFill>
          <a:schemeClr val="bg1"/>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If the integrity of the message needs to be checked, the MAC function can be applied to the message and the result compared with the associated MAC value</a:t>
          </a:r>
        </a:p>
        <a:p>
          <a:pPr marL="228600" lvl="1" indent="-228600" algn="l" defTabSz="889000">
            <a:lnSpc>
              <a:spcPct val="90000"/>
            </a:lnSpc>
            <a:spcBef>
              <a:spcPct val="0"/>
            </a:spcBef>
            <a:spcAft>
              <a:spcPct val="15000"/>
            </a:spcAft>
            <a:buChar char="••"/>
          </a:pPr>
          <a:r>
            <a:rPr lang="en-US" sz="2000" kern="1200" dirty="0" smtClean="0"/>
            <a:t>An attacker who alters the message will be unable to alter the associated MAC value without knowledge of the secret key</a:t>
          </a:r>
          <a:endParaRPr lang="en-US" sz="2000" kern="1200" dirty="0"/>
        </a:p>
      </dsp:txBody>
      <dsp:txXfrm>
        <a:off x="0" y="1044803"/>
        <a:ext cx="6781800" cy="197639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886384E-7F5E-0C46-B09E-DD5887B1D990}">
      <dsp:nvSpPr>
        <dsp:cNvPr id="0" name=""/>
        <dsp:cNvSpPr/>
      </dsp:nvSpPr>
      <dsp:spPr>
        <a:xfrm>
          <a:off x="1032" y="0"/>
          <a:ext cx="2684487" cy="4867274"/>
        </a:xfrm>
        <a:prstGeom prst="roundRect">
          <a:avLst>
            <a:gd name="adj" fmla="val 10000"/>
          </a:avLst>
        </a:prstGeom>
        <a:solidFill>
          <a:schemeClr val="bg1"/>
        </a:solidFill>
        <a:ln>
          <a:noFill/>
        </a:ln>
        <a:effectLst>
          <a:glow rad="101600">
            <a:schemeClr val="accent1">
              <a:alpha val="75000"/>
            </a:schemeClr>
          </a:glow>
          <a:softEdge rad="101600"/>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Commonly used to create a one-way password file</a:t>
          </a:r>
          <a:endParaRPr lang="en-US" sz="1900" kern="1200" dirty="0"/>
        </a:p>
      </dsp:txBody>
      <dsp:txXfrm>
        <a:off x="1032" y="0"/>
        <a:ext cx="2684487" cy="1460182"/>
      </dsp:txXfrm>
    </dsp:sp>
    <dsp:sp modelId="{9A5C8B54-E8B9-5144-A712-533FDFDCB980}">
      <dsp:nvSpPr>
        <dsp:cNvPr id="0" name=""/>
        <dsp:cNvSpPr/>
      </dsp:nvSpPr>
      <dsp:spPr>
        <a:xfrm>
          <a:off x="269481" y="1461608"/>
          <a:ext cx="2147589" cy="1467549"/>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When a user enters a password, the hash of that password is compared to the stored hash value for verification</a:t>
          </a:r>
          <a:endParaRPr lang="en-US" sz="1500" kern="1200" dirty="0"/>
        </a:p>
      </dsp:txBody>
      <dsp:txXfrm>
        <a:off x="269481" y="1461608"/>
        <a:ext cx="2147589" cy="1467549"/>
      </dsp:txXfrm>
    </dsp:sp>
    <dsp:sp modelId="{32190510-28D4-564D-8C61-CA1C4E71FFDA}">
      <dsp:nvSpPr>
        <dsp:cNvPr id="0" name=""/>
        <dsp:cNvSpPr/>
      </dsp:nvSpPr>
      <dsp:spPr>
        <a:xfrm>
          <a:off x="269481" y="3154935"/>
          <a:ext cx="2147589" cy="1467549"/>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This approach to password protection is used by most operating systems </a:t>
          </a:r>
          <a:endParaRPr lang="en-US" sz="1500" kern="1200" dirty="0"/>
        </a:p>
      </dsp:txBody>
      <dsp:txXfrm>
        <a:off x="269481" y="3154935"/>
        <a:ext cx="2147589" cy="1467549"/>
      </dsp:txXfrm>
    </dsp:sp>
    <dsp:sp modelId="{5F7C211F-9042-EC43-AF3D-42BEB42044BE}">
      <dsp:nvSpPr>
        <dsp:cNvPr id="0" name=""/>
        <dsp:cNvSpPr/>
      </dsp:nvSpPr>
      <dsp:spPr>
        <a:xfrm>
          <a:off x="2886856" y="0"/>
          <a:ext cx="2684487" cy="4867274"/>
        </a:xfrm>
        <a:prstGeom prst="roundRect">
          <a:avLst>
            <a:gd name="adj" fmla="val 10000"/>
          </a:avLst>
        </a:prstGeom>
        <a:solidFill>
          <a:schemeClr val="bg1"/>
        </a:solidFill>
        <a:ln>
          <a:noFill/>
        </a:ln>
        <a:effectLst>
          <a:glow rad="101600">
            <a:schemeClr val="accent1">
              <a:alpha val="75000"/>
            </a:schemeClr>
          </a:glow>
          <a:softEdge rad="63500"/>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Can be used for intrusion and virus detection</a:t>
          </a:r>
          <a:endParaRPr lang="en-US" sz="1900" kern="1200" dirty="0"/>
        </a:p>
      </dsp:txBody>
      <dsp:txXfrm>
        <a:off x="2886856" y="0"/>
        <a:ext cx="2684487" cy="1460182"/>
      </dsp:txXfrm>
    </dsp:sp>
    <dsp:sp modelId="{BB3EEB33-7471-3C46-B37A-EF306DC11397}">
      <dsp:nvSpPr>
        <dsp:cNvPr id="0" name=""/>
        <dsp:cNvSpPr/>
      </dsp:nvSpPr>
      <dsp:spPr>
        <a:xfrm>
          <a:off x="3155305" y="1460598"/>
          <a:ext cx="2147589" cy="956224"/>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Store H(F) for each file on a system and secure the hash values</a:t>
          </a:r>
          <a:endParaRPr lang="en-US" sz="1500" kern="1200" dirty="0"/>
        </a:p>
      </dsp:txBody>
      <dsp:txXfrm>
        <a:off x="3155305" y="1460598"/>
        <a:ext cx="2147589" cy="956224"/>
      </dsp:txXfrm>
    </dsp:sp>
    <dsp:sp modelId="{219509CF-B5AE-824C-9137-90FE6F41E897}">
      <dsp:nvSpPr>
        <dsp:cNvPr id="0" name=""/>
        <dsp:cNvSpPr/>
      </dsp:nvSpPr>
      <dsp:spPr>
        <a:xfrm>
          <a:off x="3155305" y="2563934"/>
          <a:ext cx="2147589" cy="956224"/>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One can later determine if a file has been modified by </a:t>
          </a:r>
          <a:r>
            <a:rPr lang="en-US" sz="1500" kern="1200" dirty="0" err="1" smtClean="0"/>
            <a:t>recomputing</a:t>
          </a:r>
          <a:r>
            <a:rPr lang="en-US" sz="1500" kern="1200" dirty="0" smtClean="0"/>
            <a:t> H(F) </a:t>
          </a:r>
          <a:endParaRPr lang="en-US" sz="1500" kern="1200" dirty="0"/>
        </a:p>
      </dsp:txBody>
      <dsp:txXfrm>
        <a:off x="3155305" y="2563934"/>
        <a:ext cx="2147589" cy="956224"/>
      </dsp:txXfrm>
    </dsp:sp>
    <dsp:sp modelId="{BF798EF9-4DCA-F54E-BDEA-C66F968FF331}">
      <dsp:nvSpPr>
        <dsp:cNvPr id="0" name=""/>
        <dsp:cNvSpPr/>
      </dsp:nvSpPr>
      <dsp:spPr>
        <a:xfrm>
          <a:off x="3155305" y="3667270"/>
          <a:ext cx="2147589" cy="956224"/>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An intruder would need to change F without changing H(F)</a:t>
          </a:r>
          <a:endParaRPr lang="en-US" sz="1500" kern="1200" dirty="0"/>
        </a:p>
      </dsp:txBody>
      <dsp:txXfrm>
        <a:off x="3155305" y="3667270"/>
        <a:ext cx="2147589" cy="956224"/>
      </dsp:txXfrm>
    </dsp:sp>
    <dsp:sp modelId="{847E0B4C-8D6D-244B-9DA0-6F3A49E346AE}">
      <dsp:nvSpPr>
        <dsp:cNvPr id="0" name=""/>
        <dsp:cNvSpPr/>
      </dsp:nvSpPr>
      <dsp:spPr>
        <a:xfrm>
          <a:off x="5772680" y="0"/>
          <a:ext cx="2684487" cy="4867274"/>
        </a:xfrm>
        <a:prstGeom prst="roundRect">
          <a:avLst>
            <a:gd name="adj" fmla="val 10000"/>
          </a:avLst>
        </a:prstGeom>
        <a:solidFill>
          <a:schemeClr val="bg1"/>
        </a:solidFill>
        <a:ln>
          <a:noFill/>
        </a:ln>
        <a:effectLst>
          <a:glow rad="101600">
            <a:schemeClr val="accent1">
              <a:alpha val="75000"/>
            </a:schemeClr>
          </a:glow>
          <a:softEdge rad="63500"/>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Can be used to construct a pseudorandom function (PRF) or a pseudorandom number generator (PRNG)</a:t>
          </a:r>
          <a:endParaRPr lang="en-US" sz="1900" kern="1200" dirty="0"/>
        </a:p>
      </dsp:txBody>
      <dsp:txXfrm>
        <a:off x="5772680" y="0"/>
        <a:ext cx="2684487" cy="1460182"/>
      </dsp:txXfrm>
    </dsp:sp>
    <dsp:sp modelId="{2DE2D63A-4790-D443-97AA-DFD90F9B3785}">
      <dsp:nvSpPr>
        <dsp:cNvPr id="0" name=""/>
        <dsp:cNvSpPr/>
      </dsp:nvSpPr>
      <dsp:spPr>
        <a:xfrm>
          <a:off x="6041128" y="1460182"/>
          <a:ext cx="2147589" cy="316372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A common application for a hash-based PRF is for the generation of symmetric keys</a:t>
          </a:r>
          <a:endParaRPr lang="en-US" sz="1500" kern="1200" dirty="0"/>
        </a:p>
      </dsp:txBody>
      <dsp:txXfrm>
        <a:off x="6041128" y="1460182"/>
        <a:ext cx="2147589" cy="3163728"/>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45CC442-E4C3-BD40-895A-08CC9A6FC852}">
      <dsp:nvSpPr>
        <dsp:cNvPr id="0" name=""/>
        <dsp:cNvSpPr/>
      </dsp:nvSpPr>
      <dsp:spPr>
        <a:xfrm>
          <a:off x="2317566" y="-81313"/>
          <a:ext cx="4018343" cy="1714312"/>
        </a:xfrm>
        <a:prstGeom prst="roundRect">
          <a:avLst/>
        </a:prstGeom>
        <a:solidFill>
          <a:schemeClr val="bg1"/>
        </a:solidFill>
        <a:ln>
          <a:solidFill>
            <a:schemeClr val="accent3"/>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i="0" kern="1200" dirty="0" smtClean="0">
              <a:solidFill>
                <a:schemeClr val="tx1"/>
              </a:solidFill>
            </a:rPr>
            <a:t>SHA-1 has not yet been "broken”</a:t>
          </a:r>
          <a:endParaRPr lang="en-US" sz="1600" b="1" i="0" kern="1200" dirty="0">
            <a:solidFill>
              <a:schemeClr val="tx1"/>
            </a:solidFill>
          </a:endParaRPr>
        </a:p>
        <a:p>
          <a:pPr marL="171450" lvl="1" indent="-171450" algn="l" defTabSz="711200" rtl="0">
            <a:lnSpc>
              <a:spcPct val="90000"/>
            </a:lnSpc>
            <a:spcBef>
              <a:spcPct val="0"/>
            </a:spcBef>
            <a:spcAft>
              <a:spcPct val="15000"/>
            </a:spcAft>
            <a:buChar char="••"/>
          </a:pPr>
          <a:r>
            <a:rPr lang="en-US" sz="1600" b="1" i="0" kern="1200" dirty="0" smtClean="0">
              <a:solidFill>
                <a:schemeClr val="tx1"/>
              </a:solidFill>
            </a:rPr>
            <a:t>No one has demonstrated a technique for producing collisions in a practical amount of time</a:t>
          </a:r>
          <a:endParaRPr lang="en-US" sz="1600" b="1" i="0" kern="1200" dirty="0">
            <a:solidFill>
              <a:schemeClr val="tx1"/>
            </a:solidFill>
          </a:endParaRPr>
        </a:p>
        <a:p>
          <a:pPr marL="171450" lvl="1" indent="-171450" algn="l" defTabSz="711200" rtl="0">
            <a:lnSpc>
              <a:spcPct val="90000"/>
            </a:lnSpc>
            <a:spcBef>
              <a:spcPct val="0"/>
            </a:spcBef>
            <a:spcAft>
              <a:spcPct val="15000"/>
            </a:spcAft>
            <a:buChar char="••"/>
          </a:pPr>
          <a:r>
            <a:rPr lang="en-US" sz="1600" b="1" i="0" kern="1200" dirty="0" smtClean="0">
              <a:solidFill>
                <a:schemeClr val="tx1"/>
              </a:solidFill>
            </a:rPr>
            <a:t>Considered to be insecure and has been phased out for SHA-2</a:t>
          </a:r>
          <a:endParaRPr lang="en-US" sz="1600" b="1" i="0" kern="1200" dirty="0">
            <a:solidFill>
              <a:schemeClr val="tx1"/>
            </a:solidFill>
          </a:endParaRPr>
        </a:p>
      </dsp:txBody>
      <dsp:txXfrm>
        <a:off x="2317566" y="-81313"/>
        <a:ext cx="4018343" cy="1714312"/>
      </dsp:txXfrm>
    </dsp:sp>
    <dsp:sp modelId="{C1C13A19-CB44-5749-9553-D8637A6F8523}">
      <dsp:nvSpPr>
        <dsp:cNvPr id="0" name=""/>
        <dsp:cNvSpPr/>
      </dsp:nvSpPr>
      <dsp:spPr>
        <a:xfrm>
          <a:off x="2007498" y="1255692"/>
          <a:ext cx="3880419" cy="3880419"/>
        </a:xfrm>
        <a:custGeom>
          <a:avLst/>
          <a:gdLst/>
          <a:ahLst/>
          <a:cxnLst/>
          <a:rect l="0" t="0" r="0" b="0"/>
          <a:pathLst>
            <a:path>
              <a:moveTo>
                <a:pt x="3212778" y="475634"/>
              </a:moveTo>
              <a:arcTo wR="1940209" hR="1940209" stAng="18659242" swAng="846591"/>
            </a:path>
          </a:pathLst>
        </a:custGeom>
        <a:noFill/>
        <a:ln w="76200" cap="flat" cmpd="sng" algn="ctr">
          <a:solidFill>
            <a:scrgbClr r="0" g="0" b="0">
              <a:alpha val="70000"/>
              <a:satMod val="105000"/>
            </a:scrgbClr>
          </a:solidFill>
          <a:prstDash val="solid"/>
          <a:miter/>
          <a:tailEnd type="arrow"/>
        </a:ln>
        <a:effectLst/>
      </dsp:spPr>
      <dsp:style>
        <a:lnRef idx="1">
          <a:scrgbClr r="0" g="0" b="0"/>
        </a:lnRef>
        <a:fillRef idx="0">
          <a:scrgbClr r="0" g="0" b="0"/>
        </a:fillRef>
        <a:effectRef idx="0">
          <a:scrgbClr r="0" g="0" b="0"/>
        </a:effectRef>
        <a:fontRef idx="minor"/>
      </dsp:style>
    </dsp:sp>
    <dsp:sp modelId="{D1805330-05BD-DF4B-8630-51C3CBE7020C}">
      <dsp:nvSpPr>
        <dsp:cNvPr id="0" name=""/>
        <dsp:cNvSpPr/>
      </dsp:nvSpPr>
      <dsp:spPr>
        <a:xfrm>
          <a:off x="4862142" y="2218368"/>
          <a:ext cx="3617475" cy="2329551"/>
        </a:xfrm>
        <a:prstGeom prst="roundRect">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i="0" kern="1200" dirty="0" smtClean="0">
              <a:solidFill>
                <a:schemeClr val="tx1"/>
              </a:solidFill>
            </a:rPr>
            <a:t>SHA-2 shares the same structure and mathematical operations as its predecessors so this is a cause for concern</a:t>
          </a:r>
          <a:endParaRPr lang="en-US" sz="1600" b="1" i="0" kern="1200" dirty="0">
            <a:solidFill>
              <a:schemeClr val="tx1"/>
            </a:solidFill>
          </a:endParaRPr>
        </a:p>
        <a:p>
          <a:pPr marL="171450" lvl="1" indent="-171450" algn="l" defTabSz="711200" rtl="0">
            <a:lnSpc>
              <a:spcPct val="90000"/>
            </a:lnSpc>
            <a:spcBef>
              <a:spcPct val="0"/>
            </a:spcBef>
            <a:spcAft>
              <a:spcPct val="15000"/>
            </a:spcAft>
            <a:buChar char="••"/>
          </a:pPr>
          <a:r>
            <a:rPr lang="en-US" sz="1600" b="1" i="0" kern="1200" dirty="0" smtClean="0">
              <a:solidFill>
                <a:schemeClr val="tx1"/>
              </a:solidFill>
            </a:rPr>
            <a:t>Because it will take years to find a suitable replacement for SHA-2 should it become vulnerable, NIST decided to begin the process of developing a new hash standard</a:t>
          </a:r>
          <a:endParaRPr lang="en-US" sz="1600" b="1" i="0" kern="1200" dirty="0">
            <a:solidFill>
              <a:schemeClr val="tx1"/>
            </a:solidFill>
          </a:endParaRPr>
        </a:p>
      </dsp:txBody>
      <dsp:txXfrm>
        <a:off x="4862142" y="2218368"/>
        <a:ext cx="3617475" cy="2329551"/>
      </dsp:txXfrm>
    </dsp:sp>
    <dsp:sp modelId="{60022302-D31B-EA46-B338-C7ADF54B83C4}">
      <dsp:nvSpPr>
        <dsp:cNvPr id="0" name=""/>
        <dsp:cNvSpPr/>
      </dsp:nvSpPr>
      <dsp:spPr>
        <a:xfrm>
          <a:off x="2918254" y="993096"/>
          <a:ext cx="3880419" cy="3880419"/>
        </a:xfrm>
        <a:custGeom>
          <a:avLst/>
          <a:gdLst/>
          <a:ahLst/>
          <a:cxnLst/>
          <a:rect l="0" t="0" r="0" b="0"/>
          <a:pathLst>
            <a:path>
              <a:moveTo>
                <a:pt x="2729015" y="3712834"/>
              </a:moveTo>
              <a:arcTo wR="1940209" hR="1940209" stAng="3960677" swAng="1838080"/>
            </a:path>
          </a:pathLst>
        </a:custGeom>
        <a:noFill/>
        <a:ln w="76200" cap="flat" cmpd="sng" algn="ctr">
          <a:solidFill>
            <a:scrgbClr r="0" g="0" b="0">
              <a:alpha val="70000"/>
              <a:satMod val="105000"/>
            </a:scrgbClr>
          </a:solidFill>
          <a:prstDash val="solid"/>
          <a:miter/>
          <a:tailEnd type="arrow"/>
        </a:ln>
        <a:effectLst/>
      </dsp:spPr>
      <dsp:style>
        <a:lnRef idx="1">
          <a:scrgbClr r="0" g="0" b="0"/>
        </a:lnRef>
        <a:fillRef idx="0">
          <a:scrgbClr r="0" g="0" b="0"/>
        </a:fillRef>
        <a:effectRef idx="0">
          <a:scrgbClr r="0" g="0" b="0"/>
        </a:effectRef>
        <a:fontRef idx="minor"/>
      </dsp:style>
    </dsp:sp>
    <dsp:sp modelId="{89ACCF36-868B-9845-8E79-1FDE8D49FD3E}">
      <dsp:nvSpPr>
        <dsp:cNvPr id="0" name=""/>
        <dsp:cNvSpPr/>
      </dsp:nvSpPr>
      <dsp:spPr>
        <a:xfrm>
          <a:off x="609594" y="2362195"/>
          <a:ext cx="3703232" cy="2543911"/>
        </a:xfrm>
        <a:prstGeom prst="roundRect">
          <a:avLst/>
        </a:prstGeom>
        <a:solidFill>
          <a:schemeClr val="bg1"/>
        </a:solidFill>
        <a:ln>
          <a:solidFill>
            <a:schemeClr val="accent3"/>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i="0" kern="1200" dirty="0" smtClean="0">
              <a:solidFill>
                <a:schemeClr val="tx1"/>
              </a:solidFill>
            </a:rPr>
            <a:t>NIST announced in 2007 a competition for the SHA-3 next generation NIST hash function</a:t>
          </a:r>
          <a:endParaRPr lang="en-US" sz="1600" b="1" i="0" kern="1200" dirty="0">
            <a:solidFill>
              <a:schemeClr val="tx1"/>
            </a:solidFill>
          </a:endParaRPr>
        </a:p>
        <a:p>
          <a:pPr marL="171450" lvl="1" indent="-171450" algn="l" defTabSz="711200" rtl="0">
            <a:lnSpc>
              <a:spcPct val="90000"/>
            </a:lnSpc>
            <a:spcBef>
              <a:spcPct val="0"/>
            </a:spcBef>
            <a:spcAft>
              <a:spcPct val="15000"/>
            </a:spcAft>
            <a:buChar char="••"/>
          </a:pPr>
          <a:r>
            <a:rPr lang="en-US" sz="1600" b="1" i="0" kern="1200" dirty="0" smtClean="0">
              <a:solidFill>
                <a:schemeClr val="tx1"/>
              </a:solidFill>
            </a:rPr>
            <a:t>Winning design was announced by NIST in October 2012</a:t>
          </a:r>
          <a:endParaRPr lang="en-US" sz="1600" b="1" i="0" kern="1200" dirty="0">
            <a:solidFill>
              <a:schemeClr val="tx1"/>
            </a:solidFill>
          </a:endParaRPr>
        </a:p>
        <a:p>
          <a:pPr marL="171450" lvl="1" indent="-171450" algn="l" defTabSz="711200" rtl="0">
            <a:lnSpc>
              <a:spcPct val="90000"/>
            </a:lnSpc>
            <a:spcBef>
              <a:spcPct val="0"/>
            </a:spcBef>
            <a:spcAft>
              <a:spcPct val="15000"/>
            </a:spcAft>
            <a:buChar char="••"/>
          </a:pPr>
          <a:r>
            <a:rPr lang="en-US" sz="1600" b="1" i="0" kern="1200" dirty="0" smtClean="0">
              <a:solidFill>
                <a:schemeClr val="tx1"/>
              </a:solidFill>
            </a:rPr>
            <a:t>SHA-3 is a cryptographic hash function that is intended to complement SHA-2 as the approved standard for a wide range of applications</a:t>
          </a:r>
          <a:endParaRPr lang="en-US" sz="1600" b="1" i="0" kern="1200" dirty="0">
            <a:solidFill>
              <a:schemeClr val="tx1"/>
            </a:solidFill>
          </a:endParaRPr>
        </a:p>
      </dsp:txBody>
      <dsp:txXfrm>
        <a:off x="609594" y="2362195"/>
        <a:ext cx="3703232" cy="2543911"/>
      </dsp:txXfrm>
    </dsp:sp>
    <dsp:sp modelId="{44FB74B7-9D06-F04A-A84D-C928611E2C9F}">
      <dsp:nvSpPr>
        <dsp:cNvPr id="0" name=""/>
        <dsp:cNvSpPr/>
      </dsp:nvSpPr>
      <dsp:spPr>
        <a:xfrm>
          <a:off x="3172464" y="1090781"/>
          <a:ext cx="3880419" cy="3880419"/>
        </a:xfrm>
        <a:custGeom>
          <a:avLst/>
          <a:gdLst/>
          <a:ahLst/>
          <a:cxnLst/>
          <a:rect l="0" t="0" r="0" b="0"/>
          <a:pathLst>
            <a:path>
              <a:moveTo>
                <a:pt x="186194" y="1110846"/>
              </a:moveTo>
              <a:arcTo wR="1940209" hR="1940209" stAng="12318390" swAng="938966"/>
            </a:path>
          </a:pathLst>
        </a:custGeom>
        <a:noFill/>
        <a:ln w="38100" cap="flat" cmpd="sng" algn="ctr">
          <a:noFill/>
          <a:prstDash val="solid"/>
          <a:miter/>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dirty="0"/>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dirty="0"/>
          </a:p>
        </p:txBody>
      </p:sp>
      <p:sp>
        <p:nvSpPr>
          <p:cNvPr id="1331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AU" noProof="0"/>
              <a:t>Click to edit Master text styles</a:t>
            </a:r>
            <a:endParaRPr lang="en-AU" noProof="0"/>
          </a:p>
          <a:p>
            <a:pPr lvl="1"/>
            <a:r>
              <a:rPr lang="en-AU" noProof="0"/>
              <a:t>Second level</a:t>
            </a:r>
            <a:endParaRPr lang="en-AU" noProof="0"/>
          </a:p>
          <a:p>
            <a:pPr lvl="2"/>
            <a:r>
              <a:rPr lang="en-AU" noProof="0"/>
              <a:t>Third level</a:t>
            </a:r>
            <a:endParaRPr lang="en-AU" noProof="0"/>
          </a:p>
          <a:p>
            <a:pPr lvl="3"/>
            <a:r>
              <a:rPr lang="en-AU" noProof="0"/>
              <a:t>Fourth level</a:t>
            </a:r>
            <a:endParaRPr lang="en-AU" noProof="0"/>
          </a:p>
          <a:p>
            <a:pPr lvl="4"/>
            <a:r>
              <a:rPr lang="en-AU" noProof="0"/>
              <a:t>Fifth level</a:t>
            </a:r>
            <a:endParaRPr lang="en-AU" noProof="0"/>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dirty="0"/>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E83E65D8-9B49-EC43-BBB1-0F187E663737}" type="slidenum">
              <a:rPr lang="en-AU"/>
            </a:fld>
            <a:endParaRPr lang="en-AU"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charset="-128"/>
        <a:cs typeface="MS PGothic" charset="-128"/>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p:sp>
      <p:sp>
        <p:nvSpPr>
          <p:cNvPr id="32771" name="Notes Placeholder 2"/>
          <p:cNvSpPr>
            <a:spLocks noGrp="1"/>
          </p:cNvSpPr>
          <p:nvPr>
            <p:ph type="body" idx="1"/>
          </p:nvPr>
        </p:nvSpPr>
        <p:spPr>
          <a:noFill/>
        </p:spPr>
        <p:txBody>
          <a:bodyPr/>
          <a:lstStyle/>
          <a:p>
            <a:r>
              <a:rPr lang="en-US" sz="1200" kern="1200" baseline="0" dirty="0" smtClean="0">
                <a:solidFill>
                  <a:schemeClr val="tx1"/>
                </a:solidFill>
                <a:latin typeface="Arial" panose="020B0604020202020204" pitchFamily="34" charset="0"/>
                <a:ea typeface="MS PGothic" charset="-128"/>
                <a:cs typeface="MS PGothic" charset="-128"/>
              </a:rPr>
              <a:t> This chapter begins with a discussion of the wide variety of applications for cryptographic</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hash functions. Next, we look at the security requirements for such functions.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Then we look at the use of cipher block chaining to implement a cryptographic hash</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function. The remainder of the chapter is devoted to the most important and widely</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used family of cryptographic hash functions, the Secure Hash Algorithm (SHA) family.</a:t>
            </a:r>
            <a:endParaRPr lang="en-US" dirty="0" smtClean="0">
              <a:latin typeface="Arial" panose="020B0604020202020204" pitchFamily="34" charset="0"/>
              <a:ea typeface="MS PGothic" charset="-128"/>
              <a:cs typeface="MS PGothic" charset="-128"/>
            </a:endParaRPr>
          </a:p>
        </p:txBody>
      </p:sp>
      <p:sp>
        <p:nvSpPr>
          <p:cNvPr id="32772" name="Slide Number Placeholder 3"/>
          <p:cNvSpPr>
            <a:spLocks noGrp="1"/>
          </p:cNvSpPr>
          <p:nvPr>
            <p:ph type="sldNum" sz="quarter" idx="5"/>
          </p:nvPr>
        </p:nvSpPr>
        <p:spPr>
          <a:noFill/>
        </p:spPr>
        <p:txBody>
          <a:bodyPr/>
          <a:lstStyle/>
          <a:p>
            <a:fld id="{B80C2CB9-0E3F-284F-82E5-C13EA3B1B06E}" type="slidenum">
              <a:rPr lang="en-AU" smtClean="0">
                <a:latin typeface="Arial" panose="020B0604020202020204" pitchFamily="34" charset="0"/>
              </a:rPr>
            </a:fld>
            <a:endParaRPr lang="en-AU" dirty="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p:sp>
      <p:sp>
        <p:nvSpPr>
          <p:cNvPr id="29699" name="Notes Placeholder 2"/>
          <p:cNvSpPr>
            <a:spLocks noGrp="1"/>
          </p:cNvSpPr>
          <p:nvPr>
            <p:ph type="body" idx="1"/>
          </p:nvPr>
        </p:nvSpPr>
        <p:spPr>
          <a:noFill/>
        </p:spPr>
        <p:txBody>
          <a:bodyPr/>
          <a:lstStyle/>
          <a:p>
            <a:pPr eaLnBrk="1" hangingPunct="1"/>
            <a:r>
              <a:rPr lang="en-US" dirty="0" smtClean="0">
                <a:latin typeface="Arial" panose="020B0604020202020204" pitchFamily="34" charset="0"/>
                <a:ea typeface="MS PGothic" charset="-128"/>
                <a:cs typeface="MS PGothic" charset="-128"/>
              </a:rPr>
              <a:t>To get some feel for the security considerations involved in cryptographic hash functions, we present two simple, insecure hash functions in this section. One of the simplest hash functions is the bit-by-bit exclusive-OR (XOR) of every block, which can be expressed as shown. This operation produces a simple parity for each bit position and is known as a longitudinal redundancy check. It is reasonably effective for random data as a data integrity check. Each </a:t>
            </a:r>
            <a:r>
              <a:rPr lang="en-US" i="1" dirty="0" smtClean="0">
                <a:latin typeface="Arial" panose="020B0604020202020204" pitchFamily="34" charset="0"/>
                <a:ea typeface="MS PGothic" charset="-128"/>
                <a:cs typeface="MS PGothic" charset="-128"/>
              </a:rPr>
              <a:t>n-bit </a:t>
            </a:r>
            <a:r>
              <a:rPr lang="en-US" dirty="0" smtClean="0">
                <a:latin typeface="Arial" panose="020B0604020202020204" pitchFamily="34" charset="0"/>
                <a:ea typeface="MS PGothic" charset="-128"/>
                <a:cs typeface="MS PGothic" charset="-128"/>
              </a:rPr>
              <a:t>hash value is equally likely. Thus, the probability that a data error will result in an unchanged hash value is 2</a:t>
            </a:r>
            <a:r>
              <a:rPr lang="en-US" baseline="30000" dirty="0" smtClean="0">
                <a:latin typeface="Arial" panose="020B0604020202020204" pitchFamily="34" charset="0"/>
                <a:ea typeface="MS PGothic" charset="-128"/>
                <a:cs typeface="MS PGothic" charset="-128"/>
              </a:rPr>
              <a:t>–n</a:t>
            </a:r>
            <a:r>
              <a:rPr lang="en-US" dirty="0" smtClean="0">
                <a:latin typeface="Arial" panose="020B0604020202020204" pitchFamily="34" charset="0"/>
                <a:ea typeface="MS PGothic" charset="-128"/>
                <a:cs typeface="MS PGothic" charset="-128"/>
              </a:rPr>
              <a:t>. With more predictably formatted data, the function is less effective. For example, in most normal text files, the high-order bit of each octet is always zero. So if a 128-bit hash value is used, instead of an effectiveness of 2</a:t>
            </a:r>
            <a:r>
              <a:rPr lang="en-US" baseline="30000" dirty="0" smtClean="0">
                <a:latin typeface="Arial" panose="020B0604020202020204" pitchFamily="34" charset="0"/>
                <a:ea typeface="MS PGothic" charset="-128"/>
                <a:cs typeface="MS PGothic" charset="-128"/>
              </a:rPr>
              <a:t>–128</a:t>
            </a:r>
            <a:r>
              <a:rPr lang="en-US" dirty="0" smtClean="0">
                <a:latin typeface="Arial" panose="020B0604020202020204" pitchFamily="34" charset="0"/>
                <a:ea typeface="MS PGothic" charset="-128"/>
                <a:cs typeface="MS PGothic" charset="-128"/>
              </a:rPr>
              <a:t>, the hash function on this type of data has an effectiveness of 2</a:t>
            </a:r>
            <a:r>
              <a:rPr lang="en-US" baseline="30000" dirty="0" smtClean="0">
                <a:latin typeface="Arial" panose="020B0604020202020204" pitchFamily="34" charset="0"/>
                <a:ea typeface="MS PGothic" charset="-128"/>
                <a:cs typeface="MS PGothic" charset="-128"/>
              </a:rPr>
              <a:t>–112</a:t>
            </a:r>
            <a:r>
              <a:rPr lang="en-US" dirty="0" smtClean="0">
                <a:latin typeface="Arial" panose="020B0604020202020204" pitchFamily="34" charset="0"/>
                <a:ea typeface="MS PGothic" charset="-128"/>
                <a:cs typeface="MS PGothic" charset="-128"/>
              </a:rPr>
              <a:t>.  </a:t>
            </a:r>
            <a:endParaRPr lang="en-US" dirty="0" smtClean="0">
              <a:latin typeface="Arial" panose="020B0604020202020204" pitchFamily="34" charset="0"/>
              <a:ea typeface="MS PGothic" charset="-128"/>
              <a:cs typeface="MS PGothic" charset="-128"/>
            </a:endParaRPr>
          </a:p>
          <a:p>
            <a:pPr eaLnBrk="1" hangingPunct="1"/>
            <a:endParaRPr lang="en-US" dirty="0" smtClean="0">
              <a:latin typeface="Arial" panose="020B0604020202020204" pitchFamily="34" charset="0"/>
              <a:ea typeface="MS PGothic" charset="-128"/>
              <a:cs typeface="MS PGothic" charset="-128"/>
            </a:endParaRPr>
          </a:p>
          <a:p>
            <a:pPr eaLnBrk="1" hangingPunct="1"/>
            <a:r>
              <a:rPr lang="en-US" dirty="0" smtClean="0">
                <a:latin typeface="Arial" panose="020B0604020202020204" pitchFamily="34" charset="0"/>
                <a:ea typeface="MS PGothic" charset="-128"/>
                <a:cs typeface="MS PGothic" charset="-128"/>
              </a:rPr>
              <a:t>A simple way to improve matters is to perform a one-bit circular shift, or rotation, on the hash value after each block is processed. Although this second procedure provides a good measure of data integrity, it is virtually useless for data security when an encrypted hash code is used with a plaintext message. Given a message, it is an easy matter to produce a new message that yields that hash code: Simply prepare the desired alternate message and then append an </a:t>
            </a:r>
            <a:r>
              <a:rPr lang="en-US" i="1" dirty="0" smtClean="0">
                <a:latin typeface="Arial" panose="020B0604020202020204" pitchFamily="34" charset="0"/>
                <a:ea typeface="MS PGothic" charset="-128"/>
                <a:cs typeface="MS PGothic" charset="-128"/>
              </a:rPr>
              <a:t>n-bit </a:t>
            </a:r>
            <a:r>
              <a:rPr lang="en-US" dirty="0" smtClean="0">
                <a:latin typeface="Arial" panose="020B0604020202020204" pitchFamily="34" charset="0"/>
                <a:ea typeface="MS PGothic" charset="-128"/>
                <a:cs typeface="MS PGothic" charset="-128"/>
              </a:rPr>
              <a:t>block that forces the new message plus block to yield the desired hash code. </a:t>
            </a:r>
            <a:endParaRPr lang="en-US" dirty="0" smtClean="0">
              <a:latin typeface="Arial" panose="020B0604020202020204" pitchFamily="34" charset="0"/>
              <a:ea typeface="MS PGothic" charset="-128"/>
              <a:cs typeface="MS PGothic" charset="-128"/>
            </a:endParaRPr>
          </a:p>
        </p:txBody>
      </p:sp>
      <p:sp>
        <p:nvSpPr>
          <p:cNvPr id="29700" name="Slide Number Placeholder 3"/>
          <p:cNvSpPr>
            <a:spLocks noGrp="1"/>
          </p:cNvSpPr>
          <p:nvPr>
            <p:ph type="sldNum" sz="quarter" idx="5"/>
          </p:nvPr>
        </p:nvSpPr>
        <p:spPr>
          <a:noFill/>
        </p:spPr>
        <p:txBody>
          <a:bodyPr/>
          <a:lstStyle/>
          <a:p>
            <a:fld id="{FAF3BF75-DE41-DE4A-9CE5-360315318AF0}" type="slidenum">
              <a:rPr lang="en-AU" smtClean="0">
                <a:latin typeface="Arial" panose="020B0604020202020204" pitchFamily="34" charset="0"/>
              </a:rPr>
            </a:fld>
            <a:endParaRPr lang="en-AU" dirty="0"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Arial" panose="020B0604020202020204" pitchFamily="34" charset="0"/>
                <a:ea typeface="MS PGothic" charset="-128"/>
                <a:cs typeface="MS PGothic" charset="-128"/>
              </a:rPr>
              <a:t>Figure 11.5 illustrates these two types of hash functions for 16-bit hash values.</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Although the second procedure provides a good measure of data integrity,</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it is virtually useless for data security when an encrypted hash code is used with a</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plaintext message, as in Figures 11.3b and 11.4a. Given a message, it is an easy matter</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to produce a new message that yields that hash code: Simply prepare the desired</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alternate message and then append an </a:t>
            </a:r>
            <a:r>
              <a:rPr lang="en-US" sz="1200" b="1" kern="1200" baseline="0" dirty="0" smtClean="0">
                <a:solidFill>
                  <a:schemeClr val="tx1"/>
                </a:solidFill>
                <a:latin typeface="Arial" panose="020B0604020202020204" pitchFamily="34" charset="0"/>
                <a:ea typeface="MS PGothic" charset="-128"/>
                <a:cs typeface="MS PGothic" charset="-128"/>
              </a:rPr>
              <a:t>n -bit block that forces the new message plus</a:t>
            </a:r>
            <a:endParaRPr lang="en-US" sz="1200" b="1"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block to yield the desired hash code.</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Although a simple XOR or rotated XOR (RXOR) is insufficient if only the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hash code is encrypted, you may still feel that such a simple function could be useful</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when the message together with the hash code is encrypted (Figure 11.3a). But</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you must be careful.</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fld>
            <a:endParaRPr lang="en-A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anose="020B0604020202020204" pitchFamily="34" charset="0"/>
                <a:ea typeface="MS PGothic" charset="-128"/>
                <a:cs typeface="MS PGothic" charset="-128"/>
              </a:rPr>
              <a:t>Before proceeding, we need to define two terms. For a hash value h =  H(x ), we say</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that x  is the preimage  of h . That is, x  is a data block whose hash function, using the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function H, is h . Because H is a many-to-one mapping, for any given hash value h ,</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there will in general be multiple preimages. A collision  occurs if we have x ≠ y  and</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H(x ) =  H(y ). Because we are using hash functions for data integrity, collisions are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clearly undesirable.</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fld>
            <a:endParaRPr 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EAE94C4-E471-334B-B256-BE789E82723D}" type="slidenum">
              <a:rPr lang="en-AU">
                <a:latin typeface="Arial" panose="020B0604020202020204" pitchFamily="34" charset="0"/>
              </a:rPr>
            </a:fld>
            <a:endParaRPr lang="en-AU" dirty="0">
              <a:latin typeface="Arial" panose="020B0604020202020204" pitchFamily="34" charset="0"/>
            </a:endParaRPr>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noFill/>
        </p:spPr>
        <p:txBody>
          <a:bodyPr/>
          <a:lstStyle/>
          <a:p>
            <a:r>
              <a:rPr lang="en-US" sz="1200" kern="1200" baseline="0" dirty="0" smtClean="0">
                <a:solidFill>
                  <a:schemeClr val="tx1"/>
                </a:solidFill>
                <a:latin typeface="Arial" panose="020B0604020202020204" pitchFamily="34" charset="0"/>
                <a:ea typeface="MS PGothic" charset="-128"/>
                <a:cs typeface="MS PGothic" charset="-128"/>
              </a:rPr>
              <a:t> Table 11.1 lists the generally accepted requirements for a cryptographic hash function.</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The first three properties are requirements for the practical application of a</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hash function.</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The fourth property, preimage resistant , is the one-way property: it is easy</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to generate a code given a message, but virtually impossible to generate a message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given a code. This property is important if the authentication technique involves the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use of a secret value (Figure 11.3c). The secret value itself is not sent.</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The fifth property, second preimage resistant , guarantees that it is impossible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to find an alternative message with the same hash value as a given message. This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prevents forgery when an encrypted hash code is used (Figures 11.3b and 11.4a). If</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this property were not true, an attacker would be capable of the following sequence: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First, observe or intercept a message plus its encrypted hash code; second, generate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an unencrypted hash code from the message; third, generate an alternate message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with the same hash code.</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A hash function that satisfies the first five properties in Table 11.1 is referred</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to as a weak hash function. If the sixth property, collision resistant , is also satisfied,</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then it is referred to as a strong hash function. A strong hash function protects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against an attack in which one party generates a message for another party to sign.</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For example, suppose Bob writes an IOU message, sends it to Alice, and she signs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it. Bob finds two messages with the same hash, one of which requires Alice to pay a</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small amount and one that requires a large payment. Alice signs the first message,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and Bob is then able to claim that the second message is authentic</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The final requirement in Table 11.1, pseudorandomness , has not traditionally</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been listed as a requirement of cryptographic hash functions but is more or less implied.</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[JOHN05] points out that cryptographic hash functions are commonly used</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for key derivation and pseudorandom number generation, and that in message integrity</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applications, the three resistant properties depend on the output of the hash</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function appearing to be random. Thus, it makes sense to verify that in fact a given</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hash function produces pseudorandom output..</a:t>
            </a:r>
            <a:endParaRPr lang="en-AU" dirty="0" smtClean="0">
              <a:latin typeface="Arial" panose="020B0604020202020204" pitchFamily="34" charset="0"/>
              <a:ea typeface="MS PGothic" charset="-128"/>
              <a:cs typeface="MS PGothic"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anose="020B0604020202020204" pitchFamily="34" charset="0"/>
                <a:ea typeface="MS PGothic" charset="-128"/>
                <a:cs typeface="MS PGothic" charset="-128"/>
              </a:rPr>
              <a:t> Figure 11.6 shows the relationships among the three resistant properties.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 function that is collision resistant is also second preimage resistant, but the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reverse is not necessarily true. A function can be collision resistant but not preimage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resistant and vice versa. A function can be preimage resistant but not second</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preimage resistant and vice versa. See [MENE97] for a discussion.</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fld>
            <a:endParaRPr lang="en-AU"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anose="020B0604020202020204" pitchFamily="34" charset="0"/>
                <a:ea typeface="MS PGothic" charset="-128"/>
                <a:cs typeface="MS PGothic" charset="-128"/>
              </a:rPr>
              <a:t> Table 11.2 shows the resistant properties required for various hash function</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applications.</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fld>
            <a:endParaRPr lang="en-A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p:cNvSpPr>
          <p:nvPr>
            <p:ph type="sldImg"/>
          </p:nvPr>
        </p:nvSpPr>
        <p:spPr/>
      </p:sp>
      <p:sp>
        <p:nvSpPr>
          <p:cNvPr id="33795" name="Notes Placeholder 2"/>
          <p:cNvSpPr>
            <a:spLocks noGrp="1"/>
          </p:cNvSpPr>
          <p:nvPr>
            <p:ph type="body" idx="1"/>
          </p:nvPr>
        </p:nvSpPr>
        <p:spPr>
          <a:xfrm>
            <a:off x="457200" y="4343400"/>
            <a:ext cx="6019800" cy="4341813"/>
          </a:xfrm>
          <a:noFill/>
        </p:spPr>
        <p:txBody>
          <a:bodyPr/>
          <a:lstStyle/>
          <a:p>
            <a:r>
              <a:rPr lang="en-US" sz="1200" kern="1200" baseline="0" dirty="0" smtClean="0">
                <a:solidFill>
                  <a:schemeClr val="tx1"/>
                </a:solidFill>
                <a:latin typeface="Arial" panose="020B0604020202020204" pitchFamily="34" charset="0"/>
                <a:ea typeface="MS PGothic" charset="-128"/>
                <a:cs typeface="MS PGothic" charset="-128"/>
              </a:rPr>
              <a:t> As with encryption algorithms, there are two categories of attacks on hash</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functions: brute-force attacks and cryptanalysis. A brute-force attack does not depend</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on the specific algorithm but depends only on bit length. In the case of a hash</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function, a brute-force attack depends only on the bit length of the hash value. A</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cryptanalysis, in contrast, is an attack based on weaknesses in a particular cryptographic</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algorithm. </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dirty="0" smtClean="0">
              <a:latin typeface="Arial" panose="020B0604020202020204" pitchFamily="34" charset="0"/>
              <a:ea typeface="MS PGothic" charset="-128"/>
              <a:cs typeface="MS PGothic" charset="-128"/>
            </a:endParaRPr>
          </a:p>
        </p:txBody>
      </p:sp>
      <p:sp>
        <p:nvSpPr>
          <p:cNvPr id="33796" name="Slide Number Placeholder 3"/>
          <p:cNvSpPr>
            <a:spLocks noGrp="1"/>
          </p:cNvSpPr>
          <p:nvPr>
            <p:ph type="sldNum" sz="quarter" idx="5"/>
          </p:nvPr>
        </p:nvSpPr>
        <p:spPr>
          <a:noFill/>
        </p:spPr>
        <p:txBody>
          <a:bodyPr/>
          <a:lstStyle/>
          <a:p>
            <a:fld id="{56DF2600-5D05-8E4F-A181-08737FF03C5F}" type="slidenum">
              <a:rPr lang="en-AU" smtClean="0">
                <a:latin typeface="Arial" panose="020B0604020202020204" pitchFamily="34" charset="0"/>
              </a:rPr>
            </a:fld>
            <a:endParaRPr lang="en-AU" dirty="0"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27248A7-0C3D-BE42-AD30-26B10311FFD1}" type="slidenum">
              <a:rPr lang="en-AU">
                <a:latin typeface="Arial" panose="020B0604020202020204" pitchFamily="34" charset="0"/>
              </a:rPr>
            </a:fld>
            <a:endParaRPr lang="en-AU" dirty="0">
              <a:latin typeface="Arial" panose="020B0604020202020204" pitchFamily="34" charset="0"/>
            </a:endParaRPr>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p:spPr>
        <p:txBody>
          <a:bodyPr/>
          <a:lstStyle/>
          <a:p>
            <a:pPr eaLnBrk="1" hangingPunct="1"/>
            <a:r>
              <a:rPr lang="en-US" dirty="0">
                <a:latin typeface="Arial" panose="020B0604020202020204" pitchFamily="34" charset="0"/>
                <a:ea typeface="MS PGothic" charset="-128"/>
                <a:cs typeface="MS PGothic" charset="-128"/>
              </a:rPr>
              <a:t>The Birthday Attack exploits the birthday paradox – the chance that in a group of people two will share the same birthday – only 23 people are needed for a Pr&gt;0.5 of this. Can generalize the problem to one wanting a matching pair from any two sets, and show need 2</a:t>
            </a:r>
            <a:r>
              <a:rPr lang="en-US" baseline="60000" dirty="0">
                <a:latin typeface="Arial" panose="020B0604020202020204" pitchFamily="34" charset="0"/>
                <a:ea typeface="MS PGothic" charset="-128"/>
                <a:cs typeface="MS PGothic" charset="-128"/>
              </a:rPr>
              <a:t>m</a:t>
            </a:r>
            <a:r>
              <a:rPr lang="en-US" baseline="40000" dirty="0">
                <a:latin typeface="Arial" panose="020B0604020202020204" pitchFamily="34" charset="0"/>
                <a:ea typeface="MS PGothic" charset="-128"/>
                <a:cs typeface="MS PGothic" charset="-128"/>
              </a:rPr>
              <a:t>/</a:t>
            </a:r>
            <a:r>
              <a:rPr lang="en-US" baseline="20000" dirty="0">
                <a:latin typeface="Arial" panose="020B0604020202020204" pitchFamily="34" charset="0"/>
                <a:ea typeface="MS PGothic" charset="-128"/>
                <a:cs typeface="MS PGothic" charset="-128"/>
              </a:rPr>
              <a:t>2</a:t>
            </a:r>
            <a:r>
              <a:rPr lang="en-US" dirty="0">
                <a:latin typeface="Arial" panose="020B0604020202020204" pitchFamily="34" charset="0"/>
                <a:ea typeface="MS PGothic" charset="-128"/>
                <a:cs typeface="MS PGothic" charset="-128"/>
              </a:rPr>
              <a:t> in each to get a matching m-bit hash.</a:t>
            </a:r>
            <a:endParaRPr lang="en-US" dirty="0">
              <a:latin typeface="Arial" panose="020B0604020202020204" pitchFamily="34" charset="0"/>
              <a:ea typeface="MS PGothic" charset="-128"/>
              <a:cs typeface="MS PGothic" charset="-128"/>
            </a:endParaRPr>
          </a:p>
          <a:p>
            <a:pPr eaLnBrk="1" hangingPunct="1"/>
            <a:r>
              <a:rPr lang="en-US" dirty="0">
                <a:latin typeface="Arial" panose="020B0604020202020204" pitchFamily="34" charset="0"/>
                <a:ea typeface="MS PGothic" charset="-128"/>
                <a:cs typeface="MS PGothic" charset="-128"/>
              </a:rPr>
              <a:t>Yuval proposed the strategy shown to exploit the birthday paradox in a collision resistant attack. Note that creating many message variants is relatively easy, either by rewording or just varying the amount of white-space in the message. All of which indicates that larger MACs/Hashes are needed.</a:t>
            </a:r>
            <a:endParaRPr lang="en-AU" dirty="0">
              <a:latin typeface="Arial" panose="020B0604020202020204" pitchFamily="34" charset="0"/>
              <a:ea typeface="MS PGothic" charset="-128"/>
              <a:cs typeface="MS PGothic"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anose="020B0604020202020204" pitchFamily="34" charset="0"/>
                <a:ea typeface="MS PGothic" charset="-128"/>
                <a:cs typeface="MS PGothic" charset="-128"/>
              </a:rPr>
              <a:t> The generation of many variations that convey the same meaning is not difficult.</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For example, the opponent could insert a number of “space-space-backspace”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character pairs between words throughout the document. Variations could then</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be generated by substituting “space-backspace-space” in selected instances.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Alternatively, the opponent could simply reword the message but retain the meaning.</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Figure 11.7 [DAVI89] provides an example.</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fld>
            <a:endParaRPr lang="en-AU"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p:sp>
      <p:sp>
        <p:nvSpPr>
          <p:cNvPr id="37891" name="Notes Placeholder 2"/>
          <p:cNvSpPr>
            <a:spLocks noGrp="1"/>
          </p:cNvSpPr>
          <p:nvPr>
            <p:ph type="body" idx="1"/>
          </p:nvPr>
        </p:nvSpPr>
        <p:spPr>
          <a:xfrm>
            <a:off x="457200" y="4343400"/>
            <a:ext cx="6019800" cy="4114800"/>
          </a:xfrm>
          <a:noFill/>
        </p:spPr>
        <p:txBody>
          <a:bodyPr/>
          <a:lstStyle/>
          <a:p>
            <a:r>
              <a:rPr lang="en-US" sz="1200" b="0" kern="1200" baseline="0" dirty="0" smtClean="0">
                <a:solidFill>
                  <a:schemeClr val="tx1"/>
                </a:solidFill>
                <a:latin typeface="Arial" panose="020B0604020202020204" pitchFamily="34" charset="0"/>
                <a:ea typeface="MS PGothic" charset="-128"/>
                <a:cs typeface="MS PGothic" charset="-128"/>
              </a:rPr>
              <a:t> In recent years, there has been considerable effort, and some successes,</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in developing cryptanalytic attacks on hash functions. To understand these, we</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need to look at the overall structure of a typical secure hash function, indicated in</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Figure 11.8. This structure, referred to as an iterated hash function, was proposed</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by Merkle [MERK79, MERK89] and is the structure of most hash functions in use</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today, including SHA, which is discussed later in this chapter. The hash function</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takes an input message and partitions it into L  fixed-sized blocks of b  bits each.</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If necessary, the final block is padded to b  bits. The final block also includes the</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value of the total length of the input to the hash function. The inclusion of the</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length makes the job of the opponent more difficult. Either the opponent must</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find two messages of equal length that hash to the same value or two messages of</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differing lengths that, together with their length values, hash to the same value.</a:t>
            </a:r>
            <a:endParaRPr lang="en-US" sz="1200" b="0" kern="1200" baseline="0" dirty="0" smtClean="0">
              <a:solidFill>
                <a:schemeClr val="tx1"/>
              </a:solidFill>
              <a:latin typeface="Arial" panose="020B0604020202020204" pitchFamily="34" charset="0"/>
              <a:ea typeface="MS PGothic" charset="-128"/>
              <a:cs typeface="MS PGothic" charset="-128"/>
            </a:endParaRPr>
          </a:p>
          <a:p>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 The hash algorithm involves repeated use of a compression function , f, that</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takes two inputs (an n -bit input from the previous step, called the chaining variable ,</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and a b -bit block) and produces an n -bit output. At the start of hashing, the chaining</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variable has an initial value that is specified as part of the algorithm. The final</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value of the chaining variable is the hash value.</a:t>
            </a:r>
            <a:endParaRPr lang="en-US" b="0" dirty="0" smtClean="0">
              <a:latin typeface="Arial" panose="020B0604020202020204" pitchFamily="34" charset="0"/>
              <a:ea typeface="MS PGothic" charset="-128"/>
              <a:cs typeface="MS PGothic" charset="-128"/>
            </a:endParaRPr>
          </a:p>
        </p:txBody>
      </p:sp>
      <p:sp>
        <p:nvSpPr>
          <p:cNvPr id="37892" name="Slide Number Placeholder 3"/>
          <p:cNvSpPr>
            <a:spLocks noGrp="1"/>
          </p:cNvSpPr>
          <p:nvPr>
            <p:ph type="sldNum" sz="quarter" idx="5"/>
          </p:nvPr>
        </p:nvSpPr>
        <p:spPr>
          <a:noFill/>
        </p:spPr>
        <p:txBody>
          <a:bodyPr/>
          <a:lstStyle/>
          <a:p>
            <a:fld id="{877E4939-CD6A-2B48-B88C-687E529A775F}" type="slidenum">
              <a:rPr lang="en-AU" smtClean="0">
                <a:latin typeface="Arial" panose="020B0604020202020204" pitchFamily="34" charset="0"/>
              </a:rPr>
            </a:fld>
            <a:endParaRPr lang="en-AU" dirty="0"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50D6155E-E3CB-4A48-96B5-43BA0E2B1702}" type="slidenum">
              <a:rPr lang="en-AU">
                <a:latin typeface="Arial" panose="020B0604020202020204" pitchFamily="34" charset="0"/>
              </a:rPr>
            </a:fld>
            <a:endParaRPr lang="en-AU" dirty="0">
              <a:latin typeface="Arial" panose="020B0604020202020204" pitchFamily="34" charset="0"/>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p:spPr>
        <p:txBody>
          <a:bodyPr/>
          <a:lstStyle/>
          <a:p>
            <a:r>
              <a:rPr lang="en-US" sz="1200" kern="1200" baseline="0" dirty="0" smtClean="0">
                <a:solidFill>
                  <a:schemeClr val="tx1"/>
                </a:solidFill>
                <a:latin typeface="Arial" panose="020B0604020202020204" pitchFamily="34" charset="0"/>
                <a:ea typeface="MS PGothic" charset="-128"/>
                <a:cs typeface="MS PGothic" charset="-128"/>
              </a:rPr>
              <a:t> A hash function  H accepts a variable-length block of data M  as input and produces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 fixed-size hash value h =  H(M ). A “good” hash function has the property that the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results of applying the function to a large set of inputs will produce outputs that are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evenly distributed and apparently random. In general terms, the principal object of a</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hash function is data integrity. A change to any bit or bits in M  results, with high probability,</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in a change to the hash code.</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The kind of hash function needed for security applications is referred to as a</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cryptographic hash function . A cryptographic hash function is an algorithm for which</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it is computationally infeasible (because no attack is significantly more efficient than</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brute force) to find either (a) a data object that maps to a pre-specified hash result</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(the one-way property) or (b) two data objects that map to the same hash result (the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collision-free property). Because of these characteristics, hash functions are often used</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to determine whether or not data has changed.</a:t>
            </a:r>
            <a:endParaRPr lang="en-US" dirty="0" smtClean="0">
              <a:latin typeface="Arial" panose="020B0604020202020204" pitchFamily="34" charset="0"/>
              <a:ea typeface="MS PGothic" charset="-128"/>
              <a:cs typeface="MS PGothic"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5B4B440A-352F-594A-A952-D32955BAE96C}" type="slidenum">
              <a:rPr lang="en-AU">
                <a:latin typeface="Arial" panose="020B0604020202020204" pitchFamily="34" charset="0"/>
              </a:rPr>
            </a:fld>
            <a:endParaRPr lang="en-AU" dirty="0">
              <a:latin typeface="Arial" panose="020B0604020202020204" pitchFamily="34" charset="0"/>
            </a:endParaRPr>
          </a:p>
        </p:txBody>
      </p:sp>
      <p:sp>
        <p:nvSpPr>
          <p:cNvPr id="39939" name="Rectangle 2"/>
          <p:cNvSpPr>
            <a:spLocks noGrp="1" noRot="1" noChangeAspect="1" noChangeArrowheads="1" noTextEdit="1"/>
          </p:cNvSpPr>
          <p:nvPr>
            <p:ph type="sldImg"/>
          </p:nvPr>
        </p:nvSpPr>
        <p:spPr/>
      </p:sp>
      <p:sp>
        <p:nvSpPr>
          <p:cNvPr id="39940" name="Rectangle 3"/>
          <p:cNvSpPr>
            <a:spLocks noGrp="1" noChangeArrowheads="1"/>
          </p:cNvSpPr>
          <p:nvPr>
            <p:ph type="body" idx="1"/>
          </p:nvPr>
        </p:nvSpPr>
        <p:spPr>
          <a:noFill/>
        </p:spPr>
        <p:txBody>
          <a:bodyPr/>
          <a:lstStyle/>
          <a:p>
            <a:pPr eaLnBrk="1" hangingPunct="1"/>
            <a:r>
              <a:rPr lang="en-US" dirty="0">
                <a:latin typeface="Arial" panose="020B0604020202020204" pitchFamily="34" charset="0"/>
                <a:ea typeface="MS PGothic" charset="-128"/>
                <a:cs typeface="MS PGothic" charset="-128"/>
              </a:rPr>
              <a:t>A number of proposals have been made for hash functions based on using a cipher block chaining technique, but without the secret key (instead using the message blocks as keys). One of the first such proposals was that of Rabin, which divided  a message M into fixed-size blocks, and usde a symmetric encryption system such as DES to compute the hash code G as shown. This is similar to the CBC technique, but in this case there is no secret key. As with any hash code, this scheme is subject to the birthday attack, and if the encryption algorithm is DES and only a 64-bit hash code is produced, then the system is vulnerable. Furthermore, another version of the birthday attack can be used even if the opponent has access to only one message and its valid signature and cannot obtain multiple signings, known as a “meet-in-the-middle” attack (see text). It can be shown that some form of birthday attack will succeed against any hash scheme involving the use of cipher block chaining without a secret key provided that either the resulting hash code is small enough (e.g., 64 bits or less) or that a larger hash code can be decomposed into independent subcodes. Thus, attention has been directed at finding other approaches to hashing.</a:t>
            </a:r>
            <a:endParaRPr lang="en-US" dirty="0">
              <a:latin typeface="Arial" panose="020B0604020202020204" pitchFamily="34" charset="0"/>
              <a:ea typeface="MS PGothic" charset="-128"/>
              <a:cs typeface="MS PGothic" charset="-128"/>
            </a:endParaRPr>
          </a:p>
          <a:p>
            <a:pPr lvl="1" eaLnBrk="1" hangingPunct="1"/>
            <a:endParaRPr lang="en-US" dirty="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p:spPr>
        <p:txBody>
          <a:bodyPr/>
          <a:lstStyle/>
          <a:p>
            <a:fld id="{AEFDFB2B-967D-2347-9C52-094724F4DA56}" type="slidenum">
              <a:rPr lang="en-AU">
                <a:latin typeface="Arial" panose="020B0604020202020204" pitchFamily="34" charset="0"/>
              </a:rPr>
            </a:fld>
            <a:endParaRPr lang="en-AU" dirty="0">
              <a:latin typeface="Arial" panose="020B0604020202020204" pitchFamily="34" charset="0"/>
            </a:endParaRPr>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noFill/>
        </p:spPr>
        <p:txBody>
          <a:bodyPr/>
          <a:lstStyle/>
          <a:p>
            <a:r>
              <a:rPr lang="en-US" sz="1200" b="0" kern="1200" baseline="0" dirty="0" smtClean="0">
                <a:solidFill>
                  <a:schemeClr val="tx1"/>
                </a:solidFill>
                <a:latin typeface="Arial" panose="020B0604020202020204" pitchFamily="34" charset="0"/>
                <a:ea typeface="MS PGothic" charset="-128"/>
                <a:cs typeface="MS PGothic" charset="-128"/>
              </a:rPr>
              <a:t> In recent years, the most widely used hash function has been the Secure Hash</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Algorithm (SHA). Indeed, because virtually every other widely used hash function</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had been found to have substantial cryptanalytic weaknesses, SHA was more or</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less the last remaining standardized hash algorithm by 2005. SHA was developed</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by the National Institute of Standards and Technology (NIST) and published as a</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federal information processing standard (FIPS 180) in 1993. When weaknesses were</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discovered in SHA, now known as SHA-0 , a revised version was issued as FIPS</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180-1 in 1995 and is referred to as SHA-1 . The actual standards document is entitled</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“Secure Hash Standard.” SHA is based on the hash function MD4, and its design</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closely models MD4.</a:t>
            </a:r>
            <a:endParaRPr lang="en-US" sz="1200" b="0" kern="1200" baseline="0" dirty="0" smtClean="0">
              <a:solidFill>
                <a:schemeClr val="tx1"/>
              </a:solidFill>
              <a:latin typeface="Arial" panose="020B0604020202020204" pitchFamily="34" charset="0"/>
              <a:ea typeface="MS PGothic" charset="-128"/>
              <a:cs typeface="MS PGothic" charset="-128"/>
            </a:endParaRPr>
          </a:p>
          <a:p>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SHA-1 produces a hash value of 160 bits. In 2002, NIST produced a revised</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version of the standard, FIPS 180-2, that defined three new versions of SHA, with</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hash value lengths of 256, 384, and 512 bits, known as SHA-256, SHA-384, and</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SHA-512, respectively. Collectively, these hash algorithms are known as SHA-2 .</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These new versions have the same underlying structure and use the same types of</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modular arithmetic and logical binary operations as SHA-1.</a:t>
            </a:r>
            <a:endParaRPr lang="en-US" sz="1200" b="0" kern="1200" baseline="0" dirty="0" smtClean="0">
              <a:solidFill>
                <a:schemeClr val="tx1"/>
              </a:solidFill>
              <a:latin typeface="Arial" panose="020B0604020202020204" pitchFamily="34" charset="0"/>
              <a:ea typeface="MS PGothic" charset="-128"/>
              <a:cs typeface="MS PGothic" charset="-128"/>
            </a:endParaRPr>
          </a:p>
          <a:p>
            <a:endParaRPr lang="en-AU" b="0" dirty="0" smtClean="0">
              <a:latin typeface="Arial" panose="020B0604020202020204" pitchFamily="34" charset="0"/>
              <a:ea typeface="MS PGothic" charset="-128"/>
              <a:cs typeface="MS PGothic"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p:sp>
      <p:sp>
        <p:nvSpPr>
          <p:cNvPr id="46083" name="Notes Placeholder 2"/>
          <p:cNvSpPr>
            <a:spLocks noGrp="1"/>
          </p:cNvSpPr>
          <p:nvPr>
            <p:ph type="body" idx="1"/>
          </p:nvPr>
        </p:nvSpPr>
        <p:spPr>
          <a:noFill/>
        </p:spPr>
        <p:txBody>
          <a:bodyPr/>
          <a:lstStyle/>
          <a:p>
            <a:r>
              <a:rPr lang="en-US" sz="1200" kern="1200" baseline="0" dirty="0" smtClean="0">
                <a:solidFill>
                  <a:schemeClr val="tx1"/>
                </a:solidFill>
                <a:latin typeface="Arial" panose="020B0604020202020204" pitchFamily="34" charset="0"/>
                <a:ea typeface="MS PGothic" charset="-128"/>
                <a:cs typeface="MS PGothic" charset="-128"/>
              </a:rPr>
              <a:t> A revised document</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was issued as FIP PUB 180-3 in 2008, which added a 224-bit version (Table 11.3).</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SHA-1 and SHA-2 are also specified in RFC 6234, which essentially duplicates the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material in FIPS 180-3 but adds a C code implementation.</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In 2005, NIST announced the intention to phase out approval of SHA-1</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and move to a reliance on SHA-2 by 2010. Shortly thereafter, a research team described</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an attack in which two separate messages could be found that deliver the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same SHA-1 hash using 2</a:t>
            </a:r>
            <a:r>
              <a:rPr lang="en-US" sz="1200" kern="1200" baseline="30000" dirty="0" smtClean="0">
                <a:solidFill>
                  <a:schemeClr val="tx1"/>
                </a:solidFill>
                <a:latin typeface="Arial" panose="020B0604020202020204" pitchFamily="34" charset="0"/>
                <a:ea typeface="MS PGothic" charset="-128"/>
                <a:cs typeface="MS PGothic" charset="-128"/>
              </a:rPr>
              <a:t>69</a:t>
            </a:r>
            <a:r>
              <a:rPr lang="en-US" sz="1200" kern="1200" baseline="0" dirty="0" smtClean="0">
                <a:solidFill>
                  <a:schemeClr val="tx1"/>
                </a:solidFill>
                <a:latin typeface="Arial" panose="020B0604020202020204" pitchFamily="34" charset="0"/>
                <a:ea typeface="MS PGothic" charset="-128"/>
                <a:cs typeface="MS PGothic" charset="-128"/>
              </a:rPr>
              <a:t>  operations, far fewer than the 2</a:t>
            </a:r>
            <a:r>
              <a:rPr lang="en-US" sz="1200" kern="1200" baseline="30000" dirty="0" smtClean="0">
                <a:solidFill>
                  <a:schemeClr val="tx1"/>
                </a:solidFill>
                <a:latin typeface="Arial" panose="020B0604020202020204" pitchFamily="34" charset="0"/>
                <a:ea typeface="MS PGothic" charset="-128"/>
                <a:cs typeface="MS PGothic" charset="-128"/>
              </a:rPr>
              <a:t>80</a:t>
            </a:r>
            <a:r>
              <a:rPr lang="en-US" sz="1200" kern="1200" baseline="0" dirty="0" smtClean="0">
                <a:solidFill>
                  <a:schemeClr val="tx1"/>
                </a:solidFill>
                <a:latin typeface="Arial" panose="020B0604020202020204" pitchFamily="34" charset="0"/>
                <a:ea typeface="MS PGothic" charset="-128"/>
                <a:cs typeface="MS PGothic" charset="-128"/>
              </a:rPr>
              <a:t>  operations previously</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thought needed to find a collision with an SHA-1 hash [WANG05]. This result</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should hasten the transition to SHA-2.</a:t>
            </a:r>
            <a:endParaRPr lang="en-US" dirty="0" smtClean="0">
              <a:latin typeface="Arial" panose="020B0604020202020204" pitchFamily="34" charset="0"/>
              <a:ea typeface="MS PGothic" charset="-128"/>
              <a:cs typeface="MS PGothic" charset="-128"/>
            </a:endParaRPr>
          </a:p>
        </p:txBody>
      </p:sp>
      <p:sp>
        <p:nvSpPr>
          <p:cNvPr id="46084" name="Slide Number Placeholder 3"/>
          <p:cNvSpPr>
            <a:spLocks noGrp="1"/>
          </p:cNvSpPr>
          <p:nvPr>
            <p:ph type="sldNum" sz="quarter" idx="5"/>
          </p:nvPr>
        </p:nvSpPr>
        <p:spPr>
          <a:noFill/>
        </p:spPr>
        <p:txBody>
          <a:bodyPr/>
          <a:lstStyle/>
          <a:p>
            <a:fld id="{488178CB-0DBC-3C49-8795-EFDBF16EC5FC}" type="slidenum">
              <a:rPr lang="en-AU" smtClean="0">
                <a:latin typeface="Arial" panose="020B0604020202020204" pitchFamily="34" charset="0"/>
              </a:rPr>
            </a:fld>
            <a:endParaRPr lang="en-AU" dirty="0"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p:spPr>
        <p:txBody>
          <a:bodyPr/>
          <a:lstStyle/>
          <a:p>
            <a:fld id="{52949735-5420-BD45-AC21-09153687CD99}" type="slidenum">
              <a:rPr lang="en-AU">
                <a:latin typeface="Arial" panose="020B0604020202020204" pitchFamily="34" charset="0"/>
              </a:rPr>
            </a:fld>
            <a:endParaRPr lang="en-AU" dirty="0">
              <a:latin typeface="Arial" panose="020B0604020202020204" pitchFamily="34" charset="0"/>
            </a:endParaRPr>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p:spPr>
        <p:txBody>
          <a:bodyPr/>
          <a:lstStyle/>
          <a:p>
            <a:r>
              <a:rPr lang="en-US" sz="1200" kern="1200" baseline="0" dirty="0" smtClean="0">
                <a:solidFill>
                  <a:schemeClr val="tx1"/>
                </a:solidFill>
                <a:latin typeface="Arial" panose="020B0604020202020204" pitchFamily="34" charset="0"/>
                <a:ea typeface="MS PGothic" charset="-128"/>
                <a:cs typeface="MS PGothic" charset="-128"/>
              </a:rPr>
              <a:t>The algorithm takes as input a message with a maximum length of less than 2</a:t>
            </a:r>
            <a:r>
              <a:rPr lang="en-US" sz="1200" kern="1200" baseline="30000" dirty="0" smtClean="0">
                <a:solidFill>
                  <a:schemeClr val="tx1"/>
                </a:solidFill>
                <a:latin typeface="Arial" panose="020B0604020202020204" pitchFamily="34" charset="0"/>
                <a:ea typeface="MS PGothic" charset="-128"/>
                <a:cs typeface="MS PGothic" charset="-128"/>
              </a:rPr>
              <a:t>128</a:t>
            </a:r>
            <a:r>
              <a:rPr lang="en-US" sz="1200" kern="1200" baseline="0" dirty="0" smtClean="0">
                <a:solidFill>
                  <a:schemeClr val="tx1"/>
                </a:solidFill>
                <a:latin typeface="Arial" panose="020B0604020202020204" pitchFamily="34" charset="0"/>
                <a:ea typeface="MS PGothic" charset="-128"/>
                <a:cs typeface="MS PGothic" charset="-128"/>
              </a:rPr>
              <a:t>  bits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and produces as output a 512-bit message digest. The input is processed in 1024-bit</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blocks. Figure 11.9 depicts the overall processing of a message to produce a digest.</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This follows the general structure depicted in Figure 11.8. The processing consists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of the following steps.</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Step 1 Append padding bits.  The message is padded so that its length is congruent</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to 896 modulo 1024 [length =  896(mod 1024)]. Padding is always added,</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even if the message is already of the desired length. Thus, the number of</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padding bits is in the range of 1 to 1024. The padding consists of a single 1</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bit followed by the necessary number of 0 bits.</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Step 2 Append length.  A block of 128 bits is appended to the message. This block</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is treated as an unsigned 128-bit integer (most significant byte first) and</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contains the length of the original message (before the padding).</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The outcome of the first two steps yields a message that is an integer</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multiple of 1024 bits in length. In Figure 11.9, the expanded message is</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represented as the sequence of 1024-bit blocks M</a:t>
            </a:r>
            <a:r>
              <a:rPr lang="en-US" sz="1200" b="0" kern="1200" baseline="-25000" dirty="0" smtClean="0">
                <a:solidFill>
                  <a:schemeClr val="tx1"/>
                </a:solidFill>
                <a:latin typeface="Arial" panose="020B0604020202020204" pitchFamily="34" charset="0"/>
                <a:ea typeface="MS PGothic" charset="-128"/>
                <a:cs typeface="MS PGothic" charset="-128"/>
              </a:rPr>
              <a:t>1</a:t>
            </a:r>
            <a:r>
              <a:rPr lang="en-US" sz="1200" b="0" kern="1200" baseline="0" dirty="0" smtClean="0">
                <a:solidFill>
                  <a:schemeClr val="tx1"/>
                </a:solidFill>
                <a:latin typeface="Arial" panose="020B0604020202020204" pitchFamily="34" charset="0"/>
                <a:ea typeface="MS PGothic" charset="-128"/>
                <a:cs typeface="MS PGothic" charset="-128"/>
              </a:rPr>
              <a:t> , M</a:t>
            </a:r>
            <a:r>
              <a:rPr lang="en-US" sz="1200" b="0" kern="1200" baseline="-25000" dirty="0" smtClean="0">
                <a:solidFill>
                  <a:schemeClr val="tx1"/>
                </a:solidFill>
                <a:latin typeface="Arial" panose="020B0604020202020204" pitchFamily="34" charset="0"/>
                <a:ea typeface="MS PGothic" charset="-128"/>
                <a:cs typeface="MS PGothic" charset="-128"/>
              </a:rPr>
              <a:t>2</a:t>
            </a:r>
            <a:r>
              <a:rPr lang="en-US" sz="1200" b="0" kern="1200" baseline="0" dirty="0" smtClean="0">
                <a:solidFill>
                  <a:schemeClr val="tx1"/>
                </a:solidFill>
                <a:latin typeface="Arial" panose="020B0604020202020204" pitchFamily="34" charset="0"/>
                <a:ea typeface="MS PGothic" charset="-128"/>
                <a:cs typeface="MS PGothic" charset="-128"/>
              </a:rPr>
              <a:t> , . . .  , M</a:t>
            </a:r>
            <a:r>
              <a:rPr lang="en-US" sz="1200" b="0" kern="1200" baseline="-25000" dirty="0" smtClean="0">
                <a:solidFill>
                  <a:schemeClr val="tx1"/>
                </a:solidFill>
                <a:latin typeface="Arial" panose="020B0604020202020204" pitchFamily="34" charset="0"/>
                <a:ea typeface="MS PGothic" charset="-128"/>
                <a:cs typeface="MS PGothic" charset="-128"/>
              </a:rPr>
              <a:t>N</a:t>
            </a:r>
            <a:r>
              <a:rPr lang="en-US" sz="1200" b="0" kern="1200" baseline="0" dirty="0" smtClean="0">
                <a:solidFill>
                  <a:schemeClr val="tx1"/>
                </a:solidFill>
                <a:latin typeface="Arial" panose="020B0604020202020204" pitchFamily="34" charset="0"/>
                <a:ea typeface="MS PGothic" charset="-128"/>
                <a:cs typeface="MS PGothic" charset="-128"/>
              </a:rPr>
              <a:t> , so that the</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total length of the expanded message is N *  1024 bits.</a:t>
            </a:r>
            <a:endParaRPr lang="en-US" sz="1200" b="0" kern="1200" baseline="0" dirty="0" smtClean="0">
              <a:solidFill>
                <a:schemeClr val="tx1"/>
              </a:solidFill>
              <a:latin typeface="Arial" panose="020B0604020202020204" pitchFamily="34" charset="0"/>
              <a:ea typeface="MS PGothic" charset="-128"/>
              <a:cs typeface="MS PGothic" charset="-128"/>
            </a:endParaRPr>
          </a:p>
          <a:p>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Step 3 Initialize hash buffer.  A 512-bit buffer is used to hold intermediate</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and final results of the hash function. The buffer can be represented as eight 64-bit</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registers (a, b, c, d, e, f, g, h).</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Step 4 Process message in 1024-bit (128-word) blocks. The heart of the algorithm</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is a module that consists of 80 rounds; this module is labeled F in Figure 11.9.</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The logic is illustrated in Figure 11.10.</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AU" b="0" dirty="0" smtClean="0">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Step 5 Output. After all N 1024-bit blocks have been processed, the output from</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the Nth stage is the 512-bit message digest.</a:t>
            </a:r>
            <a:endParaRPr lang="en-AU" b="0" dirty="0">
              <a:latin typeface="Arial" panose="020B0604020202020204" pitchFamily="34" charset="0"/>
              <a:ea typeface="MS PGothic" charset="-128"/>
              <a:cs typeface="MS PGothic"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anose="020B0604020202020204" pitchFamily="34" charset="0"/>
                <a:ea typeface="MS PGothic" charset="-128"/>
                <a:cs typeface="MS PGothic" charset="-128"/>
              </a:rPr>
              <a:t>The heart of the algorithm</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is a module that consists of 80 rounds; this module is labeled F in Figure 11.9.</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The logic is illustrated in Figure 11.10.</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fld>
            <a:endParaRPr lang="en-AU"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anose="020B0604020202020204" pitchFamily="34" charset="0"/>
                <a:ea typeface="MS PGothic" charset="-128"/>
                <a:cs typeface="MS PGothic" charset="-128"/>
              </a:rPr>
              <a:t> The constants provide a “randomized” set of 64-bit patterns, which should</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eliminate any regularities in the input data. Table 11.4 shows these constants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in hexadecimal format (from left to right).</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fld>
            <a:endParaRPr lang="en-AU"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p:spPr>
        <p:txBody>
          <a:bodyPr/>
          <a:lstStyle/>
          <a:p>
            <a:fld id="{4C981E55-D322-A24F-A0FE-2493CFD7E013}" type="slidenum">
              <a:rPr lang="en-AU">
                <a:latin typeface="Arial" panose="020B0604020202020204" pitchFamily="34" charset="0"/>
              </a:rPr>
            </a:fld>
            <a:endParaRPr lang="en-AU" dirty="0">
              <a:latin typeface="Arial" panose="020B0604020202020204" pitchFamily="34" charset="0"/>
            </a:endParaRPr>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noFill/>
        </p:spPr>
        <p:txBody>
          <a:bodyPr/>
          <a:lstStyle/>
          <a:p>
            <a:r>
              <a:rPr lang="en-US" sz="1200" kern="1200" baseline="0" dirty="0" smtClean="0">
                <a:solidFill>
                  <a:schemeClr val="tx1"/>
                </a:solidFill>
                <a:latin typeface="Arial" panose="020B0604020202020204" pitchFamily="34" charset="0"/>
                <a:ea typeface="MS PGothic" charset="-128"/>
                <a:cs typeface="MS PGothic" charset="-128"/>
              </a:rPr>
              <a:t> Let us look in more detail at the logic in each of the 80 steps of the processing</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of one 512-bit block (Figure 11.11).</a:t>
            </a:r>
            <a:endParaRPr lang="en-US" dirty="0">
              <a:latin typeface="Arial" panose="020B0604020202020204" pitchFamily="34" charset="0"/>
              <a:ea typeface="MS PGothic" charset="-128"/>
              <a:cs typeface="MS PGothic"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anose="020B0604020202020204" pitchFamily="34" charset="0"/>
                <a:ea typeface="MS PGothic" charset="-128"/>
                <a:cs typeface="MS PGothic" charset="-128"/>
              </a:rPr>
              <a:t>Figure 11.12 Creation of 80-word Input Sequence for SHA-512 Processing of Single Block</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fld>
            <a:endParaRPr lang="en-AU"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anose="020B0604020202020204" pitchFamily="34" charset="0"/>
                <a:ea typeface="MS PGothic" charset="-128"/>
                <a:cs typeface="MS PGothic" charset="-128"/>
              </a:rPr>
              <a:t> Figure 11.13 summarizes the SHA-512 logic.</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The SHA-512 algorithm has the property that every bit of the hash code is a</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function of every bit of the input. The complex repetition of the basic function F</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produces results that are well mixed; that is, it is unlikely that two messages chosen</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at random, even if they exhibit similar regularities, will have the same hash code.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Unless there is some hidden weakness in SHA-512, which has not so far been published,</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the difficulty of coming up with two messages having the same message digest</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is on the order of 2</a:t>
            </a:r>
            <a:r>
              <a:rPr lang="en-US" sz="1200" kern="1200" baseline="30000" dirty="0" smtClean="0">
                <a:solidFill>
                  <a:schemeClr val="tx1"/>
                </a:solidFill>
                <a:latin typeface="Arial" panose="020B0604020202020204" pitchFamily="34" charset="0"/>
                <a:ea typeface="MS PGothic" charset="-128"/>
                <a:cs typeface="MS PGothic" charset="-128"/>
              </a:rPr>
              <a:t>256</a:t>
            </a:r>
            <a:r>
              <a:rPr lang="en-US" sz="1200" kern="1200" baseline="0" dirty="0" smtClean="0">
                <a:solidFill>
                  <a:schemeClr val="tx1"/>
                </a:solidFill>
                <a:latin typeface="Arial" panose="020B0604020202020204" pitchFamily="34" charset="0"/>
                <a:ea typeface="MS PGothic" charset="-128"/>
                <a:cs typeface="MS PGothic" charset="-128"/>
              </a:rPr>
              <a:t>  operations, while the difficulty of finding a message with</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 given digest is on the order of 2</a:t>
            </a:r>
            <a:r>
              <a:rPr lang="en-US" sz="1200" kern="1200" baseline="30000" dirty="0" smtClean="0">
                <a:solidFill>
                  <a:schemeClr val="tx1"/>
                </a:solidFill>
                <a:latin typeface="Arial" panose="020B0604020202020204" pitchFamily="34" charset="0"/>
                <a:ea typeface="MS PGothic" charset="-128"/>
                <a:cs typeface="MS PGothic" charset="-128"/>
              </a:rPr>
              <a:t>512</a:t>
            </a:r>
            <a:r>
              <a:rPr lang="en-US" sz="1200" kern="1200" baseline="0" dirty="0" smtClean="0">
                <a:solidFill>
                  <a:schemeClr val="tx1"/>
                </a:solidFill>
                <a:latin typeface="Arial" panose="020B0604020202020204" pitchFamily="34" charset="0"/>
                <a:ea typeface="MS PGothic" charset="-128"/>
                <a:cs typeface="MS PGothic" charset="-128"/>
              </a:rPr>
              <a:t>  operations.</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fld>
            <a:endParaRPr lang="en-AU"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p:sp>
      <p:sp>
        <p:nvSpPr>
          <p:cNvPr id="56323" name="Notes Placeholder 2"/>
          <p:cNvSpPr>
            <a:spLocks noGrp="1"/>
          </p:cNvSpPr>
          <p:nvPr>
            <p:ph type="body" idx="1"/>
          </p:nvPr>
        </p:nvSpPr>
        <p:spPr>
          <a:noFill/>
        </p:spPr>
        <p:txBody>
          <a:bodyPr/>
          <a:lstStyle/>
          <a:p>
            <a:r>
              <a:rPr lang="en-US" sz="1200" kern="1200" baseline="0" dirty="0" smtClean="0">
                <a:solidFill>
                  <a:schemeClr val="tx1"/>
                </a:solidFill>
                <a:latin typeface="Arial" panose="020B0604020202020204" pitchFamily="34" charset="0"/>
                <a:ea typeface="MS PGothic" charset="-128"/>
                <a:cs typeface="MS PGothic" charset="-128"/>
              </a:rPr>
              <a:t>As of this writing, the Secure Hash Algorithm (SHA-1) has not yet been “broken.”</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That is, no one has demonstrated a technique for producing collisions in a practical</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amount of time. However, because SHA-1 is very similar, in structure and in the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basic mathematical operations used, to MD5 and SHA-0, both of which have been</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broken, SHA-1 is considered insecure and has been phased out for SHA-2.</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SHA-2, particularly the 512-bit version, would appear to provide unassailable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security. However, SHA-2 shares the same structure and mathematical operations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as its predecessors, and this is a cause for concern. Because it will take years to find</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 suitable replacement for SHA-2, should it become vulnerable, NIST decided to</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begin the process of developing a new hash standard.</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Accordingly, NIST announced in 2007 a competition to produce the next generation</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NIST hash function, to be called SHA-3. The winning design for SHA-3</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was announced by NIST in October 2012. SHA-3 is a cryptographic hash function</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that is intended to complement SHA-2 as the approved standard for a wide range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of applications.</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Appendix V looks at the evaluation criteria used by NIST to select from</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among the candidates for AES, plus the rationale for picking Keccak, which was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the winning candidate. This material is useful in understanding not just the SHA-3</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design but also the criteria by which to judge any cryptographic hash algorithm.</a:t>
            </a:r>
            <a:endParaRPr lang="en-US" dirty="0" smtClean="0">
              <a:latin typeface="Arial" panose="020B0604020202020204" pitchFamily="34" charset="0"/>
              <a:ea typeface="MS PGothic" charset="-128"/>
              <a:cs typeface="MS PGothic" charset="-128"/>
            </a:endParaRPr>
          </a:p>
        </p:txBody>
      </p:sp>
      <p:sp>
        <p:nvSpPr>
          <p:cNvPr id="56324" name="Slide Number Placeholder 3"/>
          <p:cNvSpPr>
            <a:spLocks noGrp="1"/>
          </p:cNvSpPr>
          <p:nvPr>
            <p:ph type="sldNum" sz="quarter" idx="5"/>
          </p:nvPr>
        </p:nvSpPr>
        <p:spPr>
          <a:noFill/>
        </p:spPr>
        <p:txBody>
          <a:bodyPr/>
          <a:lstStyle/>
          <a:p>
            <a:fld id="{62FF653A-F53A-5B43-AFE9-D90E573ABCBA}" type="slidenum">
              <a:rPr lang="en-AU" smtClean="0">
                <a:latin typeface="Arial" panose="020B0604020202020204" pitchFamily="34" charset="0"/>
              </a:rPr>
            </a:fld>
            <a:endParaRPr lang="en-AU" dirty="0"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p:cNvSpPr>
          <p:nvPr>
            <p:ph type="sldImg"/>
          </p:nvPr>
        </p:nvSpPr>
        <p:spPr/>
      </p:sp>
      <p:sp>
        <p:nvSpPr>
          <p:cNvPr id="21507" name="Notes Placeholder 2"/>
          <p:cNvSpPr>
            <a:spLocks noGrp="1"/>
          </p:cNvSpPr>
          <p:nvPr>
            <p:ph type="body" idx="1"/>
          </p:nvPr>
        </p:nvSpPr>
        <p:spPr>
          <a:noFill/>
        </p:spPr>
        <p:txBody>
          <a:bodyPr/>
          <a:lstStyle/>
          <a:p>
            <a:r>
              <a:rPr lang="en-US" sz="1200" kern="1200" baseline="0" dirty="0" smtClean="0">
                <a:solidFill>
                  <a:schemeClr val="tx1"/>
                </a:solidFill>
                <a:latin typeface="Arial" panose="020B0604020202020204" pitchFamily="34" charset="0"/>
                <a:ea typeface="MS PGothic" charset="-128"/>
                <a:cs typeface="MS PGothic" charset="-128"/>
              </a:rPr>
              <a:t> Figure 11.1 depicts the general operation of a cryptographic hash function.</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Typically, the input is padded out to an integer multiple of some fixed length</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(e.g., 1024 bits), and the padding includes the value of the length of the original message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in bits. The length field is a security measure to increase the difficulty for an</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attacker to produce an alternative message with the same hash value.</a:t>
            </a:r>
            <a:endParaRPr lang="en-US" dirty="0" smtClean="0">
              <a:latin typeface="Arial" panose="020B0604020202020204" pitchFamily="34" charset="0"/>
              <a:ea typeface="MS PGothic" charset="-128"/>
              <a:cs typeface="MS PGothic" charset="-128"/>
            </a:endParaRPr>
          </a:p>
        </p:txBody>
      </p:sp>
      <p:sp>
        <p:nvSpPr>
          <p:cNvPr id="21508" name="Slide Number Placeholder 3"/>
          <p:cNvSpPr>
            <a:spLocks noGrp="1"/>
          </p:cNvSpPr>
          <p:nvPr>
            <p:ph type="sldNum" sz="quarter" idx="5"/>
          </p:nvPr>
        </p:nvSpPr>
        <p:spPr>
          <a:noFill/>
        </p:spPr>
        <p:txBody>
          <a:bodyPr/>
          <a:lstStyle/>
          <a:p>
            <a:fld id="{5C5B7352-273A-EB4C-8779-60CE0036EC84}" type="slidenum">
              <a:rPr lang="en-AU" smtClean="0">
                <a:latin typeface="Arial" panose="020B0604020202020204" pitchFamily="34" charset="0"/>
              </a:rPr>
            </a:fld>
            <a:endParaRPr lang="en-AU" dirty="0" smtClean="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p:sp>
      <p:sp>
        <p:nvSpPr>
          <p:cNvPr id="58371" name="Notes Placeholder 2"/>
          <p:cNvSpPr>
            <a:spLocks noGrp="1"/>
          </p:cNvSpPr>
          <p:nvPr>
            <p:ph type="body" idx="1"/>
          </p:nvPr>
        </p:nvSpPr>
        <p:spPr>
          <a:noFill/>
        </p:spPr>
        <p:txBody>
          <a:bodyPr/>
          <a:lstStyle/>
          <a:p>
            <a:r>
              <a:rPr lang="en-US" sz="1200" kern="1200" baseline="0" dirty="0" smtClean="0">
                <a:solidFill>
                  <a:schemeClr val="tx1"/>
                </a:solidFill>
                <a:latin typeface="Arial" panose="020B0604020202020204" pitchFamily="34" charset="0"/>
                <a:ea typeface="MS PGothic" charset="-128"/>
                <a:cs typeface="MS PGothic" charset="-128"/>
              </a:rPr>
              <a:t> The underlying structure of SHA-3 is a scheme referred to by its designers as a</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sponge construction  [BERT07, BERT11]. The sponge construction has the same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general structure as other iterated hash functions (Figure 11.8). The sponge function</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takes an input message and partitions it into fixed-size blocks. Each block is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processed in turn with the output of each iteration fed into the next iteration, finally</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producing an output block.</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The sponge function is defined by three parameters:</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f =  the internal function used to process each input block</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r =  the size in bits of the input blocks, called the bitrate</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pad =  the padding algorithm</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dirty="0">
              <a:latin typeface="Arial" panose="020B0604020202020204" pitchFamily="34" charset="0"/>
              <a:ea typeface="MS PGothic" charset="-128"/>
              <a:cs typeface="MS PGothic" charset="-128"/>
            </a:endParaRPr>
          </a:p>
        </p:txBody>
      </p:sp>
      <p:sp>
        <p:nvSpPr>
          <p:cNvPr id="58372" name="Slide Number Placeholder 3"/>
          <p:cNvSpPr>
            <a:spLocks noGrp="1"/>
          </p:cNvSpPr>
          <p:nvPr>
            <p:ph type="sldNum" sz="quarter" idx="5"/>
          </p:nvPr>
        </p:nvSpPr>
        <p:spPr>
          <a:noFill/>
        </p:spPr>
        <p:txBody>
          <a:bodyPr/>
          <a:lstStyle/>
          <a:p>
            <a:fld id="{E20E3A00-078D-1745-B608-9B8564CA0A3B}" type="slidenum">
              <a:rPr lang="en-AU" smtClean="0">
                <a:latin typeface="Arial" panose="020B0604020202020204" pitchFamily="34" charset="0"/>
              </a:rPr>
            </a:fld>
            <a:endParaRPr lang="en-AU" dirty="0" smtClean="0">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anose="020B0604020202020204" pitchFamily="34" charset="0"/>
                <a:ea typeface="MS PGothic" charset="-128"/>
                <a:cs typeface="MS PGothic" charset="-128"/>
              </a:rPr>
              <a:t> A sponge function allows both variable length input and output, making it a</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flexible structure that can be used for a hash function (fixed-length output), a pseudorandom</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number generator (fixed-length input), and other cryptographic functions.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Figure 11.14 illustrates this point.</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The sponge specification proposes [BERT11] proposes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two padding schemes:</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Simple padding:  Denoted by pad10*, appends a single bit 1 followed by the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minimum number of bits 0 such that the length of the result is a multiple of the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block length.</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Multirate padding:  Denoted by pad10*1, appends a single bit 1 followed by</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the minimum number of bits 0 followed by a single bit 1 such that the length of</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the result is a multiple of the block length. This is the simplest padding scheme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that allows secure use of the same f  with different rates r .</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fld>
            <a:endParaRPr lang="en-AU"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anose="020B0604020202020204" pitchFamily="34" charset="0"/>
                <a:ea typeface="MS PGothic" charset="-128"/>
                <a:cs typeface="MS PGothic" charset="-128"/>
              </a:rPr>
              <a:t> Figure 11.15 shows the iterated structure of the sponge function. The sponge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construction operates on a state variable s  of b = r + c  bits, which is initialized to all</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zeros and modified at each iteration. The value r  is called the bitrate. This value is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the block size used to partition the input message. The term bitrate  reflects the fact</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that r  is the number of bits processed at each iteration: the larger the value of r , the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greater the rate at which message bits are processed by the sponge construction.</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The value c  is referred to as the capacity . A discussion of the security implications of</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the capacity is beyond our scope. In essence, the capacity is a measure of the achievable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complexity of the sponge construction and therefore the achievable level of</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security. A given implementation can trade claimed security for speed by increasing</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the capacity c  and decreasing the bitrate r  accordingly, or vice versa. The default</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values for Keccak are c =  1024 bits, r =  576 bits, and therefore b =  1600 bits.</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fld>
            <a:endParaRPr lang="en-AU"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anose="020B0604020202020204" pitchFamily="34" charset="0"/>
                <a:ea typeface="MS PGothic" charset="-128"/>
                <a:cs typeface="MS PGothic" charset="-128"/>
              </a:rPr>
              <a:t> Table 11.5 shows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the supported values of r  and c . As Table 11.5 shows, the hash function security associated</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with the sponge construction is a function of the capacity c .</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fld>
            <a:endParaRPr lang="en-AU"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Arial" panose="020B0604020202020204" pitchFamily="34" charset="0"/>
                <a:ea typeface="MS PGothic" charset="-128"/>
                <a:cs typeface="MS PGothic" charset="-128"/>
              </a:rPr>
              <a:t>We now examine the iteration function Keccak-f  used to process each successive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block of the input message. Recall that f  takes as input a 1600-bit variable s  consisting</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of r  bits, corresponding to the message block size followed by c  bits, referred to as the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capacity. For internal processing within f , the input state variable s  is organized as a</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5 *  5 *  64 array a . The 64-bit units are referred to as lanes . For our purposes, we generally</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use the notation a [x , y , z ] to refer to an individual bit with the state array. When</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we are more concerned with operations that affect entire lanes, we designate the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5 *  5 matrix as L [x , y ], where each entry in L  is a 64-bit lane. The use of indices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within this matrix is shown in Figure 11.16.  Thus, the columns are labeled x =  0</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through x =  4, the rows are labeled y =  0 through y =  4, and the individual bits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within a lane are labeled z =  0 through z =  63.</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a:t>
            </a:r>
            <a:r>
              <a:rPr lang="en-US" sz="1200" b="0" kern="1200" baseline="0" dirty="0" smtClean="0">
                <a:solidFill>
                  <a:schemeClr val="tx1"/>
                </a:solidFill>
                <a:latin typeface="Arial" panose="020B0604020202020204" pitchFamily="34" charset="0"/>
                <a:ea typeface="MS PGothic" charset="-128"/>
                <a:cs typeface="MS PGothic" charset="-128"/>
              </a:rPr>
              <a:t>The mapping between the bits of s</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 and those of a  is</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s [64(5y + x ) + z ] = a [x , y , z ]</a:t>
            </a:r>
            <a:endParaRPr lang="en-US" sz="1200" b="0" kern="1200" baseline="0" dirty="0" smtClean="0">
              <a:solidFill>
                <a:schemeClr val="tx1"/>
              </a:solidFill>
              <a:latin typeface="Arial" panose="020B0604020202020204" pitchFamily="34" charset="0"/>
              <a:ea typeface="MS PGothic" charset="-128"/>
              <a:cs typeface="MS PGothic" charset="-128"/>
            </a:endParaRPr>
          </a:p>
          <a:p>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 We can visualize this with respect to the matrix in Figure 11.16. When treating</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the state as a matrix of lanes, the first lane in the lower left corner, L [0, 0], corresponds</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to the first 64 bits of s . The lane in the second column, lowest row, L [1, 0],</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corresponds to the next 64 bits of s . Thus, the array a  is filled with the bits of s  starting</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with row y =  0 and proceeding row by row.</a:t>
            </a:r>
            <a:endParaRPr lang="en-US" b="0"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fld>
            <a:endParaRPr lang="en-AU"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anose="020B0604020202020204" pitchFamily="34" charset="0"/>
                <a:ea typeface="MS PGothic" charset="-128"/>
                <a:cs typeface="MS PGothic" charset="-128"/>
              </a:rPr>
              <a:t>The function f  is executed once for each input block of the message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to be hashed. The function takes as input the 1600-bit state variable and converts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it into a 5 *  5 matrix of 64-bit lanes. This matrix then passes through 24 rounds of</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processing. Each round consists of five steps, and each step updates the state matrix</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by permutation or substitution operations. As shown in Figure 11.17, the rounds are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identical with the exception of the final step in each round, which is modified by a</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round constant that differs for each round.</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fld>
            <a:endParaRPr lang="en-AU"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anose="020B0604020202020204" pitchFamily="34" charset="0"/>
                <a:ea typeface="MS PGothic" charset="-128"/>
                <a:cs typeface="MS PGothic" charset="-128"/>
              </a:rPr>
              <a:t> Table 11.6 summarizes the operation of the five steps. The steps have a simple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description leading to a specification that is compact and in which no trapdoor</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can be hidden. The operations on lanes in the specification are limited to bitwise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Boolean operations (XOR, AND, NOT) and rotations. There is no need for table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lookups, arithmetic operations, or data-dependent rotations. Thus, SHA-3 is easily</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and efficiently implemented in either hardware or software.</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fld>
            <a:endParaRPr lang="en-AU"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panose="020B0604020202020204" pitchFamily="34" charset="0"/>
                <a:ea typeface="MS PGothic" charset="-128"/>
                <a:cs typeface="MS PGothic" charset="-128"/>
              </a:rPr>
              <a:t> Figure 11.18.a illustrates the operation on L [3, 2]. The same operation is performed</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on all of the other lanes in the matrix.</a:t>
            </a:r>
            <a:endParaRPr lang="en-US" b="0"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fld>
            <a:endParaRPr lang="en-AU"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11.19  Pi Step Function</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fld>
            <a:endParaRPr lang="en-AU"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031"/>
          <p:cNvSpPr>
            <a:spLocks noGrp="1" noChangeArrowheads="1"/>
          </p:cNvSpPr>
          <p:nvPr>
            <p:ph type="sldNum" sz="quarter" idx="5"/>
          </p:nvPr>
        </p:nvSpPr>
        <p:spPr>
          <a:noFill/>
        </p:spPr>
        <p:txBody>
          <a:bodyPr/>
          <a:lstStyle/>
          <a:p>
            <a:fld id="{800FD7ED-C008-874C-A44A-6FBCC1FFE7C2}" type="slidenum">
              <a:rPr lang="en-AU">
                <a:latin typeface="Arial" panose="020B0604020202020204" pitchFamily="34" charset="0"/>
              </a:rPr>
            </a:fld>
            <a:endParaRPr lang="en-AU" dirty="0">
              <a:latin typeface="Arial" panose="020B0604020202020204" pitchFamily="34" charset="0"/>
            </a:endParaRPr>
          </a:p>
        </p:txBody>
      </p:sp>
      <p:sp>
        <p:nvSpPr>
          <p:cNvPr id="131075" name="Rectangle 2"/>
          <p:cNvSpPr>
            <a:spLocks noGrp="1" noRot="1" noChangeAspect="1" noChangeArrowheads="1" noTextEdit="1"/>
          </p:cNvSpPr>
          <p:nvPr>
            <p:ph type="sldImg"/>
          </p:nvPr>
        </p:nvSpPr>
        <p:spPr/>
      </p:sp>
      <p:sp>
        <p:nvSpPr>
          <p:cNvPr id="131076" name="Rectangle 3"/>
          <p:cNvSpPr>
            <a:spLocks noGrp="1" noChangeArrowheads="1"/>
          </p:cNvSpPr>
          <p:nvPr>
            <p:ph type="body" idx="1"/>
          </p:nvPr>
        </p:nvSpPr>
        <p:spPr>
          <a:noFill/>
        </p:spPr>
        <p:txBody>
          <a:bodyPr/>
          <a:lstStyle/>
          <a:p>
            <a:pPr eaLnBrk="1" hangingPunct="1"/>
            <a:r>
              <a:rPr lang="en-US" dirty="0">
                <a:latin typeface="Arial" panose="020B0604020202020204" pitchFamily="34" charset="0"/>
                <a:ea typeface="MS PGothic" charset="-128"/>
                <a:cs typeface="MS PGothic" charset="-128"/>
              </a:rPr>
              <a:t>Chapter</a:t>
            </a:r>
            <a:r>
              <a:rPr lang="en-US" dirty="0" smtClean="0">
                <a:latin typeface="Arial" panose="020B0604020202020204" pitchFamily="34" charset="0"/>
                <a:ea typeface="MS PGothic" charset="-128"/>
                <a:cs typeface="MS PGothic" charset="-128"/>
              </a:rPr>
              <a:t> 11 </a:t>
            </a:r>
            <a:r>
              <a:rPr lang="en-US" dirty="0">
                <a:latin typeface="Arial" panose="020B0604020202020204" pitchFamily="34" charset="0"/>
                <a:ea typeface="MS PGothic" charset="-128"/>
                <a:cs typeface="MS PGothic" charset="-128"/>
              </a:rPr>
              <a:t>summary.</a:t>
            </a:r>
            <a:endParaRPr lang="en-US" dirty="0">
              <a:latin typeface="Arial" panose="020B0604020202020204" pitchFamily="34" charset="0"/>
              <a:ea typeface="MS PGothic" charset="-128"/>
              <a:cs typeface="MS PGothic"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F0284054-E12D-3C42-9621-A1064B46B9DD}" type="slidenum">
              <a:rPr lang="en-AU">
                <a:latin typeface="Arial" panose="020B0604020202020204" pitchFamily="34" charset="0"/>
              </a:rPr>
            </a:fld>
            <a:endParaRPr lang="en-AU" dirty="0">
              <a:latin typeface="Arial" panose="020B0604020202020204" pitchFamily="34" charset="0"/>
            </a:endParaRPr>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a:noFill/>
        </p:spPr>
        <p:txBody>
          <a:bodyPr/>
          <a:lstStyle/>
          <a:p>
            <a:r>
              <a:rPr lang="en-US" sz="1200" kern="1200" baseline="0" dirty="0" smtClean="0">
                <a:solidFill>
                  <a:schemeClr val="tx1"/>
                </a:solidFill>
                <a:latin typeface="Arial" panose="020B0604020202020204" pitchFamily="34" charset="0"/>
                <a:ea typeface="MS PGothic" charset="-128"/>
                <a:cs typeface="MS PGothic" charset="-128"/>
              </a:rPr>
              <a:t> Message authentication is a mechanism or service used to verify the integrity of</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 message. Message authentication assures that data received are exactly as sent</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(i.e., contain no modification, insertion, deletion, or replay). In many cases, there is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a requirement that the authentication mechanism assures that purported identity of</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the sender is valid. When a hash function is used to provide message authentication,</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the hash function value is often referred to as a message digest .</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The essence of the use of a hash function for message authentication is as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follows. The sender computes a hash value as a function of the bits in the message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and transmits both the hash value and the message. The receiver performs the same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hash calculation on the message bits and compares this value with the incoming</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hash value. If there is a mismatch, the receiver knows that the message (or possibly</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the hash value) has been altered (Figure 11.2a).</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The hash function must be transmitted in a secure fashion. That is, the hash</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function must be protected so that if an adversary alters or replaces the message,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it is not feasible for adversary to also alter the hash value to fool the receiver. This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type of attack is shown in Figure 11.2b. In this example, Alice transmits a data block</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and attaches a hash value. Darth intercepts the message, alters or replaces the data</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block, and calculates and attaches a new hash value. Bob receives the altered data</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with the new hash value and does not detect the change. To prevent this attack, the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hash value generated by Alice must be protected.</a:t>
            </a:r>
            <a:endParaRPr lang="en-US" dirty="0">
              <a:latin typeface="Arial" panose="020B0604020202020204" pitchFamily="34" charset="0"/>
              <a:ea typeface="MS PGothic" charset="-128"/>
              <a:cs typeface="MS PGothic"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幻灯片图像占位符 49153"/>
          <p:cNvSpPr>
            <a:spLocks noRot="1" noTextEdit="1"/>
          </p:cNvSpPr>
          <p:nvPr>
            <p:ph type="sldImg"/>
          </p:nvPr>
        </p:nvSpPr>
        <p:spPr/>
      </p:sp>
      <p:sp>
        <p:nvSpPr>
          <p:cNvPr id="49155" name="文本占位符 49154"/>
          <p:cNvSpPr/>
          <p:nvPr>
            <p:ph type="body" idx="1"/>
          </p:nvPr>
        </p:nvSpPr>
        <p:spPr/>
        <p:txBody>
          <a:bodyPr/>
          <a:p>
            <a:pPr lvl="0"/>
            <a:r>
              <a:rPr lang="zh-CN" altLang="en-US" dirty="0"/>
              <a:t>目前，</a:t>
            </a:r>
            <a:r>
              <a:rPr lang="en-US" altLang="zh-CN"/>
              <a:t>MD5</a:t>
            </a:r>
            <a:r>
              <a:rPr lang="zh-CN" altLang="en-US" dirty="0"/>
              <a:t>和</a:t>
            </a:r>
            <a:r>
              <a:rPr lang="en-US" altLang="zh-CN"/>
              <a:t>SHA-1</a:t>
            </a:r>
            <a:r>
              <a:rPr lang="zh-CN" altLang="en-US" dirty="0"/>
              <a:t>仍是最常用的散列算法。但是更长的散列算法如</a:t>
            </a:r>
            <a:r>
              <a:rPr lang="en-US" altLang="zh-CN"/>
              <a:t>SHA-256/512</a:t>
            </a:r>
            <a:r>
              <a:rPr lang="zh-CN" altLang="en-US" dirty="0"/>
              <a:t>等正在成为趋势。</a:t>
            </a:r>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幻灯片图像占位符 81921"/>
          <p:cNvSpPr>
            <a:spLocks noRot="1" noTextEdit="1"/>
          </p:cNvSpPr>
          <p:nvPr>
            <p:ph type="sldImg"/>
          </p:nvPr>
        </p:nvSpPr>
        <p:spPr/>
      </p:sp>
      <p:sp>
        <p:nvSpPr>
          <p:cNvPr id="81923" name="文本占位符 81922"/>
          <p:cNvSpPr/>
          <p:nvPr>
            <p:ph type="body" idx="1"/>
          </p:nvPr>
        </p:nvSpPr>
        <p:spPr/>
        <p:txBody>
          <a:bodyPr/>
          <a:p>
            <a:pPr lvl="0"/>
            <a:r>
              <a:rPr lang="zh-CN" altLang="en-US" dirty="0"/>
              <a:t>还不普及</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03AD3A50-32C5-6040-9782-496820E555AB}" type="slidenum">
              <a:rPr lang="en-AU">
                <a:latin typeface="Arial" panose="020B0604020202020204" pitchFamily="34" charset="0"/>
              </a:rPr>
            </a:fld>
            <a:endParaRPr lang="en-AU" dirty="0">
              <a:latin typeface="Arial" panose="020B0604020202020204" pitchFamily="34" charset="0"/>
            </a:endParaRPr>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noFill/>
        </p:spPr>
        <p:txBody>
          <a:bodyPr/>
          <a:lstStyle/>
          <a:p>
            <a:r>
              <a:rPr lang="en-US" sz="1200" kern="1200" baseline="0" dirty="0" smtClean="0">
                <a:solidFill>
                  <a:schemeClr val="tx1"/>
                </a:solidFill>
                <a:latin typeface="Arial" panose="020B0604020202020204" pitchFamily="34" charset="0"/>
                <a:ea typeface="MS PGothic" charset="-128"/>
                <a:cs typeface="MS PGothic" charset="-128"/>
              </a:rPr>
              <a:t> </a:t>
            </a:r>
            <a:r>
              <a:rPr lang="en-US" sz="1200" b="0" kern="1200" baseline="0" dirty="0" smtClean="0">
                <a:solidFill>
                  <a:schemeClr val="tx1"/>
                </a:solidFill>
                <a:latin typeface="Arial" panose="020B0604020202020204" pitchFamily="34" charset="0"/>
                <a:ea typeface="MS PGothic" charset="-128"/>
                <a:cs typeface="MS PGothic" charset="-128"/>
              </a:rPr>
              <a:t>Figure 11.3 illustrates a variety of ways in which a hash code can be used to</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provide message authentication, as follows:</a:t>
            </a:r>
            <a:endParaRPr lang="en-US" sz="1200" b="0" kern="1200" baseline="0" dirty="0" smtClean="0">
              <a:solidFill>
                <a:schemeClr val="tx1"/>
              </a:solidFill>
              <a:latin typeface="Arial" panose="020B0604020202020204" pitchFamily="34" charset="0"/>
              <a:ea typeface="MS PGothic" charset="-128"/>
              <a:cs typeface="MS PGothic" charset="-128"/>
            </a:endParaRPr>
          </a:p>
          <a:p>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a. The message plus concatenated hash code is encrypted using symmetric</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encryption. Because only A and B share the secret key, the message must</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have come from A and has not been altered. The hash code provides the structure</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or redundancy required to achieve authentication. Because encryption is</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applied to the entire message plus hash code, confidentiality is also provided.</a:t>
            </a:r>
            <a:endParaRPr lang="en-US" sz="1200" b="0" kern="1200" baseline="0" dirty="0" smtClean="0">
              <a:solidFill>
                <a:schemeClr val="tx1"/>
              </a:solidFill>
              <a:latin typeface="Arial" panose="020B0604020202020204" pitchFamily="34" charset="0"/>
              <a:ea typeface="MS PGothic" charset="-128"/>
              <a:cs typeface="MS PGothic" charset="-128"/>
            </a:endParaRPr>
          </a:p>
          <a:p>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b. Only the hash code is encrypted, using symmetric encryption. This reduces the</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processing burden for those applications that do not require confidentiality.</a:t>
            </a:r>
            <a:endParaRPr lang="en-US" sz="1200" b="0" kern="1200" baseline="0" dirty="0" smtClean="0">
              <a:solidFill>
                <a:schemeClr val="tx1"/>
              </a:solidFill>
              <a:latin typeface="Arial" panose="020B0604020202020204" pitchFamily="34" charset="0"/>
              <a:ea typeface="MS PGothic" charset="-128"/>
              <a:cs typeface="MS PGothic" charset="-128"/>
            </a:endParaRPr>
          </a:p>
          <a:p>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c. It is possible to use a hash function but no encryption for message authentication.</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The technique assumes that the two communicating parties share a common secret</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value S. A computes the hash value over the concatenation of M and S and</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appends the resulting hash value to M. Because B possesses S, it can recompute</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the hash value to verify. Because the secret value itself is not sent, an opponent</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cannot modify an intercepted message and cannot generate a false message.</a:t>
            </a:r>
            <a:endParaRPr lang="en-US" sz="1200" b="0" kern="1200" baseline="0" dirty="0" smtClean="0">
              <a:solidFill>
                <a:schemeClr val="tx1"/>
              </a:solidFill>
              <a:latin typeface="Arial" panose="020B0604020202020204" pitchFamily="34" charset="0"/>
              <a:ea typeface="MS PGothic" charset="-128"/>
              <a:cs typeface="MS PGothic" charset="-128"/>
            </a:endParaRPr>
          </a:p>
          <a:p>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d. Confidentiality can be added to the approach of method (c) by encrypting the</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entire message plus the hash code.</a:t>
            </a:r>
            <a:endParaRPr lang="en-US" sz="1200" b="0" kern="1200" baseline="0" dirty="0" smtClean="0">
              <a:solidFill>
                <a:schemeClr val="tx1"/>
              </a:solidFill>
              <a:latin typeface="Arial" panose="020B0604020202020204" pitchFamily="34" charset="0"/>
              <a:ea typeface="MS PGothic" charset="-128"/>
              <a:cs typeface="MS PGothic" charset="-128"/>
            </a:endParaRPr>
          </a:p>
          <a:p>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When confidentiality is not required, method (b) has an advantage over</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methods (a) and (d), which encrypts the entire message, in that less computation</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is required. Nevertheless, there has been growing interest in techniques that</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avoid encryption (Figure 11.3c). Several reasons for this interest are pointed out in</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[TSUD92].</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Encryption software is relatively slow. Even though the amount of data to be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encrypted per message is small, there may be a steady stream of messages into</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and out of a system.</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Encryption hardware costs are not negligible. Low-cost chip implementations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of DES are available, but the cost adds up if all nodes in a network must have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this capability.</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Encryption hardware is optimized toward large data sizes. For small blocks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of data, a high proportion of the time is spent in initialization/invocation</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overhead.</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Encryption algorithms may be covered by patents, and there is a cost associated</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with licensing their use.</a:t>
            </a:r>
            <a:endParaRPr lang="en-US" b="0" dirty="0">
              <a:latin typeface="Arial" panose="020B0604020202020204" pitchFamily="34" charset="0"/>
              <a:ea typeface="MS PGothic" charset="-128"/>
              <a:cs typeface="MS PGothic"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kern="1200" baseline="0" dirty="0" smtClean="0">
                <a:solidFill>
                  <a:schemeClr val="tx1"/>
                </a:solidFill>
                <a:latin typeface="Arial" panose="020B0604020202020204" pitchFamily="34" charset="0"/>
                <a:ea typeface="MS PGothic" charset="-128"/>
                <a:cs typeface="MS PGothic" charset="-128"/>
              </a:rPr>
              <a:t> More commonly, message authentication is achieved using a message authentication</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code  (MAC ), also known as a keyed hash function . Typically, MACs are</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used between two parties that share a secret key to authenticate information exchanged</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between those parties. A MAC function takes as input a secret key and a</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data block and produces a hash value, referred to as the MAC, which is associated</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with the protected message. If the integrity of the message needs to be checked, the</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MAC function can be applied to the message and the result compared with the associated</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MAC value. An attacker who alters the message will be unable to alter the</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associated MAC value without knowledge of the secret key. Note that the verifying</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party also knows who the sending party is because no one else knows the secret key.</a:t>
            </a:r>
            <a:endParaRPr lang="en-US" sz="1200" b="0" kern="1200" baseline="0" dirty="0" smtClean="0">
              <a:solidFill>
                <a:schemeClr val="tx1"/>
              </a:solidFill>
              <a:latin typeface="Arial" panose="020B0604020202020204" pitchFamily="34" charset="0"/>
              <a:ea typeface="MS PGothic" charset="-128"/>
              <a:cs typeface="MS PGothic" charset="-128"/>
            </a:endParaRPr>
          </a:p>
          <a:p>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Note that the combination of hashing and encryption results in an overall</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function that is, in fact, a MAC (Figure 11.3b). That is, E(K , H(M )) is a function of</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a variable-length message M  and a secret key K , and it produces a fixed-size output</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 that is secure against an opponent who does not know the secret key. In practice,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specific MAC algorithms are designed that are generally more efficient than an encryption</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algorithm.</a:t>
            </a:r>
            <a:endParaRPr lang="en-US" b="0"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fld>
            <a:endParaRPr lang="en-AU"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panose="020B0604020202020204" pitchFamily="34" charset="0"/>
                <a:ea typeface="MS PGothic" charset="-128"/>
                <a:cs typeface="MS PGothic" charset="-128"/>
              </a:rPr>
              <a:t>Another important application, which is similar to the message authentication</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Application, is the digital signature . The operation of the digital signature is similar</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to that of the MAC. In the case of the digital signature, the hash value of a message</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is encrypted with a user’s private key. Anyone who knows the user’s public key</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can verify the integrity of the message that is associated with the digital signature.</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In this case, an attacker who wishes to alter the message would need to know the</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user’s private key. As we shall see in Chapter 14, the implications of digital signatures</a:t>
            </a:r>
            <a:endParaRPr lang="en-US" sz="1200" b="0" kern="1200" baseline="0" dirty="0" smtClean="0">
              <a:solidFill>
                <a:schemeClr val="tx1"/>
              </a:solidFill>
              <a:latin typeface="Arial" panose="020B0604020202020204" pitchFamily="34" charset="0"/>
              <a:ea typeface="MS PGothic" charset="-128"/>
              <a:cs typeface="MS PGothic" charset="-128"/>
            </a:endParaRPr>
          </a:p>
          <a:p>
            <a:r>
              <a:rPr lang="en-US" sz="1200" b="0" kern="1200" baseline="0" dirty="0" smtClean="0">
                <a:solidFill>
                  <a:schemeClr val="tx1"/>
                </a:solidFill>
                <a:latin typeface="Arial" panose="020B0604020202020204" pitchFamily="34" charset="0"/>
                <a:ea typeface="MS PGothic" charset="-128"/>
                <a:cs typeface="MS PGothic" charset="-128"/>
              </a:rPr>
              <a:t>go beyond just message authentication.</a:t>
            </a:r>
            <a:endParaRPr lang="en-US" b="0"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fld>
            <a:endParaRPr lang="en-AU"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anose="020B0604020202020204" pitchFamily="34" charset="0"/>
                <a:ea typeface="MS PGothic" charset="-128"/>
                <a:cs typeface="MS PGothic" charset="-128"/>
              </a:rPr>
              <a:t>Figure 11.4 illustrates, in a simplified fashion, how a hash code is used to provide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 digital signature.</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  The hash code is encrypted, using public-key encryption with the sender’s private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key. As with Figure 11.3b, this provides authentication. It also provides a</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digital signature, because only the sender could have produced the encrypted</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hash code. In fact, this is the essence of the digital signature technique.</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b.  If confidentiality as well as a digital signature is desired, then the message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plus the private-key-encrypted hash code can be encrypted using a symmetric</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secret key. This is a common technique.</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fld>
            <a:endParaRPr lang="en-AU"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p:sp>
      <p:sp>
        <p:nvSpPr>
          <p:cNvPr id="27651" name="Notes Placeholder 2"/>
          <p:cNvSpPr>
            <a:spLocks noGrp="1"/>
          </p:cNvSpPr>
          <p:nvPr>
            <p:ph type="body" idx="1"/>
          </p:nvPr>
        </p:nvSpPr>
        <p:spPr>
          <a:noFill/>
        </p:spPr>
        <p:txBody>
          <a:bodyPr/>
          <a:lstStyle/>
          <a:p>
            <a:r>
              <a:rPr lang="en-US" sz="1200" kern="1200" baseline="0" dirty="0" smtClean="0">
                <a:solidFill>
                  <a:schemeClr val="tx1"/>
                </a:solidFill>
                <a:latin typeface="Arial" panose="020B0604020202020204" pitchFamily="34" charset="0"/>
                <a:ea typeface="MS PGothic" charset="-128"/>
                <a:cs typeface="MS PGothic" charset="-128"/>
              </a:rPr>
              <a:t>Hash functions are commonly used to create a one-way password file . Chapter 21</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explains a scheme in which a hash of a password is stored by an operating system</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rather than the password itself. Thus, the actual password is not retrievable by</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 hacker who gains access to the password file. In simple terms, when a user enters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 password, the hash of that password is compared to the stored hash value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for verification. This approach to password protection is used by most operating</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systems.</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Hash functions can be used for intrusion detection  and virus detection . Store</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H(F) for each file on a system and secure the hash values (e.g., on a CD-R that is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kept secure). One can later determine if a file has been modified by recomputing</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H(F). An intruder would need to change F without changing H(F).</a:t>
            </a:r>
            <a:endParaRPr lang="en-US" sz="1200" kern="1200" baseline="0" dirty="0" smtClean="0">
              <a:solidFill>
                <a:schemeClr val="tx1"/>
              </a:solidFill>
              <a:latin typeface="Arial" panose="020B0604020202020204" pitchFamily="34" charset="0"/>
              <a:ea typeface="MS PGothic" charset="-128"/>
              <a:cs typeface="MS PGothic" charset="-128"/>
            </a:endParaRPr>
          </a:p>
          <a:p>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 cryptographic hash function can be used to construct a pseudorandom</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function (PRF)  or a pseudorandom number generator (PRNG) . A common application</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for a hash-based PRF is for the generation of symmetric keys. We discuss this</a:t>
            </a:r>
            <a:endParaRPr lang="en-US" sz="1200" kern="1200" baseline="0" dirty="0" smtClean="0">
              <a:solidFill>
                <a:schemeClr val="tx1"/>
              </a:solidFill>
              <a:latin typeface="Arial" panose="020B0604020202020204" pitchFamily="34" charset="0"/>
              <a:ea typeface="MS PGothic" charset="-128"/>
              <a:cs typeface="MS PGothic" charset="-128"/>
            </a:endParaRPr>
          </a:p>
          <a:p>
            <a:r>
              <a:rPr lang="en-US" sz="1200" kern="1200" baseline="0" dirty="0" smtClean="0">
                <a:solidFill>
                  <a:schemeClr val="tx1"/>
                </a:solidFill>
                <a:latin typeface="Arial" panose="020B0604020202020204" pitchFamily="34" charset="0"/>
                <a:ea typeface="MS PGothic" charset="-128"/>
                <a:cs typeface="MS PGothic" charset="-128"/>
              </a:rPr>
              <a:t>application in Chapter 12.</a:t>
            </a:r>
            <a:endParaRPr lang="en-US" dirty="0" smtClean="0">
              <a:latin typeface="Arial" panose="020B0604020202020204" pitchFamily="34" charset="0"/>
              <a:ea typeface="MS PGothic" charset="-128"/>
              <a:cs typeface="MS PGothic" charset="-128"/>
            </a:endParaRPr>
          </a:p>
        </p:txBody>
      </p:sp>
      <p:sp>
        <p:nvSpPr>
          <p:cNvPr id="27652" name="Slide Number Placeholder 3"/>
          <p:cNvSpPr>
            <a:spLocks noGrp="1"/>
          </p:cNvSpPr>
          <p:nvPr>
            <p:ph type="sldNum" sz="quarter" idx="5"/>
          </p:nvPr>
        </p:nvSpPr>
        <p:spPr>
          <a:noFill/>
        </p:spPr>
        <p:txBody>
          <a:bodyPr/>
          <a:lstStyle/>
          <a:p>
            <a:fld id="{FE1005E5-5BE9-0143-A839-41D2A42A8678}" type="slidenum">
              <a:rPr lang="en-AU" smtClean="0">
                <a:latin typeface="Arial" panose="020B0604020202020204" pitchFamily="34" charset="0"/>
              </a:rPr>
            </a:fld>
            <a:endParaRPr lang="en-AU" dirty="0"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4" name="Group 2"/>
          <p:cNvGrpSpPr/>
          <p:nvPr/>
        </p:nvGrpSpPr>
        <p:grpSpPr bwMode="auto">
          <a:xfrm>
            <a:off x="3175" y="4267200"/>
            <a:ext cx="9140825" cy="2590800"/>
            <a:chOff x="2" y="2688"/>
            <a:chExt cx="5758" cy="1632"/>
          </a:xfrm>
        </p:grpSpPr>
        <p:sp>
          <p:nvSpPr>
            <p:cNvPr id="5" name="Freeform 3"/>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grpSp>
          <p:nvGrpSpPr>
            <p:cNvPr id="6" name="Group 4"/>
            <p:cNvGrpSpPr/>
            <p:nvPr/>
          </p:nvGrpSpPr>
          <p:grpSpPr bwMode="auto">
            <a:xfrm>
              <a:off x="1776" y="3024"/>
              <a:ext cx="3929" cy="1290"/>
              <a:chOff x="1776" y="3024"/>
              <a:chExt cx="3929" cy="1290"/>
            </a:xfrm>
          </p:grpSpPr>
          <p:grpSp>
            <p:nvGrpSpPr>
              <p:cNvPr id="7" name="Group 5"/>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ln>
                <a:effectLst/>
              </p:spPr>
              <p:txBody>
                <a:bodyPr/>
                <a:lstStyle/>
                <a:p>
                  <a:pPr>
                    <a:defRPr/>
                  </a:pPr>
                  <a:endParaRPr lang="en-US" dirty="0">
                    <a:latin typeface="Arial" panose="020B0604020202020204" pitchFamily="34" charset="0"/>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ln>
                <a:effectLst/>
              </p:spPr>
              <p:txBody>
                <a:bodyPr/>
                <a:lstStyle/>
                <a:p>
                  <a:pPr>
                    <a:defRPr/>
                  </a:pPr>
                  <a:endParaRPr lang="en-US" dirty="0">
                    <a:latin typeface="Arial" panose="020B0604020202020204" pitchFamily="34" charset="0"/>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ln>
                <a:effectLst/>
              </p:spPr>
              <p:txBody>
                <a:bodyPr/>
                <a:lstStyle/>
                <a:p>
                  <a:pPr>
                    <a:defRPr/>
                  </a:pPr>
                  <a:endParaRPr lang="en-US" dirty="0">
                    <a:latin typeface="Arial" panose="020B0604020202020204" pitchFamily="34" charset="0"/>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ln>
                <a:effectLst/>
              </p:spPr>
              <p:txBody>
                <a:bodyPr/>
                <a:lstStyle/>
                <a:p>
                  <a:pPr>
                    <a:defRPr/>
                  </a:pPr>
                  <a:endParaRPr lang="en-US" dirty="0">
                    <a:latin typeface="Arial" panose="020B0604020202020204" pitchFamily="34" charset="0"/>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ln>
                <a:effectLst/>
              </p:spPr>
              <p:txBody>
                <a:bodyPr/>
                <a:lstStyle/>
                <a:p>
                  <a:pPr>
                    <a:defRPr/>
                  </a:pPr>
                  <a:endParaRPr lang="en-US" dirty="0">
                    <a:latin typeface="Arial" panose="020B0604020202020204" pitchFamily="34" charset="0"/>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ln>
              <a:effectLst/>
            </p:spPr>
            <p:txBody>
              <a:bodyPr/>
              <a:lstStyle/>
              <a:p>
                <a:pPr>
                  <a:defRPr/>
                </a:pPr>
                <a:endParaRPr lang="en-US" dirty="0">
                  <a:latin typeface="Arial" panose="020B0604020202020204" pitchFamily="34" charset="0"/>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13" name="Freeform 19"/>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14" name="Freeform 20"/>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ln>
            </p:spPr>
            <p:txBody>
              <a:bodyPr/>
              <a:lstStyle/>
              <a:p>
                <a:pPr>
                  <a:defRPr/>
                </a:pPr>
                <a:endParaRPr lang="en-US" dirty="0">
                  <a:latin typeface="Arial" panose="020B0604020202020204" pitchFamily="34" charset="0"/>
                </a:endParaRPr>
              </a:p>
            </p:txBody>
          </p:sp>
          <p:sp>
            <p:nvSpPr>
              <p:cNvPr id="15" name="Freeform 21"/>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16" name="Freeform 22"/>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ln>
            </p:spPr>
            <p:txBody>
              <a:bodyPr/>
              <a:lstStyle/>
              <a:p>
                <a:pPr>
                  <a:defRPr/>
                </a:pPr>
                <a:endParaRPr lang="en-US" dirty="0">
                  <a:latin typeface="Arial" panose="020B0604020202020204" pitchFamily="34" charset="0"/>
                </a:endParaRPr>
              </a:p>
            </p:txBody>
          </p:sp>
          <p:sp>
            <p:nvSpPr>
              <p:cNvPr id="17" name="Freeform 23"/>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ln>
            </p:spPr>
            <p:txBody>
              <a:bodyPr/>
              <a:lstStyle/>
              <a:p>
                <a:pPr>
                  <a:defRPr/>
                </a:pPr>
                <a:endParaRPr lang="en-US" dirty="0">
                  <a:latin typeface="Arial" panose="020B0604020202020204" pitchFamily="34" charset="0"/>
                </a:endParaRPr>
              </a:p>
            </p:txBody>
          </p:sp>
          <p:sp>
            <p:nvSpPr>
              <p:cNvPr id="18" name="Freeform 24"/>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ln>
            </p:spPr>
            <p:txBody>
              <a:bodyPr/>
              <a:lstStyle/>
              <a:p>
                <a:pPr>
                  <a:defRPr/>
                </a:pPr>
                <a:endParaRPr lang="en-US" dirty="0">
                  <a:latin typeface="Arial" panose="020B0604020202020204" pitchFamily="34" charset="0"/>
                </a:endParaRPr>
              </a:p>
            </p:txBody>
          </p:sp>
          <p:sp>
            <p:nvSpPr>
              <p:cNvPr id="19" name="Freeform 25"/>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20" name="Freeform 26"/>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ln>
            </p:spPr>
            <p:txBody>
              <a:bodyPr/>
              <a:lstStyle/>
              <a:p>
                <a:pPr>
                  <a:defRPr/>
                </a:pPr>
                <a:endParaRPr lang="en-US" dirty="0">
                  <a:latin typeface="Arial" panose="020B0604020202020204" pitchFamily="34" charset="0"/>
                </a:endParaRPr>
              </a:p>
            </p:txBody>
          </p:sp>
          <p:sp>
            <p:nvSpPr>
              <p:cNvPr id="21" name="Freeform 27"/>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ln>
            </p:spPr>
            <p:txBody>
              <a:bodyPr/>
              <a:lstStyle/>
              <a:p>
                <a:pPr>
                  <a:defRPr/>
                </a:pPr>
                <a:endParaRPr lang="en-US" dirty="0">
                  <a:latin typeface="Arial" panose="020B0604020202020204" pitchFamily="34" charset="0"/>
                </a:endParaRPr>
              </a:p>
            </p:txBody>
          </p:sp>
          <p:sp>
            <p:nvSpPr>
              <p:cNvPr id="22" name="Freeform 28"/>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23" name="Freeform 29"/>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ln>
            </p:spPr>
            <p:txBody>
              <a:bodyPr/>
              <a:lstStyle/>
              <a:p>
                <a:pPr>
                  <a:defRPr/>
                </a:pPr>
                <a:endParaRPr lang="en-US" dirty="0">
                  <a:latin typeface="Arial" panose="020B0604020202020204" pitchFamily="34" charset="0"/>
                </a:endParaRPr>
              </a:p>
            </p:txBody>
          </p:sp>
          <p:sp>
            <p:nvSpPr>
              <p:cNvPr id="24" name="Freeform 30"/>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ln>
            </p:spPr>
            <p:txBody>
              <a:bodyPr/>
              <a:lstStyle/>
              <a:p>
                <a:pPr>
                  <a:defRPr/>
                </a:pPr>
                <a:endParaRPr lang="en-US" dirty="0">
                  <a:latin typeface="Arial" panose="020B0604020202020204" pitchFamily="34" charset="0"/>
                </a:endParaRPr>
              </a:p>
            </p:txBody>
          </p:sp>
          <p:sp>
            <p:nvSpPr>
              <p:cNvPr id="25" name="Freeform 31"/>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26" name="Freeform 32"/>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27" name="Freeform 33"/>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28" name="Freeform 34"/>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ln>
            </p:spPr>
            <p:txBody>
              <a:bodyPr/>
              <a:lstStyle/>
              <a:p>
                <a:pPr>
                  <a:defRPr/>
                </a:pPr>
                <a:endParaRPr lang="en-US" dirty="0">
                  <a:latin typeface="Arial" panose="020B0604020202020204" pitchFamily="34" charset="0"/>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30" name="Freeform 36"/>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31" name="Freeform 37"/>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32" name="Freeform 38"/>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33" name="Freeform 39"/>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34" name="Freeform 40"/>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35" name="Freeform 41"/>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36" name="Freeform 42"/>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37" name="Freeform 43"/>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ln>
            </p:spPr>
            <p:txBody>
              <a:bodyPr/>
              <a:lstStyle/>
              <a:p>
                <a:pPr>
                  <a:defRPr/>
                </a:pPr>
                <a:endParaRPr lang="en-US" dirty="0">
                  <a:latin typeface="Arial" panose="020B0604020202020204" pitchFamily="34" charset="0"/>
                </a:endParaRPr>
              </a:p>
            </p:txBody>
          </p:sp>
          <p:sp>
            <p:nvSpPr>
              <p:cNvPr id="38" name="Freeform 44"/>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39" name="Freeform 45"/>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40" name="Freeform 46"/>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ln>
            </p:spPr>
            <p:txBody>
              <a:bodyPr/>
              <a:lstStyle/>
              <a:p>
                <a:pPr>
                  <a:defRPr/>
                </a:pPr>
                <a:endParaRPr lang="en-US" dirty="0">
                  <a:latin typeface="Arial" panose="020B0604020202020204" pitchFamily="34" charset="0"/>
                </a:endParaRPr>
              </a:p>
            </p:txBody>
          </p:sp>
          <p:sp>
            <p:nvSpPr>
              <p:cNvPr id="41" name="Freeform 47"/>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ln>
            </p:spPr>
            <p:txBody>
              <a:bodyPr/>
              <a:lstStyle/>
              <a:p>
                <a:pPr>
                  <a:defRPr/>
                </a:pPr>
                <a:endParaRPr lang="en-US" dirty="0">
                  <a:latin typeface="Arial" panose="020B0604020202020204" pitchFamily="34" charset="0"/>
                </a:endParaRPr>
              </a:p>
            </p:txBody>
          </p:sp>
          <p:sp>
            <p:nvSpPr>
              <p:cNvPr id="42" name="Freeform 48"/>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ln>
            </p:spPr>
            <p:txBody>
              <a:bodyPr/>
              <a:lstStyle/>
              <a:p>
                <a:pPr>
                  <a:defRPr/>
                </a:pPr>
                <a:endParaRPr lang="en-US" dirty="0">
                  <a:latin typeface="Arial" panose="020B0604020202020204" pitchFamily="34" charset="0"/>
                </a:endParaRPr>
              </a:p>
            </p:txBody>
          </p:sp>
          <p:sp>
            <p:nvSpPr>
              <p:cNvPr id="43" name="Freeform 49"/>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ln>
            </p:spPr>
            <p:txBody>
              <a:bodyPr/>
              <a:lstStyle/>
              <a:p>
                <a:pPr>
                  <a:defRPr/>
                </a:pPr>
                <a:endParaRPr lang="en-US" dirty="0">
                  <a:latin typeface="Arial" panose="020B0604020202020204" pitchFamily="34" charset="0"/>
                </a:endParaRPr>
              </a:p>
            </p:txBody>
          </p:sp>
          <p:sp>
            <p:nvSpPr>
              <p:cNvPr id="44" name="Freeform 50"/>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45" name="Freeform 51"/>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ln>
            </p:spPr>
            <p:txBody>
              <a:bodyPr/>
              <a:lstStyle/>
              <a:p>
                <a:pPr>
                  <a:defRPr/>
                </a:pPr>
                <a:endParaRPr lang="en-US" dirty="0">
                  <a:latin typeface="Arial" panose="020B0604020202020204" pitchFamily="34" charset="0"/>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grpSp>
            <p:nvGrpSpPr>
              <p:cNvPr id="48" name="Group 54"/>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ln>
                <a:effectLst/>
              </p:spPr>
              <p:txBody>
                <a:bodyPr/>
                <a:lstStyle/>
                <a:p>
                  <a:pPr>
                    <a:defRPr/>
                  </a:pPr>
                  <a:endParaRPr lang="en-US" dirty="0">
                    <a:latin typeface="Arial" panose="020B0604020202020204" pitchFamily="34" charset="0"/>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grpSp>
          <p:grpSp>
            <p:nvGrpSpPr>
              <p:cNvPr id="49" name="Group 61"/>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ln>
                <a:effectLst/>
              </p:spPr>
              <p:txBody>
                <a:bodyPr/>
                <a:lstStyle/>
                <a:p>
                  <a:pPr>
                    <a:defRPr/>
                  </a:pPr>
                  <a:endParaRPr lang="en-US" dirty="0">
                    <a:latin typeface="Arial" panose="020B0604020202020204" pitchFamily="34" charset="0"/>
                  </a:endParaRPr>
                </a:p>
              </p:txBody>
            </p:sp>
          </p:grpSp>
        </p:grpSp>
      </p:grpSp>
      <p:sp>
        <p:nvSpPr>
          <p:cNvPr id="89154"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endParaRPr lang="en-US"/>
          </a:p>
        </p:txBody>
      </p:sp>
      <p:sp>
        <p:nvSpPr>
          <p:cNvPr id="89155"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r>
              <a:rPr lang="en-US"/>
              <a:t>Click to edit Master subtitle style</a:t>
            </a:r>
            <a:endParaRPr lang="en-US"/>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pPr>
              <a:defRPr/>
            </a:pPr>
            <a:fld id="{8191DD0C-DD06-D44B-96F2-A4C6E2647C1C}" type="slidenum">
              <a:rPr lang="en-US"/>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4" name="Rectangle 67"/>
          <p:cNvSpPr>
            <a:spLocks noGrp="1" noChangeArrowheads="1"/>
          </p:cNvSpPr>
          <p:nvPr>
            <p:ph type="dt" sz="half" idx="10"/>
          </p:nvPr>
        </p:nvSpPr>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p:txBody>
          <a:bodyPr/>
          <a:lstStyle>
            <a:lvl1pPr>
              <a:defRPr/>
            </a:lvl1pPr>
          </a:lstStyle>
          <a:p>
            <a:pPr>
              <a:defRPr/>
            </a:pPr>
            <a:fld id="{C368CF45-107E-3A43-B41C-49734707188E}" type="slidenum">
              <a:rPr lang="en-US"/>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4" name="Rectangle 67"/>
          <p:cNvSpPr>
            <a:spLocks noGrp="1" noChangeArrowheads="1"/>
          </p:cNvSpPr>
          <p:nvPr>
            <p:ph type="dt" sz="half" idx="10"/>
          </p:nvPr>
        </p:nvSpPr>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p:txBody>
          <a:bodyPr/>
          <a:lstStyle>
            <a:lvl1pPr>
              <a:defRPr/>
            </a:lvl1pPr>
          </a:lstStyle>
          <a:p>
            <a:pPr>
              <a:defRPr/>
            </a:pPr>
            <a:fld id="{326EA033-8597-3049-8773-CCC6AC5D822C}" type="slidenum">
              <a:rPr lang="en-US"/>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lang="en-US" smtClean="0"/>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smtClean="0"/>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fld id="{2F0F12D2-8220-2949-973A-0CB7FDA6B6EC}" type="datetime1">
              <a:rPr lang="en-US"/>
            </a:fld>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738E293-5757-B443-AD77-BD23F0D77BC9}" type="slidenum">
              <a:rPr lang="en-US"/>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lang="en-US" smtClean="0"/>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smtClean="0"/>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8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lang="en-US" smtClean="0"/>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11" name="Date Placeholder 3"/>
          <p:cNvSpPr>
            <a:spLocks noGrp="1"/>
          </p:cNvSpPr>
          <p:nvPr>
            <p:ph type="dt" sz="half" idx="10"/>
          </p:nvPr>
        </p:nvSpPr>
        <p:spPr/>
        <p:txBody>
          <a:bodyPr/>
          <a:lstStyle>
            <a:lvl1pPr>
              <a:defRPr smtClean="0"/>
            </a:lvl1pPr>
          </a:lstStyle>
          <a:p>
            <a:pPr>
              <a:defRPr/>
            </a:pPr>
            <a:fld id="{4C29F7B8-A002-4E4D-89A4-464899BD39A5}" type="datetime1">
              <a:rPr lang="en-US"/>
            </a:fld>
            <a:endParaRPr lang="en-US" dirty="0"/>
          </a:p>
        </p:txBody>
      </p:sp>
      <p:sp>
        <p:nvSpPr>
          <p:cNvPr id="12" name="Footer Placeholder 4"/>
          <p:cNvSpPr>
            <a:spLocks noGrp="1"/>
          </p:cNvSpPr>
          <p:nvPr>
            <p:ph type="ftr" sz="quarter" idx="11"/>
          </p:nvPr>
        </p:nvSpPr>
        <p:spPr/>
        <p:txBody>
          <a:bodyPr/>
          <a:lstStyle>
            <a:lvl1pPr>
              <a:defRPr/>
            </a:lvl1pPr>
          </a:lstStyle>
          <a:p>
            <a:pPr>
              <a:defRPr/>
            </a:pP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4438D00E-85F4-444E-87C2-78E53B8874D5}" type="slidenum">
              <a:rPr lang="en-US"/>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FBEC1D24-2EC1-FF44-89DA-12B55CC0C8DE}" type="slidenum">
              <a:rPr lang="en-US"/>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lang="en-US" smtClean="0"/>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EC751168-E824-D04D-83FF-C98F1CA65931}" type="slidenum">
              <a:rPr lang="en-US"/>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lang="en-US" smtClean="0"/>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0130744C-4E5E-B44F-858E-4DFAADC16921}" type="slidenum">
              <a:rPr lang="en-US"/>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F850C4C7-E6BB-984E-935A-7BAFFF217E53}" type="slidenum">
              <a:rPr lang="en-US"/>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4" name="Rectangle 67"/>
          <p:cNvSpPr>
            <a:spLocks noGrp="1" noChangeArrowheads="1"/>
          </p:cNvSpPr>
          <p:nvPr>
            <p:ph type="dt" sz="half" idx="10"/>
          </p:nvPr>
        </p:nvSpPr>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p:txBody>
          <a:bodyPr/>
          <a:lstStyle>
            <a:lvl1pPr>
              <a:defRPr/>
            </a:lvl1pPr>
          </a:lstStyle>
          <a:p>
            <a:pPr>
              <a:defRPr/>
            </a:pPr>
            <a:fld id="{8F1728BE-13F3-5C48-BF2B-9575571F86CC}" type="slidenum">
              <a:rPr lang="en-US"/>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lang="en-US" smtClean="0"/>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F471B74E-94C9-3A46-BDDD-4A5C29C0C525}" type="slidenum">
              <a:rPr lang="en-US"/>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lang="en-US" smtClean="0"/>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3DEC72D9-0234-0849-A78E-7C9F74E65B53}" type="slidenum">
              <a:rPr lang="en-US"/>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lang="en-US" smtClean="0"/>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1B14F31-650F-F846-B7A6-35BA09D1AFFB}" type="slidenum">
              <a:rPr lang="en-US"/>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lang="en-US" smtClean="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2B86FEB9-CF7A-B848-AF2F-BE9E1FDF15D2}" type="slidenum">
              <a:rPr lang="en-US"/>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lang="en-US" smtClean="0"/>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F8130B2-53C1-C742-BB72-C65A7D6485DA}" type="slidenum">
              <a:rPr lang="en-US"/>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endParaRPr lang="en-AU" smtClean="0"/>
          </a:p>
        </p:txBody>
      </p:sp>
      <p:sp>
        <p:nvSpPr>
          <p:cNvPr id="4" name="Rectangle 67"/>
          <p:cNvSpPr>
            <a:spLocks noGrp="1" noChangeArrowheads="1"/>
          </p:cNvSpPr>
          <p:nvPr>
            <p:ph type="dt" sz="half" idx="10"/>
          </p:nvPr>
        </p:nvSpPr>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p:txBody>
          <a:bodyPr/>
          <a:lstStyle>
            <a:lvl1pPr>
              <a:defRPr/>
            </a:lvl1pPr>
          </a:lstStyle>
          <a:p>
            <a:pPr>
              <a:defRPr/>
            </a:pPr>
            <a:fld id="{4A7391AD-FBB0-8C4D-BB68-A5A5732327B3}" type="slidenum">
              <a:rPr lang="en-US"/>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5" name="Rectangle 67"/>
          <p:cNvSpPr>
            <a:spLocks noGrp="1" noChangeArrowheads="1"/>
          </p:cNvSpPr>
          <p:nvPr>
            <p:ph type="dt" sz="half" idx="10"/>
          </p:nvPr>
        </p:nvSpPr>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p:txBody>
          <a:bodyPr/>
          <a:lstStyle>
            <a:lvl1pPr>
              <a:defRPr/>
            </a:lvl1pPr>
          </a:lstStyle>
          <a:p>
            <a:pPr>
              <a:defRPr/>
            </a:pPr>
            <a:fld id="{A6F8F0B7-C84B-544F-AF43-D127F19AAF0F}" type="slidenum">
              <a:rPr lang="en-US"/>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endParaRPr lang="en-AU"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endParaRPr lang="en-AU"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7" name="Rectangle 67"/>
          <p:cNvSpPr>
            <a:spLocks noGrp="1" noChangeArrowheads="1"/>
          </p:cNvSpPr>
          <p:nvPr>
            <p:ph type="dt" sz="half" idx="10"/>
          </p:nvPr>
        </p:nvSpPr>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p:txBody>
          <a:bodyPr/>
          <a:lstStyle>
            <a:lvl1pPr>
              <a:defRPr/>
            </a:lvl1pPr>
          </a:lstStyle>
          <a:p>
            <a:pPr>
              <a:defRPr/>
            </a:pPr>
            <a:fld id="{213542E5-7711-274C-9064-F2FD825F3790}" type="slidenum">
              <a:rPr lang="en-US"/>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p:txBody>
          <a:bodyPr/>
          <a:lstStyle>
            <a:lvl1pPr>
              <a:defRPr/>
            </a:lvl1pPr>
          </a:lstStyle>
          <a:p>
            <a:pPr>
              <a:defRPr/>
            </a:pPr>
            <a:fld id="{1DD8B53D-80EA-0E43-9756-1F936B3CBF80}" type="slidenum">
              <a:rPr lang="en-US"/>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p:txBody>
          <a:bodyPr/>
          <a:lstStyle>
            <a:lvl1pPr>
              <a:defRPr/>
            </a:lvl1pPr>
          </a:lstStyle>
          <a:p>
            <a:pPr>
              <a:defRPr/>
            </a:pPr>
            <a:fld id="{12990D61-A373-C24C-B050-86EED6ABECCA}" type="slidenum">
              <a:rPr lang="en-US"/>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endParaRPr lang="en-AU" smtClean="0"/>
          </a:p>
        </p:txBody>
      </p:sp>
      <p:sp>
        <p:nvSpPr>
          <p:cNvPr id="5" name="Rectangle 67"/>
          <p:cNvSpPr>
            <a:spLocks noGrp="1" noChangeArrowheads="1"/>
          </p:cNvSpPr>
          <p:nvPr>
            <p:ph type="dt" sz="half" idx="10"/>
          </p:nvPr>
        </p:nvSpPr>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p:txBody>
          <a:bodyPr/>
          <a:lstStyle>
            <a:lvl1pPr>
              <a:defRPr/>
            </a:lvl1pPr>
          </a:lstStyle>
          <a:p>
            <a:pPr>
              <a:defRPr/>
            </a:pPr>
            <a:fld id="{6BB999EC-4631-C441-897A-CD82D52C780D}" type="slidenum">
              <a:rPr lang="en-US"/>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endParaRPr lang="en-AU" smtClean="0"/>
          </a:p>
        </p:txBody>
      </p:sp>
      <p:sp>
        <p:nvSpPr>
          <p:cNvPr id="5" name="Rectangle 67"/>
          <p:cNvSpPr>
            <a:spLocks noGrp="1" noChangeArrowheads="1"/>
          </p:cNvSpPr>
          <p:nvPr>
            <p:ph type="dt" sz="half" idx="10"/>
          </p:nvPr>
        </p:nvSpPr>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p:txBody>
          <a:bodyPr/>
          <a:lstStyle>
            <a:lvl1pPr>
              <a:defRPr/>
            </a:lvl1pPr>
          </a:lstStyle>
          <a:p>
            <a:pPr>
              <a:defRPr/>
            </a:pPr>
            <a:fld id="{FC89AD03-3688-5644-8210-750C3F3CC70F}" type="slidenum">
              <a:rPr lang="en-US"/>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3175" y="4267200"/>
            <a:ext cx="9140825" cy="2590800"/>
            <a:chOff x="2" y="2688"/>
            <a:chExt cx="5758" cy="1632"/>
          </a:xfrm>
        </p:grpSpPr>
        <p:sp>
          <p:nvSpPr>
            <p:cNvPr id="88067" name="Freeform 3"/>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grpSp>
          <p:nvGrpSpPr>
            <p:cNvPr id="1033" name="Group 4"/>
            <p:cNvGrpSpPr/>
            <p:nvPr/>
          </p:nvGrpSpPr>
          <p:grpSpPr bwMode="auto">
            <a:xfrm>
              <a:off x="1776" y="3024"/>
              <a:ext cx="3929" cy="1290"/>
              <a:chOff x="1776" y="3024"/>
              <a:chExt cx="3929" cy="1290"/>
            </a:xfrm>
          </p:grpSpPr>
          <p:grpSp>
            <p:nvGrpSpPr>
              <p:cNvPr id="1034" name="Group 5"/>
              <p:cNvGrpSpPr/>
              <p:nvPr userDrawn="1"/>
            </p:nvGrpSpPr>
            <p:grpSpPr bwMode="auto">
              <a:xfrm>
                <a:off x="2268" y="3934"/>
                <a:ext cx="638" cy="377"/>
                <a:chOff x="2268" y="3934"/>
                <a:chExt cx="638" cy="377"/>
              </a:xfrm>
            </p:grpSpPr>
            <p:sp>
              <p:nvSpPr>
                <p:cNvPr id="8807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ln>
                <a:effectLst/>
              </p:spPr>
              <p:txBody>
                <a:bodyPr/>
                <a:lstStyle/>
                <a:p>
                  <a:pPr>
                    <a:defRPr/>
                  </a:pPr>
                  <a:endParaRPr lang="en-US" dirty="0">
                    <a:latin typeface="Arial" panose="020B0604020202020204" pitchFamily="34" charset="0"/>
                  </a:endParaRPr>
                </a:p>
              </p:txBody>
            </p:sp>
            <p:sp>
              <p:nvSpPr>
                <p:cNvPr id="8807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ln>
                <a:effectLst/>
              </p:spPr>
              <p:txBody>
                <a:bodyPr/>
                <a:lstStyle/>
                <a:p>
                  <a:pPr>
                    <a:defRPr/>
                  </a:pPr>
                  <a:endParaRPr lang="en-US" dirty="0">
                    <a:latin typeface="Arial" panose="020B0604020202020204" pitchFamily="34" charset="0"/>
                  </a:endParaRPr>
                </a:p>
              </p:txBody>
            </p:sp>
            <p:sp>
              <p:nvSpPr>
                <p:cNvPr id="8807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ln>
                <a:effectLst/>
              </p:spPr>
              <p:txBody>
                <a:bodyPr/>
                <a:lstStyle/>
                <a:p>
                  <a:pPr>
                    <a:defRPr/>
                  </a:pPr>
                  <a:endParaRPr lang="en-US" dirty="0">
                    <a:latin typeface="Arial" panose="020B0604020202020204" pitchFamily="34" charset="0"/>
                  </a:endParaRPr>
                </a:p>
              </p:txBody>
            </p:sp>
            <p:sp>
              <p:nvSpPr>
                <p:cNvPr id="8807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807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807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807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ln>
                <a:effectLst/>
              </p:spPr>
              <p:txBody>
                <a:bodyPr/>
                <a:lstStyle/>
                <a:p>
                  <a:pPr>
                    <a:defRPr/>
                  </a:pPr>
                  <a:endParaRPr lang="en-US" dirty="0">
                    <a:latin typeface="Arial" panose="020B0604020202020204" pitchFamily="34" charset="0"/>
                  </a:endParaRPr>
                </a:p>
              </p:txBody>
            </p:sp>
            <p:sp>
              <p:nvSpPr>
                <p:cNvPr id="8807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ln>
                <a:effectLst/>
              </p:spPr>
              <p:txBody>
                <a:bodyPr/>
                <a:lstStyle/>
                <a:p>
                  <a:pPr>
                    <a:defRPr/>
                  </a:pPr>
                  <a:endParaRPr lang="en-US" dirty="0">
                    <a:latin typeface="Arial" panose="020B0604020202020204" pitchFamily="34" charset="0"/>
                  </a:endParaRPr>
                </a:p>
              </p:txBody>
            </p:sp>
          </p:grpSp>
          <p:sp>
            <p:nvSpPr>
              <p:cNvPr id="8807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ln>
              <a:effectLst/>
            </p:spPr>
            <p:txBody>
              <a:bodyPr/>
              <a:lstStyle/>
              <a:p>
                <a:pPr>
                  <a:defRPr/>
                </a:pPr>
                <a:endParaRPr lang="en-US" dirty="0">
                  <a:latin typeface="Arial" panose="020B0604020202020204" pitchFamily="34" charset="0"/>
                </a:endParaRPr>
              </a:p>
            </p:txBody>
          </p:sp>
          <p:sp>
            <p:nvSpPr>
              <p:cNvPr id="8807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808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808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808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8083" name="Freeform 19"/>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88084" name="Freeform 20"/>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ln>
            </p:spPr>
            <p:txBody>
              <a:bodyPr/>
              <a:lstStyle/>
              <a:p>
                <a:pPr>
                  <a:defRPr/>
                </a:pPr>
                <a:endParaRPr lang="en-US" dirty="0">
                  <a:latin typeface="Arial" panose="020B0604020202020204" pitchFamily="34" charset="0"/>
                </a:endParaRPr>
              </a:p>
            </p:txBody>
          </p:sp>
          <p:sp>
            <p:nvSpPr>
              <p:cNvPr id="88085" name="Freeform 21"/>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88086" name="Freeform 22"/>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ln>
            </p:spPr>
            <p:txBody>
              <a:bodyPr/>
              <a:lstStyle/>
              <a:p>
                <a:pPr>
                  <a:defRPr/>
                </a:pPr>
                <a:endParaRPr lang="en-US" dirty="0">
                  <a:latin typeface="Arial" panose="020B0604020202020204" pitchFamily="34" charset="0"/>
                </a:endParaRPr>
              </a:p>
            </p:txBody>
          </p:sp>
          <p:sp>
            <p:nvSpPr>
              <p:cNvPr id="88087" name="Freeform 23"/>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ln>
            </p:spPr>
            <p:txBody>
              <a:bodyPr/>
              <a:lstStyle/>
              <a:p>
                <a:pPr>
                  <a:defRPr/>
                </a:pPr>
                <a:endParaRPr lang="en-US" dirty="0">
                  <a:latin typeface="Arial" panose="020B0604020202020204" pitchFamily="34" charset="0"/>
                </a:endParaRPr>
              </a:p>
            </p:txBody>
          </p:sp>
          <p:sp>
            <p:nvSpPr>
              <p:cNvPr id="88088" name="Freeform 24"/>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ln>
            </p:spPr>
            <p:txBody>
              <a:bodyPr/>
              <a:lstStyle/>
              <a:p>
                <a:pPr>
                  <a:defRPr/>
                </a:pPr>
                <a:endParaRPr lang="en-US" dirty="0">
                  <a:latin typeface="Arial" panose="020B0604020202020204" pitchFamily="34" charset="0"/>
                </a:endParaRPr>
              </a:p>
            </p:txBody>
          </p:sp>
          <p:sp>
            <p:nvSpPr>
              <p:cNvPr id="88089" name="Freeform 25"/>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88090" name="Freeform 26"/>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ln>
            </p:spPr>
            <p:txBody>
              <a:bodyPr/>
              <a:lstStyle/>
              <a:p>
                <a:pPr>
                  <a:defRPr/>
                </a:pPr>
                <a:endParaRPr lang="en-US" dirty="0">
                  <a:latin typeface="Arial" panose="020B0604020202020204" pitchFamily="34" charset="0"/>
                </a:endParaRPr>
              </a:p>
            </p:txBody>
          </p:sp>
          <p:sp>
            <p:nvSpPr>
              <p:cNvPr id="88091" name="Freeform 27"/>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ln>
            </p:spPr>
            <p:txBody>
              <a:bodyPr/>
              <a:lstStyle/>
              <a:p>
                <a:pPr>
                  <a:defRPr/>
                </a:pPr>
                <a:endParaRPr lang="en-US" dirty="0">
                  <a:latin typeface="Arial" panose="020B0604020202020204" pitchFamily="34" charset="0"/>
                </a:endParaRPr>
              </a:p>
            </p:txBody>
          </p:sp>
          <p:sp>
            <p:nvSpPr>
              <p:cNvPr id="88092" name="Freeform 28"/>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88093" name="Freeform 29"/>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ln>
            </p:spPr>
            <p:txBody>
              <a:bodyPr/>
              <a:lstStyle/>
              <a:p>
                <a:pPr>
                  <a:defRPr/>
                </a:pPr>
                <a:endParaRPr lang="en-US" dirty="0">
                  <a:latin typeface="Arial" panose="020B0604020202020204" pitchFamily="34" charset="0"/>
                </a:endParaRPr>
              </a:p>
            </p:txBody>
          </p:sp>
          <p:sp>
            <p:nvSpPr>
              <p:cNvPr id="88094" name="Freeform 30"/>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ln>
            </p:spPr>
            <p:txBody>
              <a:bodyPr/>
              <a:lstStyle/>
              <a:p>
                <a:pPr>
                  <a:defRPr/>
                </a:pPr>
                <a:endParaRPr lang="en-US" dirty="0">
                  <a:latin typeface="Arial" panose="020B0604020202020204" pitchFamily="34" charset="0"/>
                </a:endParaRPr>
              </a:p>
            </p:txBody>
          </p:sp>
          <p:sp>
            <p:nvSpPr>
              <p:cNvPr id="88095" name="Freeform 31"/>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88096" name="Freeform 32"/>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88097" name="Freeform 33"/>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88098" name="Freeform 34"/>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ln>
            </p:spPr>
            <p:txBody>
              <a:bodyPr/>
              <a:lstStyle/>
              <a:p>
                <a:pPr>
                  <a:defRPr/>
                </a:pPr>
                <a:endParaRPr lang="en-US" dirty="0">
                  <a:latin typeface="Arial" panose="020B0604020202020204" pitchFamily="34" charset="0"/>
                </a:endParaRPr>
              </a:p>
            </p:txBody>
          </p:sp>
          <p:sp>
            <p:nvSpPr>
              <p:cNvPr id="8809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88100" name="Freeform 36"/>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88101" name="Freeform 37"/>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88102" name="Freeform 38"/>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88103" name="Freeform 39"/>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88104" name="Freeform 40"/>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88105" name="Freeform 41"/>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88106" name="Freeform 42"/>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88107" name="Freeform 43"/>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ln>
            </p:spPr>
            <p:txBody>
              <a:bodyPr/>
              <a:lstStyle/>
              <a:p>
                <a:pPr>
                  <a:defRPr/>
                </a:pPr>
                <a:endParaRPr lang="en-US" dirty="0">
                  <a:latin typeface="Arial" panose="020B0604020202020204" pitchFamily="34" charset="0"/>
                </a:endParaRPr>
              </a:p>
            </p:txBody>
          </p:sp>
          <p:sp>
            <p:nvSpPr>
              <p:cNvPr id="88108" name="Freeform 44"/>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88109" name="Freeform 45"/>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88110" name="Freeform 46"/>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ln>
            </p:spPr>
            <p:txBody>
              <a:bodyPr/>
              <a:lstStyle/>
              <a:p>
                <a:pPr>
                  <a:defRPr/>
                </a:pPr>
                <a:endParaRPr lang="en-US" dirty="0">
                  <a:latin typeface="Arial" panose="020B0604020202020204" pitchFamily="34" charset="0"/>
                </a:endParaRPr>
              </a:p>
            </p:txBody>
          </p:sp>
          <p:sp>
            <p:nvSpPr>
              <p:cNvPr id="88111" name="Freeform 47"/>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ln>
            </p:spPr>
            <p:txBody>
              <a:bodyPr/>
              <a:lstStyle/>
              <a:p>
                <a:pPr>
                  <a:defRPr/>
                </a:pPr>
                <a:endParaRPr lang="en-US" dirty="0">
                  <a:latin typeface="Arial" panose="020B0604020202020204" pitchFamily="34" charset="0"/>
                </a:endParaRPr>
              </a:p>
            </p:txBody>
          </p:sp>
          <p:sp>
            <p:nvSpPr>
              <p:cNvPr id="88112" name="Freeform 48"/>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ln>
            </p:spPr>
            <p:txBody>
              <a:bodyPr/>
              <a:lstStyle/>
              <a:p>
                <a:pPr>
                  <a:defRPr/>
                </a:pPr>
                <a:endParaRPr lang="en-US" dirty="0">
                  <a:latin typeface="Arial" panose="020B0604020202020204" pitchFamily="34" charset="0"/>
                </a:endParaRPr>
              </a:p>
            </p:txBody>
          </p:sp>
          <p:sp>
            <p:nvSpPr>
              <p:cNvPr id="88113" name="Freeform 49"/>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ln>
            </p:spPr>
            <p:txBody>
              <a:bodyPr/>
              <a:lstStyle/>
              <a:p>
                <a:pPr>
                  <a:defRPr/>
                </a:pPr>
                <a:endParaRPr lang="en-US" dirty="0">
                  <a:latin typeface="Arial" panose="020B0604020202020204" pitchFamily="34" charset="0"/>
                </a:endParaRPr>
              </a:p>
            </p:txBody>
          </p:sp>
          <p:sp>
            <p:nvSpPr>
              <p:cNvPr id="88114" name="Freeform 50"/>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88115" name="Freeform 51"/>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8811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ln>
            </p:spPr>
            <p:txBody>
              <a:bodyPr/>
              <a:lstStyle/>
              <a:p>
                <a:pPr>
                  <a:defRPr/>
                </a:pPr>
                <a:endParaRPr lang="en-US" dirty="0">
                  <a:latin typeface="Arial" panose="020B0604020202020204" pitchFamily="34" charset="0"/>
                </a:endParaRPr>
              </a:p>
            </p:txBody>
          </p:sp>
          <p:sp>
            <p:nvSpPr>
              <p:cNvPr id="8811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grpSp>
            <p:nvGrpSpPr>
              <p:cNvPr id="1075" name="Group 54"/>
              <p:cNvGrpSpPr/>
              <p:nvPr userDrawn="1"/>
            </p:nvGrpSpPr>
            <p:grpSpPr bwMode="auto">
              <a:xfrm>
                <a:off x="4546" y="3608"/>
                <a:ext cx="518" cy="319"/>
                <a:chOff x="4546" y="3608"/>
                <a:chExt cx="518" cy="319"/>
              </a:xfrm>
            </p:grpSpPr>
            <p:sp>
              <p:nvSpPr>
                <p:cNvPr id="88119"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ln>
                <a:effectLst/>
              </p:spPr>
              <p:txBody>
                <a:bodyPr/>
                <a:lstStyle/>
                <a:p>
                  <a:pPr>
                    <a:defRPr/>
                  </a:pPr>
                  <a:endParaRPr lang="en-US" dirty="0">
                    <a:latin typeface="Arial" panose="020B0604020202020204" pitchFamily="34" charset="0"/>
                  </a:endParaRPr>
                </a:p>
              </p:txBody>
            </p:sp>
            <p:sp>
              <p:nvSpPr>
                <p:cNvPr id="88120"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8121"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8122"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8123"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8124"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grpSp>
          <p:grpSp>
            <p:nvGrpSpPr>
              <p:cNvPr id="1076" name="Group 61"/>
              <p:cNvGrpSpPr/>
              <p:nvPr userDrawn="1"/>
            </p:nvGrpSpPr>
            <p:grpSpPr bwMode="auto">
              <a:xfrm>
                <a:off x="5381" y="3085"/>
                <a:ext cx="227" cy="132"/>
                <a:chOff x="5381" y="3085"/>
                <a:chExt cx="227" cy="132"/>
              </a:xfrm>
            </p:grpSpPr>
            <p:sp>
              <p:nvSpPr>
                <p:cNvPr id="88126"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8127"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8128"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8129"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ln>
                <a:effectLst/>
              </p:spPr>
              <p:txBody>
                <a:bodyPr/>
                <a:lstStyle/>
                <a:p>
                  <a:pPr>
                    <a:defRPr/>
                  </a:pPr>
                  <a:endParaRPr lang="en-US" dirty="0">
                    <a:latin typeface="Arial" panose="020B0604020202020204" pitchFamily="34" charset="0"/>
                  </a:endParaRPr>
                </a:p>
              </p:txBody>
            </p:sp>
          </p:grpSp>
        </p:grpSp>
      </p:grpSp>
      <p:sp>
        <p:nvSpPr>
          <p:cNvPr id="88130" name="Rectangle 66"/>
          <p:cNvSpPr>
            <a:spLocks noGrp="1" noChangeArrowheads="1"/>
          </p:cNvSpPr>
          <p:nvPr>
            <p:ph type="title"/>
          </p:nvPr>
        </p:nvSpPr>
        <p:spPr bwMode="black">
          <a:xfrm>
            <a:off x="457200" y="277813"/>
            <a:ext cx="8229600" cy="1139825"/>
          </a:xfrm>
          <a:prstGeom prst="rect">
            <a:avLst/>
          </a:prstGeom>
          <a:noFill/>
          <a:ln w="9525">
            <a:noFill/>
            <a:miter lim="800000"/>
          </a:ln>
          <a:effectLst/>
        </p:spPr>
        <p:txBody>
          <a:bodyPr vert="horz" wrap="square" lIns="91440" tIns="45720" rIns="91440" bIns="45720" numCol="1" anchor="ctr" anchorCtr="1" compatLnSpc="1"/>
          <a:lstStyle/>
          <a:p>
            <a:pPr lvl="0"/>
            <a:r>
              <a:rPr lang="en-US"/>
              <a:t>Click to edit Master title style</a:t>
            </a:r>
            <a:endParaRPr lang="en-US"/>
          </a:p>
        </p:txBody>
      </p:sp>
      <p:sp>
        <p:nvSpPr>
          <p:cNvPr id="88131" name="Rectangle 67"/>
          <p:cNvSpPr>
            <a:spLocks noGrp="1" noChangeArrowheads="1"/>
          </p:cNvSpPr>
          <p:nvPr>
            <p:ph type="dt" sz="half" idx="2"/>
          </p:nvPr>
        </p:nvSpPr>
        <p:spPr bwMode="black">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a:effectLst>
                  <a:outerShdw blurRad="38100" dist="38100" dir="2700000" algn="tl">
                    <a:srgbClr val="000000"/>
                  </a:outerShdw>
                </a:effectLst>
                <a:latin typeface="Arial" panose="020B0604020202020204" pitchFamily="34" charset="0"/>
              </a:defRPr>
            </a:lvl1pPr>
          </a:lstStyle>
          <a:p>
            <a:pPr>
              <a:defRPr/>
            </a:pPr>
            <a:endParaRPr lang="en-US" dirty="0"/>
          </a:p>
        </p:txBody>
      </p:sp>
      <p:sp>
        <p:nvSpPr>
          <p:cNvPr id="88132" name="Rectangle 68"/>
          <p:cNvSpPr>
            <a:spLocks noGrp="1" noChangeArrowheads="1"/>
          </p:cNvSpPr>
          <p:nvPr>
            <p:ph type="ftr" sz="quarter" idx="3"/>
          </p:nvPr>
        </p:nvSpPr>
        <p:spPr bwMode="black">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a:effectLst>
                  <a:outerShdw blurRad="38100" dist="38100" dir="2700000" algn="tl">
                    <a:srgbClr val="000000"/>
                  </a:outerShdw>
                </a:effectLst>
                <a:latin typeface="Arial" panose="020B0604020202020204" pitchFamily="34" charset="0"/>
              </a:defRPr>
            </a:lvl1pPr>
          </a:lstStyle>
          <a:p>
            <a:pPr>
              <a:defRPr/>
            </a:pPr>
            <a:endParaRPr lang="en-US" dirty="0"/>
          </a:p>
        </p:txBody>
      </p:sp>
      <p:sp>
        <p:nvSpPr>
          <p:cNvPr id="88133" name="Rectangle 69"/>
          <p:cNvSpPr>
            <a:spLocks noGrp="1" noChangeArrowheads="1"/>
          </p:cNvSpPr>
          <p:nvPr>
            <p:ph type="sldNum" sz="quarter" idx="4"/>
          </p:nvPr>
        </p:nvSpPr>
        <p:spPr bwMode="black">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effectLst>
                  <a:outerShdw blurRad="38100" dist="38100" dir="2700000" algn="tl">
                    <a:srgbClr val="000000"/>
                  </a:outerShdw>
                </a:effectLst>
                <a:latin typeface="Arial" panose="020B0604020202020204" pitchFamily="34" charset="0"/>
              </a:defRPr>
            </a:lvl1pPr>
          </a:lstStyle>
          <a:p>
            <a:pPr>
              <a:defRPr/>
            </a:pPr>
            <a:fld id="{87A12774-7680-C74B-A149-26524C30EE62}" type="slidenum">
              <a:rPr lang="en-US"/>
            </a:fld>
            <a:endParaRPr lang="en-US" dirty="0"/>
          </a:p>
        </p:txBody>
      </p:sp>
      <p:sp>
        <p:nvSpPr>
          <p:cNvPr id="88134" name="Rectangle 70"/>
          <p:cNvSpPr>
            <a:spLocks noGrp="1" noChangeArrowheads="1"/>
          </p:cNvSpPr>
          <p:nvPr>
            <p:ph type="body" idx="1"/>
          </p:nvPr>
        </p:nvSpPr>
        <p:spPr bwMode="black">
          <a:xfrm>
            <a:off x="457200" y="1676400"/>
            <a:ext cx="8229600" cy="4454525"/>
          </a:xfrm>
          <a:prstGeom prst="rect">
            <a:avLst/>
          </a:prstGeom>
          <a:noFill/>
          <a:ln w="9525">
            <a:noFill/>
            <a:miter lim="800000"/>
          </a:ln>
          <a:effectLst/>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S PGothic" charset="-128"/>
          <a:cs typeface="MS PGothic"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charset="-128"/>
          <a:cs typeface="MS PGothic"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charset="-128"/>
          <a:cs typeface="MS PGothic"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charset="-128"/>
          <a:cs typeface="MS PGothic"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charset="-128"/>
          <a:cs typeface="MS PGothic"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MS PGothic" charset="-128"/>
          <a:cs typeface="MS PGothic" charset="-128"/>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ea typeface="MS PGothic"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MS PGothic" charset="-128"/>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ea typeface="MS PGothic"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anose="020B0604020202020204" pitchFamily="34" charset="0"/>
              </a:defRPr>
            </a:lvl1pPr>
          </a:lstStyle>
          <a:p>
            <a:pPr>
              <a:defRPr/>
            </a:pPr>
            <a:fld id="{03C9D31D-5C05-E248-A7ED-46FCD7F50A99}" type="slidenum">
              <a:rPr lang="en-US"/>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anose="020B0604020202020204" pitchFamily="34"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rtl="0" fontAlgn="base">
        <a:lnSpc>
          <a:spcPts val="6000"/>
        </a:lnSpc>
        <a:spcBef>
          <a:spcPct val="0"/>
        </a:spcBef>
        <a:spcAft>
          <a:spcPct val="0"/>
        </a:spcAft>
        <a:defRPr sz="5400" kern="1200">
          <a:solidFill>
            <a:schemeClr val="tx2"/>
          </a:solidFill>
          <a:latin typeface="+mn-lt"/>
          <a:ea typeface="MS PGothic" charset="-128"/>
          <a:cs typeface="MS PGothic" charset="-128"/>
        </a:defRPr>
      </a:lvl1pPr>
      <a:lvl2pPr algn="ctr" rtl="0" fontAlgn="base">
        <a:lnSpc>
          <a:spcPts val="6000"/>
        </a:lnSpc>
        <a:spcBef>
          <a:spcPct val="0"/>
        </a:spcBef>
        <a:spcAft>
          <a:spcPct val="0"/>
        </a:spcAft>
        <a:defRPr sz="5400">
          <a:solidFill>
            <a:schemeClr val="tx2"/>
          </a:solidFill>
          <a:latin typeface="Candara" pitchFamily="-84" charset="0"/>
          <a:ea typeface="MS PGothic" charset="-128"/>
          <a:cs typeface="MS PGothic" charset="-128"/>
        </a:defRPr>
      </a:lvl2pPr>
      <a:lvl3pPr algn="ctr" rtl="0" fontAlgn="base">
        <a:lnSpc>
          <a:spcPts val="6000"/>
        </a:lnSpc>
        <a:spcBef>
          <a:spcPct val="0"/>
        </a:spcBef>
        <a:spcAft>
          <a:spcPct val="0"/>
        </a:spcAft>
        <a:defRPr sz="5400">
          <a:solidFill>
            <a:schemeClr val="tx2"/>
          </a:solidFill>
          <a:latin typeface="Candara" pitchFamily="-84" charset="0"/>
          <a:ea typeface="MS PGothic" charset="-128"/>
          <a:cs typeface="MS PGothic" charset="-128"/>
        </a:defRPr>
      </a:lvl3pPr>
      <a:lvl4pPr algn="ctr" rtl="0" fontAlgn="base">
        <a:lnSpc>
          <a:spcPts val="6000"/>
        </a:lnSpc>
        <a:spcBef>
          <a:spcPct val="0"/>
        </a:spcBef>
        <a:spcAft>
          <a:spcPct val="0"/>
        </a:spcAft>
        <a:defRPr sz="5400">
          <a:solidFill>
            <a:schemeClr val="tx2"/>
          </a:solidFill>
          <a:latin typeface="Candara" pitchFamily="-84" charset="0"/>
          <a:ea typeface="MS PGothic" charset="-128"/>
          <a:cs typeface="MS PGothic" charset="-128"/>
        </a:defRPr>
      </a:lvl4pPr>
      <a:lvl5pPr algn="ctr" rtl="0" fontAlgn="base">
        <a:lnSpc>
          <a:spcPts val="6000"/>
        </a:lnSpc>
        <a:spcBef>
          <a:spcPct val="0"/>
        </a:spcBef>
        <a:spcAft>
          <a:spcPct val="0"/>
        </a:spcAft>
        <a:defRPr sz="5400">
          <a:solidFill>
            <a:schemeClr val="tx2"/>
          </a:solidFill>
          <a:latin typeface="Candara" pitchFamily="-84" charset="0"/>
          <a:ea typeface="MS PGothic" charset="-128"/>
          <a:cs typeface="MS PGothic" charset="-128"/>
        </a:defRPr>
      </a:lvl5pPr>
      <a:lvl6pPr marL="457200" algn="ctr" rtl="0" fontAlgn="base">
        <a:lnSpc>
          <a:spcPts val="6000"/>
        </a:lnSpc>
        <a:spcBef>
          <a:spcPct val="0"/>
        </a:spcBef>
        <a:spcAft>
          <a:spcPct val="0"/>
        </a:spcAft>
        <a:defRPr sz="5400">
          <a:solidFill>
            <a:schemeClr val="tx2"/>
          </a:solidFill>
          <a:latin typeface="Candara" pitchFamily="-84" charset="0"/>
          <a:ea typeface="MS PGothic" charset="-128"/>
          <a:cs typeface="MS PGothic" charset="-128"/>
        </a:defRPr>
      </a:lvl6pPr>
      <a:lvl7pPr marL="914400" algn="ctr" rtl="0" fontAlgn="base">
        <a:lnSpc>
          <a:spcPts val="6000"/>
        </a:lnSpc>
        <a:spcBef>
          <a:spcPct val="0"/>
        </a:spcBef>
        <a:spcAft>
          <a:spcPct val="0"/>
        </a:spcAft>
        <a:defRPr sz="5400">
          <a:solidFill>
            <a:schemeClr val="tx2"/>
          </a:solidFill>
          <a:latin typeface="Candara" pitchFamily="-84" charset="0"/>
          <a:ea typeface="MS PGothic" charset="-128"/>
          <a:cs typeface="MS PGothic" charset="-128"/>
        </a:defRPr>
      </a:lvl7pPr>
      <a:lvl8pPr marL="1371600" algn="ctr" rtl="0" fontAlgn="base">
        <a:lnSpc>
          <a:spcPts val="6000"/>
        </a:lnSpc>
        <a:spcBef>
          <a:spcPct val="0"/>
        </a:spcBef>
        <a:spcAft>
          <a:spcPct val="0"/>
        </a:spcAft>
        <a:defRPr sz="5400">
          <a:solidFill>
            <a:schemeClr val="tx2"/>
          </a:solidFill>
          <a:latin typeface="Candara" pitchFamily="-84" charset="0"/>
          <a:ea typeface="MS PGothic" charset="-128"/>
          <a:cs typeface="MS PGothic" charset="-128"/>
        </a:defRPr>
      </a:lvl8pPr>
      <a:lvl9pPr marL="1828800" algn="ctr" rtl="0" fontAlgn="base">
        <a:lnSpc>
          <a:spcPts val="6000"/>
        </a:lnSpc>
        <a:spcBef>
          <a:spcPct val="0"/>
        </a:spcBef>
        <a:spcAft>
          <a:spcPct val="0"/>
        </a:spcAft>
        <a:defRPr sz="5400">
          <a:solidFill>
            <a:schemeClr val="tx2"/>
          </a:solidFill>
          <a:latin typeface="Candara" pitchFamily="-84" charset="0"/>
          <a:ea typeface="MS PGothic" charset="-128"/>
          <a:cs typeface="MS PGothic"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MS PGothic" charset="-128"/>
          <a:cs typeface="MS PGothic"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MS PGothic"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MS PGothic"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MS PGothic"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MS PGothic"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0.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9.xml"/><Relationship Id="rId2" Type="http://schemas.openxmlformats.org/officeDocument/2006/relationships/image" Target="../media/image20.png"/><Relationship Id="rId1" Type="http://schemas.openxmlformats.org/officeDocument/2006/relationships/image" Target="../media/image19.pd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image" Target="../media/image21.wmf"/></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9.xml"/><Relationship Id="rId2" Type="http://schemas.openxmlformats.org/officeDocument/2006/relationships/image" Target="../media/image23.png"/><Relationship Id="rId1" Type="http://schemas.openxmlformats.org/officeDocument/2006/relationships/image" Target="../media/image22.pdf"/></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9.xml"/><Relationship Id="rId2" Type="http://schemas.openxmlformats.org/officeDocument/2006/relationships/image" Target="../media/image25.png"/><Relationship Id="rId1" Type="http://schemas.openxmlformats.org/officeDocument/2006/relationships/image" Target="../media/image24.pdf"/></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9.xml"/><Relationship Id="rId2" Type="http://schemas.openxmlformats.org/officeDocument/2006/relationships/image" Target="../media/image27.png"/><Relationship Id="rId1" Type="http://schemas.openxmlformats.org/officeDocument/2006/relationships/image" Target="../media/image26.pd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28.wmf"/></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0.xml"/><Relationship Id="rId2" Type="http://schemas.openxmlformats.org/officeDocument/2006/relationships/image" Target="../media/image30.png"/><Relationship Id="rId1" Type="http://schemas.openxmlformats.org/officeDocument/2006/relationships/image" Target="../media/image29.pdf"/></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9.xml"/><Relationship Id="rId2" Type="http://schemas.openxmlformats.org/officeDocument/2006/relationships/image" Target="../media/image32.png"/><Relationship Id="rId1" Type="http://schemas.openxmlformats.org/officeDocument/2006/relationships/image" Target="../media/image31.pd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9.xml"/><Relationship Id="rId2" Type="http://schemas.openxmlformats.org/officeDocument/2006/relationships/image" Target="../media/image34.png"/><Relationship Id="rId1" Type="http://schemas.openxmlformats.org/officeDocument/2006/relationships/image" Target="../media/image33.pdf"/></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9.xml"/><Relationship Id="rId2" Type="http://schemas.openxmlformats.org/officeDocument/2006/relationships/image" Target="../media/image36.png"/><Relationship Id="rId1" Type="http://schemas.openxmlformats.org/officeDocument/2006/relationships/image" Target="../media/image35.pdf"/></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9.xml"/><Relationship Id="rId2" Type="http://schemas.openxmlformats.org/officeDocument/2006/relationships/image" Target="../media/image38.png"/><Relationship Id="rId1" Type="http://schemas.openxmlformats.org/officeDocument/2006/relationships/image" Target="../media/image37.pdf"/></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9.xml"/><Relationship Id="rId2" Type="http://schemas.openxmlformats.org/officeDocument/2006/relationships/image" Target="../media/image40.png"/><Relationship Id="rId1" Type="http://schemas.openxmlformats.org/officeDocument/2006/relationships/image" Target="../media/image39.pdf"/></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9.xml"/><Relationship Id="rId2" Type="http://schemas.openxmlformats.org/officeDocument/2006/relationships/image" Target="../media/image42.png"/><Relationship Id="rId1" Type="http://schemas.openxmlformats.org/officeDocument/2006/relationships/image" Target="../media/image41.pdf"/></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9.xml"/><Relationship Id="rId2" Type="http://schemas.openxmlformats.org/officeDocument/2006/relationships/image" Target="../media/image44.png"/><Relationship Id="rId1" Type="http://schemas.openxmlformats.org/officeDocument/2006/relationships/image" Target="../media/image43.pdf"/></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9.xml"/><Relationship Id="rId2" Type="http://schemas.openxmlformats.org/officeDocument/2006/relationships/image" Target="../media/image46.png"/><Relationship Id="rId1" Type="http://schemas.openxmlformats.org/officeDocument/2006/relationships/image" Target="../media/image45.pdf"/></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13.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9.xml"/><Relationship Id="rId2" Type="http://schemas.openxmlformats.org/officeDocument/2006/relationships/image" Target="../media/image12.png"/><Relationship Id="rId1" Type="http://schemas.openxmlformats.org/officeDocument/2006/relationships/image" Target="../media/image11.pd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image" Target="../media/image47.wmf"/></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9.xml"/><Relationship Id="rId2" Type="http://schemas.openxmlformats.org/officeDocument/2006/relationships/image" Target="../media/image49.png"/><Relationship Id="rId1" Type="http://schemas.openxmlformats.org/officeDocument/2006/relationships/image" Target="../media/image48.pdf"/></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9.xml"/><Relationship Id="rId2" Type="http://schemas.openxmlformats.org/officeDocument/2006/relationships/image" Target="../media/image51.png"/><Relationship Id="rId1" Type="http://schemas.openxmlformats.org/officeDocument/2006/relationships/image" Target="../media/image50.pdf"/></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9.xml"/><Relationship Id="rId2" Type="http://schemas.openxmlformats.org/officeDocument/2006/relationships/image" Target="../media/image53.png"/><Relationship Id="rId1" Type="http://schemas.openxmlformats.org/officeDocument/2006/relationships/image" Target="../media/image52.pdf"/></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9.xml"/><Relationship Id="rId2" Type="http://schemas.openxmlformats.org/officeDocument/2006/relationships/image" Target="../media/image55.png"/><Relationship Id="rId1" Type="http://schemas.openxmlformats.org/officeDocument/2006/relationships/image" Target="../media/image54.pdf"/></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0.xml"/><Relationship Id="rId2" Type="http://schemas.openxmlformats.org/officeDocument/2006/relationships/image" Target="../media/image57.png"/><Relationship Id="rId1" Type="http://schemas.openxmlformats.org/officeDocument/2006/relationships/image" Target="../media/image56.pdf"/></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9.xml"/><Relationship Id="rId2" Type="http://schemas.openxmlformats.org/officeDocument/2006/relationships/image" Target="../media/image59.png"/><Relationship Id="rId1" Type="http://schemas.openxmlformats.org/officeDocument/2006/relationships/image" Target="../media/image58.pdf"/></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9.xml"/><Relationship Id="rId2" Type="http://schemas.openxmlformats.org/officeDocument/2006/relationships/image" Target="../media/image61.png"/><Relationship Id="rId1" Type="http://schemas.openxmlformats.org/officeDocument/2006/relationships/image" Target="../media/image60.pdf"/></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9.xml"/><Relationship Id="rId2" Type="http://schemas.openxmlformats.org/officeDocument/2006/relationships/image" Target="../media/image63.png"/><Relationship Id="rId1" Type="http://schemas.openxmlformats.org/officeDocument/2006/relationships/image" Target="../media/image62.pd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6.xml"/><Relationship Id="rId1" Type="http://schemas.openxmlformats.org/officeDocument/2006/relationships/image" Target="../media/image10.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9.xml"/><Relationship Id="rId2" Type="http://schemas.openxmlformats.org/officeDocument/2006/relationships/image" Target="../media/image14.png"/><Relationship Id="rId1" Type="http://schemas.openxmlformats.org/officeDocument/2006/relationships/image" Target="../media/image13.pd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9.xml"/><Relationship Id="rId2" Type="http://schemas.openxmlformats.org/officeDocument/2006/relationships/image" Target="../media/image16.png"/><Relationship Id="rId1" Type="http://schemas.openxmlformats.org/officeDocument/2006/relationships/image" Target="../media/image15.pd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hyperlink" Target="http://www.ietf.org/rfc/rfc1321.txt" TargetMode="External"/><Relationship Id="rId1" Type="http://schemas.openxmlformats.org/officeDocument/2006/relationships/hyperlink" Target="http://theory.lcs.mit.edu/~rivest/"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5.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hyperlink" Target="http://csrc.nist.gov/" TargetMode="External"/><Relationship Id="rId1" Type="http://schemas.openxmlformats.org/officeDocument/2006/relationships/hyperlink" Target="http://csrc.nist.gov/publications/fips/" TargetMode="Externa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8.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9.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1.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3.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4.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hyperlink" Target="http://freshmeat.net/projects/sha2/" TargetMode="Externa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hyperlink" Target="http://paginas.terra.com.br/informatica/paulobarreto/WhirlpoolPage.html" TargetMode="External"/><Relationship Id="rId1" Type="http://schemas.openxmlformats.org/officeDocument/2006/relationships/hyperlink" Target="https://www.cosic.esat.kuleuven.be/nessie/"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5.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6.png"/></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8.png"/><Relationship Id="rId1" Type="http://schemas.openxmlformats.org/officeDocument/2006/relationships/image" Target="../media/image77.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9.xml"/><Relationship Id="rId2" Type="http://schemas.openxmlformats.org/officeDocument/2006/relationships/image" Target="../media/image18.png"/><Relationship Id="rId1" Type="http://schemas.openxmlformats.org/officeDocument/2006/relationships/image" Target="../media/image17.pdf"/></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hyperlink" Target="http://planeta.terra.com.br/informatica/paulobarreto/whirlpool.zip" TargetMode="Externa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dirty="0" smtClean="0">
                <a:ea typeface="+mj-ea"/>
                <a:cs typeface="+mj-cs"/>
              </a:rPr>
              <a:t>Chapter 11</a:t>
            </a:r>
            <a:endParaRPr lang="en-US" dirty="0">
              <a:ea typeface="+mj-ea"/>
              <a:cs typeface="+mj-cs"/>
            </a:endParaRPr>
          </a:p>
        </p:txBody>
      </p:sp>
      <p:sp>
        <p:nvSpPr>
          <p:cNvPr id="31747" name="Subtitle 13"/>
          <p:cNvSpPr>
            <a:spLocks noGrp="1"/>
          </p:cNvSpPr>
          <p:nvPr>
            <p:ph type="subTitle" idx="1"/>
          </p:nvPr>
        </p:nvSpPr>
        <p:spPr>
          <a:xfrm>
            <a:off x="1524000" y="5203825"/>
            <a:ext cx="6096000" cy="852488"/>
          </a:xfrm>
        </p:spPr>
        <p:txBody>
          <a:bodyPr>
            <a:normAutofit/>
          </a:bodyPr>
          <a:lstStyle/>
          <a:p>
            <a:r>
              <a:rPr lang="en-US" sz="3300" dirty="0" smtClean="0"/>
              <a:t>Cryptographic Hash Functions</a:t>
            </a:r>
            <a:endParaRPr lang="en-US" sz="3300" dirty="0" smtClean="0"/>
          </a:p>
        </p:txBody>
      </p:sp>
      <p:pic>
        <p:nvPicPr>
          <p:cNvPr id="4" name="Picture Placeholder 4" descr="crypto.jpg"/>
          <p:cNvPicPr>
            <a:picLocks noChangeAspect="1"/>
          </p:cNvPicPr>
          <p:nvPr/>
        </p:nvPicPr>
        <p:blipFill>
          <a:blip r:embed="rId1">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2" name="文本框 1"/>
          <p:cNvSpPr txBox="1"/>
          <p:nvPr/>
        </p:nvSpPr>
        <p:spPr>
          <a:xfrm>
            <a:off x="1523365" y="3244850"/>
            <a:ext cx="6097270" cy="645160"/>
          </a:xfrm>
          <a:prstGeom prst="rect">
            <a:avLst/>
          </a:prstGeom>
          <a:noFill/>
        </p:spPr>
        <p:txBody>
          <a:bodyPr wrap="square" rtlCol="0" anchor="t">
            <a:spAutoFit/>
          </a:bodyPr>
          <a:p>
            <a:r>
              <a:rPr lang="en-US" altLang="zh-CN" sz="3600" dirty="0">
                <a:latin typeface="微软雅黑" panose="020B0503020204020204" charset="-122"/>
                <a:ea typeface="微软雅黑" panose="020B0503020204020204" charset="-122"/>
                <a:cs typeface="微软雅黑" panose="020B0503020204020204" charset="-122"/>
                <a:sym typeface="+mn-ea"/>
              </a:rPr>
              <a:t>    </a:t>
            </a:r>
            <a:r>
              <a:rPr lang="zh-CN" altLang="en-US" sz="3600" dirty="0">
                <a:latin typeface="微软雅黑" panose="020B0503020204020204" charset="-122"/>
                <a:ea typeface="微软雅黑" panose="020B0503020204020204" charset="-122"/>
                <a:cs typeface="微软雅黑" panose="020B0503020204020204" charset="-122"/>
                <a:sym typeface="+mn-ea"/>
              </a:rPr>
              <a:t>第</a:t>
            </a:r>
            <a:r>
              <a:rPr lang="en-US" altLang="zh-CN" sz="3600">
                <a:latin typeface="微软雅黑" panose="020B0503020204020204" charset="-122"/>
                <a:ea typeface="微软雅黑" panose="020B0503020204020204" charset="-122"/>
                <a:cs typeface="微软雅黑" panose="020B0503020204020204" charset="-122"/>
                <a:sym typeface="+mn-ea"/>
              </a:rPr>
              <a:t>11</a:t>
            </a:r>
            <a:r>
              <a:rPr lang="zh-CN" altLang="en-US" sz="3600" dirty="0">
                <a:latin typeface="微软雅黑" panose="020B0503020204020204" charset="-122"/>
                <a:ea typeface="微软雅黑" panose="020B0503020204020204" charset="-122"/>
                <a:cs typeface="微软雅黑" panose="020B0503020204020204" charset="-122"/>
                <a:sym typeface="+mn-ea"/>
              </a:rPr>
              <a:t>章密码学</a:t>
            </a:r>
            <a:r>
              <a:rPr lang="en-US" altLang="zh-CN" sz="3600">
                <a:latin typeface="微软雅黑" panose="020B0503020204020204" charset="-122"/>
                <a:ea typeface="微软雅黑" panose="020B0503020204020204" charset="-122"/>
                <a:cs typeface="微软雅黑" panose="020B0503020204020204" charset="-122"/>
                <a:sym typeface="+mn-ea"/>
              </a:rPr>
              <a:t>Hash</a:t>
            </a:r>
            <a:r>
              <a:rPr lang="zh-CN" altLang="en-US" sz="3600" dirty="0">
                <a:latin typeface="微软雅黑" panose="020B0503020204020204" charset="-122"/>
                <a:ea typeface="微软雅黑" panose="020B0503020204020204" charset="-122"/>
                <a:cs typeface="微软雅黑" panose="020B0503020204020204" charset="-122"/>
                <a:sym typeface="+mn-ea"/>
              </a:rPr>
              <a:t>函数</a:t>
            </a:r>
            <a:endParaRPr lang="zh-CN" altLang="en-US" sz="360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smtClean="0"/>
              <a:t>Two Simple Hash Functions</a:t>
            </a:r>
            <a:endParaRPr lang="en-US" dirty="0" smtClean="0"/>
          </a:p>
        </p:txBody>
      </p:sp>
      <p:sp>
        <p:nvSpPr>
          <p:cNvPr id="3" name="Content Placeholder 2"/>
          <p:cNvSpPr>
            <a:spLocks noGrp="1"/>
          </p:cNvSpPr>
          <p:nvPr>
            <p:ph idx="1"/>
          </p:nvPr>
        </p:nvSpPr>
        <p:spPr>
          <a:xfrm>
            <a:off x="685801" y="1762125"/>
            <a:ext cx="7848600" cy="4791075"/>
          </a:xfrm>
        </p:spPr>
        <p:txBody>
          <a:bodyPr>
            <a:normAutofit fontScale="77500" lnSpcReduction="20000"/>
          </a:bodyPr>
          <a:lstStyle/>
          <a:p>
            <a:r>
              <a:rPr lang="en-US" dirty="0" smtClean="0"/>
              <a:t>Consider two simple insecure hash functions that operate using the following general principles:</a:t>
            </a:r>
            <a:endParaRPr lang="en-US" dirty="0" smtClean="0"/>
          </a:p>
          <a:p>
            <a:pPr lvl="1"/>
            <a:r>
              <a:rPr lang="en-US" dirty="0" smtClean="0"/>
              <a:t>The input is viewed as a sequence of </a:t>
            </a:r>
            <a:r>
              <a:rPr lang="en-US" i="1" dirty="0" smtClean="0"/>
              <a:t>n-</a:t>
            </a:r>
            <a:r>
              <a:rPr lang="en-US" dirty="0" smtClean="0"/>
              <a:t>bit blocks</a:t>
            </a:r>
            <a:endParaRPr lang="en-US" dirty="0" smtClean="0"/>
          </a:p>
          <a:p>
            <a:pPr lvl="1"/>
            <a:r>
              <a:rPr lang="en-US" dirty="0" smtClean="0"/>
              <a:t>The input is processed one block at a time in an iterative fashion to produce an </a:t>
            </a:r>
            <a:r>
              <a:rPr lang="en-US" i="1" dirty="0" smtClean="0"/>
              <a:t>n-</a:t>
            </a:r>
            <a:r>
              <a:rPr lang="en-US" dirty="0" smtClean="0"/>
              <a:t>bit hash function</a:t>
            </a:r>
            <a:endParaRPr lang="en-US" dirty="0" smtClean="0"/>
          </a:p>
          <a:p>
            <a:r>
              <a:rPr lang="en-US" dirty="0" smtClean="0"/>
              <a:t>Bit-by-bit exclusive-OR (XOR) of every block</a:t>
            </a:r>
            <a:endParaRPr lang="en-US" dirty="0" smtClean="0"/>
          </a:p>
          <a:p>
            <a:pPr lvl="1"/>
            <a:r>
              <a:rPr lang="en-US" i="1" dirty="0" smtClean="0"/>
              <a:t>C</a:t>
            </a:r>
            <a:r>
              <a:rPr lang="en-US" i="1" baseline="-25000" dirty="0" smtClean="0"/>
              <a:t>i</a:t>
            </a:r>
            <a:r>
              <a:rPr lang="en-US" i="1" dirty="0" smtClean="0"/>
              <a:t> = b</a:t>
            </a:r>
            <a:r>
              <a:rPr lang="en-US" sz="2580" i="1" baseline="-25000" dirty="0" smtClean="0"/>
              <a:t>i1</a:t>
            </a:r>
            <a:r>
              <a:rPr lang="en-US" i="1" dirty="0" smtClean="0"/>
              <a:t> xor b</a:t>
            </a:r>
            <a:r>
              <a:rPr lang="en-US" sz="2580" i="1" baseline="-25000" dirty="0" smtClean="0"/>
              <a:t>i2</a:t>
            </a:r>
            <a:r>
              <a:rPr lang="en-US" i="1" dirty="0" smtClean="0"/>
              <a:t> xor . . . xor b</a:t>
            </a:r>
            <a:r>
              <a:rPr lang="en-US" sz="2580" i="1" baseline="-25000" dirty="0" smtClean="0"/>
              <a:t>im</a:t>
            </a:r>
            <a:r>
              <a:rPr lang="en-US" i="1" dirty="0" smtClean="0"/>
              <a:t> </a:t>
            </a:r>
            <a:endParaRPr lang="en-US" i="1" dirty="0" smtClean="0"/>
          </a:p>
          <a:p>
            <a:pPr lvl="1"/>
            <a:r>
              <a:rPr lang="en-US" dirty="0" smtClean="0"/>
              <a:t>Produces a simple parity for each bit position and is known as a longitudinal redundancy check</a:t>
            </a:r>
            <a:endParaRPr lang="en-US" dirty="0" smtClean="0"/>
          </a:p>
          <a:p>
            <a:pPr lvl="1"/>
            <a:r>
              <a:rPr lang="en-US" dirty="0" smtClean="0"/>
              <a:t>Reasonably effective for random data as a data integrity check</a:t>
            </a:r>
            <a:endParaRPr lang="en-US" dirty="0" smtClean="0"/>
          </a:p>
          <a:p>
            <a:r>
              <a:rPr lang="en-US" dirty="0" smtClean="0"/>
              <a:t>Perform a one-bit circular shift on the hash value after each block is processed</a:t>
            </a:r>
            <a:endParaRPr lang="en-US" dirty="0" smtClean="0"/>
          </a:p>
          <a:p>
            <a:pPr lvl="1"/>
            <a:r>
              <a:rPr lang="en-US" dirty="0" smtClean="0"/>
              <a:t>Has the effect of randomizing the input more completely and overcoming any regularities that appear in the input</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5.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t="8182" b="7273"/>
              <a:stretch>
                <a:fillRect/>
              </a:stretch>
            </p:blipFill>
          </mc:Choice>
          <mc:Fallback>
            <p:blipFill>
              <a:blip r:embed="rId2"/>
              <a:srcRect t="8182" b="7273"/>
              <a:stretch>
                <a:fillRect/>
              </a:stretch>
            </p:blipFill>
          </mc:Fallback>
        </mc:AlternateContent>
        <p:spPr>
          <a:xfrm>
            <a:off x="1524000" y="130002"/>
            <a:ext cx="6096000" cy="6669693"/>
          </a:xfrm>
          <a:prstGeom prst="rect">
            <a:avLst/>
          </a:prstGeom>
        </p:spPr>
      </p:pic>
      <p:sp>
        <p:nvSpPr>
          <p:cNvPr id="6" name="Title 1"/>
          <p:cNvSpPr txBox="1"/>
          <p:nvPr/>
        </p:nvSpPr>
        <p:spPr bwMode="auto">
          <a:xfrm>
            <a:off x="-152400" y="0"/>
            <a:ext cx="4267200" cy="3998912"/>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ts val="6000"/>
              </a:lnSpc>
              <a:spcBef>
                <a:spcPct val="0"/>
              </a:spcBef>
              <a:spcAft>
                <a:spcPct val="0"/>
              </a:spcAft>
              <a:buClrTx/>
              <a:buSzTx/>
              <a:buFontTx/>
              <a:buNone/>
              <a:defRPr/>
            </a:pPr>
            <a:r>
              <a:rPr kumimoji="0" lang="en-US" sz="5400" b="0" i="0" u="none" strike="noStrike" kern="1200" cap="none" spc="0" normalizeH="0" baseline="0" noProof="0" dirty="0" smtClean="0">
                <a:ln>
                  <a:noFill/>
                </a:ln>
                <a:solidFill>
                  <a:schemeClr val="tx2"/>
                </a:solidFill>
                <a:effectLst/>
                <a:uLnTx/>
                <a:uFillTx/>
                <a:latin typeface="+mn-lt"/>
                <a:ea typeface="MS PGothic" charset="-128"/>
                <a:cs typeface="MS PGothic" charset="-128"/>
              </a:rPr>
              <a:t>Two </a:t>
            </a:r>
            <a:endParaRPr kumimoji="0" lang="en-US" sz="5400" b="0" i="0" u="none" strike="noStrike" kern="1200" cap="none" spc="0" normalizeH="0" baseline="0" noProof="0" dirty="0" smtClean="0">
              <a:ln>
                <a:noFill/>
              </a:ln>
              <a:solidFill>
                <a:schemeClr val="tx2"/>
              </a:solidFill>
              <a:effectLst/>
              <a:uLnTx/>
              <a:uFillTx/>
              <a:latin typeface="+mn-lt"/>
              <a:ea typeface="MS PGothic" charset="-128"/>
              <a:cs typeface="MS PGothic" charset="-128"/>
            </a:endParaRPr>
          </a:p>
          <a:p>
            <a:pPr marL="0" marR="0" lvl="0" indent="0" algn="ctr" defTabSz="914400" rtl="0" eaLnBrk="1" fontAlgn="base" latinLnBrk="0" hangingPunct="1">
              <a:lnSpc>
                <a:spcPts val="6000"/>
              </a:lnSpc>
              <a:spcBef>
                <a:spcPct val="0"/>
              </a:spcBef>
              <a:spcAft>
                <a:spcPct val="0"/>
              </a:spcAft>
              <a:buClrTx/>
              <a:buSzTx/>
              <a:buFontTx/>
              <a:buNone/>
              <a:defRPr/>
            </a:pPr>
            <a:r>
              <a:rPr kumimoji="0" lang="en-US" sz="5400" b="0" i="0" u="none" strike="noStrike" kern="1200" cap="none" spc="0" normalizeH="0" baseline="0" noProof="0" dirty="0" smtClean="0">
                <a:ln>
                  <a:noFill/>
                </a:ln>
                <a:solidFill>
                  <a:schemeClr val="tx2"/>
                </a:solidFill>
                <a:effectLst/>
                <a:uLnTx/>
                <a:uFillTx/>
                <a:latin typeface="+mn-lt"/>
                <a:ea typeface="MS PGothic" charset="-128"/>
                <a:cs typeface="MS PGothic" charset="-128"/>
              </a:rPr>
              <a:t>Simple </a:t>
            </a:r>
            <a:endParaRPr kumimoji="0" lang="en-US" sz="5400" b="0" i="0" u="none" strike="noStrike" kern="1200" cap="none" spc="0" normalizeH="0" baseline="0" noProof="0" dirty="0" smtClean="0">
              <a:ln>
                <a:noFill/>
              </a:ln>
              <a:solidFill>
                <a:schemeClr val="tx2"/>
              </a:solidFill>
              <a:effectLst/>
              <a:uLnTx/>
              <a:uFillTx/>
              <a:latin typeface="+mn-lt"/>
              <a:ea typeface="MS PGothic" charset="-128"/>
              <a:cs typeface="MS PGothic" charset="-128"/>
            </a:endParaRPr>
          </a:p>
          <a:p>
            <a:pPr marL="0" marR="0" lvl="0" indent="0" algn="ctr" defTabSz="914400" rtl="0" eaLnBrk="1" fontAlgn="base" latinLnBrk="0" hangingPunct="1">
              <a:lnSpc>
                <a:spcPts val="6000"/>
              </a:lnSpc>
              <a:spcBef>
                <a:spcPct val="0"/>
              </a:spcBef>
              <a:spcAft>
                <a:spcPct val="0"/>
              </a:spcAft>
              <a:buClrTx/>
              <a:buSzTx/>
              <a:buFontTx/>
              <a:buNone/>
              <a:defRPr/>
            </a:pPr>
            <a:r>
              <a:rPr kumimoji="0" lang="en-US" sz="5400" b="0" i="0" u="none" strike="noStrike" kern="1200" cap="none" spc="0" normalizeH="0" baseline="0" noProof="0" dirty="0" smtClean="0">
                <a:ln>
                  <a:noFill/>
                </a:ln>
                <a:solidFill>
                  <a:schemeClr val="tx2"/>
                </a:solidFill>
                <a:effectLst/>
                <a:uLnTx/>
                <a:uFillTx/>
                <a:latin typeface="+mn-lt"/>
                <a:ea typeface="MS PGothic" charset="-128"/>
                <a:cs typeface="MS PGothic" charset="-128"/>
              </a:rPr>
              <a:t>Hash Functions</a:t>
            </a:r>
            <a:endParaRPr kumimoji="0" lang="en-US" sz="5400" b="0" i="0" u="none" strike="noStrike" kern="1200" cap="none" spc="0" normalizeH="0" baseline="0" noProof="0" dirty="0" smtClean="0">
              <a:ln>
                <a:noFill/>
              </a:ln>
              <a:solidFill>
                <a:schemeClr val="tx2"/>
              </a:solidFill>
              <a:effectLst/>
              <a:uLnTx/>
              <a:uFillTx/>
              <a:latin typeface="+mn-lt"/>
              <a:ea typeface="MS PGothic" charset="-128"/>
              <a:cs typeface="MS PGothic" charset="-128"/>
            </a:endParaRPr>
          </a:p>
        </p:txBody>
      </p:sp>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Requirements and Security</a:t>
            </a:r>
            <a:endParaRPr lang="en-US" dirty="0"/>
          </a:p>
        </p:txBody>
      </p:sp>
      <p:sp>
        <p:nvSpPr>
          <p:cNvPr id="6" name="Text Placeholder 5"/>
          <p:cNvSpPr>
            <a:spLocks noGrp="1"/>
          </p:cNvSpPr>
          <p:nvPr>
            <p:ph type="body" idx="1"/>
          </p:nvPr>
        </p:nvSpPr>
        <p:spPr/>
        <p:txBody>
          <a:bodyPr/>
          <a:lstStyle/>
          <a:p>
            <a:r>
              <a:rPr lang="en-US" dirty="0" smtClean="0">
                <a:ln>
                  <a:solidFill>
                    <a:schemeClr val="accent4">
                      <a:lumMod val="75000"/>
                    </a:schemeClr>
                  </a:solidFill>
                </a:ln>
              </a:rPr>
              <a:t>Preimage </a:t>
            </a:r>
            <a:endParaRPr lang="en-US" dirty="0">
              <a:ln>
                <a:solidFill>
                  <a:schemeClr val="accent4">
                    <a:lumMod val="75000"/>
                  </a:schemeClr>
                </a:solidFill>
              </a:ln>
            </a:endParaRPr>
          </a:p>
        </p:txBody>
      </p:sp>
      <p:sp>
        <p:nvSpPr>
          <p:cNvPr id="7" name="Content Placeholder 6"/>
          <p:cNvSpPr>
            <a:spLocks noGrp="1"/>
          </p:cNvSpPr>
          <p:nvPr>
            <p:ph sz="half" idx="2"/>
          </p:nvPr>
        </p:nvSpPr>
        <p:spPr>
          <a:xfrm>
            <a:off x="777240" y="2590799"/>
            <a:ext cx="3566160" cy="3962401"/>
          </a:xfrm>
        </p:spPr>
        <p:txBody>
          <a:bodyPr>
            <a:normAutofit lnSpcReduction="10000"/>
          </a:bodyPr>
          <a:lstStyle/>
          <a:p>
            <a:r>
              <a:rPr lang="en-US" i="1" dirty="0" smtClean="0"/>
              <a:t>x </a:t>
            </a:r>
            <a:r>
              <a:rPr lang="en-US" dirty="0" smtClean="0"/>
              <a:t>is the preimage of </a:t>
            </a:r>
            <a:r>
              <a:rPr lang="en-US" i="1" dirty="0" smtClean="0"/>
              <a:t>h </a:t>
            </a:r>
            <a:r>
              <a:rPr lang="en-US" dirty="0" smtClean="0"/>
              <a:t>for a hash value </a:t>
            </a:r>
            <a:r>
              <a:rPr lang="en-US" i="1" dirty="0" smtClean="0"/>
              <a:t>h = </a:t>
            </a:r>
            <a:r>
              <a:rPr lang="en-US" dirty="0" smtClean="0"/>
              <a:t>H(</a:t>
            </a:r>
            <a:r>
              <a:rPr lang="en-US" i="1" dirty="0" smtClean="0"/>
              <a:t>x)</a:t>
            </a:r>
            <a:endParaRPr lang="en-US" i="1" dirty="0" smtClean="0"/>
          </a:p>
          <a:p>
            <a:r>
              <a:rPr lang="en-US" dirty="0" smtClean="0"/>
              <a:t>Is a data block whose hash function, using the function H, is </a:t>
            </a:r>
            <a:r>
              <a:rPr lang="en-US" i="1" dirty="0" smtClean="0"/>
              <a:t>h</a:t>
            </a:r>
            <a:endParaRPr lang="en-US" i="1" dirty="0" smtClean="0"/>
          </a:p>
          <a:p>
            <a:r>
              <a:rPr lang="en-US" dirty="0" smtClean="0"/>
              <a:t>Because H is a many-to-one mapping, for any given hash value </a:t>
            </a:r>
            <a:r>
              <a:rPr lang="en-US" i="1" dirty="0" smtClean="0"/>
              <a:t>h, </a:t>
            </a:r>
            <a:r>
              <a:rPr lang="en-US" dirty="0" smtClean="0"/>
              <a:t>there will in general be multiple preimages</a:t>
            </a:r>
            <a:endParaRPr lang="en-US" dirty="0"/>
          </a:p>
        </p:txBody>
      </p:sp>
      <p:sp>
        <p:nvSpPr>
          <p:cNvPr id="8" name="Text Placeholder 7"/>
          <p:cNvSpPr>
            <a:spLocks noGrp="1"/>
          </p:cNvSpPr>
          <p:nvPr>
            <p:ph type="body" sz="quarter" idx="3"/>
          </p:nvPr>
        </p:nvSpPr>
        <p:spPr/>
        <p:txBody>
          <a:bodyPr/>
          <a:lstStyle/>
          <a:p>
            <a:r>
              <a:rPr lang="en-US" dirty="0" smtClean="0">
                <a:ln>
                  <a:solidFill>
                    <a:schemeClr val="accent4">
                      <a:lumMod val="75000"/>
                    </a:schemeClr>
                  </a:solidFill>
                </a:ln>
              </a:rPr>
              <a:t>Collision </a:t>
            </a:r>
            <a:endParaRPr lang="en-US" dirty="0" smtClean="0">
              <a:ln>
                <a:solidFill>
                  <a:schemeClr val="accent4">
                    <a:lumMod val="75000"/>
                  </a:schemeClr>
                </a:solidFill>
              </a:ln>
            </a:endParaRPr>
          </a:p>
        </p:txBody>
      </p:sp>
      <p:sp>
        <p:nvSpPr>
          <p:cNvPr id="9" name="Content Placeholder 8"/>
          <p:cNvSpPr>
            <a:spLocks noGrp="1"/>
          </p:cNvSpPr>
          <p:nvPr>
            <p:ph sz="quarter" idx="4"/>
          </p:nvPr>
        </p:nvSpPr>
        <p:spPr>
          <a:xfrm>
            <a:off x="4766048" y="2590799"/>
            <a:ext cx="3566160" cy="3962401"/>
          </a:xfrm>
        </p:spPr>
        <p:txBody>
          <a:bodyPr/>
          <a:lstStyle/>
          <a:p>
            <a:r>
              <a:rPr lang="en-US" dirty="0" smtClean="0"/>
              <a:t>Occurs if we have </a:t>
            </a:r>
            <a:r>
              <a:rPr lang="en-US" i="1" dirty="0" smtClean="0"/>
              <a:t>x ≠ y </a:t>
            </a:r>
            <a:r>
              <a:rPr lang="en-US" dirty="0" smtClean="0"/>
              <a:t>and H(</a:t>
            </a:r>
            <a:r>
              <a:rPr lang="en-US" i="1" dirty="0" smtClean="0"/>
              <a:t>x) = </a:t>
            </a:r>
            <a:r>
              <a:rPr lang="en-US" dirty="0" smtClean="0"/>
              <a:t>H(</a:t>
            </a:r>
            <a:r>
              <a:rPr lang="en-US" i="1" dirty="0" smtClean="0"/>
              <a:t>y)</a:t>
            </a:r>
            <a:endParaRPr lang="en-US" i="1" dirty="0" smtClean="0"/>
          </a:p>
          <a:p>
            <a:r>
              <a:rPr lang="en-US" dirty="0" smtClean="0"/>
              <a:t>Because we are using hash functions for data integrity, collisions are clearly undesirable</a:t>
            </a:r>
            <a:endParaRPr lang="en-US" dirty="0"/>
          </a:p>
        </p:txBody>
      </p:sp>
      <p:pic>
        <p:nvPicPr>
          <p:cNvPr id="10" name="Picture 9"/>
          <p:cNvPicPr>
            <a:picLocks noChangeAspect="1"/>
          </p:cNvPicPr>
          <p:nvPr/>
        </p:nvPicPr>
        <p:blipFill>
          <a:blip r:embed="rId1"/>
          <a:stretch>
            <a:fillRect/>
          </a:stretch>
        </p:blipFill>
        <p:spPr>
          <a:xfrm>
            <a:off x="5562600" y="5105400"/>
            <a:ext cx="2043953" cy="12192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1" y="39688"/>
            <a:ext cx="9144000" cy="1412875"/>
          </a:xfrm>
        </p:spPr>
        <p:txBody>
          <a:bodyPr/>
          <a:lstStyle/>
          <a:p>
            <a:pPr eaLnBrk="1" hangingPunct="1">
              <a:lnSpc>
                <a:spcPts val="4500"/>
              </a:lnSpc>
              <a:defRPr/>
            </a:pPr>
            <a:r>
              <a:rPr lang="en-US" sz="4000" dirty="0" smtClean="0">
                <a:ea typeface="MS PGothic" charset="-128"/>
                <a:cs typeface="MS PGothic" charset="-128"/>
              </a:rPr>
              <a:t>Table 11.1</a:t>
            </a:r>
            <a:br>
              <a:rPr lang="en-US" sz="4000" dirty="0" smtClean="0">
                <a:ea typeface="MS PGothic" charset="-128"/>
                <a:cs typeface="MS PGothic" charset="-128"/>
              </a:rPr>
            </a:br>
            <a:r>
              <a:rPr lang="en-US" sz="2800" dirty="0" smtClean="0">
                <a:ea typeface="MS PGothic" charset="-128"/>
                <a:cs typeface="MS PGothic" charset="-128"/>
              </a:rPr>
              <a:t>Requirements for a Cryptographic Hash Function H</a:t>
            </a:r>
            <a:endParaRPr lang="en-AU" sz="4000" dirty="0" smtClean="0">
              <a:ea typeface="MS PGothic" charset="-128"/>
              <a:cs typeface="MS PGothic" charset="-128"/>
            </a:endParaRPr>
          </a:p>
        </p:txBody>
      </p:sp>
      <p:pic>
        <p:nvPicPr>
          <p:cNvPr id="5" name="Picture 4"/>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b="2628"/>
              <a:stretch>
                <a:fillRect/>
              </a:stretch>
            </p:blipFill>
          </mc:Choice>
          <mc:Fallback>
            <p:blipFill>
              <a:blip r:embed="rId2"/>
              <a:srcRect b="2628"/>
              <a:stretch>
                <a:fillRect/>
              </a:stretch>
            </p:blipFill>
          </mc:Fallback>
        </mc:AlternateContent>
        <p:spPr>
          <a:xfrm>
            <a:off x="176039" y="1689100"/>
            <a:ext cx="8739361" cy="4867758"/>
          </a:xfrm>
          <a:prstGeom prst="rect">
            <a:avLst/>
          </a:prstGeom>
        </p:spPr>
      </p:pic>
      <p:sp>
        <p:nvSpPr>
          <p:cNvPr id="6" name="TextBox 5"/>
          <p:cNvSpPr txBox="1"/>
          <p:nvPr/>
        </p:nvSpPr>
        <p:spPr>
          <a:xfrm>
            <a:off x="228600" y="6519446"/>
            <a:ext cx="5943600" cy="338554"/>
          </a:xfrm>
          <a:prstGeom prst="rect">
            <a:avLst/>
          </a:prstGeom>
          <a:noFill/>
        </p:spPr>
        <p:txBody>
          <a:bodyPr wrap="square" rtlCol="0">
            <a:spAutoFit/>
          </a:bodyPr>
          <a:lstStyle/>
          <a:p>
            <a:r>
              <a:rPr lang="en-US" sz="1600" dirty="0" smtClean="0"/>
              <a:t>(Table can be found on page 323 in textbook.)</a:t>
            </a:r>
            <a:endParaRPr lang="en-US" sz="1600" dirty="0"/>
          </a:p>
        </p:txBody>
      </p:sp>
    </p:spTree>
  </p:cSld>
  <p:clrMapOvr>
    <a:masterClrMapping/>
  </p:clrMapOvr>
  <p:transition spd="med">
    <p:pull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6.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l="10588" t="25455" r="9412" b="20909"/>
              <a:stretch>
                <a:fillRect/>
              </a:stretch>
            </p:blipFill>
          </mc:Choice>
          <mc:Fallback>
            <p:blipFill>
              <a:blip r:embed="rId2"/>
              <a:srcRect l="10588" t="25455" r="9412" b="20909"/>
              <a:stretch>
                <a:fillRect/>
              </a:stretch>
            </p:blipFill>
          </mc:Fallback>
        </mc:AlternateContent>
        <p:spPr>
          <a:xfrm>
            <a:off x="830942" y="1"/>
            <a:ext cx="7903822" cy="6858000"/>
          </a:xfrm>
          <a:prstGeom prst="rect">
            <a:avLst/>
          </a:prstGeom>
        </p:spPr>
      </p:pic>
    </p:spTree>
  </p:cSld>
  <p:clrMapOvr>
    <a:masterClrMapping/>
  </p:clrMapOvr>
  <p:transition spd="med">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tretch>
                <a:fillRect/>
              </a:stretch>
            </p:blipFill>
          </mc:Choice>
          <mc:Fallback>
            <p:blipFill>
              <a:blip r:embed="rId2"/>
              <a:stretch>
                <a:fillRect/>
              </a:stretch>
            </p:blipFill>
          </mc:Fallback>
        </mc:AlternateContent>
        <p:spPr>
          <a:xfrm>
            <a:off x="228600" y="2438400"/>
            <a:ext cx="8654988" cy="3714433"/>
          </a:xfrm>
          <a:prstGeom prst="rect">
            <a:avLst/>
          </a:prstGeom>
        </p:spPr>
      </p:pic>
      <p:sp>
        <p:nvSpPr>
          <p:cNvPr id="3" name="Rectangle 2"/>
          <p:cNvSpPr/>
          <p:nvPr/>
        </p:nvSpPr>
        <p:spPr>
          <a:xfrm>
            <a:off x="228600" y="6248400"/>
            <a:ext cx="8686800" cy="338554"/>
          </a:xfrm>
          <a:prstGeom prst="rect">
            <a:avLst/>
          </a:prstGeom>
        </p:spPr>
        <p:txBody>
          <a:bodyPr wrap="square">
            <a:spAutoFit/>
          </a:bodyPr>
          <a:lstStyle/>
          <a:p>
            <a:r>
              <a:rPr lang="en-US" sz="1600" dirty="0"/>
              <a:t>* Resistance required if attacker is able to mount a chosen message attack</a:t>
            </a:r>
            <a:r>
              <a:rPr lang="en-US" sz="1600" dirty="0" smtClean="0"/>
              <a:t> </a:t>
            </a:r>
            <a:endParaRPr lang="en-US" sz="1600" dirty="0"/>
          </a:p>
        </p:txBody>
      </p:sp>
      <p:sp>
        <p:nvSpPr>
          <p:cNvPr id="4" name="Rectangle 2"/>
          <p:cNvSpPr txBox="1">
            <a:spLocks noChangeArrowheads="1"/>
          </p:cNvSpPr>
          <p:nvPr/>
        </p:nvSpPr>
        <p:spPr bwMode="auto">
          <a:xfrm>
            <a:off x="0" y="381000"/>
            <a:ext cx="9144000" cy="1412875"/>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ts val="4500"/>
              </a:lnSpc>
              <a:spcBef>
                <a:spcPct val="0"/>
              </a:spcBef>
              <a:spcAft>
                <a:spcPct val="0"/>
              </a:spcAft>
              <a:buClrTx/>
              <a:buSzTx/>
              <a:buFontTx/>
              <a:buNone/>
              <a:defRPr/>
            </a:pPr>
            <a:r>
              <a:rPr kumimoji="0" lang="en-US" sz="4000" b="0" i="0" u="none" strike="noStrike" kern="1200" cap="none" spc="0" normalizeH="0" baseline="0" noProof="0" dirty="0" smtClean="0">
                <a:ln>
                  <a:noFill/>
                </a:ln>
                <a:solidFill>
                  <a:schemeClr val="tx2"/>
                </a:solidFill>
                <a:effectLst/>
                <a:uLnTx/>
                <a:uFillTx/>
                <a:latin typeface="+mn-lt"/>
                <a:ea typeface="MS PGothic" charset="-128"/>
                <a:cs typeface="MS PGothic" charset="-128"/>
              </a:rPr>
              <a:t>Table 11.2</a:t>
            </a:r>
            <a:br>
              <a:rPr kumimoji="0" lang="en-US" sz="4000" b="0" i="0" u="none" strike="noStrike" kern="1200" cap="none" spc="0" normalizeH="0" baseline="0" noProof="0" dirty="0" smtClean="0">
                <a:ln>
                  <a:noFill/>
                </a:ln>
                <a:solidFill>
                  <a:schemeClr val="tx2"/>
                </a:solidFill>
                <a:effectLst/>
                <a:uLnTx/>
                <a:uFillTx/>
                <a:latin typeface="+mn-lt"/>
                <a:ea typeface="MS PGothic" charset="-128"/>
                <a:cs typeface="MS PGothic" charset="-128"/>
              </a:rPr>
            </a:br>
            <a:r>
              <a:rPr kumimoji="0" lang="en-US" sz="2800" b="0" i="0" u="none" strike="noStrike" kern="1200" cap="none" spc="0" normalizeH="0" baseline="0" noProof="0" dirty="0" smtClean="0">
                <a:ln>
                  <a:noFill/>
                </a:ln>
                <a:solidFill>
                  <a:schemeClr val="tx2"/>
                </a:solidFill>
                <a:effectLst/>
                <a:uLnTx/>
                <a:uFillTx/>
                <a:latin typeface="+mn-lt"/>
                <a:ea typeface="MS PGothic" charset="-128"/>
                <a:cs typeface="MS PGothic" charset="-128"/>
              </a:rPr>
              <a:t>Hash Function Resistance Properties</a:t>
            </a:r>
            <a:r>
              <a:rPr kumimoji="0" lang="en-US" sz="2800" b="0" i="0" u="none" strike="noStrike" kern="1200" cap="none" spc="0" normalizeH="0" noProof="0" dirty="0" smtClean="0">
                <a:ln>
                  <a:noFill/>
                </a:ln>
                <a:solidFill>
                  <a:schemeClr val="tx2"/>
                </a:solidFill>
                <a:effectLst/>
                <a:uLnTx/>
                <a:uFillTx/>
                <a:latin typeface="+mn-lt"/>
                <a:ea typeface="MS PGothic" charset="-128"/>
                <a:cs typeface="MS PGothic" charset="-128"/>
              </a:rPr>
              <a:t> Required for Various Data Integrity Applications</a:t>
            </a:r>
            <a:endParaRPr kumimoji="0" lang="en-AU" sz="4000" b="0" i="0" u="none" strike="noStrike" kern="1200" cap="none" spc="0" normalizeH="0" baseline="0" noProof="0" dirty="0" smtClean="0">
              <a:ln>
                <a:noFill/>
              </a:ln>
              <a:solidFill>
                <a:schemeClr val="tx2"/>
              </a:solidFill>
              <a:effectLst/>
              <a:uLnTx/>
              <a:uFillTx/>
              <a:latin typeface="+mn-lt"/>
              <a:ea typeface="MS PGothic" charset="-128"/>
              <a:cs typeface="MS PGothic" charset="-128"/>
            </a:endParaRPr>
          </a:p>
        </p:txBody>
      </p:sp>
    </p:spTree>
  </p:cSld>
  <p:clrMapOvr>
    <a:masterClrMapping/>
  </p:clrMapOvr>
  <p:transition spd="med">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 on Hash Functions</a:t>
            </a:r>
            <a:endParaRPr lang="en-US" dirty="0" smtClean="0"/>
          </a:p>
        </p:txBody>
      </p:sp>
      <p:sp>
        <p:nvSpPr>
          <p:cNvPr id="6" name="Text Placeholder 5"/>
          <p:cNvSpPr>
            <a:spLocks noGrp="1"/>
          </p:cNvSpPr>
          <p:nvPr>
            <p:ph type="body" idx="1"/>
          </p:nvPr>
        </p:nvSpPr>
        <p:spPr/>
        <p:txBody>
          <a:bodyPr/>
          <a:lstStyle/>
          <a:p>
            <a:r>
              <a:rPr lang="en-US" dirty="0" smtClean="0">
                <a:ln>
                  <a:solidFill>
                    <a:schemeClr val="accent4">
                      <a:lumMod val="75000"/>
                    </a:schemeClr>
                  </a:solidFill>
                </a:ln>
              </a:rPr>
              <a:t>Brute-Force Attacks</a:t>
            </a:r>
            <a:endParaRPr lang="en-US" dirty="0">
              <a:ln>
                <a:solidFill>
                  <a:schemeClr val="accent4">
                    <a:lumMod val="75000"/>
                  </a:schemeClr>
                </a:solidFill>
              </a:ln>
            </a:endParaRPr>
          </a:p>
        </p:txBody>
      </p:sp>
      <p:sp>
        <p:nvSpPr>
          <p:cNvPr id="3" name="Content Placeholder 2"/>
          <p:cNvSpPr>
            <a:spLocks noGrp="1"/>
          </p:cNvSpPr>
          <p:nvPr>
            <p:ph sz="half" idx="2"/>
          </p:nvPr>
        </p:nvSpPr>
        <p:spPr>
          <a:xfrm>
            <a:off x="777240" y="2590799"/>
            <a:ext cx="3566160" cy="3886201"/>
          </a:xfrm>
        </p:spPr>
        <p:txBody>
          <a:bodyPr>
            <a:normAutofit fontScale="92500"/>
          </a:bodyPr>
          <a:lstStyle/>
          <a:p>
            <a:r>
              <a:rPr lang="en-US" dirty="0" smtClean="0"/>
              <a:t>Does not depend on the specific algorithm, only depends on bit length</a:t>
            </a:r>
            <a:endParaRPr lang="en-US" dirty="0" smtClean="0"/>
          </a:p>
          <a:p>
            <a:r>
              <a:rPr lang="en-US" dirty="0" smtClean="0"/>
              <a:t>In the case of a hash function, attack depends only on the bit length of the hash value</a:t>
            </a:r>
            <a:endParaRPr lang="en-US" dirty="0" smtClean="0"/>
          </a:p>
          <a:p>
            <a:r>
              <a:rPr lang="en-US" dirty="0" smtClean="0"/>
              <a:t>Method is to pick values at random and try each one until a collision occurs</a:t>
            </a:r>
            <a:endParaRPr lang="en-US" dirty="0" smtClean="0"/>
          </a:p>
        </p:txBody>
      </p:sp>
      <p:sp>
        <p:nvSpPr>
          <p:cNvPr id="7" name="Text Placeholder 6"/>
          <p:cNvSpPr>
            <a:spLocks noGrp="1"/>
          </p:cNvSpPr>
          <p:nvPr>
            <p:ph type="body" sz="quarter" idx="3"/>
          </p:nvPr>
        </p:nvSpPr>
        <p:spPr/>
        <p:txBody>
          <a:bodyPr/>
          <a:lstStyle/>
          <a:p>
            <a:r>
              <a:rPr lang="en-US" dirty="0" smtClean="0">
                <a:ln>
                  <a:solidFill>
                    <a:schemeClr val="accent4">
                      <a:lumMod val="75000"/>
                    </a:schemeClr>
                  </a:solidFill>
                </a:ln>
              </a:rPr>
              <a:t>Cryptanalysis </a:t>
            </a:r>
            <a:endParaRPr lang="en-US" dirty="0" smtClean="0">
              <a:ln>
                <a:solidFill>
                  <a:schemeClr val="accent4">
                    <a:lumMod val="75000"/>
                  </a:schemeClr>
                </a:solidFill>
              </a:ln>
            </a:endParaRPr>
          </a:p>
        </p:txBody>
      </p:sp>
      <p:sp>
        <p:nvSpPr>
          <p:cNvPr id="8" name="Content Placeholder 7"/>
          <p:cNvSpPr>
            <a:spLocks noGrp="1"/>
          </p:cNvSpPr>
          <p:nvPr>
            <p:ph sz="quarter" idx="4"/>
          </p:nvPr>
        </p:nvSpPr>
        <p:spPr/>
        <p:txBody>
          <a:bodyPr/>
          <a:lstStyle/>
          <a:p>
            <a:r>
              <a:rPr lang="en-US" dirty="0" smtClean="0"/>
              <a:t>An attack based on weaknesses in a particular cryptographic algorithm</a:t>
            </a:r>
            <a:endParaRPr lang="en-US" dirty="0" smtClean="0"/>
          </a:p>
          <a:p>
            <a:r>
              <a:rPr lang="en-US" dirty="0" smtClean="0"/>
              <a:t>Seek to exploit some property of the algorithm to perform some attack other than an exhaustive search</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smtClean="0"/>
              <a:t>Birthday Attacks</a:t>
            </a:r>
            <a:endParaRPr lang="en-AU" dirty="0"/>
          </a:p>
        </p:txBody>
      </p:sp>
      <p:sp>
        <p:nvSpPr>
          <p:cNvPr id="65539" name="Rectangle 3"/>
          <p:cNvSpPr>
            <a:spLocks noGrp="1" noChangeArrowheads="1"/>
          </p:cNvSpPr>
          <p:nvPr>
            <p:ph idx="1"/>
          </p:nvPr>
        </p:nvSpPr>
        <p:spPr>
          <a:xfrm>
            <a:off x="609600" y="1981200"/>
            <a:ext cx="7848600" cy="5019675"/>
          </a:xfrm>
        </p:spPr>
        <p:txBody>
          <a:bodyPr>
            <a:normAutofit fontScale="62500" lnSpcReduction="20000"/>
          </a:bodyPr>
          <a:lstStyle/>
          <a:p>
            <a:r>
              <a:rPr lang="en-US" dirty="0" smtClean="0"/>
              <a:t>For a collision resistant attack, an adversary wishes to find two messages or data blocks that yield the same hash function</a:t>
            </a:r>
            <a:endParaRPr lang="en-US" dirty="0" smtClean="0"/>
          </a:p>
          <a:p>
            <a:pPr lvl="1"/>
            <a:r>
              <a:rPr lang="en-US" dirty="0" smtClean="0"/>
              <a:t>The effort required is explained by a mathematical result referred to as the </a:t>
            </a:r>
            <a:r>
              <a:rPr lang="en-US" i="1" dirty="0" smtClean="0"/>
              <a:t>birthday paradox</a:t>
            </a:r>
            <a:endParaRPr lang="en-US" dirty="0" smtClean="0"/>
          </a:p>
          <a:p>
            <a:r>
              <a:rPr lang="en-US" dirty="0" smtClean="0"/>
              <a:t>How the birthday attack works:</a:t>
            </a:r>
            <a:endParaRPr lang="en-US" dirty="0" smtClean="0"/>
          </a:p>
          <a:p>
            <a:pPr lvl="1"/>
            <a:r>
              <a:rPr lang="en-US" dirty="0" smtClean="0"/>
              <a:t>The source (A) is prepared to sign a legitimate message </a:t>
            </a:r>
            <a:r>
              <a:rPr lang="en-US" i="1" dirty="0" smtClean="0"/>
              <a:t>x </a:t>
            </a:r>
            <a:r>
              <a:rPr lang="en-US" dirty="0" smtClean="0"/>
              <a:t>by appending the appropriate </a:t>
            </a:r>
            <a:r>
              <a:rPr lang="en-US" i="1" dirty="0" smtClean="0"/>
              <a:t>m-</a:t>
            </a:r>
            <a:r>
              <a:rPr lang="en-US" dirty="0" smtClean="0"/>
              <a:t>bit hash code and encrypting that hash code with A’s private key</a:t>
            </a:r>
            <a:endParaRPr lang="en-US" dirty="0" smtClean="0"/>
          </a:p>
          <a:p>
            <a:pPr lvl="1"/>
            <a:r>
              <a:rPr lang="en-US" dirty="0" smtClean="0"/>
              <a:t>Opponent generates 2</a:t>
            </a:r>
            <a:r>
              <a:rPr lang="en-US" baseline="30000" dirty="0" smtClean="0"/>
              <a:t>m/2 </a:t>
            </a:r>
            <a:r>
              <a:rPr lang="en-US" dirty="0" smtClean="0"/>
              <a:t>variations </a:t>
            </a:r>
            <a:r>
              <a:rPr lang="en-US" i="1" dirty="0" smtClean="0"/>
              <a:t>x’</a:t>
            </a:r>
            <a:r>
              <a:rPr lang="en-US" dirty="0" smtClean="0"/>
              <a:t> of </a:t>
            </a:r>
            <a:r>
              <a:rPr lang="en-US" i="1" dirty="0" smtClean="0"/>
              <a:t>x</a:t>
            </a:r>
            <a:r>
              <a:rPr lang="en-US" dirty="0" smtClean="0"/>
              <a:t>, all with essentially the same meaning, and stores the messages and their hash values</a:t>
            </a:r>
            <a:endParaRPr lang="en-US" dirty="0" smtClean="0"/>
          </a:p>
          <a:p>
            <a:pPr lvl="1"/>
            <a:r>
              <a:rPr lang="en-US" dirty="0" smtClean="0"/>
              <a:t>Opponent generates a fraudulent message </a:t>
            </a:r>
            <a:r>
              <a:rPr lang="en-US" i="1" dirty="0" smtClean="0"/>
              <a:t>y </a:t>
            </a:r>
            <a:r>
              <a:rPr lang="en-US" dirty="0" smtClean="0"/>
              <a:t>for which A’s signature is desired</a:t>
            </a:r>
            <a:endParaRPr lang="en-US" dirty="0" smtClean="0"/>
          </a:p>
          <a:p>
            <a:pPr lvl="1"/>
            <a:r>
              <a:rPr lang="en-US" dirty="0" smtClean="0"/>
              <a:t>Two sets of messages are compared to find a pair with the same hash</a:t>
            </a:r>
            <a:endParaRPr lang="en-US" dirty="0" smtClean="0"/>
          </a:p>
          <a:p>
            <a:pPr lvl="1"/>
            <a:r>
              <a:rPr lang="en-US" dirty="0" smtClean="0"/>
              <a:t>The opponent offers the valid variation to A for signature which can then be attached to the fraudulent variation for transmission to the intended recipient</a:t>
            </a:r>
            <a:endParaRPr lang="en-US" dirty="0" smtClean="0"/>
          </a:p>
          <a:p>
            <a:pPr lvl="2"/>
            <a:r>
              <a:rPr lang="en-US" dirty="0" smtClean="0"/>
              <a:t>Because the two variations have the same hash code, they will produce the same signature and the opponent is assured of success even though the encryption key is not known</a:t>
            </a:r>
            <a:endParaRPr lang="en-US" dirty="0" smtClean="0"/>
          </a:p>
        </p:txBody>
      </p:sp>
      <p:pic>
        <p:nvPicPr>
          <p:cNvPr id="6" name="Picture 5"/>
          <p:cNvPicPr>
            <a:picLocks noChangeAspect="1"/>
          </p:cNvPicPr>
          <p:nvPr/>
        </p:nvPicPr>
        <p:blipFill>
          <a:blip r:embed="rId1"/>
          <a:stretch>
            <a:fillRect/>
          </a:stretch>
        </p:blipFill>
        <p:spPr>
          <a:xfrm rot="21249972">
            <a:off x="381000" y="152400"/>
            <a:ext cx="1600200" cy="1642759"/>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4" name="Picture 3" descr="f7.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l="7059" t="4545" r="12941" b="5455"/>
              <a:stretch>
                <a:fillRect/>
              </a:stretch>
            </p:blipFill>
          </mc:Choice>
          <mc:Fallback>
            <p:blipFill>
              <a:blip r:embed="rId2"/>
              <a:srcRect l="7059" t="4545" r="12941" b="5455"/>
              <a:stretch>
                <a:fillRect/>
              </a:stretch>
            </p:blipFill>
          </mc:Fallback>
        </mc:AlternateContent>
        <p:spPr>
          <a:xfrm>
            <a:off x="4411113" y="0"/>
            <a:ext cx="4664146" cy="6790425"/>
          </a:xfrm>
          <a:prstGeom prst="rect">
            <a:avLst/>
          </a:prstGeom>
        </p:spPr>
      </p:pic>
      <p:sp>
        <p:nvSpPr>
          <p:cNvPr id="8" name="TextBox 7"/>
          <p:cNvSpPr txBox="1"/>
          <p:nvPr/>
        </p:nvSpPr>
        <p:spPr>
          <a:xfrm>
            <a:off x="0" y="6550223"/>
            <a:ext cx="3538173" cy="307777"/>
          </a:xfrm>
          <a:prstGeom prst="rect">
            <a:avLst/>
          </a:prstGeom>
          <a:noFill/>
        </p:spPr>
        <p:txBody>
          <a:bodyPr wrap="none" rtlCol="0">
            <a:spAutoFit/>
          </a:bodyPr>
          <a:lstStyle/>
          <a:p>
            <a:r>
              <a:rPr lang="en-US" sz="1400" dirty="0" smtClean="0"/>
              <a:t>(Letter is located on page 326 in textbook)</a:t>
            </a:r>
            <a:endParaRPr lang="en-US" sz="1400" dirty="0"/>
          </a:p>
        </p:txBody>
      </p:sp>
      <p:sp>
        <p:nvSpPr>
          <p:cNvPr id="9" name="Title 8"/>
          <p:cNvSpPr>
            <a:spLocks noGrp="1"/>
          </p:cNvSpPr>
          <p:nvPr>
            <p:ph type="title"/>
          </p:nvPr>
        </p:nvSpPr>
        <p:spPr>
          <a:xfrm>
            <a:off x="304800" y="1676400"/>
            <a:ext cx="3612776" cy="1752600"/>
          </a:xfrm>
        </p:spPr>
        <p:txBody>
          <a:bodyPr/>
          <a:lstStyle/>
          <a:p>
            <a:r>
              <a:rPr lang="en-US" dirty="0" smtClean="0"/>
              <a:t>A Letter</a:t>
            </a:r>
            <a:br>
              <a:rPr lang="en-US" dirty="0" smtClean="0"/>
            </a:br>
            <a:r>
              <a:rPr lang="en-US" dirty="0" smtClean="0"/>
              <a:t> in 2</a:t>
            </a:r>
            <a:r>
              <a:rPr lang="en-US" baseline="30000" dirty="0" smtClean="0"/>
              <a:t>37</a:t>
            </a:r>
            <a:r>
              <a:rPr lang="en-US" dirty="0" smtClean="0"/>
              <a:t> </a:t>
            </a:r>
            <a:br>
              <a:rPr lang="en-US" dirty="0" smtClean="0"/>
            </a:br>
            <a:r>
              <a:rPr lang="en-US" dirty="0" smtClean="0"/>
              <a:t>Variation</a:t>
            </a:r>
            <a:endParaRPr lang="en-US" dirty="0"/>
          </a:p>
        </p:txBody>
      </p:sp>
    </p:spTree>
  </p:cSld>
  <p:clrMapOvr>
    <a:masterClrMapping/>
  </p:clrMapOvr>
  <p:transition spd="med">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8.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l="6364" t="14118" r="13636" b="22353"/>
              <a:stretch>
                <a:fillRect/>
              </a:stretch>
            </p:blipFill>
          </mc:Choice>
          <mc:Fallback>
            <p:blipFill>
              <a:blip r:embed="rId2"/>
              <a:srcRect l="6364" t="14118" r="13636" b="22353"/>
              <a:stretch>
                <a:fillRect/>
              </a:stretch>
            </p:blipFill>
          </mc:Fallback>
        </mc:AlternateContent>
        <p:spPr>
          <a:xfrm>
            <a:off x="0" y="914400"/>
            <a:ext cx="9234195" cy="5666517"/>
          </a:xfrm>
          <a:prstGeom prst="rect">
            <a:avLst/>
          </a:prstGeom>
        </p:spPr>
      </p:pic>
    </p:spTree>
  </p:cSld>
  <p:clrMapOvr>
    <a:masterClrMapping/>
  </p:clrMapOvr>
  <p:transition spd="med">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smtClean="0"/>
              <a:t>Hash Functions</a:t>
            </a:r>
            <a:endParaRPr lang="en-AU" dirty="0"/>
          </a:p>
        </p:txBody>
      </p:sp>
      <p:sp>
        <p:nvSpPr>
          <p:cNvPr id="55299" name="Rectangle 3"/>
          <p:cNvSpPr>
            <a:spLocks noGrp="1" noChangeArrowheads="1"/>
          </p:cNvSpPr>
          <p:nvPr>
            <p:ph idx="1"/>
          </p:nvPr>
        </p:nvSpPr>
        <p:spPr>
          <a:xfrm>
            <a:off x="792163" y="1762125"/>
            <a:ext cx="7570787" cy="4943475"/>
          </a:xfrm>
        </p:spPr>
        <p:txBody>
          <a:bodyPr>
            <a:normAutofit fontScale="92500" lnSpcReduction="20000"/>
          </a:bodyPr>
          <a:lstStyle/>
          <a:p>
            <a:r>
              <a:rPr lang="en-AU" dirty="0" smtClean="0"/>
              <a:t>A hash function H accepts a variable-length block of data </a:t>
            </a:r>
            <a:r>
              <a:rPr lang="en-AU" i="1" dirty="0" smtClean="0"/>
              <a:t>M </a:t>
            </a:r>
            <a:r>
              <a:rPr lang="en-AU" dirty="0" smtClean="0"/>
              <a:t>as input and produces a fixed-size hash value </a:t>
            </a:r>
            <a:endParaRPr lang="en-AU" dirty="0" smtClean="0"/>
          </a:p>
          <a:p>
            <a:pPr lvl="1"/>
            <a:r>
              <a:rPr lang="en-AU" i="1" dirty="0" smtClean="0"/>
              <a:t>h = </a:t>
            </a:r>
            <a:r>
              <a:rPr lang="en-AU" dirty="0" smtClean="0"/>
              <a:t>H(</a:t>
            </a:r>
            <a:r>
              <a:rPr lang="en-AU" i="1" dirty="0" smtClean="0"/>
              <a:t>M</a:t>
            </a:r>
            <a:r>
              <a:rPr lang="en-AU" dirty="0" smtClean="0"/>
              <a:t>)</a:t>
            </a:r>
            <a:endParaRPr lang="en-AU" dirty="0" smtClean="0"/>
          </a:p>
          <a:p>
            <a:pPr lvl="1"/>
            <a:r>
              <a:rPr lang="en-AU" dirty="0" smtClean="0"/>
              <a:t>Principal object is data integrity</a:t>
            </a:r>
            <a:endParaRPr lang="en-AU" dirty="0" smtClean="0"/>
          </a:p>
          <a:p>
            <a:r>
              <a:rPr lang="en-AU" dirty="0" smtClean="0"/>
              <a:t>Cryptographic hash function</a:t>
            </a:r>
            <a:endParaRPr lang="en-AU" dirty="0" smtClean="0"/>
          </a:p>
          <a:p>
            <a:pPr lvl="1"/>
            <a:r>
              <a:rPr lang="en-AU" dirty="0" smtClean="0"/>
              <a:t>An algorithm for which it is computationally infeasible to find either: </a:t>
            </a:r>
            <a:endParaRPr lang="en-AU" dirty="0" smtClean="0"/>
          </a:p>
          <a:p>
            <a:pPr lvl="2">
              <a:lnSpc>
                <a:spcPct val="120000"/>
              </a:lnSpc>
              <a:buNone/>
            </a:pPr>
            <a:r>
              <a:rPr lang="en-AU" dirty="0" smtClean="0"/>
              <a:t>	(a) a data object that maps to a pre-specified hash result (the one-way property) </a:t>
            </a:r>
            <a:endParaRPr lang="en-AU" dirty="0" smtClean="0"/>
          </a:p>
          <a:p>
            <a:pPr lvl="2">
              <a:lnSpc>
                <a:spcPct val="120000"/>
              </a:lnSpc>
              <a:spcBef>
                <a:spcPts val="1800"/>
              </a:spcBef>
              <a:buNone/>
            </a:pPr>
            <a:r>
              <a:rPr lang="en-AU" dirty="0" smtClean="0"/>
              <a:t>	</a:t>
            </a:r>
            <a:r>
              <a:rPr lang="en-AU" sz="2380" dirty="0" smtClean="0"/>
              <a:t>(b) two data objects that map to the same hash result (the collision-free property)</a:t>
            </a:r>
            <a:endParaRPr lang="en-US" sz="238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smtClean="0"/>
              <a:t>Hash Functions Based on Cipher Block Chaining</a:t>
            </a:r>
            <a:endParaRPr lang="en-AU" dirty="0"/>
          </a:p>
        </p:txBody>
      </p:sp>
      <p:sp>
        <p:nvSpPr>
          <p:cNvPr id="67587" name="Rectangle 3"/>
          <p:cNvSpPr>
            <a:spLocks noGrp="1" noChangeArrowheads="1"/>
          </p:cNvSpPr>
          <p:nvPr>
            <p:ph idx="1"/>
          </p:nvPr>
        </p:nvSpPr>
        <p:spPr>
          <a:xfrm>
            <a:off x="792163" y="1762125"/>
            <a:ext cx="7570787" cy="4714875"/>
          </a:xfrm>
        </p:spPr>
        <p:txBody>
          <a:bodyPr>
            <a:normAutofit lnSpcReduction="10000"/>
          </a:bodyPr>
          <a:lstStyle/>
          <a:p>
            <a:r>
              <a:rPr lang="en-US" dirty="0" smtClean="0"/>
              <a:t>Can use block ciphers as hash functions</a:t>
            </a:r>
            <a:endParaRPr lang="en-US" dirty="0" smtClean="0"/>
          </a:p>
          <a:p>
            <a:pPr lvl="1"/>
            <a:r>
              <a:rPr lang="en-US" dirty="0" smtClean="0"/>
              <a:t>Using H</a:t>
            </a:r>
            <a:r>
              <a:rPr lang="en-US" baseline="-25000" dirty="0" smtClean="0"/>
              <a:t>0</a:t>
            </a:r>
            <a:r>
              <a:rPr lang="en-US" dirty="0" smtClean="0"/>
              <a:t>=0 and zero-pad of final block</a:t>
            </a:r>
            <a:endParaRPr lang="en-US" dirty="0" smtClean="0"/>
          </a:p>
          <a:p>
            <a:pPr lvl="1"/>
            <a:r>
              <a:rPr lang="en-US" dirty="0" smtClean="0"/>
              <a:t>Compute: H</a:t>
            </a:r>
            <a:r>
              <a:rPr lang="en-US" baseline="-25000" dirty="0" smtClean="0"/>
              <a:t>i</a:t>
            </a:r>
            <a:r>
              <a:rPr lang="en-US" dirty="0" smtClean="0"/>
              <a:t> = E(M</a:t>
            </a:r>
            <a:r>
              <a:rPr lang="en-US" baseline="-25000" dirty="0" smtClean="0"/>
              <a:t>i</a:t>
            </a:r>
            <a:r>
              <a:rPr lang="en-US" dirty="0" smtClean="0"/>
              <a:t> H</a:t>
            </a:r>
            <a:r>
              <a:rPr lang="en-US" baseline="-25000" dirty="0" smtClean="0"/>
              <a:t>i-1</a:t>
            </a:r>
            <a:r>
              <a:rPr lang="en-US" dirty="0" smtClean="0"/>
              <a:t>)</a:t>
            </a:r>
            <a:endParaRPr lang="en-US" dirty="0" smtClean="0"/>
          </a:p>
          <a:p>
            <a:pPr lvl="1"/>
            <a:r>
              <a:rPr lang="en-US" dirty="0" smtClean="0"/>
              <a:t>Use final block as the hash value</a:t>
            </a:r>
            <a:endParaRPr lang="en-US" dirty="0" smtClean="0"/>
          </a:p>
          <a:p>
            <a:pPr lvl="1"/>
            <a:r>
              <a:rPr lang="en-US" dirty="0" smtClean="0"/>
              <a:t>Similar to CBC but without a key</a:t>
            </a:r>
            <a:endParaRPr lang="en-US" dirty="0" smtClean="0"/>
          </a:p>
          <a:p>
            <a:r>
              <a:rPr lang="en-US" dirty="0" smtClean="0"/>
              <a:t>Resulting hash is too small (64-bit)</a:t>
            </a:r>
            <a:endParaRPr lang="en-US" dirty="0" smtClean="0"/>
          </a:p>
          <a:p>
            <a:pPr lvl="1"/>
            <a:r>
              <a:rPr lang="en-US" dirty="0" smtClean="0"/>
              <a:t>Both due to direct birthday attack</a:t>
            </a:r>
            <a:endParaRPr lang="en-US" dirty="0" smtClean="0"/>
          </a:p>
          <a:p>
            <a:pPr lvl="1"/>
            <a:r>
              <a:rPr lang="en-US" dirty="0" smtClean="0"/>
              <a:t>And “meet-in-the-middle” attack</a:t>
            </a:r>
            <a:endParaRPr lang="en-US" dirty="0" smtClean="0"/>
          </a:p>
          <a:p>
            <a:r>
              <a:rPr lang="en-US" dirty="0" smtClean="0"/>
              <a:t>Other variants also susceptible to attack</a:t>
            </a:r>
            <a:endParaRPr lang="en-AU"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39688"/>
            <a:ext cx="9143999" cy="1412875"/>
          </a:xfrm>
        </p:spPr>
        <p:txBody>
          <a:bodyPr/>
          <a:lstStyle/>
          <a:p>
            <a:r>
              <a:rPr lang="en-US" dirty="0" smtClean="0"/>
              <a:t>Secure Hash Algorithm (SHA)</a:t>
            </a:r>
            <a:endParaRPr lang="en-AU" dirty="0"/>
          </a:p>
        </p:txBody>
      </p:sp>
      <p:sp>
        <p:nvSpPr>
          <p:cNvPr id="59395" name="Rectangle 3"/>
          <p:cNvSpPr>
            <a:spLocks noGrp="1" noChangeArrowheads="1"/>
          </p:cNvSpPr>
          <p:nvPr>
            <p:ph idx="1"/>
          </p:nvPr>
        </p:nvSpPr>
        <p:spPr>
          <a:xfrm>
            <a:off x="792163" y="1762125"/>
            <a:ext cx="7570787" cy="4943475"/>
          </a:xfrm>
        </p:spPr>
        <p:txBody>
          <a:bodyPr>
            <a:normAutofit fontScale="85000" lnSpcReduction="20000"/>
          </a:bodyPr>
          <a:lstStyle/>
          <a:p>
            <a:r>
              <a:rPr lang="en-AU" dirty="0" smtClean="0"/>
              <a:t>SHA was originally designed by the National Institute of Standards and Technology (NIST) and published as a federal information processing standard (FIPS 180) in 1993</a:t>
            </a:r>
            <a:endParaRPr lang="en-AU" dirty="0" smtClean="0"/>
          </a:p>
          <a:p>
            <a:r>
              <a:rPr lang="en-AU" dirty="0" smtClean="0"/>
              <a:t>Was revised in 1995 as SHA-1</a:t>
            </a:r>
            <a:endParaRPr lang="en-AU" dirty="0" smtClean="0"/>
          </a:p>
          <a:p>
            <a:r>
              <a:rPr lang="en-AU" dirty="0" smtClean="0"/>
              <a:t>Based on the hash function MD4 and its design closely models MD4</a:t>
            </a:r>
            <a:endParaRPr lang="en-AU" dirty="0" smtClean="0"/>
          </a:p>
          <a:p>
            <a:r>
              <a:rPr lang="en-AU" dirty="0" smtClean="0"/>
              <a:t>Produces 160-bit hash values </a:t>
            </a:r>
            <a:endParaRPr lang="en-AU" dirty="0" smtClean="0"/>
          </a:p>
          <a:p>
            <a:r>
              <a:rPr lang="en-AU" dirty="0" smtClean="0"/>
              <a:t>In 2002 NIST produced a revised version of the standard that defined three new versions of SHA with hash value lengths of 256, 384, and 512</a:t>
            </a:r>
            <a:endParaRPr lang="en-AU" dirty="0" smtClean="0"/>
          </a:p>
          <a:p>
            <a:pPr lvl="1"/>
            <a:r>
              <a:rPr lang="en-AU" dirty="0" smtClean="0"/>
              <a:t>Collectively known as SHA-2</a:t>
            </a:r>
            <a:endParaRPr lang="en-AU"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tretch>
                <a:fillRect/>
              </a:stretch>
            </p:blipFill>
          </mc:Choice>
          <mc:Fallback>
            <p:blipFill>
              <a:blip r:embed="rId2"/>
              <a:stretch>
                <a:fillRect/>
              </a:stretch>
            </p:blipFill>
          </mc:Fallback>
        </mc:AlternateContent>
        <p:spPr>
          <a:xfrm>
            <a:off x="381000" y="2895600"/>
            <a:ext cx="8593157" cy="2971800"/>
          </a:xfrm>
          <a:prstGeom prst="rect">
            <a:avLst/>
          </a:prstGeom>
        </p:spPr>
      </p:pic>
      <p:sp>
        <p:nvSpPr>
          <p:cNvPr id="6" name="TextBox 5"/>
          <p:cNvSpPr txBox="1"/>
          <p:nvPr/>
        </p:nvSpPr>
        <p:spPr>
          <a:xfrm>
            <a:off x="381000" y="5943600"/>
            <a:ext cx="3503283" cy="615553"/>
          </a:xfrm>
          <a:prstGeom prst="rect">
            <a:avLst/>
          </a:prstGeom>
          <a:noFill/>
        </p:spPr>
        <p:txBody>
          <a:bodyPr wrap="none" rtlCol="0">
            <a:spAutoFit/>
          </a:bodyPr>
          <a:lstStyle/>
          <a:p>
            <a:r>
              <a:rPr lang="en-US" sz="1600" dirty="0" smtClean="0"/>
              <a:t>Note:  All </a:t>
            </a:r>
            <a:r>
              <a:rPr lang="en-US" sz="1600" dirty="0"/>
              <a:t>sizes are measured in bits.</a:t>
            </a:r>
            <a:endParaRPr lang="en-US" sz="1600" dirty="0"/>
          </a:p>
          <a:p>
            <a:endParaRPr lang="en-US" dirty="0"/>
          </a:p>
        </p:txBody>
      </p:sp>
      <p:sp>
        <p:nvSpPr>
          <p:cNvPr id="8" name="Rectangle 2"/>
          <p:cNvSpPr txBox="1">
            <a:spLocks noChangeArrowheads="1"/>
          </p:cNvSpPr>
          <p:nvPr/>
        </p:nvSpPr>
        <p:spPr bwMode="auto">
          <a:xfrm>
            <a:off x="0" y="381000"/>
            <a:ext cx="9144000" cy="1412875"/>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ts val="4500"/>
              </a:lnSpc>
              <a:spcBef>
                <a:spcPct val="0"/>
              </a:spcBef>
              <a:spcAft>
                <a:spcPct val="0"/>
              </a:spcAft>
              <a:buClrTx/>
              <a:buSzTx/>
              <a:buFontTx/>
              <a:buNone/>
              <a:defRPr/>
            </a:pPr>
            <a:r>
              <a:rPr kumimoji="0" lang="en-US" sz="4800" b="0" i="0" u="none" strike="noStrike" kern="1200" cap="none" spc="0" normalizeH="0" baseline="0" noProof="0" dirty="0" smtClean="0">
                <a:ln>
                  <a:noFill/>
                </a:ln>
                <a:solidFill>
                  <a:schemeClr val="tx2"/>
                </a:solidFill>
                <a:effectLst/>
                <a:uLnTx/>
                <a:uFillTx/>
                <a:latin typeface="+mn-lt"/>
                <a:ea typeface="MS PGothic" charset="-128"/>
                <a:cs typeface="MS PGothic" charset="-128"/>
              </a:rPr>
              <a:t>Table 11.3</a:t>
            </a:r>
            <a:br>
              <a:rPr kumimoji="0" lang="en-US" sz="4000" b="0" i="0" u="none" strike="noStrike" kern="1200" cap="none" spc="0" normalizeH="0" baseline="0" noProof="0" dirty="0" smtClean="0">
                <a:ln>
                  <a:noFill/>
                </a:ln>
                <a:solidFill>
                  <a:schemeClr val="tx2"/>
                </a:solidFill>
                <a:effectLst/>
                <a:uLnTx/>
                <a:uFillTx/>
                <a:latin typeface="+mn-lt"/>
                <a:ea typeface="MS PGothic" charset="-128"/>
                <a:cs typeface="MS PGothic" charset="-128"/>
              </a:rPr>
            </a:br>
            <a:r>
              <a:rPr kumimoji="0" lang="en-US" sz="3600" b="0" i="0" u="none" strike="noStrike" kern="1200" cap="none" spc="0" normalizeH="0" baseline="0" noProof="0" dirty="0" smtClean="0">
                <a:ln>
                  <a:noFill/>
                </a:ln>
                <a:solidFill>
                  <a:schemeClr val="tx2"/>
                </a:solidFill>
                <a:effectLst/>
                <a:uLnTx/>
                <a:uFillTx/>
                <a:latin typeface="+mn-lt"/>
                <a:ea typeface="MS PGothic" charset="-128"/>
                <a:cs typeface="MS PGothic" charset="-128"/>
              </a:rPr>
              <a:t>Comparison of SHA Parameters</a:t>
            </a:r>
            <a:endParaRPr kumimoji="0" lang="en-AU" sz="4800" b="0" i="0" u="none" strike="noStrike" kern="1200" cap="none" spc="0" normalizeH="0" baseline="0" noProof="0" dirty="0" smtClean="0">
              <a:ln>
                <a:noFill/>
              </a:ln>
              <a:solidFill>
                <a:schemeClr val="tx2"/>
              </a:solidFill>
              <a:effectLst/>
              <a:uLnTx/>
              <a:uFillTx/>
              <a:latin typeface="+mn-lt"/>
              <a:ea typeface="MS PGothic" charset="-128"/>
              <a:cs typeface="MS PGothic" charset="-128"/>
            </a:endParaRPr>
          </a:p>
        </p:txBody>
      </p:sp>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9.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l="3529" t="6364" r="3529" b="26364"/>
              <a:stretch>
                <a:fillRect/>
              </a:stretch>
            </p:blipFill>
          </mc:Choice>
          <mc:Fallback>
            <p:blipFill>
              <a:blip r:embed="rId2"/>
              <a:srcRect l="3529" t="6364" r="3529" b="26364"/>
              <a:stretch>
                <a:fillRect/>
              </a:stretch>
            </p:blipFill>
          </mc:Fallback>
        </mc:AlternateContent>
        <p:spPr>
          <a:xfrm>
            <a:off x="762000" y="-136885"/>
            <a:ext cx="7467600" cy="6994885"/>
          </a:xfrm>
          <a:prstGeom prst="rect">
            <a:avLst/>
          </a:prstGeom>
        </p:spPr>
      </p:pic>
    </p:spTree>
  </p:cSld>
  <p:clrMapOvr>
    <a:masterClrMapping/>
  </p:clrMapOvr>
  <p:transition spd="med">
    <p:pull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0.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tretch>
                <a:fillRect/>
              </a:stretch>
            </p:blipFill>
          </mc:Choice>
          <mc:Fallback>
            <p:blipFill>
              <a:blip r:embed="rId2"/>
              <a:stretch>
                <a:fillRect/>
              </a:stretch>
            </p:blipFill>
          </mc:Fallback>
        </mc:AlternateContent>
        <p:spPr>
          <a:xfrm>
            <a:off x="1828800" y="-228600"/>
            <a:ext cx="5715000" cy="7395882"/>
          </a:xfrm>
          <a:prstGeom prst="rect">
            <a:avLst/>
          </a:prstGeom>
        </p:spPr>
      </p:pic>
    </p:spTree>
  </p:cSld>
  <p:clrMapOvr>
    <a:masterClrMapping/>
  </p:clrMapOvr>
  <p:transition spd="med">
    <p:wedg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tretch>
                <a:fillRect/>
              </a:stretch>
            </p:blipFill>
          </mc:Choice>
          <mc:Fallback>
            <p:blipFill>
              <a:blip r:embed="rId2"/>
              <a:stretch>
                <a:fillRect/>
              </a:stretch>
            </p:blipFill>
          </mc:Fallback>
        </mc:AlternateContent>
        <p:spPr>
          <a:xfrm>
            <a:off x="1219200" y="1219200"/>
            <a:ext cx="7338585" cy="5791200"/>
          </a:xfrm>
          <a:prstGeom prst="rect">
            <a:avLst/>
          </a:prstGeom>
        </p:spPr>
      </p:pic>
      <p:sp>
        <p:nvSpPr>
          <p:cNvPr id="5" name="TextBox 4"/>
          <p:cNvSpPr txBox="1"/>
          <p:nvPr/>
        </p:nvSpPr>
        <p:spPr>
          <a:xfrm>
            <a:off x="0" y="-152400"/>
            <a:ext cx="9144000" cy="1384995"/>
          </a:xfrm>
          <a:prstGeom prst="rect">
            <a:avLst/>
          </a:prstGeom>
          <a:noFill/>
        </p:spPr>
        <p:txBody>
          <a:bodyPr wrap="square" rtlCol="0">
            <a:spAutoFit/>
          </a:bodyPr>
          <a:lstStyle/>
          <a:p>
            <a:pPr algn="ctr"/>
            <a:r>
              <a:rPr lang="en-US" sz="4400" dirty="0">
                <a:latin typeface="+mn-lt"/>
              </a:rPr>
              <a:t>Table 11.4 </a:t>
            </a:r>
            <a:r>
              <a:rPr lang="en-US" sz="4400" dirty="0" smtClean="0">
                <a:latin typeface="+mn-lt"/>
              </a:rPr>
              <a:t> </a:t>
            </a:r>
            <a:endParaRPr lang="en-US" sz="4400" dirty="0" smtClean="0">
              <a:latin typeface="+mn-lt"/>
            </a:endParaRPr>
          </a:p>
          <a:p>
            <a:pPr algn="ctr"/>
            <a:r>
              <a:rPr lang="en-US" sz="4000" dirty="0" smtClean="0">
                <a:latin typeface="+mn-lt"/>
              </a:rPr>
              <a:t>SHA</a:t>
            </a:r>
            <a:r>
              <a:rPr lang="en-US" sz="4000" dirty="0">
                <a:latin typeface="+mn-lt"/>
              </a:rPr>
              <a:t>-512 Constants</a:t>
            </a:r>
            <a:r>
              <a:rPr lang="en-US" sz="4000" dirty="0" smtClean="0">
                <a:latin typeface="+mn-lt"/>
              </a:rPr>
              <a:t> </a:t>
            </a:r>
            <a:endParaRPr lang="en-US" sz="4000" dirty="0">
              <a:latin typeface="+mn-lt"/>
            </a:endParaRPr>
          </a:p>
        </p:txBody>
      </p:sp>
      <p:sp>
        <p:nvSpPr>
          <p:cNvPr id="6" name="TextBox 5"/>
          <p:cNvSpPr txBox="1"/>
          <p:nvPr/>
        </p:nvSpPr>
        <p:spPr>
          <a:xfrm>
            <a:off x="152400" y="5334000"/>
            <a:ext cx="1143000" cy="1323439"/>
          </a:xfrm>
          <a:prstGeom prst="rect">
            <a:avLst/>
          </a:prstGeom>
          <a:noFill/>
        </p:spPr>
        <p:txBody>
          <a:bodyPr wrap="square" rtlCol="0">
            <a:spAutoFit/>
          </a:bodyPr>
          <a:lstStyle/>
          <a:p>
            <a:r>
              <a:rPr lang="en-US" sz="1600" dirty="0" smtClean="0">
                <a:latin typeface="+mn-lt"/>
              </a:rPr>
              <a:t>(Table can be found on page 333 in textbook)</a:t>
            </a:r>
            <a:endParaRPr lang="en-US" sz="1600" dirty="0">
              <a:latin typeface="+mn-lt"/>
            </a:endParaRPr>
          </a:p>
        </p:txBody>
      </p:sp>
    </p:spTree>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1.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t="20000" b="12727"/>
              <a:stretch>
                <a:fillRect/>
              </a:stretch>
            </p:blipFill>
          </mc:Choice>
          <mc:Fallback>
            <p:blipFill>
              <a:blip r:embed="rId2"/>
              <a:srcRect t="20000" b="12727"/>
              <a:stretch>
                <a:fillRect/>
              </a:stretch>
            </p:blipFill>
          </mc:Fallback>
        </mc:AlternateContent>
        <p:spPr>
          <a:xfrm>
            <a:off x="838200" y="0"/>
            <a:ext cx="7877421" cy="6858000"/>
          </a:xfrm>
          <a:prstGeom prst="rect">
            <a:avLst/>
          </a:prstGeom>
        </p:spPr>
      </p:pic>
    </p:spTree>
  </p:cSld>
  <p:clrMapOvr>
    <a:masterClrMapping/>
  </p:clrMapOvr>
  <p:transition>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2.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t="29091" b="23636"/>
              <a:stretch>
                <a:fillRect/>
              </a:stretch>
            </p:blipFill>
          </mc:Choice>
          <mc:Fallback>
            <p:blipFill>
              <a:blip r:embed="rId2"/>
              <a:srcRect t="29091" b="23636"/>
              <a:stretch>
                <a:fillRect/>
              </a:stretch>
            </p:blipFill>
          </mc:Fallback>
        </mc:AlternateContent>
        <p:spPr>
          <a:xfrm>
            <a:off x="0" y="914400"/>
            <a:ext cx="9070110" cy="5548763"/>
          </a:xfrm>
          <a:prstGeom prst="rect">
            <a:avLst/>
          </a:prstGeom>
        </p:spPr>
      </p:pic>
    </p:spTree>
  </p:cSld>
  <p:clrMapOvr>
    <a:masterClrMapping/>
  </p:clrMapOvr>
  <p:transition spd="med">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3.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l="5882" t="4545" r="5882" b="10909"/>
              <a:stretch>
                <a:fillRect/>
              </a:stretch>
            </p:blipFill>
          </mc:Choice>
          <mc:Fallback>
            <p:blipFill>
              <a:blip r:embed="rId2"/>
              <a:srcRect l="5882" t="4545" r="5882" b="10909"/>
              <a:stretch>
                <a:fillRect/>
              </a:stretch>
            </p:blipFill>
          </mc:Fallback>
        </mc:AlternateContent>
        <p:spPr>
          <a:xfrm>
            <a:off x="3124200" y="0"/>
            <a:ext cx="5532046" cy="6859782"/>
          </a:xfrm>
          <a:prstGeom prst="rect">
            <a:avLst/>
          </a:prstGeom>
        </p:spPr>
      </p:pic>
      <p:sp>
        <p:nvSpPr>
          <p:cNvPr id="3" name="TextBox 2"/>
          <p:cNvSpPr txBox="1"/>
          <p:nvPr/>
        </p:nvSpPr>
        <p:spPr>
          <a:xfrm>
            <a:off x="304800" y="6019800"/>
            <a:ext cx="2743200" cy="584776"/>
          </a:xfrm>
          <a:prstGeom prst="rect">
            <a:avLst/>
          </a:prstGeom>
          <a:noFill/>
        </p:spPr>
        <p:txBody>
          <a:bodyPr wrap="square" rtlCol="0">
            <a:spAutoFit/>
          </a:bodyPr>
          <a:lstStyle/>
          <a:p>
            <a:r>
              <a:rPr lang="en-US" sz="1600" dirty="0" smtClean="0">
                <a:latin typeface="+mn-lt"/>
              </a:rPr>
              <a:t>(Figure can be found on </a:t>
            </a:r>
            <a:endParaRPr lang="en-US" sz="1600" dirty="0" smtClean="0">
              <a:latin typeface="+mn-lt"/>
            </a:endParaRPr>
          </a:p>
          <a:p>
            <a:r>
              <a:rPr lang="en-US" sz="1600" dirty="0" smtClean="0">
                <a:latin typeface="+mn-lt"/>
              </a:rPr>
              <a:t>page 337 in textbook)</a:t>
            </a:r>
            <a:endParaRPr lang="en-US" sz="1600" dirty="0">
              <a:latin typeface="+mn-lt"/>
            </a:endParaRPr>
          </a:p>
        </p:txBody>
      </p:sp>
      <p:sp>
        <p:nvSpPr>
          <p:cNvPr id="4" name="TextBox 3"/>
          <p:cNvSpPr txBox="1"/>
          <p:nvPr/>
        </p:nvSpPr>
        <p:spPr>
          <a:xfrm>
            <a:off x="381000" y="1828800"/>
            <a:ext cx="2236910" cy="1569660"/>
          </a:xfrm>
          <a:prstGeom prst="rect">
            <a:avLst/>
          </a:prstGeom>
          <a:noFill/>
        </p:spPr>
        <p:txBody>
          <a:bodyPr wrap="square" rtlCol="0">
            <a:spAutoFit/>
          </a:bodyPr>
          <a:lstStyle/>
          <a:p>
            <a:pPr algn="ctr"/>
            <a:r>
              <a:rPr lang="en-US" sz="4800" dirty="0" smtClean="0">
                <a:latin typeface="+mn-lt"/>
              </a:rPr>
              <a:t>SHA-512</a:t>
            </a:r>
            <a:endParaRPr lang="en-US" sz="4800" dirty="0" smtClean="0">
              <a:latin typeface="+mn-lt"/>
            </a:endParaRPr>
          </a:p>
          <a:p>
            <a:pPr algn="ctr"/>
            <a:r>
              <a:rPr lang="en-US" sz="4800" dirty="0" smtClean="0">
                <a:latin typeface="+mn-lt"/>
              </a:rPr>
              <a:t>Logic</a:t>
            </a:r>
            <a:endParaRPr lang="en-US" sz="4800" dirty="0">
              <a:latin typeface="+mn-lt"/>
            </a:endParaRP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SHA-3</a:t>
            </a:r>
            <a:endParaRPr lang="en-US" dirty="0" smtClean="0"/>
          </a:p>
        </p:txBody>
      </p:sp>
      <p:graphicFrame>
        <p:nvGraphicFramePr>
          <p:cNvPr id="4" name="Content Placeholder 3"/>
          <p:cNvGraphicFramePr>
            <a:graphicFrameLocks noGrp="1"/>
          </p:cNvGraphicFramePr>
          <p:nvPr>
            <p:ph idx="1"/>
          </p:nvPr>
        </p:nvGraphicFramePr>
        <p:xfrm>
          <a:off x="304800" y="1676401"/>
          <a:ext cx="8610599" cy="48767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l="5882" t="10000" r="7059" b="30909"/>
              <a:stretch>
                <a:fillRect/>
              </a:stretch>
            </p:blipFill>
          </mc:Choice>
          <mc:Fallback>
            <p:blipFill>
              <a:blip r:embed="rId2"/>
              <a:srcRect l="5882" t="10000" r="7059" b="30909"/>
              <a:stretch>
                <a:fillRect/>
              </a:stretch>
            </p:blipFill>
          </mc:Fallback>
        </mc:AlternateContent>
        <p:spPr>
          <a:xfrm>
            <a:off x="775149" y="0"/>
            <a:ext cx="7807373" cy="6858000"/>
          </a:xfrm>
          <a:prstGeom prst="rect">
            <a:avLst/>
          </a:prstGeom>
        </p:spPr>
      </p:pic>
    </p:spTree>
  </p:cSld>
  <p:clrMapOvr>
    <a:masterClrMapping/>
  </p:clrMapOvr>
  <p:transition>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Sponge Construction</a:t>
            </a:r>
            <a:endParaRPr lang="en-US" dirty="0" smtClean="0"/>
          </a:p>
        </p:txBody>
      </p:sp>
      <p:sp>
        <p:nvSpPr>
          <p:cNvPr id="3" name="Content Placeholder 2"/>
          <p:cNvSpPr>
            <a:spLocks noGrp="1"/>
          </p:cNvSpPr>
          <p:nvPr>
            <p:ph idx="1"/>
          </p:nvPr>
        </p:nvSpPr>
        <p:spPr/>
        <p:txBody>
          <a:bodyPr>
            <a:normAutofit fontScale="77500" lnSpcReduction="20000"/>
          </a:bodyPr>
          <a:lstStyle/>
          <a:p>
            <a:r>
              <a:rPr lang="en-US" dirty="0" smtClean="0"/>
              <a:t>Underlying structure of SHA-3 is a scheme referred to by its designers as a </a:t>
            </a:r>
            <a:r>
              <a:rPr lang="en-US" i="1" dirty="0" smtClean="0"/>
              <a:t>sponge construction</a:t>
            </a:r>
            <a:endParaRPr lang="en-US" i="1" dirty="0" smtClean="0"/>
          </a:p>
          <a:p>
            <a:r>
              <a:rPr lang="en-US" dirty="0" smtClean="0"/>
              <a:t>Takes an input message and partitions it into fixed-size blocks</a:t>
            </a:r>
            <a:endParaRPr lang="en-US" dirty="0" smtClean="0"/>
          </a:p>
          <a:p>
            <a:r>
              <a:rPr lang="en-US" dirty="0" smtClean="0"/>
              <a:t>Each block is processed in turn with the output of each iteration fed into the next iteration, finally producing an output block</a:t>
            </a:r>
            <a:endParaRPr lang="en-US" dirty="0" smtClean="0"/>
          </a:p>
          <a:p>
            <a:r>
              <a:rPr lang="en-US" dirty="0" smtClean="0"/>
              <a:t> The sponge function is defined by three parameters:</a:t>
            </a:r>
            <a:endParaRPr lang="en-US" dirty="0" smtClean="0"/>
          </a:p>
          <a:p>
            <a:pPr lvl="1"/>
            <a:r>
              <a:rPr lang="en-US" dirty="0" smtClean="0"/>
              <a:t>f =  the internal function used to process each input block</a:t>
            </a:r>
            <a:endParaRPr lang="en-US" dirty="0" smtClean="0"/>
          </a:p>
          <a:p>
            <a:pPr lvl="1"/>
            <a:r>
              <a:rPr lang="en-US" dirty="0" smtClean="0"/>
              <a:t>r =  the size in bits of the input blocks, called the </a:t>
            </a:r>
            <a:r>
              <a:rPr lang="en-US" i="1" dirty="0" smtClean="0"/>
              <a:t>bitrate</a:t>
            </a:r>
            <a:endParaRPr lang="en-US" i="1" dirty="0" smtClean="0"/>
          </a:p>
          <a:p>
            <a:pPr lvl="1"/>
            <a:r>
              <a:rPr lang="en-US" dirty="0" smtClean="0"/>
              <a:t>pad =  the padding algorithm</a:t>
            </a:r>
            <a:endParaRPr lang="en-US" dirty="0" smtClean="0"/>
          </a:p>
        </p:txBody>
      </p:sp>
      <p:pic>
        <p:nvPicPr>
          <p:cNvPr id="4" name="Picture 3"/>
          <p:cNvPicPr>
            <a:picLocks noChangeAspect="1"/>
          </p:cNvPicPr>
          <p:nvPr/>
        </p:nvPicPr>
        <p:blipFill>
          <a:blip r:embed="rId1"/>
          <a:stretch>
            <a:fillRect/>
          </a:stretch>
        </p:blipFill>
        <p:spPr>
          <a:xfrm rot="20541565">
            <a:off x="7464018" y="5479439"/>
            <a:ext cx="1384300" cy="1196951"/>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4.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l="9412" t="8182" r="2353" b="30000"/>
              <a:stretch>
                <a:fillRect/>
              </a:stretch>
            </p:blipFill>
          </mc:Choice>
          <mc:Fallback>
            <p:blipFill>
              <a:blip r:embed="rId2"/>
              <a:srcRect l="9412" t="8182" r="2353" b="30000"/>
              <a:stretch>
                <a:fillRect/>
              </a:stretch>
            </p:blipFill>
          </mc:Fallback>
        </mc:AlternateContent>
        <p:spPr>
          <a:xfrm>
            <a:off x="914399" y="1"/>
            <a:ext cx="7563823" cy="6858000"/>
          </a:xfrm>
          <a:prstGeom prst="rect">
            <a:avLst/>
          </a:prstGeom>
        </p:spPr>
      </p:pic>
    </p:spTree>
  </p:cSld>
  <p:clrMapOvr>
    <a:masterClrMapping/>
  </p:clrMapOvr>
  <p:transition>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5.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l="5882" t="3636" r="3529" b="9091"/>
              <a:stretch>
                <a:fillRect/>
              </a:stretch>
            </p:blipFill>
          </mc:Choice>
          <mc:Fallback>
            <p:blipFill>
              <a:blip r:embed="rId2"/>
              <a:srcRect l="5882" t="3636" r="3529" b="9091"/>
              <a:stretch>
                <a:fillRect/>
              </a:stretch>
            </p:blipFill>
          </mc:Fallback>
        </mc:AlternateContent>
        <p:spPr>
          <a:xfrm>
            <a:off x="1734019" y="0"/>
            <a:ext cx="5500659" cy="6858000"/>
          </a:xfrm>
          <a:prstGeom prst="rect">
            <a:avLst/>
          </a:prstGeom>
        </p:spPr>
      </p:pic>
    </p:spTree>
  </p:cSld>
  <p:clrMapOvr>
    <a:masterClrMapping/>
  </p:clrMapOvr>
  <p:transition spd="med">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r="15031"/>
              <a:stretch>
                <a:fillRect/>
              </a:stretch>
            </p:blipFill>
          </mc:Choice>
          <mc:Fallback>
            <p:blipFill>
              <a:blip r:embed="rId2"/>
              <a:srcRect r="15031"/>
              <a:stretch>
                <a:fillRect/>
              </a:stretch>
            </p:blipFill>
          </mc:Fallback>
        </mc:AlternateContent>
        <p:spPr>
          <a:xfrm>
            <a:off x="533400" y="1503416"/>
            <a:ext cx="8382000" cy="5354584"/>
          </a:xfrm>
          <a:prstGeom prst="rect">
            <a:avLst/>
          </a:prstGeom>
        </p:spPr>
      </p:pic>
      <p:sp>
        <p:nvSpPr>
          <p:cNvPr id="3" name="Rectangle 2"/>
          <p:cNvSpPr/>
          <p:nvPr/>
        </p:nvSpPr>
        <p:spPr>
          <a:xfrm>
            <a:off x="0" y="1"/>
            <a:ext cx="9144000" cy="1384995"/>
          </a:xfrm>
          <a:prstGeom prst="rect">
            <a:avLst/>
          </a:prstGeom>
        </p:spPr>
        <p:txBody>
          <a:bodyPr wrap="square">
            <a:spAutoFit/>
          </a:bodyPr>
          <a:lstStyle/>
          <a:p>
            <a:pPr algn="ctr"/>
            <a:r>
              <a:rPr lang="en-US" sz="4800" dirty="0">
                <a:solidFill>
                  <a:schemeClr val="tx2"/>
                </a:solidFill>
                <a:latin typeface="+mn-lt"/>
                <a:ea typeface="MS PGothic" charset="-128"/>
                <a:cs typeface="MS PGothic" charset="-128"/>
              </a:rPr>
              <a:t>Table 11.5 </a:t>
            </a:r>
            <a:r>
              <a:rPr lang="en-US" sz="4800" dirty="0" smtClean="0">
                <a:solidFill>
                  <a:schemeClr val="tx2"/>
                </a:solidFill>
                <a:latin typeface="+mn-lt"/>
                <a:ea typeface="MS PGothic" charset="-128"/>
                <a:cs typeface="MS PGothic" charset="-128"/>
              </a:rPr>
              <a:t> </a:t>
            </a:r>
            <a:endParaRPr lang="en-US" sz="4800" dirty="0" smtClean="0">
              <a:solidFill>
                <a:schemeClr val="tx2"/>
              </a:solidFill>
              <a:latin typeface="+mn-lt"/>
              <a:ea typeface="MS PGothic" charset="-128"/>
              <a:cs typeface="MS PGothic" charset="-128"/>
            </a:endParaRPr>
          </a:p>
          <a:p>
            <a:pPr algn="ctr"/>
            <a:r>
              <a:rPr lang="en-US" sz="3600" dirty="0" smtClean="0">
                <a:solidFill>
                  <a:schemeClr val="tx2"/>
                </a:solidFill>
                <a:latin typeface="+mn-lt"/>
                <a:ea typeface="MS PGothic" charset="-128"/>
                <a:cs typeface="MS PGothic" charset="-128"/>
              </a:rPr>
              <a:t>SHA</a:t>
            </a:r>
            <a:r>
              <a:rPr lang="en-US" sz="3600" dirty="0">
                <a:solidFill>
                  <a:schemeClr val="tx2"/>
                </a:solidFill>
                <a:latin typeface="+mn-lt"/>
                <a:ea typeface="MS PGothic" charset="-128"/>
                <a:cs typeface="MS PGothic" charset="-128"/>
              </a:rPr>
              <a:t>-3 Parameters </a:t>
            </a:r>
            <a:endParaRPr lang="en-US" sz="3600" dirty="0">
              <a:solidFill>
                <a:schemeClr val="tx2"/>
              </a:solidFill>
              <a:latin typeface="+mn-lt"/>
              <a:ea typeface="MS PGothic" charset="-128"/>
              <a:cs typeface="MS PGothic" charset="-128"/>
            </a:endParaRPr>
          </a:p>
        </p:txBody>
      </p:sp>
    </p:spTree>
  </p:cSld>
  <p:clrMapOvr>
    <a:masterClrMapping/>
  </p:clrMapOvr>
  <p:transition spd="med">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6.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l="2353" t="12727" r="4706" b="36364"/>
              <a:stretch>
                <a:fillRect/>
              </a:stretch>
            </p:blipFill>
          </mc:Choice>
          <mc:Fallback>
            <p:blipFill>
              <a:blip r:embed="rId2"/>
              <a:srcRect l="2353" t="12727" r="4706" b="36364"/>
              <a:stretch>
                <a:fillRect/>
              </a:stretch>
            </p:blipFill>
          </mc:Fallback>
        </mc:AlternateContent>
        <p:spPr>
          <a:xfrm>
            <a:off x="0" y="242110"/>
            <a:ext cx="9144000" cy="6481849"/>
          </a:xfrm>
          <a:prstGeom prst="rect">
            <a:avLst/>
          </a:prstGeom>
        </p:spPr>
      </p:pic>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7.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l="20000" t="1818" r="16471" b="1818"/>
              <a:stretch>
                <a:fillRect/>
              </a:stretch>
            </p:blipFill>
          </mc:Choice>
          <mc:Fallback>
            <p:blipFill>
              <a:blip r:embed="rId2"/>
              <a:srcRect l="20000" t="1818" r="16471" b="1818"/>
              <a:stretch>
                <a:fillRect/>
              </a:stretch>
            </p:blipFill>
          </mc:Fallback>
        </mc:AlternateContent>
        <p:spPr>
          <a:xfrm>
            <a:off x="5105400" y="0"/>
            <a:ext cx="3493686" cy="6858000"/>
          </a:xfrm>
          <a:prstGeom prst="rect">
            <a:avLst/>
          </a:prstGeom>
        </p:spPr>
      </p:pic>
      <p:sp>
        <p:nvSpPr>
          <p:cNvPr id="3" name="Title 2"/>
          <p:cNvSpPr>
            <a:spLocks noGrp="1"/>
          </p:cNvSpPr>
          <p:nvPr>
            <p:ph type="title"/>
          </p:nvPr>
        </p:nvSpPr>
        <p:spPr>
          <a:xfrm>
            <a:off x="381000" y="609600"/>
            <a:ext cx="3612776" cy="2590800"/>
          </a:xfrm>
        </p:spPr>
        <p:txBody>
          <a:bodyPr/>
          <a:lstStyle/>
          <a:p>
            <a:r>
              <a:rPr lang="en-US" dirty="0" smtClean="0"/>
              <a:t>SHA-3 </a:t>
            </a:r>
            <a:br>
              <a:rPr lang="en-US" dirty="0" smtClean="0"/>
            </a:br>
            <a:r>
              <a:rPr lang="en-US" dirty="0" smtClean="0"/>
              <a:t>Iteration Function </a:t>
            </a:r>
            <a:r>
              <a:rPr lang="en-US" i="1" dirty="0" smtClean="0"/>
              <a:t>f</a:t>
            </a:r>
            <a:endParaRPr lang="en-US" dirty="0"/>
          </a:p>
        </p:txBody>
      </p:sp>
    </p:spTree>
  </p:cSld>
  <p:clrMapOvr>
    <a:masterClrMapping/>
  </p:clrMapOvr>
  <p:transition spd="med">
    <p:wipe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tretch>
                <a:fillRect/>
              </a:stretch>
            </p:blipFill>
          </mc:Choice>
          <mc:Fallback>
            <p:blipFill>
              <a:blip r:embed="rId2"/>
              <a:stretch>
                <a:fillRect/>
              </a:stretch>
            </p:blipFill>
          </mc:Fallback>
        </mc:AlternateContent>
        <p:spPr>
          <a:xfrm>
            <a:off x="2667000" y="95250"/>
            <a:ext cx="6170204" cy="6762750"/>
          </a:xfrm>
          <a:prstGeom prst="rect">
            <a:avLst/>
          </a:prstGeom>
        </p:spPr>
      </p:pic>
      <p:sp>
        <p:nvSpPr>
          <p:cNvPr id="6" name="Rectangle 5"/>
          <p:cNvSpPr/>
          <p:nvPr/>
        </p:nvSpPr>
        <p:spPr>
          <a:xfrm>
            <a:off x="381000" y="838200"/>
            <a:ext cx="2286000" cy="4247317"/>
          </a:xfrm>
          <a:prstGeom prst="rect">
            <a:avLst/>
          </a:prstGeom>
        </p:spPr>
        <p:txBody>
          <a:bodyPr wrap="square">
            <a:spAutoFit/>
          </a:bodyPr>
          <a:lstStyle/>
          <a:p>
            <a:pPr algn="ctr"/>
            <a:r>
              <a:rPr lang="en-US" sz="5400" dirty="0">
                <a:solidFill>
                  <a:schemeClr val="tx2"/>
                </a:solidFill>
                <a:latin typeface="+mn-lt"/>
                <a:ea typeface="MS PGothic" charset="-128"/>
                <a:cs typeface="MS PGothic" charset="-128"/>
              </a:rPr>
              <a:t>Table 11.6  </a:t>
            </a:r>
            <a:endParaRPr lang="en-US" sz="5400" dirty="0">
              <a:solidFill>
                <a:schemeClr val="tx2"/>
              </a:solidFill>
              <a:latin typeface="+mn-lt"/>
              <a:ea typeface="MS PGothic" charset="-128"/>
              <a:cs typeface="MS PGothic" charset="-128"/>
            </a:endParaRPr>
          </a:p>
          <a:p>
            <a:pPr algn="ctr"/>
            <a:endParaRPr lang="en-US" sz="5400" dirty="0">
              <a:solidFill>
                <a:schemeClr val="tx2"/>
              </a:solidFill>
              <a:latin typeface="+mn-lt"/>
              <a:ea typeface="MS PGothic" charset="-128"/>
              <a:cs typeface="MS PGothic" charset="-128"/>
            </a:endParaRPr>
          </a:p>
          <a:p>
            <a:pPr algn="ctr"/>
            <a:r>
              <a:rPr lang="en-US" sz="3600" dirty="0">
                <a:solidFill>
                  <a:schemeClr val="tx2"/>
                </a:solidFill>
                <a:latin typeface="+mn-lt"/>
                <a:ea typeface="MS PGothic" charset="-128"/>
                <a:cs typeface="MS PGothic" charset="-128"/>
              </a:rPr>
              <a:t>Step Functions </a:t>
            </a:r>
            <a:endParaRPr lang="en-US" sz="3600" dirty="0">
              <a:solidFill>
                <a:schemeClr val="tx2"/>
              </a:solidFill>
              <a:latin typeface="+mn-lt"/>
              <a:ea typeface="MS PGothic" charset="-128"/>
              <a:cs typeface="MS PGothic" charset="-128"/>
            </a:endParaRPr>
          </a:p>
          <a:p>
            <a:pPr algn="ctr"/>
            <a:r>
              <a:rPr lang="en-US" sz="3600" dirty="0">
                <a:solidFill>
                  <a:schemeClr val="tx2"/>
                </a:solidFill>
                <a:latin typeface="+mn-lt"/>
                <a:ea typeface="MS PGothic" charset="-128"/>
                <a:cs typeface="MS PGothic" charset="-128"/>
              </a:rPr>
              <a:t>in SHA-3 </a:t>
            </a:r>
            <a:endParaRPr lang="en-US" sz="3600" dirty="0">
              <a:solidFill>
                <a:schemeClr val="tx2"/>
              </a:solidFill>
              <a:latin typeface="+mn-lt"/>
              <a:ea typeface="MS PGothic" charset="-128"/>
              <a:cs typeface="MS PGothic" charset="-128"/>
            </a:endParaRPr>
          </a:p>
        </p:txBody>
      </p:sp>
    </p:spTree>
  </p:cSld>
  <p:clrMapOvr>
    <a:masterClrMapping/>
  </p:clrMapOvr>
  <p:transition>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8.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l="7059" t="3636" r="4706" b="20000"/>
              <a:stretch>
                <a:fillRect/>
              </a:stretch>
            </p:blipFill>
          </mc:Choice>
          <mc:Fallback>
            <p:blipFill>
              <a:blip r:embed="rId2"/>
              <a:srcRect l="7059" t="3636" r="4706" b="20000"/>
              <a:stretch>
                <a:fillRect/>
              </a:stretch>
            </p:blipFill>
          </mc:Fallback>
        </mc:AlternateContent>
        <p:spPr>
          <a:xfrm>
            <a:off x="1447800" y="0"/>
            <a:ext cx="6123126" cy="6858000"/>
          </a:xfrm>
          <a:prstGeom prst="rect">
            <a:avLst/>
          </a:prstGeom>
        </p:spPr>
      </p:pic>
    </p:spTree>
  </p:cSld>
  <p:clrMapOvr>
    <a:masterClrMapping/>
  </p:clrMapOvr>
  <p:transition spd="med">
    <p:pull dir="l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9.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l="14118" t="9091" r="14118" b="17273"/>
              <a:stretch>
                <a:fillRect/>
              </a:stretch>
            </p:blipFill>
          </mc:Choice>
          <mc:Fallback>
            <p:blipFill>
              <a:blip r:embed="rId2"/>
              <a:srcRect l="14118" t="9091" r="14118" b="17273"/>
              <a:stretch>
                <a:fillRect/>
              </a:stretch>
            </p:blipFill>
          </mc:Fallback>
        </mc:AlternateContent>
        <p:spPr>
          <a:xfrm>
            <a:off x="1778414" y="0"/>
            <a:ext cx="5164586" cy="6858000"/>
          </a:xfrm>
          <a:prstGeom prst="rect">
            <a:avLst/>
          </a:prstGeom>
        </p:spPr>
      </p:pic>
    </p:spTree>
  </p:cSld>
  <p:clrMapOvr>
    <a:masterClrMapping/>
  </p:clrMapOvr>
  <p:transition spd="med">
    <p:pull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dirty="0" smtClean="0"/>
              <a:t>Summary</a:t>
            </a:r>
            <a:endParaRPr lang="en-AU" dirty="0" smtClean="0"/>
          </a:p>
        </p:txBody>
      </p:sp>
      <p:sp>
        <p:nvSpPr>
          <p:cNvPr id="130051" name="Rectangle 3"/>
          <p:cNvSpPr>
            <a:spLocks noGrp="1" noChangeArrowheads="1"/>
          </p:cNvSpPr>
          <p:nvPr>
            <p:ph sz="half" idx="1"/>
          </p:nvPr>
        </p:nvSpPr>
        <p:spPr>
          <a:xfrm>
            <a:off x="533400" y="1752600"/>
            <a:ext cx="3565525" cy="4778375"/>
          </a:xfrm>
        </p:spPr>
        <p:txBody>
          <a:bodyPr>
            <a:normAutofit fontScale="92500" lnSpcReduction="10000"/>
          </a:bodyPr>
          <a:lstStyle/>
          <a:p>
            <a:r>
              <a:rPr lang="en-US" dirty="0" smtClean="0"/>
              <a:t>Applications of cryptographic hash functions</a:t>
            </a:r>
            <a:endParaRPr lang="en-US" dirty="0" smtClean="0"/>
          </a:p>
          <a:p>
            <a:pPr lvl="1"/>
            <a:r>
              <a:rPr lang="en-US" dirty="0" smtClean="0"/>
              <a:t>Message authentication</a:t>
            </a:r>
            <a:endParaRPr lang="en-US" dirty="0" smtClean="0"/>
          </a:p>
          <a:p>
            <a:pPr lvl="1"/>
            <a:r>
              <a:rPr lang="en-US" dirty="0" smtClean="0"/>
              <a:t>Digital signatures</a:t>
            </a:r>
            <a:endParaRPr lang="en-US" dirty="0" smtClean="0"/>
          </a:p>
          <a:p>
            <a:pPr lvl="1"/>
            <a:r>
              <a:rPr lang="en-US" dirty="0" smtClean="0"/>
              <a:t>Other applications</a:t>
            </a:r>
            <a:endParaRPr lang="en-US" dirty="0" smtClean="0"/>
          </a:p>
          <a:p>
            <a:r>
              <a:rPr lang="en-US" dirty="0" smtClean="0"/>
              <a:t>Requirements and security</a:t>
            </a:r>
            <a:endParaRPr lang="en-US" dirty="0" smtClean="0"/>
          </a:p>
          <a:p>
            <a:pPr lvl="1"/>
            <a:r>
              <a:rPr lang="en-US" dirty="0" smtClean="0"/>
              <a:t>Security requirements for cryptographic hash functions</a:t>
            </a:r>
            <a:endParaRPr lang="en-US" dirty="0" smtClean="0"/>
          </a:p>
          <a:p>
            <a:pPr lvl="1"/>
            <a:r>
              <a:rPr lang="en-US" dirty="0" smtClean="0"/>
              <a:t>Brute-force attacks</a:t>
            </a:r>
            <a:endParaRPr lang="en-US" dirty="0" smtClean="0"/>
          </a:p>
          <a:p>
            <a:pPr lvl="1"/>
            <a:r>
              <a:rPr lang="en-US" dirty="0" smtClean="0"/>
              <a:t>Cryptanalysis </a:t>
            </a:r>
            <a:endParaRPr lang="en-AU" dirty="0" smtClean="0"/>
          </a:p>
        </p:txBody>
      </p:sp>
      <p:sp>
        <p:nvSpPr>
          <p:cNvPr id="130052" name="Content Placeholder 11"/>
          <p:cNvSpPr>
            <a:spLocks noGrp="1"/>
          </p:cNvSpPr>
          <p:nvPr>
            <p:ph sz="half" idx="2"/>
          </p:nvPr>
        </p:nvSpPr>
        <p:spPr>
          <a:xfrm>
            <a:off x="5867400" y="1752600"/>
            <a:ext cx="3124200" cy="4800600"/>
          </a:xfrm>
        </p:spPr>
        <p:txBody>
          <a:bodyPr>
            <a:normAutofit fontScale="92500" lnSpcReduction="10000"/>
          </a:bodyPr>
          <a:lstStyle/>
          <a:p>
            <a:r>
              <a:rPr lang="en-US" dirty="0" smtClean="0"/>
              <a:t>Hash functions based on cipher block chaining</a:t>
            </a:r>
            <a:endParaRPr lang="en-US" dirty="0" smtClean="0"/>
          </a:p>
          <a:p>
            <a:r>
              <a:rPr lang="en-US" dirty="0" smtClean="0"/>
              <a:t>Secure hash algorithm (SHA)</a:t>
            </a:r>
            <a:endParaRPr lang="en-US" dirty="0" smtClean="0"/>
          </a:p>
          <a:p>
            <a:pPr lvl="1"/>
            <a:r>
              <a:rPr lang="en-US" dirty="0" smtClean="0"/>
              <a:t>SHA-512 logic</a:t>
            </a:r>
            <a:endParaRPr lang="en-US" dirty="0" smtClean="0"/>
          </a:p>
          <a:p>
            <a:pPr lvl="1"/>
            <a:r>
              <a:rPr lang="en-US" dirty="0" smtClean="0"/>
              <a:t>SHA-512 round function</a:t>
            </a:r>
            <a:endParaRPr lang="en-US" dirty="0" smtClean="0"/>
          </a:p>
          <a:p>
            <a:r>
              <a:rPr lang="en-US" dirty="0" smtClean="0"/>
              <a:t>SHA-3</a:t>
            </a:r>
            <a:endParaRPr lang="en-US" dirty="0" smtClean="0"/>
          </a:p>
          <a:p>
            <a:pPr lvl="1"/>
            <a:r>
              <a:rPr lang="en-US" dirty="0" smtClean="0"/>
              <a:t>The sponge construction</a:t>
            </a:r>
            <a:endParaRPr lang="en-US" dirty="0" smtClean="0"/>
          </a:p>
          <a:p>
            <a:pPr lvl="1"/>
            <a:r>
              <a:rPr lang="en-US" dirty="0" smtClean="0"/>
              <a:t>The SHA-3 Iteration Function </a:t>
            </a:r>
            <a:r>
              <a:rPr lang="en-US" i="1" dirty="0" smtClean="0"/>
              <a:t>f</a:t>
            </a:r>
            <a:endParaRPr lang="en-US" dirty="0" smtClean="0"/>
          </a:p>
        </p:txBody>
      </p:sp>
      <p:pic>
        <p:nvPicPr>
          <p:cNvPr id="9" name="Picture Placeholder 4" descr="crypto.jpg"/>
          <p:cNvPicPr>
            <a:picLocks noChangeAspect="1"/>
          </p:cNvPicPr>
          <p:nvPr/>
        </p:nvPicPr>
        <p:blipFill>
          <a:blip r:embed="rId1">
            <a:lum bright="28000"/>
          </a:blip>
          <a:srcRect l="-16674" t="-1111" r="-18211" b="44444"/>
          <a:stretch>
            <a:fillRect/>
          </a:stretch>
        </p:blipFill>
        <p:spPr bwMode="auto">
          <a:xfrm>
            <a:off x="3505200" y="28194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tretch>
                <a:fillRect/>
              </a:stretch>
            </p:blipFill>
          </mc:Choice>
          <mc:Fallback>
            <p:blipFill>
              <a:blip r:embed="rId2"/>
              <a:stretch>
                <a:fillRect/>
              </a:stretch>
            </p:blipFill>
          </mc:Fallback>
        </mc:AlternateContent>
        <p:spPr>
          <a:xfrm>
            <a:off x="1922318" y="0"/>
            <a:ext cx="5299364" cy="6858000"/>
          </a:xfrm>
          <a:prstGeom prst="rect">
            <a:avLst/>
          </a:prstGeom>
        </p:spPr>
      </p:pic>
    </p:spTree>
  </p:cSld>
  <p:clrMapOvr>
    <a:masterClrMapping/>
  </p:clrMapOvr>
  <p:transition spd="med">
    <p:wedg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half" idx="1"/>
          </p:nvPr>
        </p:nvSpPr>
        <p:spPr/>
        <p:txBody>
          <a:bodyPr/>
          <a:p>
            <a:endParaRPr lang="zh-CN" altLang="en-US"/>
          </a:p>
        </p:txBody>
      </p:sp>
      <p:sp>
        <p:nvSpPr>
          <p:cNvPr id="4" name="内容占位符 3"/>
          <p:cNvSpPr>
            <a:spLocks noGrp="1"/>
          </p:cNvSpPr>
          <p:nvPr>
            <p:ph sz="half" idx="2"/>
          </p:nvPr>
        </p:nvSpPr>
        <p:spPr/>
        <p:txBody>
          <a:bodyPr/>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23553"/>
          <p:cNvSpPr>
            <a:spLocks noGrp="1"/>
          </p:cNvSpPr>
          <p:nvPr>
            <p:ph type="title"/>
          </p:nvPr>
        </p:nvSpPr>
        <p:spPr/>
        <p:txBody>
          <a:bodyPr anchor="ctr"/>
          <a:p>
            <a:r>
              <a:rPr lang="en-US" altLang="zh-CN"/>
              <a:t>Hash</a:t>
            </a:r>
            <a:r>
              <a:rPr lang="zh-CN" altLang="en-US" dirty="0"/>
              <a:t>函数</a:t>
            </a:r>
            <a:endParaRPr lang="zh-CN" altLang="en-US" dirty="0"/>
          </a:p>
        </p:txBody>
      </p:sp>
      <p:sp>
        <p:nvSpPr>
          <p:cNvPr id="23555" name="文本占位符 23554"/>
          <p:cNvSpPr>
            <a:spLocks noGrp="1"/>
          </p:cNvSpPr>
          <p:nvPr>
            <p:ph type="body" idx="1"/>
          </p:nvPr>
        </p:nvSpPr>
        <p:spPr/>
        <p:txBody>
          <a:bodyPr/>
          <a:p>
            <a:r>
              <a:rPr lang="en-US" altLang="zh-CN"/>
              <a:t>Hash</a:t>
            </a:r>
            <a:r>
              <a:rPr lang="zh-CN" altLang="en-US" dirty="0"/>
              <a:t>函数强调单向性和抗冲突特性</a:t>
            </a:r>
            <a:endParaRPr lang="zh-CN" altLang="en-US" dirty="0"/>
          </a:p>
          <a:p>
            <a:r>
              <a:rPr lang="en-US" altLang="zh-CN"/>
              <a:t>Hash</a:t>
            </a:r>
            <a:r>
              <a:rPr lang="zh-CN" altLang="en-US" dirty="0"/>
              <a:t>函数的用途总结下先</a:t>
            </a:r>
            <a:endParaRPr lang="zh-CN" altLang="en-US" dirty="0"/>
          </a:p>
          <a:p>
            <a:pPr lvl="1"/>
            <a:r>
              <a:rPr lang="zh-CN" altLang="en-US" dirty="0"/>
              <a:t>给明文增加结构特征以保护密文</a:t>
            </a:r>
            <a:endParaRPr lang="zh-CN" altLang="en-US" dirty="0"/>
          </a:p>
          <a:p>
            <a:pPr lvl="1"/>
            <a:r>
              <a:rPr lang="zh-CN" altLang="en-US" dirty="0"/>
              <a:t>产生</a:t>
            </a:r>
            <a:r>
              <a:rPr lang="en-US" altLang="zh-CN"/>
              <a:t>MAC</a:t>
            </a:r>
            <a:r>
              <a:rPr lang="zh-CN" altLang="en-US" dirty="0"/>
              <a:t>码（</a:t>
            </a:r>
            <a:r>
              <a:rPr lang="en-US" altLang="zh-CN"/>
              <a:t>HMAC</a:t>
            </a:r>
            <a:r>
              <a:rPr lang="zh-CN" altLang="en-US" dirty="0"/>
              <a:t>）</a:t>
            </a:r>
            <a:endParaRPr lang="zh-CN" altLang="en-US" dirty="0"/>
          </a:p>
          <a:p>
            <a:pPr lvl="1"/>
            <a:r>
              <a:rPr lang="zh-CN" altLang="en-US" dirty="0"/>
              <a:t>数字签名</a:t>
            </a:r>
            <a:endParaRPr lang="zh-CN" altLang="en-US" dirty="0"/>
          </a:p>
          <a:p>
            <a:pPr lvl="1"/>
            <a:r>
              <a:rPr lang="zh-CN" altLang="en-US" dirty="0"/>
              <a:t>从口令衍生密钥</a:t>
            </a:r>
            <a:endParaRPr lang="zh-CN" altLang="en-US" dirty="0"/>
          </a:p>
          <a:p>
            <a:pPr lvl="1"/>
            <a:r>
              <a:rPr lang="zh-CN" altLang="en-US" dirty="0"/>
              <a:t>挑战</a:t>
            </a:r>
            <a:r>
              <a:rPr lang="en-US" altLang="zh-CN"/>
              <a:t>-</a:t>
            </a:r>
            <a:r>
              <a:rPr lang="zh-CN" altLang="en-US" dirty="0"/>
              <a:t>应答认证协议中</a:t>
            </a:r>
            <a:endParaRPr lang="zh-CN" altLang="en-US" dirty="0"/>
          </a:p>
          <a:p>
            <a:pPr lvl="1"/>
            <a:r>
              <a:rPr lang="zh-CN" altLang="en-US" dirty="0"/>
              <a:t>也用来产生随机数</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52225"/>
          <p:cNvSpPr>
            <a:spLocks noGrp="1"/>
          </p:cNvSpPr>
          <p:nvPr>
            <p:ph type="title"/>
          </p:nvPr>
        </p:nvSpPr>
        <p:spPr/>
        <p:txBody>
          <a:bodyPr anchor="ctr"/>
          <a:p>
            <a:r>
              <a:rPr lang="zh-CN" altLang="en-US" dirty="0"/>
              <a:t>散列函数 </a:t>
            </a:r>
            <a:r>
              <a:rPr lang="en-US" altLang="zh-CN"/>
              <a:t>h=</a:t>
            </a:r>
            <a:r>
              <a:rPr lang="en-US" altLang="zh-CN" err="1"/>
              <a:t>H(x</a:t>
            </a:r>
            <a:r>
              <a:rPr lang="en-US" altLang="zh-CN"/>
              <a:t>)</a:t>
            </a:r>
            <a:endParaRPr lang="zh-CN" altLang="en-US" dirty="0"/>
          </a:p>
        </p:txBody>
      </p:sp>
      <p:sp>
        <p:nvSpPr>
          <p:cNvPr id="52227" name="文本占位符 52226"/>
          <p:cNvSpPr>
            <a:spLocks noGrp="1"/>
          </p:cNvSpPr>
          <p:nvPr>
            <p:ph type="body" idx="1"/>
          </p:nvPr>
        </p:nvSpPr>
        <p:spPr/>
        <p:txBody>
          <a:bodyPr/>
          <a:p>
            <a:r>
              <a:rPr lang="zh-CN" altLang="en-US" dirty="0"/>
              <a:t>函数参数</a:t>
            </a:r>
            <a:endParaRPr lang="zh-CN" altLang="en-US" dirty="0"/>
          </a:p>
          <a:p>
            <a:pPr lvl="1"/>
            <a:r>
              <a:rPr lang="zh-CN" altLang="en-US" dirty="0"/>
              <a:t>输入：可以任意长度</a:t>
            </a:r>
            <a:endParaRPr lang="zh-CN" altLang="en-US" dirty="0"/>
          </a:p>
          <a:p>
            <a:pPr lvl="1"/>
            <a:r>
              <a:rPr lang="zh-CN" altLang="en-US" dirty="0"/>
              <a:t>输出：必须固定长度</a:t>
            </a:r>
            <a:r>
              <a:rPr lang="en-US" altLang="zh-CN"/>
              <a:t>n</a:t>
            </a:r>
            <a:r>
              <a:rPr lang="zh-CN" altLang="en-US" dirty="0"/>
              <a:t>比特，一般</a:t>
            </a:r>
            <a:r>
              <a:rPr lang="en-US" altLang="zh-CN"/>
              <a:t>n=128</a:t>
            </a:r>
            <a:r>
              <a:rPr lang="zh-CN" altLang="en-US" dirty="0"/>
              <a:t>、</a:t>
            </a:r>
            <a:r>
              <a:rPr lang="en-US" altLang="zh-CN"/>
              <a:t>160bits</a:t>
            </a:r>
            <a:endParaRPr lang="zh-CN" altLang="en-US" dirty="0"/>
          </a:p>
          <a:p>
            <a:r>
              <a:rPr lang="zh-CN" altLang="en-US" dirty="0"/>
              <a:t>函数特性</a:t>
            </a:r>
            <a:endParaRPr lang="zh-CN" altLang="en-US" dirty="0"/>
          </a:p>
          <a:p>
            <a:pPr lvl="1"/>
            <a:r>
              <a:rPr lang="zh-CN" altLang="en-US" dirty="0"/>
              <a:t>单向性质：给定</a:t>
            </a:r>
            <a:r>
              <a:rPr lang="en-US" altLang="zh-CN"/>
              <a:t>h</a:t>
            </a:r>
            <a:r>
              <a:rPr lang="zh-CN" altLang="en-US" dirty="0"/>
              <a:t>，要找</a:t>
            </a:r>
            <a:r>
              <a:rPr lang="en-US" altLang="zh-CN"/>
              <a:t>x</a:t>
            </a:r>
            <a:r>
              <a:rPr lang="zh-CN" altLang="en-US" dirty="0"/>
              <a:t>使</a:t>
            </a:r>
            <a:r>
              <a:rPr lang="en-US" altLang="zh-CN" err="1"/>
              <a:t>H(x</a:t>
            </a:r>
            <a:r>
              <a:rPr lang="en-US" altLang="zh-CN"/>
              <a:t>)</a:t>
            </a:r>
            <a:r>
              <a:rPr lang="zh-CN" altLang="en-US" dirty="0"/>
              <a:t>＝</a:t>
            </a:r>
            <a:r>
              <a:rPr lang="en-US" altLang="zh-CN"/>
              <a:t>h</a:t>
            </a:r>
            <a:r>
              <a:rPr lang="zh-CN" altLang="en-US" dirty="0"/>
              <a:t>是困难的</a:t>
            </a:r>
            <a:endParaRPr lang="zh-CN" altLang="en-US" dirty="0"/>
          </a:p>
          <a:p>
            <a:pPr lvl="1"/>
            <a:r>
              <a:rPr lang="zh-CN" altLang="en-US" dirty="0"/>
              <a:t>弱抗碰撞特性：</a:t>
            </a:r>
            <a:endParaRPr lang="zh-CN" altLang="en-US" dirty="0"/>
          </a:p>
          <a:p>
            <a:pPr lvl="1">
              <a:buNone/>
            </a:pPr>
            <a:r>
              <a:rPr lang="zh-CN" altLang="en-US" dirty="0"/>
              <a:t>	对于给定的</a:t>
            </a:r>
            <a:r>
              <a:rPr lang="en-US" altLang="zh-CN"/>
              <a:t>y</a:t>
            </a:r>
            <a:r>
              <a:rPr lang="zh-CN" altLang="en-US" dirty="0"/>
              <a:t>，找</a:t>
            </a:r>
            <a:r>
              <a:rPr lang="en-US" altLang="zh-CN"/>
              <a:t>x</a:t>
            </a:r>
            <a:r>
              <a:rPr lang="zh-CN" altLang="en-US" dirty="0"/>
              <a:t>，使</a:t>
            </a:r>
            <a:r>
              <a:rPr lang="en-US" altLang="zh-CN" err="1"/>
              <a:t>H(x</a:t>
            </a:r>
            <a:r>
              <a:rPr lang="en-US" altLang="zh-CN"/>
              <a:t>)</a:t>
            </a:r>
            <a:r>
              <a:rPr lang="zh-CN" altLang="en-US" dirty="0"/>
              <a:t>＝</a:t>
            </a:r>
            <a:r>
              <a:rPr lang="en-US" altLang="zh-CN" err="1"/>
              <a:t>H(y</a:t>
            </a:r>
            <a:r>
              <a:rPr lang="en-US" altLang="zh-CN"/>
              <a:t>)</a:t>
            </a:r>
            <a:r>
              <a:rPr lang="zh-CN" altLang="en-US" dirty="0"/>
              <a:t>是困难的</a:t>
            </a:r>
            <a:endParaRPr lang="zh-CN" altLang="en-US" dirty="0"/>
          </a:p>
          <a:p>
            <a:pPr lvl="1"/>
            <a:r>
              <a:rPr lang="zh-CN" altLang="en-US" dirty="0"/>
              <a:t>强抗碰撞特性（生日攻击）：</a:t>
            </a:r>
            <a:endParaRPr lang="en-US" altLang="zh-CN"/>
          </a:p>
          <a:p>
            <a:pPr lvl="1">
              <a:buNone/>
            </a:pPr>
            <a:r>
              <a:rPr lang="zh-CN" altLang="en-US" dirty="0"/>
              <a:t>	找</a:t>
            </a:r>
            <a:r>
              <a:rPr lang="en-US" altLang="zh-CN"/>
              <a:t>x</a:t>
            </a:r>
            <a:r>
              <a:rPr lang="zh-CN" altLang="en-US" dirty="0"/>
              <a:t>和</a:t>
            </a:r>
            <a:r>
              <a:rPr lang="en-US" altLang="zh-CN"/>
              <a:t>y</a:t>
            </a:r>
            <a:r>
              <a:rPr lang="zh-CN" altLang="en-US" dirty="0"/>
              <a:t>，使</a:t>
            </a:r>
            <a:r>
              <a:rPr lang="en-US" altLang="zh-CN" err="1"/>
              <a:t>H(x</a:t>
            </a:r>
            <a:r>
              <a:rPr lang="en-US" altLang="zh-CN"/>
              <a:t>)</a:t>
            </a:r>
            <a:r>
              <a:rPr lang="zh-CN" altLang="en-US" dirty="0"/>
              <a:t>＝</a:t>
            </a:r>
            <a:r>
              <a:rPr lang="en-US" altLang="zh-CN" err="1"/>
              <a:t>H(y</a:t>
            </a:r>
            <a:r>
              <a:rPr lang="en-US" altLang="zh-CN"/>
              <a:t>)</a:t>
            </a:r>
            <a:r>
              <a:rPr lang="zh-CN" altLang="en-US" dirty="0"/>
              <a:t>是困难的</a:t>
            </a:r>
            <a:endParaRPr lang="zh-CN" altLang="en-US" dirty="0"/>
          </a:p>
          <a:p>
            <a:pPr>
              <a:buNone/>
            </a:pPr>
            <a:r>
              <a:rPr lang="zh-CN" altLang="en-US" sz="2800" dirty="0"/>
              <a:t>*  如果碰撞则意味着数字签名容易被伪造</a:t>
            </a:r>
            <a:r>
              <a:rPr lang="en-US" altLang="zh-CN" sz="2800"/>
              <a:t>/</a:t>
            </a:r>
            <a:r>
              <a:rPr lang="zh-CN" altLang="en-US" sz="2800" dirty="0"/>
              <a:t>欺骗</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53249"/>
          <p:cNvSpPr>
            <a:spLocks noGrp="1"/>
          </p:cNvSpPr>
          <p:nvPr>
            <p:ph type="title"/>
          </p:nvPr>
        </p:nvSpPr>
        <p:spPr/>
        <p:txBody>
          <a:bodyPr anchor="ctr"/>
          <a:p>
            <a:r>
              <a:rPr lang="en-US" altLang="zh-CN"/>
              <a:t>Hash</a:t>
            </a:r>
            <a:r>
              <a:rPr lang="zh-CN" altLang="en-US" dirty="0"/>
              <a:t>函数设计考虑</a:t>
            </a:r>
            <a:endParaRPr lang="zh-CN" altLang="en-US" dirty="0"/>
          </a:p>
        </p:txBody>
      </p:sp>
      <p:sp>
        <p:nvSpPr>
          <p:cNvPr id="53251" name="文本占位符 53250"/>
          <p:cNvSpPr>
            <a:spLocks noGrp="1"/>
          </p:cNvSpPr>
          <p:nvPr>
            <p:ph type="body" idx="1"/>
          </p:nvPr>
        </p:nvSpPr>
        <p:spPr/>
        <p:txBody>
          <a:bodyPr/>
          <a:p>
            <a:r>
              <a:rPr lang="zh-CN" altLang="en-US" dirty="0"/>
              <a:t>奇偶校验</a:t>
            </a:r>
            <a:endParaRPr lang="zh-CN" altLang="en-US" dirty="0"/>
          </a:p>
          <a:p>
            <a:pPr lvl="1"/>
            <a:r>
              <a:rPr lang="zh-CN" altLang="en-US" dirty="0"/>
              <a:t>异或</a:t>
            </a:r>
            <a:r>
              <a:rPr lang="en-US" altLang="zh-CN"/>
              <a:t>XOR</a:t>
            </a:r>
            <a:r>
              <a:rPr lang="zh-CN" altLang="en-US" dirty="0"/>
              <a:t>（或者累加）</a:t>
            </a:r>
            <a:endParaRPr lang="zh-CN" altLang="en-US" dirty="0"/>
          </a:p>
          <a:p>
            <a:pPr lvl="1"/>
            <a:r>
              <a:rPr lang="zh-CN" altLang="en-US" dirty="0"/>
              <a:t>只能检出奇数个比特错误</a:t>
            </a:r>
            <a:endParaRPr lang="zh-CN" altLang="en-US" dirty="0"/>
          </a:p>
          <a:p>
            <a:r>
              <a:rPr lang="en-US" altLang="zh-CN"/>
              <a:t>CRC</a:t>
            </a:r>
            <a:endParaRPr lang="en-US" altLang="zh-CN"/>
          </a:p>
          <a:p>
            <a:pPr lvl="1"/>
            <a:r>
              <a:rPr lang="zh-CN" altLang="en-US" dirty="0"/>
              <a:t>常用在帧校验</a:t>
            </a:r>
            <a:endParaRPr lang="zh-CN" altLang="en-US" dirty="0"/>
          </a:p>
          <a:p>
            <a:pPr lvl="1"/>
            <a:r>
              <a:rPr lang="zh-CN" altLang="en-US" dirty="0"/>
              <a:t>仍有很高的比率不能检出传输比特错误</a:t>
            </a:r>
            <a:endParaRPr lang="en-US" altLang="zh-CN"/>
          </a:p>
          <a:p>
            <a:pPr>
              <a:buNone/>
            </a:pPr>
            <a:r>
              <a:rPr lang="en-US" altLang="zh-CN">
                <a:latin typeface="楷体_GB2312" pitchFamily="49" charset="-122"/>
                <a:ea typeface="楷体_GB2312" pitchFamily="49" charset="-122"/>
              </a:rPr>
              <a:t>* </a:t>
            </a:r>
            <a:r>
              <a:rPr lang="zh-CN" altLang="en-US" dirty="0">
                <a:latin typeface="楷体_GB2312" pitchFamily="49" charset="-122"/>
                <a:ea typeface="楷体_GB2312" pitchFamily="49" charset="-122"/>
              </a:rPr>
              <a:t>不能满足单向性和抗冲突</a:t>
            </a:r>
            <a:endParaRPr lang="zh-CN" altLang="en-US" sz="1600" dirty="0">
              <a:latin typeface="楷体_GB2312" pitchFamily="49" charset="-122"/>
              <a:ea typeface="楷体_GB2312" pitchFamily="49" charset="-122"/>
            </a:endParaRPr>
          </a:p>
          <a:p>
            <a:r>
              <a:rPr lang="zh-CN" altLang="en-US" dirty="0"/>
              <a:t>复杂的密码学用散列函数</a:t>
            </a:r>
            <a:endParaRPr lang="zh-CN" altLang="en-US" dirty="0"/>
          </a:p>
          <a:p>
            <a:pPr lvl="1"/>
            <a:r>
              <a:rPr lang="en-US" altLang="zh-CN"/>
              <a:t>MD2/MD5</a:t>
            </a:r>
            <a:endParaRPr lang="en-US" altLang="zh-CN"/>
          </a:p>
          <a:p>
            <a:pPr lvl="1"/>
            <a:r>
              <a:rPr lang="en-US" altLang="zh-CN"/>
              <a:t>SHA/SHA1</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54273"/>
          <p:cNvSpPr>
            <a:spLocks noGrp="1"/>
          </p:cNvSpPr>
          <p:nvPr>
            <p:ph type="title"/>
          </p:nvPr>
        </p:nvSpPr>
        <p:spPr/>
        <p:txBody>
          <a:bodyPr anchor="ctr"/>
          <a:p>
            <a:r>
              <a:rPr lang="zh-CN" altLang="en-US" dirty="0"/>
              <a:t>找碰撞：生日攻击</a:t>
            </a:r>
            <a:endParaRPr lang="zh-CN" altLang="en-US" dirty="0"/>
          </a:p>
        </p:txBody>
      </p:sp>
      <p:sp>
        <p:nvSpPr>
          <p:cNvPr id="54275" name="文本占位符 54274"/>
          <p:cNvSpPr>
            <a:spLocks noGrp="1"/>
          </p:cNvSpPr>
          <p:nvPr>
            <p:ph type="body" idx="1"/>
          </p:nvPr>
        </p:nvSpPr>
        <p:spPr/>
        <p:txBody>
          <a:bodyPr/>
          <a:p>
            <a:r>
              <a:rPr lang="zh-CN" altLang="en-US" dirty="0"/>
              <a:t>最多尝试</a:t>
            </a:r>
            <a:r>
              <a:rPr lang="en-US" altLang="zh-CN"/>
              <a:t>2</a:t>
            </a:r>
            <a:r>
              <a:rPr lang="en-US" altLang="zh-CN" baseline="30000"/>
              <a:t>n</a:t>
            </a:r>
            <a:r>
              <a:rPr lang="zh-CN" altLang="en-US" dirty="0"/>
              <a:t>＋</a:t>
            </a:r>
            <a:r>
              <a:rPr lang="en-US" altLang="zh-CN"/>
              <a:t>1</a:t>
            </a:r>
            <a:r>
              <a:rPr lang="zh-CN" altLang="en-US" dirty="0"/>
              <a:t>个报文，必有至少一对碰撞</a:t>
            </a:r>
            <a:endParaRPr lang="zh-CN" altLang="en-US" dirty="0"/>
          </a:p>
          <a:p>
            <a:pPr lvl="4"/>
            <a:endParaRPr lang="zh-CN" altLang="en-US" dirty="0"/>
          </a:p>
          <a:p>
            <a:r>
              <a:rPr lang="zh-CN" altLang="en-US" dirty="0"/>
              <a:t>问：平均尝试多少个报文，可以以</a:t>
            </a:r>
            <a:r>
              <a:rPr lang="en-US" altLang="zh-CN"/>
              <a:t>1/2</a:t>
            </a:r>
            <a:r>
              <a:rPr lang="zh-CN" altLang="en-US" dirty="0"/>
              <a:t>的概率找到一对碰撞？</a:t>
            </a:r>
            <a:endParaRPr lang="zh-CN" altLang="en-US" dirty="0"/>
          </a:p>
          <a:p>
            <a:pPr lvl="1">
              <a:buNone/>
            </a:pPr>
            <a:r>
              <a:rPr lang="en-US" altLang="zh-CN"/>
              <a:t>			~ </a:t>
            </a:r>
            <a:r>
              <a:rPr lang="en-US" altLang="zh-CN" sz="3600"/>
              <a:t>2</a:t>
            </a:r>
            <a:r>
              <a:rPr lang="en-US" altLang="zh-CN" sz="3600" baseline="30000"/>
              <a:t>n/2</a:t>
            </a:r>
            <a:endParaRPr lang="zh-CN" altLang="en-US" sz="3600" dirty="0"/>
          </a:p>
          <a:p>
            <a:r>
              <a:rPr lang="zh-CN" altLang="en-US" dirty="0"/>
              <a:t>类比问题（生日问题）</a:t>
            </a:r>
            <a:endParaRPr lang="zh-CN" altLang="en-US" dirty="0"/>
          </a:p>
          <a:p>
            <a:pPr lvl="1"/>
            <a:r>
              <a:rPr lang="zh-CN" altLang="en-US" dirty="0"/>
              <a:t>最多找</a:t>
            </a:r>
            <a:r>
              <a:rPr lang="en-US" altLang="zh-CN"/>
              <a:t>365+1</a:t>
            </a:r>
            <a:r>
              <a:rPr lang="zh-CN" altLang="en-US" dirty="0"/>
              <a:t>个人，则必有至少两个人生日相同</a:t>
            </a:r>
            <a:endParaRPr lang="zh-CN" altLang="en-US" dirty="0"/>
          </a:p>
          <a:p>
            <a:pPr lvl="1"/>
            <a:r>
              <a:rPr lang="zh-CN" altLang="en-US" dirty="0"/>
              <a:t>问：平均找多少个人，能以</a:t>
            </a:r>
            <a:r>
              <a:rPr lang="en-US" altLang="zh-CN"/>
              <a:t>1/2</a:t>
            </a:r>
            <a:r>
              <a:rPr lang="zh-CN" altLang="en-US" dirty="0"/>
              <a:t>的概率找到两人生日相同？</a:t>
            </a:r>
            <a:endParaRPr lang="zh-CN" altLang="en-US" dirty="0"/>
          </a:p>
          <a:p>
            <a:pPr lvl="1">
              <a:buNone/>
            </a:pPr>
            <a:r>
              <a:rPr lang="en-US" altLang="zh-CN">
                <a:solidFill>
                  <a:srgbClr val="333399"/>
                </a:solidFill>
              </a:rPr>
              <a:t>			23</a:t>
            </a:r>
            <a:endParaRPr lang="zh-CN" altLang="en-US" dirty="0">
              <a:solidFill>
                <a:srgbClr val="333399"/>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55297"/>
          <p:cNvSpPr>
            <a:spLocks noGrp="1"/>
          </p:cNvSpPr>
          <p:nvPr>
            <p:ph type="title"/>
          </p:nvPr>
        </p:nvSpPr>
        <p:spPr/>
        <p:txBody>
          <a:bodyPr anchor="ctr"/>
          <a:p>
            <a:r>
              <a:rPr lang="en-US" altLang="zh-CN"/>
              <a:t>The Birthday Paradox</a:t>
            </a:r>
            <a:endParaRPr lang="zh-CN" altLang="en-US" dirty="0"/>
          </a:p>
        </p:txBody>
      </p:sp>
      <p:sp>
        <p:nvSpPr>
          <p:cNvPr id="55299" name="文本占位符 55298"/>
          <p:cNvSpPr>
            <a:spLocks noGrp="1"/>
          </p:cNvSpPr>
          <p:nvPr>
            <p:ph type="body" idx="1"/>
          </p:nvPr>
        </p:nvSpPr>
        <p:spPr/>
        <p:txBody>
          <a:bodyPr/>
          <a:p>
            <a:r>
              <a:rPr lang="zh-CN" altLang="en-US" dirty="0"/>
              <a:t> </a:t>
            </a:r>
            <a:endParaRPr lang="zh-CN" altLang="en-US" dirty="0"/>
          </a:p>
        </p:txBody>
      </p:sp>
      <p:pic>
        <p:nvPicPr>
          <p:cNvPr id="55300" name="图片 55299" descr="q"/>
          <p:cNvPicPr>
            <a:picLocks noChangeAspect="1"/>
          </p:cNvPicPr>
          <p:nvPr/>
        </p:nvPicPr>
        <p:blipFill>
          <a:blip r:embed="rId1"/>
          <a:stretch>
            <a:fillRect/>
          </a:stretch>
        </p:blipFill>
        <p:spPr>
          <a:xfrm>
            <a:off x="1219200" y="1295400"/>
            <a:ext cx="7042150" cy="5392738"/>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56321"/>
          <p:cNvSpPr>
            <a:spLocks noGrp="1"/>
          </p:cNvSpPr>
          <p:nvPr>
            <p:ph type="title"/>
          </p:nvPr>
        </p:nvSpPr>
        <p:spPr/>
        <p:txBody>
          <a:bodyPr anchor="ctr"/>
          <a:p>
            <a:r>
              <a:rPr lang="zh-CN" altLang="en-US" dirty="0"/>
              <a:t>分组链接技术</a:t>
            </a:r>
            <a:endParaRPr lang="zh-CN" altLang="en-US" dirty="0"/>
          </a:p>
        </p:txBody>
      </p:sp>
      <p:sp>
        <p:nvSpPr>
          <p:cNvPr id="56323" name="文本占位符 56322"/>
          <p:cNvSpPr>
            <a:spLocks noGrp="1"/>
          </p:cNvSpPr>
          <p:nvPr>
            <p:ph type="body" idx="1"/>
          </p:nvPr>
        </p:nvSpPr>
        <p:spPr/>
        <p:txBody>
          <a:bodyPr/>
          <a:p>
            <a:r>
              <a:rPr lang="zh-CN" altLang="en-US" dirty="0"/>
              <a:t>一种</a:t>
            </a:r>
            <a:r>
              <a:rPr lang="en-US" altLang="zh-CN"/>
              <a:t>Hash</a:t>
            </a:r>
            <a:r>
              <a:rPr lang="zh-CN" altLang="en-US" dirty="0"/>
              <a:t>函数设计方法</a:t>
            </a:r>
            <a:r>
              <a:rPr lang="en-US" altLang="zh-CN"/>
              <a:t>(</a:t>
            </a:r>
            <a:r>
              <a:rPr lang="zh-CN" altLang="en-US" dirty="0"/>
              <a:t>基于某种加密算法</a:t>
            </a:r>
            <a:r>
              <a:rPr lang="en-US" altLang="zh-CN"/>
              <a:t>)</a:t>
            </a:r>
            <a:endParaRPr lang="en-US" altLang="zh-CN"/>
          </a:p>
          <a:p>
            <a:pPr lvl="2"/>
            <a:r>
              <a:rPr lang="en-US" altLang="zh-CN"/>
              <a:t>by Rabin</a:t>
            </a:r>
            <a:endParaRPr lang="en-US" altLang="zh-CN"/>
          </a:p>
          <a:p>
            <a:pPr>
              <a:buNone/>
            </a:pPr>
            <a:r>
              <a:rPr lang="en-US" altLang="zh-CN"/>
              <a:t>		H</a:t>
            </a:r>
            <a:r>
              <a:rPr lang="en-US" altLang="zh-CN" baseline="-25000"/>
              <a:t>0</a:t>
            </a:r>
            <a:r>
              <a:rPr lang="en-US" altLang="zh-CN"/>
              <a:t>=</a:t>
            </a:r>
            <a:r>
              <a:rPr lang="zh-CN" altLang="en-US" dirty="0"/>
              <a:t>初始值</a:t>
            </a:r>
            <a:endParaRPr lang="zh-CN" altLang="en-US" dirty="0"/>
          </a:p>
          <a:p>
            <a:pPr>
              <a:buNone/>
            </a:pPr>
            <a:r>
              <a:rPr lang="en-US" altLang="zh-CN"/>
              <a:t>		H</a:t>
            </a:r>
            <a:r>
              <a:rPr lang="en-US" altLang="zh-CN" baseline="-25000"/>
              <a:t>i</a:t>
            </a:r>
            <a:r>
              <a:rPr lang="en-US" altLang="zh-CN"/>
              <a:t>=E</a:t>
            </a:r>
            <a:r>
              <a:rPr lang="zh-CN" altLang="en-US" dirty="0"/>
              <a:t>（</a:t>
            </a:r>
            <a:r>
              <a:rPr lang="en-US" altLang="zh-CN"/>
              <a:t>M</a:t>
            </a:r>
            <a:r>
              <a:rPr lang="en-US" altLang="zh-CN" baseline="-25000"/>
              <a:t>i</a:t>
            </a:r>
            <a:r>
              <a:rPr lang="zh-CN" altLang="en-US" dirty="0"/>
              <a:t>，</a:t>
            </a:r>
            <a:r>
              <a:rPr lang="en-US" altLang="zh-CN"/>
              <a:t>H</a:t>
            </a:r>
            <a:r>
              <a:rPr lang="en-US" altLang="zh-CN" baseline="-25000"/>
              <a:t>i-1</a:t>
            </a:r>
            <a:r>
              <a:rPr lang="zh-CN" altLang="en-US" dirty="0"/>
              <a:t>）</a:t>
            </a:r>
            <a:endParaRPr lang="zh-CN" altLang="en-US" dirty="0"/>
          </a:p>
          <a:p>
            <a:pPr>
              <a:buNone/>
            </a:pPr>
            <a:r>
              <a:rPr lang="zh-CN" altLang="en-US" dirty="0"/>
              <a:t>		</a:t>
            </a:r>
            <a:r>
              <a:rPr lang="en-US" altLang="zh-CN"/>
              <a:t>G=</a:t>
            </a:r>
            <a:r>
              <a:rPr lang="en-US" altLang="zh-CN" err="1"/>
              <a:t>H</a:t>
            </a:r>
            <a:r>
              <a:rPr lang="en-US" altLang="zh-CN" baseline="-25000" err="1"/>
              <a:t>n</a:t>
            </a:r>
            <a:endParaRPr lang="en-US" altLang="zh-CN" baseline="-25000"/>
          </a:p>
          <a:p>
            <a:endParaRPr lang="zh-CN" altLang="en-US" dirty="0"/>
          </a:p>
          <a:p>
            <a:r>
              <a:rPr lang="zh-CN" altLang="en-US" dirty="0"/>
              <a:t>推荐使用</a:t>
            </a:r>
            <a:r>
              <a:rPr lang="en-US" altLang="zh-CN"/>
              <a:t>MD5</a:t>
            </a:r>
            <a:r>
              <a:rPr lang="zh-CN" altLang="en-US" dirty="0"/>
              <a:t>或</a:t>
            </a:r>
            <a:r>
              <a:rPr lang="en-US" altLang="zh-CN"/>
              <a:t>SHA1</a:t>
            </a:r>
            <a:endParaRPr lang="en-US" altLang="zh-CN"/>
          </a:p>
          <a:p>
            <a:endParaRPr lang="zh-CN" altLang="en-US" dirty="0"/>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57345"/>
          <p:cNvSpPr>
            <a:spLocks noGrp="1"/>
          </p:cNvSpPr>
          <p:nvPr>
            <p:ph type="title"/>
          </p:nvPr>
        </p:nvSpPr>
        <p:spPr/>
        <p:txBody>
          <a:bodyPr anchor="ctr"/>
          <a:p>
            <a:r>
              <a:rPr lang="zh-CN" altLang="en-US" dirty="0"/>
              <a:t>对</a:t>
            </a:r>
            <a:r>
              <a:rPr lang="en-US" altLang="zh-CN"/>
              <a:t>Hash</a:t>
            </a:r>
            <a:r>
              <a:rPr lang="zh-CN" altLang="en-US" dirty="0"/>
              <a:t>的攻击</a:t>
            </a:r>
            <a:endParaRPr lang="zh-CN" altLang="en-US" dirty="0"/>
          </a:p>
        </p:txBody>
      </p:sp>
      <p:sp>
        <p:nvSpPr>
          <p:cNvPr id="57347" name="文本占位符 57346"/>
          <p:cNvSpPr>
            <a:spLocks noGrp="1"/>
          </p:cNvSpPr>
          <p:nvPr>
            <p:ph type="body" idx="1"/>
          </p:nvPr>
        </p:nvSpPr>
        <p:spPr/>
        <p:txBody>
          <a:bodyPr/>
          <a:p>
            <a:r>
              <a:rPr lang="zh-CN" altLang="en-US" dirty="0"/>
              <a:t>穷举攻击（输出为</a:t>
            </a:r>
            <a:r>
              <a:rPr lang="en-US" altLang="zh-CN"/>
              <a:t>n</a:t>
            </a:r>
            <a:r>
              <a:rPr lang="zh-CN" altLang="en-US" dirty="0"/>
              <a:t>位的</a:t>
            </a:r>
            <a:r>
              <a:rPr lang="en-US" altLang="zh-CN"/>
              <a:t>Hash</a:t>
            </a:r>
            <a:r>
              <a:rPr lang="zh-CN" altLang="en-US" dirty="0"/>
              <a:t>函数）</a:t>
            </a:r>
            <a:endParaRPr lang="zh-CN" altLang="en-US" dirty="0"/>
          </a:p>
          <a:p>
            <a:pPr lvl="1"/>
            <a:r>
              <a:rPr lang="zh-CN" altLang="en-US" dirty="0"/>
              <a:t>抗弱碰撞性的能力为 </a:t>
            </a:r>
            <a:r>
              <a:rPr lang="en-US" altLang="zh-CN"/>
              <a:t>2</a:t>
            </a:r>
            <a:r>
              <a:rPr lang="en-US" altLang="zh-CN" baseline="30000"/>
              <a:t>n</a:t>
            </a:r>
            <a:endParaRPr lang="zh-CN" altLang="en-US" dirty="0"/>
          </a:p>
          <a:p>
            <a:pPr lvl="1"/>
            <a:r>
              <a:rPr lang="zh-CN" altLang="en-US" dirty="0"/>
              <a:t>抗强碰撞性的能力为 </a:t>
            </a:r>
            <a:r>
              <a:rPr lang="en-US" altLang="zh-CN"/>
              <a:t>2</a:t>
            </a:r>
            <a:r>
              <a:rPr lang="en-US" altLang="zh-CN" baseline="30000"/>
              <a:t>n/2</a:t>
            </a:r>
            <a:endParaRPr lang="en-US" altLang="zh-CN" baseline="30000"/>
          </a:p>
          <a:p>
            <a:endParaRPr lang="zh-CN" altLang="en-US" dirty="0"/>
          </a:p>
          <a:p>
            <a:r>
              <a:rPr lang="zh-CN" altLang="en-US" dirty="0"/>
              <a:t>对</a:t>
            </a:r>
            <a:r>
              <a:rPr lang="en-US" altLang="zh-CN"/>
              <a:t>MD5</a:t>
            </a:r>
            <a:r>
              <a:rPr lang="zh-CN" altLang="en-US" dirty="0"/>
              <a:t>的密码分析</a:t>
            </a:r>
            <a:endParaRPr lang="zh-CN" altLang="en-US" dirty="0"/>
          </a:p>
          <a:p>
            <a:pPr lvl="1"/>
            <a:r>
              <a:rPr lang="zh-CN" altLang="en-US" dirty="0"/>
              <a:t>已有重大进展，可以在数小时至数分钟内产生一对冲突（攻击强抗碰撞特性）</a:t>
            </a:r>
            <a:endParaRPr lang="zh-CN" altLang="en-US" dirty="0"/>
          </a:p>
          <a:p>
            <a:endParaRPr lang="zh-CN" altLang="en-US" dirty="0"/>
          </a:p>
          <a:p>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60417"/>
          <p:cNvSpPr>
            <a:spLocks noGrp="1"/>
          </p:cNvSpPr>
          <p:nvPr>
            <p:ph type="title"/>
          </p:nvPr>
        </p:nvSpPr>
        <p:spPr/>
        <p:txBody>
          <a:bodyPr anchor="ctr"/>
          <a:p>
            <a:r>
              <a:rPr lang="zh-CN" altLang="en-US" dirty="0"/>
              <a:t>小结</a:t>
            </a:r>
            <a:endParaRPr lang="zh-CN" altLang="en-US" dirty="0"/>
          </a:p>
        </p:txBody>
      </p:sp>
      <p:sp>
        <p:nvSpPr>
          <p:cNvPr id="60419" name="文本占位符 60418"/>
          <p:cNvSpPr>
            <a:spLocks noGrp="1"/>
          </p:cNvSpPr>
          <p:nvPr>
            <p:ph type="body" idx="1"/>
          </p:nvPr>
        </p:nvSpPr>
        <p:spPr/>
        <p:txBody>
          <a:bodyPr/>
          <a:p>
            <a:r>
              <a:rPr lang="zh-CN" altLang="en-US" dirty="0"/>
              <a:t>加密可以抵抗窃听，而认证是为了保证消息</a:t>
            </a:r>
            <a:r>
              <a:rPr lang="en-US" altLang="zh-CN"/>
              <a:t>(</a:t>
            </a:r>
            <a:r>
              <a:rPr lang="zh-CN" altLang="en-US" dirty="0"/>
              <a:t>进一步身份</a:t>
            </a:r>
            <a:r>
              <a:rPr lang="en-US" altLang="zh-CN"/>
              <a:t>)</a:t>
            </a:r>
            <a:r>
              <a:rPr lang="zh-CN" altLang="en-US" dirty="0"/>
              <a:t>的真实性。</a:t>
            </a:r>
            <a:endParaRPr lang="zh-CN" altLang="en-US" dirty="0"/>
          </a:p>
          <a:p>
            <a:r>
              <a:rPr lang="zh-CN" altLang="en-US" dirty="0"/>
              <a:t>如果加密时使用合适的方法（），也可以把认证特性加入进去，但是把认证和加密分离具有更好的灵活性。</a:t>
            </a:r>
            <a:endParaRPr lang="zh-CN" altLang="en-US" dirty="0"/>
          </a:p>
          <a:p>
            <a:r>
              <a:rPr lang="zh-CN" altLang="en-US" dirty="0"/>
              <a:t>认证码的产生须要密钥。为了效率，可以使用</a:t>
            </a:r>
            <a:r>
              <a:rPr lang="en-US" altLang="zh-CN"/>
              <a:t>Hash</a:t>
            </a:r>
            <a:r>
              <a:rPr lang="zh-CN" altLang="en-US" dirty="0"/>
              <a:t>函数。从概念上</a:t>
            </a:r>
            <a:r>
              <a:rPr lang="en-US" altLang="zh-CN"/>
              <a:t>MAC</a:t>
            </a:r>
            <a:r>
              <a:rPr lang="zh-CN" altLang="en-US" dirty="0"/>
              <a:t>码可以这样产生：</a:t>
            </a:r>
            <a:endParaRPr lang="zh-CN" altLang="en-US" dirty="0"/>
          </a:p>
          <a:p>
            <a:pPr>
              <a:buNone/>
            </a:pPr>
            <a:r>
              <a:rPr lang="zh-CN" altLang="en-US" dirty="0"/>
              <a:t>			</a:t>
            </a:r>
            <a:r>
              <a:rPr lang="en-US" altLang="zh-CN"/>
              <a:t>Hash</a:t>
            </a:r>
            <a:r>
              <a:rPr lang="zh-CN" altLang="en-US" dirty="0"/>
              <a:t>（</a:t>
            </a:r>
            <a:r>
              <a:rPr lang="en-US" altLang="zh-CN" err="1"/>
              <a:t>Message||Key</a:t>
            </a:r>
            <a:r>
              <a:rPr lang="zh-CN" altLang="en-US" dirty="0"/>
              <a:t>）</a:t>
            </a:r>
            <a:endParaRPr lang="zh-CN" altLang="en-US" dirty="0"/>
          </a:p>
          <a:p>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3.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t="8182" b="1818"/>
              <a:stretch>
                <a:fillRect/>
              </a:stretch>
            </p:blipFill>
          </mc:Choice>
          <mc:Fallback>
            <p:blipFill>
              <a:blip r:embed="rId2"/>
              <a:srcRect t="8182" b="1818"/>
              <a:stretch>
                <a:fillRect/>
              </a:stretch>
            </p:blipFill>
          </mc:Fallback>
        </mc:AlternateContent>
        <p:spPr>
          <a:xfrm>
            <a:off x="1676400" y="-72976"/>
            <a:ext cx="5950824" cy="6930976"/>
          </a:xfrm>
          <a:prstGeom prst="rect">
            <a:avLst/>
          </a:prstGeom>
        </p:spPr>
      </p:pic>
    </p:spTree>
  </p:cSld>
  <p:clrMapOvr>
    <a:masterClrMapping/>
  </p:clrMapOvr>
  <p:transition>
    <p:dissolv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1"/>
          </p:cNvSpPr>
          <p:nvPr>
            <p:ph type="title"/>
          </p:nvPr>
        </p:nvSpPr>
        <p:spPr/>
        <p:txBody>
          <a:bodyPr anchor="ctr"/>
          <a:p>
            <a:r>
              <a:rPr lang="en-US" altLang="zh-CN"/>
              <a:t> MD5</a:t>
            </a:r>
            <a:endParaRPr lang="zh-CN" altLang="en-US" dirty="0"/>
          </a:p>
        </p:txBody>
      </p:sp>
      <p:sp>
        <p:nvSpPr>
          <p:cNvPr id="25603" name="文本占位符 25602"/>
          <p:cNvSpPr>
            <a:spLocks noGrp="1"/>
          </p:cNvSpPr>
          <p:nvPr>
            <p:ph type="body" idx="1"/>
          </p:nvPr>
        </p:nvSpPr>
        <p:spPr/>
        <p:txBody>
          <a:bodyPr/>
          <a:p>
            <a:r>
              <a:rPr lang="zh-CN" altLang="en-US" dirty="0"/>
              <a:t>近几年对散列算法的分析就是从</a:t>
            </a:r>
            <a:r>
              <a:rPr lang="en-US" altLang="zh-CN"/>
              <a:t>MD5</a:t>
            </a:r>
            <a:r>
              <a:rPr lang="zh-CN" altLang="en-US" dirty="0"/>
              <a:t>上获得突破的，</a:t>
            </a:r>
            <a:r>
              <a:rPr lang="en-US" altLang="zh-CN"/>
              <a:t>MD5</a:t>
            </a:r>
            <a:r>
              <a:rPr lang="zh-CN" altLang="en-US" dirty="0"/>
              <a:t>的强抗碰撞特性被打破。但是</a:t>
            </a:r>
            <a:r>
              <a:rPr lang="en-US" altLang="zh-CN"/>
              <a:t>MD5</a:t>
            </a:r>
            <a:r>
              <a:rPr lang="zh-CN" altLang="en-US" dirty="0"/>
              <a:t>是目前仍广泛使用的散列算法，而且看起来强抗碰撞特性的丢失对实用影响不大。</a:t>
            </a:r>
            <a:endParaRPr lang="zh-CN" altLang="en-US" dirty="0"/>
          </a:p>
          <a:p>
            <a:r>
              <a:rPr lang="en-US" altLang="zh-CN"/>
              <a:t>MD5</a:t>
            </a:r>
            <a:r>
              <a:rPr lang="zh-CN" altLang="en-US" dirty="0"/>
              <a:t>算法是很多其他散列算法的前身，包括</a:t>
            </a:r>
            <a:r>
              <a:rPr lang="en-US" altLang="zh-CN"/>
              <a:t>SHA-1</a:t>
            </a:r>
            <a:r>
              <a:rPr lang="zh-CN" altLang="en-US" dirty="0"/>
              <a:t>。</a:t>
            </a:r>
            <a:r>
              <a:rPr lang="en-US" altLang="zh-CN"/>
              <a:t>MD5</a:t>
            </a:r>
            <a:r>
              <a:rPr lang="zh-CN" altLang="en-US" dirty="0"/>
              <a:t>算法将逐渐被代替，如</a:t>
            </a:r>
            <a:r>
              <a:rPr lang="en-US" altLang="zh-CN"/>
              <a:t>SHA-1</a:t>
            </a:r>
            <a:r>
              <a:rPr lang="zh-CN" altLang="en-US" dirty="0"/>
              <a:t>、</a:t>
            </a:r>
            <a:r>
              <a:rPr lang="en-US" altLang="zh-CN"/>
              <a:t>WHIRLPOOL</a:t>
            </a:r>
            <a:r>
              <a:rPr lang="zh-CN" altLang="en-US" dirty="0"/>
              <a:t>、</a:t>
            </a:r>
            <a:r>
              <a:rPr lang="en-US" altLang="zh-CN"/>
              <a:t>RIPEMD-160</a:t>
            </a:r>
            <a:r>
              <a:rPr lang="zh-CN" altLang="en-US" dirty="0"/>
              <a:t>。</a:t>
            </a:r>
            <a:endParaRPr lang="zh-CN" altLang="en-US" dirty="0"/>
          </a:p>
          <a:p>
            <a:r>
              <a:rPr lang="zh-CN" altLang="en-US" dirty="0"/>
              <a:t>新型散列算法的设计工作正在积极实施中。</a:t>
            </a:r>
            <a:endParaRPr lang="zh-CN" altLang="en-US" dirty="0"/>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33793"/>
          <p:cNvSpPr>
            <a:spLocks noGrp="1"/>
          </p:cNvSpPr>
          <p:nvPr>
            <p:ph type="title"/>
          </p:nvPr>
        </p:nvSpPr>
        <p:spPr/>
        <p:txBody>
          <a:bodyPr anchor="ctr"/>
          <a:p>
            <a:r>
              <a:rPr lang="en-US" altLang="zh-CN"/>
              <a:t>MD</a:t>
            </a:r>
            <a:r>
              <a:rPr lang="zh-CN" altLang="en-US" dirty="0"/>
              <a:t>系列</a:t>
            </a:r>
            <a:endParaRPr lang="zh-CN" altLang="en-US" dirty="0"/>
          </a:p>
        </p:txBody>
      </p:sp>
      <p:sp>
        <p:nvSpPr>
          <p:cNvPr id="33795" name="文本占位符 33794"/>
          <p:cNvSpPr>
            <a:spLocks noGrp="1"/>
          </p:cNvSpPr>
          <p:nvPr>
            <p:ph type="body" idx="1"/>
          </p:nvPr>
        </p:nvSpPr>
        <p:spPr/>
        <p:txBody>
          <a:bodyPr/>
          <a:p>
            <a:r>
              <a:rPr lang="zh-CN" altLang="en-US" dirty="0"/>
              <a:t>作者</a:t>
            </a:r>
            <a:endParaRPr lang="zh-CN" altLang="en-US" dirty="0"/>
          </a:p>
          <a:p>
            <a:pPr lvl="1"/>
            <a:r>
              <a:rPr lang="en-US" altLang="zh-CN"/>
              <a:t>Ronald </a:t>
            </a:r>
            <a:r>
              <a:rPr lang="en-US" altLang="zh-CN" err="1"/>
              <a:t>Rivest</a:t>
            </a:r>
            <a:endParaRPr lang="en-US" altLang="zh-CN"/>
          </a:p>
          <a:p>
            <a:pPr lvl="2"/>
            <a:r>
              <a:rPr lang="en-US" altLang="zh-CN" sz="2800">
                <a:hlinkClick r:id="rId1"/>
              </a:rPr>
              <a:t>http://</a:t>
            </a:r>
            <a:r>
              <a:rPr lang="en-US" altLang="zh-CN" sz="2800" err="1">
                <a:hlinkClick r:id="rId1"/>
              </a:rPr>
              <a:t>theory.lcs.mit.edu/~rivest</a:t>
            </a:r>
            <a:r>
              <a:rPr lang="en-US" altLang="zh-CN" sz="2800">
                <a:hlinkClick r:id="rId1"/>
              </a:rPr>
              <a:t>/</a:t>
            </a:r>
            <a:r>
              <a:rPr lang="en-US" altLang="zh-CN" sz="2800"/>
              <a:t> </a:t>
            </a:r>
            <a:endParaRPr lang="en-US" altLang="zh-CN" sz="2800"/>
          </a:p>
          <a:p>
            <a:r>
              <a:rPr lang="en-US" altLang="zh-CN"/>
              <a:t>MD2</a:t>
            </a:r>
            <a:r>
              <a:rPr lang="zh-CN" altLang="en-US" dirty="0"/>
              <a:t>、</a:t>
            </a:r>
            <a:r>
              <a:rPr lang="en-US" altLang="zh-CN"/>
              <a:t>MD4</a:t>
            </a:r>
            <a:r>
              <a:rPr lang="zh-CN" altLang="en-US" dirty="0"/>
              <a:t>、</a:t>
            </a:r>
            <a:r>
              <a:rPr lang="en-US" altLang="zh-CN"/>
              <a:t>MD5</a:t>
            </a:r>
            <a:endParaRPr lang="en-US" altLang="zh-CN"/>
          </a:p>
          <a:p>
            <a:pPr lvl="1"/>
            <a:r>
              <a:rPr lang="en-US" altLang="zh-CN"/>
              <a:t>MD2/4/5 </a:t>
            </a:r>
            <a:r>
              <a:rPr lang="zh-CN" altLang="en-US" dirty="0"/>
              <a:t> </a:t>
            </a:r>
            <a:r>
              <a:rPr lang="en-US" altLang="zh-CN"/>
              <a:t>RFC1319/1320/1321</a:t>
            </a:r>
            <a:endParaRPr lang="en-US" altLang="zh-CN"/>
          </a:p>
          <a:p>
            <a:pPr lvl="2"/>
            <a:r>
              <a:rPr lang="en-US" altLang="zh-CN" sz="2800">
                <a:hlinkClick r:id="rId2"/>
              </a:rPr>
              <a:t>http://www.ietf.org/rfc/rfc1321.txt</a:t>
            </a:r>
            <a:r>
              <a:rPr lang="en-US" altLang="zh-CN" sz="2800"/>
              <a:t> </a:t>
            </a:r>
            <a:endParaRPr lang="en-US" altLang="zh-CN" sz="2800"/>
          </a:p>
          <a:p>
            <a:r>
              <a:rPr lang="zh-CN" altLang="en-US" dirty="0"/>
              <a:t>应用</a:t>
            </a:r>
            <a:endParaRPr lang="zh-CN" altLang="en-US" dirty="0"/>
          </a:p>
          <a:p>
            <a:pPr lvl="1"/>
            <a:r>
              <a:rPr lang="zh-CN" altLang="en-US" dirty="0"/>
              <a:t>曾经是最广泛的摘要算法</a:t>
            </a:r>
            <a:endParaRPr lang="zh-CN" altLang="en-US" dirty="0"/>
          </a:p>
          <a:p>
            <a:pPr lvl="1"/>
            <a:r>
              <a:rPr lang="zh-CN" altLang="en-US" dirty="0"/>
              <a:t>但是太短</a:t>
            </a:r>
            <a:r>
              <a:rPr lang="en-US" altLang="zh-CN"/>
              <a:t>(128bits)</a:t>
            </a:r>
            <a:endParaRPr lang="zh-CN" altLang="en-US" dirty="0"/>
          </a:p>
          <a:p>
            <a:pPr lvl="1"/>
            <a:r>
              <a:rPr lang="zh-CN" altLang="en-US" dirty="0"/>
              <a:t>而</a:t>
            </a:r>
            <a:r>
              <a:rPr lang="en-US" altLang="zh-CN"/>
              <a:t>SHA</a:t>
            </a:r>
            <a:r>
              <a:rPr lang="zh-CN" altLang="en-US" dirty="0"/>
              <a:t>有</a:t>
            </a:r>
            <a:r>
              <a:rPr lang="en-US" altLang="zh-CN"/>
              <a:t>160bits</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p:txBody>
          <a:bodyPr anchor="ctr"/>
          <a:p>
            <a:r>
              <a:rPr lang="en-US" altLang="zh-CN"/>
              <a:t>MD5 Detail</a:t>
            </a:r>
            <a:endParaRPr lang="zh-CN" altLang="en-US" dirty="0"/>
          </a:p>
        </p:txBody>
      </p:sp>
      <p:sp>
        <p:nvSpPr>
          <p:cNvPr id="34819" name="文本占位符 34818"/>
          <p:cNvSpPr>
            <a:spLocks noGrp="1"/>
          </p:cNvSpPr>
          <p:nvPr>
            <p:ph type="body" idx="1"/>
          </p:nvPr>
        </p:nvSpPr>
        <p:spPr/>
        <p:txBody>
          <a:bodyPr/>
          <a:p>
            <a:pPr>
              <a:lnSpc>
                <a:spcPct val="90000"/>
              </a:lnSpc>
            </a:pPr>
            <a:r>
              <a:rPr lang="zh-CN" altLang="en-US" dirty="0"/>
              <a:t>输入  任意长</a:t>
            </a:r>
            <a:endParaRPr lang="zh-CN" altLang="en-US" dirty="0"/>
          </a:p>
          <a:p>
            <a:pPr>
              <a:lnSpc>
                <a:spcPct val="90000"/>
              </a:lnSpc>
            </a:pPr>
            <a:r>
              <a:rPr lang="zh-CN" altLang="en-US" dirty="0"/>
              <a:t>输出  </a:t>
            </a:r>
            <a:r>
              <a:rPr lang="en-US" altLang="zh-CN"/>
              <a:t>128bits</a:t>
            </a:r>
            <a:endParaRPr lang="zh-CN" altLang="en-US" dirty="0"/>
          </a:p>
          <a:p>
            <a:pPr>
              <a:lnSpc>
                <a:spcPct val="90000"/>
              </a:lnSpc>
            </a:pPr>
            <a:r>
              <a:rPr lang="zh-CN" altLang="en-US" dirty="0"/>
              <a:t>过程</a:t>
            </a:r>
            <a:endParaRPr lang="zh-CN" altLang="en-US" dirty="0"/>
          </a:p>
          <a:p>
            <a:pPr lvl="1">
              <a:lnSpc>
                <a:spcPct val="90000"/>
              </a:lnSpc>
            </a:pPr>
            <a:r>
              <a:rPr lang="zh-CN" altLang="en-US" dirty="0"/>
              <a:t>填充在</a:t>
            </a:r>
            <a:r>
              <a:rPr lang="en-US" altLang="zh-CN"/>
              <a:t>Y[L]</a:t>
            </a:r>
            <a:endParaRPr lang="en-US" altLang="zh-CN"/>
          </a:p>
          <a:p>
            <a:pPr lvl="2">
              <a:lnSpc>
                <a:spcPct val="90000"/>
              </a:lnSpc>
            </a:pPr>
            <a:r>
              <a:rPr lang="zh-CN" altLang="en-US" dirty="0"/>
              <a:t>报文填充</a:t>
            </a:r>
            <a:r>
              <a:rPr lang="en-US" altLang="zh-CN"/>
              <a:t>1</a:t>
            </a:r>
            <a:r>
              <a:rPr lang="zh-CN" altLang="en-US" dirty="0"/>
              <a:t>～</a:t>
            </a:r>
            <a:r>
              <a:rPr lang="en-US" altLang="zh-CN"/>
              <a:t>512bits</a:t>
            </a:r>
            <a:r>
              <a:rPr lang="zh-CN" altLang="en-US" dirty="0"/>
              <a:t>，使之</a:t>
            </a:r>
            <a:r>
              <a:rPr lang="en-US" altLang="zh-CN"/>
              <a:t>≡448mod512</a:t>
            </a:r>
            <a:endParaRPr lang="en-US" altLang="zh-CN"/>
          </a:p>
          <a:p>
            <a:pPr lvl="2">
              <a:lnSpc>
                <a:spcPct val="90000"/>
              </a:lnSpc>
            </a:pPr>
            <a:r>
              <a:rPr lang="zh-CN" altLang="en-US" dirty="0"/>
              <a:t>填充</a:t>
            </a:r>
            <a:r>
              <a:rPr lang="en-US" altLang="zh-CN"/>
              <a:t>64bits</a:t>
            </a:r>
            <a:r>
              <a:rPr lang="zh-CN" altLang="en-US" dirty="0"/>
              <a:t>长度值</a:t>
            </a:r>
            <a:endParaRPr lang="zh-CN" altLang="en-US" dirty="0"/>
          </a:p>
          <a:p>
            <a:pPr lvl="2">
              <a:lnSpc>
                <a:spcPct val="90000"/>
              </a:lnSpc>
            </a:pPr>
            <a:r>
              <a:rPr lang="zh-CN" altLang="en-US" dirty="0"/>
              <a:t>填充后报文被划分成</a:t>
            </a:r>
            <a:r>
              <a:rPr lang="en-US" altLang="zh-CN"/>
              <a:t>512bits</a:t>
            </a:r>
            <a:r>
              <a:rPr lang="zh-CN" altLang="en-US" dirty="0"/>
              <a:t>分组</a:t>
            </a:r>
            <a:endParaRPr lang="en-US" altLang="zh-CN"/>
          </a:p>
          <a:p>
            <a:pPr lvl="1">
              <a:lnSpc>
                <a:spcPct val="90000"/>
              </a:lnSpc>
            </a:pPr>
            <a:r>
              <a:rPr lang="zh-CN" altLang="en-US" dirty="0"/>
              <a:t>初始</a:t>
            </a:r>
            <a:r>
              <a:rPr lang="en-US" altLang="zh-CN"/>
              <a:t>MD</a:t>
            </a:r>
            <a:r>
              <a:rPr lang="zh-CN" altLang="en-US" dirty="0"/>
              <a:t>寄存器</a:t>
            </a:r>
            <a:r>
              <a:rPr lang="en-US" altLang="zh-CN"/>
              <a:t>(IV)</a:t>
            </a:r>
            <a:r>
              <a:rPr lang="zh-CN" altLang="en-US" dirty="0"/>
              <a:t>（小数在前</a:t>
            </a:r>
            <a:r>
              <a:rPr lang="en-US" altLang="zh-CN"/>
              <a:t>little </a:t>
            </a:r>
            <a:r>
              <a:rPr lang="en-US" altLang="zh-CN" err="1"/>
              <a:t>endian/intel</a:t>
            </a:r>
            <a:r>
              <a:rPr lang="zh-CN" altLang="en-US" dirty="0"/>
              <a:t>）</a:t>
            </a:r>
            <a:endParaRPr lang="zh-CN" altLang="en-US" dirty="0"/>
          </a:p>
          <a:p>
            <a:pPr lvl="2">
              <a:lnSpc>
                <a:spcPct val="90000"/>
              </a:lnSpc>
            </a:pPr>
            <a:r>
              <a:rPr lang="en-US" altLang="zh-CN" b="1">
                <a:latin typeface="宋体" panose="02010600030101010101" pitchFamily="2" charset="-122"/>
              </a:rPr>
              <a:t>A</a:t>
            </a:r>
            <a:r>
              <a:rPr lang="zh-CN" altLang="en-US" b="1" dirty="0">
                <a:latin typeface="宋体" panose="02010600030101010101" pitchFamily="2" charset="-122"/>
              </a:rPr>
              <a:t>＝</a:t>
            </a:r>
            <a:r>
              <a:rPr lang="en-US" altLang="zh-CN" b="1">
                <a:latin typeface="宋体" panose="02010600030101010101" pitchFamily="2" charset="-122"/>
              </a:rPr>
              <a:t>67452301	B</a:t>
            </a:r>
            <a:r>
              <a:rPr lang="zh-CN" altLang="en-US" b="1" dirty="0">
                <a:latin typeface="宋体" panose="02010600030101010101" pitchFamily="2" charset="-122"/>
              </a:rPr>
              <a:t>＝</a:t>
            </a:r>
            <a:r>
              <a:rPr lang="en-US" altLang="zh-CN" b="1">
                <a:latin typeface="宋体" panose="02010600030101010101" pitchFamily="2" charset="-122"/>
              </a:rPr>
              <a:t>EFCDAB89</a:t>
            </a:r>
            <a:endParaRPr lang="en-US" altLang="zh-CN" b="1">
              <a:latin typeface="宋体" panose="02010600030101010101" pitchFamily="2" charset="-122"/>
            </a:endParaRPr>
          </a:p>
          <a:p>
            <a:pPr lvl="2">
              <a:lnSpc>
                <a:spcPct val="90000"/>
              </a:lnSpc>
            </a:pPr>
            <a:r>
              <a:rPr lang="en-US" altLang="zh-CN" b="1">
                <a:latin typeface="宋体" panose="02010600030101010101" pitchFamily="2" charset="-122"/>
              </a:rPr>
              <a:t>C</a:t>
            </a:r>
            <a:r>
              <a:rPr lang="zh-CN" altLang="en-US" b="1" dirty="0">
                <a:latin typeface="宋体" panose="02010600030101010101" pitchFamily="2" charset="-122"/>
              </a:rPr>
              <a:t>＝</a:t>
            </a:r>
            <a:r>
              <a:rPr lang="en-US" altLang="zh-CN" b="1">
                <a:latin typeface="宋体" panose="02010600030101010101" pitchFamily="2" charset="-122"/>
              </a:rPr>
              <a:t>98BADCFE	D</a:t>
            </a:r>
            <a:r>
              <a:rPr lang="zh-CN" altLang="en-US" b="1" dirty="0">
                <a:latin typeface="宋体" panose="02010600030101010101" pitchFamily="2" charset="-122"/>
              </a:rPr>
              <a:t>＝</a:t>
            </a:r>
            <a:r>
              <a:rPr lang="en-US" altLang="zh-CN" b="1">
                <a:latin typeface="宋体" panose="02010600030101010101" pitchFamily="2" charset="-122"/>
              </a:rPr>
              <a:t>10325476</a:t>
            </a:r>
            <a:endParaRPr lang="en-US" altLang="zh-CN" b="1">
              <a:latin typeface="宋体" panose="02010600030101010101" pitchFamily="2" charset="-122"/>
            </a:endParaRPr>
          </a:p>
          <a:p>
            <a:pPr lvl="1">
              <a:lnSpc>
                <a:spcPct val="90000"/>
              </a:lnSpc>
            </a:pPr>
            <a:r>
              <a:rPr lang="zh-CN" altLang="en-US" dirty="0"/>
              <a:t>分组处理  </a:t>
            </a:r>
            <a:r>
              <a:rPr lang="en-US" altLang="zh-CN"/>
              <a:t>…</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35841"/>
          <p:cNvSpPr>
            <a:spLocks noGrp="1"/>
          </p:cNvSpPr>
          <p:nvPr>
            <p:ph type="title"/>
          </p:nvPr>
        </p:nvSpPr>
        <p:spPr/>
        <p:txBody>
          <a:bodyPr anchor="ctr"/>
          <a:p>
            <a:r>
              <a:rPr lang="en-US" altLang="zh-CN"/>
              <a:t>MD5 Overview</a:t>
            </a:r>
            <a:endParaRPr lang="zh-CN" altLang="en-US" dirty="0"/>
          </a:p>
        </p:txBody>
      </p:sp>
      <p:sp>
        <p:nvSpPr>
          <p:cNvPr id="35843" name="文本占位符 35842"/>
          <p:cNvSpPr>
            <a:spLocks noGrp="1"/>
          </p:cNvSpPr>
          <p:nvPr>
            <p:ph type="body" idx="1"/>
          </p:nvPr>
        </p:nvSpPr>
        <p:spPr/>
        <p:txBody>
          <a:bodyPr/>
          <a:p>
            <a:r>
              <a:rPr lang="zh-CN" altLang="en-US" dirty="0"/>
              <a:t> </a:t>
            </a:r>
            <a:endParaRPr lang="zh-CN" altLang="en-US" dirty="0"/>
          </a:p>
        </p:txBody>
      </p:sp>
      <p:pic>
        <p:nvPicPr>
          <p:cNvPr id="35844" name="图片 35843" descr="1"/>
          <p:cNvPicPr>
            <a:picLocks noChangeAspect="1"/>
          </p:cNvPicPr>
          <p:nvPr/>
        </p:nvPicPr>
        <p:blipFill>
          <a:blip r:embed="rId1"/>
          <a:stretch>
            <a:fillRect/>
          </a:stretch>
        </p:blipFill>
        <p:spPr>
          <a:xfrm>
            <a:off x="395288" y="1131888"/>
            <a:ext cx="8410575" cy="5475287"/>
          </a:xfrm>
          <a:prstGeom prst="rect">
            <a:avLst/>
          </a:prstGeom>
          <a:noFill/>
          <a:ln w="9525">
            <a:noFill/>
          </a:ln>
        </p:spPr>
      </p:pic>
      <p:sp>
        <p:nvSpPr>
          <p:cNvPr id="35845" name="文本框 35844"/>
          <p:cNvSpPr txBox="1"/>
          <p:nvPr/>
        </p:nvSpPr>
        <p:spPr>
          <a:xfrm>
            <a:off x="0" y="5638800"/>
            <a:ext cx="1371600" cy="366713"/>
          </a:xfrm>
          <a:prstGeom prst="rect">
            <a:avLst/>
          </a:prstGeom>
          <a:noFill/>
          <a:ln w="9525">
            <a:noFill/>
          </a:ln>
        </p:spPr>
        <p:txBody>
          <a:bodyPr>
            <a:spAutoFit/>
          </a:bodyPr>
          <a:p>
            <a:pPr>
              <a:spcBef>
                <a:spcPct val="50000"/>
              </a:spcBef>
            </a:pPr>
            <a:r>
              <a:rPr lang="en-US" altLang="zh-CN">
                <a:latin typeface="Arial" panose="020B0604020202020204" pitchFamily="34" charset="0"/>
              </a:rPr>
              <a:t>ABCD</a:t>
            </a:r>
            <a:r>
              <a:rPr lang="zh-CN" altLang="en-US" dirty="0">
                <a:latin typeface="Arial" panose="020B0604020202020204" pitchFamily="34" charset="0"/>
              </a:rPr>
              <a:t>初值</a:t>
            </a:r>
            <a:endParaRPr lang="zh-CN" altLang="en-US" dirty="0">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36865"/>
          <p:cNvSpPr>
            <a:spLocks noGrp="1"/>
          </p:cNvSpPr>
          <p:nvPr>
            <p:ph type="title"/>
          </p:nvPr>
        </p:nvSpPr>
        <p:spPr/>
        <p:txBody>
          <a:bodyPr anchor="ctr"/>
          <a:p>
            <a:pPr algn="l"/>
            <a:r>
              <a:rPr lang="en-US" altLang="zh-CN"/>
              <a:t>MD5 1 Loop</a:t>
            </a:r>
            <a:endParaRPr lang="zh-CN" altLang="en-US" dirty="0"/>
          </a:p>
        </p:txBody>
      </p:sp>
      <p:sp>
        <p:nvSpPr>
          <p:cNvPr id="36867" name="文本占位符 36866"/>
          <p:cNvSpPr>
            <a:spLocks noGrp="1"/>
          </p:cNvSpPr>
          <p:nvPr>
            <p:ph type="body" idx="1"/>
          </p:nvPr>
        </p:nvSpPr>
        <p:spPr>
          <a:xfrm>
            <a:off x="304800" y="1447800"/>
            <a:ext cx="8839200" cy="5410200"/>
          </a:xfrm>
        </p:spPr>
        <p:txBody>
          <a:bodyPr/>
          <a:p>
            <a:r>
              <a:rPr lang="zh-CN" altLang="en-US" sz="2400" dirty="0">
                <a:solidFill>
                  <a:schemeClr val="bg1"/>
                </a:solidFill>
              </a:rPr>
              <a:t>输入</a:t>
            </a:r>
            <a:endParaRPr lang="zh-CN" altLang="en-US" sz="2400" dirty="0">
              <a:solidFill>
                <a:schemeClr val="bg1"/>
              </a:solidFill>
            </a:endParaRPr>
          </a:p>
          <a:p>
            <a:pPr>
              <a:buNone/>
            </a:pPr>
            <a:r>
              <a:rPr lang="en-US" altLang="zh-CN" sz="2400">
                <a:solidFill>
                  <a:schemeClr val="bg1"/>
                </a:solidFill>
              </a:rPr>
              <a:t>	    128b</a:t>
            </a:r>
            <a:r>
              <a:rPr lang="zh-CN" altLang="en-US" sz="2400" dirty="0">
                <a:solidFill>
                  <a:schemeClr val="bg1"/>
                </a:solidFill>
              </a:rPr>
              <a:t>＋</a:t>
            </a:r>
            <a:r>
              <a:rPr lang="en-US" altLang="zh-CN" sz="2400">
                <a:solidFill>
                  <a:schemeClr val="bg1"/>
                </a:solidFill>
              </a:rPr>
              <a:t>512b(128*4)</a:t>
            </a:r>
            <a:endParaRPr lang="en-US" altLang="zh-CN" sz="2400">
              <a:solidFill>
                <a:schemeClr val="bg1"/>
              </a:solidFill>
            </a:endParaRPr>
          </a:p>
          <a:p>
            <a:r>
              <a:rPr lang="zh-CN" altLang="en-US" sz="2400" dirty="0">
                <a:solidFill>
                  <a:schemeClr val="bg1"/>
                </a:solidFill>
              </a:rPr>
              <a:t>输出</a:t>
            </a:r>
            <a:endParaRPr lang="zh-CN" altLang="en-US" sz="2400" dirty="0">
              <a:solidFill>
                <a:schemeClr val="bg1"/>
              </a:solidFill>
            </a:endParaRPr>
          </a:p>
          <a:p>
            <a:pPr>
              <a:buNone/>
            </a:pPr>
            <a:r>
              <a:rPr lang="en-US" altLang="zh-CN" sz="2400">
                <a:solidFill>
                  <a:schemeClr val="bg1"/>
                </a:solidFill>
              </a:rPr>
              <a:t>	    128b</a:t>
            </a:r>
            <a:endParaRPr lang="en-US" altLang="zh-CN" sz="2400">
              <a:solidFill>
                <a:schemeClr val="bg1"/>
              </a:solidFill>
            </a:endParaRPr>
          </a:p>
          <a:p>
            <a:endParaRPr lang="zh-CN" altLang="en-US" sz="2400" dirty="0">
              <a:solidFill>
                <a:schemeClr val="bg1"/>
              </a:solidFill>
            </a:endParaRPr>
          </a:p>
          <a:p>
            <a:r>
              <a:rPr lang="zh-CN" altLang="en-US" sz="2400" dirty="0">
                <a:solidFill>
                  <a:schemeClr val="bg1"/>
                </a:solidFill>
              </a:rPr>
              <a:t>过程</a:t>
            </a:r>
            <a:endParaRPr lang="zh-CN" altLang="en-US" sz="2400" dirty="0">
              <a:solidFill>
                <a:schemeClr val="bg1"/>
              </a:solidFill>
            </a:endParaRPr>
          </a:p>
          <a:p>
            <a:pPr>
              <a:buNone/>
            </a:pPr>
            <a:r>
              <a:rPr lang="en-US" altLang="zh-CN" sz="2400">
                <a:solidFill>
                  <a:schemeClr val="bg1"/>
                </a:solidFill>
              </a:rPr>
              <a:t>	    FGHI</a:t>
            </a:r>
            <a:r>
              <a:rPr lang="zh-CN" altLang="en-US" sz="2400" dirty="0">
                <a:solidFill>
                  <a:schemeClr val="bg1"/>
                </a:solidFill>
              </a:rPr>
              <a:t>布尔函数</a:t>
            </a:r>
            <a:endParaRPr lang="zh-CN" altLang="en-US" sz="2400" dirty="0">
              <a:solidFill>
                <a:schemeClr val="bg1"/>
              </a:solidFill>
            </a:endParaRPr>
          </a:p>
          <a:p>
            <a:pPr>
              <a:buNone/>
            </a:pPr>
            <a:r>
              <a:rPr lang="en-US" altLang="zh-CN" sz="2400">
                <a:solidFill>
                  <a:schemeClr val="bg1"/>
                </a:solidFill>
              </a:rPr>
              <a:t>	    T[]</a:t>
            </a:r>
            <a:r>
              <a:rPr lang="zh-CN" altLang="en-US" sz="2400" dirty="0">
                <a:solidFill>
                  <a:schemeClr val="bg1"/>
                </a:solidFill>
              </a:rPr>
              <a:t>是常量表</a:t>
            </a:r>
            <a:endParaRPr lang="zh-CN" altLang="en-US" sz="2400" dirty="0">
              <a:solidFill>
                <a:schemeClr val="bg1"/>
              </a:solidFill>
            </a:endParaRPr>
          </a:p>
          <a:p>
            <a:pPr>
              <a:buNone/>
            </a:pPr>
            <a:r>
              <a:rPr lang="en-US" altLang="zh-CN" sz="2400">
                <a:solidFill>
                  <a:schemeClr val="bg1"/>
                </a:solidFill>
              </a:rPr>
              <a:t>	    </a:t>
            </a:r>
            <a:r>
              <a:rPr lang="en-US" altLang="zh-CN" sz="2400" err="1">
                <a:solidFill>
                  <a:schemeClr val="bg1"/>
                </a:solidFill>
              </a:rPr>
              <a:t>X[k</a:t>
            </a:r>
            <a:r>
              <a:rPr lang="en-US" altLang="zh-CN" sz="2400">
                <a:solidFill>
                  <a:schemeClr val="bg1"/>
                </a:solidFill>
              </a:rPr>
              <a:t>]</a:t>
            </a:r>
            <a:r>
              <a:rPr lang="zh-CN" altLang="en-US" sz="2400" dirty="0">
                <a:solidFill>
                  <a:schemeClr val="bg1"/>
                </a:solidFill>
              </a:rPr>
              <a:t>为</a:t>
            </a:r>
            <a:r>
              <a:rPr lang="en-US" altLang="zh-CN" sz="2400">
                <a:solidFill>
                  <a:schemeClr val="bg1"/>
                </a:solidFill>
              </a:rPr>
              <a:t>512b</a:t>
            </a:r>
            <a:r>
              <a:rPr lang="zh-CN" altLang="en-US" sz="2400" dirty="0">
                <a:solidFill>
                  <a:schemeClr val="bg1"/>
                </a:solidFill>
              </a:rPr>
              <a:t>分组中的</a:t>
            </a:r>
            <a:endParaRPr lang="zh-CN" altLang="en-US" sz="2400" dirty="0">
              <a:solidFill>
                <a:schemeClr val="bg1"/>
              </a:solidFill>
            </a:endParaRPr>
          </a:p>
          <a:p>
            <a:pPr>
              <a:buNone/>
            </a:pPr>
            <a:r>
              <a:rPr lang="zh-CN" altLang="en-US" sz="2400" dirty="0">
                <a:solidFill>
                  <a:schemeClr val="bg1"/>
                </a:solidFill>
              </a:rPr>
              <a:t>		第</a:t>
            </a:r>
            <a:r>
              <a:rPr lang="en-US" altLang="zh-CN" sz="2400">
                <a:solidFill>
                  <a:schemeClr val="bg1"/>
                </a:solidFill>
              </a:rPr>
              <a:t>k</a:t>
            </a:r>
            <a:r>
              <a:rPr lang="zh-CN" altLang="en-US" sz="2400" dirty="0">
                <a:solidFill>
                  <a:schemeClr val="bg1"/>
                </a:solidFill>
              </a:rPr>
              <a:t>个</a:t>
            </a:r>
            <a:r>
              <a:rPr lang="en-US" altLang="zh-CN" sz="2400">
                <a:solidFill>
                  <a:schemeClr val="bg1"/>
                </a:solidFill>
              </a:rPr>
              <a:t>32b</a:t>
            </a:r>
            <a:r>
              <a:rPr lang="zh-CN" altLang="en-US" sz="2400" dirty="0">
                <a:solidFill>
                  <a:schemeClr val="bg1"/>
                </a:solidFill>
              </a:rPr>
              <a:t>字</a:t>
            </a:r>
            <a:endParaRPr lang="zh-CN" altLang="en-US" sz="2400" dirty="0">
              <a:solidFill>
                <a:schemeClr val="bg1"/>
              </a:solidFill>
            </a:endParaRPr>
          </a:p>
        </p:txBody>
      </p:sp>
      <p:pic>
        <p:nvPicPr>
          <p:cNvPr id="36868" name="图片 36867" descr="2"/>
          <p:cNvPicPr>
            <a:picLocks noChangeAspect="1"/>
          </p:cNvPicPr>
          <p:nvPr/>
        </p:nvPicPr>
        <p:blipFill>
          <a:blip r:embed="rId1"/>
          <a:stretch>
            <a:fillRect/>
          </a:stretch>
        </p:blipFill>
        <p:spPr>
          <a:xfrm>
            <a:off x="3902075" y="0"/>
            <a:ext cx="5207000" cy="6858000"/>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37889"/>
          <p:cNvSpPr>
            <a:spLocks noGrp="1"/>
          </p:cNvSpPr>
          <p:nvPr>
            <p:ph type="title"/>
          </p:nvPr>
        </p:nvSpPr>
        <p:spPr/>
        <p:txBody>
          <a:bodyPr anchor="ctr"/>
          <a:p>
            <a:r>
              <a:rPr lang="en-US" altLang="zh-CN" err="1"/>
              <a:t>T[i</a:t>
            </a:r>
            <a:r>
              <a:rPr lang="en-US" altLang="zh-CN"/>
              <a:t>] = 2</a:t>
            </a:r>
            <a:r>
              <a:rPr lang="en-US" altLang="zh-CN" baseline="30000"/>
              <a:t>32</a:t>
            </a:r>
            <a:r>
              <a:rPr lang="en-US" altLang="zh-CN"/>
              <a:t>×abs(sin(i))</a:t>
            </a:r>
            <a:endParaRPr lang="zh-CN" altLang="en-US" dirty="0"/>
          </a:p>
        </p:txBody>
      </p:sp>
      <p:sp>
        <p:nvSpPr>
          <p:cNvPr id="37892" name="矩形 37891"/>
          <p:cNvSpPr/>
          <p:nvPr/>
        </p:nvSpPr>
        <p:spPr>
          <a:xfrm>
            <a:off x="106363" y="1338263"/>
            <a:ext cx="2305050" cy="53308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FFFFFF"/>
                </a:solidFill>
                <a:latin typeface="+mn-lt"/>
                <a:ea typeface="+mn-ea"/>
                <a:cs typeface="+mn-cs"/>
              </a:defRPr>
            </a:lvl1pPr>
            <a:lvl2pPr marL="742950" indent="-285750" algn="l" rtl="0" eaLnBrk="0" fontAlgn="base" hangingPunct="0">
              <a:spcBef>
                <a:spcPct val="20000"/>
              </a:spcBef>
              <a:spcAft>
                <a:spcPct val="0"/>
              </a:spcAft>
              <a:buChar char="–"/>
              <a:defRPr sz="2800">
                <a:solidFill>
                  <a:srgbClr val="FFFFFF"/>
                </a:solidFill>
                <a:latin typeface="+mn-lt"/>
                <a:ea typeface="+mn-ea"/>
              </a:defRPr>
            </a:lvl2pPr>
            <a:lvl3pPr marL="1143000" indent="-228600" algn="l" rtl="0" eaLnBrk="0" fontAlgn="base" hangingPunct="0">
              <a:spcBef>
                <a:spcPct val="20000"/>
              </a:spcBef>
              <a:spcAft>
                <a:spcPct val="0"/>
              </a:spcAft>
              <a:buChar char="•"/>
              <a:defRPr sz="2400">
                <a:solidFill>
                  <a:srgbClr val="FFFFFF"/>
                </a:solidFill>
                <a:latin typeface="+mn-lt"/>
                <a:ea typeface="+mn-ea"/>
              </a:defRPr>
            </a:lvl3pPr>
            <a:lvl4pPr marL="1600200" indent="-228600" algn="l" rtl="0" eaLnBrk="0" fontAlgn="base" hangingPunct="0">
              <a:spcBef>
                <a:spcPct val="20000"/>
              </a:spcBef>
              <a:spcAft>
                <a:spcPct val="0"/>
              </a:spcAft>
              <a:buChar char="–"/>
              <a:defRPr sz="2000">
                <a:solidFill>
                  <a:srgbClr val="FFFFFF"/>
                </a:solidFill>
                <a:latin typeface="+mn-lt"/>
                <a:ea typeface="+mn-ea"/>
              </a:defRPr>
            </a:lvl4pPr>
            <a:lvl5pPr marL="2057400" indent="-228600" algn="l" rtl="0" eaLnBrk="0" fontAlgn="base" hangingPunct="0">
              <a:spcBef>
                <a:spcPct val="20000"/>
              </a:spcBef>
              <a:spcAft>
                <a:spcPct val="0"/>
              </a:spcAft>
              <a:buChar char="»"/>
              <a:defRPr sz="2000">
                <a:solidFill>
                  <a:srgbClr val="FFFFFF"/>
                </a:solidFill>
                <a:latin typeface="+mn-lt"/>
                <a:ea typeface="+mn-ea"/>
              </a:defRPr>
            </a:lvl5pPr>
          </a:lstStyle>
          <a:p>
            <a:pPr lvl="0">
              <a:lnSpc>
                <a:spcPct val="80000"/>
              </a:lnSpc>
              <a:buNone/>
            </a:pPr>
            <a:r>
              <a:rPr lang="en-US" altLang="zh-CN" sz="2000" b="1">
                <a:latin typeface="宋体" panose="02010600030101010101" pitchFamily="2" charset="-122"/>
              </a:rPr>
              <a:t>T[1]  = D76AA478</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T[2]  = E8C7B756</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T[3]  = 242070DB</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T[4]  = C1BDCEEE</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T[5]  = F57COFAF</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T[6]  = 4787C62A</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T[7]  = A8304613</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T[8]  = FD469501</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T[9]  = 698098D8</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T[10] = 8B44F7AF</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T[11] = FFFF5BB1</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T[12] = 895CD7BE</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T[13] = 6B901122</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T[14] = FD987193</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T[15] = A679438E</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T[16] = 49B40821</a:t>
            </a:r>
            <a:endParaRPr lang="en-US" altLang="zh-CN" sz="2000" b="1">
              <a:latin typeface="宋体" panose="02010600030101010101" pitchFamily="2" charset="-122"/>
            </a:endParaRPr>
          </a:p>
          <a:p>
            <a:pPr lvl="0">
              <a:lnSpc>
                <a:spcPct val="80000"/>
              </a:lnSpc>
              <a:buNone/>
            </a:pPr>
            <a:endParaRPr lang="zh-CN" altLang="en-US" sz="2000" b="1" dirty="0">
              <a:latin typeface="宋体" panose="02010600030101010101" pitchFamily="2" charset="-122"/>
            </a:endParaRPr>
          </a:p>
        </p:txBody>
      </p:sp>
      <p:sp>
        <p:nvSpPr>
          <p:cNvPr id="37893" name="矩形 37892"/>
          <p:cNvSpPr/>
          <p:nvPr/>
        </p:nvSpPr>
        <p:spPr>
          <a:xfrm>
            <a:off x="2339975" y="1412875"/>
            <a:ext cx="2376488" cy="53308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FFFFFF"/>
                </a:solidFill>
                <a:latin typeface="+mn-lt"/>
                <a:ea typeface="+mn-ea"/>
                <a:cs typeface="+mn-cs"/>
              </a:defRPr>
            </a:lvl1pPr>
            <a:lvl2pPr marL="742950" indent="-285750" algn="l" rtl="0" eaLnBrk="0" fontAlgn="base" hangingPunct="0">
              <a:spcBef>
                <a:spcPct val="20000"/>
              </a:spcBef>
              <a:spcAft>
                <a:spcPct val="0"/>
              </a:spcAft>
              <a:buChar char="–"/>
              <a:defRPr sz="2800">
                <a:solidFill>
                  <a:srgbClr val="FFFFFF"/>
                </a:solidFill>
                <a:latin typeface="+mn-lt"/>
                <a:ea typeface="+mn-ea"/>
              </a:defRPr>
            </a:lvl2pPr>
            <a:lvl3pPr marL="1143000" indent="-228600" algn="l" rtl="0" eaLnBrk="0" fontAlgn="base" hangingPunct="0">
              <a:spcBef>
                <a:spcPct val="20000"/>
              </a:spcBef>
              <a:spcAft>
                <a:spcPct val="0"/>
              </a:spcAft>
              <a:buChar char="•"/>
              <a:defRPr sz="2400">
                <a:solidFill>
                  <a:srgbClr val="FFFFFF"/>
                </a:solidFill>
                <a:latin typeface="+mn-lt"/>
                <a:ea typeface="+mn-ea"/>
              </a:defRPr>
            </a:lvl3pPr>
            <a:lvl4pPr marL="1600200" indent="-228600" algn="l" rtl="0" eaLnBrk="0" fontAlgn="base" hangingPunct="0">
              <a:spcBef>
                <a:spcPct val="20000"/>
              </a:spcBef>
              <a:spcAft>
                <a:spcPct val="0"/>
              </a:spcAft>
              <a:buChar char="–"/>
              <a:defRPr sz="2000">
                <a:solidFill>
                  <a:srgbClr val="FFFFFF"/>
                </a:solidFill>
                <a:latin typeface="+mn-lt"/>
                <a:ea typeface="+mn-ea"/>
              </a:defRPr>
            </a:lvl4pPr>
            <a:lvl5pPr marL="2057400" indent="-228600" algn="l" rtl="0" eaLnBrk="0" fontAlgn="base" hangingPunct="0">
              <a:spcBef>
                <a:spcPct val="20000"/>
              </a:spcBef>
              <a:spcAft>
                <a:spcPct val="0"/>
              </a:spcAft>
              <a:buChar char="»"/>
              <a:defRPr sz="2000">
                <a:solidFill>
                  <a:srgbClr val="FFFFFF"/>
                </a:solidFill>
                <a:latin typeface="+mn-lt"/>
                <a:ea typeface="+mn-ea"/>
              </a:defRPr>
            </a:lvl5pPr>
          </a:lstStyle>
          <a:p>
            <a:pPr lvl="0">
              <a:lnSpc>
                <a:spcPct val="80000"/>
              </a:lnSpc>
              <a:buNone/>
            </a:pPr>
            <a:r>
              <a:rPr lang="en-US" altLang="zh-CN" sz="2000" b="1">
                <a:latin typeface="宋体" panose="02010600030101010101" pitchFamily="2" charset="-122"/>
              </a:rPr>
              <a:t>T[17] = F61E2562</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T[18] = C040B340</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T[19] = 265E5A51</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T[20] = E9B6C7AA</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T[21] = D62F105D</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T[22] = 02441453</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T[23] = D8A1E681</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T[24] = E7D3FBC8</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T[25] = 21E1CDE6</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T[26] = C33707D6</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T[27] = F4D50D87</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T[28] = 455A14ED</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T[29] = A9E3E905</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T[30] = FCEFA3F8</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T[31] = 676F02D9</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T[32] = 8D2A4C8A</a:t>
            </a:r>
            <a:endParaRPr lang="en-US" altLang="zh-CN" sz="2000" b="1">
              <a:latin typeface="宋体" panose="02010600030101010101" pitchFamily="2" charset="-122"/>
            </a:endParaRPr>
          </a:p>
        </p:txBody>
      </p:sp>
      <p:sp>
        <p:nvSpPr>
          <p:cNvPr id="37894" name="矩形 37893"/>
          <p:cNvSpPr/>
          <p:nvPr/>
        </p:nvSpPr>
        <p:spPr>
          <a:xfrm>
            <a:off x="4572000" y="1411288"/>
            <a:ext cx="2663825" cy="53308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FFFFFF"/>
                </a:solidFill>
                <a:latin typeface="+mn-lt"/>
                <a:ea typeface="+mn-ea"/>
                <a:cs typeface="+mn-cs"/>
              </a:defRPr>
            </a:lvl1pPr>
            <a:lvl2pPr marL="742950" indent="-285750" algn="l" rtl="0" eaLnBrk="0" fontAlgn="base" hangingPunct="0">
              <a:spcBef>
                <a:spcPct val="20000"/>
              </a:spcBef>
              <a:spcAft>
                <a:spcPct val="0"/>
              </a:spcAft>
              <a:buChar char="–"/>
              <a:defRPr sz="2800">
                <a:solidFill>
                  <a:srgbClr val="FFFFFF"/>
                </a:solidFill>
                <a:latin typeface="+mn-lt"/>
                <a:ea typeface="+mn-ea"/>
              </a:defRPr>
            </a:lvl2pPr>
            <a:lvl3pPr marL="1143000" indent="-228600" algn="l" rtl="0" eaLnBrk="0" fontAlgn="base" hangingPunct="0">
              <a:spcBef>
                <a:spcPct val="20000"/>
              </a:spcBef>
              <a:spcAft>
                <a:spcPct val="0"/>
              </a:spcAft>
              <a:buChar char="•"/>
              <a:defRPr sz="2400">
                <a:solidFill>
                  <a:srgbClr val="FFFFFF"/>
                </a:solidFill>
                <a:latin typeface="+mn-lt"/>
                <a:ea typeface="+mn-ea"/>
              </a:defRPr>
            </a:lvl3pPr>
            <a:lvl4pPr marL="1600200" indent="-228600" algn="l" rtl="0" eaLnBrk="0" fontAlgn="base" hangingPunct="0">
              <a:spcBef>
                <a:spcPct val="20000"/>
              </a:spcBef>
              <a:spcAft>
                <a:spcPct val="0"/>
              </a:spcAft>
              <a:buChar char="–"/>
              <a:defRPr sz="2000">
                <a:solidFill>
                  <a:srgbClr val="FFFFFF"/>
                </a:solidFill>
                <a:latin typeface="+mn-lt"/>
                <a:ea typeface="+mn-ea"/>
              </a:defRPr>
            </a:lvl4pPr>
            <a:lvl5pPr marL="2057400" indent="-228600" algn="l" rtl="0" eaLnBrk="0" fontAlgn="base" hangingPunct="0">
              <a:spcBef>
                <a:spcPct val="20000"/>
              </a:spcBef>
              <a:spcAft>
                <a:spcPct val="0"/>
              </a:spcAft>
              <a:buChar char="»"/>
              <a:defRPr sz="2000">
                <a:solidFill>
                  <a:srgbClr val="FFFFFF"/>
                </a:solidFill>
                <a:latin typeface="+mn-lt"/>
                <a:ea typeface="+mn-ea"/>
              </a:defRPr>
            </a:lvl5pPr>
          </a:lstStyle>
          <a:p>
            <a:pPr lvl="0">
              <a:lnSpc>
                <a:spcPct val="80000"/>
              </a:lnSpc>
              <a:buNone/>
            </a:pPr>
            <a:r>
              <a:rPr lang="en-US" altLang="zh-CN" sz="2000" b="1">
                <a:latin typeface="宋体" panose="02010600030101010101" pitchFamily="2" charset="-122"/>
              </a:rPr>
              <a:t>T[33] = FFFA3942</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T[34] = 8771F681</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T[35] = 699D6122</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T[36] = FDE5380C</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T[37] = A4BEEA44</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T[38] = 4BDECFA9</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T[39] = F6BB4B60</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T[40] = BEBFBC70</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T[41] = 289B7EC6</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T[42] = EAA127FA</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T[43] = D4EF3085</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T[44] = 04881D05</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T[45] = D9D4D039</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T[46] = E6DB99E5</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T[47] = 1FA27CF8</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T[48] = C4AC5665</a:t>
            </a:r>
            <a:endParaRPr lang="en-US" altLang="zh-CN" sz="2000" b="1">
              <a:latin typeface="宋体" panose="02010600030101010101" pitchFamily="2" charset="-122"/>
            </a:endParaRPr>
          </a:p>
        </p:txBody>
      </p:sp>
      <p:sp>
        <p:nvSpPr>
          <p:cNvPr id="37895" name="矩形 37894"/>
          <p:cNvSpPr/>
          <p:nvPr/>
        </p:nvSpPr>
        <p:spPr>
          <a:xfrm>
            <a:off x="6840538" y="1484313"/>
            <a:ext cx="2339975" cy="504031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FFFFFF"/>
                </a:solidFill>
                <a:latin typeface="+mn-lt"/>
                <a:ea typeface="+mn-ea"/>
                <a:cs typeface="+mn-cs"/>
              </a:defRPr>
            </a:lvl1pPr>
            <a:lvl2pPr marL="742950" indent="-285750" algn="l" rtl="0" eaLnBrk="0" fontAlgn="base" hangingPunct="0">
              <a:spcBef>
                <a:spcPct val="20000"/>
              </a:spcBef>
              <a:spcAft>
                <a:spcPct val="0"/>
              </a:spcAft>
              <a:buChar char="–"/>
              <a:defRPr sz="2800">
                <a:solidFill>
                  <a:srgbClr val="FFFFFF"/>
                </a:solidFill>
                <a:latin typeface="+mn-lt"/>
                <a:ea typeface="+mn-ea"/>
              </a:defRPr>
            </a:lvl2pPr>
            <a:lvl3pPr marL="1143000" indent="-228600" algn="l" rtl="0" eaLnBrk="0" fontAlgn="base" hangingPunct="0">
              <a:spcBef>
                <a:spcPct val="20000"/>
              </a:spcBef>
              <a:spcAft>
                <a:spcPct val="0"/>
              </a:spcAft>
              <a:buChar char="•"/>
              <a:defRPr sz="2400">
                <a:solidFill>
                  <a:srgbClr val="FFFFFF"/>
                </a:solidFill>
                <a:latin typeface="+mn-lt"/>
                <a:ea typeface="+mn-ea"/>
              </a:defRPr>
            </a:lvl3pPr>
            <a:lvl4pPr marL="1600200" indent="-228600" algn="l" rtl="0" eaLnBrk="0" fontAlgn="base" hangingPunct="0">
              <a:spcBef>
                <a:spcPct val="20000"/>
              </a:spcBef>
              <a:spcAft>
                <a:spcPct val="0"/>
              </a:spcAft>
              <a:buChar char="–"/>
              <a:defRPr sz="2000">
                <a:solidFill>
                  <a:srgbClr val="FFFFFF"/>
                </a:solidFill>
                <a:latin typeface="+mn-lt"/>
                <a:ea typeface="+mn-ea"/>
              </a:defRPr>
            </a:lvl4pPr>
            <a:lvl5pPr marL="2057400" indent="-228600" algn="l" rtl="0" eaLnBrk="0" fontAlgn="base" hangingPunct="0">
              <a:spcBef>
                <a:spcPct val="20000"/>
              </a:spcBef>
              <a:spcAft>
                <a:spcPct val="0"/>
              </a:spcAft>
              <a:buChar char="»"/>
              <a:defRPr sz="2000">
                <a:solidFill>
                  <a:srgbClr val="FFFFFF"/>
                </a:solidFill>
                <a:latin typeface="+mn-lt"/>
                <a:ea typeface="+mn-ea"/>
              </a:defRPr>
            </a:lvl5pPr>
          </a:lstStyle>
          <a:p>
            <a:pPr lvl="0">
              <a:lnSpc>
                <a:spcPct val="80000"/>
              </a:lnSpc>
              <a:buNone/>
            </a:pPr>
            <a:r>
              <a:rPr lang="en-US" altLang="zh-CN" sz="2000" b="1">
                <a:latin typeface="宋体" panose="02010600030101010101" pitchFamily="2" charset="-122"/>
              </a:rPr>
              <a:t>T[49] = F4292244</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T[50] = 432AFF97</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T[51] = AB9423A7</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T[52] = FC93A039</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T[53] = 655B59C3</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T[54] = 8F0CCC92</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T[55] = FFEFF47D</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T[56] = 85845DD1</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T[57] = 6FA87E4F</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T[58] = FE2CE6E0</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T[59] = A3014314</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T[60] = 4E0811A1</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T[61] = F7537E82</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T[62] = BD3AF235</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T[63] = 2AD7D2BB</a:t>
            </a:r>
            <a:endParaRPr lang="en-US" altLang="zh-CN" sz="2000" b="1">
              <a:latin typeface="宋体" panose="02010600030101010101" pitchFamily="2" charset="-122"/>
            </a:endParaRPr>
          </a:p>
          <a:p>
            <a:pPr lvl="0">
              <a:lnSpc>
                <a:spcPct val="80000"/>
              </a:lnSpc>
              <a:buNone/>
            </a:pPr>
            <a:r>
              <a:rPr lang="en-US" altLang="zh-CN" sz="2000" b="1">
                <a:latin typeface="宋体" panose="02010600030101010101" pitchFamily="2" charset="-122"/>
              </a:rPr>
              <a:t>T[64] = EB86D391</a:t>
            </a:r>
            <a:endParaRPr lang="en-US" altLang="zh-CN" sz="2000" b="1">
              <a:latin typeface="宋体" panose="02010600030101010101" pitchFamily="2" charset="-122"/>
            </a:endParaRPr>
          </a:p>
          <a:p>
            <a:pPr lvl="0">
              <a:lnSpc>
                <a:spcPct val="80000"/>
              </a:lnSpc>
              <a:buNone/>
            </a:pPr>
            <a:endParaRPr lang="zh-CN" altLang="en-US" sz="2000" b="1" dirty="0">
              <a:latin typeface="宋体" panose="02010600030101010101" pitchFamily="2" charset="-122"/>
            </a:endParaRPr>
          </a:p>
        </p:txBody>
      </p:sp>
      <p:sp>
        <p:nvSpPr>
          <p:cNvPr id="37896" name="直接连接符 37895"/>
          <p:cNvSpPr/>
          <p:nvPr/>
        </p:nvSpPr>
        <p:spPr>
          <a:xfrm>
            <a:off x="2339975" y="1341438"/>
            <a:ext cx="0" cy="4895850"/>
          </a:xfrm>
          <a:prstGeom prst="line">
            <a:avLst/>
          </a:prstGeom>
          <a:ln w="22225" cap="flat" cmpd="sng">
            <a:solidFill>
              <a:schemeClr val="bg1"/>
            </a:solidFill>
            <a:prstDash val="solid"/>
            <a:headEnd type="none" w="med" len="med"/>
            <a:tailEnd type="none" w="med" len="med"/>
          </a:ln>
        </p:spPr>
      </p:sp>
      <p:sp>
        <p:nvSpPr>
          <p:cNvPr id="37897" name="直接连接符 37896"/>
          <p:cNvSpPr/>
          <p:nvPr/>
        </p:nvSpPr>
        <p:spPr>
          <a:xfrm>
            <a:off x="4572000" y="1412875"/>
            <a:ext cx="0" cy="4895850"/>
          </a:xfrm>
          <a:prstGeom prst="line">
            <a:avLst/>
          </a:prstGeom>
          <a:ln w="22225" cap="flat" cmpd="sng">
            <a:solidFill>
              <a:schemeClr val="bg1"/>
            </a:solidFill>
            <a:prstDash val="solid"/>
            <a:headEnd type="none" w="med" len="med"/>
            <a:tailEnd type="none" w="med" len="med"/>
          </a:ln>
        </p:spPr>
      </p:sp>
      <p:sp>
        <p:nvSpPr>
          <p:cNvPr id="37898" name="直接连接符 37897"/>
          <p:cNvSpPr/>
          <p:nvPr/>
        </p:nvSpPr>
        <p:spPr>
          <a:xfrm>
            <a:off x="6804025" y="1485900"/>
            <a:ext cx="0" cy="4895850"/>
          </a:xfrm>
          <a:prstGeom prst="line">
            <a:avLst/>
          </a:prstGeom>
          <a:ln w="22225" cap="flat" cmpd="sng">
            <a:solidFill>
              <a:schemeClr val="bg1"/>
            </a:solidFill>
            <a:prstDash val="solid"/>
            <a:headEnd type="none" w="med" len="med"/>
            <a:tailEnd type="none" w="med" len="med"/>
          </a:ln>
        </p:spPr>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38913"/>
          <p:cNvSpPr>
            <a:spLocks noGrp="1"/>
          </p:cNvSpPr>
          <p:nvPr>
            <p:ph type="title"/>
          </p:nvPr>
        </p:nvSpPr>
        <p:spPr/>
        <p:txBody>
          <a:bodyPr anchor="ctr"/>
          <a:p>
            <a:r>
              <a:rPr lang="en-US" altLang="zh-CN"/>
              <a:t>MD5 1/4 Loop</a:t>
            </a:r>
            <a:endParaRPr lang="zh-CN" altLang="en-US" dirty="0"/>
          </a:p>
        </p:txBody>
      </p:sp>
      <p:sp>
        <p:nvSpPr>
          <p:cNvPr id="38915" name="文本占位符 38914"/>
          <p:cNvSpPr>
            <a:spLocks noGrp="1"/>
          </p:cNvSpPr>
          <p:nvPr>
            <p:ph type="body" idx="1"/>
          </p:nvPr>
        </p:nvSpPr>
        <p:spPr/>
        <p:txBody>
          <a:bodyPr/>
          <a:p>
            <a:pPr>
              <a:spcBef>
                <a:spcPct val="50000"/>
              </a:spcBef>
              <a:buNone/>
            </a:pPr>
            <a:r>
              <a:rPr lang="zh-CN" altLang="en-US" sz="2800" dirty="0"/>
              <a:t>四个函数真値表</a:t>
            </a:r>
            <a:endParaRPr lang="zh-CN" altLang="en-US" sz="2800" dirty="0"/>
          </a:p>
          <a:p>
            <a:pPr>
              <a:spcBef>
                <a:spcPct val="50000"/>
              </a:spcBef>
              <a:buNone/>
            </a:pPr>
            <a:r>
              <a:rPr lang="en-US" altLang="zh-CN" sz="2800" b="1">
                <a:latin typeface="宋体" panose="02010600030101010101" pitchFamily="2" charset="-122"/>
              </a:rPr>
              <a:t>b c d F G H I</a:t>
            </a:r>
            <a:endParaRPr lang="en-US" altLang="zh-CN" sz="2800" b="1">
              <a:latin typeface="宋体" panose="02010600030101010101" pitchFamily="2" charset="-122"/>
            </a:endParaRPr>
          </a:p>
          <a:p>
            <a:pPr>
              <a:lnSpc>
                <a:spcPct val="80000"/>
              </a:lnSpc>
              <a:buNone/>
            </a:pPr>
            <a:r>
              <a:rPr lang="en-US" altLang="zh-CN" sz="2800">
                <a:latin typeface="宋体" panose="02010600030101010101" pitchFamily="2" charset="-122"/>
              </a:rPr>
              <a:t>0 0 0 0 0 0 1</a:t>
            </a:r>
            <a:endParaRPr lang="en-US" altLang="zh-CN" sz="2800">
              <a:latin typeface="宋体" panose="02010600030101010101" pitchFamily="2" charset="-122"/>
            </a:endParaRPr>
          </a:p>
          <a:p>
            <a:pPr>
              <a:lnSpc>
                <a:spcPct val="80000"/>
              </a:lnSpc>
              <a:buNone/>
            </a:pPr>
            <a:r>
              <a:rPr lang="en-US" altLang="zh-CN" sz="2800">
                <a:latin typeface="宋体" panose="02010600030101010101" pitchFamily="2" charset="-122"/>
              </a:rPr>
              <a:t>0 0 1 1 0 1 0</a:t>
            </a:r>
            <a:endParaRPr lang="en-US" altLang="zh-CN" sz="2800">
              <a:latin typeface="宋体" panose="02010600030101010101" pitchFamily="2" charset="-122"/>
            </a:endParaRPr>
          </a:p>
          <a:p>
            <a:pPr>
              <a:lnSpc>
                <a:spcPct val="80000"/>
              </a:lnSpc>
              <a:buNone/>
            </a:pPr>
            <a:r>
              <a:rPr lang="en-US" altLang="zh-CN" sz="2800">
                <a:latin typeface="宋体" panose="02010600030101010101" pitchFamily="2" charset="-122"/>
              </a:rPr>
              <a:t>0 1 0 0 1 1 0</a:t>
            </a:r>
            <a:endParaRPr lang="en-US" altLang="zh-CN" sz="2800">
              <a:latin typeface="宋体" panose="02010600030101010101" pitchFamily="2" charset="-122"/>
            </a:endParaRPr>
          </a:p>
          <a:p>
            <a:pPr>
              <a:lnSpc>
                <a:spcPct val="80000"/>
              </a:lnSpc>
              <a:buNone/>
            </a:pPr>
            <a:r>
              <a:rPr lang="en-US" altLang="zh-CN" sz="2800">
                <a:latin typeface="宋体" panose="02010600030101010101" pitchFamily="2" charset="-122"/>
              </a:rPr>
              <a:t>0 1 1 1 0 0 1</a:t>
            </a:r>
            <a:endParaRPr lang="en-US" altLang="zh-CN" sz="2800">
              <a:latin typeface="宋体" panose="02010600030101010101" pitchFamily="2" charset="-122"/>
            </a:endParaRPr>
          </a:p>
          <a:p>
            <a:pPr>
              <a:lnSpc>
                <a:spcPct val="80000"/>
              </a:lnSpc>
              <a:buNone/>
            </a:pPr>
            <a:r>
              <a:rPr lang="en-US" altLang="zh-CN" sz="2800">
                <a:latin typeface="宋体" panose="02010600030101010101" pitchFamily="2" charset="-122"/>
              </a:rPr>
              <a:t>1 0 0 0 0 1 1</a:t>
            </a:r>
            <a:endParaRPr lang="en-US" altLang="zh-CN" sz="2800">
              <a:latin typeface="宋体" panose="02010600030101010101" pitchFamily="2" charset="-122"/>
            </a:endParaRPr>
          </a:p>
          <a:p>
            <a:pPr>
              <a:lnSpc>
                <a:spcPct val="80000"/>
              </a:lnSpc>
              <a:buNone/>
            </a:pPr>
            <a:r>
              <a:rPr lang="en-US" altLang="zh-CN" sz="2800">
                <a:latin typeface="宋体" panose="02010600030101010101" pitchFamily="2" charset="-122"/>
              </a:rPr>
              <a:t>1 0 1 0 1 0 1</a:t>
            </a:r>
            <a:endParaRPr lang="en-US" altLang="zh-CN" sz="2800">
              <a:latin typeface="宋体" panose="02010600030101010101" pitchFamily="2" charset="-122"/>
            </a:endParaRPr>
          </a:p>
          <a:p>
            <a:pPr>
              <a:lnSpc>
                <a:spcPct val="80000"/>
              </a:lnSpc>
              <a:buNone/>
            </a:pPr>
            <a:r>
              <a:rPr lang="en-US" altLang="zh-CN" sz="2800">
                <a:latin typeface="宋体" panose="02010600030101010101" pitchFamily="2" charset="-122"/>
              </a:rPr>
              <a:t>1 1 0 1 1 0 0</a:t>
            </a:r>
            <a:endParaRPr lang="en-US" altLang="zh-CN" sz="2800">
              <a:latin typeface="宋体" panose="02010600030101010101" pitchFamily="2" charset="-122"/>
            </a:endParaRPr>
          </a:p>
          <a:p>
            <a:pPr>
              <a:lnSpc>
                <a:spcPct val="80000"/>
              </a:lnSpc>
              <a:buNone/>
            </a:pPr>
            <a:r>
              <a:rPr lang="en-US" altLang="zh-CN" sz="2800">
                <a:latin typeface="宋体" panose="02010600030101010101" pitchFamily="2" charset="-122"/>
              </a:rPr>
              <a:t>1 1 1 1 1 1 0</a:t>
            </a:r>
            <a:endParaRPr lang="zh-CN" altLang="en-US" dirty="0"/>
          </a:p>
          <a:p>
            <a:endParaRPr lang="zh-CN" altLang="en-US" dirty="0"/>
          </a:p>
        </p:txBody>
      </p:sp>
      <p:pic>
        <p:nvPicPr>
          <p:cNvPr id="38916" name="图片 38915" descr="x"/>
          <p:cNvPicPr>
            <a:picLocks noChangeAspect="1"/>
          </p:cNvPicPr>
          <p:nvPr/>
        </p:nvPicPr>
        <p:blipFill>
          <a:blip r:embed="rId1"/>
          <a:stretch>
            <a:fillRect/>
          </a:stretch>
        </p:blipFill>
        <p:spPr>
          <a:xfrm>
            <a:off x="4114800" y="1371600"/>
            <a:ext cx="4386263" cy="4953000"/>
          </a:xfrm>
          <a:prstGeom prst="rect">
            <a:avLst/>
          </a:prstGeom>
          <a:noFill/>
          <a:ln w="9525">
            <a:noFill/>
          </a:ln>
        </p:spPr>
      </p:pic>
      <p:sp>
        <p:nvSpPr>
          <p:cNvPr id="38917" name="直接连接符 38916"/>
          <p:cNvSpPr/>
          <p:nvPr/>
        </p:nvSpPr>
        <p:spPr>
          <a:xfrm>
            <a:off x="515938" y="2646363"/>
            <a:ext cx="2520950" cy="0"/>
          </a:xfrm>
          <a:prstGeom prst="line">
            <a:avLst/>
          </a:prstGeom>
          <a:ln w="22225" cap="flat" cmpd="sng">
            <a:solidFill>
              <a:schemeClr val="bg1"/>
            </a:solidFill>
            <a:prstDash val="solid"/>
            <a:headEnd type="none" w="med" len="med"/>
            <a:tailEnd type="none" w="med" len="med"/>
          </a:ln>
        </p:spPr>
      </p:sp>
      <p:sp>
        <p:nvSpPr>
          <p:cNvPr id="38918" name="直接连接符 38917"/>
          <p:cNvSpPr/>
          <p:nvPr/>
        </p:nvSpPr>
        <p:spPr>
          <a:xfrm>
            <a:off x="1524000" y="2286000"/>
            <a:ext cx="0" cy="3673475"/>
          </a:xfrm>
          <a:prstGeom prst="line">
            <a:avLst/>
          </a:prstGeom>
          <a:ln w="22225" cap="flat" cmpd="sng">
            <a:solidFill>
              <a:schemeClr val="bg1"/>
            </a:solidFill>
            <a:prstDash val="solid"/>
            <a:headEnd type="none" w="med" len="med"/>
            <a:tailEnd type="none" w="med" len="med"/>
          </a:ln>
        </p:spPr>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39937"/>
          <p:cNvSpPr>
            <a:spLocks noGrp="1"/>
          </p:cNvSpPr>
          <p:nvPr>
            <p:ph type="title"/>
          </p:nvPr>
        </p:nvSpPr>
        <p:spPr/>
        <p:txBody>
          <a:bodyPr anchor="ctr"/>
          <a:p>
            <a:r>
              <a:rPr lang="en-US" altLang="zh-CN"/>
              <a:t>MD5</a:t>
            </a:r>
            <a:r>
              <a:rPr lang="zh-CN" altLang="en-US" dirty="0"/>
              <a:t>强度</a:t>
            </a:r>
            <a:endParaRPr lang="zh-CN" altLang="en-US" dirty="0"/>
          </a:p>
        </p:txBody>
      </p:sp>
      <p:sp>
        <p:nvSpPr>
          <p:cNvPr id="39939" name="文本占位符 39938"/>
          <p:cNvSpPr>
            <a:spLocks noGrp="1"/>
          </p:cNvSpPr>
          <p:nvPr>
            <p:ph type="body" idx="1"/>
          </p:nvPr>
        </p:nvSpPr>
        <p:spPr/>
        <p:txBody>
          <a:bodyPr/>
          <a:p>
            <a:r>
              <a:rPr lang="zh-CN" altLang="en-US" dirty="0"/>
              <a:t>特性</a:t>
            </a:r>
            <a:endParaRPr lang="zh-CN" altLang="en-US" dirty="0"/>
          </a:p>
          <a:p>
            <a:pPr lvl="1"/>
            <a:r>
              <a:rPr lang="zh-CN" altLang="en-US" dirty="0"/>
              <a:t>散列码</a:t>
            </a:r>
            <a:r>
              <a:rPr lang="en-US" altLang="zh-CN"/>
              <a:t>(128b)</a:t>
            </a:r>
            <a:r>
              <a:rPr lang="zh-CN" altLang="en-US" dirty="0"/>
              <a:t>的每一个比特是输入的每一个比特的函数</a:t>
            </a:r>
            <a:endParaRPr lang="zh-CN" altLang="en-US" dirty="0"/>
          </a:p>
          <a:p>
            <a:pPr lvl="1"/>
            <a:r>
              <a:rPr lang="zh-CN" altLang="en-US" dirty="0"/>
              <a:t>找两个冲突报文的计算量得</a:t>
            </a:r>
            <a:r>
              <a:rPr lang="en-US" altLang="zh-CN"/>
              <a:t>2^64(</a:t>
            </a:r>
            <a:r>
              <a:rPr lang="zh-CN" altLang="en-US" dirty="0"/>
              <a:t>生日攻击</a:t>
            </a:r>
            <a:r>
              <a:rPr lang="en-US" altLang="zh-CN"/>
              <a:t>)</a:t>
            </a:r>
            <a:endParaRPr lang="en-US" altLang="zh-CN"/>
          </a:p>
          <a:p>
            <a:pPr lvl="1"/>
            <a:r>
              <a:rPr lang="zh-CN" altLang="en-US" dirty="0"/>
              <a:t>找个给定报文冲突的计算量得</a:t>
            </a:r>
            <a:r>
              <a:rPr lang="en-US" altLang="zh-CN"/>
              <a:t>2^128</a:t>
            </a:r>
            <a:endParaRPr lang="zh-CN" altLang="en-US" dirty="0"/>
          </a:p>
          <a:p>
            <a:r>
              <a:rPr lang="zh-CN" altLang="en-US" dirty="0"/>
              <a:t>攻击进展</a:t>
            </a:r>
            <a:endParaRPr lang="zh-CN" altLang="en-US" dirty="0"/>
          </a:p>
          <a:p>
            <a:pPr lvl="1"/>
            <a:r>
              <a:rPr lang="zh-CN" altLang="en-US" dirty="0"/>
              <a:t>单轮攻击已经可能</a:t>
            </a:r>
            <a:endParaRPr lang="zh-CN" altLang="en-US" dirty="0"/>
          </a:p>
          <a:p>
            <a:pPr lvl="2"/>
            <a:r>
              <a:rPr lang="zh-CN" altLang="en-US" dirty="0"/>
              <a:t> </a:t>
            </a:r>
            <a:r>
              <a:rPr lang="en-US" altLang="zh-CN"/>
              <a:t>(</a:t>
            </a:r>
            <a:r>
              <a:rPr lang="en-US" altLang="zh-CN" err="1"/>
              <a:t>Berson</a:t>
            </a:r>
            <a:r>
              <a:rPr lang="en-US" altLang="zh-CN"/>
              <a:t> 92</a:t>
            </a:r>
            <a:r>
              <a:rPr lang="zh-CN" altLang="en-US" dirty="0"/>
              <a:t>、</a:t>
            </a:r>
            <a:r>
              <a:rPr lang="en-US" altLang="zh-CN" err="1"/>
              <a:t>Dobbertin</a:t>
            </a:r>
            <a:r>
              <a:rPr lang="en-US" altLang="zh-CN"/>
              <a:t> 96)</a:t>
            </a:r>
            <a:endParaRPr lang="zh-CN" altLang="en-US" dirty="0"/>
          </a:p>
          <a:p>
            <a:pPr lvl="1"/>
            <a:r>
              <a:rPr lang="en-US" altLang="zh-CN"/>
              <a:t>WANG</a:t>
            </a:r>
            <a:endParaRPr lang="en-US" altLang="zh-CN"/>
          </a:p>
          <a:p>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27649"/>
          <p:cNvSpPr>
            <a:spLocks noGrp="1"/>
          </p:cNvSpPr>
          <p:nvPr>
            <p:ph type="title"/>
          </p:nvPr>
        </p:nvSpPr>
        <p:spPr/>
        <p:txBody>
          <a:bodyPr anchor="ctr"/>
          <a:p>
            <a:r>
              <a:rPr lang="en-US" altLang="zh-CN"/>
              <a:t>MD4 - MD5</a:t>
            </a:r>
            <a:r>
              <a:rPr lang="zh-CN" altLang="en-US" dirty="0"/>
              <a:t>的前驱</a:t>
            </a:r>
            <a:endParaRPr lang="zh-CN" altLang="en-US" dirty="0"/>
          </a:p>
        </p:txBody>
      </p:sp>
      <p:sp>
        <p:nvSpPr>
          <p:cNvPr id="27651" name="文本占位符 27650"/>
          <p:cNvSpPr>
            <a:spLocks noGrp="1"/>
          </p:cNvSpPr>
          <p:nvPr>
            <p:ph type="body" idx="1"/>
          </p:nvPr>
        </p:nvSpPr>
        <p:spPr/>
        <p:txBody>
          <a:bodyPr/>
          <a:p>
            <a:r>
              <a:rPr lang="en-US" altLang="zh-CN"/>
              <a:t>MD4 - MD2</a:t>
            </a:r>
            <a:r>
              <a:rPr lang="zh-CN" altLang="en-US" dirty="0"/>
              <a:t>的后继</a:t>
            </a:r>
            <a:endParaRPr lang="zh-CN" altLang="en-US" dirty="0"/>
          </a:p>
          <a:p>
            <a:pPr lvl="1"/>
            <a:r>
              <a:rPr lang="en-US" altLang="zh-CN"/>
              <a:t>1990/1992 </a:t>
            </a:r>
            <a:r>
              <a:rPr lang="en-US" altLang="zh-CN" err="1"/>
              <a:t>rfc</a:t>
            </a:r>
            <a:r>
              <a:rPr lang="en-US" altLang="zh-CN"/>
              <a:t> 1320</a:t>
            </a:r>
            <a:endParaRPr lang="en-US" altLang="zh-CN"/>
          </a:p>
          <a:p>
            <a:pPr lvl="1"/>
            <a:r>
              <a:rPr lang="zh-CN" altLang="en-US" dirty="0"/>
              <a:t>设计</a:t>
            </a:r>
            <a:endParaRPr lang="zh-CN" altLang="en-US" dirty="0"/>
          </a:p>
          <a:p>
            <a:pPr lvl="1">
              <a:buNone/>
            </a:pPr>
            <a:r>
              <a:rPr lang="zh-CN" altLang="en-US" dirty="0"/>
              <a:t>		安全</a:t>
            </a:r>
            <a:endParaRPr lang="zh-CN" altLang="en-US" dirty="0"/>
          </a:p>
          <a:p>
            <a:pPr lvl="1">
              <a:buNone/>
            </a:pPr>
            <a:r>
              <a:rPr lang="zh-CN" altLang="en-US" dirty="0"/>
              <a:t>		快速</a:t>
            </a:r>
            <a:endParaRPr lang="zh-CN" altLang="en-US" dirty="0"/>
          </a:p>
          <a:p>
            <a:pPr lvl="1">
              <a:buNone/>
            </a:pPr>
            <a:r>
              <a:rPr lang="zh-CN" altLang="en-US" dirty="0"/>
              <a:t>		简单紧凑</a:t>
            </a:r>
            <a:endParaRPr lang="zh-CN" altLang="en-US" dirty="0"/>
          </a:p>
          <a:p>
            <a:pPr lvl="1">
              <a:buNone/>
            </a:pPr>
            <a:r>
              <a:rPr lang="en-US" altLang="zh-CN"/>
              <a:t>		Little </a:t>
            </a:r>
            <a:r>
              <a:rPr lang="en-US" altLang="zh-CN" err="1"/>
              <a:t>endian</a:t>
            </a:r>
            <a:r>
              <a:rPr lang="en-US" altLang="zh-CN"/>
              <a:t> (</a:t>
            </a:r>
            <a:r>
              <a:rPr lang="en-US" altLang="zh-CN" err="1"/>
              <a:t>intel</a:t>
            </a:r>
            <a:r>
              <a:rPr lang="en-US" altLang="zh-CN"/>
              <a:t> </a:t>
            </a:r>
            <a:r>
              <a:rPr lang="en-US" altLang="zh-CN" err="1"/>
              <a:t>cpu</a:t>
            </a:r>
            <a:r>
              <a:rPr lang="en-US" altLang="zh-CN"/>
              <a:t>)</a:t>
            </a:r>
            <a:endParaRPr lang="zh-CN" altLang="en-US" dirty="0"/>
          </a:p>
          <a:p>
            <a:r>
              <a:rPr lang="en-US" altLang="zh-CN"/>
              <a:t>MD5</a:t>
            </a:r>
            <a:r>
              <a:rPr lang="zh-CN" altLang="en-US" dirty="0"/>
              <a:t>改进</a:t>
            </a:r>
            <a:endParaRPr lang="zh-CN" altLang="en-US" dirty="0"/>
          </a:p>
          <a:p>
            <a:pPr lvl="1"/>
            <a:r>
              <a:rPr lang="zh-CN" altLang="en-US" dirty="0"/>
              <a:t>增加复杂度了以更安全，也更慢些</a:t>
            </a:r>
            <a:endParaRPr lang="zh-CN" altLang="en-US" dirty="0"/>
          </a:p>
          <a:p>
            <a:pPr lvl="1">
              <a:buNone/>
            </a:pPr>
            <a:r>
              <a:rPr lang="zh-CN" altLang="en-US" dirty="0"/>
              <a:t>		增加了轮数、</a:t>
            </a:r>
            <a:r>
              <a:rPr lang="en-US" altLang="zh-CN"/>
              <a:t>g</a:t>
            </a:r>
            <a:r>
              <a:rPr lang="zh-CN" altLang="en-US" dirty="0"/>
              <a:t>的变化、累加</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24577"/>
          <p:cNvSpPr>
            <a:spLocks noGrp="1"/>
          </p:cNvSpPr>
          <p:nvPr>
            <p:ph type="title"/>
          </p:nvPr>
        </p:nvSpPr>
        <p:spPr/>
        <p:txBody>
          <a:bodyPr anchor="ctr"/>
          <a:p>
            <a:r>
              <a:rPr lang="en-US" altLang="zh-CN"/>
              <a:t> SHA-1</a:t>
            </a:r>
            <a:endParaRPr lang="en-US" altLang="zh-CN"/>
          </a:p>
        </p:txBody>
      </p:sp>
      <p:sp>
        <p:nvSpPr>
          <p:cNvPr id="24579" name="文本占位符 24578"/>
          <p:cNvSpPr>
            <a:spLocks noGrp="1"/>
          </p:cNvSpPr>
          <p:nvPr>
            <p:ph type="body" idx="1"/>
          </p:nvPr>
        </p:nvSpPr>
        <p:spPr/>
        <p:txBody>
          <a:bodyPr/>
          <a:p>
            <a:pPr>
              <a:lnSpc>
                <a:spcPct val="90000"/>
              </a:lnSpc>
            </a:pPr>
            <a:r>
              <a:rPr lang="en-US" altLang="zh-CN"/>
              <a:t>SHA</a:t>
            </a:r>
            <a:r>
              <a:rPr lang="zh-CN" altLang="en-US" dirty="0"/>
              <a:t>：</a:t>
            </a:r>
            <a:r>
              <a:rPr lang="en-US" altLang="zh-CN"/>
              <a:t>Secure Hash Algorithm </a:t>
            </a:r>
            <a:endParaRPr lang="en-US" altLang="zh-CN"/>
          </a:p>
          <a:p>
            <a:pPr>
              <a:lnSpc>
                <a:spcPct val="90000"/>
              </a:lnSpc>
            </a:pPr>
            <a:r>
              <a:rPr lang="zh-CN" altLang="en-US" dirty="0"/>
              <a:t>作者 </a:t>
            </a:r>
            <a:r>
              <a:rPr lang="en-US" altLang="zh-CN"/>
              <a:t>NIST </a:t>
            </a:r>
            <a:endParaRPr lang="zh-CN" altLang="en-US" dirty="0"/>
          </a:p>
          <a:p>
            <a:pPr lvl="1">
              <a:lnSpc>
                <a:spcPct val="90000"/>
              </a:lnSpc>
            </a:pPr>
            <a:r>
              <a:rPr lang="en-US" altLang="zh-CN"/>
              <a:t>1993 FIPS PUB 180  SHA {SHA-0}</a:t>
            </a:r>
            <a:endParaRPr lang="en-US" altLang="zh-CN"/>
          </a:p>
          <a:p>
            <a:pPr lvl="1">
              <a:lnSpc>
                <a:spcPct val="90000"/>
              </a:lnSpc>
            </a:pPr>
            <a:r>
              <a:rPr lang="en-US" altLang="zh-CN"/>
              <a:t>1995 FIPS PUB 180-1 SHA-1</a:t>
            </a:r>
            <a:r>
              <a:rPr lang="zh-CN" altLang="en-US" dirty="0"/>
              <a:t>修正版</a:t>
            </a:r>
            <a:endParaRPr lang="zh-CN" altLang="en-US" dirty="0"/>
          </a:p>
          <a:p>
            <a:pPr lvl="1">
              <a:lnSpc>
                <a:spcPct val="90000"/>
              </a:lnSpc>
            </a:pPr>
            <a:r>
              <a:rPr lang="en-US" altLang="zh-CN"/>
              <a:t>2001 FIPS PUB 180-2 SHA-2</a:t>
            </a:r>
            <a:endParaRPr lang="en-US" altLang="zh-CN"/>
          </a:p>
          <a:p>
            <a:pPr lvl="2">
              <a:lnSpc>
                <a:spcPct val="90000"/>
              </a:lnSpc>
            </a:pPr>
            <a:r>
              <a:rPr lang="zh-CN" altLang="en-US" dirty="0"/>
              <a:t>包括</a:t>
            </a:r>
            <a:r>
              <a:rPr lang="en-US" altLang="zh-CN"/>
              <a:t>SHA-256/384/512</a:t>
            </a:r>
            <a:endParaRPr lang="zh-CN" altLang="en-US" dirty="0"/>
          </a:p>
          <a:p>
            <a:pPr>
              <a:lnSpc>
                <a:spcPct val="90000"/>
              </a:lnSpc>
            </a:pPr>
            <a:r>
              <a:rPr lang="zh-CN" altLang="en-US" dirty="0"/>
              <a:t>相关</a:t>
            </a:r>
            <a:r>
              <a:rPr lang="en-US" altLang="zh-CN"/>
              <a:t>FIPS</a:t>
            </a:r>
            <a:endParaRPr lang="en-US" altLang="zh-CN"/>
          </a:p>
          <a:p>
            <a:pPr lvl="1">
              <a:lnSpc>
                <a:spcPct val="90000"/>
              </a:lnSpc>
            </a:pPr>
            <a:r>
              <a:rPr lang="en-US" altLang="en-US">
                <a:hlinkClick r:id="rId1"/>
              </a:rPr>
              <a:t>http://</a:t>
            </a:r>
            <a:r>
              <a:rPr lang="en-US" altLang="en-US" err="1">
                <a:hlinkClick r:id="rId1"/>
              </a:rPr>
              <a:t>csrc.nist.gov/publications/fips</a:t>
            </a:r>
            <a:r>
              <a:rPr lang="en-US" altLang="en-US">
                <a:hlinkClick r:id="rId1"/>
              </a:rPr>
              <a:t>/</a:t>
            </a:r>
            <a:r>
              <a:rPr lang="en-US" altLang="zh-CN"/>
              <a:t> </a:t>
            </a:r>
            <a:endParaRPr lang="en-US" altLang="zh-CN"/>
          </a:p>
          <a:p>
            <a:pPr lvl="1">
              <a:lnSpc>
                <a:spcPct val="90000"/>
              </a:lnSpc>
            </a:pPr>
            <a:r>
              <a:rPr lang="en-US" altLang="zh-CN"/>
              <a:t>CSRC </a:t>
            </a:r>
            <a:r>
              <a:rPr lang="en-US" altLang="zh-CN">
                <a:hlinkClick r:id="rId2"/>
              </a:rPr>
              <a:t>http://</a:t>
            </a:r>
            <a:r>
              <a:rPr lang="en-US" altLang="zh-CN" err="1">
                <a:hlinkClick r:id="rId2"/>
              </a:rPr>
              <a:t>csrc.nist.gov</a:t>
            </a:r>
            <a:r>
              <a:rPr lang="en-US" altLang="zh-CN">
                <a:hlinkClick r:id="rId2"/>
              </a:rPr>
              <a:t>/</a:t>
            </a:r>
            <a:r>
              <a:rPr lang="en-US" altLang="zh-CN"/>
              <a:t> </a:t>
            </a:r>
            <a:endParaRPr lang="en-US" altLang="zh-CN"/>
          </a:p>
          <a:p>
            <a:pPr lvl="2">
              <a:lnSpc>
                <a:spcPct val="90000"/>
              </a:lnSpc>
            </a:pPr>
            <a:r>
              <a:rPr lang="en-US" altLang="zh-CN"/>
              <a:t>AES</a:t>
            </a:r>
            <a:r>
              <a:rPr lang="zh-CN" altLang="en-US" dirty="0"/>
              <a:t>、</a:t>
            </a:r>
            <a:r>
              <a:rPr lang="en-US" altLang="zh-CN"/>
              <a:t>PKI</a:t>
            </a:r>
            <a:r>
              <a:rPr lang="zh-CN" altLang="en-US" dirty="0"/>
              <a:t>、</a:t>
            </a:r>
            <a:r>
              <a:rPr lang="en-US" altLang="zh-CN"/>
              <a:t>IPSec</a:t>
            </a:r>
            <a:r>
              <a:rPr lang="zh-CN" altLang="en-US" dirty="0"/>
              <a:t>、＋</a:t>
            </a:r>
            <a:endParaRPr lang="zh-CN" altLang="en-US" dirty="0"/>
          </a:p>
          <a:p>
            <a:pPr>
              <a:lnSpc>
                <a:spcPct val="90000"/>
              </a:lnSpc>
            </a:pPr>
            <a:r>
              <a:rPr lang="zh-CN" altLang="en-US" dirty="0"/>
              <a:t>基于</a:t>
            </a:r>
            <a:r>
              <a:rPr lang="en-US" altLang="zh-CN"/>
              <a:t>MD4</a:t>
            </a:r>
            <a:r>
              <a:rPr lang="zh-CN" altLang="en-US" dirty="0"/>
              <a:t>，类似</a:t>
            </a:r>
            <a:r>
              <a:rPr lang="en-US" altLang="zh-CN"/>
              <a:t>MD5</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9688"/>
            <a:ext cx="9143999" cy="1412875"/>
          </a:xfrm>
        </p:spPr>
        <p:txBody>
          <a:bodyPr/>
          <a:lstStyle/>
          <a:p>
            <a:r>
              <a:rPr lang="en-US" dirty="0" smtClean="0"/>
              <a:t>Message Authentication Code (MAC)</a:t>
            </a:r>
            <a:endParaRPr lang="en-US" dirty="0"/>
          </a:p>
        </p:txBody>
      </p:sp>
      <p:sp>
        <p:nvSpPr>
          <p:cNvPr id="5" name="Content Placeholder 4"/>
          <p:cNvSpPr>
            <a:spLocks noGrp="1"/>
          </p:cNvSpPr>
          <p:nvPr>
            <p:ph idx="1"/>
          </p:nvPr>
        </p:nvSpPr>
        <p:spPr>
          <a:xfrm>
            <a:off x="792163" y="1762125"/>
            <a:ext cx="7570787" cy="1743075"/>
          </a:xfrm>
        </p:spPr>
        <p:txBody>
          <a:bodyPr>
            <a:normAutofit fontScale="92500" lnSpcReduction="20000"/>
          </a:bodyPr>
          <a:lstStyle/>
          <a:p>
            <a:r>
              <a:rPr lang="en-US" dirty="0" smtClean="0"/>
              <a:t>Also known as a </a:t>
            </a:r>
            <a:r>
              <a:rPr lang="en-US" i="1" dirty="0" smtClean="0"/>
              <a:t>keyed hash function</a:t>
            </a:r>
            <a:endParaRPr lang="en-US" dirty="0" smtClean="0"/>
          </a:p>
          <a:p>
            <a:r>
              <a:rPr lang="en-US" dirty="0" smtClean="0"/>
              <a:t>Typically used between two parties that share a secret key to authenticate information exchanged between those parties</a:t>
            </a:r>
            <a:endParaRPr lang="en-US" dirty="0" smtClean="0"/>
          </a:p>
        </p:txBody>
      </p:sp>
      <p:graphicFrame>
        <p:nvGraphicFramePr>
          <p:cNvPr id="6" name="Diagram 5"/>
          <p:cNvGraphicFramePr/>
          <p:nvPr/>
        </p:nvGraphicFramePr>
        <p:xfrm>
          <a:off x="1219200" y="3657600"/>
          <a:ext cx="6781800" cy="3022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40961"/>
          <p:cNvSpPr>
            <a:spLocks noGrp="1"/>
          </p:cNvSpPr>
          <p:nvPr>
            <p:ph type="title"/>
          </p:nvPr>
        </p:nvSpPr>
        <p:spPr/>
        <p:txBody>
          <a:bodyPr anchor="ctr"/>
          <a:p>
            <a:r>
              <a:rPr lang="en-US" altLang="zh-CN"/>
              <a:t>SHA-1 Detail</a:t>
            </a:r>
            <a:endParaRPr lang="zh-CN" altLang="en-US" dirty="0"/>
          </a:p>
        </p:txBody>
      </p:sp>
      <p:sp>
        <p:nvSpPr>
          <p:cNvPr id="40963" name="文本占位符 40962"/>
          <p:cNvSpPr>
            <a:spLocks noGrp="1"/>
          </p:cNvSpPr>
          <p:nvPr>
            <p:ph type="body" idx="1"/>
          </p:nvPr>
        </p:nvSpPr>
        <p:spPr/>
        <p:txBody>
          <a:bodyPr/>
          <a:p>
            <a:r>
              <a:rPr lang="zh-CN" altLang="en-US" dirty="0"/>
              <a:t>输入 任意报文</a:t>
            </a:r>
            <a:r>
              <a:rPr lang="en-US" altLang="zh-CN"/>
              <a:t>(&lt;2^64)</a:t>
            </a:r>
            <a:endParaRPr lang="en-US" altLang="zh-CN"/>
          </a:p>
          <a:p>
            <a:r>
              <a:rPr lang="zh-CN" altLang="en-US" dirty="0"/>
              <a:t>输出 </a:t>
            </a:r>
            <a:r>
              <a:rPr lang="en-US" altLang="zh-CN"/>
              <a:t>160bits</a:t>
            </a:r>
            <a:endParaRPr lang="en-US" altLang="zh-CN"/>
          </a:p>
          <a:p>
            <a:pPr lvl="1"/>
            <a:endParaRPr lang="en-US" altLang="zh-CN"/>
          </a:p>
          <a:p>
            <a:r>
              <a:rPr lang="zh-CN" altLang="en-US" dirty="0"/>
              <a:t>过程</a:t>
            </a:r>
            <a:endParaRPr lang="zh-CN" altLang="en-US" dirty="0"/>
          </a:p>
          <a:p>
            <a:pPr lvl="1"/>
            <a:r>
              <a:rPr lang="zh-CN" altLang="en-US" dirty="0"/>
              <a:t>填充报文、长度成</a:t>
            </a:r>
            <a:r>
              <a:rPr lang="en-US" altLang="zh-CN"/>
              <a:t>512bits</a:t>
            </a:r>
            <a:r>
              <a:rPr lang="zh-CN" altLang="en-US" dirty="0"/>
              <a:t>分组</a:t>
            </a:r>
            <a:endParaRPr lang="zh-CN" altLang="en-US" dirty="0"/>
          </a:p>
          <a:p>
            <a:pPr lvl="1"/>
            <a:r>
              <a:rPr lang="zh-CN" altLang="en-US" dirty="0"/>
              <a:t>初始化寄存器</a:t>
            </a:r>
            <a:r>
              <a:rPr lang="en-US" altLang="zh-CN"/>
              <a:t>ABCDE</a:t>
            </a:r>
            <a:endParaRPr lang="en-US" altLang="zh-CN"/>
          </a:p>
          <a:p>
            <a:pPr lvl="2"/>
            <a:r>
              <a:rPr lang="en-US" altLang="zh-CN"/>
              <a:t>E = C3D2E1F0</a:t>
            </a:r>
            <a:endParaRPr lang="en-US" altLang="zh-CN"/>
          </a:p>
          <a:p>
            <a:pPr lvl="1"/>
            <a:r>
              <a:rPr lang="zh-CN" altLang="en-US" dirty="0"/>
              <a:t>分组处理 </a:t>
            </a:r>
            <a:r>
              <a:rPr lang="en-US" altLang="zh-CN"/>
              <a:t>…</a:t>
            </a:r>
            <a:endParaRPr lang="en-US" altLang="zh-CN"/>
          </a:p>
          <a:p>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41985"/>
          <p:cNvSpPr>
            <a:spLocks noGrp="1"/>
          </p:cNvSpPr>
          <p:nvPr>
            <p:ph type="title"/>
          </p:nvPr>
        </p:nvSpPr>
        <p:spPr>
          <a:xfrm>
            <a:off x="533400" y="152400"/>
            <a:ext cx="8610600" cy="990600"/>
          </a:xfrm>
        </p:spPr>
        <p:txBody>
          <a:bodyPr anchor="ctr"/>
          <a:p>
            <a:pPr algn="l"/>
            <a:r>
              <a:rPr lang="en-US" altLang="zh-CN"/>
              <a:t>SHA-1 1 Block</a:t>
            </a:r>
            <a:endParaRPr lang="zh-CN" altLang="en-US" dirty="0"/>
          </a:p>
        </p:txBody>
      </p:sp>
      <p:sp>
        <p:nvSpPr>
          <p:cNvPr id="41987" name="文本占位符 41986"/>
          <p:cNvSpPr>
            <a:spLocks noGrp="1"/>
          </p:cNvSpPr>
          <p:nvPr>
            <p:ph type="body" idx="1"/>
          </p:nvPr>
        </p:nvSpPr>
        <p:spPr/>
        <p:txBody>
          <a:bodyPr/>
          <a:p>
            <a:endParaRPr lang="zh-CN" altLang="en-US" dirty="0">
              <a:solidFill>
                <a:schemeClr val="bg1"/>
              </a:solidFill>
            </a:endParaRPr>
          </a:p>
          <a:p>
            <a:pPr>
              <a:buNone/>
            </a:pPr>
            <a:r>
              <a:rPr lang="en-US" altLang="zh-CN">
                <a:solidFill>
                  <a:schemeClr val="bg1"/>
                </a:solidFill>
              </a:rPr>
              <a:t>512bits/32=16words</a:t>
            </a:r>
            <a:endParaRPr lang="zh-CN" altLang="en-US" dirty="0">
              <a:solidFill>
                <a:schemeClr val="bg1"/>
              </a:solidFill>
            </a:endParaRPr>
          </a:p>
          <a:p>
            <a:pPr>
              <a:buNone/>
            </a:pPr>
            <a:r>
              <a:rPr lang="en-US" altLang="zh-CN">
                <a:solidFill>
                  <a:schemeClr val="bg1"/>
                </a:solidFill>
              </a:rPr>
              <a:t>  </a:t>
            </a:r>
            <a:r>
              <a:rPr lang="zh-CN" altLang="en-US" dirty="0">
                <a:solidFill>
                  <a:schemeClr val="bg1"/>
                </a:solidFill>
              </a:rPr>
              <a:t>扩展至</a:t>
            </a:r>
            <a:r>
              <a:rPr lang="en-US" altLang="zh-CN">
                <a:solidFill>
                  <a:schemeClr val="bg1"/>
                </a:solidFill>
              </a:rPr>
              <a:t>W[80]</a:t>
            </a:r>
            <a:r>
              <a:rPr lang="zh-CN" altLang="en-US" dirty="0">
                <a:solidFill>
                  <a:schemeClr val="bg1"/>
                </a:solidFill>
              </a:rPr>
              <a:t>字</a:t>
            </a:r>
            <a:endParaRPr lang="en-US" altLang="zh-CN">
              <a:solidFill>
                <a:schemeClr val="bg1"/>
              </a:solidFill>
            </a:endParaRPr>
          </a:p>
          <a:p>
            <a:pPr>
              <a:buNone/>
            </a:pPr>
            <a:r>
              <a:rPr lang="en-US" altLang="zh-CN">
                <a:solidFill>
                  <a:schemeClr val="bg1"/>
                </a:solidFill>
              </a:rPr>
              <a:t>  </a:t>
            </a:r>
            <a:r>
              <a:rPr lang="zh-CN" altLang="en-US" dirty="0">
                <a:solidFill>
                  <a:schemeClr val="bg1"/>
                </a:solidFill>
              </a:rPr>
              <a:t>每</a:t>
            </a:r>
            <a:r>
              <a:rPr lang="en-US" altLang="zh-CN">
                <a:solidFill>
                  <a:schemeClr val="bg1"/>
                </a:solidFill>
              </a:rPr>
              <a:t>1/4</a:t>
            </a:r>
            <a:r>
              <a:rPr lang="zh-CN" altLang="en-US" dirty="0">
                <a:solidFill>
                  <a:schemeClr val="bg1"/>
                </a:solidFill>
              </a:rPr>
              <a:t>用</a:t>
            </a:r>
            <a:r>
              <a:rPr lang="en-US" altLang="zh-CN">
                <a:solidFill>
                  <a:schemeClr val="bg1"/>
                </a:solidFill>
              </a:rPr>
              <a:t>20</a:t>
            </a:r>
            <a:r>
              <a:rPr lang="zh-CN" altLang="en-US" dirty="0">
                <a:solidFill>
                  <a:schemeClr val="bg1"/>
                </a:solidFill>
              </a:rPr>
              <a:t>字</a:t>
            </a:r>
            <a:endParaRPr lang="zh-CN" altLang="en-US" dirty="0">
              <a:solidFill>
                <a:schemeClr val="bg1"/>
              </a:solidFill>
            </a:endParaRPr>
          </a:p>
          <a:p>
            <a:endParaRPr lang="zh-CN" altLang="en-US" dirty="0">
              <a:solidFill>
                <a:schemeClr val="bg1"/>
              </a:solidFill>
            </a:endParaRPr>
          </a:p>
          <a:p>
            <a:endParaRPr lang="zh-CN" altLang="en-US" dirty="0">
              <a:solidFill>
                <a:schemeClr val="bg1"/>
              </a:solidFill>
            </a:endParaRPr>
          </a:p>
        </p:txBody>
      </p:sp>
      <p:pic>
        <p:nvPicPr>
          <p:cNvPr id="41988" name="图片 41987" descr="a"/>
          <p:cNvPicPr>
            <a:picLocks noChangeAspect="1"/>
          </p:cNvPicPr>
          <p:nvPr/>
        </p:nvPicPr>
        <p:blipFill>
          <a:blip r:embed="rId1"/>
          <a:stretch>
            <a:fillRect/>
          </a:stretch>
        </p:blipFill>
        <p:spPr>
          <a:xfrm>
            <a:off x="4662488" y="260350"/>
            <a:ext cx="4248150" cy="6346825"/>
          </a:xfrm>
          <a:prstGeom prst="rect">
            <a:avLst/>
          </a:prstGeom>
          <a:noFill/>
          <a:ln w="9525">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43009"/>
          <p:cNvSpPr>
            <a:spLocks noGrp="1"/>
          </p:cNvSpPr>
          <p:nvPr>
            <p:ph type="title"/>
          </p:nvPr>
        </p:nvSpPr>
        <p:spPr/>
        <p:txBody>
          <a:bodyPr anchor="ctr"/>
          <a:p>
            <a:r>
              <a:rPr lang="zh-CN" altLang="en-US" dirty="0"/>
              <a:t>分组 </a:t>
            </a:r>
            <a:r>
              <a:rPr lang="en-US" altLang="zh-CN"/>
              <a:t>512bits </a:t>
            </a:r>
            <a:r>
              <a:rPr lang="en-US" altLang="zh-CN">
                <a:sym typeface="Wingdings" panose="05000000000000000000" pitchFamily="2" charset="2"/>
              </a:rPr>
              <a:t></a:t>
            </a:r>
            <a:r>
              <a:rPr lang="en-US" altLang="zh-CN"/>
              <a:t> 80×32bits</a:t>
            </a:r>
            <a:endParaRPr lang="zh-CN" altLang="en-US" dirty="0"/>
          </a:p>
        </p:txBody>
      </p:sp>
      <p:sp>
        <p:nvSpPr>
          <p:cNvPr id="43011" name="文本占位符 43010"/>
          <p:cNvSpPr>
            <a:spLocks noGrp="1"/>
          </p:cNvSpPr>
          <p:nvPr>
            <p:ph type="body" idx="1"/>
          </p:nvPr>
        </p:nvSpPr>
        <p:spPr/>
        <p:txBody>
          <a:bodyPr/>
          <a:p>
            <a:r>
              <a:rPr lang="zh-CN" altLang="en-US" dirty="0"/>
              <a:t>（从</a:t>
            </a:r>
            <a:r>
              <a:rPr lang="en-US" altLang="zh-CN"/>
              <a:t>16</a:t>
            </a:r>
            <a:r>
              <a:rPr lang="zh-CN" altLang="en-US" dirty="0"/>
              <a:t>个字扩展为</a:t>
            </a:r>
            <a:r>
              <a:rPr lang="en-US" altLang="zh-CN"/>
              <a:t>80</a:t>
            </a:r>
            <a:r>
              <a:rPr lang="zh-CN" altLang="en-US" dirty="0"/>
              <a:t>个字）</a:t>
            </a:r>
            <a:endParaRPr lang="zh-CN" altLang="en-US" dirty="0"/>
          </a:p>
          <a:p>
            <a:endParaRPr lang="zh-CN" altLang="en-US" dirty="0"/>
          </a:p>
        </p:txBody>
      </p:sp>
      <p:pic>
        <p:nvPicPr>
          <p:cNvPr id="43012" name="图片 43011" descr="a"/>
          <p:cNvPicPr>
            <a:picLocks noChangeAspect="1"/>
          </p:cNvPicPr>
          <p:nvPr/>
        </p:nvPicPr>
        <p:blipFill>
          <a:blip r:embed="rId1"/>
          <a:stretch>
            <a:fillRect/>
          </a:stretch>
        </p:blipFill>
        <p:spPr>
          <a:xfrm>
            <a:off x="0" y="2209800"/>
            <a:ext cx="9144000" cy="2955925"/>
          </a:xfrm>
          <a:prstGeom prst="rect">
            <a:avLst/>
          </a:prstGeom>
          <a:noFill/>
          <a:ln w="9525">
            <a:noFill/>
          </a:ln>
        </p:spPr>
      </p:pic>
      <p:sp>
        <p:nvSpPr>
          <p:cNvPr id="43013" name="文本框 43012"/>
          <p:cNvSpPr txBox="1"/>
          <p:nvPr/>
        </p:nvSpPr>
        <p:spPr>
          <a:xfrm>
            <a:off x="0" y="5516563"/>
            <a:ext cx="9144000" cy="457200"/>
          </a:xfrm>
          <a:prstGeom prst="rect">
            <a:avLst/>
          </a:prstGeom>
          <a:noFill/>
          <a:ln w="9525">
            <a:noFill/>
          </a:ln>
        </p:spPr>
        <p:txBody>
          <a:bodyPr>
            <a:spAutoFit/>
          </a:bodyPr>
          <a:p>
            <a:pPr>
              <a:buClr>
                <a:schemeClr val="bg1"/>
              </a:buClr>
            </a:pPr>
            <a:r>
              <a:rPr lang="en-US" altLang="zh-CN" sz="2400">
                <a:solidFill>
                  <a:schemeClr val="bg1"/>
                </a:solidFill>
                <a:latin typeface="Times New Roman" panose="02020603050405020304" charset="0"/>
              </a:rPr>
              <a:t>     W0</a:t>
            </a:r>
            <a:r>
              <a:rPr lang="en-US" altLang="zh-CN" sz="2400">
                <a:solidFill>
                  <a:schemeClr val="bg1"/>
                </a:solidFill>
                <a:latin typeface="Arial" panose="020B0604020202020204" pitchFamily="34" charset="0"/>
              </a:rPr>
              <a:t>…</a:t>
            </a:r>
            <a:r>
              <a:rPr lang="en-US" altLang="zh-CN" sz="2400">
                <a:solidFill>
                  <a:schemeClr val="bg1"/>
                </a:solidFill>
                <a:latin typeface="Times New Roman" panose="02020603050405020304" charset="0"/>
              </a:rPr>
              <a:t>15=512bits/32     Wt=S1(Wt-16 </a:t>
            </a:r>
            <a:r>
              <a:rPr lang="en-US" altLang="zh-CN" sz="2400" err="1">
                <a:solidFill>
                  <a:schemeClr val="bg1"/>
                </a:solidFill>
                <a:latin typeface="Times New Roman" panose="02020603050405020304" charset="0"/>
              </a:rPr>
              <a:t>xor</a:t>
            </a:r>
            <a:r>
              <a:rPr lang="en-US" altLang="zh-CN" sz="2400">
                <a:solidFill>
                  <a:schemeClr val="bg1"/>
                </a:solidFill>
                <a:latin typeface="Times New Roman" panose="02020603050405020304" charset="0"/>
              </a:rPr>
              <a:t> Wt-14 </a:t>
            </a:r>
            <a:r>
              <a:rPr lang="en-US" altLang="zh-CN" sz="2400" err="1">
                <a:solidFill>
                  <a:schemeClr val="bg1"/>
                </a:solidFill>
                <a:latin typeface="Times New Roman" panose="02020603050405020304" charset="0"/>
              </a:rPr>
              <a:t>xor</a:t>
            </a:r>
            <a:r>
              <a:rPr lang="en-US" altLang="zh-CN" sz="2400">
                <a:solidFill>
                  <a:schemeClr val="bg1"/>
                </a:solidFill>
                <a:latin typeface="Times New Roman" panose="02020603050405020304" charset="0"/>
              </a:rPr>
              <a:t> Wt-8 </a:t>
            </a:r>
            <a:r>
              <a:rPr lang="en-US" altLang="zh-CN" sz="2400" err="1">
                <a:solidFill>
                  <a:schemeClr val="bg1"/>
                </a:solidFill>
                <a:latin typeface="Times New Roman" panose="02020603050405020304" charset="0"/>
              </a:rPr>
              <a:t>xor</a:t>
            </a:r>
            <a:r>
              <a:rPr lang="en-US" altLang="zh-CN" sz="2400">
                <a:solidFill>
                  <a:schemeClr val="bg1"/>
                </a:solidFill>
                <a:latin typeface="Times New Roman" panose="02020603050405020304" charset="0"/>
              </a:rPr>
              <a:t> Wt-3)</a:t>
            </a:r>
            <a:endParaRPr lang="zh-CN" altLang="en-US" sz="2400" dirty="0">
              <a:solidFill>
                <a:schemeClr val="bg1"/>
              </a:solidFill>
              <a:latin typeface="Times New Roman" panose="0202060305040502030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44033"/>
          <p:cNvSpPr>
            <a:spLocks noGrp="1"/>
          </p:cNvSpPr>
          <p:nvPr>
            <p:ph type="title"/>
          </p:nvPr>
        </p:nvSpPr>
        <p:spPr/>
        <p:txBody>
          <a:bodyPr anchor="ctr"/>
          <a:p>
            <a:r>
              <a:rPr lang="en-US" altLang="zh-CN"/>
              <a:t>SHA-1 1 Loop</a:t>
            </a:r>
            <a:endParaRPr lang="zh-CN" altLang="en-US" dirty="0"/>
          </a:p>
        </p:txBody>
      </p:sp>
      <p:sp>
        <p:nvSpPr>
          <p:cNvPr id="44035" name="文本占位符 44034"/>
          <p:cNvSpPr>
            <a:spLocks noGrp="1"/>
          </p:cNvSpPr>
          <p:nvPr>
            <p:ph type="body" idx="1"/>
          </p:nvPr>
        </p:nvSpPr>
        <p:spPr>
          <a:xfrm>
            <a:off x="457200" y="1447800"/>
            <a:ext cx="4495800" cy="5410200"/>
          </a:xfrm>
        </p:spPr>
        <p:txBody>
          <a:bodyPr/>
          <a:p>
            <a:endParaRPr lang="zh-CN" altLang="en-US" sz="2400" dirty="0">
              <a:solidFill>
                <a:schemeClr val="bg1"/>
              </a:solidFill>
            </a:endParaRPr>
          </a:p>
          <a:p>
            <a:r>
              <a:rPr lang="en-US" altLang="zh-CN" sz="2400">
                <a:solidFill>
                  <a:schemeClr val="bg1"/>
                </a:solidFill>
              </a:rPr>
              <a:t>Si </a:t>
            </a:r>
            <a:r>
              <a:rPr lang="zh-CN" altLang="en-US" sz="2400" dirty="0">
                <a:solidFill>
                  <a:schemeClr val="bg1"/>
                </a:solidFill>
              </a:rPr>
              <a:t>循环左移</a:t>
            </a:r>
            <a:r>
              <a:rPr lang="en-US" altLang="zh-CN" sz="2400" err="1">
                <a:solidFill>
                  <a:schemeClr val="bg1"/>
                </a:solidFill>
              </a:rPr>
              <a:t>ibits</a:t>
            </a:r>
            <a:endParaRPr lang="en-US" altLang="zh-CN" sz="2400">
              <a:solidFill>
                <a:schemeClr val="bg1"/>
              </a:solidFill>
            </a:endParaRPr>
          </a:p>
          <a:p>
            <a:endParaRPr lang="en-US" altLang="zh-CN" sz="2400">
              <a:solidFill>
                <a:schemeClr val="bg1"/>
              </a:solidFill>
            </a:endParaRPr>
          </a:p>
          <a:p>
            <a:r>
              <a:rPr lang="en-US" altLang="zh-CN" sz="2400">
                <a:solidFill>
                  <a:schemeClr val="bg1"/>
                </a:solidFill>
              </a:rPr>
              <a:t>K1(00-19)=5A827999</a:t>
            </a:r>
            <a:endParaRPr lang="en-US" altLang="zh-CN" sz="2400">
              <a:solidFill>
                <a:schemeClr val="bg1"/>
              </a:solidFill>
            </a:endParaRPr>
          </a:p>
          <a:p>
            <a:r>
              <a:rPr lang="en-US" altLang="zh-CN" sz="2400">
                <a:solidFill>
                  <a:schemeClr val="bg1"/>
                </a:solidFill>
              </a:rPr>
              <a:t>K2(20-39)=6ED9EBA1</a:t>
            </a:r>
            <a:endParaRPr lang="en-US" altLang="zh-CN" sz="2400">
              <a:solidFill>
                <a:schemeClr val="bg1"/>
              </a:solidFill>
            </a:endParaRPr>
          </a:p>
          <a:p>
            <a:r>
              <a:rPr lang="en-US" altLang="zh-CN" sz="2400">
                <a:solidFill>
                  <a:schemeClr val="bg1"/>
                </a:solidFill>
              </a:rPr>
              <a:t>K3(40-59)=8F1BBCDC</a:t>
            </a:r>
            <a:endParaRPr lang="en-US" altLang="zh-CN" sz="2400">
              <a:solidFill>
                <a:schemeClr val="bg1"/>
              </a:solidFill>
            </a:endParaRPr>
          </a:p>
          <a:p>
            <a:r>
              <a:rPr lang="en-US" altLang="zh-CN" sz="2400">
                <a:solidFill>
                  <a:schemeClr val="bg1"/>
                </a:solidFill>
              </a:rPr>
              <a:t>K4(60-79)=CA62C1D6</a:t>
            </a:r>
            <a:endParaRPr lang="en-US" altLang="zh-CN" sz="2400">
              <a:solidFill>
                <a:schemeClr val="bg1"/>
              </a:solidFill>
            </a:endParaRPr>
          </a:p>
          <a:p>
            <a:r>
              <a:rPr lang="en-US" altLang="zh-CN" sz="2400">
                <a:solidFill>
                  <a:schemeClr val="bg1"/>
                </a:solidFill>
              </a:rPr>
              <a:t>(</a:t>
            </a:r>
            <a:r>
              <a:rPr lang="zh-CN" altLang="en-US" sz="2400" dirty="0">
                <a:solidFill>
                  <a:schemeClr val="bg1"/>
                </a:solidFill>
              </a:rPr>
              <a:t>分别是</a:t>
            </a:r>
            <a:r>
              <a:rPr lang="en-US" altLang="zh-CN" sz="2400">
                <a:solidFill>
                  <a:schemeClr val="bg1"/>
                </a:solidFill>
              </a:rPr>
              <a:t>2^30×: </a:t>
            </a:r>
            <a:endParaRPr lang="en-US" altLang="zh-CN" sz="2400">
              <a:solidFill>
                <a:schemeClr val="bg1"/>
              </a:solidFill>
            </a:endParaRPr>
          </a:p>
          <a:p>
            <a:pPr>
              <a:buNone/>
            </a:pPr>
            <a:r>
              <a:rPr lang="en-US" altLang="zh-CN" sz="2400">
                <a:solidFill>
                  <a:schemeClr val="bg1"/>
                </a:solidFill>
              </a:rPr>
              <a:t>	 √2</a:t>
            </a:r>
            <a:r>
              <a:rPr lang="zh-CN" altLang="en-US" sz="2400" dirty="0">
                <a:solidFill>
                  <a:schemeClr val="bg1"/>
                </a:solidFill>
              </a:rPr>
              <a:t>、</a:t>
            </a:r>
            <a:r>
              <a:rPr lang="en-US" altLang="zh-CN" sz="2400">
                <a:solidFill>
                  <a:schemeClr val="bg1"/>
                </a:solidFill>
              </a:rPr>
              <a:t>√3</a:t>
            </a:r>
            <a:r>
              <a:rPr lang="zh-CN" altLang="en-US" sz="2400" dirty="0">
                <a:solidFill>
                  <a:schemeClr val="bg1"/>
                </a:solidFill>
              </a:rPr>
              <a:t>、</a:t>
            </a:r>
            <a:r>
              <a:rPr lang="en-US" altLang="zh-CN" sz="2400">
                <a:solidFill>
                  <a:schemeClr val="bg1"/>
                </a:solidFill>
              </a:rPr>
              <a:t>√5</a:t>
            </a:r>
            <a:r>
              <a:rPr lang="zh-CN" altLang="en-US" sz="2400" dirty="0">
                <a:solidFill>
                  <a:schemeClr val="bg1"/>
                </a:solidFill>
              </a:rPr>
              <a:t>、</a:t>
            </a:r>
            <a:r>
              <a:rPr lang="en-US" altLang="zh-CN" sz="2400">
                <a:solidFill>
                  <a:schemeClr val="bg1"/>
                </a:solidFill>
              </a:rPr>
              <a:t>√10)</a:t>
            </a:r>
            <a:endParaRPr lang="en-US" altLang="zh-CN" sz="2400">
              <a:solidFill>
                <a:schemeClr val="bg1"/>
              </a:solidFill>
            </a:endParaRPr>
          </a:p>
          <a:p>
            <a:endParaRPr lang="zh-CN" altLang="en-US" sz="2400" dirty="0">
              <a:solidFill>
                <a:schemeClr val="bg1"/>
              </a:solidFill>
            </a:endParaRPr>
          </a:p>
        </p:txBody>
      </p:sp>
      <p:pic>
        <p:nvPicPr>
          <p:cNvPr id="44036" name="图片 44035" descr="a"/>
          <p:cNvPicPr>
            <a:picLocks noChangeAspect="1"/>
          </p:cNvPicPr>
          <p:nvPr/>
        </p:nvPicPr>
        <p:blipFill>
          <a:blip r:embed="rId1"/>
          <a:stretch>
            <a:fillRect/>
          </a:stretch>
        </p:blipFill>
        <p:spPr>
          <a:xfrm>
            <a:off x="4343400" y="1981200"/>
            <a:ext cx="4343400" cy="3233738"/>
          </a:xfrm>
          <a:prstGeom prst="rect">
            <a:avLst/>
          </a:prstGeom>
          <a:noFill/>
          <a:ln w="9525">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45057"/>
          <p:cNvSpPr>
            <a:spLocks noGrp="1"/>
          </p:cNvSpPr>
          <p:nvPr>
            <p:ph type="title"/>
          </p:nvPr>
        </p:nvSpPr>
        <p:spPr/>
        <p:txBody>
          <a:bodyPr anchor="ctr"/>
          <a:p>
            <a:r>
              <a:rPr lang="en-US" altLang="zh-CN"/>
              <a:t>SHA  f</a:t>
            </a:r>
            <a:r>
              <a:rPr lang="en-US" altLang="zh-CN" baseline="-25000"/>
              <a:t>0</a:t>
            </a:r>
            <a:r>
              <a:rPr lang="en-US" altLang="zh-CN" baseline="-25000">
                <a:latin typeface="Times New Roman" panose="02020603050405020304" charset="0"/>
              </a:rPr>
              <a:t>…</a:t>
            </a:r>
            <a:r>
              <a:rPr lang="en-US" altLang="zh-CN" baseline="-25000"/>
              <a:t>79</a:t>
            </a:r>
            <a:endParaRPr lang="zh-CN" altLang="en-US" baseline="-25000" dirty="0"/>
          </a:p>
        </p:txBody>
      </p:sp>
      <p:sp>
        <p:nvSpPr>
          <p:cNvPr id="45059" name="文本占位符 45058"/>
          <p:cNvSpPr>
            <a:spLocks noGrp="1"/>
          </p:cNvSpPr>
          <p:nvPr>
            <p:ph type="body" idx="1"/>
          </p:nvPr>
        </p:nvSpPr>
        <p:spPr>
          <a:xfrm>
            <a:off x="1143000" y="838200"/>
            <a:ext cx="8001000" cy="5791200"/>
          </a:xfrm>
        </p:spPr>
        <p:txBody>
          <a:bodyPr/>
          <a:p>
            <a:endParaRPr lang="zh-CN" altLang="en-US" dirty="0"/>
          </a:p>
          <a:p>
            <a:pPr>
              <a:buNone/>
            </a:pPr>
            <a:r>
              <a:rPr lang="en-US" altLang="zh-CN" sz="2400"/>
              <a:t>B C D 	    f1(0..19)f2(20..39)f3(40..59)f4(60..79)</a:t>
            </a:r>
            <a:endParaRPr lang="en-US" altLang="zh-CN" sz="2400"/>
          </a:p>
          <a:p>
            <a:pPr>
              <a:buNone/>
            </a:pPr>
            <a:r>
              <a:rPr lang="en-US" altLang="zh-CN"/>
              <a:t>0 0 0		0 	0 	0 	0</a:t>
            </a:r>
            <a:endParaRPr lang="en-US" altLang="zh-CN"/>
          </a:p>
          <a:p>
            <a:pPr>
              <a:buNone/>
            </a:pPr>
            <a:r>
              <a:rPr lang="en-US" altLang="zh-CN"/>
              <a:t>0 0 1 	1 	1 	0 	1</a:t>
            </a:r>
            <a:endParaRPr lang="en-US" altLang="zh-CN"/>
          </a:p>
          <a:p>
            <a:pPr>
              <a:buNone/>
            </a:pPr>
            <a:r>
              <a:rPr lang="en-US" altLang="zh-CN"/>
              <a:t>0 1 0 	0 	1 	0 	1</a:t>
            </a:r>
            <a:endParaRPr lang="en-US" altLang="zh-CN"/>
          </a:p>
          <a:p>
            <a:pPr>
              <a:buNone/>
            </a:pPr>
            <a:r>
              <a:rPr lang="en-US" altLang="zh-CN"/>
              <a:t>0 1 1 	1 	0 	1 	0</a:t>
            </a:r>
            <a:endParaRPr lang="en-US" altLang="zh-CN"/>
          </a:p>
          <a:p>
            <a:pPr>
              <a:buNone/>
            </a:pPr>
            <a:r>
              <a:rPr lang="en-US" altLang="zh-CN"/>
              <a:t>1 0 0 	0 	1 	0 	1</a:t>
            </a:r>
            <a:endParaRPr lang="en-US" altLang="zh-CN"/>
          </a:p>
          <a:p>
            <a:pPr>
              <a:buNone/>
            </a:pPr>
            <a:r>
              <a:rPr lang="en-US" altLang="zh-CN"/>
              <a:t>1 0 1		0 	0 	1 	0</a:t>
            </a:r>
            <a:endParaRPr lang="en-US" altLang="zh-CN"/>
          </a:p>
          <a:p>
            <a:pPr>
              <a:buNone/>
            </a:pPr>
            <a:r>
              <a:rPr lang="en-US" altLang="zh-CN"/>
              <a:t>1 1 0 	1 	0 	1 	0</a:t>
            </a:r>
            <a:endParaRPr lang="en-US" altLang="zh-CN"/>
          </a:p>
          <a:p>
            <a:pPr>
              <a:buNone/>
            </a:pPr>
            <a:r>
              <a:rPr lang="en-US" altLang="zh-CN"/>
              <a:t>1 1 1 	1	1 	1 	1</a:t>
            </a:r>
            <a:endParaRPr lang="zh-CN" altLang="en-US" dirty="0"/>
          </a:p>
        </p:txBody>
      </p:sp>
      <p:sp>
        <p:nvSpPr>
          <p:cNvPr id="45060" name="直接连接符 45059"/>
          <p:cNvSpPr/>
          <p:nvPr/>
        </p:nvSpPr>
        <p:spPr>
          <a:xfrm>
            <a:off x="1143000" y="1905000"/>
            <a:ext cx="6553200" cy="0"/>
          </a:xfrm>
          <a:prstGeom prst="line">
            <a:avLst/>
          </a:prstGeom>
          <a:ln w="22225" cap="flat" cmpd="sng">
            <a:solidFill>
              <a:schemeClr val="bg1"/>
            </a:solidFill>
            <a:prstDash val="solid"/>
            <a:headEnd type="none" w="med" len="med"/>
            <a:tailEnd type="none" w="med" len="med"/>
          </a:ln>
        </p:spPr>
      </p:sp>
      <p:sp>
        <p:nvSpPr>
          <p:cNvPr id="45061" name="直接连接符 45060"/>
          <p:cNvSpPr/>
          <p:nvPr/>
        </p:nvSpPr>
        <p:spPr>
          <a:xfrm>
            <a:off x="2362200" y="1524000"/>
            <a:ext cx="0" cy="4895850"/>
          </a:xfrm>
          <a:prstGeom prst="line">
            <a:avLst/>
          </a:prstGeom>
          <a:ln w="22225" cap="flat" cmpd="sng">
            <a:solidFill>
              <a:schemeClr val="bg1"/>
            </a:solidFill>
            <a:prstDash val="solid"/>
            <a:headEnd type="none" w="med" len="med"/>
            <a:tailEnd type="none" w="med" len="med"/>
          </a:ln>
        </p:spPr>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46081"/>
          <p:cNvSpPr>
            <a:spLocks noGrp="1"/>
          </p:cNvSpPr>
          <p:nvPr>
            <p:ph type="title"/>
          </p:nvPr>
        </p:nvSpPr>
        <p:spPr/>
        <p:txBody>
          <a:bodyPr anchor="ctr"/>
          <a:p>
            <a:r>
              <a:rPr lang="zh-CN" altLang="en-US" dirty="0"/>
              <a:t>比较</a:t>
            </a:r>
            <a:r>
              <a:rPr lang="en-US" altLang="zh-CN"/>
              <a:t>SHA-1/ MD5</a:t>
            </a:r>
            <a:endParaRPr lang="zh-CN" altLang="en-US" dirty="0"/>
          </a:p>
        </p:txBody>
      </p:sp>
      <p:sp>
        <p:nvSpPr>
          <p:cNvPr id="46083" name="文本占位符 46082"/>
          <p:cNvSpPr>
            <a:spLocks noGrp="1"/>
          </p:cNvSpPr>
          <p:nvPr>
            <p:ph type="body" idx="1"/>
          </p:nvPr>
        </p:nvSpPr>
        <p:spPr/>
        <p:txBody>
          <a:bodyPr/>
          <a:p>
            <a:pPr>
              <a:lnSpc>
                <a:spcPct val="90000"/>
              </a:lnSpc>
            </a:pPr>
            <a:r>
              <a:rPr lang="zh-CN" altLang="en-US" sz="2800" dirty="0"/>
              <a:t>散列值长度</a:t>
            </a:r>
            <a:endParaRPr lang="zh-CN" altLang="en-US" sz="2800" dirty="0"/>
          </a:p>
          <a:p>
            <a:pPr lvl="1">
              <a:lnSpc>
                <a:spcPct val="90000"/>
              </a:lnSpc>
            </a:pPr>
            <a:r>
              <a:rPr lang="en-US" altLang="zh-CN" sz="2400"/>
              <a:t>MD5 128bits    SHA-1 160bits</a:t>
            </a:r>
            <a:endParaRPr lang="en-US" altLang="zh-CN" sz="2400"/>
          </a:p>
          <a:p>
            <a:pPr>
              <a:lnSpc>
                <a:spcPct val="90000"/>
              </a:lnSpc>
            </a:pPr>
            <a:r>
              <a:rPr lang="zh-CN" altLang="en-US" sz="2800" dirty="0"/>
              <a:t>安全性</a:t>
            </a:r>
            <a:endParaRPr lang="zh-CN" altLang="en-US" sz="2800" dirty="0"/>
          </a:p>
          <a:p>
            <a:pPr lvl="1">
              <a:lnSpc>
                <a:spcPct val="90000"/>
              </a:lnSpc>
            </a:pPr>
            <a:r>
              <a:rPr lang="en-US" altLang="zh-CN" sz="2400"/>
              <a:t>SHA</a:t>
            </a:r>
            <a:r>
              <a:rPr lang="zh-CN" altLang="en-US" sz="2400" dirty="0"/>
              <a:t>看来好些，但是</a:t>
            </a:r>
            <a:r>
              <a:rPr lang="en-US" altLang="zh-CN" sz="2400"/>
              <a:t>SHA</a:t>
            </a:r>
            <a:r>
              <a:rPr lang="zh-CN" altLang="en-US" sz="2400" dirty="0"/>
              <a:t>的设计原则没有公开</a:t>
            </a:r>
            <a:endParaRPr lang="zh-CN" altLang="en-US" sz="2400" dirty="0"/>
          </a:p>
          <a:p>
            <a:pPr>
              <a:lnSpc>
                <a:spcPct val="90000"/>
              </a:lnSpc>
            </a:pPr>
            <a:r>
              <a:rPr lang="zh-CN" altLang="en-US" sz="2800" dirty="0"/>
              <a:t>速度</a:t>
            </a:r>
            <a:endParaRPr lang="zh-CN" altLang="en-US" sz="2800" dirty="0"/>
          </a:p>
          <a:p>
            <a:pPr lvl="1">
              <a:lnSpc>
                <a:spcPct val="90000"/>
              </a:lnSpc>
            </a:pPr>
            <a:r>
              <a:rPr lang="en-US" altLang="zh-CN" sz="2400"/>
              <a:t>SHA-1</a:t>
            </a:r>
            <a:r>
              <a:rPr lang="zh-CN" altLang="en-US" sz="2400" dirty="0"/>
              <a:t>慢些   （</a:t>
            </a:r>
            <a:r>
              <a:rPr lang="en-US" altLang="zh-CN" sz="2400" err="1"/>
              <a:t>openssl</a:t>
            </a:r>
            <a:r>
              <a:rPr lang="en-US" altLang="zh-CN" sz="2400"/>
              <a:t> speed md5/sha-1:</a:t>
            </a:r>
            <a:r>
              <a:rPr lang="zh-CN" altLang="en-US" sz="2400" dirty="0"/>
              <a:t>）</a:t>
            </a:r>
            <a:endParaRPr lang="zh-CN" altLang="en-US" sz="2400" dirty="0"/>
          </a:p>
          <a:p>
            <a:pPr lvl="1">
              <a:lnSpc>
                <a:spcPct val="90000"/>
              </a:lnSpc>
              <a:buNone/>
            </a:pPr>
            <a:r>
              <a:rPr lang="en-US" altLang="zh-CN" sz="2000">
                <a:latin typeface="宋体" panose="02010600030101010101" pitchFamily="2" charset="-122"/>
              </a:rPr>
              <a:t>type  16 bytes  64 bytes  256 bytes  1024 bytes  8192 bytes</a:t>
            </a:r>
            <a:endParaRPr lang="en-US" altLang="zh-CN" sz="2000">
              <a:latin typeface="宋体" panose="02010600030101010101" pitchFamily="2" charset="-122"/>
            </a:endParaRPr>
          </a:p>
          <a:p>
            <a:pPr lvl="1">
              <a:lnSpc>
                <a:spcPct val="90000"/>
              </a:lnSpc>
              <a:buNone/>
            </a:pPr>
            <a:r>
              <a:rPr lang="en-US" altLang="zh-CN" sz="2000">
                <a:latin typeface="宋体" panose="02010600030101010101" pitchFamily="2" charset="-122"/>
              </a:rPr>
              <a:t>md5   5425.31k  19457.48k 55891.45k  104857.60k  143211.40k</a:t>
            </a:r>
            <a:endParaRPr lang="en-US" altLang="zh-CN" sz="2000">
              <a:latin typeface="宋体" panose="02010600030101010101" pitchFamily="2" charset="-122"/>
            </a:endParaRPr>
          </a:p>
          <a:p>
            <a:pPr lvl="1">
              <a:lnSpc>
                <a:spcPct val="90000"/>
              </a:lnSpc>
              <a:buNone/>
            </a:pPr>
            <a:r>
              <a:rPr lang="en-US" altLang="zh-CN" sz="2000">
                <a:latin typeface="宋体" panose="02010600030101010101" pitchFamily="2" charset="-122"/>
              </a:rPr>
              <a:t>sha-1 5104.58k  16008.41k 37925.33k   57421.81k   68241.68k</a:t>
            </a:r>
            <a:endParaRPr lang="zh-CN" altLang="en-US" sz="2000" dirty="0">
              <a:latin typeface="宋体" panose="02010600030101010101" pitchFamily="2" charset="-122"/>
            </a:endParaRPr>
          </a:p>
          <a:p>
            <a:pPr>
              <a:lnSpc>
                <a:spcPct val="90000"/>
              </a:lnSpc>
            </a:pPr>
            <a:r>
              <a:rPr lang="zh-CN" altLang="en-US" sz="2800" dirty="0"/>
              <a:t>其他</a:t>
            </a:r>
            <a:endParaRPr lang="zh-CN" altLang="en-US" sz="2800" dirty="0"/>
          </a:p>
          <a:p>
            <a:pPr lvl="1">
              <a:lnSpc>
                <a:spcPct val="90000"/>
              </a:lnSpc>
            </a:pPr>
            <a:r>
              <a:rPr lang="zh-CN" altLang="en-US" sz="2400" dirty="0"/>
              <a:t>雷同，但</a:t>
            </a:r>
            <a:endParaRPr lang="zh-CN" altLang="en-US" sz="2400" dirty="0"/>
          </a:p>
          <a:p>
            <a:pPr lvl="1">
              <a:lnSpc>
                <a:spcPct val="90000"/>
              </a:lnSpc>
            </a:pPr>
            <a:r>
              <a:rPr lang="en-US" altLang="zh-CN" sz="2400"/>
              <a:t>SHA-1</a:t>
            </a:r>
            <a:r>
              <a:rPr lang="zh-CN" altLang="en-US" sz="2400" dirty="0"/>
              <a:t>使用</a:t>
            </a:r>
            <a:r>
              <a:rPr lang="en-US" altLang="zh-CN" sz="2400"/>
              <a:t>big </a:t>
            </a:r>
            <a:r>
              <a:rPr lang="en-US" altLang="zh-CN" sz="2400" err="1"/>
              <a:t>endian</a:t>
            </a:r>
            <a:endParaRPr lang="zh-CN" altLang="en-US" sz="2400" dirty="0"/>
          </a:p>
          <a:p>
            <a:pPr>
              <a:lnSpc>
                <a:spcPct val="90000"/>
              </a:lnSpc>
            </a:pPr>
            <a:endParaRPr lang="zh-CN" altLang="en-US" sz="2400" dirty="0"/>
          </a:p>
        </p:txBody>
      </p:sp>
      <p:sp>
        <p:nvSpPr>
          <p:cNvPr id="46084" name="直接连接符 46083"/>
          <p:cNvSpPr/>
          <p:nvPr/>
        </p:nvSpPr>
        <p:spPr>
          <a:xfrm>
            <a:off x="914400" y="4419600"/>
            <a:ext cx="7920038" cy="0"/>
          </a:xfrm>
          <a:prstGeom prst="line">
            <a:avLst/>
          </a:prstGeom>
          <a:ln w="22225" cap="flat" cmpd="sng">
            <a:solidFill>
              <a:schemeClr val="bg1"/>
            </a:solidFill>
            <a:prstDash val="solid"/>
            <a:headEnd type="none" w="med" len="med"/>
            <a:tailEnd type="none" w="med" len="med"/>
          </a:ln>
        </p:spPr>
      </p:sp>
      <p:sp>
        <p:nvSpPr>
          <p:cNvPr id="46085" name="直接连接符 46084"/>
          <p:cNvSpPr/>
          <p:nvPr/>
        </p:nvSpPr>
        <p:spPr>
          <a:xfrm>
            <a:off x="1633538" y="4130675"/>
            <a:ext cx="0" cy="936625"/>
          </a:xfrm>
          <a:prstGeom prst="line">
            <a:avLst/>
          </a:prstGeom>
          <a:ln w="22225" cap="flat" cmpd="sng">
            <a:solidFill>
              <a:schemeClr val="bg1"/>
            </a:solidFill>
            <a:prstDash val="solid"/>
            <a:headEnd type="none" w="med" len="med"/>
            <a:tailEnd type="none" w="med" len="med"/>
          </a:ln>
        </p:spPr>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47105"/>
          <p:cNvSpPr>
            <a:spLocks noGrp="1"/>
          </p:cNvSpPr>
          <p:nvPr>
            <p:ph type="title"/>
          </p:nvPr>
        </p:nvSpPr>
        <p:spPr/>
        <p:txBody>
          <a:bodyPr anchor="ctr"/>
          <a:p>
            <a:r>
              <a:rPr lang="en-US" altLang="zh-CN"/>
              <a:t>SHA-256/384/512</a:t>
            </a:r>
            <a:endParaRPr lang="zh-CN" altLang="en-US" dirty="0"/>
          </a:p>
        </p:txBody>
      </p:sp>
      <p:sp>
        <p:nvSpPr>
          <p:cNvPr id="47107" name="文本占位符 47106"/>
          <p:cNvSpPr>
            <a:spLocks noGrp="1"/>
          </p:cNvSpPr>
          <p:nvPr>
            <p:ph type="body" idx="1"/>
          </p:nvPr>
        </p:nvSpPr>
        <p:spPr/>
        <p:txBody>
          <a:bodyPr/>
          <a:p>
            <a:pPr>
              <a:lnSpc>
                <a:spcPct val="90000"/>
              </a:lnSpc>
              <a:buNone/>
            </a:pPr>
            <a:r>
              <a:rPr lang="en-US" altLang="zh-CN"/>
              <a:t>	FIPS 180-2 (draft 2001)</a:t>
            </a:r>
            <a:endParaRPr lang="en-US" altLang="zh-CN"/>
          </a:p>
          <a:p>
            <a:pPr>
              <a:lnSpc>
                <a:spcPct val="90000"/>
              </a:lnSpc>
              <a:buNone/>
            </a:pPr>
            <a:r>
              <a:rPr lang="en-US" altLang="zh-CN" sz="2400"/>
              <a:t>	Algorithm 	      </a:t>
            </a:r>
            <a:r>
              <a:rPr lang="en-US" altLang="zh-CN" sz="2400" err="1"/>
              <a:t>MessageSize</a:t>
            </a:r>
            <a:endParaRPr lang="en-US" altLang="zh-CN" sz="2400"/>
          </a:p>
          <a:p>
            <a:pPr>
              <a:lnSpc>
                <a:spcPct val="90000"/>
              </a:lnSpc>
              <a:buNone/>
            </a:pPr>
            <a:r>
              <a:rPr lang="en-US" altLang="zh-CN" sz="2400"/>
              <a:t>					  </a:t>
            </a:r>
            <a:r>
              <a:rPr lang="en-US" altLang="zh-CN" sz="2400" err="1"/>
              <a:t>BlockSize</a:t>
            </a:r>
            <a:r>
              <a:rPr lang="en-US" altLang="zh-CN" sz="2400"/>
              <a:t> </a:t>
            </a:r>
            <a:endParaRPr lang="en-US" altLang="zh-CN" sz="2400"/>
          </a:p>
          <a:p>
            <a:pPr>
              <a:lnSpc>
                <a:spcPct val="90000"/>
              </a:lnSpc>
              <a:buNone/>
            </a:pPr>
            <a:r>
              <a:rPr lang="en-US" altLang="zh-CN" sz="2400"/>
              <a:t>						    </a:t>
            </a:r>
            <a:r>
              <a:rPr lang="en-US" altLang="zh-CN" sz="2400" err="1"/>
              <a:t>WordSize</a:t>
            </a:r>
            <a:endParaRPr lang="en-US" altLang="zh-CN" sz="2400"/>
          </a:p>
          <a:p>
            <a:pPr>
              <a:lnSpc>
                <a:spcPct val="90000"/>
              </a:lnSpc>
              <a:buNone/>
            </a:pPr>
            <a:r>
              <a:rPr lang="en-US" altLang="zh-CN" sz="2400"/>
              <a:t>							   </a:t>
            </a:r>
            <a:r>
              <a:rPr lang="en-US" altLang="zh-CN" sz="2400" err="1"/>
              <a:t>MDSize</a:t>
            </a:r>
            <a:endParaRPr lang="en-US" altLang="zh-CN" sz="2400"/>
          </a:p>
          <a:p>
            <a:pPr>
              <a:lnSpc>
                <a:spcPct val="90000"/>
              </a:lnSpc>
              <a:buNone/>
            </a:pPr>
            <a:r>
              <a:rPr lang="en-US" altLang="zh-CN" sz="2400"/>
              <a:t>								   Security</a:t>
            </a:r>
            <a:endParaRPr lang="en-US" altLang="zh-CN"/>
          </a:p>
          <a:p>
            <a:pPr>
              <a:lnSpc>
                <a:spcPct val="90000"/>
              </a:lnSpc>
              <a:buNone/>
            </a:pPr>
            <a:r>
              <a:rPr lang="en-US" altLang="zh-CN"/>
              <a:t>	SHA-1         &lt;2</a:t>
            </a:r>
            <a:r>
              <a:rPr lang="en-US" altLang="zh-CN" baseline="30000"/>
              <a:t>64</a:t>
            </a:r>
            <a:r>
              <a:rPr lang="en-US" altLang="zh-CN"/>
              <a:t>     512   32   160    80</a:t>
            </a:r>
            <a:endParaRPr lang="en-US" altLang="zh-CN"/>
          </a:p>
          <a:p>
            <a:pPr>
              <a:lnSpc>
                <a:spcPct val="90000"/>
              </a:lnSpc>
              <a:buNone/>
            </a:pPr>
            <a:r>
              <a:rPr lang="en-US" altLang="zh-CN"/>
              <a:t>	SHA-256     &lt;2</a:t>
            </a:r>
            <a:r>
              <a:rPr lang="en-US" altLang="zh-CN" baseline="30000"/>
              <a:t>64</a:t>
            </a:r>
            <a:r>
              <a:rPr lang="en-US" altLang="zh-CN"/>
              <a:t>     512   32   256  128</a:t>
            </a:r>
            <a:endParaRPr lang="en-US" altLang="zh-CN"/>
          </a:p>
          <a:p>
            <a:pPr>
              <a:lnSpc>
                <a:spcPct val="90000"/>
              </a:lnSpc>
              <a:buNone/>
            </a:pPr>
            <a:r>
              <a:rPr lang="en-US" altLang="zh-CN"/>
              <a:t>	SHA-384     &lt;2</a:t>
            </a:r>
            <a:r>
              <a:rPr lang="en-US" altLang="zh-CN" baseline="30000"/>
              <a:t>128</a:t>
            </a:r>
            <a:r>
              <a:rPr lang="en-US" altLang="zh-CN"/>
              <a:t>  1024   64   384  192</a:t>
            </a:r>
            <a:endParaRPr lang="en-US" altLang="zh-CN"/>
          </a:p>
          <a:p>
            <a:pPr>
              <a:lnSpc>
                <a:spcPct val="90000"/>
              </a:lnSpc>
              <a:buNone/>
            </a:pPr>
            <a:r>
              <a:rPr lang="en-US" altLang="zh-CN"/>
              <a:t>	SHA-512     &lt;2</a:t>
            </a:r>
            <a:r>
              <a:rPr lang="en-US" altLang="zh-CN" baseline="30000"/>
              <a:t>128</a:t>
            </a:r>
            <a:r>
              <a:rPr lang="en-US" altLang="zh-CN"/>
              <a:t>  1024   64   512  256</a:t>
            </a:r>
            <a:endParaRPr lang="en-US" altLang="zh-CN"/>
          </a:p>
          <a:p>
            <a:pPr>
              <a:lnSpc>
                <a:spcPct val="90000"/>
              </a:lnSpc>
              <a:buNone/>
            </a:pPr>
            <a:r>
              <a:rPr lang="en-US" altLang="zh-CN" sz="2400"/>
              <a:t>	Security </a:t>
            </a:r>
            <a:r>
              <a:rPr lang="en-US" altLang="zh-CN" sz="2400" err="1"/>
              <a:t>refto</a:t>
            </a:r>
            <a:r>
              <a:rPr lang="en-US" altLang="zh-CN" sz="2400"/>
              <a:t> birthday attack</a:t>
            </a:r>
            <a:endParaRPr lang="zh-CN" altLang="en-US" dirty="0"/>
          </a:p>
        </p:txBody>
      </p:sp>
      <p:sp>
        <p:nvSpPr>
          <p:cNvPr id="47108" name="直接连接符 47107"/>
          <p:cNvSpPr/>
          <p:nvPr/>
        </p:nvSpPr>
        <p:spPr>
          <a:xfrm>
            <a:off x="914400" y="3962400"/>
            <a:ext cx="7620000" cy="0"/>
          </a:xfrm>
          <a:prstGeom prst="line">
            <a:avLst/>
          </a:prstGeom>
          <a:ln w="22225" cap="flat" cmpd="sng">
            <a:solidFill>
              <a:schemeClr val="bg1"/>
            </a:solidFill>
            <a:prstDash val="solid"/>
            <a:headEnd type="none" w="med" len="med"/>
            <a:tailEnd type="none" w="med" len="med"/>
          </a:ln>
        </p:spPr>
      </p:sp>
      <p:sp>
        <p:nvSpPr>
          <p:cNvPr id="47109" name="直接连接符 47108"/>
          <p:cNvSpPr/>
          <p:nvPr/>
        </p:nvSpPr>
        <p:spPr>
          <a:xfrm>
            <a:off x="2743200" y="2057400"/>
            <a:ext cx="0" cy="3986213"/>
          </a:xfrm>
          <a:prstGeom prst="line">
            <a:avLst/>
          </a:prstGeom>
          <a:ln w="22225" cap="flat" cmpd="sng">
            <a:solidFill>
              <a:schemeClr val="bg1"/>
            </a:solidFill>
            <a:prstDash val="solid"/>
            <a:headEnd type="none" w="med" len="med"/>
            <a:tailEnd type="none" w="med" len="med"/>
          </a:ln>
        </p:spPr>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48129"/>
          <p:cNvSpPr>
            <a:spLocks noGrp="1"/>
          </p:cNvSpPr>
          <p:nvPr>
            <p:ph type="title"/>
          </p:nvPr>
        </p:nvSpPr>
        <p:spPr/>
        <p:txBody>
          <a:bodyPr anchor="ctr"/>
          <a:p>
            <a:r>
              <a:rPr lang="en-US" altLang="zh-CN"/>
              <a:t>SHA-512</a:t>
            </a:r>
            <a:endParaRPr lang="en-US" altLang="zh-CN"/>
          </a:p>
        </p:txBody>
      </p:sp>
      <p:sp>
        <p:nvSpPr>
          <p:cNvPr id="48131" name="文本占位符 48130"/>
          <p:cNvSpPr>
            <a:spLocks noGrp="1"/>
          </p:cNvSpPr>
          <p:nvPr>
            <p:ph type="body" idx="1"/>
          </p:nvPr>
        </p:nvSpPr>
        <p:spPr>
          <a:xfrm>
            <a:off x="457200" y="1143000"/>
            <a:ext cx="8686800" cy="5715000"/>
          </a:xfrm>
        </p:spPr>
        <p:txBody>
          <a:bodyPr/>
          <a:p>
            <a:pPr>
              <a:lnSpc>
                <a:spcPct val="90000"/>
              </a:lnSpc>
            </a:pPr>
            <a:r>
              <a:rPr lang="zh-CN" altLang="en-US" dirty="0"/>
              <a:t>输出</a:t>
            </a:r>
            <a:r>
              <a:rPr lang="en-US" altLang="zh-CN"/>
              <a:t>512</a:t>
            </a:r>
            <a:r>
              <a:rPr lang="zh-CN" altLang="en-US" dirty="0"/>
              <a:t>位，以</a:t>
            </a:r>
            <a:r>
              <a:rPr lang="en-US" altLang="zh-CN"/>
              <a:t>1024</a:t>
            </a:r>
            <a:r>
              <a:rPr lang="zh-CN" altLang="en-US" dirty="0"/>
              <a:t>位分组处理</a:t>
            </a:r>
            <a:endParaRPr lang="zh-CN" altLang="en-US" dirty="0"/>
          </a:p>
          <a:p>
            <a:pPr>
              <a:lnSpc>
                <a:spcPct val="90000"/>
              </a:lnSpc>
            </a:pPr>
            <a:r>
              <a:rPr lang="zh-CN" altLang="en-US" dirty="0"/>
              <a:t>寄存器初始值</a:t>
            </a:r>
            <a:endParaRPr lang="zh-CN" altLang="en-US" dirty="0"/>
          </a:p>
          <a:p>
            <a:pPr>
              <a:lnSpc>
                <a:spcPct val="90000"/>
              </a:lnSpc>
              <a:buNone/>
            </a:pPr>
            <a:r>
              <a:rPr lang="en-US" altLang="zh-CN" b="1">
                <a:latin typeface="宋体" panose="02010600030101010101" pitchFamily="2" charset="-122"/>
              </a:rPr>
              <a:t>	a = 6A09E667F3BCC908</a:t>
            </a:r>
            <a:endParaRPr lang="en-US" altLang="zh-CN" b="1">
              <a:latin typeface="宋体" panose="02010600030101010101" pitchFamily="2" charset="-122"/>
            </a:endParaRPr>
          </a:p>
          <a:p>
            <a:pPr>
              <a:lnSpc>
                <a:spcPct val="90000"/>
              </a:lnSpc>
              <a:buNone/>
            </a:pPr>
            <a:r>
              <a:rPr lang="en-US" altLang="zh-CN" b="1">
                <a:latin typeface="宋体" panose="02010600030101010101" pitchFamily="2" charset="-122"/>
              </a:rPr>
              <a:t>	b = BB67AE8584CAA73B</a:t>
            </a:r>
            <a:endParaRPr lang="en-US" altLang="zh-CN" b="1">
              <a:latin typeface="宋体" panose="02010600030101010101" pitchFamily="2" charset="-122"/>
            </a:endParaRPr>
          </a:p>
          <a:p>
            <a:pPr>
              <a:lnSpc>
                <a:spcPct val="90000"/>
              </a:lnSpc>
              <a:buNone/>
            </a:pPr>
            <a:r>
              <a:rPr lang="en-US" altLang="zh-CN" b="1">
                <a:latin typeface="宋体" panose="02010600030101010101" pitchFamily="2" charset="-122"/>
              </a:rPr>
              <a:t>	c = 3C6EF372FE94F82B</a:t>
            </a:r>
            <a:endParaRPr lang="en-US" altLang="zh-CN" b="1">
              <a:latin typeface="宋体" panose="02010600030101010101" pitchFamily="2" charset="-122"/>
            </a:endParaRPr>
          </a:p>
          <a:p>
            <a:pPr>
              <a:lnSpc>
                <a:spcPct val="90000"/>
              </a:lnSpc>
              <a:buNone/>
            </a:pPr>
            <a:r>
              <a:rPr lang="en-US" altLang="zh-CN" b="1">
                <a:latin typeface="宋体" panose="02010600030101010101" pitchFamily="2" charset="-122"/>
              </a:rPr>
              <a:t>	d = A54FF53A5F1D36F1</a:t>
            </a:r>
            <a:endParaRPr lang="en-US" altLang="zh-CN" b="1">
              <a:latin typeface="宋体" panose="02010600030101010101" pitchFamily="2" charset="-122"/>
            </a:endParaRPr>
          </a:p>
          <a:p>
            <a:pPr>
              <a:lnSpc>
                <a:spcPct val="90000"/>
              </a:lnSpc>
              <a:buNone/>
            </a:pPr>
            <a:r>
              <a:rPr lang="en-US" altLang="zh-CN" b="1">
                <a:latin typeface="宋体" panose="02010600030101010101" pitchFamily="2" charset="-122"/>
              </a:rPr>
              <a:t>	e = 510E527FADE682D1</a:t>
            </a:r>
            <a:endParaRPr lang="en-US" altLang="zh-CN" b="1">
              <a:latin typeface="宋体" panose="02010600030101010101" pitchFamily="2" charset="-122"/>
            </a:endParaRPr>
          </a:p>
          <a:p>
            <a:pPr>
              <a:lnSpc>
                <a:spcPct val="90000"/>
              </a:lnSpc>
              <a:buNone/>
            </a:pPr>
            <a:r>
              <a:rPr lang="en-US" altLang="zh-CN" b="1">
                <a:latin typeface="宋体" panose="02010600030101010101" pitchFamily="2" charset="-122"/>
              </a:rPr>
              <a:t>	f = 9B05688C2B3E6C1F</a:t>
            </a:r>
            <a:endParaRPr lang="en-US" altLang="zh-CN" b="1">
              <a:latin typeface="宋体" panose="02010600030101010101" pitchFamily="2" charset="-122"/>
            </a:endParaRPr>
          </a:p>
          <a:p>
            <a:pPr>
              <a:lnSpc>
                <a:spcPct val="90000"/>
              </a:lnSpc>
              <a:buNone/>
            </a:pPr>
            <a:r>
              <a:rPr lang="en-US" altLang="zh-CN" b="1">
                <a:latin typeface="宋体" panose="02010600030101010101" pitchFamily="2" charset="-122"/>
              </a:rPr>
              <a:t>	g = 1F83D9ABFB41BD6B</a:t>
            </a:r>
            <a:endParaRPr lang="en-US" altLang="zh-CN" b="1">
              <a:latin typeface="宋体" panose="02010600030101010101" pitchFamily="2" charset="-122"/>
            </a:endParaRPr>
          </a:p>
          <a:p>
            <a:pPr>
              <a:lnSpc>
                <a:spcPct val="90000"/>
              </a:lnSpc>
              <a:buNone/>
            </a:pPr>
            <a:r>
              <a:rPr lang="en-US" altLang="zh-CN" b="1">
                <a:latin typeface="宋体" panose="02010600030101010101" pitchFamily="2" charset="-122"/>
              </a:rPr>
              <a:t>	h = 5BE0CD19137E2179</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53249"/>
          <p:cNvSpPr>
            <a:spLocks noGrp="1"/>
          </p:cNvSpPr>
          <p:nvPr>
            <p:ph type="title"/>
          </p:nvPr>
        </p:nvSpPr>
        <p:spPr/>
        <p:txBody>
          <a:bodyPr anchor="ctr"/>
          <a:p>
            <a:r>
              <a:rPr lang="en-US" altLang="zh-CN"/>
              <a:t>SHA-512</a:t>
            </a:r>
            <a:r>
              <a:rPr lang="zh-CN" altLang="en-US" dirty="0"/>
              <a:t> </a:t>
            </a:r>
            <a:r>
              <a:rPr lang="en-US" altLang="zh-CN"/>
              <a:t>Overview</a:t>
            </a:r>
            <a:endParaRPr lang="en-US" altLang="zh-CN"/>
          </a:p>
        </p:txBody>
      </p:sp>
      <p:sp>
        <p:nvSpPr>
          <p:cNvPr id="53251" name="文本占位符 53250"/>
          <p:cNvSpPr>
            <a:spLocks noGrp="1"/>
          </p:cNvSpPr>
          <p:nvPr>
            <p:ph type="body" idx="1"/>
          </p:nvPr>
        </p:nvSpPr>
        <p:spPr/>
        <p:txBody>
          <a:bodyPr/>
          <a:p>
            <a:r>
              <a:rPr lang="zh-CN" altLang="en-US" dirty="0"/>
              <a:t> </a:t>
            </a:r>
            <a:endParaRPr lang="zh-CN" altLang="en-US" dirty="0"/>
          </a:p>
        </p:txBody>
      </p:sp>
      <p:pic>
        <p:nvPicPr>
          <p:cNvPr id="53252" name="图片 53251" descr="Snap1"/>
          <p:cNvPicPr>
            <a:picLocks noChangeAspect="1"/>
          </p:cNvPicPr>
          <p:nvPr/>
        </p:nvPicPr>
        <p:blipFill>
          <a:blip r:embed="rId1"/>
          <a:stretch>
            <a:fillRect/>
          </a:stretch>
        </p:blipFill>
        <p:spPr>
          <a:xfrm>
            <a:off x="457200" y="1676400"/>
            <a:ext cx="8153400" cy="4835525"/>
          </a:xfrm>
          <a:prstGeom prst="rect">
            <a:avLst/>
          </a:prstGeom>
          <a:noFill/>
          <a:ln w="9525">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54273"/>
          <p:cNvSpPr>
            <a:spLocks noGrp="1"/>
          </p:cNvSpPr>
          <p:nvPr>
            <p:ph type="title"/>
          </p:nvPr>
        </p:nvSpPr>
        <p:spPr/>
        <p:txBody>
          <a:bodyPr anchor="ctr"/>
          <a:p>
            <a:pPr algn="l"/>
            <a:r>
              <a:rPr lang="en-US" altLang="zh-CN"/>
              <a:t>SHA-512 Round</a:t>
            </a:r>
            <a:endParaRPr lang="en-US" altLang="zh-CN"/>
          </a:p>
        </p:txBody>
      </p:sp>
      <p:sp>
        <p:nvSpPr>
          <p:cNvPr id="54275" name="文本占位符 54274"/>
          <p:cNvSpPr>
            <a:spLocks noGrp="1"/>
          </p:cNvSpPr>
          <p:nvPr>
            <p:ph type="body" idx="1"/>
          </p:nvPr>
        </p:nvSpPr>
        <p:spPr/>
        <p:txBody>
          <a:bodyPr/>
          <a:p>
            <a:r>
              <a:rPr lang="zh-CN" altLang="en-US" dirty="0"/>
              <a:t> </a:t>
            </a:r>
            <a:endParaRPr lang="zh-CN" altLang="en-US" dirty="0"/>
          </a:p>
        </p:txBody>
      </p:sp>
      <p:pic>
        <p:nvPicPr>
          <p:cNvPr id="54276" name="图片 54275" descr="Snap2"/>
          <p:cNvPicPr>
            <a:picLocks noChangeAspect="1"/>
          </p:cNvPicPr>
          <p:nvPr/>
        </p:nvPicPr>
        <p:blipFill>
          <a:blip r:embed="rId1"/>
          <a:stretch>
            <a:fillRect/>
          </a:stretch>
        </p:blipFill>
        <p:spPr>
          <a:xfrm>
            <a:off x="3921125" y="0"/>
            <a:ext cx="5222875" cy="685800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Digital Signature</a:t>
            </a:r>
            <a:endParaRPr lang="en-US" dirty="0"/>
          </a:p>
        </p:txBody>
      </p:sp>
      <p:sp>
        <p:nvSpPr>
          <p:cNvPr id="5" name="Content Placeholder 4"/>
          <p:cNvSpPr>
            <a:spLocks noGrp="1"/>
          </p:cNvSpPr>
          <p:nvPr>
            <p:ph idx="1"/>
          </p:nvPr>
        </p:nvSpPr>
        <p:spPr>
          <a:xfrm>
            <a:off x="792163" y="1762125"/>
            <a:ext cx="7570787" cy="4562475"/>
          </a:xfrm>
        </p:spPr>
        <p:txBody>
          <a:bodyPr>
            <a:normAutofit fontScale="92500" lnSpcReduction="10000"/>
          </a:bodyPr>
          <a:lstStyle/>
          <a:p>
            <a:r>
              <a:rPr lang="en-US" dirty="0" smtClean="0"/>
              <a:t>Operation is similar to that of the MAC</a:t>
            </a:r>
            <a:endParaRPr lang="en-US" dirty="0" smtClean="0"/>
          </a:p>
          <a:p>
            <a:r>
              <a:rPr lang="en-US" dirty="0" smtClean="0"/>
              <a:t>The hash value of a message is encrypted with a user’s private key</a:t>
            </a:r>
            <a:endParaRPr lang="en-US" dirty="0" smtClean="0"/>
          </a:p>
          <a:p>
            <a:r>
              <a:rPr lang="en-US" dirty="0" smtClean="0"/>
              <a:t>Anyone who knows the user’s public key can verify the integrity of the message</a:t>
            </a:r>
            <a:endParaRPr lang="en-US" dirty="0" smtClean="0"/>
          </a:p>
          <a:p>
            <a:r>
              <a:rPr lang="en-US" dirty="0" smtClean="0"/>
              <a:t>An attacker who wishes to alter the message would need to know the user’s private key</a:t>
            </a:r>
            <a:endParaRPr lang="en-US" dirty="0" smtClean="0"/>
          </a:p>
          <a:p>
            <a:r>
              <a:rPr lang="en-US" dirty="0" smtClean="0"/>
              <a:t>Implications of digital signatures go beyond just message authentication</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51201"/>
          <p:cNvSpPr>
            <a:spLocks noGrp="1"/>
          </p:cNvSpPr>
          <p:nvPr>
            <p:ph type="title"/>
          </p:nvPr>
        </p:nvSpPr>
        <p:spPr/>
        <p:txBody>
          <a:bodyPr anchor="ctr"/>
          <a:p>
            <a:r>
              <a:rPr lang="en-US" altLang="zh-CN"/>
              <a:t>SHA-512 Round Function</a:t>
            </a:r>
            <a:endParaRPr lang="en-US" altLang="zh-CN"/>
          </a:p>
        </p:txBody>
      </p:sp>
      <p:sp>
        <p:nvSpPr>
          <p:cNvPr id="51203" name="文本占位符 51202"/>
          <p:cNvSpPr>
            <a:spLocks noGrp="1"/>
          </p:cNvSpPr>
          <p:nvPr>
            <p:ph type="body" idx="1"/>
          </p:nvPr>
        </p:nvSpPr>
        <p:spPr/>
        <p:txBody>
          <a:bodyPr/>
          <a:p>
            <a:r>
              <a:rPr lang="zh-CN" altLang="en-US" dirty="0"/>
              <a:t> </a:t>
            </a:r>
            <a:endParaRPr lang="zh-CN" altLang="en-US" dirty="0"/>
          </a:p>
        </p:txBody>
      </p:sp>
      <p:pic>
        <p:nvPicPr>
          <p:cNvPr id="51204" name="图片 51203"/>
          <p:cNvPicPr>
            <a:picLocks noChangeAspect="1"/>
          </p:cNvPicPr>
          <p:nvPr/>
        </p:nvPicPr>
        <p:blipFill>
          <a:blip r:embed="rId1"/>
          <a:srcRect b="9265"/>
          <a:stretch>
            <a:fillRect/>
          </a:stretch>
        </p:blipFill>
        <p:spPr>
          <a:xfrm>
            <a:off x="990600" y="1371600"/>
            <a:ext cx="7539038" cy="5286375"/>
          </a:xfrm>
          <a:prstGeom prst="rect">
            <a:avLst/>
          </a:prstGeom>
          <a:noFill/>
          <a:ln w="9525">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52225"/>
          <p:cNvSpPr>
            <a:spLocks noGrp="1"/>
          </p:cNvSpPr>
          <p:nvPr>
            <p:ph type="title"/>
          </p:nvPr>
        </p:nvSpPr>
        <p:spPr/>
        <p:txBody>
          <a:bodyPr anchor="ctr"/>
          <a:p>
            <a:r>
              <a:rPr lang="en-US" altLang="zh-CN"/>
              <a:t>SHA-512 Round Function</a:t>
            </a:r>
            <a:endParaRPr lang="zh-CN" altLang="en-US" dirty="0"/>
          </a:p>
        </p:txBody>
      </p:sp>
      <p:sp>
        <p:nvSpPr>
          <p:cNvPr id="52227" name="文本占位符 52226"/>
          <p:cNvSpPr>
            <a:spLocks noGrp="1"/>
          </p:cNvSpPr>
          <p:nvPr>
            <p:ph type="body" idx="1"/>
          </p:nvPr>
        </p:nvSpPr>
        <p:spPr/>
        <p:txBody>
          <a:bodyPr/>
          <a:p>
            <a:r>
              <a:rPr lang="zh-CN" altLang="en-US" dirty="0"/>
              <a:t> </a:t>
            </a:r>
            <a:endParaRPr lang="zh-CN" altLang="en-US" dirty="0"/>
          </a:p>
        </p:txBody>
      </p:sp>
      <p:pic>
        <p:nvPicPr>
          <p:cNvPr id="52228" name="图片 52227"/>
          <p:cNvPicPr>
            <a:picLocks noChangeAspect="1"/>
          </p:cNvPicPr>
          <p:nvPr/>
        </p:nvPicPr>
        <p:blipFill>
          <a:blip r:embed="rId1"/>
          <a:srcRect t="13898" b="27794"/>
          <a:stretch>
            <a:fillRect/>
          </a:stretch>
        </p:blipFill>
        <p:spPr>
          <a:xfrm>
            <a:off x="609600" y="2514600"/>
            <a:ext cx="8043863" cy="3625850"/>
          </a:xfrm>
          <a:prstGeom prst="rect">
            <a:avLst/>
          </a:prstGeom>
          <a:noFill/>
          <a:ln w="9525">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78849"/>
          <p:cNvSpPr>
            <a:spLocks noGrp="1"/>
          </p:cNvSpPr>
          <p:nvPr>
            <p:ph type="title"/>
          </p:nvPr>
        </p:nvSpPr>
        <p:spPr/>
        <p:txBody>
          <a:bodyPr anchor="ctr"/>
          <a:p>
            <a:r>
              <a:rPr lang="en-US" altLang="zh-CN"/>
              <a:t>SHA-512</a:t>
            </a:r>
            <a:r>
              <a:rPr lang="zh-CN" altLang="en-US" dirty="0"/>
              <a:t>实现</a:t>
            </a:r>
            <a:endParaRPr lang="zh-CN" altLang="en-US" dirty="0"/>
          </a:p>
        </p:txBody>
      </p:sp>
      <p:sp>
        <p:nvSpPr>
          <p:cNvPr id="78851" name="文本占位符 78850"/>
          <p:cNvSpPr>
            <a:spLocks noGrp="1"/>
          </p:cNvSpPr>
          <p:nvPr>
            <p:ph type="body" idx="1"/>
          </p:nvPr>
        </p:nvSpPr>
        <p:spPr/>
        <p:txBody>
          <a:bodyPr/>
          <a:p>
            <a:r>
              <a:rPr lang="en-US" altLang="zh-CN"/>
              <a:t>SHA-256/384/512 implementation</a:t>
            </a:r>
            <a:endParaRPr lang="en-US" altLang="zh-CN"/>
          </a:p>
          <a:p>
            <a:pPr lvl="1"/>
            <a:r>
              <a:rPr lang="en-US" altLang="zh-CN">
                <a:hlinkClick r:id="rId1"/>
              </a:rPr>
              <a:t>http://freshmeat.net/projects/sha2/</a:t>
            </a:r>
            <a:endParaRPr lang="en-US" altLang="zh-CN"/>
          </a:p>
          <a:p>
            <a:r>
              <a:rPr lang="en-US" altLang="zh-CN"/>
              <a:t>Support for the SHA-256, SHA-384, and SHA-512 hash algorithms was added to the Sun provider. ---JDK 1.4.2</a:t>
            </a:r>
            <a:endParaRPr lang="en-US" altLang="zh-CN"/>
          </a:p>
          <a:p>
            <a:pPr lvl="1"/>
            <a:endParaRPr lang="zh-CN" altLang="en-US" dirty="0"/>
          </a:p>
          <a:p>
            <a:r>
              <a:rPr lang="zh-CN" altLang="en-US" dirty="0"/>
              <a:t>在</a:t>
            </a:r>
            <a:r>
              <a:rPr lang="en-US" altLang="zh-CN"/>
              <a:t>OpenSSL-0.9.8d</a:t>
            </a:r>
            <a:r>
              <a:rPr lang="zh-CN" altLang="en-US" dirty="0"/>
              <a:t>中还不支持。</a:t>
            </a:r>
            <a:endParaRPr lang="zh-CN" altLang="en-US" dirty="0"/>
          </a:p>
          <a:p>
            <a:endParaRPr lang="en-US" altLang="zh-CN"/>
          </a:p>
          <a:p>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77825"/>
          <p:cNvSpPr>
            <a:spLocks noGrp="1"/>
          </p:cNvSpPr>
          <p:nvPr>
            <p:ph type="title"/>
          </p:nvPr>
        </p:nvSpPr>
        <p:spPr/>
        <p:txBody>
          <a:bodyPr anchor="ctr"/>
          <a:p>
            <a:r>
              <a:rPr lang="en-US" altLang="zh-CN"/>
              <a:t>Whirlpool</a:t>
            </a:r>
            <a:endParaRPr lang="zh-CN" altLang="en-US" dirty="0"/>
          </a:p>
        </p:txBody>
      </p:sp>
      <p:sp>
        <p:nvSpPr>
          <p:cNvPr id="77827" name="文本占位符 77826"/>
          <p:cNvSpPr>
            <a:spLocks noGrp="1"/>
          </p:cNvSpPr>
          <p:nvPr>
            <p:ph type="body" idx="1"/>
          </p:nvPr>
        </p:nvSpPr>
        <p:spPr/>
        <p:txBody>
          <a:bodyPr/>
          <a:p>
            <a:r>
              <a:rPr lang="zh-CN" altLang="en-US" dirty="0"/>
              <a:t>借鉴了</a:t>
            </a:r>
            <a:r>
              <a:rPr lang="en-US" altLang="zh-CN"/>
              <a:t>AES</a:t>
            </a:r>
            <a:r>
              <a:rPr lang="zh-CN" altLang="en-US" dirty="0"/>
              <a:t>内部的设计</a:t>
            </a:r>
            <a:endParaRPr lang="zh-CN" altLang="en-US" dirty="0"/>
          </a:p>
          <a:p>
            <a:pPr lvl="1"/>
            <a:r>
              <a:rPr lang="zh-CN" altLang="en-US" dirty="0"/>
              <a:t>和</a:t>
            </a:r>
            <a:r>
              <a:rPr lang="en-US" altLang="zh-CN"/>
              <a:t>AES/</a:t>
            </a:r>
            <a:r>
              <a:rPr lang="en-US" altLang="zh-CN" err="1"/>
              <a:t>Rijndael</a:t>
            </a:r>
            <a:r>
              <a:rPr lang="zh-CN" altLang="en-US" dirty="0"/>
              <a:t>有相同的设计者</a:t>
            </a:r>
            <a:endParaRPr lang="zh-CN" altLang="en-US" dirty="0"/>
          </a:p>
          <a:p>
            <a:r>
              <a:rPr lang="en-US" altLang="zh-CN"/>
              <a:t>NESSIE</a:t>
            </a:r>
            <a:r>
              <a:rPr lang="zh-CN" altLang="en-US" dirty="0"/>
              <a:t>认可的两个</a:t>
            </a:r>
            <a:r>
              <a:rPr lang="en-US" altLang="zh-CN"/>
              <a:t>Hash</a:t>
            </a:r>
            <a:r>
              <a:rPr lang="zh-CN" altLang="en-US" dirty="0"/>
              <a:t>算法</a:t>
            </a:r>
            <a:r>
              <a:rPr lang="en-US" altLang="zh-CN"/>
              <a:t>(</a:t>
            </a:r>
            <a:r>
              <a:rPr lang="zh-CN" altLang="en-US" dirty="0"/>
              <a:t>和</a:t>
            </a:r>
            <a:r>
              <a:rPr lang="en-US" altLang="zh-CN"/>
              <a:t>SHA-2)</a:t>
            </a:r>
            <a:endParaRPr lang="en-US" altLang="zh-CN"/>
          </a:p>
          <a:p>
            <a:pPr lvl="1"/>
            <a:r>
              <a:rPr lang="en-US" altLang="zh-CN">
                <a:hlinkClick r:id="rId1"/>
              </a:rPr>
              <a:t>https://www.cosic.esat.kuleuven.be/nessie/</a:t>
            </a:r>
            <a:r>
              <a:rPr lang="en-US" altLang="zh-CN"/>
              <a:t> </a:t>
            </a:r>
            <a:endParaRPr lang="en-US" altLang="zh-CN"/>
          </a:p>
          <a:p>
            <a:pPr lvl="1"/>
            <a:r>
              <a:rPr lang="en-US" altLang="zh-CN">
                <a:hlinkClick r:id="rId2"/>
              </a:rPr>
              <a:t>http://paginas.terra.com.br/informatica/paulobarreto/WhirlpoolPage.html</a:t>
            </a:r>
            <a:r>
              <a:rPr lang="en-US" altLang="zh-CN"/>
              <a:t> </a:t>
            </a:r>
            <a:endParaRPr lang="zh-CN" altLang="en-US" dirty="0"/>
          </a:p>
          <a:p>
            <a:r>
              <a:rPr lang="zh-CN" altLang="en-US" dirty="0"/>
              <a:t>特性</a:t>
            </a:r>
            <a:endParaRPr lang="zh-CN" altLang="en-US" dirty="0"/>
          </a:p>
          <a:p>
            <a:pPr lvl="1"/>
            <a:r>
              <a:rPr lang="zh-CN" altLang="en-US" dirty="0"/>
              <a:t>每一分组</a:t>
            </a:r>
            <a:r>
              <a:rPr lang="en-US" altLang="zh-CN"/>
              <a:t>512</a:t>
            </a:r>
            <a:r>
              <a:rPr lang="zh-CN" altLang="en-US" dirty="0"/>
              <a:t>位</a:t>
            </a:r>
            <a:r>
              <a:rPr lang="en-US" altLang="zh-CN"/>
              <a:t>/64</a:t>
            </a:r>
            <a:r>
              <a:rPr lang="zh-CN" altLang="en-US" dirty="0"/>
              <a:t>字节</a:t>
            </a:r>
            <a:endParaRPr lang="zh-CN" altLang="en-US" dirty="0"/>
          </a:p>
          <a:p>
            <a:pPr lvl="1"/>
            <a:r>
              <a:rPr lang="zh-CN" altLang="en-US" dirty="0"/>
              <a:t>输出 </a:t>
            </a:r>
            <a:r>
              <a:rPr lang="en-US" altLang="zh-CN"/>
              <a:t>512</a:t>
            </a:r>
            <a:r>
              <a:rPr lang="zh-CN" altLang="en-US" dirty="0"/>
              <a:t>位</a:t>
            </a:r>
            <a:endParaRPr lang="zh-CN" altLang="en-US" dirty="0"/>
          </a:p>
          <a:p>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79873"/>
          <p:cNvSpPr>
            <a:spLocks noGrp="1"/>
          </p:cNvSpPr>
          <p:nvPr>
            <p:ph type="title"/>
          </p:nvPr>
        </p:nvSpPr>
        <p:spPr/>
        <p:txBody>
          <a:bodyPr anchor="ctr"/>
          <a:p>
            <a:r>
              <a:rPr lang="zh-CN" altLang="en-US" dirty="0"/>
              <a:t>基于分组密码的散列函数的缺点</a:t>
            </a:r>
            <a:endParaRPr lang="zh-CN" altLang="en-US" dirty="0"/>
          </a:p>
        </p:txBody>
      </p:sp>
      <p:sp>
        <p:nvSpPr>
          <p:cNvPr id="79875" name="文本占位符 79874"/>
          <p:cNvSpPr>
            <a:spLocks noGrp="1"/>
          </p:cNvSpPr>
          <p:nvPr>
            <p:ph type="body" idx="1"/>
          </p:nvPr>
        </p:nvSpPr>
        <p:spPr/>
        <p:txBody>
          <a:bodyPr/>
          <a:p>
            <a:r>
              <a:rPr lang="zh-CN" altLang="en-US" dirty="0"/>
              <a:t>不利于随机化</a:t>
            </a:r>
            <a:endParaRPr lang="zh-CN" altLang="en-US" dirty="0"/>
          </a:p>
          <a:p>
            <a:pPr lvl="1"/>
            <a:r>
              <a:rPr lang="zh-CN" altLang="en-US" dirty="0"/>
              <a:t>因为加密是可逆的，</a:t>
            </a:r>
            <a:endParaRPr lang="zh-CN" altLang="en-US" dirty="0"/>
          </a:p>
          <a:p>
            <a:pPr lvl="1"/>
            <a:r>
              <a:rPr lang="zh-CN" altLang="en-US" dirty="0"/>
              <a:t>分组密码存在规则性</a:t>
            </a:r>
            <a:endParaRPr lang="en-US" altLang="zh-CN"/>
          </a:p>
          <a:p>
            <a:r>
              <a:rPr lang="zh-CN" altLang="en-US" dirty="0"/>
              <a:t>分组密码通常很慢</a:t>
            </a:r>
            <a:endParaRPr lang="zh-CN" altLang="en-US" dirty="0"/>
          </a:p>
          <a:p>
            <a:r>
              <a:rPr lang="zh-CN" altLang="en-US" dirty="0"/>
              <a:t>分组密码分组长度小于散列值长度</a:t>
            </a:r>
            <a:endParaRPr lang="zh-CN" altLang="en-US" dirty="0"/>
          </a:p>
          <a:p>
            <a:pPr lvl="1"/>
            <a:r>
              <a:rPr lang="zh-CN" altLang="en-US" dirty="0"/>
              <a:t>通常</a:t>
            </a:r>
            <a:r>
              <a:rPr lang="en-US" altLang="zh-CN"/>
              <a:t>64</a:t>
            </a:r>
            <a:r>
              <a:rPr lang="zh-CN" altLang="en-US" dirty="0"/>
              <a:t>位或</a:t>
            </a:r>
            <a:r>
              <a:rPr lang="en-US" altLang="zh-CN"/>
              <a:t>128</a:t>
            </a:r>
            <a:r>
              <a:rPr lang="zh-CN" altLang="en-US" dirty="0"/>
              <a:t>位 </a:t>
            </a:r>
            <a:r>
              <a:rPr lang="en-US" altLang="zh-CN"/>
              <a:t>vs. 128/160/256/384/512</a:t>
            </a:r>
            <a:endParaRPr lang="en-US" altLang="zh-CN"/>
          </a:p>
          <a:p>
            <a:endParaRPr lang="en-US" altLang="zh-CN"/>
          </a:p>
          <a:p>
            <a:r>
              <a:rPr lang="en-US" altLang="zh-CN"/>
              <a:t>Whirlpool</a:t>
            </a:r>
            <a:r>
              <a:rPr lang="zh-CN" altLang="en-US" dirty="0"/>
              <a:t>的考虑</a:t>
            </a:r>
            <a:endParaRPr lang="zh-CN" altLang="en-US" dirty="0"/>
          </a:p>
          <a:p>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82945"/>
          <p:cNvSpPr>
            <a:spLocks noGrp="1"/>
          </p:cNvSpPr>
          <p:nvPr>
            <p:ph type="title"/>
          </p:nvPr>
        </p:nvSpPr>
        <p:spPr/>
        <p:txBody>
          <a:bodyPr anchor="ctr"/>
          <a:p>
            <a:r>
              <a:rPr lang="en-US" altLang="zh-CN"/>
              <a:t>Whirlpool Overview</a:t>
            </a:r>
            <a:endParaRPr lang="zh-CN" altLang="en-US" dirty="0"/>
          </a:p>
        </p:txBody>
      </p:sp>
      <p:sp>
        <p:nvSpPr>
          <p:cNvPr id="82947" name="文本占位符 82946"/>
          <p:cNvSpPr>
            <a:spLocks noGrp="1"/>
          </p:cNvSpPr>
          <p:nvPr>
            <p:ph type="body" idx="1"/>
          </p:nvPr>
        </p:nvSpPr>
        <p:spPr/>
        <p:txBody>
          <a:bodyPr/>
          <a:p>
            <a:r>
              <a:rPr lang="zh-CN" altLang="en-US" dirty="0"/>
              <a:t> </a:t>
            </a:r>
            <a:endParaRPr lang="zh-CN" altLang="en-US" dirty="0"/>
          </a:p>
        </p:txBody>
      </p:sp>
      <p:pic>
        <p:nvPicPr>
          <p:cNvPr id="82948" name="图片 82947"/>
          <p:cNvPicPr>
            <a:picLocks noChangeAspect="1"/>
          </p:cNvPicPr>
          <p:nvPr/>
        </p:nvPicPr>
        <p:blipFill>
          <a:blip r:embed="rId1"/>
          <a:srcRect t="11581" b="11581"/>
          <a:stretch>
            <a:fillRect/>
          </a:stretch>
        </p:blipFill>
        <p:spPr>
          <a:xfrm>
            <a:off x="533400" y="1524000"/>
            <a:ext cx="8043863" cy="4775200"/>
          </a:xfrm>
          <a:prstGeom prst="rect">
            <a:avLst/>
          </a:prstGeom>
          <a:noFill/>
          <a:ln w="9525">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标题 84993"/>
          <p:cNvSpPr>
            <a:spLocks noGrp="1"/>
          </p:cNvSpPr>
          <p:nvPr>
            <p:ph type="title"/>
          </p:nvPr>
        </p:nvSpPr>
        <p:spPr/>
        <p:txBody>
          <a:bodyPr anchor="ctr"/>
          <a:p>
            <a:r>
              <a:rPr lang="zh-CN" altLang="en-US" dirty="0"/>
              <a:t>通用循环散列结构</a:t>
            </a:r>
            <a:r>
              <a:rPr lang="en-US" altLang="zh-CN"/>
              <a:t>[Merkle]</a:t>
            </a:r>
            <a:endParaRPr lang="en-US" altLang="zh-CN"/>
          </a:p>
        </p:txBody>
      </p:sp>
      <p:sp>
        <p:nvSpPr>
          <p:cNvPr id="84995" name="文本占位符 84994"/>
          <p:cNvSpPr>
            <a:spLocks noGrp="1"/>
          </p:cNvSpPr>
          <p:nvPr>
            <p:ph type="body" idx="1"/>
          </p:nvPr>
        </p:nvSpPr>
        <p:spPr>
          <a:xfrm>
            <a:off x="457200" y="4267200"/>
            <a:ext cx="8686800" cy="2590800"/>
          </a:xfrm>
        </p:spPr>
        <p:txBody>
          <a:bodyPr/>
          <a:p>
            <a:r>
              <a:rPr lang="en-US" altLang="zh-CN"/>
              <a:t>Whirlpool</a:t>
            </a:r>
            <a:endParaRPr lang="en-US" altLang="zh-CN"/>
          </a:p>
          <a:p>
            <a:pPr lvl="1"/>
            <a:r>
              <a:rPr lang="en-US" altLang="zh-CN"/>
              <a:t>K  </a:t>
            </a:r>
            <a:r>
              <a:rPr lang="en-US" altLang="zh-CN">
                <a:sym typeface="Wingdings" panose="05000000000000000000" pitchFamily="2" charset="2"/>
              </a:rPr>
              <a:t> H</a:t>
            </a:r>
            <a:r>
              <a:rPr lang="en-US" altLang="zh-CN" baseline="-25000">
                <a:sym typeface="Wingdings" panose="05000000000000000000" pitchFamily="2" charset="2"/>
              </a:rPr>
              <a:t>i-1</a:t>
            </a:r>
            <a:endParaRPr lang="en-US" altLang="zh-CN" baseline="-25000">
              <a:sym typeface="Wingdings" panose="05000000000000000000" pitchFamily="2" charset="2"/>
            </a:endParaRPr>
          </a:p>
          <a:p>
            <a:pPr lvl="1"/>
            <a:r>
              <a:rPr lang="en-US" altLang="zh-CN">
                <a:sym typeface="Wingdings" panose="05000000000000000000" pitchFamily="2" charset="2"/>
              </a:rPr>
              <a:t>FF P⊕H</a:t>
            </a:r>
            <a:r>
              <a:rPr lang="en-US" altLang="zh-CN" baseline="-25000">
                <a:sym typeface="Wingdings" panose="05000000000000000000" pitchFamily="2" charset="2"/>
              </a:rPr>
              <a:t>i-1</a:t>
            </a:r>
            <a:endParaRPr lang="en-US" altLang="zh-CN" baseline="-25000"/>
          </a:p>
          <a:p>
            <a:endParaRPr lang="zh-CN" altLang="en-US" dirty="0"/>
          </a:p>
        </p:txBody>
      </p:sp>
      <p:pic>
        <p:nvPicPr>
          <p:cNvPr id="84996" name="图片 84995" descr="Snap1"/>
          <p:cNvPicPr>
            <a:picLocks noChangeAspect="1"/>
          </p:cNvPicPr>
          <p:nvPr/>
        </p:nvPicPr>
        <p:blipFill>
          <a:blip r:embed="rId1"/>
          <a:stretch>
            <a:fillRect/>
          </a:stretch>
        </p:blipFill>
        <p:spPr>
          <a:xfrm>
            <a:off x="2514600" y="1524000"/>
            <a:ext cx="4572000" cy="2403475"/>
          </a:xfrm>
          <a:prstGeom prst="rect">
            <a:avLst/>
          </a:prstGeom>
          <a:noFill/>
          <a:ln w="9525">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86017"/>
          <p:cNvSpPr>
            <a:spLocks noGrp="1"/>
          </p:cNvSpPr>
          <p:nvPr>
            <p:ph type="title"/>
          </p:nvPr>
        </p:nvSpPr>
        <p:spPr/>
        <p:txBody>
          <a:bodyPr anchor="ctr"/>
          <a:p>
            <a:r>
              <a:rPr lang="en-US" altLang="zh-CN"/>
              <a:t>Whirlpool </a:t>
            </a:r>
            <a:r>
              <a:rPr lang="zh-CN" altLang="en-US" dirty="0"/>
              <a:t>轮次</a:t>
            </a:r>
            <a:endParaRPr lang="zh-CN" altLang="en-US" dirty="0"/>
          </a:p>
        </p:txBody>
      </p:sp>
      <p:sp>
        <p:nvSpPr>
          <p:cNvPr id="86019" name="文本占位符 86018"/>
          <p:cNvSpPr>
            <a:spLocks noGrp="1"/>
          </p:cNvSpPr>
          <p:nvPr>
            <p:ph type="body" idx="1"/>
          </p:nvPr>
        </p:nvSpPr>
        <p:spPr/>
        <p:txBody>
          <a:bodyPr/>
          <a:p>
            <a:r>
              <a:rPr lang="zh-CN" altLang="en-US" dirty="0"/>
              <a:t> </a:t>
            </a:r>
            <a:endParaRPr lang="zh-CN" altLang="en-US" dirty="0"/>
          </a:p>
        </p:txBody>
      </p:sp>
      <p:pic>
        <p:nvPicPr>
          <p:cNvPr id="86020" name="图片 86019"/>
          <p:cNvPicPr>
            <a:picLocks noChangeAspect="1"/>
          </p:cNvPicPr>
          <p:nvPr/>
        </p:nvPicPr>
        <p:blipFill>
          <a:blip r:embed="rId1"/>
          <a:srcRect t="3580" b="7159"/>
          <a:stretch>
            <a:fillRect/>
          </a:stretch>
        </p:blipFill>
        <p:spPr>
          <a:xfrm>
            <a:off x="2667000" y="1295400"/>
            <a:ext cx="4660900" cy="5383213"/>
          </a:xfrm>
          <a:prstGeom prst="rect">
            <a:avLst/>
          </a:prstGeom>
          <a:noFill/>
          <a:ln w="9525">
            <a:noFill/>
          </a:ln>
        </p:spPr>
      </p:pic>
      <p:pic>
        <p:nvPicPr>
          <p:cNvPr id="86021" name="图片 86020" descr="Snap1"/>
          <p:cNvPicPr>
            <a:picLocks noChangeAspect="1"/>
          </p:cNvPicPr>
          <p:nvPr/>
        </p:nvPicPr>
        <p:blipFill>
          <a:blip r:embed="rId2"/>
          <a:stretch>
            <a:fillRect/>
          </a:stretch>
        </p:blipFill>
        <p:spPr>
          <a:xfrm>
            <a:off x="2667000" y="1066800"/>
            <a:ext cx="4748213" cy="5791200"/>
          </a:xfrm>
          <a:prstGeom prst="rect">
            <a:avLst/>
          </a:prstGeom>
          <a:noFill/>
          <a:ln w="9525">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87041"/>
          <p:cNvSpPr>
            <a:spLocks noGrp="1"/>
          </p:cNvSpPr>
          <p:nvPr>
            <p:ph type="title"/>
          </p:nvPr>
        </p:nvSpPr>
        <p:spPr/>
        <p:txBody>
          <a:bodyPr anchor="ctr"/>
          <a:p>
            <a:r>
              <a:rPr lang="zh-CN" altLang="en-US" dirty="0"/>
              <a:t>和</a:t>
            </a:r>
            <a:r>
              <a:rPr lang="en-US" altLang="zh-CN"/>
              <a:t>AES</a:t>
            </a:r>
            <a:r>
              <a:rPr lang="zh-CN" altLang="en-US" dirty="0"/>
              <a:t>比较</a:t>
            </a:r>
            <a:endParaRPr lang="zh-CN" altLang="en-US" dirty="0"/>
          </a:p>
        </p:txBody>
      </p:sp>
      <p:sp>
        <p:nvSpPr>
          <p:cNvPr id="87043" name="文本占位符 87042"/>
          <p:cNvSpPr>
            <a:spLocks noGrp="1"/>
          </p:cNvSpPr>
          <p:nvPr>
            <p:ph type="body" idx="1"/>
          </p:nvPr>
        </p:nvSpPr>
        <p:spPr/>
        <p:txBody>
          <a:bodyPr/>
          <a:p>
            <a:endParaRPr lang="zh-CN" altLang="en-US" dirty="0"/>
          </a:p>
        </p:txBody>
      </p:sp>
      <p:pic>
        <p:nvPicPr>
          <p:cNvPr id="87044" name="图片 87043" descr="Snap1"/>
          <p:cNvPicPr>
            <a:picLocks noChangeAspect="1"/>
          </p:cNvPicPr>
          <p:nvPr/>
        </p:nvPicPr>
        <p:blipFill>
          <a:blip r:embed="rId1"/>
          <a:stretch>
            <a:fillRect/>
          </a:stretch>
        </p:blipFill>
        <p:spPr>
          <a:xfrm>
            <a:off x="0" y="914400"/>
            <a:ext cx="9477375" cy="5943600"/>
          </a:xfrm>
          <a:prstGeom prst="rect">
            <a:avLst/>
          </a:prstGeom>
          <a:noFill/>
          <a:ln w="9525">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标题 88065"/>
          <p:cNvSpPr>
            <a:spLocks noGrp="1"/>
          </p:cNvSpPr>
          <p:nvPr>
            <p:ph type="title"/>
          </p:nvPr>
        </p:nvSpPr>
        <p:spPr/>
        <p:txBody>
          <a:bodyPr anchor="ctr"/>
          <a:p>
            <a:r>
              <a:rPr lang="en-US" altLang="zh-CN"/>
              <a:t>Whirlpool</a:t>
            </a:r>
            <a:r>
              <a:rPr lang="zh-CN" altLang="en-US" dirty="0"/>
              <a:t>的安全性</a:t>
            </a:r>
            <a:endParaRPr lang="zh-CN" altLang="en-US" dirty="0"/>
          </a:p>
        </p:txBody>
      </p:sp>
      <p:sp>
        <p:nvSpPr>
          <p:cNvPr id="88067" name="文本占位符 88066"/>
          <p:cNvSpPr>
            <a:spLocks noGrp="1"/>
          </p:cNvSpPr>
          <p:nvPr>
            <p:ph type="body" idx="1"/>
          </p:nvPr>
        </p:nvSpPr>
        <p:spPr/>
        <p:txBody>
          <a:bodyPr/>
          <a:p>
            <a:r>
              <a:rPr lang="zh-CN" altLang="en-US" dirty="0"/>
              <a:t>较新而缺少经验和结论</a:t>
            </a:r>
            <a:endParaRPr lang="zh-CN" altLang="en-US" dirty="0"/>
          </a:p>
          <a:p>
            <a:r>
              <a:rPr lang="zh-CN" altLang="en-US" dirty="0"/>
              <a:t>所需硬件资源比</a:t>
            </a:r>
            <a:r>
              <a:rPr lang="en-US" altLang="zh-CN"/>
              <a:t>SHA-12</a:t>
            </a:r>
            <a:r>
              <a:rPr lang="zh-CN" altLang="en-US" dirty="0"/>
              <a:t>多，但同时也较快</a:t>
            </a:r>
            <a:endParaRPr lang="zh-CN" altLang="en-US" dirty="0"/>
          </a:p>
          <a:p>
            <a:endParaRPr lang="zh-CN" altLang="en-US" dirty="0"/>
          </a:p>
          <a:p>
            <a:endParaRPr lang="zh-CN" altLang="en-US"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4.pdf"/>
          <p:cNvPicPr>
            <a:picLocks noChangeAspect="1"/>
          </p:cNvPicPr>
          <p:nvPr/>
        </p:nvPicPr>
        <mc:AlternateContent xmlns:mc="http://schemas.openxmlformats.org/markup-compatibility/2006">
          <mc:Choice xmlns:mv="urn:schemas-microsoft-com:mac:vml" xmlns:ma="http://schemas.microsoft.com/office/mac/drawingml/2008/main" Requires="ma">
            <p:blipFill>
              <a:blip r:embed="rId1"/>
              <a:srcRect t="19091" b="12727"/>
              <a:stretch>
                <a:fillRect/>
              </a:stretch>
            </p:blipFill>
          </mc:Choice>
          <mc:Fallback>
            <p:blipFill>
              <a:blip r:embed="rId2"/>
              <a:srcRect t="19091" b="12727"/>
              <a:stretch>
                <a:fillRect/>
              </a:stretch>
            </p:blipFill>
          </mc:Fallback>
        </mc:AlternateContent>
        <p:spPr>
          <a:xfrm>
            <a:off x="609600" y="0"/>
            <a:ext cx="7867292" cy="6941729"/>
          </a:xfrm>
          <a:prstGeom prst="rect">
            <a:avLst/>
          </a:prstGeom>
        </p:spPr>
      </p:pic>
    </p:spTree>
  </p:cSld>
  <p:clrMapOvr>
    <a:masterClrMapping/>
  </p:clrMapOvr>
  <p:transition>
    <p:dissolv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80897"/>
          <p:cNvSpPr>
            <a:spLocks noGrp="1"/>
          </p:cNvSpPr>
          <p:nvPr>
            <p:ph type="title"/>
          </p:nvPr>
        </p:nvSpPr>
        <p:spPr/>
        <p:txBody>
          <a:bodyPr anchor="ctr"/>
          <a:p>
            <a:r>
              <a:rPr lang="en-US" altLang="zh-CN"/>
              <a:t>Whirlpool</a:t>
            </a:r>
            <a:r>
              <a:rPr lang="zh-CN" altLang="en-US" dirty="0"/>
              <a:t>实现</a:t>
            </a:r>
            <a:endParaRPr lang="zh-CN" altLang="en-US" dirty="0"/>
          </a:p>
        </p:txBody>
      </p:sp>
      <p:sp>
        <p:nvSpPr>
          <p:cNvPr id="80899" name="文本占位符 80898"/>
          <p:cNvSpPr>
            <a:spLocks noGrp="1"/>
          </p:cNvSpPr>
          <p:nvPr>
            <p:ph type="body" idx="1"/>
          </p:nvPr>
        </p:nvSpPr>
        <p:spPr/>
        <p:txBody>
          <a:bodyPr/>
          <a:p>
            <a:r>
              <a:rPr lang="zh-CN" altLang="en-US" dirty="0"/>
              <a:t>参考实现</a:t>
            </a:r>
            <a:endParaRPr lang="zh-CN" altLang="en-US" dirty="0"/>
          </a:p>
          <a:p>
            <a:pPr lvl="1"/>
            <a:r>
              <a:rPr lang="en-US" altLang="zh-CN">
                <a:hlinkClick r:id="rId1"/>
              </a:rPr>
              <a:t>http://planeta.terra.com.br/informatica/paulobarreto/whirlpool.zip</a:t>
            </a:r>
            <a:r>
              <a:rPr lang="en-US" altLang="zh-CN"/>
              <a:t> </a:t>
            </a:r>
            <a:endParaRPr lang="zh-CN" altLang="en-US" dirty="0"/>
          </a:p>
          <a:p>
            <a:endParaRPr lang="zh-CN" altLang="en-US"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smtClean="0"/>
              <a:t>Other Hash Function Uses</a:t>
            </a:r>
            <a:endParaRPr lang="en-US" dirty="0" smtClean="0"/>
          </a:p>
        </p:txBody>
      </p:sp>
      <p:graphicFrame>
        <p:nvGraphicFramePr>
          <p:cNvPr id="4" name="Content Placeholder 3"/>
          <p:cNvGraphicFramePr>
            <a:graphicFrameLocks noGrp="1"/>
          </p:cNvGraphicFramePr>
          <p:nvPr>
            <p:ph idx="1"/>
          </p:nvPr>
        </p:nvGraphicFramePr>
        <p:xfrm>
          <a:off x="381001" y="1762125"/>
          <a:ext cx="8458200" cy="48672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5" Type="http://schemas.openxmlformats.org/officeDocument/2006/relationships/image" Target="../media/image9.jpe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fillRect/>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fillRect/>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0</TotalTime>
  <Words>11313</Words>
  <Application>WPS 演示</Application>
  <PresentationFormat>On-screen Show (4:3)</PresentationFormat>
  <Paragraphs>612</Paragraphs>
  <Slides>80</Slides>
  <Notes>42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80</vt:i4>
      </vt:variant>
    </vt:vector>
  </HeadingPairs>
  <TitlesOfParts>
    <vt:vector size="94" baseType="lpstr">
      <vt:lpstr>Arial</vt:lpstr>
      <vt:lpstr>宋体</vt:lpstr>
      <vt:lpstr>Wingdings</vt:lpstr>
      <vt:lpstr>MS PGothic</vt:lpstr>
      <vt:lpstr>Candara</vt:lpstr>
      <vt:lpstr>微软雅黑</vt:lpstr>
      <vt:lpstr>Mistral</vt:lpstr>
      <vt:lpstr>Times New Roman</vt:lpstr>
      <vt:lpstr>Arial Unicode MS</vt:lpstr>
      <vt:lpstr>Arial Unicode MS</vt:lpstr>
      <vt:lpstr>楷体_GB2312</vt:lpstr>
      <vt:lpstr>新宋体</vt:lpstr>
      <vt:lpstr>ch01</vt:lpstr>
      <vt:lpstr>Infusion</vt:lpstr>
      <vt:lpstr>Chapter 11</vt:lpstr>
      <vt:lpstr>Hash Functions</vt:lpstr>
      <vt:lpstr>PowerPoint 演示文稿</vt:lpstr>
      <vt:lpstr>PowerPoint 演示文稿</vt:lpstr>
      <vt:lpstr>PowerPoint 演示文稿</vt:lpstr>
      <vt:lpstr>Message Authentication Code (MAC)</vt:lpstr>
      <vt:lpstr>Digital Signature</vt:lpstr>
      <vt:lpstr>PowerPoint 演示文稿</vt:lpstr>
      <vt:lpstr>Other Hash Function Uses</vt:lpstr>
      <vt:lpstr>Two Simple Hash Functions</vt:lpstr>
      <vt:lpstr>PowerPoint 演示文稿</vt:lpstr>
      <vt:lpstr>Requirements and Security</vt:lpstr>
      <vt:lpstr>Table 11.1 Requirements for a Cryptographic Hash Function H</vt:lpstr>
      <vt:lpstr>PowerPoint 演示文稿</vt:lpstr>
      <vt:lpstr>PowerPoint 演示文稿</vt:lpstr>
      <vt:lpstr>Attacks on Hash Functions</vt:lpstr>
      <vt:lpstr>Birthday Attacks</vt:lpstr>
      <vt:lpstr>A Letter  in 237  Variation</vt:lpstr>
      <vt:lpstr>PowerPoint 演示文稿</vt:lpstr>
      <vt:lpstr>Hash Functions Based on Cipher Block Chaining</vt:lpstr>
      <vt:lpstr>Secure Hash Algorithm (SHA)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SHA-3</vt:lpstr>
      <vt:lpstr>The Sponge Construction</vt:lpstr>
      <vt:lpstr>PowerPoint 演示文稿</vt:lpstr>
      <vt:lpstr>PowerPoint 演示文稿</vt:lpstr>
      <vt:lpstr>PowerPoint 演示文稿</vt:lpstr>
      <vt:lpstr>PowerPoint 演示文稿</vt:lpstr>
      <vt:lpstr>SHA-3  Iteration Function f</vt:lpstr>
      <vt:lpstr>PowerPoint 演示文稿</vt:lpstr>
      <vt:lpstr>PowerPoint 演示文稿</vt:lpstr>
      <vt:lpstr>PowerPoint 演示文稿</vt:lpstr>
      <vt:lpstr>Summary</vt:lpstr>
      <vt:lpstr>PowerPoint 演示文稿</vt:lpstr>
      <vt:lpstr>11.4 Hash函数</vt:lpstr>
      <vt:lpstr>散列函数 h=H(x)</vt:lpstr>
      <vt:lpstr>Hash函数设计考虑</vt:lpstr>
      <vt:lpstr>找碰撞：生日攻击</vt:lpstr>
      <vt:lpstr>The Birthday Paradox</vt:lpstr>
      <vt:lpstr>分组链接技术</vt:lpstr>
      <vt:lpstr>对Hash的攻击</vt:lpstr>
      <vt:lpstr>小结</vt:lpstr>
      <vt:lpstr>PowerPoint 演示文稿</vt:lpstr>
      <vt:lpstr> MD5</vt:lpstr>
      <vt:lpstr>MD系列</vt:lpstr>
      <vt:lpstr>MD5 Detail</vt:lpstr>
      <vt:lpstr>MD5 Overview</vt:lpstr>
      <vt:lpstr>MD5 1 Loop</vt:lpstr>
      <vt:lpstr>T[i] = 232×abs(sin(i))</vt:lpstr>
      <vt:lpstr>MD5 1/4 Loop</vt:lpstr>
      <vt:lpstr>MD5强度</vt:lpstr>
      <vt:lpstr>MD4 - MD5的前驱</vt:lpstr>
      <vt:lpstr> SHA-1</vt:lpstr>
      <vt:lpstr>SHA-1 Detail</vt:lpstr>
      <vt:lpstr>SHA-1 1 Block</vt:lpstr>
      <vt:lpstr>分组 512bits  80×32bits</vt:lpstr>
      <vt:lpstr>SHA-1 1 Loop</vt:lpstr>
      <vt:lpstr>SHA  f0…79</vt:lpstr>
      <vt:lpstr>比较SHA-1/ MD5</vt:lpstr>
      <vt:lpstr>SHA-256/384/512</vt:lpstr>
      <vt:lpstr>SHA-512</vt:lpstr>
      <vt:lpstr>SHA-512 Overview</vt:lpstr>
      <vt:lpstr>SHA-512 Round</vt:lpstr>
      <vt:lpstr>SHA-512 Round Function</vt:lpstr>
      <vt:lpstr>SHA-512 Round Function</vt:lpstr>
      <vt:lpstr>SHA-512实现</vt:lpstr>
      <vt:lpstr>Whirlpool</vt:lpstr>
      <vt:lpstr>基于分组密码的散列函数的缺点</vt:lpstr>
      <vt:lpstr>Whirlpool Overview</vt:lpstr>
      <vt:lpstr>通用循环散列结构[Merkle]</vt:lpstr>
      <vt:lpstr>Whirlpool 轮次</vt:lpstr>
      <vt:lpstr>和AES比较</vt:lpstr>
      <vt:lpstr>Whirlpool的安全性</vt:lpstr>
      <vt:lpstr>Whirlpool实现</vt:lpstr>
    </vt:vector>
  </TitlesOfParts>
  <Company>School of Eng &amp; IT, UNSW@ADFA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creator>Dr Lawrie Brown</dc:creator>
  <dc:subject>Lecture Overheads - Ch 11</dc:subject>
  <cp:lastModifiedBy>阳光</cp:lastModifiedBy>
  <cp:revision>59</cp:revision>
  <cp:lastPrinted>2009-08-28T04:22:00Z</cp:lastPrinted>
  <dcterms:created xsi:type="dcterms:W3CDTF">2013-02-16T02:09:00Z</dcterms:created>
  <dcterms:modified xsi:type="dcterms:W3CDTF">2018-09-20T03:49:44Z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