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media/image11.pdf" ContentType="application/pdf"/>
  <Override PartName="/ppt/media/image13.pdf" ContentType="application/pdf"/>
  <Override PartName="/ppt/media/image15.pdf" ContentType="application/pdf"/>
  <Override PartName="/ppt/media/image17.pdf" ContentType="application/pdf"/>
  <Override PartName="/ppt/media/image19.pdf" ContentType="application/pdf"/>
  <Override PartName="/ppt/media/image21.pdf" ContentType="application/pdf"/>
  <Override PartName="/ppt/media/image24.pdf" ContentType="application/pdf"/>
  <Override PartName="/ppt/media/image26.pdf" ContentType="application/pdf"/>
  <Override PartName="/ppt/media/image28.pdf" ContentType="application/pdf"/>
  <Override PartName="/ppt/media/image30.pdf" ContentType="application/pdf"/>
  <Override PartName="/ppt/media/image32.pdf" ContentType="application/pdf"/>
  <Override PartName="/ppt/media/image34.pdf" ContentType="application/pdf"/>
  <Override PartName="/ppt/media/image36.pdf" ContentType="application/pdf"/>
  <Override PartName="/ppt/media/image38.pdf" ContentType="application/pdf"/>
  <Override PartName="/ppt/media/image40.pdf" ContentType="application/pdf"/>
  <Override PartName="/ppt/media/image42.pdf" ContentType="application/pdf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319" r:id="rId3"/>
    <p:sldId id="276" r:id="rId5"/>
    <p:sldId id="322" r:id="rId6"/>
    <p:sldId id="323" r:id="rId7"/>
    <p:sldId id="324" r:id="rId8"/>
    <p:sldId id="325" r:id="rId9"/>
    <p:sldId id="278" r:id="rId10"/>
    <p:sldId id="326" r:id="rId11"/>
    <p:sldId id="327" r:id="rId12"/>
    <p:sldId id="303" r:id="rId13"/>
    <p:sldId id="304" r:id="rId14"/>
    <p:sldId id="296" r:id="rId15"/>
    <p:sldId id="307" r:id="rId16"/>
    <p:sldId id="298" r:id="rId17"/>
    <p:sldId id="328" r:id="rId18"/>
    <p:sldId id="299" r:id="rId19"/>
    <p:sldId id="306" r:id="rId20"/>
    <p:sldId id="301" r:id="rId21"/>
    <p:sldId id="308" r:id="rId22"/>
    <p:sldId id="309" r:id="rId23"/>
    <p:sldId id="329" r:id="rId24"/>
    <p:sldId id="310" r:id="rId25"/>
    <p:sldId id="311" r:id="rId26"/>
    <p:sldId id="312" r:id="rId27"/>
    <p:sldId id="314" r:id="rId28"/>
    <p:sldId id="330" r:id="rId29"/>
    <p:sldId id="331" r:id="rId30"/>
    <p:sldId id="332" r:id="rId31"/>
    <p:sldId id="333" r:id="rId32"/>
    <p:sldId id="334" r:id="rId33"/>
    <p:sldId id="335" r:id="rId34"/>
    <p:sldId id="321" r:id="rId35"/>
    <p:sldId id="372" r:id="rId36"/>
    <p:sldId id="361" r:id="rId37"/>
    <p:sldId id="362" r:id="rId38"/>
    <p:sldId id="363" r:id="rId39"/>
    <p:sldId id="364" r:id="rId40"/>
    <p:sldId id="365" r:id="rId41"/>
    <p:sldId id="366" r:id="rId42"/>
    <p:sldId id="367" r:id="rId43"/>
    <p:sldId id="368" r:id="rId44"/>
    <p:sldId id="369" r:id="rId45"/>
    <p:sldId id="370" r:id="rId46"/>
    <p:sldId id="371" r:id="rId47"/>
    <p:sldId id="373" r:id="rId48"/>
    <p:sldId id="374" r:id="rId49"/>
    <p:sldId id="375" r:id="rId50"/>
    <p:sldId id="352" r:id="rId51"/>
    <p:sldId id="353" r:id="rId52"/>
    <p:sldId id="354" r:id="rId53"/>
    <p:sldId id="355" r:id="rId54"/>
    <p:sldId id="356" r:id="rId55"/>
    <p:sldId id="357" r:id="rId56"/>
    <p:sldId id="358" r:id="rId57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60" autoAdjust="0"/>
    <p:restoredTop sz="81658" autoAdjust="0"/>
  </p:normalViewPr>
  <p:slideViewPr>
    <p:cSldViewPr>
      <p:cViewPr>
        <p:scale>
          <a:sx n="110" d="100"/>
          <a:sy n="110" d="100"/>
        </p:scale>
        <p:origin x="-2864" y="-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704" y="-9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0" Type="http://schemas.openxmlformats.org/officeDocument/2006/relationships/tableStyles" Target="tableStyles.xml"/><Relationship Id="rId6" Type="http://schemas.openxmlformats.org/officeDocument/2006/relationships/slide" Target="slides/slide3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72B638-AD8A-7449-B951-8BAE00A25ADC}" type="doc">
      <dgm:prSet loTypeId="urn:microsoft.com/office/officeart/2005/8/layout/arrow3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D7223F-47AF-9145-AC1D-19E9CEBF0BBA}">
      <dgm:prSet phldrT="[Text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 smtClean="0"/>
            <a:t>Lower level</a:t>
          </a:r>
          <a:endParaRPr lang="en-US" dirty="0"/>
        </a:p>
      </dgm:t>
    </dgm:pt>
    <dgm:pt modelId="{6AF4A625-D7C6-3C44-BBB6-A35B38728378}" cxnId="{77194883-A665-AD47-8DA4-B3690A1A4E2F}" type="parTrans">
      <dgm:prSet/>
      <dgm:spPr/>
      <dgm:t>
        <a:bodyPr/>
        <a:lstStyle/>
        <a:p>
          <a:endParaRPr lang="en-US"/>
        </a:p>
      </dgm:t>
    </dgm:pt>
    <dgm:pt modelId="{A07E8E10-8C1E-4A4E-9EC7-0E8B471F26A1}" cxnId="{77194883-A665-AD47-8DA4-B3690A1A4E2F}" type="sibTrans">
      <dgm:prSet/>
      <dgm:spPr/>
      <dgm:t>
        <a:bodyPr/>
        <a:lstStyle/>
        <a:p>
          <a:endParaRPr lang="en-US"/>
        </a:p>
      </dgm:t>
    </dgm:pt>
    <dgm:pt modelId="{67CEA14B-DB74-D04C-8843-6765F8ACBA91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 smtClean="0"/>
            <a:t>There must be some sort of function that produces an authenticator</a:t>
          </a:r>
        </a:p>
      </dgm:t>
    </dgm:pt>
    <dgm:pt modelId="{F7F87C3D-F34C-324B-8A44-7D3B2BB7365B}" cxnId="{8E823168-509F-3F4D-81BA-3388C694368C}" type="parTrans">
      <dgm:prSet/>
      <dgm:spPr/>
      <dgm:t>
        <a:bodyPr/>
        <a:lstStyle/>
        <a:p>
          <a:endParaRPr lang="en-US"/>
        </a:p>
      </dgm:t>
    </dgm:pt>
    <dgm:pt modelId="{C16D9BF7-F155-E74D-9B94-A842DF9A0FA9}" cxnId="{8E823168-509F-3F4D-81BA-3388C694368C}" type="sibTrans">
      <dgm:prSet/>
      <dgm:spPr/>
      <dgm:t>
        <a:bodyPr/>
        <a:lstStyle/>
        <a:p>
          <a:endParaRPr lang="en-US"/>
        </a:p>
      </dgm:t>
    </dgm:pt>
    <dgm:pt modelId="{70C31672-69CE-724F-96D3-288C76C18F89}">
      <dgm:prSet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900" dirty="0" smtClean="0"/>
            <a:t>Higher-level</a:t>
          </a:r>
        </a:p>
      </dgm:t>
    </dgm:pt>
    <dgm:pt modelId="{61D649B8-315F-F84C-AC9A-3EB95DF24113}" cxnId="{D7C6FD97-EC24-7E4B-A5CC-63584ED825A0}" type="parTrans">
      <dgm:prSet/>
      <dgm:spPr/>
      <dgm:t>
        <a:bodyPr/>
        <a:lstStyle/>
        <a:p>
          <a:endParaRPr lang="en-US"/>
        </a:p>
      </dgm:t>
    </dgm:pt>
    <dgm:pt modelId="{752F9A10-5E69-5F49-A955-00E57BB911F4}" cxnId="{D7C6FD97-EC24-7E4B-A5CC-63584ED825A0}" type="sibTrans">
      <dgm:prSet/>
      <dgm:spPr/>
      <dgm:t>
        <a:bodyPr/>
        <a:lstStyle/>
        <a:p>
          <a:endParaRPr lang="en-US"/>
        </a:p>
      </dgm:t>
    </dgm:pt>
    <dgm:pt modelId="{8BC74112-092F-7A4C-89D4-D59CE6A78249}">
      <dgm:prSet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500" dirty="0" smtClean="0"/>
            <a:t>Uses the lower-level function as a primitive in an authentication protocol that enables a receiver to verify the authenticity of a message</a:t>
          </a:r>
        </a:p>
      </dgm:t>
    </dgm:pt>
    <dgm:pt modelId="{82471070-B302-E541-A717-EB2B13629F6A}" cxnId="{20DAEC2E-E96C-4143-8582-26AA0290F6F1}" type="parTrans">
      <dgm:prSet/>
      <dgm:spPr/>
      <dgm:t>
        <a:bodyPr/>
        <a:lstStyle/>
        <a:p>
          <a:endParaRPr lang="en-US"/>
        </a:p>
      </dgm:t>
    </dgm:pt>
    <dgm:pt modelId="{BFB1E995-2A6C-7646-8CEE-A46E43CC28B0}" cxnId="{20DAEC2E-E96C-4143-8582-26AA0290F6F1}" type="sibTrans">
      <dgm:prSet/>
      <dgm:spPr/>
      <dgm:t>
        <a:bodyPr/>
        <a:lstStyle/>
        <a:p>
          <a:endParaRPr lang="en-US"/>
        </a:p>
      </dgm:t>
    </dgm:pt>
    <dgm:pt modelId="{5B93C41C-15C2-DB4E-BB5F-508419D939D4}" type="pres">
      <dgm:prSet presAssocID="{AF72B638-AD8A-7449-B951-8BAE00A25ADC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FEC589-A4ED-E54A-BF89-3911A7F09B0D}" type="pres">
      <dgm:prSet presAssocID="{AF72B638-AD8A-7449-B951-8BAE00A25ADC}" presName="divider" presStyleLbl="fgShp" presStyleIdx="0" presStyleCnt="1"/>
      <dgm:spPr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0C3C8EB4-2219-0641-85AA-990D74CF09C9}" type="pres">
      <dgm:prSet presAssocID="{74D7223F-47AF-9145-AC1D-19E9CEBF0BBA}" presName="downArrow" presStyleLbl="node1" presStyleIdx="0" presStyleCnt="2" custLinFactNeighborX="1667" custLinFactNeighborY="25636"/>
      <dgm:spPr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A3AF565A-D8F3-0D47-8B84-CE178EBBD269}" type="pres">
      <dgm:prSet presAssocID="{74D7223F-47AF-9145-AC1D-19E9CEBF0BBA}" presName="downArrowText" presStyleLbl="revTx" presStyleIdx="0" presStyleCnt="2" custScaleX="201562" custScaleY="67716" custLinFactNeighborX="-83594" custLinFactNeighborY="-161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9A8629-E88D-5B42-AE48-3030A7AF7E25}" type="pres">
      <dgm:prSet presAssocID="{70C31672-69CE-724F-96D3-288C76C18F89}" presName="upArrow" presStyleLbl="node1" presStyleIdx="1" presStyleCnt="2" custLinFactNeighborX="-14167" custLinFactNeighborY="-31568"/>
      <dgm:spPr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F0458508-C634-8947-BE5F-AF7AD4C41A9B}" type="pres">
      <dgm:prSet presAssocID="{70C31672-69CE-724F-96D3-288C76C18F89}" presName="upArrowText" presStyleLbl="revTx" presStyleIdx="1" presStyleCnt="2" custScaleX="228125" custScaleY="73214" custLinFactNeighborX="87500" custLinFactNeighborY="139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98AF860-BBD3-0744-ABF1-EF836690592E}" type="presOf" srcId="{74D7223F-47AF-9145-AC1D-19E9CEBF0BBA}" destId="{A3AF565A-D8F3-0D47-8B84-CE178EBBD269}" srcOrd="0" destOrd="0" presId="urn:microsoft.com/office/officeart/2005/8/layout/arrow3"/>
    <dgm:cxn modelId="{1E01CC30-F416-2D47-B332-00601D027063}" type="presOf" srcId="{67CEA14B-DB74-D04C-8843-6765F8ACBA91}" destId="{A3AF565A-D8F3-0D47-8B84-CE178EBBD269}" srcOrd="0" destOrd="1" presId="urn:microsoft.com/office/officeart/2005/8/layout/arrow3"/>
    <dgm:cxn modelId="{E3C84458-FD3A-584B-985D-1FCA58DF13B3}" type="presOf" srcId="{70C31672-69CE-724F-96D3-288C76C18F89}" destId="{F0458508-C634-8947-BE5F-AF7AD4C41A9B}" srcOrd="0" destOrd="0" presId="urn:microsoft.com/office/officeart/2005/8/layout/arrow3"/>
    <dgm:cxn modelId="{D7C6FD97-EC24-7E4B-A5CC-63584ED825A0}" srcId="{AF72B638-AD8A-7449-B951-8BAE00A25ADC}" destId="{70C31672-69CE-724F-96D3-288C76C18F89}" srcOrd="1" destOrd="0" parTransId="{61D649B8-315F-F84C-AC9A-3EB95DF24113}" sibTransId="{752F9A10-5E69-5F49-A955-00E57BB911F4}"/>
    <dgm:cxn modelId="{FB463ED7-7B4D-E34C-9935-CA701BEDFBA2}" type="presOf" srcId="{AF72B638-AD8A-7449-B951-8BAE00A25ADC}" destId="{5B93C41C-15C2-DB4E-BB5F-508419D939D4}" srcOrd="0" destOrd="0" presId="urn:microsoft.com/office/officeart/2005/8/layout/arrow3"/>
    <dgm:cxn modelId="{8E823168-509F-3F4D-81BA-3388C694368C}" srcId="{74D7223F-47AF-9145-AC1D-19E9CEBF0BBA}" destId="{67CEA14B-DB74-D04C-8843-6765F8ACBA91}" srcOrd="0" destOrd="0" parTransId="{F7F87C3D-F34C-324B-8A44-7D3B2BB7365B}" sibTransId="{C16D9BF7-F155-E74D-9B94-A842DF9A0FA9}"/>
    <dgm:cxn modelId="{77194883-A665-AD47-8DA4-B3690A1A4E2F}" srcId="{AF72B638-AD8A-7449-B951-8BAE00A25ADC}" destId="{74D7223F-47AF-9145-AC1D-19E9CEBF0BBA}" srcOrd="0" destOrd="0" parTransId="{6AF4A625-D7C6-3C44-BBB6-A35B38728378}" sibTransId="{A07E8E10-8C1E-4A4E-9EC7-0E8B471F26A1}"/>
    <dgm:cxn modelId="{20DAEC2E-E96C-4143-8582-26AA0290F6F1}" srcId="{70C31672-69CE-724F-96D3-288C76C18F89}" destId="{8BC74112-092F-7A4C-89D4-D59CE6A78249}" srcOrd="0" destOrd="0" parTransId="{82471070-B302-E541-A717-EB2B13629F6A}" sibTransId="{BFB1E995-2A6C-7646-8CEE-A46E43CC28B0}"/>
    <dgm:cxn modelId="{0ECE4F22-AE0F-3A41-995C-1FF3020FDF1C}" type="presOf" srcId="{8BC74112-092F-7A4C-89D4-D59CE6A78249}" destId="{F0458508-C634-8947-BE5F-AF7AD4C41A9B}" srcOrd="0" destOrd="1" presId="urn:microsoft.com/office/officeart/2005/8/layout/arrow3"/>
    <dgm:cxn modelId="{BA0E6BCB-1DB9-174E-A6B5-C6FB7BEC23AA}" type="presParOf" srcId="{5B93C41C-15C2-DB4E-BB5F-508419D939D4}" destId="{29FEC589-A4ED-E54A-BF89-3911A7F09B0D}" srcOrd="0" destOrd="0" presId="urn:microsoft.com/office/officeart/2005/8/layout/arrow3"/>
    <dgm:cxn modelId="{89B9F052-D5F5-624D-9095-5F9ACD1F81B7}" type="presParOf" srcId="{5B93C41C-15C2-DB4E-BB5F-508419D939D4}" destId="{0C3C8EB4-2219-0641-85AA-990D74CF09C9}" srcOrd="1" destOrd="0" presId="urn:microsoft.com/office/officeart/2005/8/layout/arrow3"/>
    <dgm:cxn modelId="{7B596D58-0C4F-4242-8F1D-0ED1AF6B33D7}" type="presParOf" srcId="{5B93C41C-15C2-DB4E-BB5F-508419D939D4}" destId="{A3AF565A-D8F3-0D47-8B84-CE178EBBD269}" srcOrd="2" destOrd="0" presId="urn:microsoft.com/office/officeart/2005/8/layout/arrow3"/>
    <dgm:cxn modelId="{B9FB95AD-F0B2-D94A-A9E9-7F33AE028BED}" type="presParOf" srcId="{5B93C41C-15C2-DB4E-BB5F-508419D939D4}" destId="{F89A8629-E88D-5B42-AE48-3030A7AF7E25}" srcOrd="3" destOrd="0" presId="urn:microsoft.com/office/officeart/2005/8/layout/arrow3"/>
    <dgm:cxn modelId="{7947EC07-796B-1D45-AE45-E510C872BC7D}" type="presParOf" srcId="{5B93C41C-15C2-DB4E-BB5F-508419D939D4}" destId="{F0458508-C634-8947-BE5F-AF7AD4C41A9B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A3A111-E48B-D04A-9802-D4ADAADA6BCB}" type="doc">
      <dgm:prSet loTypeId="urn:microsoft.com/office/officeart/2005/8/layout/hList6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BA10EB-1C22-1941-9CA2-8CE732C8EBAD}">
      <dgm:prSet custT="1"/>
      <dgm:spPr>
        <a:solidFill>
          <a:schemeClr val="accent4">
            <a:lumMod val="75000"/>
          </a:schemeClr>
        </a:solidFill>
        <a:ln w="9525"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sz="1500" b="1" i="0" dirty="0" smtClean="0"/>
            <a:t>Taking into account the types of attacks, the MAC needs to satisfy the following:</a:t>
          </a:r>
          <a:endParaRPr lang="en-US" sz="1500" b="1" i="0" dirty="0"/>
        </a:p>
      </dgm:t>
    </dgm:pt>
    <dgm:pt modelId="{C1FD409A-7D3D-B342-92F0-84B14904C029}" cxnId="{596B313E-F6D2-184B-B874-47C7F5C5C2E9}" type="parTrans">
      <dgm:prSet/>
      <dgm:spPr/>
      <dgm:t>
        <a:bodyPr/>
        <a:lstStyle/>
        <a:p>
          <a:endParaRPr lang="en-US"/>
        </a:p>
      </dgm:t>
    </dgm:pt>
    <dgm:pt modelId="{D72F7409-4513-C44F-9AAB-A35D92F0A239}" cxnId="{596B313E-F6D2-184B-B874-47C7F5C5C2E9}" type="sibTrans">
      <dgm:prSet/>
      <dgm:spPr/>
      <dgm:t>
        <a:bodyPr/>
        <a:lstStyle/>
        <a:p>
          <a:endParaRPr lang="en-US"/>
        </a:p>
      </dgm:t>
    </dgm:pt>
    <dgm:pt modelId="{5C6E2059-0A7A-AC45-AE73-D8E53709BAFF}">
      <dgm:prSet custT="1"/>
      <dgm:spPr>
        <a:solidFill>
          <a:schemeClr val="accent4">
            <a:lumMod val="5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sz="1500" dirty="0" smtClean="0">
              <a:latin typeface="Arial" panose="020B0604020202020204" pitchFamily="34" charset="0"/>
              <a:ea typeface="MS PGothic" pitchFamily="-84" charset="-128"/>
              <a:cs typeface="MS PGothic" pitchFamily="-84" charset="-128"/>
            </a:rPr>
            <a:t>The first requirement deals with message replacement attacks, in which an opponent is able to construct a new message to match a given MAC, even though the opponent does not know and does not learn the key</a:t>
          </a:r>
          <a:endParaRPr lang="en-US" sz="1500" b="1" i="0" dirty="0"/>
        </a:p>
      </dgm:t>
    </dgm:pt>
    <dgm:pt modelId="{77276E24-6ABE-BC4C-AA3B-E3330BA3050D}" cxnId="{81E045BE-C5B5-CD4D-8619-36AFDCEC24AE}" type="parTrans">
      <dgm:prSet/>
      <dgm:spPr/>
      <dgm:t>
        <a:bodyPr/>
        <a:lstStyle/>
        <a:p>
          <a:endParaRPr lang="en-US"/>
        </a:p>
      </dgm:t>
    </dgm:pt>
    <dgm:pt modelId="{6F101474-2B48-1B46-AC7D-0AA732D451F2}" cxnId="{81E045BE-C5B5-CD4D-8619-36AFDCEC24AE}" type="sibTrans">
      <dgm:prSet/>
      <dgm:spPr/>
      <dgm:t>
        <a:bodyPr/>
        <a:lstStyle/>
        <a:p>
          <a:endParaRPr lang="en-US"/>
        </a:p>
      </dgm:t>
    </dgm:pt>
    <dgm:pt modelId="{C2F9BED4-26D6-F245-88A2-F2C00DB48E21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 smtClean="0">
              <a:latin typeface="Arial" panose="020B0604020202020204" pitchFamily="34" charset="0"/>
              <a:ea typeface="MS PGothic" pitchFamily="-84" charset="-128"/>
              <a:cs typeface="MS PGothic" pitchFamily="-84" charset="-128"/>
            </a:rPr>
            <a:t>The second requirement deals with the need to thwart a brute-force attack based on chosen plaintext </a:t>
          </a:r>
          <a:endParaRPr lang="en-US" dirty="0" smtClean="0">
            <a:latin typeface="Arial" panose="020B0604020202020204" pitchFamily="34" charset="0"/>
            <a:ea typeface="MS PGothic" pitchFamily="-84" charset="-128"/>
            <a:cs typeface="MS PGothic" pitchFamily="-84" charset="-128"/>
          </a:endParaRPr>
        </a:p>
      </dgm:t>
    </dgm:pt>
    <dgm:pt modelId="{65643967-10E1-7649-8DF4-58B2D4BA6D68}" cxnId="{6AD8840D-FCD7-6D47-A212-973980354AFE}" type="parTrans">
      <dgm:prSet/>
      <dgm:spPr/>
      <dgm:t>
        <a:bodyPr/>
        <a:lstStyle/>
        <a:p>
          <a:endParaRPr lang="en-US"/>
        </a:p>
      </dgm:t>
    </dgm:pt>
    <dgm:pt modelId="{D5255347-28A0-4B48-ACE4-043A920FCB04}" cxnId="{6AD8840D-FCD7-6D47-A212-973980354AFE}" type="sibTrans">
      <dgm:prSet/>
      <dgm:spPr/>
      <dgm:t>
        <a:bodyPr/>
        <a:lstStyle/>
        <a:p>
          <a:endParaRPr lang="en-US"/>
        </a:p>
      </dgm:t>
    </dgm:pt>
    <dgm:pt modelId="{CCA63492-BA85-4B43-B825-10226C252786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 smtClean="0">
              <a:latin typeface="Arial" panose="020B0604020202020204" pitchFamily="34" charset="0"/>
              <a:ea typeface="MS PGothic" pitchFamily="-84" charset="-128"/>
              <a:cs typeface="MS PGothic" pitchFamily="-84" charset="-128"/>
            </a:rPr>
            <a:t>The final requirement dictates that the authentication algorithm should not be weaker with respect to certain parts or bits of the message than others</a:t>
          </a:r>
          <a:endParaRPr lang="en-US" dirty="0">
            <a:latin typeface="Arial" panose="020B0604020202020204" pitchFamily="34" charset="0"/>
            <a:ea typeface="MS PGothic" pitchFamily="-84" charset="-128"/>
            <a:cs typeface="MS PGothic" pitchFamily="-84" charset="-128"/>
          </a:endParaRPr>
        </a:p>
      </dgm:t>
    </dgm:pt>
    <dgm:pt modelId="{E6BF384B-20CC-1C4B-8514-6B85ECE9AAB9}" cxnId="{741D37B3-8E99-4C48-8DBC-CA515D594166}" type="parTrans">
      <dgm:prSet/>
      <dgm:spPr/>
      <dgm:t>
        <a:bodyPr/>
        <a:lstStyle/>
        <a:p>
          <a:endParaRPr lang="en-US"/>
        </a:p>
      </dgm:t>
    </dgm:pt>
    <dgm:pt modelId="{6FF7E2F0-3263-224C-A77E-134732036387}" cxnId="{741D37B3-8E99-4C48-8DBC-CA515D594166}" type="sibTrans">
      <dgm:prSet/>
      <dgm:spPr/>
      <dgm:t>
        <a:bodyPr/>
        <a:lstStyle/>
        <a:p>
          <a:endParaRPr lang="en-US"/>
        </a:p>
      </dgm:t>
    </dgm:pt>
    <dgm:pt modelId="{C17C16EB-AA56-B248-9AD5-5B4314CFCFEC}" type="pres">
      <dgm:prSet presAssocID="{AFA3A111-E48B-D04A-9802-D4ADAADA6BC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55709D-7F47-994B-9CF2-C952C0C6C13D}" type="pres">
      <dgm:prSet presAssocID="{3CBA10EB-1C22-1941-9CA2-8CE732C8EBA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E6B469-F59C-224B-A74F-C293C5258DA3}" type="pres">
      <dgm:prSet presAssocID="{D72F7409-4513-C44F-9AAB-A35D92F0A239}" presName="sibTrans" presStyleCnt="0"/>
      <dgm:spPr/>
    </dgm:pt>
    <dgm:pt modelId="{355D249C-4135-264C-9AA4-38F8B8368748}" type="pres">
      <dgm:prSet presAssocID="{5C6E2059-0A7A-AC45-AE73-D8E53709BAF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45370F-F666-0349-86C4-07DFF3382519}" type="pres">
      <dgm:prSet presAssocID="{6F101474-2B48-1B46-AC7D-0AA732D451F2}" presName="sibTrans" presStyleCnt="0"/>
      <dgm:spPr/>
    </dgm:pt>
    <dgm:pt modelId="{2B5F3EFE-B469-D54B-9DB0-72961539BBD1}" type="pres">
      <dgm:prSet presAssocID="{C2F9BED4-26D6-F245-88A2-F2C00DB48E2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C41C22-B890-3B47-803F-87F5949072B4}" type="pres">
      <dgm:prSet presAssocID="{D5255347-28A0-4B48-ACE4-043A920FCB04}" presName="sibTrans" presStyleCnt="0"/>
      <dgm:spPr/>
    </dgm:pt>
    <dgm:pt modelId="{378057DA-9A05-9149-8D2C-22685B173615}" type="pres">
      <dgm:prSet presAssocID="{CCA63492-BA85-4B43-B825-10226C25278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D8840D-FCD7-6D47-A212-973980354AFE}" srcId="{AFA3A111-E48B-D04A-9802-D4ADAADA6BCB}" destId="{C2F9BED4-26D6-F245-88A2-F2C00DB48E21}" srcOrd="2" destOrd="0" parTransId="{65643967-10E1-7649-8DF4-58B2D4BA6D68}" sibTransId="{D5255347-28A0-4B48-ACE4-043A920FCB04}"/>
    <dgm:cxn modelId="{9AD5DDD8-FA79-8847-911E-70BFEDE6C96D}" type="presOf" srcId="{CCA63492-BA85-4B43-B825-10226C252786}" destId="{378057DA-9A05-9149-8D2C-22685B173615}" srcOrd="0" destOrd="0" presId="urn:microsoft.com/office/officeart/2005/8/layout/hList6"/>
    <dgm:cxn modelId="{596B313E-F6D2-184B-B874-47C7F5C5C2E9}" srcId="{AFA3A111-E48B-D04A-9802-D4ADAADA6BCB}" destId="{3CBA10EB-1C22-1941-9CA2-8CE732C8EBAD}" srcOrd="0" destOrd="0" parTransId="{C1FD409A-7D3D-B342-92F0-84B14904C029}" sibTransId="{D72F7409-4513-C44F-9AAB-A35D92F0A239}"/>
    <dgm:cxn modelId="{E5B1176D-9415-244A-82F7-D6A6ECB96582}" type="presOf" srcId="{3CBA10EB-1C22-1941-9CA2-8CE732C8EBAD}" destId="{0455709D-7F47-994B-9CF2-C952C0C6C13D}" srcOrd="0" destOrd="0" presId="urn:microsoft.com/office/officeart/2005/8/layout/hList6"/>
    <dgm:cxn modelId="{A32B1982-9BEB-4F44-A7E2-9DEDC92CF6C4}" type="presOf" srcId="{C2F9BED4-26D6-F245-88A2-F2C00DB48E21}" destId="{2B5F3EFE-B469-D54B-9DB0-72961539BBD1}" srcOrd="0" destOrd="0" presId="urn:microsoft.com/office/officeart/2005/8/layout/hList6"/>
    <dgm:cxn modelId="{741D37B3-8E99-4C48-8DBC-CA515D594166}" srcId="{AFA3A111-E48B-D04A-9802-D4ADAADA6BCB}" destId="{CCA63492-BA85-4B43-B825-10226C252786}" srcOrd="3" destOrd="0" parTransId="{E6BF384B-20CC-1C4B-8514-6B85ECE9AAB9}" sibTransId="{6FF7E2F0-3263-224C-A77E-134732036387}"/>
    <dgm:cxn modelId="{81E045BE-C5B5-CD4D-8619-36AFDCEC24AE}" srcId="{AFA3A111-E48B-D04A-9802-D4ADAADA6BCB}" destId="{5C6E2059-0A7A-AC45-AE73-D8E53709BAFF}" srcOrd="1" destOrd="0" parTransId="{77276E24-6ABE-BC4C-AA3B-E3330BA3050D}" sibTransId="{6F101474-2B48-1B46-AC7D-0AA732D451F2}"/>
    <dgm:cxn modelId="{7C28916D-5FA0-B649-86C5-6622FAECD4A2}" type="presOf" srcId="{5C6E2059-0A7A-AC45-AE73-D8E53709BAFF}" destId="{355D249C-4135-264C-9AA4-38F8B8368748}" srcOrd="0" destOrd="0" presId="urn:microsoft.com/office/officeart/2005/8/layout/hList6"/>
    <dgm:cxn modelId="{FE789C3D-5078-2948-A0A1-DDF67972C6A2}" type="presOf" srcId="{AFA3A111-E48B-D04A-9802-D4ADAADA6BCB}" destId="{C17C16EB-AA56-B248-9AD5-5B4314CFCFEC}" srcOrd="0" destOrd="0" presId="urn:microsoft.com/office/officeart/2005/8/layout/hList6"/>
    <dgm:cxn modelId="{C31A817A-1A20-1F48-846A-9C5F07F52D8C}" type="presParOf" srcId="{C17C16EB-AA56-B248-9AD5-5B4314CFCFEC}" destId="{0455709D-7F47-994B-9CF2-C952C0C6C13D}" srcOrd="0" destOrd="0" presId="urn:microsoft.com/office/officeart/2005/8/layout/hList6"/>
    <dgm:cxn modelId="{F8B72E8E-EDFC-9742-A5D2-0CF492E4E480}" type="presParOf" srcId="{C17C16EB-AA56-B248-9AD5-5B4314CFCFEC}" destId="{27E6B469-F59C-224B-A74F-C293C5258DA3}" srcOrd="1" destOrd="0" presId="urn:microsoft.com/office/officeart/2005/8/layout/hList6"/>
    <dgm:cxn modelId="{5DA308D9-DED7-544C-8C9E-48511C7F45F8}" type="presParOf" srcId="{C17C16EB-AA56-B248-9AD5-5B4314CFCFEC}" destId="{355D249C-4135-264C-9AA4-38F8B8368748}" srcOrd="2" destOrd="0" presId="urn:microsoft.com/office/officeart/2005/8/layout/hList6"/>
    <dgm:cxn modelId="{B14CE1D9-65BD-9440-8C28-B484C9BE00A9}" type="presParOf" srcId="{C17C16EB-AA56-B248-9AD5-5B4314CFCFEC}" destId="{7445370F-F666-0349-86C4-07DFF3382519}" srcOrd="3" destOrd="0" presId="urn:microsoft.com/office/officeart/2005/8/layout/hList6"/>
    <dgm:cxn modelId="{C4FA6222-C582-3247-AB76-00AC8575352F}" type="presParOf" srcId="{C17C16EB-AA56-B248-9AD5-5B4314CFCFEC}" destId="{2B5F3EFE-B469-D54B-9DB0-72961539BBD1}" srcOrd="4" destOrd="0" presId="urn:microsoft.com/office/officeart/2005/8/layout/hList6"/>
    <dgm:cxn modelId="{127C103D-068F-8842-ACE3-0118F7077A54}" type="presParOf" srcId="{C17C16EB-AA56-B248-9AD5-5B4314CFCFEC}" destId="{EDC41C22-B890-3B47-803F-87F5949072B4}" srcOrd="5" destOrd="0" presId="urn:microsoft.com/office/officeart/2005/8/layout/hList6"/>
    <dgm:cxn modelId="{FF5062E3-3F0F-614A-9895-AF0D534F4B10}" type="presParOf" srcId="{C17C16EB-AA56-B248-9AD5-5B4314CFCFEC}" destId="{378057DA-9A05-9149-8D2C-22685B173615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E1A683-C76F-704D-9D74-E344CC31C19D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393EEA-9F13-4A49-99EA-CD64AA9B220B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Two lines of attack:</a:t>
          </a:r>
          <a:endParaRPr lang="en-US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74825F1-4630-4C45-BFBA-56610836BEE1}" cxnId="{1784A961-40B2-3941-A989-F1C797EA9D1F}" type="parTrans">
      <dgm:prSet/>
      <dgm:spPr/>
      <dgm:t>
        <a:bodyPr/>
        <a:lstStyle/>
        <a:p>
          <a:endParaRPr lang="en-US"/>
        </a:p>
      </dgm:t>
    </dgm:pt>
    <dgm:pt modelId="{C52AC6E2-8EA9-AC47-BE7C-8D3BE26B1BA4}" cxnId="{1784A961-40B2-3941-A989-F1C797EA9D1F}" type="sibTrans">
      <dgm:prSet/>
      <dgm:spPr/>
      <dgm:t>
        <a:bodyPr/>
        <a:lstStyle/>
        <a:p>
          <a:endParaRPr lang="en-US"/>
        </a:p>
      </dgm:t>
    </dgm:pt>
    <dgm:pt modelId="{5F2E5BEB-23DF-D748-85E5-305EAB34E0C9}">
      <dgm:prSet/>
      <dgm:spPr/>
      <dgm:t>
        <a:bodyPr/>
        <a:lstStyle/>
        <a:p>
          <a:r>
            <a:rPr lang="en-US" dirty="0" smtClean="0"/>
            <a:t>Attack the key space</a:t>
          </a:r>
        </a:p>
      </dgm:t>
    </dgm:pt>
    <dgm:pt modelId="{70472AD4-D62C-1349-B504-CBAB3AB0B362}" cxnId="{0D6A7100-23FB-9048-AD2A-56CC2F7E93AD}" type="parTrans">
      <dgm:prSet/>
      <dgm:spPr/>
      <dgm:t>
        <a:bodyPr/>
        <a:lstStyle/>
        <a:p>
          <a:endParaRPr lang="en-US"/>
        </a:p>
      </dgm:t>
    </dgm:pt>
    <dgm:pt modelId="{13AD9DA9-25A8-174C-B386-5B6349C5CA7D}" cxnId="{0D6A7100-23FB-9048-AD2A-56CC2F7E93AD}" type="sibTrans">
      <dgm:prSet/>
      <dgm:spPr/>
      <dgm:t>
        <a:bodyPr/>
        <a:lstStyle/>
        <a:p>
          <a:endParaRPr lang="en-US"/>
        </a:p>
      </dgm:t>
    </dgm:pt>
    <dgm:pt modelId="{61887180-40B5-FA4B-9572-9642BA17A657}">
      <dgm:prSet/>
      <dgm:spPr/>
      <dgm:t>
        <a:bodyPr/>
        <a:lstStyle/>
        <a:p>
          <a:r>
            <a:rPr lang="en-US" dirty="0" smtClean="0"/>
            <a:t>If an attacker can determine the MAC key then it is possible to generate a valid MAC value for any input </a:t>
          </a:r>
          <a:r>
            <a:rPr lang="en-US" i="1" dirty="0" smtClean="0"/>
            <a:t>x</a:t>
          </a:r>
          <a:endParaRPr lang="en-US" dirty="0" smtClean="0"/>
        </a:p>
      </dgm:t>
    </dgm:pt>
    <dgm:pt modelId="{E73617C7-FCD6-0E4A-813C-7EF1C902D6E1}" cxnId="{D3DDD90A-5420-F544-9F70-62EED2A0CAA1}" type="parTrans">
      <dgm:prSet/>
      <dgm:spPr/>
      <dgm:t>
        <a:bodyPr/>
        <a:lstStyle/>
        <a:p>
          <a:endParaRPr lang="en-US"/>
        </a:p>
      </dgm:t>
    </dgm:pt>
    <dgm:pt modelId="{8FC7E0A3-C899-334B-B445-DF783FF9D11D}" cxnId="{D3DDD90A-5420-F544-9F70-62EED2A0CAA1}" type="sibTrans">
      <dgm:prSet/>
      <dgm:spPr/>
      <dgm:t>
        <a:bodyPr/>
        <a:lstStyle/>
        <a:p>
          <a:endParaRPr lang="en-US"/>
        </a:p>
      </dgm:t>
    </dgm:pt>
    <dgm:pt modelId="{B411E2EB-8F5B-094A-856D-8DDB595B5D51}">
      <dgm:prSet/>
      <dgm:spPr/>
      <dgm:t>
        <a:bodyPr/>
        <a:lstStyle/>
        <a:p>
          <a:r>
            <a:rPr lang="en-US" dirty="0" smtClean="0"/>
            <a:t>Attack the MAC value</a:t>
          </a:r>
        </a:p>
      </dgm:t>
    </dgm:pt>
    <dgm:pt modelId="{7716700B-E215-B443-A9BD-46120C2EEB9E}" cxnId="{0E9DA170-4143-CB43-BA82-C4DCC65DA0B1}" type="parTrans">
      <dgm:prSet/>
      <dgm:spPr/>
      <dgm:t>
        <a:bodyPr/>
        <a:lstStyle/>
        <a:p>
          <a:endParaRPr lang="en-US"/>
        </a:p>
      </dgm:t>
    </dgm:pt>
    <dgm:pt modelId="{9A86E25E-6D5F-2D4D-840E-0B69254F5409}" cxnId="{0E9DA170-4143-CB43-BA82-C4DCC65DA0B1}" type="sibTrans">
      <dgm:prSet/>
      <dgm:spPr/>
      <dgm:t>
        <a:bodyPr/>
        <a:lstStyle/>
        <a:p>
          <a:endParaRPr lang="en-US"/>
        </a:p>
      </dgm:t>
    </dgm:pt>
    <dgm:pt modelId="{424D0F57-C852-2345-B6A1-A007F50013F8}">
      <dgm:prSet/>
      <dgm:spPr/>
      <dgm:t>
        <a:bodyPr/>
        <a:lstStyle/>
        <a:p>
          <a:r>
            <a:rPr lang="en-US" dirty="0" smtClean="0"/>
            <a:t>Objective is to generate a valid tag for a given message or to find a message that matches a given tag</a:t>
          </a:r>
        </a:p>
      </dgm:t>
    </dgm:pt>
    <dgm:pt modelId="{C47C2AEF-9B60-B445-BC9C-8400EFE2D382}" cxnId="{58B2AB23-F943-3343-8B36-EC5617DB77AE}" type="parTrans">
      <dgm:prSet/>
      <dgm:spPr/>
      <dgm:t>
        <a:bodyPr/>
        <a:lstStyle/>
        <a:p>
          <a:endParaRPr lang="en-US"/>
        </a:p>
      </dgm:t>
    </dgm:pt>
    <dgm:pt modelId="{7D88E974-1797-694E-9BCF-4F598C1F6943}" cxnId="{58B2AB23-F943-3343-8B36-EC5617DB77AE}" type="sibTrans">
      <dgm:prSet/>
      <dgm:spPr/>
      <dgm:t>
        <a:bodyPr/>
        <a:lstStyle/>
        <a:p>
          <a:endParaRPr lang="en-US"/>
        </a:p>
      </dgm:t>
    </dgm:pt>
    <dgm:pt modelId="{24A8D4AD-C69F-ED4A-9928-4DCF52D3349F}" type="pres">
      <dgm:prSet presAssocID="{4AE1A683-C76F-704D-9D74-E344CC31C19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66606F7-135E-134C-B693-7F78F68BD153}" type="pres">
      <dgm:prSet presAssocID="{BB393EEA-9F13-4A49-99EA-CD64AA9B220B}" presName="parentLin" presStyleCnt="0"/>
      <dgm:spPr/>
    </dgm:pt>
    <dgm:pt modelId="{71DE5AED-1534-0345-BEB9-A1B28CC987BF}" type="pres">
      <dgm:prSet presAssocID="{BB393EEA-9F13-4A49-99EA-CD64AA9B220B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152F7F99-21E6-FA41-9A9B-75F753A7D577}" type="pres">
      <dgm:prSet presAssocID="{BB393EEA-9F13-4A49-99EA-CD64AA9B220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55ADE1-9A13-4C49-9ADE-41CA06C67FE4}" type="pres">
      <dgm:prSet presAssocID="{BB393EEA-9F13-4A49-99EA-CD64AA9B220B}" presName="negativeSpace" presStyleCnt="0"/>
      <dgm:spPr/>
    </dgm:pt>
    <dgm:pt modelId="{D6CF82A7-2676-8E4E-8979-085535B19D56}" type="pres">
      <dgm:prSet presAssocID="{BB393EEA-9F13-4A49-99EA-CD64AA9B220B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2FAB08-1304-2645-BDFB-2F48BAD6BE45}" type="presOf" srcId="{4AE1A683-C76F-704D-9D74-E344CC31C19D}" destId="{24A8D4AD-C69F-ED4A-9928-4DCF52D3349F}" srcOrd="0" destOrd="0" presId="urn:microsoft.com/office/officeart/2005/8/layout/list1"/>
    <dgm:cxn modelId="{7E373E3D-8099-D34C-999A-E09F582D30FA}" type="presOf" srcId="{61887180-40B5-FA4B-9572-9642BA17A657}" destId="{D6CF82A7-2676-8E4E-8979-085535B19D56}" srcOrd="0" destOrd="1" presId="urn:microsoft.com/office/officeart/2005/8/layout/list1"/>
    <dgm:cxn modelId="{9BFD1455-B533-CB4E-AF97-CC5E405BB029}" type="presOf" srcId="{5F2E5BEB-23DF-D748-85E5-305EAB34E0C9}" destId="{D6CF82A7-2676-8E4E-8979-085535B19D56}" srcOrd="0" destOrd="0" presId="urn:microsoft.com/office/officeart/2005/8/layout/list1"/>
    <dgm:cxn modelId="{D2BF3E8B-759F-CA4C-A33D-31EB7DAFF701}" type="presOf" srcId="{B411E2EB-8F5B-094A-856D-8DDB595B5D51}" destId="{D6CF82A7-2676-8E4E-8979-085535B19D56}" srcOrd="0" destOrd="2" presId="urn:microsoft.com/office/officeart/2005/8/layout/list1"/>
    <dgm:cxn modelId="{0D6A7100-23FB-9048-AD2A-56CC2F7E93AD}" srcId="{BB393EEA-9F13-4A49-99EA-CD64AA9B220B}" destId="{5F2E5BEB-23DF-D748-85E5-305EAB34E0C9}" srcOrd="0" destOrd="0" parTransId="{70472AD4-D62C-1349-B504-CBAB3AB0B362}" sibTransId="{13AD9DA9-25A8-174C-B386-5B6349C5CA7D}"/>
    <dgm:cxn modelId="{35FF34F7-6FCA-7248-9E0E-FA7BFE7D2773}" type="presOf" srcId="{424D0F57-C852-2345-B6A1-A007F50013F8}" destId="{D6CF82A7-2676-8E4E-8979-085535B19D56}" srcOrd="0" destOrd="3" presId="urn:microsoft.com/office/officeart/2005/8/layout/list1"/>
    <dgm:cxn modelId="{E1F29592-D23C-0A4B-90E1-8DFBBC4268B5}" type="presOf" srcId="{BB393EEA-9F13-4A49-99EA-CD64AA9B220B}" destId="{71DE5AED-1534-0345-BEB9-A1B28CC987BF}" srcOrd="0" destOrd="0" presId="urn:microsoft.com/office/officeart/2005/8/layout/list1"/>
    <dgm:cxn modelId="{0E9DA170-4143-CB43-BA82-C4DCC65DA0B1}" srcId="{BB393EEA-9F13-4A49-99EA-CD64AA9B220B}" destId="{B411E2EB-8F5B-094A-856D-8DDB595B5D51}" srcOrd="1" destOrd="0" parTransId="{7716700B-E215-B443-A9BD-46120C2EEB9E}" sibTransId="{9A86E25E-6D5F-2D4D-840E-0B69254F5409}"/>
    <dgm:cxn modelId="{58B2AB23-F943-3343-8B36-EC5617DB77AE}" srcId="{B411E2EB-8F5B-094A-856D-8DDB595B5D51}" destId="{424D0F57-C852-2345-B6A1-A007F50013F8}" srcOrd="0" destOrd="0" parTransId="{C47C2AEF-9B60-B445-BC9C-8400EFE2D382}" sibTransId="{7D88E974-1797-694E-9BCF-4F598C1F6943}"/>
    <dgm:cxn modelId="{86BDD6B1-1D78-AA46-82E2-61347261B3EF}" type="presOf" srcId="{BB393EEA-9F13-4A49-99EA-CD64AA9B220B}" destId="{152F7F99-21E6-FA41-9A9B-75F753A7D577}" srcOrd="1" destOrd="0" presId="urn:microsoft.com/office/officeart/2005/8/layout/list1"/>
    <dgm:cxn modelId="{1784A961-40B2-3941-A989-F1C797EA9D1F}" srcId="{4AE1A683-C76F-704D-9D74-E344CC31C19D}" destId="{BB393EEA-9F13-4A49-99EA-CD64AA9B220B}" srcOrd="0" destOrd="0" parTransId="{574825F1-4630-4C45-BFBA-56610836BEE1}" sibTransId="{C52AC6E2-8EA9-AC47-BE7C-8D3BE26B1BA4}"/>
    <dgm:cxn modelId="{D3DDD90A-5420-F544-9F70-62EED2A0CAA1}" srcId="{5F2E5BEB-23DF-D748-85E5-305EAB34E0C9}" destId="{61887180-40B5-FA4B-9572-9642BA17A657}" srcOrd="0" destOrd="0" parTransId="{E73617C7-FCD6-0E4A-813C-7EF1C902D6E1}" sibTransId="{8FC7E0A3-C899-334B-B445-DF783FF9D11D}"/>
    <dgm:cxn modelId="{564AFABB-C66E-3A48-87B6-1D2D936E0423}" type="presParOf" srcId="{24A8D4AD-C69F-ED4A-9928-4DCF52D3349F}" destId="{066606F7-135E-134C-B693-7F78F68BD153}" srcOrd="0" destOrd="0" presId="urn:microsoft.com/office/officeart/2005/8/layout/list1"/>
    <dgm:cxn modelId="{9ECF51A0-2397-A74D-87C0-CA8648556068}" type="presParOf" srcId="{066606F7-135E-134C-B693-7F78F68BD153}" destId="{71DE5AED-1534-0345-BEB9-A1B28CC987BF}" srcOrd="0" destOrd="0" presId="urn:microsoft.com/office/officeart/2005/8/layout/list1"/>
    <dgm:cxn modelId="{07A6290F-27E7-C849-81BA-ED53EDFE4DFB}" type="presParOf" srcId="{066606F7-135E-134C-B693-7F78F68BD153}" destId="{152F7F99-21E6-FA41-9A9B-75F753A7D577}" srcOrd="1" destOrd="0" presId="urn:microsoft.com/office/officeart/2005/8/layout/list1"/>
    <dgm:cxn modelId="{006355B4-9BCD-6B4B-93C2-B54EA0D1D358}" type="presParOf" srcId="{24A8D4AD-C69F-ED4A-9928-4DCF52D3349F}" destId="{BB55ADE1-9A13-4C49-9ADE-41CA06C67FE4}" srcOrd="1" destOrd="0" presId="urn:microsoft.com/office/officeart/2005/8/layout/list1"/>
    <dgm:cxn modelId="{50A650F8-57BE-EB43-AFC9-02BB9CB60C70}" type="presParOf" srcId="{24A8D4AD-C69F-ED4A-9928-4DCF52D3349F}" destId="{D6CF82A7-2676-8E4E-8979-085535B19D56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7D0F58-072E-AC41-A8BC-BFB8DDC679EE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3D7F57-D89C-5341-9118-5441843682D5}">
      <dgm:prSet phldrT="[Text]"/>
      <dgm:spPr/>
      <dgm:t>
        <a:bodyPr/>
        <a:lstStyle/>
        <a:p>
          <a:r>
            <a:rPr lang="en-US" b="1" i="0" dirty="0" smtClean="0"/>
            <a:t>Data that will be both authenticated and </a:t>
          </a:r>
          <a:r>
            <a:rPr lang="en-US" b="1" i="0" dirty="0" smtClean="0"/>
            <a:t>encrypted  </a:t>
          </a:r>
          <a:endParaRPr lang="en-US" b="1" i="0" dirty="0"/>
        </a:p>
      </dgm:t>
    </dgm:pt>
    <dgm:pt modelId="{E4ADFE8E-77CC-DE48-854B-2625AF7A8E7C}" cxnId="{FA5D2FF1-D0F0-424A-8C7C-18D051738AC9}" type="parTrans">
      <dgm:prSet/>
      <dgm:spPr/>
      <dgm:t>
        <a:bodyPr/>
        <a:lstStyle/>
        <a:p>
          <a:endParaRPr lang="en-US"/>
        </a:p>
      </dgm:t>
    </dgm:pt>
    <dgm:pt modelId="{37573C34-F624-DC4F-A2FD-C1086CAAF033}" cxnId="{FA5D2FF1-D0F0-424A-8C7C-18D051738AC9}" type="sibTrans">
      <dgm:prSet/>
      <dgm:spPr/>
      <dgm:t>
        <a:bodyPr/>
        <a:lstStyle/>
        <a:p>
          <a:endParaRPr lang="en-US"/>
        </a:p>
      </dgm:t>
    </dgm:pt>
    <dgm:pt modelId="{08DB567E-21F7-3548-B728-45113FE866A4}">
      <dgm:prSet/>
      <dgm:spPr/>
      <dgm:t>
        <a:bodyPr/>
        <a:lstStyle/>
        <a:p>
          <a:r>
            <a:rPr lang="en-US" b="1" i="0" dirty="0" smtClean="0"/>
            <a:t>This is the plaintext message P of the data block</a:t>
          </a:r>
        </a:p>
      </dgm:t>
    </dgm:pt>
    <dgm:pt modelId="{95CA5529-EBA1-2540-A795-17A7A5B08984}" cxnId="{043F49B5-C6F9-1D4F-AA93-0433D921F8C6}" type="parTrans">
      <dgm:prSet/>
      <dgm:spPr/>
      <dgm:t>
        <a:bodyPr/>
        <a:lstStyle/>
        <a:p>
          <a:endParaRPr lang="en-US"/>
        </a:p>
      </dgm:t>
    </dgm:pt>
    <dgm:pt modelId="{C3598075-92C5-B24C-B6B6-716BD8778FFD}" cxnId="{043F49B5-C6F9-1D4F-AA93-0433D921F8C6}" type="sibTrans">
      <dgm:prSet/>
      <dgm:spPr/>
      <dgm:t>
        <a:bodyPr/>
        <a:lstStyle/>
        <a:p>
          <a:endParaRPr lang="en-US"/>
        </a:p>
      </dgm:t>
    </dgm:pt>
    <dgm:pt modelId="{4229A444-F459-8841-8EF2-E1D4521519A8}">
      <dgm:prSet/>
      <dgm:spPr/>
      <dgm:t>
        <a:bodyPr/>
        <a:lstStyle/>
        <a:p>
          <a:r>
            <a:rPr lang="en-US" b="1" i="0" dirty="0" smtClean="0"/>
            <a:t>Associated data A that will be authenticated but not encrypted</a:t>
          </a:r>
        </a:p>
      </dgm:t>
    </dgm:pt>
    <dgm:pt modelId="{B79EB4E2-4E45-DF47-A3AA-9BA98D0EBADB}" cxnId="{5ED713A0-4116-584A-98F2-64F520C372C5}" type="parTrans">
      <dgm:prSet/>
      <dgm:spPr/>
      <dgm:t>
        <a:bodyPr/>
        <a:lstStyle/>
        <a:p>
          <a:endParaRPr lang="en-US"/>
        </a:p>
      </dgm:t>
    </dgm:pt>
    <dgm:pt modelId="{37E98AC6-71B7-3A49-A262-04819AC67932}" cxnId="{5ED713A0-4116-584A-98F2-64F520C372C5}" type="sibTrans">
      <dgm:prSet/>
      <dgm:spPr/>
      <dgm:t>
        <a:bodyPr/>
        <a:lstStyle/>
        <a:p>
          <a:endParaRPr lang="en-US"/>
        </a:p>
      </dgm:t>
    </dgm:pt>
    <dgm:pt modelId="{3ADFB388-2CA8-C74D-824F-A810F7EFAE09}">
      <dgm:prSet/>
      <dgm:spPr/>
      <dgm:t>
        <a:bodyPr/>
        <a:lstStyle/>
        <a:p>
          <a:r>
            <a:rPr lang="en-US" b="1" i="0" dirty="0" smtClean="0"/>
            <a:t>An example is a protocol header that must be transmitted in the clear for proper protocol operation but which needs to be authenticated</a:t>
          </a:r>
        </a:p>
      </dgm:t>
    </dgm:pt>
    <dgm:pt modelId="{0383A49B-396F-6644-BF82-06998CEC1620}" cxnId="{333C636D-4D90-484C-A90B-F69FA2D64DB9}" type="parTrans">
      <dgm:prSet/>
      <dgm:spPr/>
      <dgm:t>
        <a:bodyPr/>
        <a:lstStyle/>
        <a:p>
          <a:endParaRPr lang="en-US"/>
        </a:p>
      </dgm:t>
    </dgm:pt>
    <dgm:pt modelId="{1EF4F3E6-AD3B-E446-85EF-06B58C7F1572}" cxnId="{333C636D-4D90-484C-A90B-F69FA2D64DB9}" type="sibTrans">
      <dgm:prSet/>
      <dgm:spPr/>
      <dgm:t>
        <a:bodyPr/>
        <a:lstStyle/>
        <a:p>
          <a:endParaRPr lang="en-US"/>
        </a:p>
      </dgm:t>
    </dgm:pt>
    <dgm:pt modelId="{79E3681C-7A1D-6A4D-BAA7-ED23C9FE695D}">
      <dgm:prSet/>
      <dgm:spPr/>
      <dgm:t>
        <a:bodyPr/>
        <a:lstStyle/>
        <a:p>
          <a:r>
            <a:rPr lang="en-US" b="1" i="0" dirty="0" smtClean="0"/>
            <a:t>A nonce N that is assigned to the payload and the associated data</a:t>
          </a:r>
        </a:p>
      </dgm:t>
    </dgm:pt>
    <dgm:pt modelId="{450FC67B-CC55-BC46-9A1E-85B528D2355B}" cxnId="{1EE6DD5E-7A95-5247-A360-FD6B0D1A4893}" type="parTrans">
      <dgm:prSet/>
      <dgm:spPr/>
      <dgm:t>
        <a:bodyPr/>
        <a:lstStyle/>
        <a:p>
          <a:endParaRPr lang="en-US"/>
        </a:p>
      </dgm:t>
    </dgm:pt>
    <dgm:pt modelId="{4CA8D61B-E4D2-5F42-A68E-914877F9A496}" cxnId="{1EE6DD5E-7A95-5247-A360-FD6B0D1A4893}" type="sibTrans">
      <dgm:prSet/>
      <dgm:spPr/>
      <dgm:t>
        <a:bodyPr/>
        <a:lstStyle/>
        <a:p>
          <a:endParaRPr lang="en-US"/>
        </a:p>
      </dgm:t>
    </dgm:pt>
    <dgm:pt modelId="{CB83707D-A84F-3942-94DC-5B45301EDB57}">
      <dgm:prSet/>
      <dgm:spPr/>
      <dgm:t>
        <a:bodyPr/>
        <a:lstStyle/>
        <a:p>
          <a:r>
            <a:rPr lang="en-US" b="1" i="0" dirty="0" smtClean="0"/>
            <a:t>This is a unique value that is different for every instance during the lifetime of a protocol association and is intended to prevent replay attacks and certain other types of attacks</a:t>
          </a:r>
          <a:endParaRPr lang="en-US" b="1" i="0" dirty="0"/>
        </a:p>
      </dgm:t>
    </dgm:pt>
    <dgm:pt modelId="{00EFADFA-E178-3F40-A7A2-456D89C94AAD}" cxnId="{F830E3BF-E112-7A49-A412-305AF3BCA960}" type="parTrans">
      <dgm:prSet/>
      <dgm:spPr/>
      <dgm:t>
        <a:bodyPr/>
        <a:lstStyle/>
        <a:p>
          <a:endParaRPr lang="en-US"/>
        </a:p>
      </dgm:t>
    </dgm:pt>
    <dgm:pt modelId="{253665E0-7CEC-614B-97EF-E40BD824F52A}" cxnId="{F830E3BF-E112-7A49-A412-305AF3BCA960}" type="sibTrans">
      <dgm:prSet/>
      <dgm:spPr/>
      <dgm:t>
        <a:bodyPr/>
        <a:lstStyle/>
        <a:p>
          <a:endParaRPr lang="en-US"/>
        </a:p>
      </dgm:t>
    </dgm:pt>
    <dgm:pt modelId="{4DAAE477-DB43-3F47-9638-C8F12528932A}" type="pres">
      <dgm:prSet presAssocID="{B37D0F58-072E-AC41-A8BC-BFB8DDC679EE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E71AEF4-C9DD-5644-9A15-37AE6A651469}" type="pres">
      <dgm:prSet presAssocID="{A73D7F57-D89C-5341-9118-5441843682D5}" presName="compNode" presStyleCnt="0"/>
      <dgm:spPr/>
    </dgm:pt>
    <dgm:pt modelId="{41378CB5-0A17-534D-8BAF-D192F37C9FA8}" type="pres">
      <dgm:prSet presAssocID="{A73D7F57-D89C-5341-9118-5441843682D5}" presName="aNode" presStyleLbl="bgShp" presStyleIdx="0" presStyleCnt="3"/>
      <dgm:spPr/>
      <dgm:t>
        <a:bodyPr/>
        <a:lstStyle/>
        <a:p>
          <a:endParaRPr lang="en-US"/>
        </a:p>
      </dgm:t>
    </dgm:pt>
    <dgm:pt modelId="{8623E882-052E-374E-BBB1-FCFABC844287}" type="pres">
      <dgm:prSet presAssocID="{A73D7F57-D89C-5341-9118-5441843682D5}" presName="textNode" presStyleLbl="bgShp" presStyleIdx="0" presStyleCnt="3"/>
      <dgm:spPr/>
      <dgm:t>
        <a:bodyPr/>
        <a:lstStyle/>
        <a:p>
          <a:endParaRPr lang="en-US"/>
        </a:p>
      </dgm:t>
    </dgm:pt>
    <dgm:pt modelId="{FB52DDC2-1576-504F-8667-1217B24BB340}" type="pres">
      <dgm:prSet presAssocID="{A73D7F57-D89C-5341-9118-5441843682D5}" presName="compChildNode" presStyleCnt="0"/>
      <dgm:spPr/>
    </dgm:pt>
    <dgm:pt modelId="{55EEEC26-A99C-D540-B33A-6F88C3A5C0D1}" type="pres">
      <dgm:prSet presAssocID="{A73D7F57-D89C-5341-9118-5441843682D5}" presName="theInnerList" presStyleCnt="0"/>
      <dgm:spPr/>
    </dgm:pt>
    <dgm:pt modelId="{1E40D5F7-D92A-C641-AB69-B58BE9E4F236}" type="pres">
      <dgm:prSet presAssocID="{08DB567E-21F7-3548-B728-45113FE866A4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073EEC-DA2E-7641-BCC9-AA4115845BCB}" type="pres">
      <dgm:prSet presAssocID="{A73D7F57-D89C-5341-9118-5441843682D5}" presName="aSpace" presStyleCnt="0"/>
      <dgm:spPr/>
    </dgm:pt>
    <dgm:pt modelId="{B23DC7F8-6C83-CC4B-909C-73092C5601AB}" type="pres">
      <dgm:prSet presAssocID="{4229A444-F459-8841-8EF2-E1D4521519A8}" presName="compNode" presStyleCnt="0"/>
      <dgm:spPr/>
    </dgm:pt>
    <dgm:pt modelId="{8962FEE3-16D6-AC4C-9C3D-06EDCF54DA89}" type="pres">
      <dgm:prSet presAssocID="{4229A444-F459-8841-8EF2-E1D4521519A8}" presName="aNode" presStyleLbl="bgShp" presStyleIdx="1" presStyleCnt="3"/>
      <dgm:spPr/>
      <dgm:t>
        <a:bodyPr/>
        <a:lstStyle/>
        <a:p>
          <a:endParaRPr lang="en-US"/>
        </a:p>
      </dgm:t>
    </dgm:pt>
    <dgm:pt modelId="{CA0B316B-7B6F-2144-A954-FE8B7DA8A9F4}" type="pres">
      <dgm:prSet presAssocID="{4229A444-F459-8841-8EF2-E1D4521519A8}" presName="textNode" presStyleLbl="bgShp" presStyleIdx="1" presStyleCnt="3"/>
      <dgm:spPr/>
      <dgm:t>
        <a:bodyPr/>
        <a:lstStyle/>
        <a:p>
          <a:endParaRPr lang="en-US"/>
        </a:p>
      </dgm:t>
    </dgm:pt>
    <dgm:pt modelId="{2CC1B147-AE7D-A34F-82F9-DD38261ADD87}" type="pres">
      <dgm:prSet presAssocID="{4229A444-F459-8841-8EF2-E1D4521519A8}" presName="compChildNode" presStyleCnt="0"/>
      <dgm:spPr/>
    </dgm:pt>
    <dgm:pt modelId="{78DF56F7-36B9-7845-A88D-978C7DD380A6}" type="pres">
      <dgm:prSet presAssocID="{4229A444-F459-8841-8EF2-E1D4521519A8}" presName="theInnerList" presStyleCnt="0"/>
      <dgm:spPr/>
    </dgm:pt>
    <dgm:pt modelId="{32746930-5DB3-C041-8251-D9A0216F608E}" type="pres">
      <dgm:prSet presAssocID="{3ADFB388-2CA8-C74D-824F-A810F7EFAE09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F51532-945B-D14C-8CF1-4448594810F2}" type="pres">
      <dgm:prSet presAssocID="{4229A444-F459-8841-8EF2-E1D4521519A8}" presName="aSpace" presStyleCnt="0"/>
      <dgm:spPr/>
    </dgm:pt>
    <dgm:pt modelId="{3E3EFCFD-92CA-7549-B09E-9A8906EC53A2}" type="pres">
      <dgm:prSet presAssocID="{79E3681C-7A1D-6A4D-BAA7-ED23C9FE695D}" presName="compNode" presStyleCnt="0"/>
      <dgm:spPr/>
    </dgm:pt>
    <dgm:pt modelId="{41D8A3A0-6DF2-AB46-AB53-333BDD99FCB6}" type="pres">
      <dgm:prSet presAssocID="{79E3681C-7A1D-6A4D-BAA7-ED23C9FE695D}" presName="aNode" presStyleLbl="bgShp" presStyleIdx="2" presStyleCnt="3"/>
      <dgm:spPr/>
      <dgm:t>
        <a:bodyPr/>
        <a:lstStyle/>
        <a:p>
          <a:endParaRPr lang="en-US"/>
        </a:p>
      </dgm:t>
    </dgm:pt>
    <dgm:pt modelId="{1A4E7D2E-E2B1-774F-9BF9-23A914D6F01E}" type="pres">
      <dgm:prSet presAssocID="{79E3681C-7A1D-6A4D-BAA7-ED23C9FE695D}" presName="textNode" presStyleLbl="bgShp" presStyleIdx="2" presStyleCnt="3"/>
      <dgm:spPr/>
      <dgm:t>
        <a:bodyPr/>
        <a:lstStyle/>
        <a:p>
          <a:endParaRPr lang="en-US"/>
        </a:p>
      </dgm:t>
    </dgm:pt>
    <dgm:pt modelId="{9FAD15CD-016E-0842-A2AE-2BC52ADC9B82}" type="pres">
      <dgm:prSet presAssocID="{79E3681C-7A1D-6A4D-BAA7-ED23C9FE695D}" presName="compChildNode" presStyleCnt="0"/>
      <dgm:spPr/>
    </dgm:pt>
    <dgm:pt modelId="{B7F02C8B-7943-1B45-8858-E6E13E4012D4}" type="pres">
      <dgm:prSet presAssocID="{79E3681C-7A1D-6A4D-BAA7-ED23C9FE695D}" presName="theInnerList" presStyleCnt="0"/>
      <dgm:spPr/>
    </dgm:pt>
    <dgm:pt modelId="{220981C7-655D-BB41-B6D9-8CF90E311B2D}" type="pres">
      <dgm:prSet presAssocID="{CB83707D-A84F-3942-94DC-5B45301EDB57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2A180B-6401-C149-AE97-44F357422B5F}" type="presOf" srcId="{79E3681C-7A1D-6A4D-BAA7-ED23C9FE695D}" destId="{1A4E7D2E-E2B1-774F-9BF9-23A914D6F01E}" srcOrd="1" destOrd="0" presId="urn:microsoft.com/office/officeart/2005/8/layout/lProcess2"/>
    <dgm:cxn modelId="{333C636D-4D90-484C-A90B-F69FA2D64DB9}" srcId="{4229A444-F459-8841-8EF2-E1D4521519A8}" destId="{3ADFB388-2CA8-C74D-824F-A810F7EFAE09}" srcOrd="0" destOrd="0" parTransId="{0383A49B-396F-6644-BF82-06998CEC1620}" sibTransId="{1EF4F3E6-AD3B-E446-85EF-06B58C7F1572}"/>
    <dgm:cxn modelId="{811599FD-3373-5B45-9680-31FB09B34272}" type="presOf" srcId="{B37D0F58-072E-AC41-A8BC-BFB8DDC679EE}" destId="{4DAAE477-DB43-3F47-9638-C8F12528932A}" srcOrd="0" destOrd="0" presId="urn:microsoft.com/office/officeart/2005/8/layout/lProcess2"/>
    <dgm:cxn modelId="{EC814422-04BD-DE46-AE31-DEE825A6F8B2}" type="presOf" srcId="{3ADFB388-2CA8-C74D-824F-A810F7EFAE09}" destId="{32746930-5DB3-C041-8251-D9A0216F608E}" srcOrd="0" destOrd="0" presId="urn:microsoft.com/office/officeart/2005/8/layout/lProcess2"/>
    <dgm:cxn modelId="{ABF8D542-C9BE-F942-9795-94D4774F9404}" type="presOf" srcId="{CB83707D-A84F-3942-94DC-5B45301EDB57}" destId="{220981C7-655D-BB41-B6D9-8CF90E311B2D}" srcOrd="0" destOrd="0" presId="urn:microsoft.com/office/officeart/2005/8/layout/lProcess2"/>
    <dgm:cxn modelId="{851CEEF5-FDF2-1242-868A-B24CD5E3FD45}" type="presOf" srcId="{4229A444-F459-8841-8EF2-E1D4521519A8}" destId="{8962FEE3-16D6-AC4C-9C3D-06EDCF54DA89}" srcOrd="0" destOrd="0" presId="urn:microsoft.com/office/officeart/2005/8/layout/lProcess2"/>
    <dgm:cxn modelId="{2F7B48B9-E40B-AF4E-ACB9-84F9B801AB00}" type="presOf" srcId="{08DB567E-21F7-3548-B728-45113FE866A4}" destId="{1E40D5F7-D92A-C641-AB69-B58BE9E4F236}" srcOrd="0" destOrd="0" presId="urn:microsoft.com/office/officeart/2005/8/layout/lProcess2"/>
    <dgm:cxn modelId="{043F49B5-C6F9-1D4F-AA93-0433D921F8C6}" srcId="{A73D7F57-D89C-5341-9118-5441843682D5}" destId="{08DB567E-21F7-3548-B728-45113FE866A4}" srcOrd="0" destOrd="0" parTransId="{95CA5529-EBA1-2540-A795-17A7A5B08984}" sibTransId="{C3598075-92C5-B24C-B6B6-716BD8778FFD}"/>
    <dgm:cxn modelId="{487B17EB-6DAA-2540-AFDE-7B9E6DB9D97E}" type="presOf" srcId="{A73D7F57-D89C-5341-9118-5441843682D5}" destId="{41378CB5-0A17-534D-8BAF-D192F37C9FA8}" srcOrd="0" destOrd="0" presId="urn:microsoft.com/office/officeart/2005/8/layout/lProcess2"/>
    <dgm:cxn modelId="{416C03CD-E5DD-A748-B1C3-F974746C04E9}" type="presOf" srcId="{4229A444-F459-8841-8EF2-E1D4521519A8}" destId="{CA0B316B-7B6F-2144-A954-FE8B7DA8A9F4}" srcOrd="1" destOrd="0" presId="urn:microsoft.com/office/officeart/2005/8/layout/lProcess2"/>
    <dgm:cxn modelId="{3BB97786-1D3B-124D-8C3A-2E8E28D75900}" type="presOf" srcId="{A73D7F57-D89C-5341-9118-5441843682D5}" destId="{8623E882-052E-374E-BBB1-FCFABC844287}" srcOrd="1" destOrd="0" presId="urn:microsoft.com/office/officeart/2005/8/layout/lProcess2"/>
    <dgm:cxn modelId="{5ED713A0-4116-584A-98F2-64F520C372C5}" srcId="{B37D0F58-072E-AC41-A8BC-BFB8DDC679EE}" destId="{4229A444-F459-8841-8EF2-E1D4521519A8}" srcOrd="1" destOrd="0" parTransId="{B79EB4E2-4E45-DF47-A3AA-9BA98D0EBADB}" sibTransId="{37E98AC6-71B7-3A49-A262-04819AC67932}"/>
    <dgm:cxn modelId="{FA5D2FF1-D0F0-424A-8C7C-18D051738AC9}" srcId="{B37D0F58-072E-AC41-A8BC-BFB8DDC679EE}" destId="{A73D7F57-D89C-5341-9118-5441843682D5}" srcOrd="0" destOrd="0" parTransId="{E4ADFE8E-77CC-DE48-854B-2625AF7A8E7C}" sibTransId="{37573C34-F624-DC4F-A2FD-C1086CAAF033}"/>
    <dgm:cxn modelId="{405D30D8-61BF-DB4B-84E8-3E12D3C3B4AE}" type="presOf" srcId="{79E3681C-7A1D-6A4D-BAA7-ED23C9FE695D}" destId="{41D8A3A0-6DF2-AB46-AB53-333BDD99FCB6}" srcOrd="0" destOrd="0" presId="urn:microsoft.com/office/officeart/2005/8/layout/lProcess2"/>
    <dgm:cxn modelId="{1EE6DD5E-7A95-5247-A360-FD6B0D1A4893}" srcId="{B37D0F58-072E-AC41-A8BC-BFB8DDC679EE}" destId="{79E3681C-7A1D-6A4D-BAA7-ED23C9FE695D}" srcOrd="2" destOrd="0" parTransId="{450FC67B-CC55-BC46-9A1E-85B528D2355B}" sibTransId="{4CA8D61B-E4D2-5F42-A68E-914877F9A496}"/>
    <dgm:cxn modelId="{F830E3BF-E112-7A49-A412-305AF3BCA960}" srcId="{79E3681C-7A1D-6A4D-BAA7-ED23C9FE695D}" destId="{CB83707D-A84F-3942-94DC-5B45301EDB57}" srcOrd="0" destOrd="0" parTransId="{00EFADFA-E178-3F40-A7A2-456D89C94AAD}" sibTransId="{253665E0-7CEC-614B-97EF-E40BD824F52A}"/>
    <dgm:cxn modelId="{26C3051A-5ADC-D245-9A3F-DBA6A4D0CB32}" type="presParOf" srcId="{4DAAE477-DB43-3F47-9638-C8F12528932A}" destId="{BE71AEF4-C9DD-5644-9A15-37AE6A651469}" srcOrd="0" destOrd="0" presId="urn:microsoft.com/office/officeart/2005/8/layout/lProcess2"/>
    <dgm:cxn modelId="{22E98D51-3CF1-5A42-B9BD-CBBCE7DEECBA}" type="presParOf" srcId="{BE71AEF4-C9DD-5644-9A15-37AE6A651469}" destId="{41378CB5-0A17-534D-8BAF-D192F37C9FA8}" srcOrd="0" destOrd="0" presId="urn:microsoft.com/office/officeart/2005/8/layout/lProcess2"/>
    <dgm:cxn modelId="{5897143E-037B-0947-913D-28947EC7085C}" type="presParOf" srcId="{BE71AEF4-C9DD-5644-9A15-37AE6A651469}" destId="{8623E882-052E-374E-BBB1-FCFABC844287}" srcOrd="1" destOrd="0" presId="urn:microsoft.com/office/officeart/2005/8/layout/lProcess2"/>
    <dgm:cxn modelId="{834CEA26-8D72-7E41-A985-3BA05A2ED0BF}" type="presParOf" srcId="{BE71AEF4-C9DD-5644-9A15-37AE6A651469}" destId="{FB52DDC2-1576-504F-8667-1217B24BB340}" srcOrd="2" destOrd="0" presId="urn:microsoft.com/office/officeart/2005/8/layout/lProcess2"/>
    <dgm:cxn modelId="{98C42E27-AF47-6E41-80D9-BA395B03F2EB}" type="presParOf" srcId="{FB52DDC2-1576-504F-8667-1217B24BB340}" destId="{55EEEC26-A99C-D540-B33A-6F88C3A5C0D1}" srcOrd="0" destOrd="0" presId="urn:microsoft.com/office/officeart/2005/8/layout/lProcess2"/>
    <dgm:cxn modelId="{D919CE9F-7B96-4E4E-BB63-ACBF9F08B5D6}" type="presParOf" srcId="{55EEEC26-A99C-D540-B33A-6F88C3A5C0D1}" destId="{1E40D5F7-D92A-C641-AB69-B58BE9E4F236}" srcOrd="0" destOrd="0" presId="urn:microsoft.com/office/officeart/2005/8/layout/lProcess2"/>
    <dgm:cxn modelId="{D7630B78-0AA7-CC42-944E-84B935F7F697}" type="presParOf" srcId="{4DAAE477-DB43-3F47-9638-C8F12528932A}" destId="{39073EEC-DA2E-7641-BCC9-AA4115845BCB}" srcOrd="1" destOrd="0" presId="urn:microsoft.com/office/officeart/2005/8/layout/lProcess2"/>
    <dgm:cxn modelId="{8E9BC124-B606-E748-AD82-7BA4DB8E73C1}" type="presParOf" srcId="{4DAAE477-DB43-3F47-9638-C8F12528932A}" destId="{B23DC7F8-6C83-CC4B-909C-73092C5601AB}" srcOrd="2" destOrd="0" presId="urn:microsoft.com/office/officeart/2005/8/layout/lProcess2"/>
    <dgm:cxn modelId="{DE29066B-C819-6042-9BE5-E6F95FAB9C99}" type="presParOf" srcId="{B23DC7F8-6C83-CC4B-909C-73092C5601AB}" destId="{8962FEE3-16D6-AC4C-9C3D-06EDCF54DA89}" srcOrd="0" destOrd="0" presId="urn:microsoft.com/office/officeart/2005/8/layout/lProcess2"/>
    <dgm:cxn modelId="{8C8F14F6-5B19-3A43-8A44-01556DF798CB}" type="presParOf" srcId="{B23DC7F8-6C83-CC4B-909C-73092C5601AB}" destId="{CA0B316B-7B6F-2144-A954-FE8B7DA8A9F4}" srcOrd="1" destOrd="0" presId="urn:microsoft.com/office/officeart/2005/8/layout/lProcess2"/>
    <dgm:cxn modelId="{95A1189E-80BC-AE42-852B-C1F7D7F752E4}" type="presParOf" srcId="{B23DC7F8-6C83-CC4B-909C-73092C5601AB}" destId="{2CC1B147-AE7D-A34F-82F9-DD38261ADD87}" srcOrd="2" destOrd="0" presId="urn:microsoft.com/office/officeart/2005/8/layout/lProcess2"/>
    <dgm:cxn modelId="{A78F074C-980D-1B4D-9DC2-8F4540BB4125}" type="presParOf" srcId="{2CC1B147-AE7D-A34F-82F9-DD38261ADD87}" destId="{78DF56F7-36B9-7845-A88D-978C7DD380A6}" srcOrd="0" destOrd="0" presId="urn:microsoft.com/office/officeart/2005/8/layout/lProcess2"/>
    <dgm:cxn modelId="{90373F88-A59C-F549-8C52-7BAD147BB2E5}" type="presParOf" srcId="{78DF56F7-36B9-7845-A88D-978C7DD380A6}" destId="{32746930-5DB3-C041-8251-D9A0216F608E}" srcOrd="0" destOrd="0" presId="urn:microsoft.com/office/officeart/2005/8/layout/lProcess2"/>
    <dgm:cxn modelId="{054F4974-4C80-744F-8F73-4A3B997F234A}" type="presParOf" srcId="{4DAAE477-DB43-3F47-9638-C8F12528932A}" destId="{7FF51532-945B-D14C-8CF1-4448594810F2}" srcOrd="3" destOrd="0" presId="urn:microsoft.com/office/officeart/2005/8/layout/lProcess2"/>
    <dgm:cxn modelId="{5FBC1003-1CDE-AA4F-BA47-BB304493CA12}" type="presParOf" srcId="{4DAAE477-DB43-3F47-9638-C8F12528932A}" destId="{3E3EFCFD-92CA-7549-B09E-9A8906EC53A2}" srcOrd="4" destOrd="0" presId="urn:microsoft.com/office/officeart/2005/8/layout/lProcess2"/>
    <dgm:cxn modelId="{2FC85346-53F6-3945-B979-ABE0C9E92460}" type="presParOf" srcId="{3E3EFCFD-92CA-7549-B09E-9A8906EC53A2}" destId="{41D8A3A0-6DF2-AB46-AB53-333BDD99FCB6}" srcOrd="0" destOrd="0" presId="urn:microsoft.com/office/officeart/2005/8/layout/lProcess2"/>
    <dgm:cxn modelId="{8F07BE03-F3FF-3D45-8A66-344ABE0DB245}" type="presParOf" srcId="{3E3EFCFD-92CA-7549-B09E-9A8906EC53A2}" destId="{1A4E7D2E-E2B1-774F-9BF9-23A914D6F01E}" srcOrd="1" destOrd="0" presId="urn:microsoft.com/office/officeart/2005/8/layout/lProcess2"/>
    <dgm:cxn modelId="{5EDABBCD-9478-644B-8BCB-24386309EC33}" type="presParOf" srcId="{3E3EFCFD-92CA-7549-B09E-9A8906EC53A2}" destId="{9FAD15CD-016E-0842-A2AE-2BC52ADC9B82}" srcOrd="2" destOrd="0" presId="urn:microsoft.com/office/officeart/2005/8/layout/lProcess2"/>
    <dgm:cxn modelId="{0D6BD7D0-D274-0C4C-BD02-0649E885BF77}" type="presParOf" srcId="{9FAD15CD-016E-0842-A2AE-2BC52ADC9B82}" destId="{B7F02C8B-7943-1B45-8858-E6E13E4012D4}" srcOrd="0" destOrd="0" presId="urn:microsoft.com/office/officeart/2005/8/layout/lProcess2"/>
    <dgm:cxn modelId="{0958397D-0262-AA49-8F67-C26B655EA105}" type="presParOf" srcId="{B7F02C8B-7943-1B45-8858-E6E13E4012D4}" destId="{220981C7-655D-BB41-B6D9-8CF90E311B2D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9FEC589-A4ED-E54A-BF89-3911A7F09B0D}">
      <dsp:nvSpPr>
        <dsp:cNvPr id="0" name=""/>
        <dsp:cNvSpPr/>
      </dsp:nvSpPr>
      <dsp:spPr>
        <a:xfrm rot="21300000">
          <a:off x="18706" y="1901000"/>
          <a:ext cx="6058586" cy="693799"/>
        </a:xfrm>
        <a:prstGeom prst="mathMinus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2">
              <a:lumMod val="75000"/>
            </a:schemeClr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0C3C8EB4-2219-0641-85AA-990D74CF09C9}">
      <dsp:nvSpPr>
        <dsp:cNvPr id="0" name=""/>
        <dsp:cNvSpPr/>
      </dsp:nvSpPr>
      <dsp:spPr>
        <a:xfrm>
          <a:off x="762006" y="685807"/>
          <a:ext cx="1828800" cy="1798320"/>
        </a:xfrm>
        <a:prstGeom prst="downArrow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2">
              <a:lumMod val="75000"/>
            </a:schemeClr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AF565A-D8F3-0D47-8B84-CE178EBBD269}">
      <dsp:nvSpPr>
        <dsp:cNvPr id="0" name=""/>
        <dsp:cNvSpPr/>
      </dsp:nvSpPr>
      <dsp:spPr>
        <a:xfrm>
          <a:off x="609599" y="0"/>
          <a:ext cx="3931910" cy="1278637"/>
        </a:xfrm>
        <a:prstGeom prst="rect">
          <a:avLst/>
        </a:prstGeom>
        <a:solidFill>
          <a:schemeClr val="bg1"/>
        </a:soli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Lower level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There must be some sort of function that produces an authenticator</a:t>
          </a:r>
        </a:p>
      </dsp:txBody>
      <dsp:txXfrm>
        <a:off x="609599" y="0"/>
        <a:ext cx="3931910" cy="1278637"/>
      </dsp:txXfrm>
    </dsp:sp>
    <dsp:sp modelId="{F89A8629-E88D-5B42-AE48-3030A7AF7E25}">
      <dsp:nvSpPr>
        <dsp:cNvPr id="0" name=""/>
        <dsp:cNvSpPr/>
      </dsp:nvSpPr>
      <dsp:spPr>
        <a:xfrm>
          <a:off x="3276593" y="1904996"/>
          <a:ext cx="1828800" cy="1798320"/>
        </a:xfrm>
        <a:prstGeom prst="upArrow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2">
              <a:lumMod val="75000"/>
            </a:schemeClr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458508-C634-8947-BE5F-AF7AD4C41A9B}">
      <dsp:nvSpPr>
        <dsp:cNvPr id="0" name=""/>
        <dsp:cNvSpPr/>
      </dsp:nvSpPr>
      <dsp:spPr>
        <a:xfrm>
          <a:off x="1371600" y="3113346"/>
          <a:ext cx="4450080" cy="1382453"/>
        </a:xfrm>
        <a:prstGeom prst="rect">
          <a:avLst/>
        </a:prstGeom>
        <a:solidFill>
          <a:schemeClr val="bg1"/>
        </a:soli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Higher-level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Uses the lower-level function as a primitive in an authentication protocol that enables a receiver to verify the authenticity of a message</a:t>
          </a:r>
        </a:p>
      </dsp:txBody>
      <dsp:txXfrm>
        <a:off x="1371600" y="3113346"/>
        <a:ext cx="4450080" cy="1382453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455709D-7F47-994B-9CF2-C952C0C6C13D}">
      <dsp:nvSpPr>
        <dsp:cNvPr id="0" name=""/>
        <dsp:cNvSpPr/>
      </dsp:nvSpPr>
      <dsp:spPr>
        <a:xfrm rot="16200000">
          <a:off x="-1379709" y="1381785"/>
          <a:ext cx="4800600" cy="2037029"/>
        </a:xfrm>
        <a:prstGeom prst="flowChartManualOperation">
          <a:avLst/>
        </a:prstGeom>
        <a:solidFill>
          <a:schemeClr val="accent4">
            <a:lumMod val="75000"/>
          </a:schemeClr>
        </a:solidFill>
        <a:ln w="9525">
          <a:solidFill>
            <a:schemeClr val="accent4">
              <a:lumMod val="50000"/>
            </a:schemeClr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95250" bIns="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i="0" kern="1200" dirty="0" smtClean="0"/>
            <a:t>Taking into account the types of attacks, the MAC needs to satisfy the following:</a:t>
          </a:r>
          <a:endParaRPr lang="en-US" sz="1500" b="1" i="0" kern="1200" dirty="0"/>
        </a:p>
      </dsp:txBody>
      <dsp:txXfrm rot="16200000">
        <a:off x="-1379709" y="1381785"/>
        <a:ext cx="4800600" cy="2037029"/>
      </dsp:txXfrm>
    </dsp:sp>
    <dsp:sp modelId="{355D249C-4135-264C-9AA4-38F8B8368748}">
      <dsp:nvSpPr>
        <dsp:cNvPr id="0" name=""/>
        <dsp:cNvSpPr/>
      </dsp:nvSpPr>
      <dsp:spPr>
        <a:xfrm rot="16200000">
          <a:off x="810096" y="1381785"/>
          <a:ext cx="4800600" cy="2037029"/>
        </a:xfrm>
        <a:prstGeom prst="flowChartManualOperation">
          <a:avLst/>
        </a:prstGeom>
        <a:solidFill>
          <a:schemeClr val="accent4">
            <a:lumMod val="5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95250" bIns="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rPr>
            <a:t>The first requirement deals with message replacement attacks, in which an opponent is able to construct a new message to match a given MAC, even though the opponent does not know and does not learn the key</a:t>
          </a:r>
          <a:endParaRPr lang="en-US" sz="1500" b="1" i="0" kern="1200" dirty="0"/>
        </a:p>
      </dsp:txBody>
      <dsp:txXfrm rot="16200000">
        <a:off x="810096" y="1381785"/>
        <a:ext cx="4800600" cy="2037029"/>
      </dsp:txXfrm>
    </dsp:sp>
    <dsp:sp modelId="{2B5F3EFE-B469-D54B-9DB0-72961539BBD1}">
      <dsp:nvSpPr>
        <dsp:cNvPr id="0" name=""/>
        <dsp:cNvSpPr/>
      </dsp:nvSpPr>
      <dsp:spPr>
        <a:xfrm rot="16200000">
          <a:off x="2999903" y="1381785"/>
          <a:ext cx="4800600" cy="2037029"/>
        </a:xfrm>
        <a:prstGeom prst="flowChartManualOperation">
          <a:avLst/>
        </a:prstGeom>
        <a:solidFill>
          <a:schemeClr val="accent4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0771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rPr>
            <a:t>The second requirement deals with the need to thwart a brute-force attack based on chosen plaintext </a:t>
          </a:r>
          <a:endParaRPr lang="en-US" sz="1900" kern="1200" dirty="0" smtClean="0">
            <a:latin typeface="Arial" pitchFamily="-84" charset="0"/>
            <a:ea typeface="ＭＳ Ｐゴシック" pitchFamily="-84" charset="-128"/>
            <a:cs typeface="ＭＳ Ｐゴシック" pitchFamily="-84" charset="-128"/>
          </a:endParaRPr>
        </a:p>
      </dsp:txBody>
      <dsp:txXfrm rot="16200000">
        <a:off x="2999903" y="1381785"/>
        <a:ext cx="4800600" cy="2037029"/>
      </dsp:txXfrm>
    </dsp:sp>
    <dsp:sp modelId="{378057DA-9A05-9149-8D2C-22685B173615}">
      <dsp:nvSpPr>
        <dsp:cNvPr id="0" name=""/>
        <dsp:cNvSpPr/>
      </dsp:nvSpPr>
      <dsp:spPr>
        <a:xfrm rot="16200000">
          <a:off x="5189709" y="1381785"/>
          <a:ext cx="4800600" cy="2037029"/>
        </a:xfrm>
        <a:prstGeom prst="flowChartManualOperation">
          <a:avLst/>
        </a:prstGeom>
        <a:solidFill>
          <a:schemeClr val="accent4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0771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rPr>
            <a:t>The final requirement dictates that the authentication algorithm should not be weaker with respect to certain parts or bits of the message than others</a:t>
          </a:r>
          <a:endParaRPr lang="en-US" sz="1900" kern="1200" dirty="0">
            <a:latin typeface="Arial" pitchFamily="-84" charset="0"/>
            <a:ea typeface="ＭＳ Ｐゴシック" pitchFamily="-84" charset="-128"/>
            <a:cs typeface="ＭＳ Ｐゴシック" pitchFamily="-84" charset="-128"/>
          </a:endParaRPr>
        </a:p>
      </dsp:txBody>
      <dsp:txXfrm rot="16200000">
        <a:off x="5189709" y="1381785"/>
        <a:ext cx="4800600" cy="2037029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6CF82A7-2676-8E4E-8979-085535B19D56}">
      <dsp:nvSpPr>
        <dsp:cNvPr id="0" name=""/>
        <dsp:cNvSpPr/>
      </dsp:nvSpPr>
      <dsp:spPr>
        <a:xfrm>
          <a:off x="0" y="301809"/>
          <a:ext cx="7924800" cy="2034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5053" tIns="354076" rIns="615053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Attack the key space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If an attacker can determine the MAC key then it is possible to generate a valid MAC value for any input </a:t>
          </a:r>
          <a:r>
            <a:rPr lang="en-US" sz="1700" i="1" kern="1200" dirty="0" smtClean="0"/>
            <a:t>x</a:t>
          </a:r>
          <a:endParaRPr lang="en-US" sz="1700" kern="1200" dirty="0" smtClean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Attack the MAC value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Objective is to generate a valid tag for a given message or to find a message that matches a given tag</a:t>
          </a:r>
        </a:p>
      </dsp:txBody>
      <dsp:txXfrm>
        <a:off x="0" y="301809"/>
        <a:ext cx="7924800" cy="2034900"/>
      </dsp:txXfrm>
    </dsp:sp>
    <dsp:sp modelId="{152F7F99-21E6-FA41-9A9B-75F753A7D577}">
      <dsp:nvSpPr>
        <dsp:cNvPr id="0" name=""/>
        <dsp:cNvSpPr/>
      </dsp:nvSpPr>
      <dsp:spPr>
        <a:xfrm>
          <a:off x="396240" y="50889"/>
          <a:ext cx="5547360" cy="501840"/>
        </a:xfrm>
        <a:prstGeom prst="roundRect">
          <a:avLst/>
        </a:prstGeom>
        <a:solidFill>
          <a:schemeClr val="accent4">
            <a:lumMod val="7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677" tIns="0" rIns="209677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Two lines of attack:</a:t>
          </a:r>
          <a:endParaRPr lang="en-U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96240" y="50889"/>
        <a:ext cx="5547360" cy="50184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1378CB5-0A17-534D-8BAF-D192F37C9FA8}">
      <dsp:nvSpPr>
        <dsp:cNvPr id="0" name=""/>
        <dsp:cNvSpPr/>
      </dsp:nvSpPr>
      <dsp:spPr>
        <a:xfrm>
          <a:off x="744" y="0"/>
          <a:ext cx="1934765" cy="33782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dirty="0" smtClean="0"/>
            <a:t>Data that will be both authenticated and </a:t>
          </a:r>
          <a:r>
            <a:rPr lang="en-US" sz="1600" b="1" i="0" kern="1200" dirty="0" smtClean="0"/>
            <a:t>encrypted  </a:t>
          </a:r>
          <a:endParaRPr lang="en-US" sz="1600" b="1" i="0" kern="1200" dirty="0"/>
        </a:p>
      </dsp:txBody>
      <dsp:txXfrm>
        <a:off x="744" y="0"/>
        <a:ext cx="1934765" cy="1013460"/>
      </dsp:txXfrm>
    </dsp:sp>
    <dsp:sp modelId="{1E40D5F7-D92A-C641-AB69-B58BE9E4F236}">
      <dsp:nvSpPr>
        <dsp:cNvPr id="0" name=""/>
        <dsp:cNvSpPr/>
      </dsp:nvSpPr>
      <dsp:spPr>
        <a:xfrm>
          <a:off x="194220" y="1013460"/>
          <a:ext cx="1547812" cy="219583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0" kern="1200" dirty="0" smtClean="0"/>
            <a:t>This is the plaintext message P of the data block</a:t>
          </a:r>
        </a:p>
      </dsp:txBody>
      <dsp:txXfrm>
        <a:off x="194220" y="1013460"/>
        <a:ext cx="1547812" cy="2195830"/>
      </dsp:txXfrm>
    </dsp:sp>
    <dsp:sp modelId="{8962FEE3-16D6-AC4C-9C3D-06EDCF54DA89}">
      <dsp:nvSpPr>
        <dsp:cNvPr id="0" name=""/>
        <dsp:cNvSpPr/>
      </dsp:nvSpPr>
      <dsp:spPr>
        <a:xfrm>
          <a:off x="2080617" y="0"/>
          <a:ext cx="1934765" cy="33782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dirty="0" smtClean="0"/>
            <a:t>Associated data A that will be authenticated but not encrypted</a:t>
          </a:r>
        </a:p>
      </dsp:txBody>
      <dsp:txXfrm>
        <a:off x="2080617" y="0"/>
        <a:ext cx="1934765" cy="1013460"/>
      </dsp:txXfrm>
    </dsp:sp>
    <dsp:sp modelId="{32746930-5DB3-C041-8251-D9A0216F608E}">
      <dsp:nvSpPr>
        <dsp:cNvPr id="0" name=""/>
        <dsp:cNvSpPr/>
      </dsp:nvSpPr>
      <dsp:spPr>
        <a:xfrm>
          <a:off x="2274093" y="1013460"/>
          <a:ext cx="1547812" cy="219583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0" kern="1200" dirty="0" smtClean="0"/>
            <a:t>An example is a protocol header that must be transmitted in the clear for proper protocol operation but which needs to be authenticated</a:t>
          </a:r>
        </a:p>
      </dsp:txBody>
      <dsp:txXfrm>
        <a:off x="2274093" y="1013460"/>
        <a:ext cx="1547812" cy="2195830"/>
      </dsp:txXfrm>
    </dsp:sp>
    <dsp:sp modelId="{41D8A3A0-6DF2-AB46-AB53-333BDD99FCB6}">
      <dsp:nvSpPr>
        <dsp:cNvPr id="0" name=""/>
        <dsp:cNvSpPr/>
      </dsp:nvSpPr>
      <dsp:spPr>
        <a:xfrm>
          <a:off x="4160490" y="0"/>
          <a:ext cx="1934765" cy="33782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dirty="0" smtClean="0"/>
            <a:t>A nonce N that is assigned to the payload and the associated data</a:t>
          </a:r>
        </a:p>
      </dsp:txBody>
      <dsp:txXfrm>
        <a:off x="4160490" y="0"/>
        <a:ext cx="1934765" cy="1013460"/>
      </dsp:txXfrm>
    </dsp:sp>
    <dsp:sp modelId="{220981C7-655D-BB41-B6D9-8CF90E311B2D}">
      <dsp:nvSpPr>
        <dsp:cNvPr id="0" name=""/>
        <dsp:cNvSpPr/>
      </dsp:nvSpPr>
      <dsp:spPr>
        <a:xfrm>
          <a:off x="4353966" y="1013460"/>
          <a:ext cx="1547812" cy="219583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0" kern="1200" dirty="0" smtClean="0"/>
            <a:t>This is a unique value that is different for every instance during the lifetime of a protocol association and is intended to prevent replay attacks and certain other types of attacks</a:t>
          </a:r>
          <a:endParaRPr lang="en-US" sz="1200" b="1" i="0" kern="1200" dirty="0"/>
        </a:p>
      </dsp:txBody>
      <dsp:txXfrm>
        <a:off x="4353966" y="1013460"/>
        <a:ext cx="1547812" cy="2195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vertAlign" val="none"/>
      <dgm:param type="horz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type="mathMinus" r:blip="" rot="-5">
                <dgm:adjLst/>
              </dgm:shape>
            </dgm:if>
            <dgm:else name="Name13">
              <dgm:shape xmlns:r="http://schemas.openxmlformats.org/officeDocument/2006/relationships" type="mathMinus" r:blip="" rot="5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type="flowChartManualOperation" r:blip="" rot="-90">
              <dgm:adjLst/>
            </dgm:shape>
          </dgm:if>
          <dgm:else name="Name6">
            <dgm:shape xmlns:r="http://schemas.openxmlformats.org/officeDocument/2006/relationships" type="flowChartManualOperation" r:blip="" rot="90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AU" noProof="0"/>
              <a:t>Click to edit Master text styles</a:t>
            </a:r>
            <a:endParaRPr lang="en-AU" noProof="0"/>
          </a:p>
          <a:p>
            <a:pPr lvl="1"/>
            <a:r>
              <a:rPr lang="en-AU" noProof="0"/>
              <a:t>Second level</a:t>
            </a:r>
            <a:endParaRPr lang="en-AU" noProof="0"/>
          </a:p>
          <a:p>
            <a:pPr lvl="2"/>
            <a:r>
              <a:rPr lang="en-AU" noProof="0"/>
              <a:t>Third level</a:t>
            </a:r>
            <a:endParaRPr lang="en-AU" noProof="0"/>
          </a:p>
          <a:p>
            <a:pPr lvl="3"/>
            <a:r>
              <a:rPr lang="en-AU" noProof="0"/>
              <a:t>Fourth level</a:t>
            </a:r>
            <a:endParaRPr lang="en-AU" noProof="0"/>
          </a:p>
          <a:p>
            <a:pPr lvl="4"/>
            <a:r>
              <a:rPr lang="en-AU" noProof="0"/>
              <a:t>Fifth level</a:t>
            </a:r>
            <a:endParaRPr lang="en-AU" noProof="0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E01877B-E5FC-4F44-9FC7-4B20506F310A}" type="slidenum">
              <a:rPr lang="en-AU"/>
            </a:fld>
            <a:endParaRPr lang="en-A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itchFamily="-84" charset="-128"/>
        <a:cs typeface="MS PGothic" pitchFamily="-8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itchFamily="-8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itchFamily="-8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itchFamily="-8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itchFamily="-8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 This chapter begins with an introduction to the requirements for authentication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and digital signature and the types of attacks to be countered. Then the basic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approaches are surveyed. The remainder of the chapter deals with the fundamental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approach to message authentication known as the message authentication code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(MAC). Following an overview of this topic, the chapter looks at security considerations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for MACs. This is followed by a discussion of specific MACs in two categories: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those built from cryptographic hash functions and those built using a block cipher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mode of operation. Next, we look at a relatively recent approach known as authenticated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encryption. Finally, we look at the use of cryptographic hash functions and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MACs for pseudorandom number generation.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10E2E4-7EF1-9740-B874-0923C8317D3F}" type="slidenum">
              <a:rPr lang="en-AU" smtClean="0">
                <a:latin typeface="Arial" panose="020B0604020202020204" pitchFamily="34" charset="0"/>
              </a:rPr>
            </a:fld>
            <a:endParaRPr lang="en-AU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EAF2D4-5370-B24A-AC0D-F2C5C66B543D}" type="slidenum">
              <a:rPr lang="en-AU">
                <a:latin typeface="Arial" panose="020B0604020202020204" pitchFamily="34" charset="0"/>
              </a:rPr>
            </a:fld>
            <a:endParaRPr lang="en-AU" dirty="0">
              <a:latin typeface="Arial" panose="020B0604020202020204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 A brute-force attack on a MAC is a more difficult undertaking than a brute-force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attack on a hash function because it requires known message-tag pairs. Let us see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why this is so. To attack a hash code, we can proceed in the following way. Given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a fixed message x  with n -bit hash code h =  H(x ), a brute-force method of finding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a collision is to pick a random bit string y  and check if H(y ) =  H(x ). The attacker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can do this repeatedly off line. Whether an off-line attack can be used on a MAC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algorithm depends on the relative size of the key and the tag.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The attacker would like to come up with the valid MAC code for a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given message x . There are two lines of attack possible: attack the key space and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attack the MAC value. We examine each of these in turn.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If an attacker can determine the MAC key, then it is possible to generate a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valid MAC value for any input x . Suppose the key size is k  bits and that the attacker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has one known text-tag pair. Then the attacker can compute the n -bit tag on the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known text for all possible keys. At least one key is guaranteed to produce the correct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tag, namely, the valid key that was initially used to produce the known text-tag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pair. This phase of the attack takes a level of effort proportional to 2</a:t>
            </a:r>
            <a:r>
              <a:rPr lang="en-US" sz="1200" b="0" kern="1200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  (that is, one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operation for each of the 2</a:t>
            </a:r>
            <a:r>
              <a:rPr lang="en-US" sz="1200" b="0" kern="1200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  possible key values). However, as was described earlier,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because the MAC is a many-to-one mapping, there may be other keys that produce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the correct value. Thus, if more than one key is found to produce the correct value,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additional text-tag pairs must be tested. It can be shown that the level of effort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drops off rapidly with each additional text-MAC pair and that the overall level of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effort is roughly 2</a:t>
            </a:r>
            <a:r>
              <a:rPr lang="en-US" sz="1200" b="0" kern="1200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  [MENE97].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An attacker can also work on the tag without attempting to recover the key.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Here, the objective is to generate a valid tag for a given message or to find a message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 that matches a given tag. In either case, the level of effort is comparable to that for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attacking the one-way or weak collision-resistant property of a hash code, or 2</a:t>
            </a:r>
            <a:r>
              <a:rPr lang="en-US" sz="1200" b="0" kern="1200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 . In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the case of the MAC, the attack cannot be conducted off line without further input;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the attacker will require chosen text-tag pairs or knowledge of the key.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To summarize, the level of effort for brute-force attack on a MAC algorithm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can be expressed as min(2</a:t>
            </a:r>
            <a:r>
              <a:rPr lang="en-US" sz="1200" b="0" kern="1200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 , 2</a:t>
            </a:r>
            <a:r>
              <a:rPr lang="en-US" sz="1200" b="0" kern="1200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 ). The assessment of strength is similar to that for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symmetric encryption algorithms. It would appear reasonable to require that the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key length and tag length satisfy a relationship such as min(k , n) ≥ N , where N  is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perhaps in the range of 128 bits.</a:t>
            </a:r>
            <a:endParaRPr lang="en-US" b="0" dirty="0"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01AD91-72C6-C84D-A61C-8779468DBB18}" type="slidenum">
              <a:rPr lang="en-AU">
                <a:latin typeface="Arial" panose="020B0604020202020204" pitchFamily="34" charset="0"/>
              </a:rPr>
            </a:fld>
            <a:endParaRPr lang="en-AU" dirty="0">
              <a:latin typeface="Arial" panose="020B0604020202020204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 As with encryption algorithms and hash functions, cryptanalytic attacks on MAC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algorithms seek to exploit some property of the algorithm to perform some attack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other than an exhaustive search. The way to measure the resistance of a MAC algorithm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to cryptanalysis is to compare its strength to the effort required for a brute-force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attack. That is, an ideal MAC algorithm will require a cryptanalytic effort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greater than or equal to the brute-force effort.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There is much more variety in the structure of MACs than in hash functions,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so it is difficult to generalize about the cryptanalysis of MACs. Furthermore, far less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work has been done on developing such attacks. A useful survey of some methods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for specific MACs is [PREN96].</a:t>
            </a:r>
            <a:endParaRPr lang="en-US" dirty="0"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B6E51D-BAAB-B244-A5B7-11D0FCFC0872}" type="slidenum">
              <a:rPr lang="en-AU">
                <a:latin typeface="Arial" panose="020B0604020202020204" pitchFamily="34" charset="0"/>
              </a:rPr>
            </a:fld>
            <a:endParaRPr lang="en-AU" dirty="0">
              <a:latin typeface="Arial" panose="020B0604020202020204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Later in this chapter, we look at examples of a MAC based on the use of a symmetric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block cipher. This has traditionally been the most common approach to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constructing a MAC. In recent years, there has been increased interest in developing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a MAC derived from a cryptographic hash function. The motivations for this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interest are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1.  Cryptographic hash functions such as MD5 and SHA generally execute faster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in software than symmetric block ciphers such as DES.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2.  Library code for cryptographic hash functions is widely available.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With the development of AES and the more widespread availability of code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for encryption algorithms, these considerations are less significant, but hash-based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MACs continue to be widely used.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A hash function such as SHA was not designed for use as a MAC and cannot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be used directly for that purpose, because it does not rely on a secret key.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There have been a number of proposals for the incorporation of a secret key into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an existing hash algorithm. The approach that has received the most support is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HMAC [BELL96a, BELL96b]. HMAC has been issued as RFC 2104, has been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chosen as the mandatory-to-implement MAC for IP security, and is used in other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Internet protocols, such as SSL. HMAC has also been issued as a NIST standard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(FIPS 198).</a:t>
            </a:r>
            <a:endParaRPr lang="en-US" dirty="0"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RFC 2104 lists the following design objectives for HMAC:  </a:t>
            </a:r>
            <a:endParaRPr lang="en-US" dirty="0" smtClean="0"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endParaRPr lang="en-US" dirty="0" smtClean="0"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dirty="0" smtClean="0"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• To use, without modifications, available hash functions. In particular, hash functions that perform well in software, and for which code is freely and widely available. </a:t>
            </a:r>
            <a:endParaRPr lang="en-US" dirty="0" smtClean="0"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endParaRPr lang="en-US" dirty="0" smtClean="0"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dirty="0" smtClean="0"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• To allow for easy replaceability of the embedded hash function in case faster or more secure hash functions are found or required.</a:t>
            </a:r>
            <a:endParaRPr lang="en-US" dirty="0" smtClean="0"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endParaRPr lang="en-US" dirty="0" smtClean="0"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dirty="0" smtClean="0"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• To preserve the original performance of the hash function without incurring a significant degradation.</a:t>
            </a:r>
            <a:endParaRPr lang="en-US" dirty="0" smtClean="0"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endParaRPr lang="en-US" dirty="0" smtClean="0"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dirty="0" smtClean="0"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• To use and handle keys in a simple way. </a:t>
            </a:r>
            <a:endParaRPr lang="en-US" dirty="0" smtClean="0"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endParaRPr lang="en-US" dirty="0" smtClean="0"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dirty="0" smtClean="0"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• To have a well understood cryptographic analysis of the strength of the authentication mechanism based on reasonable assumptions about the embedded hash function. </a:t>
            </a:r>
            <a:endParaRPr lang="en-US" dirty="0" smtClean="0"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endParaRPr lang="en-US" dirty="0" smtClean="0"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 The first two objectives are important to the acceptability of HMAC. HMAC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treats the hash function as a “black box.” This has two benefits. First, an existing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implementation of a hash function can be used as a module in implementing HMAC.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In this way, the bulk of the HMAC code is prepackaged and ready to use without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modification. Second, if it is ever desired to replace a given hash function in an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HMAC implementation, all that is required is to remove the existing hash function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module and drop in the new module. This could be done if a faster hash function were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desired. More important, if the security of the embedded hash function were compromised,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the security of HMAC could be retained simply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by replacing the embedded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hash function with a more secure one (e.g., replacing SHA- 2 with SHA-3).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The last design objective in the preceding list is, in fact, the main advantage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of HMAC over other proposed hash-based schemes. HMAC can be proven secure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provided that the embedded hash function has some reasonable cryptographic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strengths. We return to this point later in this section, but first we examine the structure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of HMAC.</a:t>
            </a:r>
            <a:endParaRPr lang="en-US" dirty="0" smtClean="0"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75FEDC-4976-554C-9DD6-D5B564CC70AD}" type="slidenum">
              <a:rPr lang="en-AU" smtClean="0">
                <a:latin typeface="Arial" panose="020B0604020202020204" pitchFamily="34" charset="0"/>
              </a:rPr>
            </a:fld>
            <a:endParaRPr lang="en-AU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0C37A4-4843-BD44-B333-0F6B06EFC964}" type="slidenum">
              <a:rPr lang="en-AU">
                <a:latin typeface="Arial" panose="020B0604020202020204" pitchFamily="34" charset="0"/>
              </a:rPr>
            </a:fld>
            <a:endParaRPr lang="en-AU" dirty="0">
              <a:latin typeface="Arial" panose="020B0604020202020204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343400"/>
            <a:ext cx="5867400" cy="4114800"/>
          </a:xfrm>
          <a:noFill/>
        </p:spPr>
        <p:txBody>
          <a:bodyPr/>
          <a:lstStyle/>
          <a:p>
            <a:pPr eaLnBrk="1" hangingPunct="1"/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 Figure 12.5 illustrates the overall operation of HMAC.</a:t>
            </a:r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 A more efficient implementation is possible, as shown in Figure 12.6.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1877B-E5FC-4F44-9FC7-4B20506F310A}" type="slidenum">
              <a:rPr lang="en-AU" smtClean="0"/>
            </a:fld>
            <a:endParaRPr lang="en-AU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79EF42-2981-6B41-AD79-4DFB7116F037}" type="slidenum">
              <a:rPr lang="en-AU">
                <a:latin typeface="Arial" panose="020B0604020202020204" pitchFamily="34" charset="0"/>
              </a:rPr>
            </a:fld>
            <a:endParaRPr lang="en-AU" dirty="0">
              <a:latin typeface="Arial" panose="020B0604020202020204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The security of any MAC function based on an embedded hash function depends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in some way on the cryptographic strength of the underlying hash function. The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appeal of HMAC is that its designers have been able to prove an exact relationship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between the strength of the embedded hash function and the strength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of HMAC.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The security of a MAC function is generally expressed in terms of the probability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of successful forgery with a given amount of time spent by the forger and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a given number of message-tag pairs created with the same key. In essence, it is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proved in [BELL96a] that for a given level of effort (time, message–tag pairs) on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messages generated by a legitimate user and seen by the attacker, the probability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of successful attack on HMAC is equivalent to one of the following attacks on the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embedded hash function.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1.  The attacker is able to compute an output of the compression function even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with an IV  that is random, secret, and unknown to the attacker.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2.  The attacker finds collisions in the hash function even when the IV  is random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and secret.</a:t>
            </a:r>
            <a:endParaRPr lang="en-US" dirty="0"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344543-A05C-F34C-988B-EFC379C870EE}" type="slidenum">
              <a:rPr lang="en-AU">
                <a:latin typeface="Arial" panose="020B0604020202020204" pitchFamily="34" charset="0"/>
              </a:rPr>
            </a:fld>
            <a:endParaRPr lang="en-AU" dirty="0">
              <a:latin typeface="Arial" panose="020B0604020202020204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 The Data Authentication Algorithm  (DAA), based on DES, has been one of the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most widely used MACs for a number of years. The algorithm is both a FIPS publication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(FIPS PUB 113) and an ANSI standard (X9.17). However, as we discuss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subsequently, security weaknesses in this algorithm have been discovered, and it is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being replaced by newer and stronger algorithms.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The algorithm can be defined as using the cipher block chaining (CBC) mode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of operation of DES (Figure 6.4) with an initialization vector of zero. The data (e.g.,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message, record, file, or program) to be authenticated are grouped into contiguous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64-bit blocks: D</a:t>
            </a:r>
            <a:r>
              <a:rPr lang="en-US" sz="1200" b="0" kern="12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1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 , D</a:t>
            </a:r>
            <a:r>
              <a:rPr lang="en-US" sz="1200" b="0" kern="12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2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 ,. . .  , D</a:t>
            </a:r>
            <a:r>
              <a:rPr lang="en-US" sz="1200" b="0" kern="12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 . If necessary, the final block is padded on the right with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zeroes to form a full 64-bit block. Using the DES encryption algorithm E and a secret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key K , a data authentication code (DAC) is calculated as follows (Figure 12.7).</a:t>
            </a:r>
            <a:endParaRPr lang="en-US" b="0" dirty="0" smtClean="0"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4C0A1A-2076-B444-8D40-6938EAF96BFF}" type="slidenum">
              <a:rPr lang="en-AU">
                <a:latin typeface="Arial" panose="020B0604020202020204" pitchFamily="34" charset="0"/>
              </a:rPr>
            </a:fld>
            <a:endParaRPr lang="en-AU" dirty="0">
              <a:latin typeface="Arial" panose="020B060402020202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 CMAC is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calculated as follows (Figure 12.8).</a:t>
            </a:r>
            <a:endParaRPr lang="en-US" dirty="0"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Authenticated encryption (AE) is a term used to describe encryption systems that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simultaneously protect confidentiality and authenticity (integrity) of communications.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Many applications and protocols require both forms of security, but until recently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the two services have been designed separately.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[BLAC05] discussed four common approaches to providing both confidentiality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and encryption for a message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M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 .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• HtE: Hash-then-encrypt.  First compute the cryptographic hash function over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i="1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M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  as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h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 =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H (M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). Then encrypt the message plus hash function: E(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K , (M ||h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)).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• MtE: MAC-then-encrypt.  Use two keys. First authenticate the plaintext by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computing the MAC value as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 =  MAC(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K</a:t>
            </a:r>
            <a:r>
              <a:rPr lang="en-US" sz="2000" kern="1200" baseline="-25000" dirty="0" smtClean="0">
                <a:solidFill>
                  <a:schemeClr val="tx2"/>
                </a:solidFill>
                <a:latin typeface="+mn-lt"/>
                <a:ea typeface="MS PGothic" pitchFamily="-84" charset="-128"/>
                <a:cs typeface="+mn-cs"/>
              </a:rPr>
              <a:t>1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 , M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). Then encrypt the message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plus tag: E(K</a:t>
            </a:r>
            <a:r>
              <a:rPr lang="en-US" sz="2000" kern="1200" baseline="-25000" dirty="0" smtClean="0">
                <a:solidFill>
                  <a:schemeClr val="tx2"/>
                </a:solidFill>
                <a:latin typeface="+mn-lt"/>
                <a:ea typeface="MS PGothic" pitchFamily="-84" charset="-128"/>
                <a:cs typeface="+mn-cs"/>
              </a:rPr>
              <a:t>2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 , [M}T  ]). This approach is taken by the SSL/TLS protocols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(Chapter 17).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• EtM: Encrypt-then-MAC.  Use two keys. First encrypt the message to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yield the ciphertext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C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 =  E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(K</a:t>
            </a:r>
            <a:r>
              <a:rPr lang="en-US" sz="2000" kern="1200" baseline="-25000" dirty="0" smtClean="0">
                <a:solidFill>
                  <a:schemeClr val="tx2"/>
                </a:solidFill>
                <a:latin typeface="+mn-lt"/>
                <a:ea typeface="MS PGothic" pitchFamily="-84" charset="-128"/>
                <a:cs typeface="+mn-cs"/>
              </a:rPr>
              <a:t>2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 , M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). Then authenticate the ciphertext with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i="1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 =  MAC(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K</a:t>
            </a:r>
            <a:r>
              <a:rPr lang="en-US" sz="2000" kern="1200" baseline="-25000" dirty="0" smtClean="0">
                <a:solidFill>
                  <a:schemeClr val="tx2"/>
                </a:solidFill>
                <a:latin typeface="+mn-lt"/>
                <a:ea typeface="MS PGothic" pitchFamily="-84" charset="-128"/>
                <a:cs typeface="+mn-cs"/>
              </a:rPr>
              <a:t>1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 , C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) to yield the pair (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C , 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 ). This approach is used in the IPsec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protocol (Chapter 20).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• E&amp;M: Encrypt-and-MAC.  Use two keys. Encrypt the message to yield the ciphertext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i="1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C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 =  E(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K</a:t>
            </a:r>
            <a:r>
              <a:rPr lang="en-US" sz="2000" kern="1200" baseline="-25000" dirty="0" smtClean="0">
                <a:solidFill>
                  <a:schemeClr val="tx2"/>
                </a:solidFill>
                <a:latin typeface="+mn-lt"/>
                <a:ea typeface="MS PGothic" pitchFamily="-84" charset="-128"/>
                <a:cs typeface="+mn-cs"/>
              </a:rPr>
              <a:t>2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 , M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). Authenticate the plaintext with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 =  MAC(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K</a:t>
            </a:r>
            <a:r>
              <a:rPr lang="en-US" sz="2000" i="1" kern="1200" baseline="-25000" dirty="0" smtClean="0">
                <a:solidFill>
                  <a:schemeClr val="tx2"/>
                </a:solidFill>
                <a:latin typeface="+mn-lt"/>
                <a:ea typeface="MS PGothic" pitchFamily="-84" charset="-128"/>
                <a:cs typeface="+mn-cs"/>
              </a:rPr>
              <a:t>1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 , M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) to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yield the pair (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C , T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). These operations can be performed in either order. This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approach is used by the SSH protocol (Chapter 17).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Both decryption and verification are straightforward for each approach. For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HtE, MtE, and E&amp;M, decrypt first, then verify. For EtM, verify first, then decrypt.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There are security vulnerabilities with all of these approaches. The HtE approach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is used in the Wired Equivalent Privacy (WEP) protocol to protect WiFi networks.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This approach had fundamental weaknesses and led to the replacement of the WEP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protocol. [BLAC05] and [BELL00] point out that there are security concerns in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each of the three encryption/MAC approaches listed above. Nevertheless, with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proper design, any of these approaches can provide a high level of security. This is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the goal of the two approaches discussed in this section, both of which have been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standardized by NIST.</a:t>
            </a:r>
            <a:endParaRPr lang="en-US" b="0" dirty="0" smtClean="0"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7D2C56-73F0-E144-8A2F-6F4099EC5144}" type="slidenum">
              <a:rPr lang="en-AU" smtClean="0">
                <a:latin typeface="Arial" panose="020B0604020202020204" pitchFamily="34" charset="0"/>
              </a:rPr>
            </a:fld>
            <a:endParaRPr lang="en-AU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1FBB41-D1EB-224C-BB0E-77BBD30CB389}" type="slidenum">
              <a:rPr lang="en-AU">
                <a:latin typeface="Arial" panose="020B0604020202020204" pitchFamily="34" charset="0"/>
              </a:rPr>
            </a:fld>
            <a:endParaRPr lang="en-AU" dirty="0">
              <a:latin typeface="Arial" panose="020B0604020202020204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In the context of communications across a network, the following attacks can be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identified.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1. Disclosure:  Release of message contents to any person or process not possessing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the appropriate cryptographic key.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2. Traffic analysis:  Discovery of the pattern of traffic between parties. In a connection-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oriented application, the frequency and duration of connections could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be determined. In either a connection-oriented or connectionless environment,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the number and length of messages between parties could be determined.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3. Masquerade:  Insertion of messages into the network from a fraudulent source.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This includes the creation of messages by an opponent that are purported to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come from an authorized entity. Also included are fraudulent acknowledgments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of message receipt or nonreceipt by someone other than the message recipient.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4. Content modification:  Changes to the contents of a message, including insertion,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deletion, transposition, and modification.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5. Sequence modification:  Any modification to a sequence of messages between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parties, including insertion, deletion, and reordering.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6. Timing modification:  Delay or replay of messages. In a connection-oriented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application, an entire session or sequence of messages could be a replay of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some previous valid session, or individual messages in the sequence could be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delayed or replayed. In a connectionless application, an individual message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(e.g., datagram) could be delayed or replayed.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7. Source repudiation:  Denial of transmission of message by source.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8. Destination repudiation:  Denial of receipt of message by destination.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Measures to deal with the first two attacks are in the realm of message confidentiality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and are dealt with in Part One. Measures to deal with items (3) through (6)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in the foregoing list are generally regarded as message authentication. Mechanisms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for dealing specifically with item (7) come under the heading of digital signatures.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Generally, a digital signature technique will also counter some or all of the attacks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listed under items (3) through (6). Dealing with item (8) may require a combination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of the use of digital signatures and a protocol designed to counter this attack.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In summary, message authentication is a procedure to verify that received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messages come from the alleged source and have not been altered. Message authentication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may also verify sequencing and timeliness. A digital signature is an authentication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technique that also includes measures to counter repudiation by the source.</a:t>
            </a:r>
            <a:endParaRPr lang="en-AU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 The CCM mode of operation was standardized by NIST specifically to support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the security requirements of IEEE 802.11 WiFi wireless local area networks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(Chapter 18), but can be used in any networking application requiring authenticated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encryption. CCM is a variation of the encrypt-and-MAC approach to authenticated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encryption. It is defined in NIST SP 800-38C.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The key algorithmic ingredients of CCM are the AES encryption algorithm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(Chapter 5), the CTR mode of operation (Chapter 6), and the CMAC authentication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algorithm (Section 12.6). A single key K  is used for both encryption and MAC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algorithms.</a:t>
            </a:r>
            <a:endParaRPr lang="en-US" dirty="0" smtClean="0"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DA4E41-4147-5F45-9E1F-E5E1C7C5D2AC}" type="slidenum">
              <a:rPr lang="en-AU" smtClean="0">
                <a:latin typeface="Arial" panose="020B0604020202020204" pitchFamily="34" charset="0"/>
              </a:rPr>
            </a:fld>
            <a:endParaRPr lang="en-AU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 The input to the CCM encryption process consists of three elements.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1. Data that will be both authenticated and encrypted. This is the plaintext message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P of data block.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2. Associated data A that will be authenticated but not encrypted. An example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is a protocol header that must be transmitted in the clear for proper protocol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operation but which needs to be authenticated.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3. A nonce N that is assigned to the payload and the associated data. This is a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unique value that is different for every instance during the lifetime of a protocol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association and is intended to prevent replay attacks and certain other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types of attacks.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1877B-E5FC-4F44-9FC7-4B20506F310A}" type="slidenum">
              <a:rPr lang="en-AU" smtClean="0"/>
            </a:fld>
            <a:endParaRPr lang="en-AU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341813"/>
          </a:xfrm>
          <a:noFill/>
        </p:spPr>
        <p:txBody>
          <a:bodyPr/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Figure 12.9 illustrates the operation of CCM. For authentication, the input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includes the nonce, the associated data, and the plaintext. This input is formatted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as a sequence of blocks B</a:t>
            </a:r>
            <a:r>
              <a:rPr lang="en-US" sz="1200" b="0" kern="12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0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  through B</a:t>
            </a:r>
            <a:r>
              <a:rPr lang="en-US" sz="1200" b="0" kern="12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 . The first block contains the nonce plus some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formatting bits that indicate the lengths of the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N , A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, and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P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 elements. This is followed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by zero or more blocks that contain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A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 , followed by zero of more blocks that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contain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P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 . The resulting sequence of blocks serves as input to the CMAC algorithm,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which produces a MAC value with length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Tlen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 , which is less than or equal to the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block length (Figure 12.9a).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For encryption, a sequence of counters is generated that must be independent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of the nonce. The authentication tag is encrypted in CTR mode using the single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counter Ctr</a:t>
            </a:r>
            <a:r>
              <a:rPr lang="en-US" sz="1200" b="0" kern="12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0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 . The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Tlen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  most significant bits of the output are XORed with the tag to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produce an encrypted tag. The remaining counters are used for the CTR mode encryption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of the plaintext (Figure 6.7). The encrypted plaintext is concatenated with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the encrypted tag to form the ciphertext output (Figure 12.9b).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CCM is a relatively complex algorithm. Note that it requires two complete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passes through the plaintext, once to generate the MAC value, and once for encryption.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Further, the details of the specification require a tradeoff between the length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of the nonce and the length of the tag, which is an unnecessary restriction. Also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note that the encryption key is used twice with the CTR encryption mode: once to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generate the tag and once to encrypt the plaintext plus tag. Whether these complexities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add to the security of the algorithm is not clear. In any case, two analyses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of the algorithm ([JONS02] and [ROGA03]) conclude that CCM provides a high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level of security.</a:t>
            </a:r>
            <a:endParaRPr lang="en-US" b="0" dirty="0" smtClean="0"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AC45B8-04DF-BE41-97F3-DDA9FA555FA7}" type="slidenum">
              <a:rPr lang="en-AU" smtClean="0">
                <a:latin typeface="Arial" panose="020B0604020202020204" pitchFamily="34" charset="0"/>
              </a:rPr>
            </a:fld>
            <a:endParaRPr lang="en-AU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 The GCM mode of operation, standardized by NIST in NIST SP 800-38D, is designed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to be parallelizable so that it can provide high throughput with low cost and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low latency. In essence, the message is encrypted in variant of CTR mode. The resulting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ciphertext is multiplied with key material and message length information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over GF(2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128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 ) to generate the authenticator tag. The standard also specifies a mode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of operation that supplies the MAC only, known as GMAC.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The GCM mode makes use of two functions: GHASH, which is a keyed hash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function, and GCTR, which is essentially the CTR mode with the counters determined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by a simple increment by one operation.</a:t>
            </a:r>
            <a:endParaRPr lang="en-US" dirty="0" smtClean="0"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08B97D-6D97-E741-8931-7A7DE0EB6C20}" type="slidenum">
              <a:rPr lang="en-AU" smtClean="0">
                <a:latin typeface="Arial" panose="020B0604020202020204" pitchFamily="34" charset="0"/>
              </a:rPr>
            </a:fld>
            <a:endParaRPr lang="en-AU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GHASH</a:t>
            </a:r>
            <a:r>
              <a:rPr lang="en-US" i="1" baseline="-25000" dirty="0" smtClean="0"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H</a:t>
            </a:r>
            <a:r>
              <a:rPr lang="en-US" i="1" dirty="0" smtClean="0"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(X</a:t>
            </a:r>
            <a:r>
              <a:rPr lang="en-US" dirty="0" smtClean="0"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) takes a input the hash key H and a bit string X such that len(X) = 128m bits for some positive integer m and produces a 128-bit MAC value. The function may be specified as shown in Figure 12.10a. The GHASH </a:t>
            </a:r>
            <a:r>
              <a:rPr lang="en-US" i="1" dirty="0" smtClean="0"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H(X</a:t>
            </a:r>
            <a:r>
              <a:rPr lang="en-US" dirty="0" smtClean="0"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) function can be expressed as:</a:t>
            </a:r>
            <a:endParaRPr lang="en-US" dirty="0" smtClean="0"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dirty="0" smtClean="0"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     (X</a:t>
            </a:r>
            <a:r>
              <a:rPr lang="en-US" baseline="-25000" dirty="0" smtClean="0"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1</a:t>
            </a:r>
            <a:r>
              <a:rPr lang="en-US" dirty="0" smtClean="0"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 • H</a:t>
            </a:r>
            <a:r>
              <a:rPr lang="en-US" baseline="30000" dirty="0" smtClean="0"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m</a:t>
            </a:r>
            <a:r>
              <a:rPr lang="en-US" dirty="0" smtClean="0"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 ) XOR (X</a:t>
            </a:r>
            <a:r>
              <a:rPr lang="en-US" baseline="-25000" dirty="0" smtClean="0"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2</a:t>
            </a:r>
            <a:r>
              <a:rPr lang="en-US" dirty="0" smtClean="0"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 • H</a:t>
            </a:r>
            <a:r>
              <a:rPr lang="en-US" baseline="30000" dirty="0" smtClean="0"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m–1</a:t>
            </a:r>
            <a:r>
              <a:rPr lang="en-US" dirty="0" smtClean="0"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 ) XOR ... XOR (X</a:t>
            </a:r>
            <a:r>
              <a:rPr lang="en-US" baseline="-25000" dirty="0" smtClean="0"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m–1</a:t>
            </a:r>
            <a:r>
              <a:rPr lang="en-US" dirty="0" smtClean="0"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 • H</a:t>
            </a:r>
            <a:r>
              <a:rPr lang="en-US" baseline="30000" dirty="0" smtClean="0"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2</a:t>
            </a:r>
            <a:r>
              <a:rPr lang="en-US" dirty="0" smtClean="0"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 ) XOR (X</a:t>
            </a:r>
            <a:r>
              <a:rPr lang="en-US" baseline="-25000" dirty="0" smtClean="0"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m</a:t>
            </a:r>
            <a:r>
              <a:rPr lang="en-US" dirty="0" smtClean="0"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 • H) </a:t>
            </a:r>
            <a:endParaRPr lang="en-US" dirty="0" smtClean="0"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dirty="0" smtClean="0"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where • designates multiplication in GF(2</a:t>
            </a:r>
            <a:r>
              <a:rPr lang="en-US" baseline="30000" dirty="0" smtClean="0"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128</a:t>
            </a:r>
            <a:r>
              <a:rPr lang="en-US" dirty="0" smtClean="0"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 )</a:t>
            </a:r>
            <a:endParaRPr lang="en-US" dirty="0" smtClean="0"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endParaRPr lang="en-US" dirty="0" smtClean="0"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dirty="0" smtClean="0"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This formulation has desirable performance implications. If the same hash key is to be used to authenticate multiple messages, then the values </a:t>
            </a:r>
            <a:r>
              <a:rPr lang="en-US" dirty="0" smtClean="0">
                <a:latin typeface="Courier New" pitchFamily="-84" charset="0"/>
                <a:ea typeface="Courier New" pitchFamily="-84" charset="0"/>
                <a:cs typeface="Courier New" pitchFamily="-84" charset="0"/>
              </a:rPr>
              <a:t>H</a:t>
            </a:r>
            <a:r>
              <a:rPr lang="en-US" baseline="30000" dirty="0" smtClean="0">
                <a:latin typeface="Courier New" pitchFamily="-84" charset="0"/>
                <a:ea typeface="Courier New" pitchFamily="-84" charset="0"/>
                <a:cs typeface="Courier New" pitchFamily="-84" charset="0"/>
              </a:rPr>
              <a:t>2</a:t>
            </a:r>
            <a:r>
              <a:rPr lang="en-US" i="1" dirty="0" smtClean="0">
                <a:latin typeface="Courier New" pitchFamily="-84" charset="0"/>
                <a:ea typeface="Courier New" pitchFamily="-84" charset="0"/>
                <a:cs typeface="Courier New" pitchFamily="-84" charset="0"/>
              </a:rPr>
              <a:t>, </a:t>
            </a:r>
            <a:r>
              <a:rPr lang="en-US" dirty="0" smtClean="0">
                <a:latin typeface="Courier New" pitchFamily="-84" charset="0"/>
                <a:ea typeface="Courier New" pitchFamily="-84" charset="0"/>
                <a:cs typeface="Courier New" pitchFamily="-84" charset="0"/>
              </a:rPr>
              <a:t>H</a:t>
            </a:r>
            <a:r>
              <a:rPr lang="en-US" baseline="30000" dirty="0" smtClean="0">
                <a:latin typeface="Courier New" pitchFamily="-84" charset="0"/>
                <a:ea typeface="Courier New" pitchFamily="-84" charset="0"/>
                <a:cs typeface="Courier New" pitchFamily="-84" charset="0"/>
              </a:rPr>
              <a:t>3</a:t>
            </a:r>
            <a:r>
              <a:rPr lang="en-US" i="1" dirty="0" smtClean="0"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 </a:t>
            </a:r>
            <a:r>
              <a:rPr lang="en-US" dirty="0" smtClean="0"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can be precalculated one time for use with each message to be authenticated. Then, the blocks of the data to be authenticated </a:t>
            </a:r>
            <a:r>
              <a:rPr lang="en-US" i="1" dirty="0" smtClean="0"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(</a:t>
            </a:r>
            <a:r>
              <a:rPr lang="en-US" dirty="0" smtClean="0"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X</a:t>
            </a:r>
            <a:r>
              <a:rPr lang="en-US" baseline="-25000" dirty="0" smtClean="0"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1</a:t>
            </a:r>
            <a:r>
              <a:rPr lang="en-US" i="1" dirty="0" smtClean="0"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, </a:t>
            </a:r>
            <a:r>
              <a:rPr lang="en-US" dirty="0" smtClean="0"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X</a:t>
            </a:r>
            <a:r>
              <a:rPr lang="en-US" baseline="-25000" dirty="0" smtClean="0"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2</a:t>
            </a:r>
            <a:r>
              <a:rPr lang="en-US" i="1" dirty="0" smtClean="0"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, … </a:t>
            </a:r>
            <a:r>
              <a:rPr lang="en-US" dirty="0" smtClean="0"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X</a:t>
            </a:r>
            <a:r>
              <a:rPr lang="en-US" baseline="-25000" dirty="0" smtClean="0"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m</a:t>
            </a:r>
            <a:r>
              <a:rPr lang="en-US" dirty="0" smtClean="0"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) can be processed in parallel, because the computations are independent of one another.</a:t>
            </a:r>
            <a:endParaRPr lang="en-US" dirty="0" smtClean="0"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endParaRPr lang="en-US" dirty="0" smtClean="0"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 smtClean="0"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GCTR</a:t>
            </a:r>
            <a:r>
              <a:rPr lang="en-US" i="1" baseline="-25000" dirty="0" smtClean="0"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K</a:t>
            </a:r>
            <a:r>
              <a:rPr lang="en-US" i="1" dirty="0" smtClean="0"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(ICB, X</a:t>
            </a:r>
            <a:r>
              <a:rPr lang="en-US" dirty="0" smtClean="0"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) takes a input a secret key K and a bit string X arbitrary length and returns a ciphertext Y of bit length len(X). The function may be specified as as shown in Figure 12.10b. Here the inc</a:t>
            </a:r>
            <a:r>
              <a:rPr lang="en-US" baseline="-25000" dirty="0" smtClean="0"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32</a:t>
            </a:r>
            <a:r>
              <a:rPr lang="en-US" dirty="0" smtClean="0"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(S) function increments the rightmost 32 bits of S by 1 mod 2</a:t>
            </a:r>
            <a:r>
              <a:rPr lang="en-US" baseline="30000" dirty="0" smtClean="0"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32</a:t>
            </a:r>
            <a:r>
              <a:rPr lang="en-US" dirty="0" smtClean="0"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, and the remaining bits are unchanged. Note that the counter values can be quickly generated and that the encryption operations can be performed in parallel. </a:t>
            </a:r>
            <a:endParaRPr lang="en-US" dirty="0" smtClean="0"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endParaRPr lang="en-US" dirty="0" smtClean="0"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C2D326-F73E-9E45-8A8A-9B0F2517252C}" type="slidenum">
              <a:rPr lang="en-AU" smtClean="0">
                <a:latin typeface="Arial" panose="020B0604020202020204" pitchFamily="34" charset="0"/>
              </a:rPr>
            </a:fld>
            <a:endParaRPr lang="en-AU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We can now define the overall authenticated encryption function as shown in Figure 12.11. The input consists of a secret key </a:t>
            </a:r>
            <a:r>
              <a:rPr lang="en-US" i="1" dirty="0" smtClean="0"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K, </a:t>
            </a:r>
            <a:r>
              <a:rPr lang="en-US" dirty="0" smtClean="0"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an initialization vector </a:t>
            </a:r>
            <a:r>
              <a:rPr lang="en-US" i="1" dirty="0" smtClean="0"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IV, </a:t>
            </a:r>
            <a:r>
              <a:rPr lang="en-US" dirty="0" smtClean="0"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a plaintext </a:t>
            </a:r>
            <a:r>
              <a:rPr lang="en-US" i="1" dirty="0" smtClean="0"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P, </a:t>
            </a:r>
            <a:r>
              <a:rPr lang="en-US" dirty="0" smtClean="0"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and additional authenticated data A that will be authenticated but not encrypted. In step 1, the hash key is generated by encrypting a block of all zeros with the secret key </a:t>
            </a:r>
            <a:r>
              <a:rPr lang="en-US" i="1" dirty="0" smtClean="0"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K</a:t>
            </a:r>
            <a:r>
              <a:rPr lang="en-US" dirty="0" smtClean="0"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. In step 2, the pre-counter block (</a:t>
            </a:r>
            <a:r>
              <a:rPr lang="en-US" i="1" dirty="0" smtClean="0"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J</a:t>
            </a:r>
            <a:r>
              <a:rPr lang="en-US" i="1" baseline="-25000" dirty="0" smtClean="0"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0</a:t>
            </a:r>
            <a:r>
              <a:rPr lang="en-US" dirty="0" smtClean="0"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) is generated from the IV. In particular, when the length of the IV is 96 bits, then the padding string 0</a:t>
            </a:r>
            <a:r>
              <a:rPr lang="en-US" baseline="30000" dirty="0" smtClean="0"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31</a:t>
            </a:r>
            <a:r>
              <a:rPr lang="en-US" dirty="0" smtClean="0"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 || 1 is appended to the </a:t>
            </a:r>
            <a:r>
              <a:rPr lang="en-US" i="1" dirty="0" smtClean="0"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IV </a:t>
            </a:r>
            <a:r>
              <a:rPr lang="en-US" dirty="0" smtClean="0"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to form the pre-counter block. Otherwise, the </a:t>
            </a:r>
            <a:r>
              <a:rPr lang="en-US" i="1" dirty="0" smtClean="0"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IV </a:t>
            </a:r>
            <a:r>
              <a:rPr lang="en-US" dirty="0" smtClean="0"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is padded with the minimum number of 0 bits, possibly none, so that the length of the resulting string is a multiple of 128 bits (the block size); this string in turn is appended with 64 additional ‘0’ bits, followed by the 64-bit representation of the length of the </a:t>
            </a:r>
            <a:r>
              <a:rPr lang="en-US" i="1" dirty="0" smtClean="0"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IV</a:t>
            </a:r>
            <a:r>
              <a:rPr lang="en-US" dirty="0" smtClean="0"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, and the GHASH function is applied to the resulting string to form the pre-counter block. </a:t>
            </a:r>
            <a:endParaRPr lang="en-US" dirty="0" smtClean="0"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dirty="0" smtClean="0"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Thus, GCM is based on the CTR mode of operation, and adds a MAC that authenticates both the message and additional data that requires only authentication. The function that computes the hash uses only multiplication in a Galois field. This choice was made because the operation of multiplication is easy to perform within a Galois field and is easily implemented in hardware. CTR- based authenticated encryption is the most efficient mode of operation for high-speed packet networks. The GCM mode meets a high level of security requirements.</a:t>
            </a:r>
            <a:endParaRPr lang="en-US" dirty="0" smtClean="0"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508C5-3C7B-8946-98E9-D907057F043F}" type="slidenum">
              <a:rPr lang="en-AU" smtClean="0">
                <a:latin typeface="Arial" panose="020B0604020202020204" pitchFamily="34" charset="0"/>
              </a:rPr>
            </a:fld>
            <a:endParaRPr lang="en-AU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The most recent block cipher mode of operation defined by NIST is the Key Wrap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(KW) mode of operation (SP 800-38F), which uses AES or triple DEA as the underlying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encryption algorithm. The AES version is also documented in RFC 3394.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The purpose of key wrapping is to securely exchange a symmetric key to be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shared by two parties, using a symmetric key already shared by those parties. The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latter key is called a key encryption key (KEK) 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Two questions need to be addressed at this point. First, why do we need to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use a symmetric key already known to two parties to encrypt a new symmetric key?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Such a requirement is found in a number of protocols described in this book, such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as the key management portion of IEEE 802.11 and IPsec. Quite often, a protocol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calls for a hierarchy of keys, with keys lower on the hierarchy used more frequently,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and changed more frequently to thwart attacks. A higher-level key, which is used infrequently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and therefore more resistant to cryptanalysis, is used to encrypt a newly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created lower-level key so that it can be exchanged between parties that share the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higher-level key.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The second question is, why do we need a new mode? The intent of the new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mode is to operate on keys whose length is greater than the block size of the encryption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algorithm. For example, AES uses a block size of 128 bits but can use a key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size of 128, 192, or 256 bits. In the latter two cases, encryption of the key involves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 multiple blocks. We consider the value of key data to be greater than the value of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other data, because the key will be used multiple times, and compromise of the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key compromises all of the data encrypted with the key. Therefore, NIST desired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a robust encryption mode. KW is robust in the sense that each bit of output can be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expected to depend in a nontrivial fashion on each bit of input. This is not the case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for any of the other modes of operation that we have described. For example, in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all of the modes so far described, the last block of plaintext only influences the last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block of ciphertext. Similarly, the first block of ciphertext is derived only from the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first block of plaintext.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To achieve this robust operation, KW achieves a considerably lower throughput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than the other modes, but the tradeoff may be appropriate for some key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management applications. Also, KW is only used for small amounts of plaintext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compared to, say, the encryption of a message or a 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1877B-E5FC-4F44-9FC7-4B20506F310A}" type="slidenum">
              <a:rPr lang="en-AU" smtClean="0"/>
            </a:fld>
            <a:endParaRPr lang="en-AU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 Figure 12.12 illustrated the key wrapping algorithm for encrypting a 256-bit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key.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1877B-E5FC-4F44-9FC7-4B20506F310A}" type="slidenum">
              <a:rPr lang="en-AU" smtClean="0"/>
            </a:fld>
            <a:endParaRPr lang="en-AU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 Figure 12.13 depicts the operation of stage t  for a 256-bit key. The dashed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feedback lines indicate the assignment of new values to the stage variables.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1877B-E5FC-4F44-9FC7-4B20506F310A}" type="slidenum">
              <a:rPr lang="en-AU" smtClean="0"/>
            </a:fld>
            <a:endParaRPr lang="en-AU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 The essential elements of any pseudorandom number generator (PRNG) are a seed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value and a deterministic algorithm for generating a stream of pseudorandom bits.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If the algorithm is used as a pseudorandom function (PRF) to produce a required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value, such as a session key, then the seed should only be known to the user of the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PRF. If the algorithm is used to produce a stream encryption function, then the seed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has the role of a secret key that must be known to the sender and the receiver.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We noted in Chapters 7 and 10 that, because an encryption algorithm produces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an apparently random output, it can serve as the basis of a (PRNG). Similarly,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a hash function or MAC produces apparently random output and can be used to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build a PRNG. Both ISO standard 18031 (Random Bit Generation ) and NIST SP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800-90 (Recommendation for Random Number Generation Using Deterministic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Random Bit Generators ) define an approach for random number generation using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a cryptographic hash function. SP 800-90 also defines a random number generator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based on HMAC. We look at these two approaches in turn.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1877B-E5FC-4F44-9FC7-4B20506F310A}" type="slidenum">
              <a:rPr lang="en-AU" smtClean="0"/>
            </a:fld>
            <a:endParaRPr lang="en-AU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Any message authentication or digital signature mechanism has two levels of functionality.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At the lower level, there must be some sort of function that produces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an authenticator: a value to be used to authenticate a message. This lower-level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 function is then used as a primitive in a higher-level authentication protocol that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enables a receiver to verify the authenticity of a message.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This section is concerned with the types of functions that may be used to produce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an authenticator. These may be grouped into three classes.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• Hash function:  A function that maps a message of any length into a fixed-length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hash value, which serves as the authenticator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• Message encryption:  The ciphertext of the entire message serves as its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authenticator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• Message authentication code (MAC):  A function of the message and a secret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key that produces a fixed-length value that serves as the authenticator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Hash functions, and how they may serve for message authentication, are discussed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in Chapter 11. The remainder of this section briefly examines the remaining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two topics. The remainder of the chapter elaborates on the topic of MACs.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1877B-E5FC-4F44-9FC7-4B20506F310A}" type="slidenum">
              <a:rPr lang="en-AU" smtClean="0"/>
            </a:fld>
            <a:endParaRPr lang="en-AU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 Figure 12.14a shows the basic strategy for a hash-based PRNG specified in SP 800-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90 and ISO 18031.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 Although there are no known or suspected weaknesses in the use of a cryptographic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hash function for a PRNG in the manner of Figure 12.14a, a higher degree of confidence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can be achieved by using a MAC. Almost invariably, HMAC is used for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constructing a MAC-based PRNG. This is because HMAC is a widely used standardized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MAC function and is implemented in many protocols and applications.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As SP 800-90 points out, the disadvantage of this approach compared to the hash based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approach is that the execution time is twice as long, because HMAC involves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two executions of the underlying hash function for each output block. The advantage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of the HMAC approach is that it provides a greater degree of confidence in its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security, compared to a pure hash-based approach.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For the MAC-based approach, there are two inputs: a key K  and a seed V . In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effect, the combination of K  and V  form the overall seed for the PRNG specified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in SP 800-90. Figure 12.14b shows the basic structure of the PRNG mechanism, and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the leftmost column of Figure 12.15 shows the logic. Note that the key remains the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same for each block of output, and the data input for each block is equal to the tag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output of the previous block. The SP 800-90 specification also provides for periodically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updating K  and V  to enhance security.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1877B-E5FC-4F44-9FC7-4B20506F310A}" type="slidenum">
              <a:rPr lang="en-AU" smtClean="0"/>
            </a:fld>
            <a:endParaRPr lang="en-AU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 It is instructive to compare the SP 800-90 recommendation with the use of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HMAC for a PRNG in some applications, and this is shown in Figure 12.15. For the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IEEE 802.11i wireless LAN security standard (Chapter 18), the data input consists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of the seed concatenated with a counter. The counter is incremented for each block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wi  of output. This approach would seem to offer enhanced security compared to the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SP 800-90 approach. Consider that for SP 800-90, the data input for output block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wi  is just the output wi-1  of the previous execution of HMAC. Thus, an opponent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who is able to observe the pseudorandom output knows both the input and output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of HMAC. Even so, with the assumption that HMAC is secure, knowledge of the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input and output should not be sufficient to recover K and hence not sufficient to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predict future pseudorandom bits.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The approach taken by the Transport Layer Security protocol (Chapter 17)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and the Wireless Transport Layer Security Protocol (Chapter 18) involves invoking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HMAC twice for each block of output wi . As with IEEE 802.11, this is done in such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a way that the output does not yield direct information about the input. The double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use of HMAC doubles the execution burden and would seem to be security overkill.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1877B-E5FC-4F44-9FC7-4B20506F310A}" type="slidenum">
              <a:rPr lang="en-AU" smtClean="0"/>
            </a:fld>
            <a:endParaRPr lang="en-AU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5F3BD3-6F3C-694C-8E1B-CF3CF7A9ECD3}" type="slidenum">
              <a:rPr lang="en-AU">
                <a:latin typeface="Arial" panose="020B0604020202020204" pitchFamily="34" charset="0"/>
              </a:rPr>
            </a:fld>
            <a:endParaRPr lang="en-AU" dirty="0">
              <a:latin typeface="Arial" panose="020B0604020202020204" pitchFamily="3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Chapter</a:t>
            </a:r>
            <a:r>
              <a:rPr lang="en-US" dirty="0" smtClean="0"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 12 </a:t>
            </a:r>
            <a:r>
              <a:rPr lang="en-US" dirty="0"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summary.</a:t>
            </a:r>
            <a:endParaRPr lang="en-US" dirty="0"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8195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幻灯片图像占位符 4096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0963" name="文本占位符 40962"/>
          <p:cNvSpPr/>
          <p:nvPr>
            <p:ph type="body" idx="1"/>
          </p:nvPr>
        </p:nvSpPr>
        <p:spPr/>
        <p:txBody>
          <a:bodyPr/>
          <a:p>
            <a:pPr lvl="0"/>
            <a:r>
              <a:rPr lang="en-US" altLang="zh-CN"/>
              <a:t>Message authentication code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幻灯片图像占位符 31745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1747" name="文本占位符 31746"/>
          <p:cNvSpPr/>
          <p:nvPr>
            <p:ph type="body" idx="1"/>
          </p:nvPr>
        </p:nvSpPr>
        <p:spPr/>
        <p:txBody>
          <a:bodyPr/>
          <a:p>
            <a:pPr lvl="1"/>
            <a:r>
              <a:rPr lang="zh-CN" altLang="en-US" dirty="0"/>
              <a:t>除非已知加密前明文的结构特征</a:t>
            </a:r>
            <a:r>
              <a:rPr lang="en-US" altLang="zh-CN"/>
              <a:t>(</a:t>
            </a:r>
            <a:r>
              <a:rPr lang="zh-CN" altLang="en-US" dirty="0"/>
              <a:t>比如是通常文本</a:t>
            </a:r>
            <a:r>
              <a:rPr lang="en-US" altLang="zh-CN"/>
              <a:t>)</a:t>
            </a:r>
            <a:r>
              <a:rPr lang="zh-CN" altLang="en-US" dirty="0"/>
              <a:t>，而且篡改恰好导致解密后明文丧失了原有特征，则可怀疑有篡改</a:t>
            </a:r>
            <a:endParaRPr lang="zh-CN" altLang="en-US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幻灯片图像占位符 6144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1443" name="文本占位符 61442"/>
          <p:cNvSpPr/>
          <p:nvPr>
            <p:ph type="body" idx="1"/>
          </p:nvPr>
        </p:nvSpPr>
        <p:spPr/>
        <p:txBody>
          <a:bodyPr/>
          <a:p>
            <a:pPr lvl="0"/>
            <a:r>
              <a:rPr lang="en-US" altLang="zh-CN" dirty="0"/>
              <a:t>FIPS-113</a:t>
            </a:r>
            <a:r>
              <a:rPr lang="zh-CN" altLang="en-US" dirty="0"/>
              <a:t>以</a:t>
            </a:r>
            <a:r>
              <a:rPr lang="en-US" altLang="zh-CN"/>
              <a:t>CBC</a:t>
            </a:r>
            <a:r>
              <a:rPr lang="zh-CN" altLang="en-US" dirty="0"/>
              <a:t>模式为基础，但有变化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Consider the straightforward use of symmetric encryption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(Figure 12.1a). A message M  transmitted from source A to destination B is encrypted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using a secret key K  shared by A and B. If no other party knows the key,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then confidentiality is provided: No other party can recover the plaintext of the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message.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In addition, B is assured that the message was generated by A. Why? The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message must have come from A, because A is the only other party that possesses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K  and therefore the only other party with the information necessary to construct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ciphertext that can be decrypted with K . Furthermore, if M  is recovered, B knows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that none of the bits of M  have been altered, because an opponent that does not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know K  would not know how to alter bits in the ciphertext to produce the desired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changes in the plaintext.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So we may say that symmetric encryption provides authentication as well as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confidentiality. However, this flat statement needs to be qualified. Consider exactly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what is happening at B. Given a decryption function D and a secret key K , the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destination will accept any  input X  and produce output Y = D (K , X ). If X  is the ciphertext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of a legitimate message M  produced by the corresponding encryption function,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then Y  is some plaintext message M . Otherwise, Y  will likely be a meaningless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sequence of bits. There may need to be some automated means of determining at B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whether Y  is legitimate plaintext and therefore must have come from A.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The implications of the line of reasoning in the preceding paragraph are profound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from the point of view of authentication. Suppose the message M  can be any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arbitrary bit pattern. In that case, there is no way to determine automatically, at the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destination, whether an incoming message is the ciphertext of a legitimate message.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This conclusion is incontrovertible: If M  can be any bit pattern, then regardless of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the value of X , the value Y =  D(K , X ) is some  bit pattern and therefore must be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accepted as authentic plaintext.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 Thus, in general, we require that only a small subset of all possible bit patterns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be considered legitimate plaintext. In that case, any spurious ciphertext is unlikely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to produce legitimate plaintext. For example, suppose that only one bit pattern in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10</a:t>
            </a:r>
            <a:r>
              <a:rPr lang="en-US" sz="1200" b="1" kern="1200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6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  is legitimate plaintext. Then the probability that any randomly chosen bit pattern,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treated as ciphertext, will produce a legitimate plaintext message is only 10</a:t>
            </a:r>
            <a:r>
              <a:rPr lang="en-US" sz="1200" b="1" kern="1200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-6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1877B-E5FC-4F44-9FC7-4B20506F310A}" type="slidenum">
              <a:rPr lang="en-AU" smtClean="0"/>
            </a:fld>
            <a:endParaRPr lang="en-AU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It may be difficult to determine automatically  if incoming ciphertext decrypts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to intelligible plaintext. If the plaintext is, say, a binary object file or digitized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X-rays, determination of properly formed and therefore authentic plaintext may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be difficult. Thus, an opponent could achieve a certain level of disruption simply by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issuing messages with random content purporting to come from a legitimate user.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One solution to this problem is to force the plaintext to have some structure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that is easily recognized but that cannot be replicated without recourse to the encryption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function. We could, for example, append an error-detecting code, also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known as a frame check sequence (FCS) or checksum, to each message before encryption,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as illustrated in Figure 12.2a. A prepares a plaintext message M  and then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provides this as input to a function F that produces an FCS. The FCS is appended to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M  and the entire block is then encrypted. At the destination, B decrypts the incoming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block and treats the results as a message with an appended FCS. B applies the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same function F to attempt to reproduce the FCS. If the calculated FCS is equal to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the incoming FCS, then the message is considered authentic. It is unlikely that any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random sequence of bits would exhibit the desired relationship.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Note that the order in which the FCS and encryption functions are performed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is critical. The sequence illustrated in Figure 12.2a is referred to in [DIFF79] as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internal error control , which the authors contrast with external error control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 (Figure 12.2b). With internal error control, authentication is provided because an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opponent would have difficulty generating ciphertext that, when decrypted, would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have valid error control bits. If instead the FCS is the outer code, an opponent can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construct messages with valid error-control codes. Although the opponent cannot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 know what the decrypted plaintext will be, he or she can still hope to create confusion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and disrupt operations.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1877B-E5FC-4F44-9FC7-4B20506F310A}" type="slidenum">
              <a:rPr lang="en-AU" smtClean="0"/>
            </a:fld>
            <a:endParaRPr lang="en-AU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 An error-control code is just one example; in fact, any sort of structuring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added to the transmitted message serves to strengthen the authentication capability.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Such structure is provided by the use of a communications architecture consisting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of layered protocols. As an example, consider the structure of messages transmitted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using the TCP/IP protocol architecture. Figure 12.3 shows the format of a TCP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segment, illustrating the TCP header. Now suppose that each pair of hosts shared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a unique secret key, so that all exchanges between a pair of hosts used the same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key, regardless of application. Then we could simply encrypt all of the datagram except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the IP header. Again, if an opponent substituted some arbitrary bit pattern for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the encrypted TCP segment, the resulting plaintext would not include a meaningful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header. In this case, the header includes not only a checksum (which covers the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header) but also other useful information, such as the sequence number. Because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successive TCP segments on a given connection are numbered sequentially, encryption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assures that an opponent does not delay, misorder, or delete any segments.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1877B-E5FC-4F44-9FC7-4B20506F310A}" type="slidenum">
              <a:rPr lang="en-AU" smtClean="0"/>
            </a:fld>
            <a:endParaRPr lang="en-AU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391D36-BC66-6B4D-BB43-909C7090ACE4}" type="slidenum">
              <a:rPr lang="en-AU">
                <a:latin typeface="Arial" panose="020B0604020202020204" pitchFamily="34" charset="0"/>
              </a:rPr>
            </a:fld>
            <a:endParaRPr lang="en-AU" dirty="0">
              <a:latin typeface="Arial" panose="020B0604020202020204" pitchFamily="34" charset="0"/>
            </a:endParaRPr>
          </a:p>
        </p:txBody>
      </p:sp>
      <p:sp>
        <p:nvSpPr>
          <p:cNvPr id="256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5604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The straightforward use of public-key encryption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(Figure 12.1b) provides confidentiality but not authentication. The source (A) uses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the public key PU</a:t>
            </a:r>
            <a:r>
              <a:rPr lang="en-US" sz="1200" kern="12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b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  of the destination (B) to encrypt M . Because only B has the corresponding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private key PR</a:t>
            </a:r>
            <a:r>
              <a:rPr lang="en-US" sz="1200" kern="12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b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 , only B can decrypt the message. This scheme provides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no authentication, because any opponent could also use B’s public key to encrypt a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message and claim to be A.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To provide authentication, A uses its private key to encrypt the message, and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B uses A’s public key to decrypt (Figure 12.1c). This provides authentication using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the same type of reasoning as in the symmetric encryption case: The message must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have come from A because A is the only party that possesses PR</a:t>
            </a:r>
            <a:r>
              <a:rPr lang="en-US" sz="1200" kern="12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a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  and therefore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the only party with the information necessary to construct ciphertext that can be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decrypted with PU</a:t>
            </a:r>
            <a:r>
              <a:rPr lang="en-US" sz="1200" kern="12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a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 . Again, the same reasoning as before applies: There must be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some internal structure to the plaintext so that the receiver can distinguish between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well-formed plaintext and random bits.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Assuming there is such structure, then the scheme of Figure 12.1c does provide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authentication. It also provides what is known as digital signature.  Only A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could have constructed the ciphertext because only A possesses PR</a:t>
            </a:r>
            <a:r>
              <a:rPr lang="en-US" sz="1200" kern="12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a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 . Not even B,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the recipient, could have constructed the ciphertext. Therefore, if B is in possession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of the ciphertext, B has the means to prove that the message must have come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from A. In effect, A has “signed” the message by using its private key to encrypt.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Note that this scheme does not provide confidentiality. Anyone in possession of A’s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public key can decrypt the ciphertext. 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To provide both confidentiality and authentication, A can encrypt M  first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using its private key, which provides the digital signature, and then using B’s public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key, which provides confidentiality (Figure 12.1d). The disadvantage of this approach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is that the public-key algorithm, which is complex, must be exercised four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times rather than two in each communication.</a:t>
            </a:r>
            <a:endParaRPr lang="en-US" dirty="0"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 An alternative authentication technique involves the use of a secret key to generate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a small fixed-size block of data, known as a cryptographic checksum  or MAC, that is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appended to the message. This technique assumes that two communicating parties,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say A and B, share a common secret key K . When A has a message to send to B, it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calculates the MAC as a function of the message and the key: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 MAC =  C(K , M )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where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M =  input message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C =  MAC function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K =  shared secret key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MAC =  message authentication code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The message plus MAC are transmitted to the intended recipient. The recipient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performs the same calculation on the received message, using the same secret key,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to generate a new MAC. The received MAC is compared to the calculated MAC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(Figure 12.4a). If we assume that only the receiver and the sender know the identity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of the secret key, and if the received MAC matches the calculated MAC, then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1.  The receiver is assured that the message has not been altered. If an attacker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alters the message but does not alter the MAC, then the receiver’s calculation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of the MAC will differ from the received MAC. Because the attacker is assumed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not to know the secret key, the attacker cannot alter the MAC to correspond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to the alterations in the message.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2.  The receiver is assured that the message is from the alleged sender. Because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no one else knows the secret key, no one else could prepare a message with a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proper MAC.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3. If the message includes a sequence number (such as is used with HDLC, X.25,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and TCP), then the receiver can be assured of the proper sequence because an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attacker cannot successfully alter the sequence number.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A MAC function is similar to encryption. One difference is that the MAC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algorithm need not be reversible, as it must be for decryption. In general, the MAC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function is a many-to-one function. The domain of the function consists of messages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of some arbitrary length, whereas the range consists of all possible MACs and all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possible keys. If an n -bit MAC is used, then there are 2</a:t>
            </a:r>
            <a:r>
              <a:rPr lang="en-US" sz="1200" b="0" kern="1200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  possible MACs, whereas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there are N  possible messages with N &gt;&gt;  2</a:t>
            </a:r>
            <a:r>
              <a:rPr lang="en-US" sz="1200" b="0" kern="1200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 . Furthermore, with a k -bit key, there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are 2</a:t>
            </a:r>
            <a:r>
              <a:rPr lang="en-US" sz="1200" b="0" kern="1200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  possible keys.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The process depicted in Figure 12.4a provides authentication but not confidentiality,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because the message as a whole is transmitted in the clear. Confidentiality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can be provided by performing message encryption either after (Figure 12.4b) or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before (Figure 12.4c) the MAC algorithm. In both these cases, two separate keys are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 needed, each of which is shared by the sender and the receiver. In the first case, the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MAC is calculated with the message as input and is then concatenated to the message.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The entire block is then encrypted. In the second case, the message is encrypted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first. Then the MAC is calculated using the resulting ciphertext and is concatenated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to the ciphertext to form the transmitted block. Typically, it is preferable to tie the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authentication directly to the plaintext, so the method of Figure 12.4b is used.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1877B-E5FC-4F44-9FC7-4B20506F310A}" type="slidenum">
              <a:rPr lang="en-AU" smtClean="0"/>
            </a:fld>
            <a:endParaRPr lang="en-AU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B206EC-3A20-B94E-BFBF-15CE47DE0973}" type="slidenum">
              <a:rPr lang="en-AU">
                <a:latin typeface="Arial" panose="020B0604020202020204" pitchFamily="34" charset="0"/>
              </a:rPr>
            </a:fld>
            <a:endParaRPr lang="en-AU" dirty="0">
              <a:latin typeface="Arial" panose="020B0604020202020204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In assessing the security of a MAC function, we need to consider the types of attacks that may be mounted against it. Hence it needs to satisfy the listed requirements.</a:t>
            </a:r>
            <a:endParaRPr lang="en-US" dirty="0" smtClean="0"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pPr eaLnBrk="1" hangingPunct="1"/>
            <a:endParaRPr lang="en-US" dirty="0" smtClean="0"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pPr eaLnBrk="1" hangingPunct="1"/>
            <a:r>
              <a:rPr lang="en-US" dirty="0" smtClean="0"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The </a:t>
            </a:r>
            <a:r>
              <a:rPr lang="en-US" dirty="0"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first requirement deals with message replacement attacks, in which an opponent is able to construct a new message to match a given MAC, even though the opponent does not know and does not learn the key.</a:t>
            </a:r>
            <a:endParaRPr lang="en-US" dirty="0" smtClean="0"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pPr eaLnBrk="1" hangingPunct="1"/>
            <a:endParaRPr lang="en-US" dirty="0" smtClean="0"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pPr eaLnBrk="1" hangingPunct="1"/>
            <a:r>
              <a:rPr lang="en-US" dirty="0" smtClean="0"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The </a:t>
            </a:r>
            <a:r>
              <a:rPr lang="en-US" dirty="0"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second requirement deals with the need to thwart a brute-force attack based on chosen plaintext. </a:t>
            </a:r>
            <a:endParaRPr lang="en-US" dirty="0" smtClean="0"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pPr eaLnBrk="1" hangingPunct="1"/>
            <a:endParaRPr lang="en-US" dirty="0" smtClean="0"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  <a:p>
            <a:pPr eaLnBrk="1" hangingPunct="1"/>
            <a:r>
              <a:rPr lang="en-US" dirty="0" smtClean="0"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The </a:t>
            </a:r>
            <a:r>
              <a:rPr lang="en-US" dirty="0">
                <a:latin typeface="Arial" panose="020B0604020202020204" pitchFamily="34" charset="0"/>
                <a:ea typeface="MS PGothic" pitchFamily="-84" charset="-128"/>
                <a:cs typeface="MS PGothic" pitchFamily="-84" charset="-128"/>
              </a:rPr>
              <a:t>final requirement dictates that the authentication algorithm should not be weaker with respect to certain parts or bits of the message than others.</a:t>
            </a:r>
            <a:endParaRPr lang="en-US" dirty="0">
              <a:latin typeface="Arial" panose="020B0604020202020204" pitchFamily="34" charset="0"/>
              <a:ea typeface="MS PGothic" pitchFamily="-84" charset="-128"/>
              <a:cs typeface="MS PGothic" pitchFamily="-8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/>
          <p:nvPr/>
        </p:nvGrpSpPr>
        <p:grpSpPr bwMode="auto">
          <a:xfrm>
            <a:off x="0" y="0"/>
            <a:ext cx="1581150" cy="6858000"/>
            <a:chOff x="134471" y="0"/>
            <a:chExt cx="1581220" cy="685800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 bwMode="auto">
            <a:xfrm>
              <a:off x="134471" y="0"/>
              <a:ext cx="1358153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78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16"/>
          <p:cNvGrpSpPr/>
          <p:nvPr/>
        </p:nvGrpSpPr>
        <p:grpSpPr bwMode="auto">
          <a:xfrm>
            <a:off x="7546975" y="0"/>
            <a:ext cx="1597025" cy="6858000"/>
            <a:chOff x="7413812" y="0"/>
            <a:chExt cx="1597734" cy="6858000"/>
          </a:xfrm>
        </p:grpSpPr>
        <p:pic>
          <p:nvPicPr>
            <p:cNvPr id="8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r="85126"/>
            <a:stretch>
              <a:fillRect/>
            </a:stretch>
          </p:blipFill>
          <p:spPr bwMode="auto">
            <a:xfrm>
              <a:off x="7651376" y="0"/>
              <a:ext cx="136017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1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413812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4841875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smtClean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AA2C889-37FC-C046-918F-581C92FAC5CF}" type="datetime1">
              <a:rPr lang="en-US"/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Blan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solidFill>
              <a:schemeClr val="accent1">
                <a:lumMod val="40000"/>
                <a:lumOff val="60000"/>
                <a:alpha val="40000"/>
              </a:schemeClr>
            </a:solidFill>
            <a:miter lim="800000"/>
          </a:ln>
          <a:effectLst>
            <a:innerShdw blurRad="457200">
              <a:schemeClr val="accent1">
                <a:alpha val="80000"/>
              </a:schemeClr>
            </a:innerShdw>
            <a:softEdge rad="31750"/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89D08-05CB-8041-A6F5-8B39A23581E0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/>
          <p:nvPr/>
        </p:nvGrpSpPr>
        <p:grpSpPr bwMode="auto"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4301" r="46875"/>
            <a:stretch>
              <a:fillRect/>
            </a:stretch>
          </p:blipFill>
          <p:spPr bwMode="auto">
            <a:xfrm>
              <a:off x="4495800" y="0"/>
              <a:ext cx="46482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2672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457200">
              <a:schemeClr val="tx1">
                <a:lumMod val="50000"/>
                <a:lumOff val="50000"/>
                <a:alpha val="80000"/>
              </a:schemeClr>
            </a:innerShdw>
            <a:softEdge rad="127000"/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128D79-964E-A448-8064-06DBA4282F16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/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93134-7B2A-5144-91AA-8D21FF7C19B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/>
          <p:nvPr/>
        </p:nvGrpSpPr>
        <p:grpSpPr bwMode="auto">
          <a:xfrm>
            <a:off x="0" y="0"/>
            <a:ext cx="7696200" cy="6858000"/>
            <a:chOff x="0" y="0"/>
            <a:chExt cx="7696200" cy="685800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16862"/>
            <a:stretch>
              <a:fillRect/>
            </a:stretch>
          </p:blipFill>
          <p:spPr bwMode="auto">
            <a:xfrm>
              <a:off x="0" y="0"/>
              <a:ext cx="74676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428309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381001"/>
            <a:ext cx="1447800" cy="56975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1"/>
            <a:ext cx="6705600" cy="56975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747C69-A4E4-6642-9B2D-EA3DE70B39AF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/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48F9B-91BA-5241-927F-DFD69C82FCF7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/>
          <p:nvPr/>
        </p:nvGrpSpPr>
        <p:grpSpPr bwMode="auto">
          <a:xfrm>
            <a:off x="0" y="0"/>
            <a:ext cx="1581150" cy="6858000"/>
            <a:chOff x="134471" y="0"/>
            <a:chExt cx="158122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 bwMode="auto">
            <a:xfrm>
              <a:off x="134471" y="0"/>
              <a:ext cx="1358153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78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16"/>
          <p:cNvGrpSpPr/>
          <p:nvPr/>
        </p:nvGrpSpPr>
        <p:grpSpPr bwMode="auto">
          <a:xfrm>
            <a:off x="7546975" y="0"/>
            <a:ext cx="1597025" cy="6858000"/>
            <a:chOff x="7413812" y="0"/>
            <a:chExt cx="1597734" cy="6858000"/>
          </a:xfrm>
        </p:grpSpPr>
        <p:pic>
          <p:nvPicPr>
            <p:cNvPr id="9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r="85126"/>
            <a:stretch>
              <a:fillRect/>
            </a:stretch>
          </p:blipFill>
          <p:spPr bwMode="auto">
            <a:xfrm>
              <a:off x="7651376" y="0"/>
              <a:ext cx="136017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11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413812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1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4841875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smtClean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307977" y="950260"/>
            <a:ext cx="2528046" cy="252804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762000">
              <a:schemeClr val="accent1">
                <a:alpha val="80000"/>
              </a:schemeClr>
            </a:innerShdw>
            <a:softEdge rad="317500"/>
          </a:effectLst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-8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3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/>
          <p:nvPr/>
        </p:nvGrpSpPr>
        <p:grpSpPr bwMode="auto">
          <a:xfrm>
            <a:off x="0" y="0"/>
            <a:ext cx="9144000" cy="1190625"/>
            <a:chOff x="0" y="0"/>
            <a:chExt cx="9144000" cy="1191256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 bwMode="auto">
            <a:xfrm>
              <a:off x="0" y="0"/>
              <a:ext cx="91440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0" y="923365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10"/>
          <p:cNvGrpSpPr/>
          <p:nvPr/>
        </p:nvGrpSpPr>
        <p:grpSpPr bwMode="auto">
          <a:xfrm flipV="1">
            <a:off x="0" y="5667375"/>
            <a:ext cx="9144000" cy="1190625"/>
            <a:chOff x="0" y="0"/>
            <a:chExt cx="9144000" cy="1191256"/>
          </a:xfrm>
        </p:grpSpPr>
        <p:pic>
          <p:nvPicPr>
            <p:cNvPr id="8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 bwMode="auto">
            <a:xfrm>
              <a:off x="0" y="0"/>
              <a:ext cx="91440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1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0" y="923365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3259138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1851212"/>
            <a:ext cx="5446714" cy="1730375"/>
          </a:xfrm>
        </p:spPr>
        <p:txBody>
          <a:bodyPr anchor="b"/>
          <a:lstStyle>
            <a:lvl1pPr algn="ctr">
              <a:lnSpc>
                <a:spcPts val="6800"/>
              </a:lnSpc>
              <a:defRPr sz="6500" b="0" cap="none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4200" y="3576918"/>
            <a:ext cx="5446714" cy="82998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499E5C9-CB98-D348-A8A0-BFEA260A0170}" type="datetime1">
              <a:rPr lang="en-US"/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F0E40-9566-FF47-84D5-E4C9DFD1FA8E}" type="slidenum">
              <a:rPr lang="en-US"/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/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162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6534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0B399-20FE-C646-851D-65041BC80C79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9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4765675" y="2460625"/>
            <a:ext cx="3563938" cy="984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pic>
        <p:nvPicPr>
          <p:cNvPr id="11" name="Picture 10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779463" y="2460625"/>
            <a:ext cx="3563937" cy="984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879320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048" y="1879320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048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06906F-F82C-C24B-ADFB-A876A59C3E1B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/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4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8C610-EA48-3F45-BACD-67F8C6BE9BE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Overlay-Blan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0671E9-418D-2440-8FFC-982A85567CAA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"/>
          <p:cNvGrpSpPr/>
          <p:nvPr/>
        </p:nvGrpSpPr>
        <p:grpSpPr bwMode="auto"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4301" r="46875"/>
            <a:stretch>
              <a:fillRect/>
            </a:stretch>
          </p:blipFill>
          <p:spPr bwMode="auto">
            <a:xfrm>
              <a:off x="4495800" y="0"/>
              <a:ext cx="46482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2672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776" cy="1537447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859" y="381001"/>
            <a:ext cx="3813174" cy="5697537"/>
          </a:xfrm>
        </p:spPr>
        <p:txBody>
          <a:bodyPr>
            <a:normAutofit/>
          </a:bodyPr>
          <a:lstStyle>
            <a:lvl1pPr>
              <a:defRPr sz="2400" b="0"/>
            </a:lvl1pPr>
            <a:lvl2pPr>
              <a:defRPr sz="22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209801"/>
            <a:ext cx="3612776" cy="3200400"/>
          </a:xfrm>
        </p:spPr>
        <p:txBody>
          <a:bodyPr>
            <a:norm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mtClean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fld id="{8CA6F8B6-D79F-7D42-8296-26A8574CEF86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792163" y="39688"/>
            <a:ext cx="7570787" cy="1412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92163" y="1762125"/>
            <a:ext cx="7570787" cy="4289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6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D05123F-ECCC-3744-8046-0E4114F7D95B}" type="slidenum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fontAlgn="base">
        <a:lnSpc>
          <a:spcPts val="6000"/>
        </a:lnSpc>
        <a:spcBef>
          <a:spcPct val="0"/>
        </a:spcBef>
        <a:spcAft>
          <a:spcPct val="0"/>
        </a:spcAft>
        <a:defRPr sz="5400" kern="1200">
          <a:solidFill>
            <a:schemeClr val="tx2"/>
          </a:solidFill>
          <a:latin typeface="+mn-lt"/>
          <a:ea typeface="MS PGothic" pitchFamily="-84" charset="-128"/>
          <a:cs typeface="MS PGothic" pitchFamily="-84" charset="-128"/>
        </a:defRPr>
      </a:lvl1pPr>
      <a:lvl2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MS PGothic" pitchFamily="-84" charset="-128"/>
          <a:cs typeface="MS PGothic" pitchFamily="-84" charset="-128"/>
        </a:defRPr>
      </a:lvl2pPr>
      <a:lvl3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MS PGothic" pitchFamily="-84" charset="-128"/>
          <a:cs typeface="MS PGothic" pitchFamily="-84" charset="-128"/>
        </a:defRPr>
      </a:lvl3pPr>
      <a:lvl4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MS PGothic" pitchFamily="-84" charset="-128"/>
          <a:cs typeface="MS PGothic" pitchFamily="-84" charset="-128"/>
        </a:defRPr>
      </a:lvl4pPr>
      <a:lvl5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MS PGothic" pitchFamily="-84" charset="-128"/>
          <a:cs typeface="MS PGothic" pitchFamily="-84" charset="-128"/>
        </a:defRPr>
      </a:lvl5pPr>
      <a:lvl6pPr marL="4572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MS PGothic" pitchFamily="-84" charset="-128"/>
          <a:cs typeface="MS PGothic" pitchFamily="-84" charset="-128"/>
        </a:defRPr>
      </a:lvl6pPr>
      <a:lvl7pPr marL="9144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MS PGothic" pitchFamily="-84" charset="-128"/>
          <a:cs typeface="MS PGothic" pitchFamily="-84" charset="-128"/>
        </a:defRPr>
      </a:lvl7pPr>
      <a:lvl8pPr marL="13716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MS PGothic" pitchFamily="-84" charset="-128"/>
          <a:cs typeface="MS PGothic" pitchFamily="-84" charset="-128"/>
        </a:defRPr>
      </a:lvl8pPr>
      <a:lvl9pPr marL="18288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MS PGothic" pitchFamily="-84" charset="-128"/>
          <a:cs typeface="MS PGothic" pitchFamily="-84" charset="-128"/>
        </a:defRPr>
      </a:lvl9pPr>
    </p:titleStyle>
    <p:bodyStyle>
      <a:lvl1pPr marL="342900" indent="-342900" algn="l" rtl="0" fontAlgn="base">
        <a:spcBef>
          <a:spcPts val="24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800" kern="1200">
          <a:solidFill>
            <a:schemeClr val="tx2"/>
          </a:solidFill>
          <a:latin typeface="+mn-lt"/>
          <a:ea typeface="MS PGothic" pitchFamily="-84" charset="-128"/>
          <a:cs typeface="MS PGothic" pitchFamily="-84" charset="-128"/>
        </a:defRPr>
      </a:lvl1pPr>
      <a:lvl2pPr marL="685800" indent="-336550" algn="l" rtl="0" fontAlgn="base">
        <a:spcBef>
          <a:spcPts val="600"/>
        </a:spcBef>
        <a:spcAft>
          <a:spcPct val="0"/>
        </a:spcAft>
        <a:buClr>
          <a:schemeClr val="tx2"/>
        </a:buClr>
        <a:buFont typeface="Candara" pitchFamily="-84" charset="0"/>
        <a:buChar char="•"/>
        <a:defRPr sz="2600" kern="1200">
          <a:solidFill>
            <a:schemeClr val="tx2"/>
          </a:solidFill>
          <a:latin typeface="+mn-lt"/>
          <a:ea typeface="MS PGothic" pitchFamily="-84" charset="-128"/>
          <a:cs typeface="+mn-cs"/>
        </a:defRPr>
      </a:lvl2pPr>
      <a:lvl3pPr marL="1035050" indent="-349250" algn="l" rtl="0" fontAlgn="base">
        <a:spcBef>
          <a:spcPts val="6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400" kern="1200">
          <a:solidFill>
            <a:schemeClr val="tx2"/>
          </a:solidFill>
          <a:latin typeface="+mn-lt"/>
          <a:ea typeface="MS PGothic" pitchFamily="-84" charset="-128"/>
          <a:cs typeface="+mn-cs"/>
        </a:defRPr>
      </a:lvl3pPr>
      <a:lvl4pPr marL="1371600" indent="-336550" algn="l" rtl="0" fontAlgn="base">
        <a:spcBef>
          <a:spcPts val="600"/>
        </a:spcBef>
        <a:spcAft>
          <a:spcPct val="0"/>
        </a:spcAft>
        <a:buClr>
          <a:schemeClr val="tx2"/>
        </a:buClr>
        <a:buFont typeface="Candara" pitchFamily="-84" charset="0"/>
        <a:buChar char="•"/>
        <a:defRPr sz="2200" kern="1200">
          <a:solidFill>
            <a:schemeClr val="tx2"/>
          </a:solidFill>
          <a:latin typeface="+mn-lt"/>
          <a:ea typeface="MS PGothic" pitchFamily="-84" charset="-128"/>
          <a:cs typeface="+mn-cs"/>
        </a:defRPr>
      </a:lvl4pPr>
      <a:lvl5pPr marL="1720850" indent="-349250" algn="l" rtl="0" fontAlgn="base">
        <a:spcBef>
          <a:spcPts val="6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000" kern="1200">
          <a:solidFill>
            <a:schemeClr val="tx2"/>
          </a:solidFill>
          <a:latin typeface="+mn-lt"/>
          <a:ea typeface="MS PGothic" pitchFamily="-8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0.png"/><Relationship Id="rId1" Type="http://schemas.openxmlformats.org/officeDocument/2006/relationships/image" Target="../media/image19.pdf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png"/><Relationship Id="rId1" Type="http://schemas.openxmlformats.org/officeDocument/2006/relationships/image" Target="../media/image21.pd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wmf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5.png"/><Relationship Id="rId1" Type="http://schemas.openxmlformats.org/officeDocument/2006/relationships/image" Target="../media/image24.pdf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7.png"/><Relationship Id="rId1" Type="http://schemas.openxmlformats.org/officeDocument/2006/relationships/image" Target="../media/image26.pd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9.png"/><Relationship Id="rId1" Type="http://schemas.openxmlformats.org/officeDocument/2006/relationships/image" Target="../media/image28.pd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1.png"/><Relationship Id="rId1" Type="http://schemas.openxmlformats.org/officeDocument/2006/relationships/image" Target="../media/image30.pdf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3.png"/><Relationship Id="rId1" Type="http://schemas.openxmlformats.org/officeDocument/2006/relationships/image" Target="../media/image32.pd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5.png"/><Relationship Id="rId1" Type="http://schemas.openxmlformats.org/officeDocument/2006/relationships/image" Target="../media/image34.pdf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7.png"/><Relationship Id="rId1" Type="http://schemas.openxmlformats.org/officeDocument/2006/relationships/image" Target="../media/image36.pd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5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9.png"/><Relationship Id="rId1" Type="http://schemas.openxmlformats.org/officeDocument/2006/relationships/image" Target="../media/image38.pdf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3.png"/><Relationship Id="rId3" Type="http://schemas.openxmlformats.org/officeDocument/2006/relationships/image" Target="../media/image42.pdf"/><Relationship Id="rId2" Type="http://schemas.openxmlformats.org/officeDocument/2006/relationships/image" Target="../media/image41.png"/><Relationship Id="rId1" Type="http://schemas.openxmlformats.org/officeDocument/2006/relationships/image" Target="../media/image40.pd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44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2.png"/><Relationship Id="rId1" Type="http://schemas.openxmlformats.org/officeDocument/2006/relationships/image" Target="../media/image11.pdf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45.wmf"/><Relationship Id="rId1" Type="http://schemas.openxmlformats.org/officeDocument/2006/relationships/oleObject" Target="../embeddings/oleObject2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png"/><Relationship Id="rId1" Type="http://schemas.openxmlformats.org/officeDocument/2006/relationships/image" Target="../media/image13.pd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png"/><Relationship Id="rId1" Type="http://schemas.openxmlformats.org/officeDocument/2006/relationships/image" Target="../media/image15.pd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8.png"/><Relationship Id="rId1" Type="http://schemas.openxmlformats.org/officeDocument/2006/relationships/image" Target="../media/image17.pdf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1854200" y="3694113"/>
            <a:ext cx="5446713" cy="147002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Chapter 12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0723" name="Subtitle 13"/>
          <p:cNvSpPr>
            <a:spLocks noGrp="1"/>
          </p:cNvSpPr>
          <p:nvPr>
            <p:ph type="subTitle" idx="1"/>
          </p:nvPr>
        </p:nvSpPr>
        <p:spPr>
          <a:xfrm>
            <a:off x="1524000" y="5334000"/>
            <a:ext cx="6096000" cy="852488"/>
          </a:xfrm>
        </p:spPr>
        <p:txBody>
          <a:bodyPr>
            <a:normAutofit fontScale="92500"/>
          </a:bodyPr>
          <a:lstStyle/>
          <a:p>
            <a:r>
              <a:rPr lang="en-AU" sz="3600" dirty="0" smtClean="0"/>
              <a:t>Message Authentication Codes</a:t>
            </a:r>
            <a:endParaRPr lang="en-US" sz="3600" dirty="0" smtClean="0"/>
          </a:p>
        </p:txBody>
      </p:sp>
      <p:pic>
        <p:nvPicPr>
          <p:cNvPr id="6" name="Picture Placeholder 4" descr="crypto.jpg"/>
          <p:cNvPicPr>
            <a:picLocks noChangeAspect="1"/>
          </p:cNvPicPr>
          <p:nvPr/>
        </p:nvPicPr>
        <p:blipFill>
          <a:blip r:embed="rId1">
            <a:lum bright="28000"/>
          </a:blip>
          <a:srcRect l="-16674" t="-1111" r="-18211" b="44444"/>
          <a:stretch>
            <a:fillRect/>
          </a:stretch>
        </p:blipFill>
        <p:spPr bwMode="auto">
          <a:xfrm>
            <a:off x="3581400" y="1447800"/>
            <a:ext cx="2109547" cy="120902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  <a:headEnd/>
            <a:tailEnd/>
          </a:ln>
          <a:effectLst>
            <a:innerShdw blurRad="762000">
              <a:schemeClr val="accent1">
                <a:alpha val="80000"/>
              </a:schemeClr>
            </a:innerShdw>
            <a:softEdge rad="76200"/>
          </a:effectLst>
        </p:spPr>
      </p:pic>
      <p:sp>
        <p:nvSpPr>
          <p:cNvPr id="2" name="文本框 1"/>
          <p:cNvSpPr txBox="1"/>
          <p:nvPr/>
        </p:nvSpPr>
        <p:spPr>
          <a:xfrm>
            <a:off x="1924685" y="3162300"/>
            <a:ext cx="603631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eaLnBrk="1" hangingPunct="1"/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12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章 消息认证码（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MAC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Brute-Force Attack</a:t>
            </a:r>
            <a:endParaRPr lang="en-AU" dirty="0" smtClean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792163" y="1762125"/>
            <a:ext cx="7570787" cy="16668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Requires known message-tag pairs</a:t>
            </a:r>
            <a:endParaRPr lang="en-US" dirty="0" smtClean="0"/>
          </a:p>
          <a:p>
            <a:pPr lvl="1"/>
            <a:r>
              <a:rPr lang="en-US" dirty="0" smtClean="0"/>
              <a:t>A brute-force method of finding a collision is to pick a random bit string </a:t>
            </a:r>
            <a:r>
              <a:rPr lang="en-US" i="1" dirty="0" smtClean="0"/>
              <a:t>y </a:t>
            </a:r>
            <a:r>
              <a:rPr lang="en-US" dirty="0" smtClean="0"/>
              <a:t>and check if H(</a:t>
            </a:r>
            <a:r>
              <a:rPr lang="en-US" i="1" dirty="0" smtClean="0"/>
              <a:t>y</a:t>
            </a:r>
            <a:r>
              <a:rPr lang="en-US" dirty="0" smtClean="0"/>
              <a:t>) = H(</a:t>
            </a:r>
            <a:r>
              <a:rPr lang="en-US" i="1" dirty="0" smtClean="0"/>
              <a:t>x</a:t>
            </a:r>
            <a:r>
              <a:rPr lang="en-US" dirty="0" smtClean="0"/>
              <a:t>)</a:t>
            </a:r>
            <a:endParaRPr lang="en-US" dirty="0" smtClean="0"/>
          </a:p>
          <a:p>
            <a:pPr lvl="2"/>
            <a:endParaRPr lang="en-AU" dirty="0" smtClean="0"/>
          </a:p>
        </p:txBody>
      </p:sp>
      <p:graphicFrame>
        <p:nvGraphicFramePr>
          <p:cNvPr id="4" name="Diagram 3"/>
          <p:cNvGraphicFramePr/>
          <p:nvPr/>
        </p:nvGraphicFramePr>
        <p:xfrm>
          <a:off x="762000" y="3657600"/>
          <a:ext cx="7924800" cy="238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Cryptanalysis</a:t>
            </a:r>
            <a:endParaRPr lang="en-AU" dirty="0" smtClean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Cryptanalytic attacks seek to exploit some property of the algorithm to perform some attack other than an exhaustive search</a:t>
            </a:r>
            <a:endParaRPr lang="en-US" dirty="0" smtClean="0"/>
          </a:p>
          <a:p>
            <a:r>
              <a:rPr lang="en-AU" dirty="0" smtClean="0"/>
              <a:t>An ideal MAC algorithm will require a cryptanalytic effort greater than or equal to the brute-force effort</a:t>
            </a:r>
            <a:endParaRPr lang="en-AU" dirty="0" smtClean="0"/>
          </a:p>
          <a:p>
            <a:r>
              <a:rPr lang="en-AU" dirty="0" smtClean="0"/>
              <a:t>There is much more variety in the structure of MACs than in hash functions, so it is difficult to generalize about the cryptanalysis of MACs</a:t>
            </a:r>
            <a:endParaRPr lang="en-A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MACs Based on Hash Functions: HMAC</a:t>
            </a:r>
            <a:endParaRPr lang="en-AU" dirty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792163" y="1762125"/>
            <a:ext cx="7570787" cy="47148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There has been increased interest in developing a MAC derived from a cryptographic hash function</a:t>
            </a:r>
            <a:endParaRPr lang="en-US" dirty="0" smtClean="0"/>
          </a:p>
          <a:p>
            <a:r>
              <a:rPr lang="en-US" dirty="0" smtClean="0"/>
              <a:t>Motivations:</a:t>
            </a:r>
            <a:endParaRPr lang="en-US" dirty="0" smtClean="0"/>
          </a:p>
          <a:p>
            <a:pPr lvl="1"/>
            <a:r>
              <a:rPr lang="en-US" dirty="0" smtClean="0"/>
              <a:t>Cryptographic hash functions such as MD5 and SHA generally execute faster in software than symmetric block ciphers such as DES</a:t>
            </a:r>
            <a:endParaRPr lang="en-US" dirty="0" smtClean="0"/>
          </a:p>
          <a:p>
            <a:pPr lvl="1"/>
            <a:r>
              <a:rPr lang="en-US" dirty="0" smtClean="0"/>
              <a:t>Library code for cryptographic hash functions is widely available</a:t>
            </a:r>
            <a:endParaRPr lang="en-US" dirty="0" smtClean="0"/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US" sz="2810" dirty="0" smtClean="0">
                <a:cs typeface="MS PGothic" pitchFamily="-84" charset="-128"/>
              </a:rPr>
              <a:t>HMAC has been chosen as the mandatory-to-implement MAC for IP security</a:t>
            </a:r>
            <a:endParaRPr lang="en-US" sz="2810" dirty="0" smtClean="0">
              <a:cs typeface="MS PGothic" pitchFamily="-84" charset="-128"/>
            </a:endParaRP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US" sz="2810" dirty="0" smtClean="0">
                <a:cs typeface="MS PGothic" pitchFamily="-84" charset="-128"/>
              </a:rPr>
              <a:t>Has also been issued as a NIST standard (FIPS 198)</a:t>
            </a:r>
            <a:endParaRPr lang="en-US" sz="2810" dirty="0" smtClean="0">
              <a:cs typeface="MS PGothic" pitchFamily="-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HMAC Design Objectives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7910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RFC 2104 lists the following objectives for HMAC:</a:t>
            </a:r>
            <a:endParaRPr lang="en-US" dirty="0" smtClean="0"/>
          </a:p>
          <a:p>
            <a:pPr lvl="1"/>
            <a:r>
              <a:rPr lang="en-US" dirty="0" smtClean="0"/>
              <a:t>To use, without modifications, available hash functions</a:t>
            </a:r>
            <a:endParaRPr lang="en-US" dirty="0" smtClean="0"/>
          </a:p>
          <a:p>
            <a:pPr lvl="1"/>
            <a:r>
              <a:rPr lang="en-US" dirty="0" smtClean="0"/>
              <a:t>To allow for easy replaceability of the embedded hash function in case faster or more secure hash functions are found or required</a:t>
            </a:r>
            <a:endParaRPr lang="en-US" dirty="0" smtClean="0"/>
          </a:p>
          <a:p>
            <a:pPr lvl="1"/>
            <a:r>
              <a:rPr lang="en-US" dirty="0" smtClean="0"/>
              <a:t>To preserve the original performance of the hash function without incurring a significant degradation</a:t>
            </a:r>
            <a:endParaRPr lang="en-US" dirty="0" smtClean="0"/>
          </a:p>
          <a:p>
            <a:pPr lvl="1"/>
            <a:r>
              <a:rPr lang="en-US" dirty="0" smtClean="0"/>
              <a:t>To use and handle keys in a simple way</a:t>
            </a:r>
            <a:endParaRPr lang="en-US" dirty="0" smtClean="0"/>
          </a:p>
          <a:p>
            <a:pPr lvl="1"/>
            <a:r>
              <a:rPr lang="en-US" dirty="0" smtClean="0"/>
              <a:t>To have a well understood cryptographic analysis of the strength of the authentication mechanism based on reasonable assumptions about the embedded hash function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3276600" cy="5105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MS PGothic" pitchFamily="-84" charset="-128"/>
                <a:cs typeface="MS PGothic" pitchFamily="-84" charset="-128"/>
              </a:rPr>
              <a:t>HMAC</a:t>
            </a:r>
            <a:r>
              <a:rPr lang="en-US" dirty="0" smtClean="0">
                <a:ea typeface="MS PGothic" pitchFamily="-84" charset="-128"/>
                <a:cs typeface="MS PGothic" pitchFamily="-84" charset="-128"/>
              </a:rPr>
              <a:t> Structure</a:t>
            </a:r>
            <a:endParaRPr lang="en-AU" dirty="0">
              <a:ea typeface="MS PGothic" pitchFamily="-84" charset="-128"/>
              <a:cs typeface="MS PGothic" pitchFamily="-84" charset="-128"/>
            </a:endParaRPr>
          </a:p>
        </p:txBody>
      </p:sp>
      <p:pic>
        <p:nvPicPr>
          <p:cNvPr id="4" name="Picture 3" descr="f5.pdf"/>
          <p:cNvPicPr>
            <a:picLocks noChangeAspect="1"/>
          </p:cNvPicPr>
          <p:nvPr/>
        </p:nvPicPr>
        <mc:AlternateContent xmlns:mc="http://schemas.openxmlformats.org/markup-compatibility/2006">
          <mc:Choice xmlns:mv="urn:schemas-microsoft-com:mac:vml" xmlns:ma="http://schemas.microsoft.com/office/mac/drawingml/2008/main" Requires="ma">
            <p:blipFill>
              <a:blip r:embed="rId1"/>
              <a:srcRect l="14118" t="7273" r="7059" b="11818"/>
              <a:stretch>
                <a:fillRect/>
              </a:stretch>
            </p:blipFill>
          </mc:Choice>
          <mc:Fallback>
            <p:blipFill>
              <a:blip r:embed="rId2"/>
              <a:srcRect l="14118" t="7273" r="7059" b="11818"/>
              <a:stretch>
                <a:fillRect/>
              </a:stretch>
            </p:blipFill>
          </mc:Fallback>
        </mc:AlternateContent>
        <p:spPr>
          <a:xfrm>
            <a:off x="3810000" y="0"/>
            <a:ext cx="5162672" cy="68580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6.pdf"/>
          <p:cNvPicPr>
            <a:picLocks noChangeAspect="1"/>
          </p:cNvPicPr>
          <p:nvPr/>
        </p:nvPicPr>
        <mc:AlternateContent xmlns:mc="http://schemas.openxmlformats.org/markup-compatibility/2006">
          <mc:Choice xmlns:mv="urn:schemas-microsoft-com:mac:vml" xmlns:ma="http://schemas.microsoft.com/office/mac/drawingml/2008/main" Requires="ma">
            <p:blipFill>
              <a:blip r:embed="rId1"/>
              <a:srcRect l="3529" t="9091" r="2353" b="6364"/>
              <a:stretch>
                <a:fillRect/>
              </a:stretch>
            </p:blipFill>
          </mc:Choice>
          <mc:Fallback>
            <p:blipFill>
              <a:blip r:embed="rId2"/>
              <a:srcRect l="3529" t="9091" r="2353" b="6364"/>
              <a:stretch>
                <a:fillRect/>
              </a:stretch>
            </p:blipFill>
          </mc:Fallback>
        </mc:AlternateContent>
        <p:spPr>
          <a:xfrm>
            <a:off x="1752600" y="-73155"/>
            <a:ext cx="5943600" cy="6909429"/>
          </a:xfrm>
          <a:prstGeom prst="rect">
            <a:avLst/>
          </a:prstGeom>
        </p:spPr>
      </p:pic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of HMAC</a:t>
            </a:r>
            <a:endParaRPr lang="en-AU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792163" y="1762125"/>
            <a:ext cx="7570787" cy="479107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Depends in some way on the cryptographic strength of the underlying hash function</a:t>
            </a:r>
            <a:endParaRPr lang="en-US" dirty="0" smtClean="0"/>
          </a:p>
          <a:p>
            <a:r>
              <a:rPr lang="en-US" dirty="0" smtClean="0"/>
              <a:t>Appeal of HMAC is that its designers have been able to prove an exact relationship between the strength of the embedded hash function and the strength of HMAC</a:t>
            </a:r>
            <a:endParaRPr lang="en-US" dirty="0" smtClean="0"/>
          </a:p>
          <a:p>
            <a:r>
              <a:rPr lang="en-US" dirty="0" smtClean="0"/>
              <a:t>Generally expressed in terms of the probability of successful forgery with a given amount of time spent by the forger and a given number of message-tag pairs created with the same key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307906">
            <a:off x="6994965" y="387885"/>
            <a:ext cx="1922509" cy="14448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7.pdf"/>
          <p:cNvPicPr>
            <a:picLocks noChangeAspect="1"/>
          </p:cNvPicPr>
          <p:nvPr/>
        </p:nvPicPr>
        <mc:AlternateContent xmlns:mc="http://schemas.openxmlformats.org/markup-compatibility/2006">
          <mc:Choice xmlns:mv="urn:schemas-microsoft-com:mac:vml" xmlns:ma="http://schemas.microsoft.com/office/mac/drawingml/2008/main" Requires="ma">
            <p:blipFill>
              <a:blip r:embed="rId1"/>
              <a:srcRect l="3636" t="12941" r="3636" b="11765"/>
              <a:stretch>
                <a:fillRect/>
              </a:stretch>
            </p:blipFill>
          </mc:Choice>
          <mc:Fallback>
            <p:blipFill>
              <a:blip r:embed="rId2"/>
              <a:srcRect l="3636" t="12941" r="3636" b="11765"/>
              <a:stretch>
                <a:fillRect/>
              </a:stretch>
            </p:blipFill>
          </mc:Fallback>
        </mc:AlternateContent>
        <p:spPr>
          <a:xfrm>
            <a:off x="0" y="533400"/>
            <a:ext cx="9229819" cy="5791200"/>
          </a:xfrm>
          <a:prstGeom prst="rect">
            <a:avLst/>
          </a:prstGeom>
        </p:spPr>
      </p:pic>
    </p:spTree>
  </p:cSld>
  <p:clrMapOvr>
    <a:masterClrMapping/>
  </p:clrMapOvr>
  <p:transition spd="med">
    <p:pull dir="l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8.pdf"/>
          <p:cNvPicPr>
            <a:picLocks noChangeAspect="1"/>
          </p:cNvPicPr>
          <p:nvPr/>
        </p:nvPicPr>
        <mc:AlternateContent xmlns:mc="http://schemas.openxmlformats.org/markup-compatibility/2006">
          <mc:Choice xmlns:mv="urn:schemas-microsoft-com:mac:vml" xmlns:ma="http://schemas.microsoft.com/office/mac/drawingml/2008/main" Requires="ma">
            <p:blipFill>
              <a:blip r:embed="rId1"/>
              <a:stretch>
                <a:fillRect/>
              </a:stretch>
            </p:blipFill>
          </mc:Choice>
          <mc:Fallback>
            <p:blipFill>
              <a:blip r:embed="rId2"/>
              <a:stretch>
                <a:fillRect/>
              </a:stretch>
            </p:blipFill>
          </mc:Fallback>
        </mc:AlternateContent>
        <p:spPr>
          <a:xfrm>
            <a:off x="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688"/>
            <a:ext cx="9143999" cy="1412875"/>
          </a:xfrm>
        </p:spPr>
        <p:txBody>
          <a:bodyPr/>
          <a:lstStyle/>
          <a:p>
            <a:r>
              <a:rPr lang="en-US" dirty="0" smtClean="0"/>
              <a:t>Authenticated Encryption (AE)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63867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 term used to describe encryption systems that simultaneously protect confidentiality and authenticity of communications</a:t>
            </a:r>
            <a:endParaRPr lang="en-US" dirty="0" smtClean="0"/>
          </a:p>
          <a:p>
            <a:r>
              <a:rPr lang="en-US" dirty="0" smtClean="0"/>
              <a:t>Approaches:</a:t>
            </a:r>
            <a:endParaRPr lang="en-US" dirty="0" smtClean="0"/>
          </a:p>
          <a:p>
            <a:pPr lvl="1"/>
            <a:r>
              <a:rPr lang="en-US" dirty="0" smtClean="0"/>
              <a:t>Hash-then-encrypt: E(K, (M || </a:t>
            </a:r>
            <a:r>
              <a:rPr lang="en-US" i="1" dirty="0" smtClean="0"/>
              <a:t>h</a:t>
            </a:r>
            <a:r>
              <a:rPr lang="en-US" dirty="0" smtClean="0"/>
              <a:t>))</a:t>
            </a:r>
            <a:endParaRPr lang="en-US" dirty="0" smtClean="0"/>
          </a:p>
          <a:p>
            <a:pPr lvl="1"/>
            <a:r>
              <a:rPr lang="en-US" dirty="0" smtClean="0"/>
              <a:t>MAC-then-encrypt: </a:t>
            </a:r>
            <a:r>
              <a:rPr lang="en-US" i="1" dirty="0" smtClean="0"/>
              <a:t>T = </a:t>
            </a:r>
            <a:r>
              <a:rPr lang="en-US" dirty="0" smtClean="0"/>
              <a:t>MAC(</a:t>
            </a:r>
            <a:r>
              <a:rPr lang="en-US" i="1" dirty="0" smtClean="0"/>
              <a:t>K</a:t>
            </a:r>
            <a:r>
              <a:rPr lang="en-US" sz="2595" i="1" baseline="-25000" dirty="0" smtClean="0"/>
              <a:t>1</a:t>
            </a:r>
            <a:r>
              <a:rPr lang="en-US" i="1" dirty="0" smtClean="0"/>
              <a:t>, M</a:t>
            </a:r>
            <a:r>
              <a:rPr lang="en-US" dirty="0" smtClean="0"/>
              <a:t>), E(K</a:t>
            </a:r>
            <a:r>
              <a:rPr lang="en-US" baseline="-25000" dirty="0" smtClean="0"/>
              <a:t>2</a:t>
            </a:r>
            <a:r>
              <a:rPr lang="en-US" dirty="0" smtClean="0"/>
              <a:t>, [M || </a:t>
            </a:r>
            <a:r>
              <a:rPr lang="en-US" i="1" dirty="0" smtClean="0"/>
              <a:t>T</a:t>
            </a:r>
            <a:r>
              <a:rPr lang="en-US" dirty="0" smtClean="0"/>
              <a:t>])</a:t>
            </a:r>
            <a:endParaRPr lang="en-US" dirty="0" smtClean="0"/>
          </a:p>
          <a:p>
            <a:pPr lvl="1"/>
            <a:r>
              <a:rPr lang="en-US" dirty="0" smtClean="0"/>
              <a:t>Encrypt-then-MAC: </a:t>
            </a:r>
            <a:r>
              <a:rPr lang="en-US" i="1" dirty="0" smtClean="0"/>
              <a:t>C = E(K</a:t>
            </a:r>
            <a:r>
              <a:rPr lang="en-US" sz="2595" baseline="-25000" dirty="0" smtClean="0"/>
              <a:t>2</a:t>
            </a:r>
            <a:r>
              <a:rPr lang="en-US" i="1" dirty="0" smtClean="0"/>
              <a:t>, M)</a:t>
            </a:r>
            <a:r>
              <a:rPr lang="en-US" dirty="0" smtClean="0"/>
              <a:t>, </a:t>
            </a:r>
            <a:r>
              <a:rPr lang="en-US" i="1" dirty="0" smtClean="0"/>
              <a:t>T </a:t>
            </a:r>
            <a:r>
              <a:rPr lang="en-US" dirty="0" smtClean="0"/>
              <a:t>= MAC(</a:t>
            </a:r>
            <a:r>
              <a:rPr lang="en-US" i="1" dirty="0" smtClean="0"/>
              <a:t>K</a:t>
            </a:r>
            <a:r>
              <a:rPr lang="en-US" sz="2595" baseline="-25000" dirty="0" smtClean="0"/>
              <a:t>1</a:t>
            </a:r>
            <a:r>
              <a:rPr lang="en-US" i="1" dirty="0" smtClean="0"/>
              <a:t>, C</a:t>
            </a:r>
            <a:r>
              <a:rPr lang="en-US" dirty="0" smtClean="0"/>
              <a:t>) </a:t>
            </a:r>
            <a:endParaRPr lang="en-US" dirty="0" smtClean="0"/>
          </a:p>
          <a:p>
            <a:pPr lvl="1"/>
            <a:r>
              <a:rPr lang="en-US" dirty="0" smtClean="0"/>
              <a:t>Encrypt-and-MAC: </a:t>
            </a:r>
            <a:r>
              <a:rPr lang="en-US" i="1" dirty="0" smtClean="0"/>
              <a:t>C </a:t>
            </a:r>
            <a:r>
              <a:rPr lang="en-US" dirty="0" smtClean="0"/>
              <a:t>= E(</a:t>
            </a:r>
            <a:r>
              <a:rPr lang="en-US" i="1" dirty="0" smtClean="0"/>
              <a:t>K</a:t>
            </a:r>
            <a:r>
              <a:rPr lang="en-US" sz="2595" baseline="-25000" dirty="0" smtClean="0"/>
              <a:t>2</a:t>
            </a:r>
            <a:r>
              <a:rPr lang="en-US" i="1" dirty="0" smtClean="0"/>
              <a:t>, M</a:t>
            </a:r>
            <a:r>
              <a:rPr lang="en-US" dirty="0" smtClean="0"/>
              <a:t>), T = MAC(</a:t>
            </a:r>
            <a:r>
              <a:rPr lang="en-US" i="1" dirty="0" smtClean="0"/>
              <a:t>K</a:t>
            </a:r>
            <a:r>
              <a:rPr lang="en-US" sz="2595" baseline="-25000" dirty="0" smtClean="0"/>
              <a:t>1</a:t>
            </a:r>
            <a:r>
              <a:rPr lang="en-US" i="1" dirty="0" smtClean="0"/>
              <a:t>, M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 Both decryption and verification are straightforward for each approach</a:t>
            </a:r>
            <a:endParaRPr lang="en-US" dirty="0" smtClean="0"/>
          </a:p>
          <a:p>
            <a:r>
              <a:rPr lang="en-US" dirty="0" smtClean="0"/>
              <a:t>There are security vulnerabilities with all of these approaches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Authentication Requirements</a:t>
            </a:r>
            <a:endParaRPr lang="en-AU" dirty="0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09600" y="1774825"/>
            <a:ext cx="3748722" cy="4930775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1200"/>
              </a:spcBef>
            </a:pPr>
            <a:r>
              <a:rPr lang="en-US" sz="2855" dirty="0" smtClean="0"/>
              <a:t>Disclosure</a:t>
            </a:r>
            <a:endParaRPr lang="en-US" sz="2855" dirty="0" smtClean="0"/>
          </a:p>
          <a:p>
            <a:pPr lvl="1">
              <a:spcBef>
                <a:spcPts val="1200"/>
              </a:spcBef>
            </a:pPr>
            <a:r>
              <a:rPr lang="en-US" sz="2430" dirty="0" smtClean="0"/>
              <a:t>Release of message contents to any person or process not possessing the appropriate cryptographic key</a:t>
            </a:r>
            <a:endParaRPr lang="en-US" sz="2430" dirty="0" smtClean="0"/>
          </a:p>
          <a:p>
            <a:pPr>
              <a:spcBef>
                <a:spcPts val="1200"/>
              </a:spcBef>
            </a:pPr>
            <a:r>
              <a:rPr lang="en-US" sz="2855" dirty="0" smtClean="0"/>
              <a:t>Traffic analysis</a:t>
            </a:r>
            <a:endParaRPr lang="en-US" sz="2855" dirty="0" smtClean="0"/>
          </a:p>
          <a:p>
            <a:pPr lvl="1">
              <a:spcBef>
                <a:spcPts val="1200"/>
              </a:spcBef>
            </a:pPr>
            <a:r>
              <a:rPr lang="en-US" sz="2430" dirty="0" smtClean="0"/>
              <a:t>Discovery of the pattern of traffic between parties</a:t>
            </a:r>
            <a:endParaRPr lang="en-US" sz="2430" dirty="0" smtClean="0"/>
          </a:p>
          <a:p>
            <a:pPr>
              <a:spcBef>
                <a:spcPts val="1200"/>
              </a:spcBef>
            </a:pPr>
            <a:r>
              <a:rPr lang="en-US" sz="2855" dirty="0" smtClean="0"/>
              <a:t>Masquerade</a:t>
            </a:r>
            <a:endParaRPr lang="en-US" sz="2855" dirty="0" smtClean="0"/>
          </a:p>
          <a:p>
            <a:pPr lvl="1">
              <a:spcBef>
                <a:spcPts val="1200"/>
              </a:spcBef>
            </a:pPr>
            <a:r>
              <a:rPr lang="en-US" sz="2430" dirty="0" smtClean="0"/>
              <a:t>Insertion of messages into the network from a fraudulent source</a:t>
            </a:r>
            <a:endParaRPr lang="en-US" sz="2430" dirty="0" smtClean="0"/>
          </a:p>
          <a:p>
            <a:pPr>
              <a:spcBef>
                <a:spcPts val="1200"/>
              </a:spcBef>
            </a:pPr>
            <a:r>
              <a:rPr lang="en-US" sz="2855" dirty="0" smtClean="0"/>
              <a:t>Content modification</a:t>
            </a:r>
            <a:endParaRPr lang="en-US" sz="2855" dirty="0" smtClean="0"/>
          </a:p>
          <a:p>
            <a:pPr lvl="1">
              <a:spcBef>
                <a:spcPts val="1200"/>
              </a:spcBef>
            </a:pPr>
            <a:r>
              <a:rPr lang="en-US" sz="2430" dirty="0" smtClean="0"/>
              <a:t>Changes to the contents of a message, including insertion, deletion, transposition, and modification</a:t>
            </a:r>
            <a:endParaRPr lang="en-US" sz="2430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566160" cy="4778375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1200"/>
              </a:spcBef>
            </a:pPr>
            <a:r>
              <a:rPr lang="en-US" sz="2855" dirty="0" smtClean="0"/>
              <a:t>Sequence modification</a:t>
            </a:r>
            <a:endParaRPr lang="en-US" sz="2855" dirty="0" smtClean="0"/>
          </a:p>
          <a:p>
            <a:pPr lvl="1">
              <a:spcBef>
                <a:spcPts val="1200"/>
              </a:spcBef>
            </a:pPr>
            <a:r>
              <a:rPr lang="en-US" sz="2430" dirty="0" smtClean="0"/>
              <a:t>Any modification to a sequence of messages between parties, including insertion, deletion, and reordering</a:t>
            </a:r>
            <a:endParaRPr lang="en-US" sz="2430" dirty="0" smtClean="0"/>
          </a:p>
          <a:p>
            <a:pPr>
              <a:spcBef>
                <a:spcPts val="1200"/>
              </a:spcBef>
            </a:pPr>
            <a:r>
              <a:rPr lang="en-US" sz="2855" dirty="0" smtClean="0"/>
              <a:t>Timing modification</a:t>
            </a:r>
            <a:endParaRPr lang="en-US" sz="2855" dirty="0" smtClean="0"/>
          </a:p>
          <a:p>
            <a:pPr lvl="1">
              <a:spcBef>
                <a:spcPts val="1200"/>
              </a:spcBef>
            </a:pPr>
            <a:r>
              <a:rPr lang="en-US" sz="2430" dirty="0" smtClean="0"/>
              <a:t>Delay or replay of messages</a:t>
            </a:r>
            <a:endParaRPr lang="en-US" sz="2430" dirty="0" smtClean="0"/>
          </a:p>
          <a:p>
            <a:pPr>
              <a:spcBef>
                <a:spcPts val="1200"/>
              </a:spcBef>
            </a:pPr>
            <a:r>
              <a:rPr lang="en-US" sz="2855" dirty="0" smtClean="0"/>
              <a:t>Source repudiation</a:t>
            </a:r>
            <a:endParaRPr lang="en-US" sz="2855" dirty="0" smtClean="0"/>
          </a:p>
          <a:p>
            <a:pPr lvl="1">
              <a:spcBef>
                <a:spcPts val="1200"/>
              </a:spcBef>
            </a:pPr>
            <a:r>
              <a:rPr lang="en-US" sz="2430" dirty="0" smtClean="0"/>
              <a:t>Denial of transmission of message by source</a:t>
            </a:r>
            <a:endParaRPr lang="en-US" sz="2430" dirty="0" smtClean="0"/>
          </a:p>
          <a:p>
            <a:pPr>
              <a:spcBef>
                <a:spcPts val="1200"/>
              </a:spcBef>
            </a:pPr>
            <a:r>
              <a:rPr lang="en-US" sz="2855" dirty="0" smtClean="0"/>
              <a:t>Destination repudiation</a:t>
            </a:r>
            <a:endParaRPr lang="en-US" sz="2855" dirty="0" smtClean="0"/>
          </a:p>
          <a:p>
            <a:pPr lvl="1">
              <a:spcBef>
                <a:spcPts val="1200"/>
              </a:spcBef>
            </a:pPr>
            <a:r>
              <a:rPr lang="en-US" sz="2430" dirty="0" smtClean="0"/>
              <a:t>Denial of receipt of message by destination</a:t>
            </a:r>
            <a:endParaRPr lang="en-AU" sz="243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688"/>
            <a:ext cx="9143999" cy="1412875"/>
          </a:xfrm>
        </p:spPr>
        <p:txBody>
          <a:bodyPr/>
          <a:lstStyle/>
          <a:p>
            <a:pPr>
              <a:lnSpc>
                <a:spcPts val="4600"/>
              </a:lnSpc>
            </a:pPr>
            <a:r>
              <a:rPr lang="en-US" sz="4400" dirty="0" smtClean="0"/>
              <a:t>Counter with Cipher Block Chaining-Message Authentication Code (CCM) </a:t>
            </a:r>
            <a:endParaRPr lang="en-US" sz="4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79107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Was standardized by NIST specifically to support the security requirements of IEEE 802.11 WiFi wireless local area networks</a:t>
            </a:r>
            <a:endParaRPr lang="en-US" dirty="0" smtClean="0"/>
          </a:p>
          <a:p>
            <a:r>
              <a:rPr lang="en-US" dirty="0" smtClean="0"/>
              <a:t>Variation of the encrypt-and-MAC approach to authenticated encryption</a:t>
            </a:r>
            <a:endParaRPr lang="en-US" dirty="0" smtClean="0"/>
          </a:p>
          <a:p>
            <a:pPr lvl="1"/>
            <a:r>
              <a:rPr lang="en-US" dirty="0" smtClean="0"/>
              <a:t>Defined in NIST SP 800-38C</a:t>
            </a:r>
            <a:endParaRPr lang="en-US" dirty="0" smtClean="0"/>
          </a:p>
          <a:p>
            <a:r>
              <a:rPr lang="en-US" dirty="0" smtClean="0"/>
              <a:t> Key algorithmic ingredients: </a:t>
            </a:r>
            <a:endParaRPr lang="en-US" dirty="0" smtClean="0"/>
          </a:p>
          <a:p>
            <a:pPr lvl="1"/>
            <a:r>
              <a:rPr lang="en-US" dirty="0" smtClean="0"/>
              <a:t>AES encryption algorithm</a:t>
            </a:r>
            <a:endParaRPr lang="en-US" dirty="0" smtClean="0"/>
          </a:p>
          <a:p>
            <a:pPr lvl="1"/>
            <a:r>
              <a:rPr lang="en-US" dirty="0" smtClean="0"/>
              <a:t>CTR mode of operation</a:t>
            </a:r>
            <a:endParaRPr lang="en-US" dirty="0" smtClean="0"/>
          </a:p>
          <a:p>
            <a:pPr lvl="1"/>
            <a:r>
              <a:rPr lang="en-US" dirty="0" smtClean="0"/>
              <a:t>CMAC authentication algorithm</a:t>
            </a:r>
            <a:endParaRPr lang="en-US" dirty="0" smtClean="0"/>
          </a:p>
          <a:p>
            <a:r>
              <a:rPr lang="en-US" dirty="0" smtClean="0"/>
              <a:t>Single key </a:t>
            </a:r>
            <a:r>
              <a:rPr lang="en-US" i="1" dirty="0" smtClean="0"/>
              <a:t>K </a:t>
            </a:r>
            <a:r>
              <a:rPr lang="en-US" dirty="0" smtClean="0"/>
              <a:t>is used for both encryption and MAC algorithms 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2601"/>
            <a:ext cx="7570787" cy="91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input to the CCM encryption process consists of three elements:</a:t>
            </a:r>
            <a:endParaRPr lang="en-US" dirty="0" smtClean="0"/>
          </a:p>
        </p:txBody>
      </p:sp>
      <p:graphicFrame>
        <p:nvGraphicFramePr>
          <p:cNvPr id="4" name="Diagram 3"/>
          <p:cNvGraphicFramePr/>
          <p:nvPr/>
        </p:nvGraphicFramePr>
        <p:xfrm>
          <a:off x="1295400" y="2895600"/>
          <a:ext cx="6096000" cy="337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9.pdf"/>
          <p:cNvPicPr>
            <a:picLocks noChangeAspect="1"/>
          </p:cNvPicPr>
          <p:nvPr/>
        </p:nvPicPr>
        <mc:AlternateContent xmlns:mc="http://schemas.openxmlformats.org/markup-compatibility/2006">
          <mc:Choice xmlns:mv="urn:schemas-microsoft-com:mac:vml" xmlns:ma="http://schemas.microsoft.com/office/mac/drawingml/2008/main" Requires="ma">
            <p:blipFill>
              <a:blip r:embed="rId1"/>
              <a:srcRect b="6364"/>
              <a:stretch>
                <a:fillRect/>
              </a:stretch>
            </p:blipFill>
          </mc:Choice>
          <mc:Fallback>
            <p:blipFill>
              <a:blip r:embed="rId2"/>
              <a:srcRect b="6364"/>
              <a:stretch>
                <a:fillRect/>
              </a:stretch>
            </p:blipFill>
          </mc:Fallback>
        </mc:AlternateContent>
        <p:spPr>
          <a:xfrm>
            <a:off x="1922318" y="-1"/>
            <a:ext cx="5659565" cy="6858001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688"/>
            <a:ext cx="9143999" cy="1412875"/>
          </a:xfrm>
        </p:spPr>
        <p:txBody>
          <a:bodyPr/>
          <a:lstStyle/>
          <a:p>
            <a:r>
              <a:rPr lang="en-US" dirty="0" smtClean="0"/>
              <a:t>Galois/Counter Mode (GCM)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79107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NIST standard SP 800-38D</a:t>
            </a:r>
            <a:endParaRPr lang="en-US" dirty="0" smtClean="0"/>
          </a:p>
          <a:p>
            <a:r>
              <a:rPr lang="en-US" dirty="0" smtClean="0"/>
              <a:t>Designed to be parallelizable so that it can provide high throughput with low cost and low latency</a:t>
            </a:r>
            <a:endParaRPr lang="en-US" dirty="0" smtClean="0"/>
          </a:p>
          <a:p>
            <a:pPr lvl="1"/>
            <a:r>
              <a:rPr lang="en-US" dirty="0" smtClean="0"/>
              <a:t>Message is encrypted in variant of CTR mode</a:t>
            </a:r>
            <a:endParaRPr lang="en-US" dirty="0" smtClean="0"/>
          </a:p>
          <a:p>
            <a:pPr lvl="1"/>
            <a:r>
              <a:rPr lang="en-US" dirty="0" smtClean="0"/>
              <a:t>Resulting ciphertext is multiplied with key material and message length information over GF (2</a:t>
            </a:r>
            <a:r>
              <a:rPr lang="en-US" baseline="30000" dirty="0" smtClean="0"/>
              <a:t>128</a:t>
            </a:r>
            <a:r>
              <a:rPr lang="en-US" dirty="0" smtClean="0"/>
              <a:t>) to generate the authenticator tag</a:t>
            </a:r>
            <a:endParaRPr lang="en-US" dirty="0" smtClean="0"/>
          </a:p>
          <a:p>
            <a:pPr lvl="1"/>
            <a:r>
              <a:rPr lang="en-US" dirty="0" smtClean="0"/>
              <a:t>The standard also specifies a mode of operation that supplies the MAC only, known as GMAC</a:t>
            </a:r>
            <a:endParaRPr lang="en-US" dirty="0" smtClean="0"/>
          </a:p>
          <a:p>
            <a:r>
              <a:rPr lang="en-US" dirty="0" smtClean="0"/>
              <a:t>Makes use of two functions:</a:t>
            </a:r>
            <a:endParaRPr lang="en-US" dirty="0" smtClean="0"/>
          </a:p>
          <a:p>
            <a:pPr lvl="1"/>
            <a:r>
              <a:rPr lang="en-US" dirty="0" smtClean="0"/>
              <a:t>GHASH - a keyed hash function</a:t>
            </a:r>
            <a:endParaRPr lang="en-US" dirty="0" smtClean="0"/>
          </a:p>
          <a:p>
            <a:pPr lvl="1"/>
            <a:r>
              <a:rPr lang="en-US" dirty="0" smtClean="0"/>
              <a:t>GCTR - CTR mode with the counters determined by simple increment by one operation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0.pdf"/>
          <p:cNvPicPr>
            <a:picLocks noChangeAspect="1"/>
          </p:cNvPicPr>
          <p:nvPr/>
        </p:nvPicPr>
        <mc:AlternateContent xmlns:mc="http://schemas.openxmlformats.org/markup-compatibility/2006">
          <mc:Choice xmlns:mv="urn:schemas-microsoft-com:mac:vml" xmlns:ma="http://schemas.microsoft.com/office/mac/drawingml/2008/main" Requires="ma">
            <p:blipFill>
              <a:blip r:embed="rId1"/>
              <a:srcRect t="7273" b="8182"/>
              <a:stretch>
                <a:fillRect/>
              </a:stretch>
            </p:blipFill>
          </mc:Choice>
          <mc:Fallback>
            <p:blipFill>
              <a:blip r:embed="rId2"/>
              <a:srcRect t="7273" b="8182"/>
              <a:stretch>
                <a:fillRect/>
              </a:stretch>
            </p:blipFill>
          </mc:Fallback>
        </mc:AlternateContent>
        <p:spPr>
          <a:xfrm>
            <a:off x="1548772" y="0"/>
            <a:ext cx="6268083" cy="6858000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11.pdf"/>
          <p:cNvPicPr>
            <a:picLocks noChangeAspect="1"/>
          </p:cNvPicPr>
          <p:nvPr/>
        </p:nvPicPr>
        <mc:AlternateContent xmlns:mc="http://schemas.openxmlformats.org/markup-compatibility/2006">
          <mc:Choice xmlns:mv="urn:schemas-microsoft-com:mac:vml" xmlns:ma="http://schemas.microsoft.com/office/mac/drawingml/2008/main" Requires="ma">
            <p:blipFill>
              <a:blip r:embed="rId1"/>
              <a:srcRect t="12727" b="14545"/>
              <a:stretch>
                <a:fillRect/>
              </a:stretch>
            </p:blipFill>
          </mc:Choice>
          <mc:Fallback>
            <p:blipFill>
              <a:blip r:embed="rId2"/>
              <a:srcRect t="12727" b="14545"/>
              <a:stretch>
                <a:fillRect/>
              </a:stretch>
            </p:blipFill>
          </mc:Fallback>
        </mc:AlternateContent>
        <p:spPr>
          <a:xfrm>
            <a:off x="1143000" y="0"/>
            <a:ext cx="7124778" cy="6858000"/>
          </a:xfrm>
          <a:prstGeom prst="rect">
            <a:avLst/>
          </a:prstGeom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Wrap (KW)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86727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Most recent block cipher mode of operation defined by NIST </a:t>
            </a:r>
            <a:endParaRPr lang="en-US" dirty="0" smtClean="0"/>
          </a:p>
          <a:p>
            <a:pPr lvl="1"/>
            <a:r>
              <a:rPr lang="en-US" dirty="0" smtClean="0"/>
              <a:t>Uses AES or triple DEA as the underlying encryption algorithm</a:t>
            </a:r>
            <a:endParaRPr lang="en-US" dirty="0" smtClean="0"/>
          </a:p>
          <a:p>
            <a:r>
              <a:rPr lang="en-US" dirty="0" smtClean="0"/>
              <a:t>Purpose is to securely exchange a symmetric key to be shared by two parties, using a symmetric key already shared by these parties</a:t>
            </a:r>
            <a:endParaRPr lang="en-US" dirty="0" smtClean="0"/>
          </a:p>
          <a:p>
            <a:pPr lvl="1"/>
            <a:r>
              <a:rPr lang="en-US" dirty="0" smtClean="0"/>
              <a:t>The latter key is called a </a:t>
            </a:r>
            <a:r>
              <a:rPr lang="en-US" i="1" dirty="0" smtClean="0"/>
              <a:t>key encryption key </a:t>
            </a:r>
            <a:r>
              <a:rPr lang="en-US" dirty="0" smtClean="0"/>
              <a:t>(KEK)</a:t>
            </a:r>
            <a:endParaRPr lang="en-US" dirty="0" smtClean="0"/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US" sz="2800" dirty="0" smtClean="0">
                <a:cs typeface="MS PGothic" pitchFamily="-84" charset="-128"/>
              </a:rPr>
              <a:t>Robust in the sense that each bit of output can be expected to depend in a nontrivial fashion on each bit of input</a:t>
            </a:r>
            <a:endParaRPr lang="en-US" sz="2800" dirty="0" smtClean="0">
              <a:cs typeface="MS PGothic" pitchFamily="-84" charset="-128"/>
            </a:endParaRP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US" sz="2800" dirty="0" smtClean="0">
                <a:cs typeface="MS PGothic" pitchFamily="-84" charset="-128"/>
              </a:rPr>
              <a:t>Only used for small amounts of plaintext</a:t>
            </a:r>
            <a:endParaRPr lang="en-US" sz="2800" dirty="0" smtClean="0">
              <a:cs typeface="MS PGothic" pitchFamily="-84" charset="-128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2.pdf"/>
          <p:cNvPicPr>
            <a:picLocks noChangeAspect="1"/>
          </p:cNvPicPr>
          <p:nvPr/>
        </p:nvPicPr>
        <mc:AlternateContent xmlns:mc="http://schemas.openxmlformats.org/markup-compatibility/2006">
          <mc:Choice xmlns:mv="urn:schemas-microsoft-com:mac:vml" xmlns:ma="http://schemas.microsoft.com/office/mac/drawingml/2008/main" Requires="ma">
            <p:blipFill>
              <a:blip r:embed="rId1"/>
              <a:srcRect t="3636" b="6364"/>
              <a:stretch>
                <a:fillRect/>
              </a:stretch>
            </p:blipFill>
          </mc:Choice>
          <mc:Fallback>
            <p:blipFill>
              <a:blip r:embed="rId2"/>
              <a:srcRect t="3636" b="6364"/>
              <a:stretch>
                <a:fillRect/>
              </a:stretch>
            </p:blipFill>
          </mc:Fallback>
        </mc:AlternateContent>
        <p:spPr>
          <a:xfrm>
            <a:off x="1678439" y="0"/>
            <a:ext cx="5850908" cy="681452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3.pdf"/>
          <p:cNvPicPr>
            <a:picLocks noChangeAspect="1"/>
          </p:cNvPicPr>
          <p:nvPr/>
        </p:nvPicPr>
        <mc:AlternateContent xmlns:mc="http://schemas.openxmlformats.org/markup-compatibility/2006">
          <mc:Choice xmlns:mv="urn:schemas-microsoft-com:mac:vml" xmlns:ma="http://schemas.microsoft.com/office/mac/drawingml/2008/main" Requires="ma">
            <p:blipFill>
              <a:blip r:embed="rId1"/>
              <a:srcRect l="9412" t="30000" r="8235" b="27273"/>
              <a:stretch>
                <a:fillRect/>
              </a:stretch>
            </p:blipFill>
          </mc:Choice>
          <mc:Fallback>
            <p:blipFill>
              <a:blip r:embed="rId2"/>
              <a:srcRect l="9412" t="30000" r="8235" b="27273"/>
              <a:stretch>
                <a:fillRect/>
              </a:stretch>
            </p:blipFill>
          </mc:Fallback>
        </mc:AlternateContent>
        <p:spPr>
          <a:xfrm>
            <a:off x="0" y="304800"/>
            <a:ext cx="9181328" cy="6469553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688"/>
            <a:ext cx="9143999" cy="1412875"/>
          </a:xfrm>
        </p:spPr>
        <p:txBody>
          <a:bodyPr/>
          <a:lstStyle/>
          <a:p>
            <a:pPr>
              <a:lnSpc>
                <a:spcPts val="4800"/>
              </a:lnSpc>
            </a:pPr>
            <a:r>
              <a:rPr lang="en-US" sz="4400" dirty="0" smtClean="0"/>
              <a:t>Pseudorandom Number Generation Using Hash Functions and MACs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8672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Essential elements of any pseudorandom number generator (PRNG) are a seed value and a deterministic algorithm for generating a stream of pseudorandom bits</a:t>
            </a:r>
            <a:endParaRPr lang="en-US" dirty="0" smtClean="0"/>
          </a:p>
          <a:p>
            <a:pPr lvl="1"/>
            <a:r>
              <a:rPr lang="en-US" dirty="0" smtClean="0"/>
              <a:t>If the algorithm is used as a pseudorandom function (PRF) to produce a required value, the seed should only be known to the user of the PRF</a:t>
            </a:r>
            <a:endParaRPr lang="en-US" dirty="0" smtClean="0"/>
          </a:p>
          <a:p>
            <a:pPr lvl="1"/>
            <a:r>
              <a:rPr lang="en-US" dirty="0" smtClean="0"/>
              <a:t>If the algorithm is used to produce a stream encryption function, the seed has the role of a secret key that must be known to the sender and the receiver</a:t>
            </a:r>
            <a:endParaRPr lang="en-US" dirty="0" smtClean="0"/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US" sz="2810" dirty="0" smtClean="0">
                <a:cs typeface="MS PGothic" pitchFamily="-84" charset="-128"/>
              </a:rPr>
              <a:t>A hash function or MAC produces apparently random output and can be used to build a PRNG</a:t>
            </a:r>
            <a:endParaRPr lang="en-US" sz="2810" dirty="0" smtClean="0">
              <a:cs typeface="MS PGothic" pitchFamily="-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Authentication Functions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3733800" cy="485457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  <a:spcBef>
                <a:spcPts val="3600"/>
              </a:spcBef>
            </a:pPr>
            <a:r>
              <a:rPr lang="en-US" sz="2590" dirty="0" smtClean="0"/>
              <a:t>Two levels of functionality:</a:t>
            </a:r>
            <a:endParaRPr lang="en-US" sz="2590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5105400" y="1524000"/>
            <a:ext cx="3844066" cy="4930775"/>
          </a:xfrm>
        </p:spPr>
        <p:txBody>
          <a:bodyPr>
            <a:normAutofit fontScale="85000" lnSpcReduction="20000"/>
          </a:bodyPr>
          <a:lstStyle/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US" sz="2355" dirty="0" smtClean="0">
                <a:cs typeface="MS PGothic" pitchFamily="-84" charset="-128"/>
              </a:rPr>
              <a:t>Hash function</a:t>
            </a:r>
            <a:endParaRPr lang="en-US" sz="2355" dirty="0" smtClean="0">
              <a:cs typeface="MS PGothic" pitchFamily="-84" charset="-128"/>
            </a:endParaRPr>
          </a:p>
          <a:p>
            <a:pPr lvl="1"/>
            <a:r>
              <a:rPr lang="en-US" sz="2235" dirty="0" smtClean="0"/>
              <a:t>A function that maps a message of any length into a fixed-length hash value which serves as the authenticator</a:t>
            </a:r>
            <a:endParaRPr lang="en-US" sz="2235" dirty="0" smtClean="0"/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US" sz="2355" dirty="0" smtClean="0">
                <a:cs typeface="MS PGothic" pitchFamily="-84" charset="-128"/>
              </a:rPr>
              <a:t>Message encryption</a:t>
            </a:r>
            <a:endParaRPr lang="en-US" sz="2355" dirty="0" smtClean="0">
              <a:cs typeface="MS PGothic" pitchFamily="-84" charset="-128"/>
            </a:endParaRPr>
          </a:p>
          <a:p>
            <a:pPr lvl="1"/>
            <a:r>
              <a:rPr lang="en-US" sz="2235" dirty="0" smtClean="0"/>
              <a:t>The ciphertext of the entire message serves as its authenticator</a:t>
            </a:r>
            <a:endParaRPr lang="en-US" sz="2235" dirty="0" smtClean="0"/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US" sz="2355" dirty="0" smtClean="0">
                <a:cs typeface="MS PGothic" pitchFamily="-84" charset="-128"/>
              </a:rPr>
              <a:t>Message authentication code (MAC)</a:t>
            </a:r>
            <a:endParaRPr lang="en-US" sz="2355" dirty="0" smtClean="0">
              <a:cs typeface="MS PGothic" pitchFamily="-84" charset="-128"/>
            </a:endParaRPr>
          </a:p>
          <a:p>
            <a:pPr lvl="1"/>
            <a:r>
              <a:rPr lang="en-US" sz="2235" dirty="0" smtClean="0"/>
              <a:t>A function of the message and a secret key that produces a fixed-length value that serves as the authenticator</a:t>
            </a:r>
            <a:endParaRPr lang="en-US" sz="2235" dirty="0" smtClean="0"/>
          </a:p>
        </p:txBody>
      </p:sp>
      <p:graphicFrame>
        <p:nvGraphicFramePr>
          <p:cNvPr id="7" name="Diagram 6"/>
          <p:cNvGraphicFramePr/>
          <p:nvPr/>
        </p:nvGraphicFramePr>
        <p:xfrm>
          <a:off x="-457200" y="2209800"/>
          <a:ext cx="6096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4.pdf"/>
          <p:cNvPicPr>
            <a:picLocks noChangeAspect="1"/>
          </p:cNvPicPr>
          <p:nvPr/>
        </p:nvPicPr>
        <mc:AlternateContent xmlns:mc="http://schemas.openxmlformats.org/markup-compatibility/2006">
          <mc:Choice xmlns:mv="urn:schemas-microsoft-com:mac:vml" xmlns:ma="http://schemas.microsoft.com/office/mac/drawingml/2008/main" Requires="ma">
            <p:blipFill>
              <a:blip r:embed="rId1"/>
              <a:srcRect l="5882" t="7273" r="8235" b="8182"/>
              <a:stretch>
                <a:fillRect/>
              </a:stretch>
            </p:blipFill>
          </mc:Choice>
          <mc:Fallback>
            <p:blipFill>
              <a:blip r:embed="rId2"/>
              <a:srcRect l="5882" t="7273" r="8235" b="8182"/>
              <a:stretch>
                <a:fillRect/>
              </a:stretch>
            </p:blipFill>
          </mc:Fallback>
        </mc:AlternateContent>
        <p:spPr>
          <a:xfrm>
            <a:off x="2057400" y="0"/>
            <a:ext cx="5383115" cy="6857999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mc:AlternateContent xmlns:mc="http://schemas.openxmlformats.org/markup-compatibility/2006">
          <mc:Choice xmlns:mv="urn:schemas-microsoft-com:mac:vml" xmlns:ma="http://schemas.microsoft.com/office/mac/drawingml/2008/main" Requires="ma">
            <p:blipFill>
              <a:blip r:embed="rId1"/>
              <a:stretch>
                <a:fillRect/>
              </a:stretch>
            </p:blipFill>
          </mc:Choice>
          <mc:Fallback>
            <p:blipFill>
              <a:blip r:embed="rId2"/>
              <a:stretch>
                <a:fillRect/>
              </a:stretch>
            </p:blipFill>
          </mc:Fallback>
        </mc:AlternateContent>
        <p:spPr>
          <a:xfrm>
            <a:off x="304800" y="1447800"/>
            <a:ext cx="8574630" cy="28820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mc:AlternateContent xmlns:mc="http://schemas.openxmlformats.org/markup-compatibility/2006">
          <mc:Choice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905000" y="4724400"/>
            <a:ext cx="7924800" cy="3048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AU" dirty="0" smtClean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28600" y="1524000"/>
            <a:ext cx="3565525" cy="5334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Message authentication requirements</a:t>
            </a:r>
            <a:endParaRPr lang="en-US" dirty="0" smtClean="0"/>
          </a:p>
          <a:p>
            <a:r>
              <a:rPr lang="en-US" dirty="0" smtClean="0"/>
              <a:t>Message authentication functions</a:t>
            </a:r>
            <a:endParaRPr lang="en-US" dirty="0" smtClean="0"/>
          </a:p>
          <a:p>
            <a:pPr lvl="1"/>
            <a:r>
              <a:rPr lang="en-US" dirty="0" smtClean="0"/>
              <a:t>Message encryption</a:t>
            </a:r>
            <a:endParaRPr lang="en-US" dirty="0" smtClean="0"/>
          </a:p>
          <a:p>
            <a:pPr lvl="1"/>
            <a:r>
              <a:rPr lang="en-US" dirty="0" smtClean="0"/>
              <a:t>Message authentication code</a:t>
            </a:r>
            <a:endParaRPr lang="en-US" dirty="0" smtClean="0"/>
          </a:p>
          <a:p>
            <a:r>
              <a:rPr lang="en-US" dirty="0" smtClean="0"/>
              <a:t>Requirements for message authentication codes </a:t>
            </a:r>
            <a:endParaRPr lang="en-US" dirty="0" smtClean="0"/>
          </a:p>
          <a:p>
            <a:r>
              <a:rPr lang="en-US" dirty="0" smtClean="0"/>
              <a:t>Security of MACs</a:t>
            </a:r>
            <a:endParaRPr lang="en-US" dirty="0" smtClean="0"/>
          </a:p>
          <a:p>
            <a:pPr lvl="1"/>
            <a:r>
              <a:rPr lang="en-US" dirty="0" smtClean="0"/>
              <a:t>Brute-force attacks </a:t>
            </a:r>
            <a:endParaRPr lang="en-US" dirty="0" smtClean="0"/>
          </a:p>
          <a:p>
            <a:pPr lvl="1"/>
            <a:r>
              <a:rPr lang="en-US" dirty="0" smtClean="0"/>
              <a:t>Cryptanalysis</a:t>
            </a:r>
            <a:endParaRPr lang="en-US" dirty="0" smtClean="0"/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US" sz="2355" dirty="0" smtClean="0">
                <a:cs typeface="MS PGothic" pitchFamily="-84" charset="-128"/>
              </a:rPr>
              <a:t>Pseudorandom number generation using hash functions and MACs</a:t>
            </a:r>
            <a:endParaRPr lang="en-US" sz="2355" dirty="0" smtClean="0">
              <a:cs typeface="MS PGothic" pitchFamily="-84" charset="-128"/>
            </a:endParaRPr>
          </a:p>
          <a:p>
            <a:pPr lvl="1"/>
            <a:endParaRPr lang="en-AU" dirty="0" smtClean="0"/>
          </a:p>
        </p:txBody>
      </p:sp>
      <p:sp>
        <p:nvSpPr>
          <p:cNvPr id="76804" name="Content Placeholder 11"/>
          <p:cNvSpPr>
            <a:spLocks noGrp="1"/>
          </p:cNvSpPr>
          <p:nvPr>
            <p:ph sz="half" idx="2"/>
          </p:nvPr>
        </p:nvSpPr>
        <p:spPr>
          <a:xfrm>
            <a:off x="5578475" y="1524000"/>
            <a:ext cx="3565525" cy="5105400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-8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MACs based on hash functions: (HMAC)</a:t>
            </a:r>
            <a:endParaRPr lang="en-US" dirty="0" smtClean="0">
              <a:ea typeface="+mn-ea"/>
              <a:cs typeface="+mn-cs"/>
            </a:endParaRPr>
          </a:p>
          <a:p>
            <a:pPr lvl="1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-8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HMAC design objectives</a:t>
            </a:r>
            <a:endParaRPr lang="en-US" dirty="0" smtClean="0">
              <a:ea typeface="+mn-ea"/>
              <a:cs typeface="+mn-cs"/>
            </a:endParaRPr>
          </a:p>
          <a:p>
            <a:pPr lvl="1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-8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HMAC algorithm</a:t>
            </a:r>
            <a:endParaRPr lang="en-US" dirty="0" smtClean="0">
              <a:ea typeface="+mn-ea"/>
              <a:cs typeface="+mn-cs"/>
            </a:endParaRPr>
          </a:p>
          <a:p>
            <a:pPr lvl="1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-8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Security of HMAC</a:t>
            </a: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-8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MACS based on block ciphers: DAA and CMAC</a:t>
            </a: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-8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Authentication encryption: CCM and GCM</a:t>
            </a: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-8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Key wrapping</a:t>
            </a:r>
            <a:endParaRPr lang="en-US" dirty="0" smtClean="0">
              <a:ea typeface="+mn-ea"/>
              <a:cs typeface="+mn-cs"/>
            </a:endParaRPr>
          </a:p>
          <a:p>
            <a:pPr lvl="1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-84" charset="0"/>
              <a:buChar char="•"/>
              <a:defRPr/>
            </a:pPr>
            <a:r>
              <a:rPr lang="en-US" dirty="0" smtClean="0">
                <a:ea typeface="+mn-ea"/>
              </a:rPr>
              <a:t>Background</a:t>
            </a:r>
            <a:endParaRPr lang="en-US" dirty="0" smtClean="0">
              <a:ea typeface="+mn-ea"/>
            </a:endParaRPr>
          </a:p>
          <a:p>
            <a:pPr lvl="1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-8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Key wrapping algorithm</a:t>
            </a:r>
            <a:endParaRPr lang="en-US" dirty="0" smtClean="0">
              <a:ea typeface="+mn-ea"/>
              <a:cs typeface="+mn-cs"/>
            </a:endParaRPr>
          </a:p>
          <a:p>
            <a:pPr lvl="1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-84" charset="0"/>
              <a:buChar char="•"/>
              <a:defRPr/>
            </a:pPr>
            <a:r>
              <a:rPr lang="en-US" dirty="0" smtClean="0">
                <a:ea typeface="+mn-ea"/>
              </a:rPr>
              <a:t>Key unwrapping</a:t>
            </a: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-84" charset="0"/>
              <a:buChar char="•"/>
              <a:defRPr/>
            </a:pPr>
            <a:endParaRPr lang="en-US" dirty="0" smtClean="0">
              <a:ea typeface="+mn-ea"/>
            </a:endParaRPr>
          </a:p>
        </p:txBody>
      </p:sp>
      <p:pic>
        <p:nvPicPr>
          <p:cNvPr id="5" name="Picture Placeholder 4" descr="crypto.jpg"/>
          <p:cNvPicPr>
            <a:picLocks noChangeAspect="1"/>
          </p:cNvPicPr>
          <p:nvPr/>
        </p:nvPicPr>
        <p:blipFill>
          <a:blip r:embed="rId1">
            <a:lum bright="28000"/>
          </a:blip>
          <a:srcRect l="-16674" t="-1111" r="-18211" b="44444"/>
          <a:stretch>
            <a:fillRect/>
          </a:stretch>
        </p:blipFill>
        <p:spPr bwMode="auto">
          <a:xfrm>
            <a:off x="3581400" y="3048000"/>
            <a:ext cx="2109547" cy="120902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  <a:headEnd/>
            <a:tailEnd/>
          </a:ln>
          <a:effectLst>
            <a:innerShdw blurRad="762000">
              <a:schemeClr val="accent1">
                <a:alpha val="80000"/>
              </a:schemeClr>
            </a:innerShdw>
            <a:softEdge rad="762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12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章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MAC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认证概念</a:t>
            </a:r>
            <a:endParaRPr lang="zh-CN" altLang="en-US" dirty="0"/>
          </a:p>
          <a:p>
            <a:pPr eaLnBrk="1" hangingPunct="1"/>
            <a:r>
              <a:rPr lang="zh-CN" altLang="en-US" dirty="0"/>
              <a:t>认证函数</a:t>
            </a:r>
            <a:endParaRPr lang="en-US" altLang="zh-CN"/>
          </a:p>
          <a:p>
            <a:pPr eaLnBrk="1" hangingPunct="1"/>
            <a:r>
              <a:rPr lang="zh-CN" altLang="en-US" dirty="0"/>
              <a:t>消息认证码</a:t>
            </a:r>
            <a:r>
              <a:rPr lang="en-US" altLang="zh-CN"/>
              <a:t>MAC</a:t>
            </a:r>
            <a:endParaRPr lang="en-US" altLang="zh-CN"/>
          </a:p>
          <a:p>
            <a:pPr eaLnBrk="1" hangingPunct="1"/>
            <a:r>
              <a:rPr lang="en-US" altLang="zh-CN"/>
              <a:t>HMAC</a:t>
            </a:r>
            <a:endParaRPr lang="en-US" altLang="zh-CN"/>
          </a:p>
          <a:p>
            <a:pPr eaLnBrk="1" hangingPunct="1"/>
            <a:r>
              <a:rPr lang="en-US" altLang="zh-CN"/>
              <a:t>CMAC</a:t>
            </a:r>
            <a:endParaRPr lang="en-US" altLang="zh-CN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标题 2764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en-US" err="1"/>
              <a:t>认证</a:t>
            </a:r>
            <a:r>
              <a:rPr lang="en-US" altLang="zh-CN"/>
              <a:t> Authentication</a:t>
            </a:r>
            <a:endParaRPr lang="zh-CN" altLang="en-US" dirty="0"/>
          </a:p>
        </p:txBody>
      </p:sp>
      <p:sp>
        <p:nvSpPr>
          <p:cNvPr id="27651" name="文本占位符 27650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305800" cy="5410200"/>
          </a:xfrm>
        </p:spPr>
        <p:txBody>
          <a:bodyPr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认证和加密不同。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消息认证是验证消息完整性的一种机制，能发现对消息的篡改或假冒。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使用对称算法可产生消息鉴别码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MAC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使用公钥算法可对消息进行签名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身份认证是鉴别通信对方的身份是否属实。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Hash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函数是一个单向的消息摘要函数，在产生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MAC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、签名中有重要用途。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标题 2662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认证需求</a:t>
            </a:r>
            <a:endParaRPr lang="zh-CN" altLang="en-US" dirty="0"/>
          </a:p>
        </p:txBody>
      </p:sp>
      <p:sp>
        <p:nvSpPr>
          <p:cNvPr id="26627" name="文本占位符 26626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对网络通信的攻击（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类）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窃听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流量分析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伪装（假冒）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篡改内容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修改顺序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修改时间（包括重放）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发送方抵赖（拒绝承认曾发出过某消息）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接收方抵赖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标题 2560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认证函数</a:t>
            </a:r>
            <a:endParaRPr lang="zh-CN" altLang="en-US" dirty="0"/>
          </a:p>
        </p:txBody>
      </p:sp>
      <p:sp>
        <p:nvSpPr>
          <p:cNvPr id="25603" name="文本占位符 2560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 dirty="0"/>
          </a:p>
          <a:p>
            <a:pPr>
              <a:buNone/>
            </a:pPr>
            <a:r>
              <a:rPr lang="en-US" altLang="zh-CN"/>
              <a:t>	1.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对称加密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公钥加密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消息认证码（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MAC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		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4.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散列函数（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Hash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buNone/>
            </a:pPr>
            <a:r>
              <a:rPr lang="zh-CN" altLang="en-US" dirty="0"/>
              <a:t>	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标题 3072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对称加密能否提供认证</a:t>
            </a:r>
            <a:endParaRPr lang="zh-CN" altLang="en-US" dirty="0"/>
          </a:p>
        </p:txBody>
      </p:sp>
      <p:sp>
        <p:nvSpPr>
          <p:cNvPr id="30723" name="文本占位符 3072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382000" cy="5410200"/>
          </a:xfrm>
        </p:spPr>
        <p:txBody>
          <a:bodyPr/>
          <a:p>
            <a:r>
              <a:rPr lang="zh-CN" altLang="en-US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由于密钥没有第三方知道，所以接收方应该可以确信消息的来源真实性。</a:t>
            </a:r>
            <a:endParaRPr lang="zh-CN" altLang="en-US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这并不绝对，因为存在一种可能性，是对密文的篡改。</a:t>
            </a:r>
            <a:endParaRPr lang="zh-CN" altLang="en-US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问题：对密文的篡改，能否一定被察觉？</a:t>
            </a:r>
            <a:endParaRPr lang="zh-CN" altLang="en-US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标题 3276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能够察觉的举例</a:t>
            </a:r>
            <a:endParaRPr lang="zh-CN" altLang="en-US" dirty="0"/>
          </a:p>
        </p:txBody>
      </p:sp>
      <p:sp>
        <p:nvSpPr>
          <p:cNvPr id="32771" name="文本占位符 32770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8686800" cy="5410200"/>
          </a:xfrm>
        </p:spPr>
        <p:txBody>
          <a:bodyPr/>
          <a:p>
            <a:r>
              <a:rPr lang="en-US" altLang="zh-CN"/>
              <a:t>CBC</a:t>
            </a:r>
            <a:r>
              <a:rPr lang="zh-CN" altLang="en-US" dirty="0"/>
              <a:t>模式加密得到密文</a:t>
            </a:r>
            <a:endParaRPr lang="en-US" altLang="zh-CN"/>
          </a:p>
          <a:p>
            <a:pPr lvl="1"/>
            <a:r>
              <a:rPr lang="zh-CN" altLang="en-US" dirty="0"/>
              <a:t>某处被窜改，导致其后续部分解密失败</a:t>
            </a:r>
            <a:endParaRPr lang="zh-CN" altLang="en-US" dirty="0"/>
          </a:p>
          <a:p>
            <a:pPr>
              <a:buNone/>
            </a:pPr>
            <a:r>
              <a:rPr lang="en-US" altLang="zh-CN" sz="2800">
                <a:latin typeface="Arial Unicode MS" pitchFamily="34" charset="-122"/>
                <a:ea typeface="Arial Unicode MS" pitchFamily="34" charset="-122"/>
              </a:rPr>
              <a:t>	#</a:t>
            </a:r>
            <a:r>
              <a:rPr lang="en-US" altLang="en-US" sz="2800" err="1">
                <a:latin typeface="Arial Unicode MS" pitchFamily="34" charset="-122"/>
                <a:ea typeface="Arial Unicode MS" pitchFamily="34" charset="-122"/>
              </a:rPr>
              <a:t>openssl</a:t>
            </a:r>
            <a:r>
              <a:rPr lang="en-US" altLang="en-US" sz="2800">
                <a:latin typeface="Arial Unicode MS" pitchFamily="34" charset="-122"/>
                <a:ea typeface="Arial Unicode MS" pitchFamily="34" charset="-122"/>
              </a:rPr>
              <a:t> enc -e -des-</a:t>
            </a:r>
            <a:r>
              <a:rPr lang="en-US" altLang="en-US" sz="2800" err="1">
                <a:latin typeface="Arial Unicode MS" pitchFamily="34" charset="-122"/>
                <a:ea typeface="Arial Unicode MS" pitchFamily="34" charset="-122"/>
              </a:rPr>
              <a:t>cbc</a:t>
            </a:r>
            <a:r>
              <a:rPr lang="en-US" altLang="en-US" sz="2800">
                <a:latin typeface="Arial Unicode MS" pitchFamily="34" charset="-122"/>
                <a:ea typeface="Arial Unicode MS" pitchFamily="34" charset="-122"/>
              </a:rPr>
              <a:t> -in 2.txt -out 2.out</a:t>
            </a:r>
            <a:endParaRPr lang="en-US" altLang="zh-CN" sz="2800">
              <a:latin typeface="Arial Unicode MS" pitchFamily="34" charset="-122"/>
              <a:ea typeface="Arial Unicode MS" pitchFamily="34" charset="-122"/>
            </a:endParaRPr>
          </a:p>
          <a:p>
            <a:pPr>
              <a:buNone/>
            </a:pPr>
            <a:r>
              <a:rPr lang="en-US" altLang="zh-CN" sz="2800">
                <a:latin typeface="Arial Unicode MS" pitchFamily="34" charset="-122"/>
                <a:ea typeface="Arial Unicode MS" pitchFamily="34" charset="-122"/>
              </a:rPr>
              <a:t>	#</a:t>
            </a:r>
            <a:r>
              <a:rPr lang="en-US" altLang="en-US" sz="2800" err="1">
                <a:latin typeface="Arial Unicode MS" pitchFamily="34" charset="-122"/>
                <a:ea typeface="Arial Unicode MS" pitchFamily="34" charset="-122"/>
              </a:rPr>
              <a:t>openssl</a:t>
            </a:r>
            <a:r>
              <a:rPr lang="en-US" altLang="en-US" sz="2800">
                <a:latin typeface="Arial Unicode MS" pitchFamily="34" charset="-122"/>
                <a:ea typeface="Arial Unicode MS" pitchFamily="34" charset="-122"/>
              </a:rPr>
              <a:t> enc -</a:t>
            </a:r>
            <a:r>
              <a:rPr lang="en-US" altLang="zh-CN" sz="2800">
                <a:latin typeface="Arial Unicode MS" pitchFamily="34" charset="-122"/>
                <a:ea typeface="Arial Unicode MS" pitchFamily="34" charset="-122"/>
              </a:rPr>
              <a:t>d</a:t>
            </a:r>
            <a:r>
              <a:rPr lang="en-US" altLang="en-US" sz="2800">
                <a:latin typeface="Arial Unicode MS" pitchFamily="34" charset="-122"/>
                <a:ea typeface="Arial Unicode MS" pitchFamily="34" charset="-122"/>
              </a:rPr>
              <a:t> -des-</a:t>
            </a:r>
            <a:r>
              <a:rPr lang="en-US" altLang="en-US" sz="2800" err="1">
                <a:latin typeface="Arial Unicode MS" pitchFamily="34" charset="-122"/>
                <a:ea typeface="Arial Unicode MS" pitchFamily="34" charset="-122"/>
              </a:rPr>
              <a:t>cbc</a:t>
            </a:r>
            <a:r>
              <a:rPr lang="en-US" altLang="en-US" sz="2800">
                <a:latin typeface="Arial Unicode MS" pitchFamily="34" charset="-122"/>
                <a:ea typeface="Arial Unicode MS" pitchFamily="34" charset="-122"/>
              </a:rPr>
              <a:t> -in </a:t>
            </a:r>
            <a:r>
              <a:rPr lang="en-US" altLang="zh-CN" sz="2800">
                <a:latin typeface="Arial Unicode MS" pitchFamily="34" charset="-122"/>
                <a:ea typeface="Arial Unicode MS" pitchFamily="34" charset="-122"/>
              </a:rPr>
              <a:t>2modi.out</a:t>
            </a:r>
            <a:r>
              <a:rPr lang="en-US" altLang="en-US" sz="2800">
                <a:latin typeface="Arial Unicode MS" pitchFamily="34" charset="-122"/>
                <a:ea typeface="Arial Unicode MS" pitchFamily="34" charset="-122"/>
              </a:rPr>
              <a:t> -out </a:t>
            </a:r>
            <a:r>
              <a:rPr lang="en-US" altLang="zh-CN" sz="2800">
                <a:latin typeface="Arial Unicode MS" pitchFamily="34" charset="-122"/>
                <a:ea typeface="Arial Unicode MS" pitchFamily="34" charset="-122"/>
              </a:rPr>
              <a:t>2modi.txt</a:t>
            </a:r>
            <a:endParaRPr lang="zh-CN" altLang="en-US" sz="2800" dirty="0">
              <a:latin typeface="Arial Unicode MS" pitchFamily="34" charset="-122"/>
              <a:ea typeface="Arial Unicode MS" pitchFamily="34" charset="-122"/>
            </a:endParaRPr>
          </a:p>
        </p:txBody>
      </p:sp>
      <p:graphicFrame>
        <p:nvGraphicFramePr>
          <p:cNvPr id="32772" name="内容占位符 32771"/>
          <p:cNvGraphicFramePr/>
          <p:nvPr>
            <p:ph sz="half" idx="2"/>
          </p:nvPr>
        </p:nvGraphicFramePr>
        <p:xfrm>
          <a:off x="3886200" y="4343400"/>
          <a:ext cx="3548063" cy="143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155065" imgH="462280" progId="Package">
                  <p:embed/>
                </p:oleObj>
              </mc:Choice>
              <mc:Fallback>
                <p:oleObj name="" r:id="rId1" imgW="1155065" imgH="462280" progId="Packag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86200" y="4343400"/>
                        <a:ext cx="3548063" cy="143668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.pdf"/>
          <p:cNvPicPr>
            <a:picLocks noChangeAspect="1"/>
          </p:cNvPicPr>
          <p:nvPr/>
        </p:nvPicPr>
        <mc:AlternateContent xmlns:mc="http://schemas.openxmlformats.org/markup-compatibility/2006">
          <mc:Choice xmlns:mv="urn:schemas-microsoft-com:mac:vml" xmlns:ma="http://schemas.microsoft.com/office/mac/drawingml/2008/main" Requires="ma">
            <p:blipFill>
              <a:blip r:embed="rId1"/>
              <a:stretch>
                <a:fillRect/>
              </a:stretch>
            </p:blipFill>
          </mc:Choice>
          <mc:Fallback>
            <p:blipFill>
              <a:blip r:embed="rId2"/>
              <a:stretch>
                <a:fillRect/>
              </a:stretch>
            </p:blipFill>
          </mc:Fallback>
        </mc:AlternateContent>
        <p:spPr>
          <a:xfrm>
            <a:off x="1922318" y="0"/>
            <a:ext cx="5299364" cy="68580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标题 3379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不能够察觉的举例</a:t>
            </a:r>
            <a:endParaRPr lang="zh-CN" altLang="en-US" dirty="0"/>
          </a:p>
        </p:txBody>
      </p:sp>
      <p:sp>
        <p:nvSpPr>
          <p:cNvPr id="33795" name="文本占位符 33794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8153400" cy="5410200"/>
          </a:xfrm>
        </p:spPr>
        <p:txBody>
          <a:bodyPr/>
          <a:p>
            <a:r>
              <a:rPr lang="en-US" altLang="zh-CN"/>
              <a:t>rc4</a:t>
            </a:r>
            <a:r>
              <a:rPr lang="zh-CN" altLang="en-US" dirty="0"/>
              <a:t>加密中，对密文部分比特的窜改导致明文对应部分解密错误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	？如何察觉</a:t>
            </a:r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r>
              <a:rPr lang="zh-CN" altLang="en-US" dirty="0"/>
              <a:t>另外，随意伪造的密文有可能恰好解密为有效的明文</a:t>
            </a:r>
            <a:endParaRPr lang="zh-CN" altLang="en-US" dirty="0"/>
          </a:p>
          <a:p>
            <a:r>
              <a:rPr lang="zh-CN" altLang="en-US" dirty="0"/>
              <a:t>结论：</a:t>
            </a:r>
            <a:r>
              <a:rPr lang="zh-CN" altLang="en-US" dirty="0">
                <a:solidFill>
                  <a:schemeClr val="bg1"/>
                </a:solidFill>
              </a:rPr>
              <a:t>加密并不能完全抵抗篡改或假冒</a:t>
            </a:r>
            <a:endParaRPr lang="zh-CN" altLang="en-US" sz="2800" dirty="0"/>
          </a:p>
          <a:p>
            <a:endParaRPr lang="zh-CN" altLang="en-US" sz="2800" dirty="0"/>
          </a:p>
        </p:txBody>
      </p:sp>
      <p:graphicFrame>
        <p:nvGraphicFramePr>
          <p:cNvPr id="33796" name="内容占位符 33795"/>
          <p:cNvGraphicFramePr/>
          <p:nvPr>
            <p:ph sz="half" idx="2"/>
          </p:nvPr>
        </p:nvGraphicFramePr>
        <p:xfrm>
          <a:off x="5105400" y="2443163"/>
          <a:ext cx="2133600" cy="137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721995" imgH="462280" progId="Package">
                  <p:embed/>
                </p:oleObj>
              </mc:Choice>
              <mc:Fallback>
                <p:oleObj name="" r:id="rId1" imgW="721995" imgH="462280" progId="Package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05400" y="2443163"/>
                        <a:ext cx="2133600" cy="137636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标题 3686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教训：对密文的保护</a:t>
            </a:r>
            <a:endParaRPr lang="zh-CN" altLang="en-US" dirty="0"/>
          </a:p>
        </p:txBody>
      </p:sp>
      <p:sp>
        <p:nvSpPr>
          <p:cNvPr id="36867" name="文本占位符 36866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dirty="0"/>
              <a:t>在加密之前，给明文添加结构特征</a:t>
            </a:r>
            <a:endParaRPr lang="zh-CN" altLang="en-US" dirty="0"/>
          </a:p>
          <a:p>
            <a:pPr>
              <a:buNone/>
            </a:pPr>
            <a:r>
              <a:rPr lang="zh-CN" altLang="en-US" sz="4000" dirty="0">
                <a:latin typeface="Arial Unicode MS" pitchFamily="34" charset="-122"/>
                <a:ea typeface="Arial Unicode MS" pitchFamily="34" charset="-122"/>
              </a:rPr>
              <a:t>		</a:t>
            </a:r>
            <a:r>
              <a:rPr lang="en-US" altLang="zh-CN" sz="4000" b="1">
                <a:latin typeface="Arial Unicode MS" pitchFamily="34" charset="-122"/>
                <a:ea typeface="Arial Unicode MS" pitchFamily="34" charset="-122"/>
              </a:rPr>
              <a:t>x || </a:t>
            </a:r>
            <a:r>
              <a:rPr lang="en-US" altLang="zh-CN" sz="4000" b="1" err="1">
                <a:latin typeface="Arial Unicode MS" pitchFamily="34" charset="-122"/>
                <a:ea typeface="Arial Unicode MS" pitchFamily="34" charset="-122"/>
              </a:rPr>
              <a:t>h(x</a:t>
            </a:r>
            <a:r>
              <a:rPr lang="en-US" altLang="zh-CN" sz="4000" b="1">
                <a:latin typeface="Arial Unicode MS" pitchFamily="34" charset="-122"/>
                <a:ea typeface="Arial Unicode MS" pitchFamily="34" charset="-122"/>
              </a:rPr>
              <a:t>)		</a:t>
            </a:r>
            <a:r>
              <a:rPr lang="en-US" altLang="zh-CN">
                <a:latin typeface="Arial Unicode MS" pitchFamily="34" charset="-122"/>
                <a:ea typeface="Arial Unicode MS" pitchFamily="34" charset="-122"/>
              </a:rPr>
              <a:t>// h=crc,md5,sha1</a:t>
            </a:r>
            <a:endParaRPr lang="en-US" altLang="zh-CN">
              <a:latin typeface="Arial Unicode MS" pitchFamily="34" charset="-122"/>
              <a:ea typeface="Arial Unicode MS" pitchFamily="34" charset="-122"/>
            </a:endParaRPr>
          </a:p>
          <a:p>
            <a:r>
              <a:rPr lang="zh-CN" altLang="en-US" dirty="0"/>
              <a:t>加密</a:t>
            </a:r>
            <a:endParaRPr lang="zh-CN" altLang="en-US" dirty="0"/>
          </a:p>
          <a:p>
            <a:pPr>
              <a:buNone/>
            </a:pPr>
            <a:r>
              <a:rPr lang="zh-CN" altLang="en-US" sz="4000" dirty="0">
                <a:latin typeface="Arial Unicode MS" pitchFamily="34" charset="-122"/>
                <a:ea typeface="Arial Unicode MS" pitchFamily="34" charset="-122"/>
              </a:rPr>
              <a:t>		</a:t>
            </a:r>
            <a:r>
              <a:rPr lang="en-US" altLang="zh-CN" sz="4000" b="1">
                <a:latin typeface="Arial Unicode MS" pitchFamily="34" charset="-122"/>
                <a:ea typeface="Arial Unicode MS" pitchFamily="34" charset="-122"/>
              </a:rPr>
              <a:t>E ( x || </a:t>
            </a:r>
            <a:r>
              <a:rPr lang="en-US" altLang="zh-CN" sz="4000" b="1" err="1">
                <a:latin typeface="Arial Unicode MS" pitchFamily="34" charset="-122"/>
                <a:ea typeface="Arial Unicode MS" pitchFamily="34" charset="-122"/>
              </a:rPr>
              <a:t>h(x</a:t>
            </a:r>
            <a:r>
              <a:rPr lang="en-US" altLang="zh-CN" sz="4000" b="1">
                <a:latin typeface="Arial Unicode MS" pitchFamily="34" charset="-122"/>
                <a:ea typeface="Arial Unicode MS" pitchFamily="34" charset="-122"/>
              </a:rPr>
              <a:t>), k ) = y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</a:endParaRPr>
          </a:p>
          <a:p>
            <a:r>
              <a:rPr lang="zh-CN" altLang="en-US" dirty="0"/>
              <a:t>传输有可能出错或被窜改</a:t>
            </a:r>
            <a:endParaRPr lang="zh-CN" altLang="en-US" dirty="0"/>
          </a:p>
          <a:p>
            <a:pPr lvl="1"/>
            <a:r>
              <a:rPr lang="en-US" altLang="zh-CN" sz="3600"/>
              <a:t>y</a:t>
            </a:r>
            <a:r>
              <a:rPr lang="zh-CN" altLang="en-US" dirty="0"/>
              <a:t>会变做</a:t>
            </a:r>
            <a:r>
              <a:rPr lang="en-US" altLang="zh-CN" sz="3600"/>
              <a:t>y’</a:t>
            </a:r>
            <a:endParaRPr lang="en-US" altLang="zh-CN" sz="3600"/>
          </a:p>
          <a:p>
            <a:r>
              <a:rPr lang="zh-CN" altLang="en-US" dirty="0"/>
              <a:t>解密</a:t>
            </a:r>
            <a:endParaRPr lang="zh-CN" altLang="en-US" dirty="0"/>
          </a:p>
          <a:p>
            <a:pPr lvl="1"/>
            <a:r>
              <a:rPr lang="zh-CN" altLang="en-US" dirty="0"/>
              <a:t>判断是否依旧符合 </a:t>
            </a:r>
            <a:r>
              <a:rPr lang="en-US" altLang="zh-CN" sz="4000" b="1"/>
              <a:t>x || </a:t>
            </a:r>
            <a:r>
              <a:rPr lang="en-US" altLang="zh-CN" sz="4000" b="1" err="1"/>
              <a:t>h(x</a:t>
            </a:r>
            <a:r>
              <a:rPr lang="en-US" altLang="zh-CN" sz="4000" b="1"/>
              <a:t>)</a:t>
            </a:r>
            <a:r>
              <a:rPr lang="en-US" altLang="zh-CN" sz="3200" b="1"/>
              <a:t> </a:t>
            </a:r>
            <a:r>
              <a:rPr lang="zh-CN" altLang="en-US" dirty="0"/>
              <a:t>的结构特征</a:t>
            </a:r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标题 3788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公钥加密</a:t>
            </a:r>
            <a:endParaRPr lang="zh-CN" altLang="en-US" dirty="0"/>
          </a:p>
        </p:txBody>
      </p:sp>
      <p:sp>
        <p:nvSpPr>
          <p:cNvPr id="37891" name="文本占位符 37890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的公钥加密消息，这不能提供认证。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可以先使用自己的私钥加密消息（即签名），再用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的公钥加密，这样可以提供认证。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亦需要给明文消息添加结构特征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dirty="0"/>
          </a:p>
          <a:p>
            <a:endParaRPr lang="en-US" altLang="zh-C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标题 4710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消息认证码 </a:t>
            </a:r>
            <a:r>
              <a:rPr lang="en-US" altLang="zh-CN"/>
              <a:t>MAC</a:t>
            </a:r>
            <a:endParaRPr lang="en-US" altLang="zh-CN"/>
          </a:p>
        </p:txBody>
      </p:sp>
      <p:sp>
        <p:nvSpPr>
          <p:cNvPr id="47107" name="文本占位符 47106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None/>
            </a:pPr>
            <a:r>
              <a:rPr lang="zh-CN" altLang="en-US" dirty="0"/>
              <a:t>（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假定双方共享密钥）</a:t>
            </a:r>
            <a:endParaRPr lang="zh-CN" altLang="en-US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发送方利用密钥从明文产生一个固定长度的短数据块</a:t>
            </a:r>
            <a:r>
              <a:rPr lang="en-US" altLang="zh-CN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(MAC)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，和消息一起传输。	</a:t>
            </a:r>
            <a:endParaRPr lang="zh-CN" altLang="en-US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接收方考察是否一致，以判断</a:t>
            </a:r>
            <a:r>
              <a:rPr lang="en-US" altLang="zh-CN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MAC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或消息是否被改动过。</a:t>
            </a:r>
            <a:endParaRPr lang="zh-CN" altLang="en-US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标题 4403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避免使用加密方法产生</a:t>
            </a:r>
            <a:r>
              <a:rPr lang="en-US" altLang="zh-CN"/>
              <a:t>MAC</a:t>
            </a:r>
            <a:r>
              <a:rPr lang="zh-CN" altLang="en-US" dirty="0"/>
              <a:t>码</a:t>
            </a:r>
            <a:endParaRPr lang="zh-CN" altLang="en-US" dirty="0"/>
          </a:p>
        </p:txBody>
      </p:sp>
      <p:sp>
        <p:nvSpPr>
          <p:cNvPr id="44035" name="文本占位符 4403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生成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MAC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没有必要整个报文被加密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速度、进出口障碍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不需要能恢复原文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MAC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的计算过程只需体现明文的特征唯一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Key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是必要的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从报文产生特征的数学方法：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HASH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先计算特征，再把特征加密的思想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把散列函数和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Key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结合得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MAC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HMAC = </a:t>
            </a:r>
            <a:r>
              <a:rPr lang="en-US" altLang="zh-CN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Hash</a:t>
            </a:r>
            <a:r>
              <a:rPr lang="en-US" altLang="zh-CN" baseline="-2500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Key</a:t>
            </a:r>
            <a:r>
              <a:rPr lang="en-US" altLang="zh-CN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(Message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标题 4915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MAC</a:t>
            </a:r>
            <a:endParaRPr lang="en-US" altLang="zh-CN"/>
          </a:p>
        </p:txBody>
      </p:sp>
      <p:sp>
        <p:nvSpPr>
          <p:cNvPr id="49155" name="文本占位符 4915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讨论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MAC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不需要可逆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为了方便，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MAC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码通常较短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MAC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函数不排斥使用对称加密算法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MAC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函数希望使用比加密更高效的方法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为防范重放攻击，加注时间、报文序号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MAC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不能提供签名特性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因为产生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MAC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的密钥为两方所有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标题 4812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CBC</a:t>
            </a:r>
            <a:r>
              <a:rPr lang="zh-CN" altLang="en-US" dirty="0"/>
              <a:t>模式最后分组做为</a:t>
            </a:r>
            <a:r>
              <a:rPr lang="en-US" altLang="zh-CN"/>
              <a:t>MAC</a:t>
            </a:r>
            <a:r>
              <a:rPr lang="zh-CN" altLang="en-US" dirty="0"/>
              <a:t>码</a:t>
            </a:r>
            <a:endParaRPr lang="zh-CN" altLang="en-US" dirty="0"/>
          </a:p>
        </p:txBody>
      </p:sp>
      <p:sp>
        <p:nvSpPr>
          <p:cNvPr id="48131" name="文本占位符 48130"/>
          <p:cNvSpPr>
            <a:spLocks noGrp="1"/>
          </p:cNvSpPr>
          <p:nvPr>
            <p:ph type="body" idx="1"/>
          </p:nvPr>
        </p:nvSpPr>
        <p:spPr>
          <a:xfrm>
            <a:off x="457200" y="5715000"/>
            <a:ext cx="8686800" cy="685800"/>
          </a:xfrm>
        </p:spPr>
        <p:txBody>
          <a:bodyPr/>
          <a:p>
            <a:r>
              <a:rPr lang="en-US" altLang="zh-CN" sz="2400">
                <a:solidFill>
                  <a:schemeClr val="bg1"/>
                </a:solidFill>
              </a:rPr>
              <a:t>FIPS 113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48132" name="图片 48131" descr="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4135" y="1599565"/>
            <a:ext cx="9144000" cy="4483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标题 5017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HMAC</a:t>
            </a:r>
            <a:r>
              <a:rPr lang="zh-CN" altLang="en-US" dirty="0"/>
              <a:t>：带</a:t>
            </a:r>
            <a:r>
              <a:rPr lang="en-US" altLang="zh-CN"/>
              <a:t>Key</a:t>
            </a:r>
            <a:r>
              <a:rPr lang="zh-CN" altLang="en-US" dirty="0"/>
              <a:t>的</a:t>
            </a:r>
            <a:r>
              <a:rPr lang="en-US" altLang="zh-CN"/>
              <a:t>Hash</a:t>
            </a:r>
            <a:r>
              <a:rPr lang="zh-CN" altLang="en-US" dirty="0"/>
              <a:t>函数</a:t>
            </a:r>
            <a:endParaRPr lang="zh-CN" altLang="en-US" dirty="0"/>
          </a:p>
        </p:txBody>
      </p:sp>
      <p:sp>
        <p:nvSpPr>
          <p:cNvPr id="50179" name="文本占位符 50178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利用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HASH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函数从报文和密钥产生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MAC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码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先计算特征，再把特征加密的思想，或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直接把散列函数和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Key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结合得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MAC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HMAC = </a:t>
            </a:r>
            <a:r>
              <a:rPr lang="en-US" altLang="zh-CN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Hash</a:t>
            </a:r>
            <a:r>
              <a:rPr lang="en-US" altLang="zh-CN" baseline="-2500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Key</a:t>
            </a:r>
            <a:r>
              <a:rPr lang="en-US" altLang="zh-CN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(Message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HMAC = </a:t>
            </a:r>
            <a:r>
              <a:rPr lang="en-US" altLang="zh-CN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Hash(Key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|| Message)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标题 2252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 HMAC</a:t>
            </a:r>
            <a:endParaRPr lang="zh-CN" altLang="en-US" dirty="0"/>
          </a:p>
        </p:txBody>
      </p:sp>
      <p:sp>
        <p:nvSpPr>
          <p:cNvPr id="22531" name="文本占位符 22530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基于加密算法的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MAC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码算法（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CMAC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DES-CBC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FIPS-113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基于散列函数的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MAC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码算法（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HMAC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把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HASH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值和一个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Key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结合起来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既能用当前的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HASH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函数，又易升级为新的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HASH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函数，并能保持和散列函数一样安全性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简单，并易进行密码学分析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HMAC(K,M) =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en-US" altLang="zh-CN" sz="360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H[(K</a:t>
            </a:r>
            <a:r>
              <a:rPr lang="en-US" altLang="zh-CN" sz="3600" baseline="3000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lang="en-US" altLang="zh-CN" sz="360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" panose="05000000000000000000" pitchFamily="2" charset="2"/>
              </a:rPr>
              <a:t>⊕</a:t>
            </a:r>
            <a:r>
              <a:rPr lang="en-US" altLang="zh-CN" sz="360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opad)||H[(K</a:t>
            </a:r>
            <a:r>
              <a:rPr lang="en-US" altLang="zh-CN" sz="3600" baseline="3000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lang="en-US" altLang="zh-CN" sz="360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" panose="05000000000000000000" pitchFamily="2" charset="2"/>
              </a:rPr>
              <a:t>⊕</a:t>
            </a:r>
            <a:r>
              <a:rPr lang="en-US" altLang="zh-CN" sz="360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ipad)||M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]]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标题 90113"/>
          <p:cNvSpPr>
            <a:spLocks noGrp="1"/>
          </p:cNvSpPr>
          <p:nvPr>
            <p:ph type="title"/>
          </p:nvPr>
        </p:nvSpPr>
        <p:spPr>
          <a:xfrm>
            <a:off x="533400" y="152400"/>
            <a:ext cx="8610600" cy="990600"/>
          </a:xfrm>
        </p:spPr>
        <p:txBody>
          <a:bodyPr anchor="ctr"/>
          <a:p>
            <a:pPr algn="l"/>
            <a:r>
              <a:rPr lang="en-US" altLang="zh-CN"/>
              <a:t>HMAC</a:t>
            </a:r>
            <a:endParaRPr lang="en-US" altLang="zh-CN"/>
          </a:p>
        </p:txBody>
      </p:sp>
      <p:sp>
        <p:nvSpPr>
          <p:cNvPr id="90115" name="文本占位符 9011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 sz="2400">
                <a:solidFill>
                  <a:srgbClr val="002060"/>
                </a:solidFill>
              </a:rPr>
              <a:t>K</a:t>
            </a:r>
            <a:r>
              <a:rPr lang="zh-CN" altLang="en-US" sz="2400" dirty="0">
                <a:solidFill>
                  <a:srgbClr val="002060"/>
                </a:solidFill>
              </a:rPr>
              <a:t>＋ 填充</a:t>
            </a:r>
            <a:r>
              <a:rPr lang="en-US" altLang="zh-CN" sz="2400">
                <a:solidFill>
                  <a:srgbClr val="002060"/>
                </a:solidFill>
              </a:rPr>
              <a:t>0</a:t>
            </a:r>
            <a:r>
              <a:rPr lang="zh-CN" altLang="en-US" sz="2400" dirty="0">
                <a:solidFill>
                  <a:srgbClr val="002060"/>
                </a:solidFill>
              </a:rPr>
              <a:t>至</a:t>
            </a:r>
            <a:r>
              <a:rPr lang="en-US" altLang="zh-CN" sz="2400" err="1">
                <a:solidFill>
                  <a:srgbClr val="002060"/>
                </a:solidFill>
              </a:rPr>
              <a:t>bbits</a:t>
            </a:r>
            <a:br>
              <a:rPr lang="en-US" altLang="zh-CN" sz="2400">
                <a:solidFill>
                  <a:srgbClr val="002060"/>
                </a:solidFill>
              </a:rPr>
            </a:br>
            <a:r>
              <a:rPr lang="en-US" altLang="zh-CN" sz="2400">
                <a:solidFill>
                  <a:srgbClr val="002060"/>
                </a:solidFill>
              </a:rPr>
              <a:t>Yi  </a:t>
            </a:r>
            <a:r>
              <a:rPr lang="zh-CN" altLang="en-US" sz="2400" dirty="0">
                <a:solidFill>
                  <a:srgbClr val="002060"/>
                </a:solidFill>
              </a:rPr>
              <a:t>报文分组</a:t>
            </a:r>
            <a:br>
              <a:rPr lang="zh-CN" altLang="en-US" sz="2400" dirty="0">
                <a:solidFill>
                  <a:srgbClr val="002060"/>
                </a:solidFill>
              </a:rPr>
            </a:br>
            <a:r>
              <a:rPr lang="en-US" altLang="zh-CN" sz="2400" err="1">
                <a:solidFill>
                  <a:srgbClr val="002060"/>
                </a:solidFill>
              </a:rPr>
              <a:t>ipad</a:t>
            </a:r>
            <a:r>
              <a:rPr lang="en-US" altLang="zh-CN" sz="2400">
                <a:solidFill>
                  <a:srgbClr val="002060"/>
                </a:solidFill>
              </a:rPr>
              <a:t>   0x36</a:t>
            </a:r>
            <a:r>
              <a:rPr lang="zh-CN" altLang="en-US" sz="2400" dirty="0">
                <a:solidFill>
                  <a:srgbClr val="002060"/>
                </a:solidFill>
              </a:rPr>
              <a:t>*</a:t>
            </a:r>
            <a:r>
              <a:rPr lang="en-US" altLang="zh-CN" sz="2400">
                <a:solidFill>
                  <a:srgbClr val="002060"/>
                </a:solidFill>
              </a:rPr>
              <a:t>b/8</a:t>
            </a:r>
            <a:br>
              <a:rPr lang="en-US" altLang="zh-CN" sz="2400">
                <a:solidFill>
                  <a:srgbClr val="002060"/>
                </a:solidFill>
              </a:rPr>
            </a:br>
            <a:r>
              <a:rPr lang="en-US" altLang="zh-CN" sz="2400" err="1">
                <a:solidFill>
                  <a:srgbClr val="002060"/>
                </a:solidFill>
              </a:rPr>
              <a:t>opad</a:t>
            </a:r>
            <a:r>
              <a:rPr lang="en-US" altLang="zh-CN" sz="2400">
                <a:solidFill>
                  <a:srgbClr val="002060"/>
                </a:solidFill>
              </a:rPr>
              <a:t>  0x5C</a:t>
            </a:r>
            <a:r>
              <a:rPr lang="zh-CN" altLang="en-US" sz="2400" dirty="0">
                <a:solidFill>
                  <a:srgbClr val="002060"/>
                </a:solidFill>
              </a:rPr>
              <a:t>*</a:t>
            </a:r>
            <a:r>
              <a:rPr lang="en-US" altLang="zh-CN" sz="2400">
                <a:solidFill>
                  <a:srgbClr val="002060"/>
                </a:solidFill>
              </a:rPr>
              <a:t>b/8</a:t>
            </a:r>
            <a:br>
              <a:rPr lang="en-US" altLang="zh-CN" sz="2400">
                <a:solidFill>
                  <a:srgbClr val="002060"/>
                </a:solidFill>
              </a:rPr>
            </a:br>
            <a:r>
              <a:rPr lang="en-US" altLang="zh-CN" sz="2400">
                <a:solidFill>
                  <a:srgbClr val="002060"/>
                </a:solidFill>
              </a:rPr>
              <a:t>IV </a:t>
            </a:r>
            <a:r>
              <a:rPr lang="zh-CN" altLang="en-US" sz="2400" dirty="0">
                <a:solidFill>
                  <a:srgbClr val="002060"/>
                </a:solidFill>
              </a:rPr>
              <a:t>依赖于</a:t>
            </a:r>
            <a:r>
              <a:rPr lang="en-US" altLang="zh-CN" sz="2400">
                <a:solidFill>
                  <a:srgbClr val="002060"/>
                </a:solidFill>
              </a:rPr>
              <a:t>Hash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  <p:pic>
        <p:nvPicPr>
          <p:cNvPr id="90116" name="图片 90115" descr="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4063" y="0"/>
            <a:ext cx="5849937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2.pdf"/>
          <p:cNvPicPr>
            <a:picLocks noChangeAspect="1"/>
          </p:cNvPicPr>
          <p:nvPr/>
        </p:nvPicPr>
        <mc:AlternateContent xmlns:mc="http://schemas.openxmlformats.org/markup-compatibility/2006">
          <mc:Choice xmlns:mv="urn:schemas-microsoft-com:mac:vml" xmlns:ma="http://schemas.microsoft.com/office/mac/drawingml/2008/main" Requires="ma">
            <p:blipFill>
              <a:blip r:embed="rId1"/>
              <a:srcRect l="4545" t="8235" r="2727" b="8235"/>
              <a:stretch>
                <a:fillRect/>
              </a:stretch>
            </p:blipFill>
          </mc:Choice>
          <mc:Fallback>
            <p:blipFill>
              <a:blip r:embed="rId2"/>
              <a:srcRect l="4545" t="8235" r="2727" b="8235"/>
              <a:stretch>
                <a:fillRect/>
              </a:stretch>
            </p:blipFill>
          </mc:Fallback>
        </mc:AlternateContent>
        <p:spPr>
          <a:xfrm>
            <a:off x="0" y="493050"/>
            <a:ext cx="9144001" cy="6364951"/>
          </a:xfrm>
          <a:prstGeom prst="rect">
            <a:avLst/>
          </a:prstGeom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标题 9113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/>
            <a:r>
              <a:rPr lang="zh-CN" altLang="en-US" sz="3600" dirty="0"/>
              <a:t>优化实现</a:t>
            </a:r>
            <a:r>
              <a:rPr lang="en-US" altLang="zh-CN" sz="3600"/>
              <a:t>HMAC</a:t>
            </a:r>
            <a:endParaRPr lang="zh-CN" altLang="en-US" sz="3600" dirty="0"/>
          </a:p>
        </p:txBody>
      </p:sp>
      <p:sp>
        <p:nvSpPr>
          <p:cNvPr id="91139" name="文本占位符 91138"/>
          <p:cNvSpPr>
            <a:spLocks noGrp="1"/>
          </p:cNvSpPr>
          <p:nvPr>
            <p:ph type="body" idx="1"/>
          </p:nvPr>
        </p:nvSpPr>
        <p:spPr>
          <a:xfrm>
            <a:off x="228600" y="1447800"/>
            <a:ext cx="2971800" cy="5410200"/>
          </a:xfrm>
        </p:spPr>
        <p:txBody>
          <a:bodyPr/>
          <a:p>
            <a:pPr eaLnBrk="1" hangingPunct="1">
              <a:spcBef>
                <a:spcPct val="50000"/>
              </a:spcBef>
              <a:buClr>
                <a:schemeClr val="bg1"/>
              </a:buClr>
              <a:buNone/>
            </a:pP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endParaRPr lang="zh-CN" altLang="en-US" sz="2800" dirty="0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  <a:buClr>
                <a:schemeClr val="bg1"/>
              </a:buClr>
              <a:buNone/>
            </a:pPr>
            <a:r>
              <a:rPr lang="zh-CN" altLang="en-US" sz="2800" dirty="0">
                <a:solidFill>
                  <a:schemeClr val="bg1"/>
                </a:solidFill>
              </a:rPr>
              <a:t>	</a:t>
            </a:r>
            <a:endParaRPr lang="zh-CN" altLang="en-US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rgbClr val="002060"/>
                </a:solidFill>
              </a:rPr>
              <a:t>适合一个</a:t>
            </a:r>
            <a:r>
              <a:rPr lang="en-US" altLang="zh-CN" sz="2800">
                <a:solidFill>
                  <a:srgbClr val="002060"/>
                </a:solidFill>
              </a:rPr>
              <a:t>Key</a:t>
            </a:r>
            <a:r>
              <a:rPr lang="zh-CN" altLang="en-US" sz="2800" dirty="0">
                <a:solidFill>
                  <a:srgbClr val="002060"/>
                </a:solidFill>
              </a:rPr>
              <a:t>产生多个小报文的</a:t>
            </a:r>
            <a:r>
              <a:rPr lang="en-US" altLang="zh-CN" sz="2800">
                <a:solidFill>
                  <a:srgbClr val="002060"/>
                </a:solidFill>
              </a:rPr>
              <a:t>MAC</a:t>
            </a:r>
            <a:r>
              <a:rPr lang="zh-CN" altLang="en-US" sz="2800" dirty="0">
                <a:solidFill>
                  <a:srgbClr val="002060"/>
                </a:solidFill>
              </a:rPr>
              <a:t>的情况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  <p:pic>
        <p:nvPicPr>
          <p:cNvPr id="91140" name="图片 91139" descr="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2338" y="0"/>
            <a:ext cx="5718175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标题 921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de-DE" altLang="zh-CN" dirty="0"/>
              <a:t>MAC/HMAC</a:t>
            </a:r>
            <a:r>
              <a:rPr lang="zh-CN" altLang="de-DE" dirty="0"/>
              <a:t>的安全性</a:t>
            </a:r>
            <a:endParaRPr lang="zh-CN" altLang="en-US" dirty="0"/>
          </a:p>
        </p:txBody>
      </p:sp>
      <p:sp>
        <p:nvSpPr>
          <p:cNvPr id="92163" name="文本占位符 9216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攻击加密算法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（如果有使用加密算法）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攻击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Hash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单向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找碰撞报文		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// Hash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值大小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生日攻击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攻击使用方法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不正确的实现和使用方式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标题 8908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HMAC</a:t>
            </a:r>
            <a:r>
              <a:rPr lang="zh-CN" altLang="en-US" dirty="0"/>
              <a:t>标准</a:t>
            </a:r>
            <a:endParaRPr lang="zh-CN" altLang="en-US" dirty="0"/>
          </a:p>
        </p:txBody>
      </p:sp>
      <p:sp>
        <p:nvSpPr>
          <p:cNvPr id="89091" name="文本占位符 89090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RFC 2104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HMAC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Keyed-Hashing for Message Authentication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FIPS 198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The Keyed-Hash Message Authentication Code (HMAC)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2150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CMAC</a:t>
            </a:r>
            <a:endParaRPr lang="zh-CN" altLang="en-US" dirty="0"/>
          </a:p>
        </p:txBody>
      </p:sp>
      <p:sp>
        <p:nvSpPr>
          <p:cNvPr id="21507" name="文本占位符 21506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FIPS-113</a:t>
            </a:r>
            <a:r>
              <a:rPr lang="zh-CN" altLang="en-US" dirty="0"/>
              <a:t>（</a:t>
            </a:r>
            <a:r>
              <a:rPr lang="en-US" altLang="zh-CN"/>
              <a:t>K1/K2</a:t>
            </a:r>
            <a:r>
              <a:rPr lang="zh-CN" altLang="en-US" dirty="0"/>
              <a:t>由</a:t>
            </a:r>
            <a:r>
              <a:rPr lang="en-US" altLang="zh-CN"/>
              <a:t>K</a:t>
            </a:r>
            <a:r>
              <a:rPr lang="zh-CN" altLang="en-US" dirty="0"/>
              <a:t>衍生）</a:t>
            </a:r>
            <a:endParaRPr lang="zh-CN" altLang="en-US" dirty="0"/>
          </a:p>
        </p:txBody>
      </p:sp>
      <p:pic>
        <p:nvPicPr>
          <p:cNvPr id="21508" name="图片 21507" descr="Snap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6400" y="2133600"/>
            <a:ext cx="6096000" cy="45323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50" name="标题 10444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HMAC</a:t>
            </a:r>
            <a:r>
              <a:rPr lang="zh-CN" altLang="en-US" dirty="0"/>
              <a:t>程序</a:t>
            </a:r>
            <a:r>
              <a:rPr lang="en-US" altLang="zh-CN"/>
              <a:t>(in OpenSSL)</a:t>
            </a:r>
            <a:endParaRPr lang="zh-CN" altLang="en-US" dirty="0"/>
          </a:p>
        </p:txBody>
      </p:sp>
      <p:sp>
        <p:nvSpPr>
          <p:cNvPr id="104451" name="文本占位符 104450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unsigned char *</a:t>
            </a:r>
            <a:r>
              <a:rPr lang="en-US" altLang="zh-CN" err="1"/>
              <a:t>mac</a:t>
            </a:r>
            <a:r>
              <a:rPr lang="en-US" altLang="zh-CN"/>
              <a:t> = HMAC(evp_md_md5, key, </a:t>
            </a:r>
            <a:r>
              <a:rPr lang="en-US" altLang="zh-CN" err="1"/>
              <a:t>sizeof(key</a:t>
            </a:r>
            <a:r>
              <a:rPr lang="en-US" altLang="zh-CN"/>
              <a:t>), message, </a:t>
            </a:r>
            <a:r>
              <a:rPr lang="en-US" altLang="zh-CN" err="1"/>
              <a:t>strlen(message</a:t>
            </a:r>
            <a:r>
              <a:rPr lang="en-US" altLang="zh-CN"/>
              <a:t>), </a:t>
            </a:r>
            <a:r>
              <a:rPr lang="en-US" altLang="zh-CN" err="1"/>
              <a:t>md</a:t>
            </a:r>
            <a:r>
              <a:rPr lang="en-US" altLang="zh-CN"/>
              <a:t>, &amp;</a:t>
            </a:r>
            <a:r>
              <a:rPr lang="en-US" altLang="zh-CN" err="1"/>
              <a:t>md_len</a:t>
            </a:r>
            <a:r>
              <a:rPr lang="en-US" altLang="zh-CN"/>
              <a:t>);</a:t>
            </a:r>
            <a:endParaRPr lang="en-US" altLang="zh-CN"/>
          </a:p>
          <a:p>
            <a:endParaRPr lang="zh-CN" altLang="en-US" dirty="0"/>
          </a:p>
          <a:p>
            <a:r>
              <a:rPr lang="en-US" altLang="zh-CN"/>
              <a:t>“\addon12\demo_hmac.zip”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3.pdf"/>
          <p:cNvPicPr>
            <a:picLocks noChangeAspect="1"/>
          </p:cNvPicPr>
          <p:nvPr/>
        </p:nvPicPr>
        <mc:AlternateContent xmlns:mc="http://schemas.openxmlformats.org/markup-compatibility/2006">
          <mc:Choice xmlns:mv="urn:schemas-microsoft-com:mac:vml" xmlns:ma="http://schemas.microsoft.com/office/mac/drawingml/2008/main" Requires="ma">
            <p:blipFill>
              <a:blip r:embed="rId1"/>
              <a:srcRect l="7059" t="17273" r="9412" b="29091"/>
              <a:stretch>
                <a:fillRect/>
              </a:stretch>
            </p:blipFill>
          </mc:Choice>
          <mc:Fallback>
            <p:blipFill>
              <a:blip r:embed="rId2"/>
              <a:srcRect l="7059" t="17273" r="9412" b="29091"/>
              <a:stretch>
                <a:fillRect/>
              </a:stretch>
            </p:blipFill>
          </mc:Fallback>
        </mc:AlternateContent>
        <p:spPr>
          <a:xfrm>
            <a:off x="533400" y="258513"/>
            <a:ext cx="7941576" cy="6599487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Public-Key Encryption</a:t>
            </a:r>
            <a:endParaRPr lang="en-AU" dirty="0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792163" y="1762125"/>
            <a:ext cx="7570787" cy="46386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straightforward use of public-key encryption provides confidentiality but not authentication</a:t>
            </a:r>
            <a:endParaRPr lang="en-US" dirty="0" smtClean="0"/>
          </a:p>
          <a:p>
            <a:r>
              <a:rPr lang="en-US" dirty="0" smtClean="0"/>
              <a:t>To provide both confidentiality and authentication, A can encrypt </a:t>
            </a:r>
            <a:r>
              <a:rPr lang="en-US" i="1" dirty="0" smtClean="0"/>
              <a:t>M </a:t>
            </a:r>
            <a:r>
              <a:rPr lang="en-US" dirty="0" smtClean="0"/>
              <a:t>first using its private key which provides the digital signature, and then using B’s public key, which provides confidentiality</a:t>
            </a:r>
            <a:endParaRPr lang="en-US" dirty="0" smtClean="0"/>
          </a:p>
          <a:p>
            <a:r>
              <a:rPr lang="en-US" dirty="0" smtClean="0"/>
              <a:t>Disadvantage is that the public-key algorithm must be exercised four times rather than two in each communication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4.pdf"/>
          <p:cNvPicPr>
            <a:picLocks noChangeAspect="1"/>
          </p:cNvPicPr>
          <p:nvPr/>
        </p:nvPicPr>
        <mc:AlternateContent xmlns:mc="http://schemas.openxmlformats.org/markup-compatibility/2006">
          <mc:Choice xmlns:mv="urn:schemas-microsoft-com:mac:vml" xmlns:ma="http://schemas.microsoft.com/office/mac/drawingml/2008/main" Requires="ma">
            <p:blipFill>
              <a:blip r:embed="rId1"/>
              <a:srcRect t="20909" b="6364"/>
              <a:stretch>
                <a:fillRect/>
              </a:stretch>
            </p:blipFill>
          </mc:Choice>
          <mc:Fallback>
            <p:blipFill>
              <a:blip r:embed="rId2"/>
              <a:srcRect t="20909" b="6364"/>
              <a:stretch>
                <a:fillRect/>
              </a:stretch>
            </p:blipFill>
          </mc:Fallback>
        </mc:AlternateContent>
        <p:spPr>
          <a:xfrm>
            <a:off x="914400" y="198438"/>
            <a:ext cx="7162800" cy="6741407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for MACs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828800"/>
          <a:ext cx="86106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Infusion">
  <a:themeElements>
    <a:clrScheme name="Infusion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Infusion">
      <a:majorFont>
        <a:latin typeface="Mistral"/>
        <a:ea typeface=""/>
        <a:cs typeface=""/>
        <a:font script="Jpan" typeface="ＭＳ Ｐ明朝"/>
      </a:majorFont>
      <a:minorFont>
        <a:latin typeface="Candara"/>
        <a:ea typeface=""/>
        <a:cs typeface=""/>
        <a:font script="Jpan" typeface="メイリオ"/>
      </a:minorFont>
    </a:fontScheme>
    <a:fmtScheme name="Infusion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300000"/>
                <a:lumMod val="125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135000"/>
              </a:schemeClr>
            </a:duotone>
          </a:blip>
          <a:tile tx="0" ty="0" sx="40000" sy="40000" flip="none" algn="tl"/>
        </a:blipFill>
      </a:fillStyleLst>
      <a:lnStyleLst>
        <a:ln w="38100" cap="flat" cmpd="sng" algn="ctr">
          <a:solidFill>
            <a:schemeClr val="phClr">
              <a:alpha val="70000"/>
              <a:satMod val="105000"/>
            </a:schemeClr>
          </a:solidFill>
          <a:prstDash val="solid"/>
          <a:miter/>
        </a:ln>
        <a:ln w="50800" cap="flat" cmpd="sng" algn="ctr">
          <a:solidFill>
            <a:schemeClr val="phClr">
              <a:alpha val="50000"/>
            </a:schemeClr>
          </a:solidFill>
          <a:prstDash val="solid"/>
          <a:miter/>
        </a:ln>
        <a:ln w="88900" cap="flat" cmpd="sng" algn="ctr">
          <a:solidFill>
            <a:schemeClr val="phClr">
              <a:alpha val="40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r="13500000">
              <a:srgbClr val="000000">
                <a:alpha val="50000"/>
              </a:srgbClr>
            </a:innerShdw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>
            <a:fillRect/>
          </a:stretch>
        </a:blipFill>
        <a:blipFill rotWithShape="1">
          <a:blip xmlns:r="http://schemas.openxmlformats.org/officeDocument/2006/relationships" r:embed="rId4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>
            <a:fillRect/>
          </a:stretch>
        </a:blipFill>
        <a:blipFill rotWithShape="1">
          <a:blip xmlns:r="http://schemas.openxmlformats.org/officeDocument/2006/relationships" r:embed="rId5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HD:Users:lpb:admin:consult:Prentice-Hall:Slides:ch01.ppt</Template>
  <TotalTime>0</TotalTime>
  <Words>8611</Words>
  <Application>WPS 演示</Application>
  <PresentationFormat>On-screen Show (4:3)</PresentationFormat>
  <Paragraphs>343</Paragraphs>
  <Slides>54</Slides>
  <Notes>34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54</vt:i4>
      </vt:variant>
    </vt:vector>
  </HeadingPairs>
  <TitlesOfParts>
    <vt:vector size="70" baseType="lpstr">
      <vt:lpstr>Arial</vt:lpstr>
      <vt:lpstr>宋体</vt:lpstr>
      <vt:lpstr>Wingdings</vt:lpstr>
      <vt:lpstr>MS PGothic</vt:lpstr>
      <vt:lpstr>Candara</vt:lpstr>
      <vt:lpstr>微软雅黑</vt:lpstr>
      <vt:lpstr>Mistral</vt:lpstr>
      <vt:lpstr>Times New Roman</vt:lpstr>
      <vt:lpstr>Arial Unicode MS</vt:lpstr>
      <vt:lpstr>Courier New</vt:lpstr>
      <vt:lpstr>Arial Unicode MS</vt:lpstr>
      <vt:lpstr>Calibri</vt:lpstr>
      <vt:lpstr>Segoe UI</vt:lpstr>
      <vt:lpstr>Infusion</vt:lpstr>
      <vt:lpstr>Package</vt:lpstr>
      <vt:lpstr>Package</vt:lpstr>
      <vt:lpstr>Chapter 12</vt:lpstr>
      <vt:lpstr>Message Authentication Requirements</vt:lpstr>
      <vt:lpstr>Message Authentication Functions</vt:lpstr>
      <vt:lpstr>PowerPoint 演示文稿</vt:lpstr>
      <vt:lpstr>PowerPoint 演示文稿</vt:lpstr>
      <vt:lpstr>PowerPoint 演示文稿</vt:lpstr>
      <vt:lpstr>Public-Key Encryption</vt:lpstr>
      <vt:lpstr>PowerPoint 演示文稿</vt:lpstr>
      <vt:lpstr>Requirements for MACs</vt:lpstr>
      <vt:lpstr>Brute-Force Attack</vt:lpstr>
      <vt:lpstr>Cryptanalysis</vt:lpstr>
      <vt:lpstr>MACs Based on Hash Functions: HMAC</vt:lpstr>
      <vt:lpstr>HMAC Design Objectives</vt:lpstr>
      <vt:lpstr>HMAC Structure</vt:lpstr>
      <vt:lpstr>PowerPoint 演示文稿</vt:lpstr>
      <vt:lpstr>Security of HMAC</vt:lpstr>
      <vt:lpstr>PowerPoint 演示文稿</vt:lpstr>
      <vt:lpstr>PowerPoint 演示文稿</vt:lpstr>
      <vt:lpstr>Authenticated Encryption (AE)</vt:lpstr>
      <vt:lpstr>Counter with Cipher Block Chaining-Message Authentication Code (CCM) </vt:lpstr>
      <vt:lpstr>PowerPoint 演示文稿</vt:lpstr>
      <vt:lpstr>PowerPoint 演示文稿</vt:lpstr>
      <vt:lpstr>Galois/Counter Mode (GCM)</vt:lpstr>
      <vt:lpstr>PowerPoint 演示文稿</vt:lpstr>
      <vt:lpstr>PowerPoint 演示文稿</vt:lpstr>
      <vt:lpstr>Key Wrap (KW)</vt:lpstr>
      <vt:lpstr>PowerPoint 演示文稿</vt:lpstr>
      <vt:lpstr>PowerPoint 演示文稿</vt:lpstr>
      <vt:lpstr>Pseudorandom Number Generation Using Hash Functions and MACs</vt:lpstr>
      <vt:lpstr>PowerPoint 演示文稿</vt:lpstr>
      <vt:lpstr>PowerPoint 演示文稿</vt:lpstr>
      <vt:lpstr>Summary</vt:lpstr>
      <vt:lpstr>PowerPoint 演示文稿</vt:lpstr>
      <vt:lpstr>第12章MAC</vt:lpstr>
      <vt:lpstr>认证 Authentication</vt:lpstr>
      <vt:lpstr>认证需求</vt:lpstr>
      <vt:lpstr>认证函数</vt:lpstr>
      <vt:lpstr>对称加密能否提供认证</vt:lpstr>
      <vt:lpstr>能够察觉的举例</vt:lpstr>
      <vt:lpstr>不能够察觉的举例</vt:lpstr>
      <vt:lpstr>教训：对密文的保护</vt:lpstr>
      <vt:lpstr>公钥加密</vt:lpstr>
      <vt:lpstr>消息认证码 MAC</vt:lpstr>
      <vt:lpstr>避免使用加密方法产生MAC码</vt:lpstr>
      <vt:lpstr>MAC</vt:lpstr>
      <vt:lpstr>CBC模式最后分组做为MAC码</vt:lpstr>
      <vt:lpstr>HMAC：带Key的Hash函数</vt:lpstr>
      <vt:lpstr> HMAC</vt:lpstr>
      <vt:lpstr>HMAC</vt:lpstr>
      <vt:lpstr>优化实现HMAC</vt:lpstr>
      <vt:lpstr>MAC/HMAC的安全性</vt:lpstr>
      <vt:lpstr>HMAC标准</vt:lpstr>
      <vt:lpstr>CMAC</vt:lpstr>
      <vt:lpstr>HMAC程序(in OpenSSL)</vt:lpstr>
    </vt:vector>
  </TitlesOfParts>
  <Company>School of Eng &amp; IT, UNSW@ADFA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William Stallings, Cryptography and Network Security 5/e</dc:title>
  <dc:creator>Dr Lawrie Brown</dc:creator>
  <dc:subject>Lecture Overheads - Ch 12</dc:subject>
  <cp:lastModifiedBy>阳光</cp:lastModifiedBy>
  <cp:revision>51</cp:revision>
  <dcterms:created xsi:type="dcterms:W3CDTF">2013-02-16T03:31:00Z</dcterms:created>
  <dcterms:modified xsi:type="dcterms:W3CDTF">2018-09-20T07:57:42Z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