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70" d="100"/>
          <a:sy n="70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5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3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9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65.pn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93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99.png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电路与模拟电子技术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691276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5536" y="299695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、求戴维南等效电压（</a:t>
            </a:r>
            <a:r>
              <a:rPr lang="en-US" altLang="zh-CN" dirty="0" smtClean="0"/>
              <a:t>P96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两端开路，设流过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两端</a:t>
            </a:r>
            <a:endParaRPr lang="en-US" altLang="zh-CN" dirty="0" smtClean="0"/>
          </a:p>
          <a:p>
            <a:r>
              <a:rPr lang="zh-CN" altLang="en-US" dirty="0" smtClean="0"/>
              <a:t>电阻电流为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652120" y="155679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136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所以戴维南等效电压为</a:t>
            </a:r>
            <a:endParaRPr lang="zh-CN" altLang="en-US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801938" y="6021388"/>
          <a:ext cx="1092200" cy="836612"/>
        </p:xfrm>
        <a:graphic>
          <a:graphicData uri="http://schemas.openxmlformats.org/presentationml/2006/ole">
            <p:oleObj spid="_x0000_s22533" name="Equation" r:id="rId4" imgW="672840" imgH="393480" progId="Equation.DSMT4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3528" y="4005064"/>
          <a:ext cx="3600400" cy="2088232"/>
        </p:xfrm>
        <a:graphic>
          <a:graphicData uri="http://schemas.openxmlformats.org/presentationml/2006/ole">
            <p:oleObj spid="_x0000_s22534" name="Equation" r:id="rId5" imgW="2044440" imgH="10666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88024" y="293771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、求诺顿等效电流（</a:t>
            </a:r>
            <a:r>
              <a:rPr lang="en-US" altLang="zh-CN" dirty="0" smtClean="0"/>
              <a:t>P100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两端短路，设流过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两端</a:t>
            </a:r>
            <a:endParaRPr lang="en-US" altLang="zh-CN" dirty="0" smtClean="0"/>
          </a:p>
          <a:p>
            <a:r>
              <a:rPr lang="zh-CN" altLang="en-US" dirty="0" smtClean="0"/>
              <a:t>电阻电流为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1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932040" y="3933056"/>
          <a:ext cx="3456384" cy="1152128"/>
        </p:xfrm>
        <a:graphic>
          <a:graphicData uri="http://schemas.openxmlformats.org/presentationml/2006/ole">
            <p:oleObj spid="_x0000_s22535" name="Equation" r:id="rId6" imgW="1841400" imgH="4824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16016" y="53012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、等效电阻（</a:t>
            </a:r>
            <a:r>
              <a:rPr lang="en-US" altLang="zh-CN" dirty="0" smtClean="0"/>
              <a:t>P104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932040" y="5733256"/>
          <a:ext cx="2880320" cy="936104"/>
        </p:xfrm>
        <a:graphic>
          <a:graphicData uri="http://schemas.openxmlformats.org/presentationml/2006/ole">
            <p:oleObj spid="_x0000_s22536" name="Equation" r:id="rId7" imgW="1320480" imgH="4316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52320" y="9807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注意！！有受控源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8" grpId="0" build="allAtOnce"/>
      <p:bldP spid="10" grpId="0" build="allAtOnce"/>
      <p:bldP spid="14" grpId="0" build="allAtOnce"/>
      <p:bldP spid="16" grpId="0" build="allAtOnce"/>
      <p:bldP spid="1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554461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72008"/>
            <a:ext cx="3275856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05273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、网孔电流法（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），设流过三个网孔电     流分别为</a:t>
            </a:r>
            <a:r>
              <a:rPr lang="en-US" altLang="zh-CN" dirty="0" smtClean="0"/>
              <a:t>i1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i3</a:t>
            </a:r>
            <a:r>
              <a:rPr lang="zh-CN" altLang="en-US" dirty="0" smtClean="0"/>
              <a:t>，顺时针方向</a:t>
            </a:r>
            <a:endParaRPr lang="zh-CN" altLang="en-US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95536" y="1772816"/>
          <a:ext cx="4536504" cy="2016224"/>
        </p:xfrm>
        <a:graphic>
          <a:graphicData uri="http://schemas.openxmlformats.org/presentationml/2006/ole">
            <p:oleObj spid="_x0000_s23556" name="Equation" r:id="rId5" imgW="2692080" imgH="16509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371703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、叠加法（</a:t>
            </a:r>
            <a:r>
              <a:rPr lang="en-US" altLang="zh-CN" dirty="0" smtClean="0"/>
              <a:t>superposition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）只有电压源作用时，电流源断路</a:t>
            </a:r>
            <a:endParaRPr lang="zh-CN" altLang="en-US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11560" y="4365104"/>
          <a:ext cx="3672408" cy="648072"/>
        </p:xfrm>
        <a:graphic>
          <a:graphicData uri="http://schemas.openxmlformats.org/presentationml/2006/ole">
            <p:oleObj spid="_x0000_s23557" name="Equation" r:id="rId6" imgW="1968480" imgH="4190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50851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</a:t>
            </a:r>
            <a:r>
              <a:rPr lang="zh-CN" altLang="en-US" dirty="0" smtClean="0"/>
              <a:t>只有电流源作用时，电压源短路</a:t>
            </a:r>
            <a:endParaRPr lang="zh-CN" altLang="en-US" dirty="0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827088" y="5384354"/>
          <a:ext cx="3240856" cy="1357014"/>
        </p:xfrm>
        <a:graphic>
          <a:graphicData uri="http://schemas.openxmlformats.org/presentationml/2006/ole">
            <p:oleObj spid="_x0000_s23558" name="Equation" r:id="rId7" imgW="1574640" imgH="9903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4088" y="2420888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、诺顿等效电路法</a:t>
            </a:r>
            <a:endParaRPr lang="en-US" altLang="zh-CN" dirty="0" smtClean="0"/>
          </a:p>
          <a:p>
            <a:r>
              <a:rPr lang="zh-CN" altLang="en-US" dirty="0" smtClean="0"/>
              <a:t>求诺顿等效电流，将</a:t>
            </a:r>
            <a:r>
              <a:rPr lang="en-US" altLang="zh-CN" dirty="0" smtClean="0"/>
              <a:t>2      </a:t>
            </a:r>
            <a:r>
              <a:rPr lang="zh-CN" altLang="en-US" dirty="0" smtClean="0"/>
              <a:t>两端短路。</a:t>
            </a:r>
            <a:endParaRPr lang="zh-CN" altLang="en-US" dirty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668344" y="2780928"/>
          <a:ext cx="288032" cy="216024"/>
        </p:xfrm>
        <a:graphic>
          <a:graphicData uri="http://schemas.openxmlformats.org/presentationml/2006/ole">
            <p:oleObj spid="_x0000_s23559" name="Equation" r:id="rId8" imgW="164880" imgH="164880" progId="Equation.DSMT4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796136" y="3284984"/>
          <a:ext cx="1728192" cy="720080"/>
        </p:xfrm>
        <a:graphic>
          <a:graphicData uri="http://schemas.openxmlformats.org/presentationml/2006/ole">
            <p:oleObj spid="_x0000_s23560" name="Equation" r:id="rId9" imgW="622080" imgH="3934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36096" y="42210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</a:t>
            </a:r>
            <a:r>
              <a:rPr lang="zh-CN" altLang="en-US" dirty="0" smtClean="0"/>
              <a:t>求诺顿等效电阻，将独立电压源短路，独立电流源开路</a:t>
            </a:r>
            <a:endParaRPr lang="zh-CN" altLang="en-US" dirty="0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652120" y="4941168"/>
          <a:ext cx="2448272" cy="792088"/>
        </p:xfrm>
        <a:graphic>
          <a:graphicData uri="http://schemas.openxmlformats.org/presentationml/2006/ole">
            <p:oleObj spid="_x0000_s23561" name="Equation" r:id="rId10" imgW="1498320" imgH="393480" progId="Equation.DSMT4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364088" y="5733256"/>
          <a:ext cx="3312368" cy="936104"/>
        </p:xfrm>
        <a:graphic>
          <a:graphicData uri="http://schemas.openxmlformats.org/presentationml/2006/ole">
            <p:oleObj spid="_x0000_s23562" name="Equation" r:id="rId11" imgW="1739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allAtOnce"/>
      <p:bldP spid="9" grpId="0" build="allAtOnce"/>
      <p:bldP spid="11" grpId="0" build="allAtOnce"/>
      <p:bldP spid="1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66247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8032" y="3573016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、只有电压源作用时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电流源断路</a:t>
            </a:r>
            <a:endParaRPr lang="zh-CN" alt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39552" y="4005064"/>
          <a:ext cx="3312368" cy="1512168"/>
        </p:xfrm>
        <a:graphic>
          <a:graphicData uri="http://schemas.openxmlformats.org/presentationml/2006/ole">
            <p:oleObj spid="_x0000_s24579" name="Equation" r:id="rId4" imgW="2374560" imgH="8380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35730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、只有电流源作用，电压源短路</a:t>
            </a:r>
            <a:endParaRPr lang="zh-CN" altLang="en-US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292080" y="4149080"/>
          <a:ext cx="3384376" cy="936104"/>
        </p:xfrm>
        <a:graphic>
          <a:graphicData uri="http://schemas.openxmlformats.org/presentationml/2006/ole">
            <p:oleObj spid="_x0000_s24580" name="Equation" r:id="rId5" imgW="1993680" imgH="43164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123728" y="5733256"/>
          <a:ext cx="3528392" cy="864096"/>
        </p:xfrm>
        <a:graphic>
          <a:graphicData uri="http://schemas.openxmlformats.org/presentationml/2006/ole">
            <p:oleObj spid="_x0000_s24581" name="Equation" r:id="rId6" imgW="18795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8568952" cy="35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36357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t&lt;0</a:t>
            </a:r>
            <a:r>
              <a:rPr lang="zh-CN" altLang="en-US" dirty="0" smtClean="0"/>
              <a:t>时，电路断开，所以电容两端的电压为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0770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t&gt;0,</a:t>
            </a:r>
            <a:r>
              <a:rPr lang="zh-CN" altLang="en-US" dirty="0" smtClean="0"/>
              <a:t>开关闭合，电容两端的最终电压（稳定电压）：</a:t>
            </a:r>
            <a:endParaRPr lang="zh-CN" alt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724128" y="4077072"/>
          <a:ext cx="2088232" cy="431800"/>
        </p:xfrm>
        <a:graphic>
          <a:graphicData uri="http://schemas.openxmlformats.org/presentationml/2006/ole">
            <p:oleObj spid="_x0000_s25603" name="Equation" r:id="rId4" imgW="1638000" imgH="4316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、电容两端的等效电阻：</a:t>
            </a:r>
            <a:endParaRPr lang="zh-CN" altLang="en-US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131840" y="4653136"/>
          <a:ext cx="1656184" cy="360040"/>
        </p:xfrm>
        <a:graphic>
          <a:graphicData uri="http://schemas.openxmlformats.org/presentationml/2006/ole">
            <p:oleObj spid="_x0000_s25604" name="Equation" r:id="rId5" imgW="1269720" imgH="228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51571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、时间常数</a:t>
            </a:r>
            <a:endParaRPr lang="zh-CN" altLang="en-US" dirty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87824" y="5085184"/>
          <a:ext cx="3384376" cy="432048"/>
        </p:xfrm>
        <a:graphic>
          <a:graphicData uri="http://schemas.openxmlformats.org/presentationml/2006/ole">
            <p:oleObj spid="_x0000_s25605" name="Equation" r:id="rId6" imgW="2234880" imgH="24120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00063" y="5589588"/>
          <a:ext cx="5983287" cy="431800"/>
        </p:xfrm>
        <a:graphic>
          <a:graphicData uri="http://schemas.openxmlformats.org/presentationml/2006/ole">
            <p:oleObj spid="_x0000_s25606" name="Equation" r:id="rId7" imgW="3073320" imgH="355320" progId="Equation.DSMT4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39552" y="6093296"/>
          <a:ext cx="2736304" cy="576064"/>
        </p:xfrm>
        <a:graphic>
          <a:graphicData uri="http://schemas.openxmlformats.org/presentationml/2006/ole">
            <p:oleObj spid="_x0000_s25607" name="Equation" r:id="rId8" imgW="1790640" imgH="431640" progId="Equation.DSMT4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644008" y="6093296"/>
          <a:ext cx="1440160" cy="576064"/>
        </p:xfrm>
        <a:graphic>
          <a:graphicData uri="http://schemas.openxmlformats.org/presentationml/2006/ole">
            <p:oleObj spid="_x0000_s25608" name="Equation" r:id="rId9" imgW="749160" imgH="228600" progId="Equation.DSMT4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394325" y="3573463"/>
          <a:ext cx="1739900" cy="403225"/>
        </p:xfrm>
        <a:graphic>
          <a:graphicData uri="http://schemas.openxmlformats.org/presentationml/2006/ole">
            <p:oleObj spid="_x0000_s25609" name="Equation" r:id="rId10" imgW="107928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6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51125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5587"/>
            <a:ext cx="3528392" cy="301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475755" y="2738438"/>
          <a:ext cx="2232149" cy="403225"/>
        </p:xfrm>
        <a:graphic>
          <a:graphicData uri="http://schemas.openxmlformats.org/presentationml/2006/ole">
            <p:oleObj spid="_x0000_s26628" name="Equation" r:id="rId5" imgW="138420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、由题有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、开关打开后</a:t>
            </a:r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979712" y="3284984"/>
          <a:ext cx="1080120" cy="402332"/>
        </p:xfrm>
        <a:graphic>
          <a:graphicData uri="http://schemas.openxmlformats.org/presentationml/2006/ole">
            <p:oleObj spid="_x0000_s26629" name="Equation" r:id="rId6" imgW="59688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7890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两端的等效电阻：</a:t>
            </a:r>
            <a:endParaRPr lang="zh-CN" altLang="en-US" dirty="0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555776" y="3645024"/>
          <a:ext cx="2520280" cy="576064"/>
        </p:xfrm>
        <a:graphic>
          <a:graphicData uri="http://schemas.openxmlformats.org/presentationml/2006/ole">
            <p:oleObj spid="_x0000_s26630" name="Equation" r:id="rId7" imgW="1765080" imgH="3934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42930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、时间常数</a:t>
            </a:r>
            <a:endParaRPr lang="zh-CN" altLang="en-US" dirty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922462" y="4257674"/>
          <a:ext cx="3225602" cy="611485"/>
        </p:xfrm>
        <a:graphic>
          <a:graphicData uri="http://schemas.openxmlformats.org/presentationml/2006/ole">
            <p:oleObj spid="_x0000_s26631" name="Equation" r:id="rId8" imgW="1917360" imgH="457200" progId="Equation.DSMT4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88925" y="4868863"/>
          <a:ext cx="6189663" cy="936625"/>
        </p:xfrm>
        <a:graphic>
          <a:graphicData uri="http://schemas.openxmlformats.org/presentationml/2006/ole">
            <p:oleObj spid="_x0000_s26632" name="Equation" r:id="rId9" imgW="2958840" imgH="457200" progId="Equation.DSMT4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93700" y="5877272"/>
          <a:ext cx="3028950" cy="711200"/>
        </p:xfrm>
        <a:graphic>
          <a:graphicData uri="http://schemas.openxmlformats.org/presentationml/2006/ole">
            <p:oleObj spid="_x0000_s26633" name="Equation" r:id="rId10" imgW="1981080" imgH="533160" progId="Equation.DSMT4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283968" y="6093296"/>
          <a:ext cx="2880320" cy="504056"/>
        </p:xfrm>
        <a:graphic>
          <a:graphicData uri="http://schemas.openxmlformats.org/presentationml/2006/ole">
            <p:oleObj spid="_x0000_s26634" name="Equation" r:id="rId11" imgW="14983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  <p:bldP spid="1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7920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5091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t&lt;0</a:t>
            </a:r>
            <a:r>
              <a:rPr lang="zh-CN" altLang="en-US" dirty="0" smtClean="0"/>
              <a:t>时，接</a:t>
            </a:r>
            <a:r>
              <a:rPr lang="en-US" altLang="zh-CN" dirty="0" smtClean="0"/>
              <a:t>Vs</a:t>
            </a:r>
            <a:r>
              <a:rPr lang="en-US" altLang="zh-CN" sz="1400" dirty="0" smtClean="0"/>
              <a:t>1</a:t>
            </a:r>
            <a:r>
              <a:rPr lang="zh-CN" altLang="en-US" dirty="0" smtClean="0"/>
              <a:t>，  </a:t>
            </a:r>
            <a:r>
              <a:rPr lang="en-US" altLang="zh-CN" dirty="0" err="1" smtClean="0"/>
              <a:t>Vc</a:t>
            </a:r>
            <a:r>
              <a:rPr lang="en-US" altLang="zh-CN" dirty="0" smtClean="0"/>
              <a:t>(0)=Vs</a:t>
            </a:r>
            <a:r>
              <a:rPr lang="en-US" altLang="zh-CN" sz="1400" dirty="0" smtClean="0"/>
              <a:t>1</a:t>
            </a:r>
            <a:r>
              <a:rPr lang="en-US" altLang="zh-CN" dirty="0" smtClean="0"/>
              <a:t>=17V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9318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t&gt;0</a:t>
            </a:r>
            <a:r>
              <a:rPr lang="zh-CN" altLang="en-US" dirty="0" smtClean="0"/>
              <a:t>时，接</a:t>
            </a:r>
            <a:r>
              <a:rPr lang="en-US" altLang="zh-CN" dirty="0" smtClean="0"/>
              <a:t>Vs</a:t>
            </a:r>
            <a:r>
              <a:rPr lang="en-US" altLang="zh-CN" sz="1400" dirty="0" smtClean="0"/>
              <a:t>2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195736" y="4869160"/>
          <a:ext cx="2168525" cy="517228"/>
        </p:xfrm>
        <a:graphic>
          <a:graphicData uri="http://schemas.openxmlformats.org/presentationml/2006/ole">
            <p:oleObj spid="_x0000_s27652" name="Equation" r:id="rId4" imgW="1701720" imgH="457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54359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、电容两端的等效电阻：</a:t>
            </a:r>
            <a:endParaRPr lang="zh-CN" altLang="en-US" dirty="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747963" y="5445125"/>
          <a:ext cx="2135187" cy="360363"/>
        </p:xfrm>
        <a:graphic>
          <a:graphicData uri="http://schemas.openxmlformats.org/presentationml/2006/ole">
            <p:oleObj spid="_x0000_s27653" name="Equation" r:id="rId5" imgW="163800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58679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、时间常数</a:t>
            </a:r>
            <a:endParaRPr lang="zh-CN" altLang="en-US" dirty="0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619672" y="5877520"/>
          <a:ext cx="3863975" cy="431800"/>
        </p:xfrm>
        <a:graphic>
          <a:graphicData uri="http://schemas.openxmlformats.org/presentationml/2006/ole">
            <p:oleObj spid="_x0000_s27654" name="Equation" r:id="rId6" imgW="2552400" imgH="241200" progId="Equation.DSMT4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34963" y="6191250"/>
          <a:ext cx="5959475" cy="523875"/>
        </p:xfrm>
        <a:graphic>
          <a:graphicData uri="http://schemas.openxmlformats.org/presentationml/2006/ole">
            <p:oleObj spid="_x0000_s27655" name="Equation" r:id="rId7" imgW="3060360" imgH="431640" progId="Equation.DSMT4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153025" y="4580929"/>
          <a:ext cx="3590925" cy="576263"/>
        </p:xfrm>
        <a:graphic>
          <a:graphicData uri="http://schemas.openxmlformats.org/presentationml/2006/ole">
            <p:oleObj spid="_x0000_s27656" name="Equation" r:id="rId8" imgW="2349360" imgH="431640" progId="Equation.DSMT4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148064" y="5229200"/>
          <a:ext cx="3995936" cy="648072"/>
        </p:xfrm>
        <a:graphic>
          <a:graphicData uri="http://schemas.openxmlformats.org/presentationml/2006/ole">
            <p:oleObj spid="_x0000_s27657" name="Equation" r:id="rId9" imgW="29336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7" grpId="0" build="allAtOnce"/>
      <p:bldP spid="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624"/>
            <a:ext cx="73448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t&lt;0</a:t>
            </a:r>
            <a:r>
              <a:rPr lang="zh-CN" altLang="en-US" dirty="0" smtClean="0"/>
              <a:t>时，接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欧电阻</a:t>
            </a:r>
            <a:endParaRPr lang="zh-CN" alt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987824" y="4077072"/>
          <a:ext cx="3911600" cy="504056"/>
        </p:xfrm>
        <a:graphic>
          <a:graphicData uri="http://schemas.openxmlformats.org/presentationml/2006/ole">
            <p:oleObj spid="_x0000_s28675" name="Equation" r:id="rId4" imgW="242568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46438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t&gt;0</a:t>
            </a:r>
            <a:r>
              <a:rPr lang="zh-CN" altLang="en-US" dirty="0" smtClean="0"/>
              <a:t>时，接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欧电阻</a:t>
            </a:r>
            <a:endParaRPr lang="zh-CN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910234" y="4653136"/>
          <a:ext cx="4110038" cy="477664"/>
        </p:xfrm>
        <a:graphic>
          <a:graphicData uri="http://schemas.openxmlformats.org/presentationml/2006/ole">
            <p:oleObj spid="_x0000_s28676" name="Equation" r:id="rId5" imgW="2273040" imgH="393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51479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两端的等效电阻：</a:t>
            </a:r>
            <a:endParaRPr lang="zh-CN" alt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43808" y="5157341"/>
          <a:ext cx="2157413" cy="503907"/>
        </p:xfrm>
        <a:graphic>
          <a:graphicData uri="http://schemas.openxmlformats.org/presentationml/2006/ole">
            <p:oleObj spid="_x0000_s28677" name="Equation" r:id="rId6" imgW="151128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55799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、时间常数</a:t>
            </a:r>
            <a:endParaRPr lang="zh-CN" altLang="en-US" dirty="0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786360" y="5589240"/>
          <a:ext cx="3225800" cy="576064"/>
        </p:xfrm>
        <a:graphic>
          <a:graphicData uri="http://schemas.openxmlformats.org/presentationml/2006/ole">
            <p:oleObj spid="_x0000_s28678" name="Equation" r:id="rId7" imgW="1917360" imgH="457200" progId="Equation.DSMT4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95263" y="6048375"/>
          <a:ext cx="6376987" cy="593725"/>
        </p:xfrm>
        <a:graphic>
          <a:graphicData uri="http://schemas.openxmlformats.org/presentationml/2006/ole">
            <p:oleObj spid="_x0000_s28679" name="Equation" r:id="rId8" imgW="3047760" imgH="419040" progId="Equation.DSMT4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138863" y="1196975"/>
          <a:ext cx="2825625" cy="1571625"/>
        </p:xfrm>
        <a:graphic>
          <a:graphicData uri="http://schemas.openxmlformats.org/presentationml/2006/ole">
            <p:oleObj spid="_x0000_s28680" name="Equation" r:id="rId9" imgW="173988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7" grpId="0" build="allAtOnce"/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7344816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59632" y="4149080"/>
          <a:ext cx="4896544" cy="432048"/>
        </p:xfrm>
        <a:graphic>
          <a:graphicData uri="http://schemas.openxmlformats.org/presentationml/2006/ole">
            <p:oleObj spid="_x0000_s29699" name="Equation" r:id="rId4" imgW="2552400" imgH="241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008" y="4211796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259632" y="4653136"/>
          <a:ext cx="4896000" cy="667636"/>
        </p:xfrm>
        <a:graphic>
          <a:graphicData uri="http://schemas.openxmlformats.org/presentationml/2006/ole">
            <p:oleObj spid="_x0000_s29700" name="Equation" r:id="rId5" imgW="2946240" imgH="419040" progId="Equation.DSMT4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87624" y="5445224"/>
          <a:ext cx="2664296" cy="360040"/>
        </p:xfrm>
        <a:graphic>
          <a:graphicData uri="http://schemas.openxmlformats.org/presentationml/2006/ole">
            <p:oleObj spid="_x0000_s29701" name="Equation" r:id="rId6" imgW="1993680" imgH="241200" progId="Equation.DSMT4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427984" y="5373216"/>
          <a:ext cx="3528392" cy="504056"/>
        </p:xfrm>
        <a:graphic>
          <a:graphicData uri="http://schemas.openxmlformats.org/presentationml/2006/ole">
            <p:oleObj spid="_x0000_s29702" name="Equation" r:id="rId7" imgW="2286000" imgH="393480" progId="Equation.DSMT4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475656" y="6021288"/>
          <a:ext cx="4968552" cy="648072"/>
        </p:xfrm>
        <a:graphic>
          <a:graphicData uri="http://schemas.openxmlformats.org/presentationml/2006/ole">
            <p:oleObj spid="_x0000_s29703" name="Equation" r:id="rId8" imgW="31114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5976664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59632" y="4005064"/>
          <a:ext cx="2016224" cy="648072"/>
        </p:xfrm>
        <a:graphic>
          <a:graphicData uri="http://schemas.openxmlformats.org/presentationml/2006/ole">
            <p:oleObj spid="_x0000_s30723" name="Equation" r:id="rId4" imgW="1536480" imgH="4316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1397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4149080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</a:t>
            </a:r>
            <a:r>
              <a:rPr lang="en-US" altLang="zh-CN" dirty="0" smtClean="0"/>
              <a:t>Vo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Ii</a:t>
            </a:r>
            <a:r>
              <a:rPr lang="zh-CN" altLang="en-US" dirty="0" smtClean="0"/>
              <a:t>同相，所以</a:t>
            </a:r>
            <a:r>
              <a:rPr lang="en-US" altLang="zh-CN" dirty="0" smtClean="0"/>
              <a:t>Ro</a:t>
            </a:r>
            <a:r>
              <a:rPr lang="zh-CN" altLang="en-US" dirty="0" smtClean="0"/>
              <a:t>就是一个纯电阻，没有虚数部</a:t>
            </a:r>
            <a:endParaRPr lang="zh-CN" altLang="en-US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259632" y="4581128"/>
          <a:ext cx="6984776" cy="1224136"/>
        </p:xfrm>
        <a:graphic>
          <a:graphicData uri="http://schemas.openxmlformats.org/presentationml/2006/ole">
            <p:oleObj spid="_x0000_s30724" name="Equation" r:id="rId5" imgW="3327120" imgH="81252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67544" y="5805264"/>
          <a:ext cx="5348262" cy="908720"/>
        </p:xfrm>
        <a:graphic>
          <a:graphicData uri="http://schemas.openxmlformats.org/presentationml/2006/ole">
            <p:oleObj spid="_x0000_s30725" name="Equation" r:id="rId6" imgW="3238200" imgH="419040" progId="Equation.DSMT4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228184" y="5877272"/>
          <a:ext cx="2664296" cy="720080"/>
        </p:xfrm>
        <a:graphic>
          <a:graphicData uri="http://schemas.openxmlformats.org/presentationml/2006/ole">
            <p:oleObj spid="_x0000_s30726" name="Equation" r:id="rId7" imgW="18795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496855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 </a:t>
            </a:r>
            <a:endParaRPr lang="zh-CN" altLang="en-US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763688" y="2636912"/>
          <a:ext cx="4752528" cy="720080"/>
        </p:xfrm>
        <a:graphic>
          <a:graphicData uri="http://schemas.openxmlformats.org/presentationml/2006/ole">
            <p:oleObj spid="_x0000_s31748" name="Equation" r:id="rId4" imgW="2997000" imgH="419040" progId="Equation.DSMT4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63688" y="3717032"/>
          <a:ext cx="4608512" cy="504056"/>
        </p:xfrm>
        <a:graphic>
          <a:graphicData uri="http://schemas.openxmlformats.org/presentationml/2006/ole">
            <p:oleObj spid="_x0000_s31749" name="Equation" r:id="rId5" imgW="2247840" imgH="24120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763688" y="4581128"/>
          <a:ext cx="5328592" cy="720080"/>
        </p:xfrm>
        <a:graphic>
          <a:graphicData uri="http://schemas.openxmlformats.org/presentationml/2006/ole">
            <p:oleObj spid="_x0000_s31750" name="Equation" r:id="rId6" imgW="36446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4624"/>
            <a:ext cx="79208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Solution</a:t>
            </a:r>
            <a:r>
              <a:rPr lang="zh-CN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</a:rPr>
              <a:t>a.  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</a:rPr>
              <a:t>=10V—&gt;V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D</a:t>
            </a:r>
            <a:r>
              <a:rPr lang="en-US" altLang="zh-CN" b="1" dirty="0" smtClean="0">
                <a:solidFill>
                  <a:srgbClr val="0070C0"/>
                </a:solidFill>
              </a:rPr>
              <a:t>=10V ;  </a:t>
            </a:r>
            <a:r>
              <a:rPr lang="zh-CN" altLang="en-US" b="1" dirty="0" smtClean="0">
                <a:solidFill>
                  <a:srgbClr val="0070C0"/>
                </a:solidFill>
              </a:rPr>
              <a:t>顺时针</a:t>
            </a:r>
            <a:r>
              <a:rPr lang="en-US" altLang="zh-CN" b="1" dirty="0" smtClean="0">
                <a:solidFill>
                  <a:srgbClr val="0070C0"/>
                </a:solidFill>
              </a:rPr>
              <a:t> 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</a:rPr>
              <a:t>+V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</a:rPr>
              <a:t>+V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D</a:t>
            </a:r>
            <a:r>
              <a:rPr lang="en-US" altLang="zh-CN" b="1" dirty="0" smtClean="0">
                <a:solidFill>
                  <a:srgbClr val="0070C0"/>
                </a:solidFill>
              </a:rPr>
              <a:t>+V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C</a:t>
            </a:r>
            <a:r>
              <a:rPr lang="en-US" altLang="zh-CN" b="1" dirty="0" smtClean="0">
                <a:solidFill>
                  <a:srgbClr val="0070C0"/>
                </a:solidFill>
              </a:rPr>
              <a:t>=0—&gt;V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</a:rPr>
              <a:t>=-12V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由基尔霍夫电流定律（</a:t>
            </a:r>
            <a:r>
              <a:rPr lang="en-US" altLang="zh-CN" b="1" dirty="0" smtClean="0">
                <a:solidFill>
                  <a:srgbClr val="0070C0"/>
                </a:solidFill>
              </a:rPr>
              <a:t>KCL</a:t>
            </a:r>
            <a:r>
              <a:rPr lang="zh-CN" altLang="en-US" b="1" dirty="0" smtClean="0">
                <a:solidFill>
                  <a:srgbClr val="0070C0"/>
                </a:solidFill>
              </a:rPr>
              <a:t>）有流过</a:t>
            </a:r>
            <a:r>
              <a:rPr lang="en-US" altLang="zh-CN" b="1" dirty="0" smtClean="0">
                <a:solidFill>
                  <a:srgbClr val="0070C0"/>
                </a:solidFill>
              </a:rPr>
              <a:t>A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B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C</a:t>
            </a:r>
            <a:r>
              <a:rPr lang="zh-CN" altLang="en-US" b="1" dirty="0" smtClean="0">
                <a:solidFill>
                  <a:srgbClr val="0070C0"/>
                </a:solidFill>
              </a:rPr>
              <a:t>电流为</a:t>
            </a:r>
            <a:r>
              <a:rPr lang="en-US" altLang="zh-CN" b="1" dirty="0" smtClean="0">
                <a:solidFill>
                  <a:srgbClr val="0070C0"/>
                </a:solidFill>
              </a:rPr>
              <a:t>2A+3A=5A</a:t>
            </a:r>
            <a:r>
              <a:rPr lang="zh-CN" altLang="en-US" b="1" dirty="0" smtClean="0">
                <a:solidFill>
                  <a:srgbClr val="0070C0"/>
                </a:solidFill>
              </a:rPr>
              <a:t>，方向如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       图所示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，所以：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    A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B</a:t>
            </a:r>
            <a:r>
              <a:rPr lang="zh-CN" altLang="en-US" b="1" dirty="0" smtClean="0">
                <a:solidFill>
                  <a:srgbClr val="0070C0"/>
                </a:solidFill>
              </a:rPr>
              <a:t>电流与电压方向相反，       释放能量（</a:t>
            </a:r>
            <a:r>
              <a:rPr lang="en-US" altLang="zh-CN" b="1" dirty="0" smtClean="0">
                <a:solidFill>
                  <a:srgbClr val="0070C0"/>
                </a:solidFill>
              </a:rPr>
              <a:t>delivering power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    C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D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E</a:t>
            </a:r>
            <a:r>
              <a:rPr lang="zh-CN" altLang="en-US" b="1" dirty="0" smtClean="0">
                <a:solidFill>
                  <a:srgbClr val="0070C0"/>
                </a:solidFill>
              </a:rPr>
              <a:t>电流与电压方向相同，吸收能量（</a:t>
            </a:r>
            <a:r>
              <a:rPr lang="en-US" altLang="zh-CN" b="1" dirty="0" smtClean="0">
                <a:solidFill>
                  <a:srgbClr val="0070C0"/>
                </a:solidFill>
              </a:rPr>
              <a:t>absorbing power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b. </a:t>
            </a:r>
            <a:r>
              <a:rPr lang="zh-CN" altLang="en-US" b="1" dirty="0" smtClean="0">
                <a:solidFill>
                  <a:srgbClr val="0070C0"/>
                </a:solidFill>
              </a:rPr>
              <a:t>满足能量守恒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因为 </a:t>
            </a:r>
            <a:r>
              <a:rPr lang="en-US" altLang="zh-CN" b="1" dirty="0" smtClean="0">
                <a:solidFill>
                  <a:srgbClr val="0070C0"/>
                </a:solidFill>
              </a:rPr>
              <a:t>P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释放</a:t>
            </a:r>
            <a:r>
              <a:rPr lang="en-US" altLang="zh-CN" b="1" dirty="0" smtClean="0">
                <a:solidFill>
                  <a:srgbClr val="0070C0"/>
                </a:solidFill>
              </a:rPr>
              <a:t>=P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</a:t>
            </a:r>
            <a:r>
              <a:rPr lang="en-US" altLang="zh-CN" b="1" dirty="0" smtClean="0">
                <a:solidFill>
                  <a:srgbClr val="0070C0"/>
                </a:solidFill>
              </a:rPr>
              <a:t>+P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B</a:t>
            </a:r>
            <a:r>
              <a:rPr lang="en-US" altLang="zh-CN" b="1" dirty="0" smtClean="0">
                <a:solidFill>
                  <a:srgbClr val="0070C0"/>
                </a:solidFill>
              </a:rPr>
              <a:t>=3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5+12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5=75W    P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吸收</a:t>
            </a:r>
            <a:r>
              <a:rPr lang="en-US" altLang="zh-CN" b="1" dirty="0" smtClean="0">
                <a:solidFill>
                  <a:srgbClr val="0070C0"/>
                </a:solidFill>
              </a:rPr>
              <a:t>=P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C</a:t>
            </a:r>
            <a:r>
              <a:rPr lang="en-US" altLang="zh-CN" b="1" dirty="0" smtClean="0">
                <a:solidFill>
                  <a:srgbClr val="0070C0"/>
                </a:solidFill>
              </a:rPr>
              <a:t>+P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D</a:t>
            </a:r>
            <a:r>
              <a:rPr lang="en-US" altLang="zh-CN" b="1" dirty="0" smtClean="0">
                <a:solidFill>
                  <a:srgbClr val="0070C0"/>
                </a:solidFill>
              </a:rPr>
              <a:t>+P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</a:rPr>
              <a:t>=5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5+3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10+2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10=75W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                                  P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释放</a:t>
            </a:r>
            <a:r>
              <a:rPr lang="en-US" altLang="zh-CN" b="1" dirty="0" smtClean="0">
                <a:solidFill>
                  <a:srgbClr val="0070C0"/>
                </a:solidFill>
              </a:rPr>
              <a:t>=P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吸收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59832" y="6926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3848" y="3326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2656"/>
            <a:ext cx="64807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03648" y="3501008"/>
          <a:ext cx="1656184" cy="432048"/>
        </p:xfrm>
        <a:graphic>
          <a:graphicData uri="http://schemas.openxmlformats.org/presentationml/2006/ole">
            <p:oleObj spid="_x0000_s32771" name="Equation" r:id="rId4" imgW="1054080" imgH="2286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</a:t>
            </a:r>
            <a:endParaRPr lang="zh-CN" altLang="en-US" dirty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923928" y="3356992"/>
          <a:ext cx="1728192" cy="648072"/>
        </p:xfrm>
        <a:graphic>
          <a:graphicData uri="http://schemas.openxmlformats.org/presentationml/2006/ole">
            <p:oleObj spid="_x0000_s32772" name="Equation" r:id="rId5" imgW="1117440" imgH="41904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6444208" y="3429000"/>
          <a:ext cx="1440160" cy="432048"/>
        </p:xfrm>
        <a:graphic>
          <a:graphicData uri="http://schemas.openxmlformats.org/presentationml/2006/ole">
            <p:oleObj spid="_x0000_s32773" name="Equation" r:id="rId6" imgW="914400" imgH="241200" progId="Equation.DSMT4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95536" y="4293096"/>
          <a:ext cx="8604448" cy="792088"/>
        </p:xfrm>
        <a:graphic>
          <a:graphicData uri="http://schemas.openxmlformats.org/presentationml/2006/ole">
            <p:oleObj spid="_x0000_s32774" name="Equation" r:id="rId7" imgW="5727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12879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a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75656" y="4076700"/>
          <a:ext cx="5872162" cy="647700"/>
        </p:xfrm>
        <a:graphic>
          <a:graphicData uri="http://schemas.openxmlformats.org/presentationml/2006/ole">
            <p:oleObj spid="_x0000_s33795" name="Equation" r:id="rId4" imgW="4076640" imgH="419040" progId="Equation.DSMT4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115616" y="5445224"/>
          <a:ext cx="6048671" cy="648172"/>
        </p:xfrm>
        <a:graphic>
          <a:graphicData uri="http://schemas.openxmlformats.org/presentationml/2006/ole">
            <p:oleObj spid="_x0000_s33796" name="Equation" r:id="rId5" imgW="4609800" imgH="41904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382935" y="4783138"/>
          <a:ext cx="5421313" cy="531812"/>
        </p:xfrm>
        <a:graphic>
          <a:graphicData uri="http://schemas.openxmlformats.org/presentationml/2006/ole">
            <p:oleObj spid="_x0000_s33797" name="Equation" r:id="rId6" imgW="3187440" imgH="241200" progId="Equation.DSMT4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340073" y="6078538"/>
          <a:ext cx="5464175" cy="531812"/>
        </p:xfrm>
        <a:graphic>
          <a:graphicData uri="http://schemas.openxmlformats.org/presentationml/2006/ole">
            <p:oleObj spid="_x0000_s33798" name="Equation" r:id="rId7" imgW="3213000" imgH="241200" progId="Equation.DSMT4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588224" y="260648"/>
            <a:ext cx="57606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331640" y="476672"/>
            <a:ext cx="12241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58326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81150" y="3213100"/>
          <a:ext cx="6238875" cy="647700"/>
        </p:xfrm>
        <a:graphic>
          <a:graphicData uri="http://schemas.openxmlformats.org/presentationml/2006/ole">
            <p:oleObj spid="_x0000_s34819" name="Equation" r:id="rId4" imgW="4330440" imgH="4190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33477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55576" y="4293096"/>
          <a:ext cx="7920880" cy="1080120"/>
        </p:xfrm>
        <a:graphic>
          <a:graphicData uri="http://schemas.openxmlformats.org/presentationml/2006/ole">
            <p:oleObj spid="_x0000_s34820" name="Equation" r:id="rId5" imgW="398772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8640"/>
            <a:ext cx="62646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34197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790700" y="3286125"/>
          <a:ext cx="5818188" cy="647700"/>
        </p:xfrm>
        <a:graphic>
          <a:graphicData uri="http://schemas.openxmlformats.org/presentationml/2006/ole">
            <p:oleObj spid="_x0000_s35843" name="Equation" r:id="rId4" imgW="4038480" imgH="41904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907704" y="4077072"/>
          <a:ext cx="3384376" cy="720080"/>
        </p:xfrm>
        <a:graphic>
          <a:graphicData uri="http://schemas.openxmlformats.org/presentationml/2006/ole">
            <p:oleObj spid="_x0000_s35844" name="Equation" r:id="rId5" imgW="2361960" imgH="41904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259632" y="4941168"/>
          <a:ext cx="7344816" cy="1080120"/>
        </p:xfrm>
        <a:graphic>
          <a:graphicData uri="http://schemas.openxmlformats.org/presentationml/2006/ole">
            <p:oleObj spid="_x0000_s35845" name="Equation" r:id="rId6" imgW="5244840" imgH="76176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187624" y="6021288"/>
          <a:ext cx="2448272" cy="576064"/>
        </p:xfrm>
        <a:graphic>
          <a:graphicData uri="http://schemas.openxmlformats.org/presentationml/2006/ole">
            <p:oleObj spid="_x0000_s35846" name="Equation" r:id="rId7" imgW="1854000" imgH="393480" progId="Equation.DSMT4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211960" y="6093296"/>
          <a:ext cx="3672408" cy="432048"/>
        </p:xfrm>
        <a:graphic>
          <a:graphicData uri="http://schemas.openxmlformats.org/presentationml/2006/ole">
            <p:oleObj spid="_x0000_s35847" name="Equation" r:id="rId8" imgW="26668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81736"/>
            <a:ext cx="48245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5616624" cy="43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84168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5796136" y="980728"/>
          <a:ext cx="3115940" cy="288032"/>
        </p:xfrm>
        <a:graphic>
          <a:graphicData uri="http://schemas.openxmlformats.org/presentationml/2006/ole">
            <p:oleObj spid="_x0000_s36868" name="Equation" r:id="rId5" imgW="2755800" imgH="22860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796136" y="1412776"/>
          <a:ext cx="3096344" cy="504056"/>
        </p:xfrm>
        <a:graphic>
          <a:graphicData uri="http://schemas.openxmlformats.org/presentationml/2006/ole">
            <p:oleObj spid="_x0000_s36869" name="Equation" r:id="rId6" imgW="2311200" imgH="39348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652120" y="2204864"/>
          <a:ext cx="3419872" cy="576064"/>
        </p:xfrm>
        <a:graphic>
          <a:graphicData uri="http://schemas.openxmlformats.org/presentationml/2006/ole">
            <p:oleObj spid="_x0000_s36870" name="Equation" r:id="rId7" imgW="2641320" imgH="431640" progId="Equation.DSMT4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724128" y="3068960"/>
          <a:ext cx="2592288" cy="648072"/>
        </p:xfrm>
        <a:graphic>
          <a:graphicData uri="http://schemas.openxmlformats.org/presentationml/2006/ole">
            <p:oleObj spid="_x0000_s36871" name="Equation" r:id="rId8" imgW="1282680" imgH="431640" progId="Equation.DSMT4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868144" y="4077072"/>
          <a:ext cx="1800200" cy="720080"/>
        </p:xfrm>
        <a:graphic>
          <a:graphicData uri="http://schemas.openxmlformats.org/presentationml/2006/ole">
            <p:oleObj spid="_x0000_s36872" name="Equation" r:id="rId9" imgW="1104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0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</a:t>
            </a:r>
            <a:endParaRPr lang="zh-CN" alt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835696" y="4005064"/>
          <a:ext cx="3168352" cy="864096"/>
        </p:xfrm>
        <a:graphic>
          <a:graphicData uri="http://schemas.openxmlformats.org/presentationml/2006/ole">
            <p:oleObj spid="_x0000_s37891" name="Equation" r:id="rId4" imgW="1612800" imgH="43164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907704" y="5229200"/>
          <a:ext cx="4176464" cy="936104"/>
        </p:xfrm>
        <a:graphic>
          <a:graphicData uri="http://schemas.openxmlformats.org/presentationml/2006/ole">
            <p:oleObj spid="_x0000_s37892" name="Equation" r:id="rId5" imgW="23745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7128792" cy="299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364502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 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D2</a:t>
            </a:r>
            <a:r>
              <a:rPr lang="zh-CN" altLang="en-US" dirty="0" smtClean="0"/>
              <a:t>断开，</a:t>
            </a:r>
            <a:r>
              <a:rPr lang="en-US" altLang="zh-CN" dirty="0" smtClean="0"/>
              <a:t>D1</a:t>
            </a:r>
            <a:r>
              <a:rPr lang="zh-CN" altLang="en-US" dirty="0" smtClean="0"/>
              <a:t>两端电压为</a:t>
            </a:r>
            <a:r>
              <a:rPr lang="en-US" altLang="zh-CN" dirty="0" smtClean="0"/>
              <a:t>5.4V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D2</a:t>
            </a:r>
            <a:r>
              <a:rPr lang="zh-CN" altLang="en-US" dirty="0" smtClean="0"/>
              <a:t>两端电压为</a:t>
            </a:r>
            <a:r>
              <a:rPr lang="en-US" altLang="zh-CN" dirty="0" smtClean="0"/>
              <a:t>5.0V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D1</a:t>
            </a:r>
            <a:r>
              <a:rPr lang="zh-CN" altLang="en-US" dirty="0" smtClean="0"/>
              <a:t>先导通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D1</a:t>
            </a:r>
            <a:r>
              <a:rPr lang="zh-CN" altLang="en-US" dirty="0" smtClean="0"/>
              <a:t>导通后，</a:t>
            </a:r>
            <a:r>
              <a:rPr lang="en-US" altLang="zh-CN" dirty="0" smtClean="0"/>
              <a:t>D2</a:t>
            </a:r>
            <a:r>
              <a:rPr lang="zh-CN" altLang="en-US" dirty="0" smtClean="0"/>
              <a:t>两端的电压为</a:t>
            </a:r>
            <a:r>
              <a:rPr lang="en-US" altLang="zh-CN" dirty="0" smtClean="0"/>
              <a:t>2.12</a:t>
            </a:r>
            <a:r>
              <a:rPr lang="zh-CN" altLang="en-US" dirty="0" smtClean="0"/>
              <a:t>，也导通，所以</a:t>
            </a:r>
            <a:r>
              <a:rPr lang="en-US" altLang="zh-CN" dirty="0" smtClean="0"/>
              <a:t>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D2</a:t>
            </a:r>
            <a:r>
              <a:rPr lang="zh-CN" altLang="en-US" dirty="0" smtClean="0"/>
              <a:t>均导通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2493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965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0"/>
            <a:ext cx="413995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2708920"/>
            <a:ext cx="518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 </a:t>
            </a:r>
            <a:r>
              <a:rPr lang="en-US" altLang="zh-CN" dirty="0" smtClean="0"/>
              <a:t>(</a:t>
            </a:r>
            <a:r>
              <a:rPr lang="en-US" altLang="zh-CN" dirty="0" smtClean="0"/>
              <a:t>1)  Vs(t</a:t>
            </a:r>
            <a:r>
              <a:rPr lang="en-US" altLang="zh-CN" dirty="0" smtClean="0"/>
              <a:t>)</a:t>
            </a:r>
            <a:r>
              <a:rPr lang="en-US" altLang="zh-CN" dirty="0" smtClean="0"/>
              <a:t>&lt;8V,   </a:t>
            </a:r>
            <a:r>
              <a:rPr lang="zh-CN" altLang="en-US" dirty="0" smtClean="0"/>
              <a:t>二极管导通</a:t>
            </a:r>
            <a:r>
              <a:rPr lang="en-US" altLang="zh-CN" dirty="0" err="1" smtClean="0"/>
              <a:t>Vout</a:t>
            </a:r>
            <a:r>
              <a:rPr lang="en-US" altLang="zh-CN" dirty="0" smtClean="0"/>
              <a:t>=4V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(2)  Vs(t)&gt;8V, </a:t>
            </a:r>
            <a:r>
              <a:rPr lang="zh-CN" altLang="en-US" dirty="0" smtClean="0"/>
              <a:t>二极管不通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Vout</a:t>
            </a:r>
            <a:r>
              <a:rPr lang="en-US" altLang="zh-CN" dirty="0" smtClean="0"/>
              <a:t>=0.5Vs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画图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80648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41490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Vout</a:t>
            </a:r>
            <a:r>
              <a:rPr lang="zh-CN" altLang="en-US" dirty="0" smtClean="0"/>
              <a:t>保持</a:t>
            </a:r>
            <a:r>
              <a:rPr lang="en-US" altLang="zh-CN" dirty="0" smtClean="0"/>
              <a:t>5.6V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en-US" altLang="zh-CN" sz="1400" dirty="0" smtClean="0"/>
              <a:t>R</a:t>
            </a:r>
            <a:r>
              <a:rPr lang="en-US" altLang="zh-CN" dirty="0" smtClean="0"/>
              <a:t>=18-5.6=12.4V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R</a:t>
            </a:r>
            <a:r>
              <a:rPr lang="en-US" altLang="zh-CN" dirty="0" smtClean="0"/>
              <a:t>=I</a:t>
            </a:r>
            <a:r>
              <a:rPr lang="en-US" altLang="zh-CN" sz="1400" dirty="0" smtClean="0"/>
              <a:t>L</a:t>
            </a:r>
            <a:r>
              <a:rPr lang="en-US" altLang="zh-CN" dirty="0" smtClean="0"/>
              <a:t>+I</a:t>
            </a:r>
            <a:r>
              <a:rPr lang="en-US" altLang="zh-CN" sz="1400" dirty="0" smtClean="0"/>
              <a:t>Z</a:t>
            </a:r>
            <a:r>
              <a:rPr lang="en-US" altLang="zh-CN" dirty="0" smtClean="0"/>
              <a:t>=12.4/1800A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要</a:t>
            </a:r>
            <a:r>
              <a:rPr lang="en-US" altLang="zh-CN" dirty="0" smtClean="0"/>
              <a:t>R</a:t>
            </a:r>
            <a:r>
              <a:rPr lang="en-US" altLang="zh-CN" sz="1400" dirty="0" smtClean="0"/>
              <a:t>L</a:t>
            </a:r>
            <a:r>
              <a:rPr lang="zh-CN" altLang="en-US" dirty="0" smtClean="0"/>
              <a:t>最小，即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L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71800" y="4869160"/>
          <a:ext cx="3096344" cy="1224136"/>
        </p:xfrm>
        <a:graphic>
          <a:graphicData uri="http://schemas.openxmlformats.org/presentationml/2006/ole">
            <p:oleObj spid="_x0000_s41987" name="Equation" r:id="rId4" imgW="1473120" imgH="583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78488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2008" y="3717032"/>
          <a:ext cx="8964488" cy="2232248"/>
        </p:xfrm>
        <a:graphic>
          <a:graphicData uri="http://schemas.openxmlformats.org/presentationml/2006/ole">
            <p:oleObj spid="_x0000_s1027" name="Equation" r:id="rId4" imgW="40384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676875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08518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   </a:t>
            </a:r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zh-CN" altLang="en-US" dirty="0" smtClean="0">
                <a:sym typeface="Wingdings" pitchFamily="2" charset="2"/>
              </a:rPr>
              <a:t>当</a:t>
            </a:r>
            <a:r>
              <a:rPr lang="en-US" altLang="zh-CN" dirty="0" smtClean="0">
                <a:sym typeface="Wingdings" pitchFamily="2" charset="2"/>
              </a:rPr>
              <a:t>Vin&lt;50.7V ,</a:t>
            </a:r>
            <a:r>
              <a:rPr lang="en-US" altLang="zh-CN" dirty="0" err="1" smtClean="0">
                <a:sym typeface="Wingdings" pitchFamily="2" charset="2"/>
              </a:rPr>
              <a:t>Vout</a:t>
            </a:r>
            <a:r>
              <a:rPr lang="en-US" altLang="zh-CN" dirty="0" smtClean="0">
                <a:sym typeface="Wingdings" pitchFamily="2" charset="2"/>
              </a:rPr>
              <a:t>=Vin</a:t>
            </a:r>
          </a:p>
          <a:p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         (2)</a:t>
            </a:r>
            <a:r>
              <a:rPr lang="zh-CN" altLang="en-US" dirty="0" smtClean="0">
                <a:sym typeface="Wingdings" pitchFamily="2" charset="2"/>
              </a:rPr>
              <a:t>当</a:t>
            </a:r>
            <a:r>
              <a:rPr lang="en-US" altLang="zh-CN" dirty="0" smtClean="0">
                <a:sym typeface="Wingdings" pitchFamily="2" charset="2"/>
              </a:rPr>
              <a:t>Vin&gt;50.7V,</a:t>
            </a:r>
            <a:endParaRPr lang="zh-CN" altLang="en-US" dirty="0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31640" y="5949280"/>
          <a:ext cx="6799263" cy="692150"/>
        </p:xfrm>
        <a:graphic>
          <a:graphicData uri="http://schemas.openxmlformats.org/presentationml/2006/ole">
            <p:oleObj spid="_x0000_s43011" name="Equation" r:id="rId4" imgW="44067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624"/>
            <a:ext cx="8748464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016" y="286618"/>
          <a:ext cx="8820472" cy="4654550"/>
        </p:xfrm>
        <a:graphic>
          <a:graphicData uri="http://schemas.openxmlformats.org/presentationml/2006/ole">
            <p:oleObj spid="_x0000_s3074" name="Equation" r:id="rId3" imgW="4546440" imgH="245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624"/>
            <a:ext cx="8100392" cy="511256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3347864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18355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27984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7984" y="26996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716016" y="242088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6016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99992" y="393305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9992" y="39237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</a:t>
            </a:r>
            <a:r>
              <a:rPr lang="en-US" altLang="zh-CN" sz="1400" dirty="0" smtClean="0">
                <a:solidFill>
                  <a:srgbClr val="C00000"/>
                </a:solidFill>
              </a:rPr>
              <a:t>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787857" y="368490"/>
            <a:ext cx="1282889" cy="0"/>
          </a:xfrm>
          <a:custGeom>
            <a:avLst/>
            <a:gdLst>
              <a:gd name="connsiteX0" fmla="*/ 0 w 1282889"/>
              <a:gd name="connsiteY0" fmla="*/ 0 h 0"/>
              <a:gd name="connsiteX1" fmla="*/ 1282889 w 12828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2889">
                <a:moveTo>
                  <a:pt x="0" y="0"/>
                </a:moveTo>
                <a:lnTo>
                  <a:pt x="1282889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211960" y="332656"/>
            <a:ext cx="165618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21032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a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928" y="347139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b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55799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：设流过</a:t>
            </a:r>
            <a:r>
              <a:rPr lang="en-US" altLang="zh-CN" dirty="0" smtClean="0"/>
              <a:t>R</a:t>
            </a:r>
            <a:r>
              <a:rPr lang="en-US" altLang="zh-CN" sz="16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sz="16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sz="1600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sz="1600" dirty="0" smtClean="0"/>
              <a:t>4</a:t>
            </a:r>
            <a:r>
              <a:rPr lang="zh-CN" altLang="en-US" dirty="0" smtClean="0"/>
              <a:t>的电流分别为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600" dirty="0" smtClean="0"/>
              <a:t>4</a:t>
            </a:r>
            <a:r>
              <a:rPr lang="zh-CN" altLang="en-US" dirty="0" smtClean="0"/>
              <a:t>，方向如图所示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15616" y="1412776"/>
          <a:ext cx="6624736" cy="4055070"/>
        </p:xfrm>
        <a:graphic>
          <a:graphicData uri="http://schemas.openxmlformats.org/presentationml/2006/ole">
            <p:oleObj spid="_x0000_s5122" name="Equation" r:id="rId3" imgW="3390840" imgH="234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83529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35730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设三个网孔电流分别为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3</a:t>
            </a:r>
            <a:r>
              <a:rPr lang="zh-CN" altLang="en-US" dirty="0" smtClean="0"/>
              <a:t>，方向为顺时针</a:t>
            </a:r>
            <a:endParaRPr lang="zh-CN" alt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1520" y="4077072"/>
          <a:ext cx="8640960" cy="2520280"/>
        </p:xfrm>
        <a:graphic>
          <a:graphicData uri="http://schemas.openxmlformats.org/presentationml/2006/ole">
            <p:oleObj spid="_x0000_s6148" name="Equation" r:id="rId4" imgW="5346360" imgH="1244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6632"/>
            <a:ext cx="7344816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35730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设三个网孔电流分别为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en-US" altLang="zh-CN" sz="1400" dirty="0" smtClean="0"/>
              <a:t>3</a:t>
            </a:r>
            <a:r>
              <a:rPr lang="zh-CN" altLang="en-US" dirty="0" smtClean="0"/>
              <a:t>，方向为顺时针</a:t>
            </a:r>
            <a:endParaRPr lang="zh-CN" alt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83568" y="3933056"/>
          <a:ext cx="7056437" cy="2779713"/>
        </p:xfrm>
        <a:graphic>
          <a:graphicData uri="http://schemas.openxmlformats.org/presentationml/2006/ole">
            <p:oleObj spid="_x0000_s21507" name="Equation" r:id="rId4" imgW="293364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613</Words>
  <Application>Microsoft Office PowerPoint</Application>
  <PresentationFormat>全屏显示(4:3)</PresentationFormat>
  <Paragraphs>79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主题</vt:lpstr>
      <vt:lpstr>Equation</vt:lpstr>
      <vt:lpstr>MathType 6.0 Equation</vt:lpstr>
      <vt:lpstr>电路与模拟电子技术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电路与模拟电子技术</dc:title>
  <dc:creator>www</dc:creator>
  <cp:lastModifiedBy>wjinw</cp:lastModifiedBy>
  <cp:revision>64</cp:revision>
  <dcterms:created xsi:type="dcterms:W3CDTF">2013-05-15T07:31:30Z</dcterms:created>
  <dcterms:modified xsi:type="dcterms:W3CDTF">2013-05-16T09:22:51Z</dcterms:modified>
</cp:coreProperties>
</file>