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5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705678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350100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Solution: (a)PNP      V</a:t>
            </a:r>
            <a:r>
              <a:rPr lang="en-US" altLang="zh-CN" sz="1400" dirty="0" smtClean="0"/>
              <a:t>BE</a:t>
            </a:r>
            <a:r>
              <a:rPr lang="en-US" altLang="zh-CN" dirty="0" smtClean="0"/>
              <a:t>=-0.6v  V</a:t>
            </a:r>
            <a:r>
              <a:rPr lang="en-US" altLang="zh-CN" sz="1400" dirty="0" smtClean="0"/>
              <a:t>CE</a:t>
            </a:r>
            <a:r>
              <a:rPr lang="en-US" altLang="zh-CN" dirty="0" smtClean="0"/>
              <a:t>=-4v  V</a:t>
            </a:r>
            <a:r>
              <a:rPr lang="en-US" altLang="zh-CN" sz="1400" dirty="0" smtClean="0"/>
              <a:t>BC</a:t>
            </a:r>
            <a:r>
              <a:rPr lang="en-US" altLang="zh-CN" dirty="0" smtClean="0"/>
              <a:t>=V</a:t>
            </a:r>
            <a:r>
              <a:rPr lang="en-US" altLang="zh-CN" sz="1400" dirty="0" smtClean="0"/>
              <a:t>BE</a:t>
            </a:r>
            <a:r>
              <a:rPr lang="en-US" altLang="zh-CN" dirty="0" smtClean="0"/>
              <a:t>-V</a:t>
            </a:r>
            <a:r>
              <a:rPr lang="en-US" altLang="zh-CN" sz="1400" dirty="0" smtClean="0"/>
              <a:t>CE</a:t>
            </a:r>
            <a:r>
              <a:rPr lang="en-US" altLang="zh-CN" dirty="0" smtClean="0"/>
              <a:t>=3.6v      BE: forward    BC: reverse</a:t>
            </a:r>
          </a:p>
          <a:p>
            <a:r>
              <a:rPr lang="en-US" altLang="zh-CN" dirty="0" smtClean="0"/>
              <a:t>                      operating region: Active  (</a:t>
            </a:r>
            <a:r>
              <a:rPr lang="zh-CN" altLang="en-US" dirty="0" smtClean="0"/>
              <a:t>放大区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429309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(b)NPN     V</a:t>
            </a:r>
            <a:r>
              <a:rPr lang="en-US" altLang="zh-CN" sz="1400" dirty="0" smtClean="0"/>
              <a:t>BC</a:t>
            </a:r>
            <a:r>
              <a:rPr lang="en-US" altLang="zh-CN" dirty="0" smtClean="0"/>
              <a:t>=-0.7v  V</a:t>
            </a:r>
            <a:r>
              <a:rPr lang="en-US" altLang="zh-CN" sz="1400" dirty="0" smtClean="0"/>
              <a:t>CE</a:t>
            </a:r>
            <a:r>
              <a:rPr lang="en-US" altLang="zh-CN" dirty="0" smtClean="0"/>
              <a:t>=0.2v  V</a:t>
            </a:r>
            <a:r>
              <a:rPr lang="en-US" altLang="zh-CN" sz="1400" dirty="0" smtClean="0"/>
              <a:t>BE</a:t>
            </a:r>
            <a:r>
              <a:rPr lang="en-US" altLang="zh-CN" dirty="0" smtClean="0"/>
              <a:t>=V</a:t>
            </a:r>
            <a:r>
              <a:rPr lang="en-US" altLang="zh-CN" sz="1400" dirty="0" smtClean="0"/>
              <a:t>BC</a:t>
            </a:r>
            <a:r>
              <a:rPr lang="en-US" altLang="zh-CN" dirty="0" smtClean="0"/>
              <a:t>+V</a:t>
            </a:r>
            <a:r>
              <a:rPr lang="en-US" altLang="zh-CN" sz="1400" dirty="0" smtClean="0"/>
              <a:t>CE</a:t>
            </a:r>
            <a:r>
              <a:rPr lang="en-US" altLang="zh-CN" dirty="0" smtClean="0"/>
              <a:t>=-0.5v   BE: reverse    BC: reverse</a:t>
            </a:r>
          </a:p>
          <a:p>
            <a:r>
              <a:rPr lang="en-US" altLang="zh-CN" dirty="0" smtClean="0"/>
              <a:t>         operating region: Cutoff (</a:t>
            </a:r>
            <a:r>
              <a:rPr lang="zh-CN" altLang="en-US" dirty="0" smtClean="0"/>
              <a:t>截止区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08518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(c)NPN     V</a:t>
            </a:r>
            <a:r>
              <a:rPr lang="en-US" altLang="zh-CN" sz="1400" dirty="0" smtClean="0"/>
              <a:t>BE</a:t>
            </a:r>
            <a:r>
              <a:rPr lang="en-US" altLang="zh-CN" dirty="0" smtClean="0"/>
              <a:t>=0.7v  V</a:t>
            </a:r>
            <a:r>
              <a:rPr lang="en-US" altLang="zh-CN" sz="1400" dirty="0" smtClean="0"/>
              <a:t>CE</a:t>
            </a:r>
            <a:r>
              <a:rPr lang="en-US" altLang="zh-CN" dirty="0" smtClean="0"/>
              <a:t>=0.3v  V</a:t>
            </a:r>
            <a:r>
              <a:rPr lang="en-US" altLang="zh-CN" sz="1400" dirty="0" smtClean="0"/>
              <a:t>BC</a:t>
            </a:r>
            <a:r>
              <a:rPr lang="en-US" altLang="zh-CN" dirty="0" smtClean="0"/>
              <a:t>=V</a:t>
            </a:r>
            <a:r>
              <a:rPr lang="en-US" altLang="zh-CN" sz="1400" dirty="0" smtClean="0"/>
              <a:t>BE</a:t>
            </a:r>
            <a:r>
              <a:rPr lang="en-US" altLang="zh-CN" dirty="0" smtClean="0"/>
              <a:t>-V</a:t>
            </a:r>
            <a:r>
              <a:rPr lang="en-US" altLang="zh-CN" sz="1400" dirty="0" smtClean="0"/>
              <a:t>CE</a:t>
            </a:r>
            <a:r>
              <a:rPr lang="en-US" altLang="zh-CN" dirty="0" smtClean="0"/>
              <a:t>=-0.4v    BE: forward    BC: forward</a:t>
            </a:r>
          </a:p>
          <a:p>
            <a:r>
              <a:rPr lang="en-US" altLang="zh-CN" dirty="0" smtClean="0"/>
              <a:t>         operating region: Saturation (</a:t>
            </a:r>
            <a:r>
              <a:rPr lang="zh-CN" altLang="en-US" dirty="0" smtClean="0"/>
              <a:t>饱和区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573325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(d)PNP      V</a:t>
            </a:r>
            <a:r>
              <a:rPr lang="en-US" altLang="zh-CN" sz="1400" dirty="0" smtClean="0"/>
              <a:t>BC</a:t>
            </a:r>
            <a:r>
              <a:rPr lang="en-US" altLang="zh-CN" dirty="0" smtClean="0"/>
              <a:t>=0.6v  V</a:t>
            </a:r>
            <a:r>
              <a:rPr lang="en-US" altLang="zh-CN" sz="1400" dirty="0" smtClean="0"/>
              <a:t>CE</a:t>
            </a:r>
            <a:r>
              <a:rPr lang="en-US" altLang="zh-CN" dirty="0" smtClean="0"/>
              <a:t>=-5.4v  V</a:t>
            </a:r>
            <a:r>
              <a:rPr lang="en-US" altLang="zh-CN" sz="1400" dirty="0" smtClean="0"/>
              <a:t>BE</a:t>
            </a:r>
            <a:r>
              <a:rPr lang="en-US" altLang="zh-CN" dirty="0" smtClean="0"/>
              <a:t>=V</a:t>
            </a:r>
            <a:r>
              <a:rPr lang="en-US" altLang="zh-CN" sz="1400" dirty="0" smtClean="0"/>
              <a:t>BC</a:t>
            </a:r>
            <a:r>
              <a:rPr lang="en-US" altLang="zh-CN" dirty="0" smtClean="0"/>
              <a:t>+V</a:t>
            </a:r>
            <a:r>
              <a:rPr lang="en-US" altLang="zh-CN" sz="1400" dirty="0" smtClean="0"/>
              <a:t>CE</a:t>
            </a:r>
            <a:r>
              <a:rPr lang="en-US" altLang="zh-CN" dirty="0" smtClean="0"/>
              <a:t>=-4.8v      BE: forward    BC: reverse</a:t>
            </a:r>
          </a:p>
          <a:p>
            <a:r>
              <a:rPr lang="en-US" altLang="zh-CN" dirty="0" smtClean="0"/>
              <a:t>             operating region: Active  (</a:t>
            </a:r>
            <a:r>
              <a:rPr lang="zh-CN" altLang="en-US" dirty="0" smtClean="0"/>
              <a:t>放大区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489654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331640" y="4725144"/>
          <a:ext cx="1584176" cy="720080"/>
        </p:xfrm>
        <a:graphic>
          <a:graphicData uri="http://schemas.openxmlformats.org/presentationml/2006/ole">
            <p:oleObj spid="_x0000_s23555" r:id="rId4" imgW="888840" imgH="431640" progId="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403648" y="3861048"/>
          <a:ext cx="1440160" cy="720080"/>
        </p:xfrm>
        <a:graphic>
          <a:graphicData uri="http://schemas.openxmlformats.org/presentationml/2006/ole">
            <p:oleObj spid="_x0000_s23556" r:id="rId5" imgW="1015920" imgH="43164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4077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由虚短：</a:t>
            </a:r>
            <a:endParaRPr lang="zh-CN" altLang="en-US" dirty="0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419872" y="3861048"/>
          <a:ext cx="1656184" cy="720080"/>
        </p:xfrm>
        <a:graphic>
          <a:graphicData uri="http://schemas.openxmlformats.org/presentationml/2006/ole">
            <p:oleObj spid="_x0000_s23557" r:id="rId6" imgW="1180800" imgH="43164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7239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由虚断：</a:t>
            </a:r>
            <a:endParaRPr lang="zh-CN" altLang="en-US" dirty="0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619672" y="5517232"/>
          <a:ext cx="6984776" cy="720080"/>
        </p:xfrm>
        <a:graphic>
          <a:graphicData uri="http://schemas.openxmlformats.org/presentationml/2006/ole">
            <p:oleObj spid="_x0000_s23558" r:id="rId7" imgW="433044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16632"/>
            <a:ext cx="4896544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76056" y="404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由虚断有：</a:t>
            </a:r>
            <a:endParaRPr lang="zh-CN" altLang="en-US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986588" y="333375"/>
          <a:ext cx="1495425" cy="504825"/>
        </p:xfrm>
        <a:graphic>
          <a:graphicData uri="http://schemas.openxmlformats.org/presentationml/2006/ole">
            <p:oleObj spid="_x0000_s24579" r:id="rId4" imgW="749160" imgH="228600" progId="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949825" y="908720"/>
          <a:ext cx="4194175" cy="433388"/>
        </p:xfrm>
        <a:graphic>
          <a:graphicData uri="http://schemas.openxmlformats.org/presentationml/2006/ole">
            <p:oleObj spid="_x0000_s24580" r:id="rId5" imgW="2641320" imgH="228600" progId="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228184" y="1484784"/>
          <a:ext cx="2664296" cy="1152128"/>
        </p:xfrm>
        <a:graphic>
          <a:graphicData uri="http://schemas.openxmlformats.org/presentationml/2006/ole">
            <p:oleObj spid="_x0000_s24581" r:id="rId6" imgW="1612800" imgH="761760" progId="">
              <p:embed/>
            </p:oleObj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051720" y="13407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728" y="9087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79712" y="19168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816" y="1700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27584" y="242088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600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sz="1400" dirty="0" smtClean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由虚短有：</a:t>
            </a:r>
            <a:endParaRPr lang="zh-CN" altLang="en-US" dirty="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364088" y="3212976"/>
          <a:ext cx="3024336" cy="864096"/>
        </p:xfrm>
        <a:graphic>
          <a:graphicData uri="http://schemas.openxmlformats.org/presentationml/2006/ole">
            <p:oleObj spid="_x0000_s24582" r:id="rId7" imgW="1587240" imgH="457200" progId="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364088" y="4221088"/>
          <a:ext cx="1152128" cy="504056"/>
        </p:xfrm>
        <a:graphic>
          <a:graphicData uri="http://schemas.openxmlformats.org/presentationml/2006/ole">
            <p:oleObj spid="_x0000_s24583" r:id="rId8" imgW="571320" imgH="228600" progId="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5364088" y="4869160"/>
          <a:ext cx="3672408" cy="504056"/>
        </p:xfrm>
        <a:graphic>
          <a:graphicData uri="http://schemas.openxmlformats.org/presentationml/2006/ole">
            <p:oleObj spid="_x0000_s24584" r:id="rId9" imgW="22096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0" grpId="0" build="allAtOnce"/>
      <p:bldP spid="13" grpId="0" build="allAtOnce"/>
      <p:bldP spid="17" grpId="0" build="allAtOnce"/>
      <p:bldP spid="1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4624"/>
            <a:ext cx="61926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187624" y="4005064"/>
          <a:ext cx="3201987" cy="1835150"/>
        </p:xfrm>
        <a:graphic>
          <a:graphicData uri="http://schemas.openxmlformats.org/presentationml/2006/ole">
            <p:oleObj spid="_x0000_s2051" r:id="rId4" imgW="1612800" imgH="939600" progId="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32040" y="3933056"/>
          <a:ext cx="3384376" cy="1944216"/>
        </p:xfrm>
        <a:graphic>
          <a:graphicData uri="http://schemas.openxmlformats.org/presentationml/2006/ole">
            <p:oleObj spid="_x0000_s2052" r:id="rId5" imgW="2184120" imgH="114300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609329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BE: forward    BC: reverse   operating region: Active  (</a:t>
            </a:r>
            <a:r>
              <a:rPr lang="zh-CN" altLang="en-US" dirty="0" smtClean="0"/>
              <a:t>放大区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60648"/>
            <a:ext cx="475252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259632" y="3059668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BE: reverse    BC: reverse       operating region: Cutoff (</a:t>
            </a:r>
            <a:r>
              <a:rPr lang="zh-CN" altLang="en-US" dirty="0" smtClean="0"/>
              <a:t>截止区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364502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the base current is very small, and essentially no collector current flows.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36510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BE</a:t>
            </a:r>
            <a:r>
              <a:rPr lang="zh-CN" altLang="en-US" dirty="0" smtClean="0"/>
              <a:t>级</a:t>
            </a:r>
            <a:r>
              <a:rPr lang="en-US" altLang="zh-CN" dirty="0" smtClean="0"/>
              <a:t>15V</a:t>
            </a:r>
            <a:r>
              <a:rPr lang="zh-CN" altLang="en-US" dirty="0" smtClean="0"/>
              <a:t>电压反向，求放大区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32656"/>
            <a:ext cx="475252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95536" y="321297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PNP</a:t>
            </a:r>
            <a:r>
              <a:rPr lang="zh-CN" altLang="en-US" dirty="0" smtClean="0"/>
              <a:t>三极管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91680" y="3861048"/>
          <a:ext cx="2520280" cy="1656184"/>
        </p:xfrm>
        <a:graphic>
          <a:graphicData uri="http://schemas.openxmlformats.org/presentationml/2006/ole">
            <p:oleObj spid="_x0000_s4099" r:id="rId4" imgW="1193760" imgH="939600" progId="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797425" y="4076700"/>
          <a:ext cx="2501900" cy="1081088"/>
        </p:xfrm>
        <a:graphic>
          <a:graphicData uri="http://schemas.openxmlformats.org/presentationml/2006/ole">
            <p:oleObj spid="_x0000_s4100" r:id="rId5" imgW="165096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0648"/>
            <a:ext cx="48965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32656"/>
            <a:ext cx="360040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827584" y="2420888"/>
          <a:ext cx="3653110" cy="1482328"/>
        </p:xfrm>
        <a:graphic>
          <a:graphicData uri="http://schemas.openxmlformats.org/presentationml/2006/ole">
            <p:oleObj spid="_x0000_s18433" r:id="rId5" imgW="825480" imgH="660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16632"/>
            <a:ext cx="51125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00808"/>
            <a:ext cx="45365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4624"/>
            <a:ext cx="378256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51520" y="3284984"/>
          <a:ext cx="3960440" cy="1944216"/>
        </p:xfrm>
        <a:graphic>
          <a:graphicData uri="http://schemas.openxmlformats.org/presentationml/2006/ole">
            <p:oleObj spid="_x0000_s6149" r:id="rId6" imgW="3340080" imgH="1574640" progId="">
              <p:embed/>
            </p:oleObj>
          </a:graphicData>
        </a:graphic>
      </p:graphicFrame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256584"/>
            <a:ext cx="4143375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211960" y="2780928"/>
          <a:ext cx="4960938" cy="2447925"/>
        </p:xfrm>
        <a:graphic>
          <a:graphicData uri="http://schemas.openxmlformats.org/presentationml/2006/ole">
            <p:oleObj spid="_x0000_s6151" r:id="rId8" imgW="3530520" imgH="1803240" progId="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076056" y="5949280"/>
          <a:ext cx="2664296" cy="908720"/>
        </p:xfrm>
        <a:graphic>
          <a:graphicData uri="http://schemas.openxmlformats.org/presentationml/2006/ole">
            <p:oleObj spid="_x0000_s6152" r:id="rId9" imgW="1358640" imgH="660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7525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764704"/>
            <a:ext cx="410445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191125" y="488950"/>
          <a:ext cx="3871913" cy="1631950"/>
        </p:xfrm>
        <a:graphic>
          <a:graphicData uri="http://schemas.openxmlformats.org/presentationml/2006/ole">
            <p:oleObj spid="_x0000_s7172" r:id="rId5" imgW="3263760" imgH="1320480" progId="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220072" y="2276872"/>
          <a:ext cx="2713038" cy="1585913"/>
        </p:xfrm>
        <a:graphic>
          <a:graphicData uri="http://schemas.openxmlformats.org/presentationml/2006/ole">
            <p:oleObj spid="_x0000_s7173" r:id="rId6" imgW="1930320" imgH="1168200" progId="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219700" y="4360863"/>
          <a:ext cx="2689225" cy="908050"/>
        </p:xfrm>
        <a:graphic>
          <a:graphicData uri="http://schemas.openxmlformats.org/presentationml/2006/ole">
            <p:oleObj spid="_x0000_s7174" r:id="rId7" imgW="1371600" imgH="660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8640"/>
            <a:ext cx="424847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008" y="1988840"/>
            <a:ext cx="4248000" cy="412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010150" y="260350"/>
          <a:ext cx="4006850" cy="1631950"/>
        </p:xfrm>
        <a:graphic>
          <a:graphicData uri="http://schemas.openxmlformats.org/presentationml/2006/ole">
            <p:oleObj spid="_x0000_s21508" r:id="rId5" imgW="3377880" imgH="1320480" progId="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959870" y="2151063"/>
          <a:ext cx="3284538" cy="1550987"/>
        </p:xfrm>
        <a:graphic>
          <a:graphicData uri="http://schemas.openxmlformats.org/presentationml/2006/ole">
            <p:oleObj spid="_x0000_s21509" r:id="rId6" imgW="2336760" imgH="1143000" progId="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974282" y="4005263"/>
          <a:ext cx="3486150" cy="908050"/>
        </p:xfrm>
        <a:graphic>
          <a:graphicData uri="http://schemas.openxmlformats.org/presentationml/2006/ole">
            <p:oleObj spid="_x0000_s21510" r:id="rId7" imgW="1777680" imgH="660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547260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60648"/>
            <a:ext cx="309634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51520" y="4149080"/>
          <a:ext cx="3240360" cy="864096"/>
        </p:xfrm>
        <a:graphic>
          <a:graphicData uri="http://schemas.openxmlformats.org/presentationml/2006/ole">
            <p:oleObj spid="_x0000_s22532" r:id="rId5" imgW="1625400" imgH="419040" progId="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508104" y="4149080"/>
          <a:ext cx="2952328" cy="864096"/>
        </p:xfrm>
        <a:graphic>
          <a:graphicData uri="http://schemas.openxmlformats.org/presentationml/2006/ole">
            <p:oleObj spid="_x0000_s22533" r:id="rId6" imgW="1739880" imgH="41904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537321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虚</a:t>
            </a:r>
            <a:r>
              <a:rPr lang="zh-CN" altLang="en-US" dirty="0" smtClean="0"/>
              <a:t>短：</a:t>
            </a:r>
            <a:endParaRPr lang="en-US" altLang="zh-CN" dirty="0" smtClean="0"/>
          </a:p>
          <a:p>
            <a:r>
              <a:rPr lang="zh-CN" altLang="en-US" dirty="0" smtClean="0"/>
              <a:t>虚断：</a:t>
            </a:r>
            <a:endParaRPr lang="zh-CN" altLang="en-US" dirty="0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259632" y="5301208"/>
          <a:ext cx="1080120" cy="720080"/>
        </p:xfrm>
        <a:graphic>
          <a:graphicData uri="http://schemas.openxmlformats.org/presentationml/2006/ole">
            <p:oleObj spid="_x0000_s22534" r:id="rId7" imgW="46980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182</Words>
  <Application>Microsoft Office PowerPoint</Application>
  <PresentationFormat>全屏显示(4:3)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www</dc:creator>
  <cp:lastModifiedBy>wjinw</cp:lastModifiedBy>
  <cp:revision>75</cp:revision>
  <dcterms:created xsi:type="dcterms:W3CDTF">2013-06-07T11:34:12Z</dcterms:created>
  <dcterms:modified xsi:type="dcterms:W3CDTF">2013-06-14T08:40:41Z</dcterms:modified>
</cp:coreProperties>
</file>