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5" r:id="rId4"/>
    <p:sldId id="304" r:id="rId5"/>
    <p:sldId id="287" r:id="rId6"/>
    <p:sldId id="288" r:id="rId7"/>
    <p:sldId id="289" r:id="rId8"/>
    <p:sldId id="281" r:id="rId9"/>
    <p:sldId id="305" r:id="rId10"/>
    <p:sldId id="290" r:id="rId11"/>
    <p:sldId id="291" r:id="rId12"/>
    <p:sldId id="292" r:id="rId13"/>
    <p:sldId id="293" r:id="rId14"/>
    <p:sldId id="294" r:id="rId15"/>
    <p:sldId id="282" r:id="rId16"/>
    <p:sldId id="295" r:id="rId17"/>
    <p:sldId id="283" r:id="rId18"/>
    <p:sldId id="306" r:id="rId19"/>
    <p:sldId id="307" r:id="rId20"/>
    <p:sldId id="296" r:id="rId21"/>
    <p:sldId id="297" r:id="rId22"/>
    <p:sldId id="298" r:id="rId23"/>
    <p:sldId id="284" r:id="rId24"/>
    <p:sldId id="299" r:id="rId25"/>
    <p:sldId id="300" r:id="rId26"/>
    <p:sldId id="261" r:id="rId27"/>
    <p:sldId id="301" r:id="rId28"/>
    <p:sldId id="302" r:id="rId29"/>
    <p:sldId id="308" r:id="rId30"/>
    <p:sldId id="303" r:id="rId31"/>
    <p:sldId id="309" r:id="rId32"/>
    <p:sldId id="31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59" autoAdjust="0"/>
    <p:restoredTop sz="94660"/>
  </p:normalViewPr>
  <p:slideViewPr>
    <p:cSldViewPr>
      <p:cViewPr>
        <p:scale>
          <a:sx n="50" d="100"/>
          <a:sy n="50" d="100"/>
        </p:scale>
        <p:origin x="-1186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线性代数及其应用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Algebra and Its Applications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8164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第三次习题课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862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马泽锋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(MSE11A)</a:t>
            </a:r>
          </a:p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E-mail: vincent.ma.zefeng@gmail.com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6035" y="928670"/>
            <a:ext cx="8420808" cy="166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 In Exercises 11 and 12, the matrices are all n*n. Each part of the exercises is an implication of the form “If &lt;statement 1&gt;, then &lt;statement 2&gt;.” Mark an implication as True if the truth of &lt;statement 2&gt; </a:t>
            </a:r>
            <a:r>
              <a:rPr lang="en-US" altLang="zh-CN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always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follow whenever &lt;statement 1&gt; happens to be true. An implication is False if there is an instance in which &lt;statement 2&gt; is false but &lt;statement 1&gt; is true. Justify each answer.</a:t>
            </a:r>
            <a:endParaRPr lang="zh-CN" altLang="en-US" sz="1400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636912"/>
            <a:ext cx="85011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there is an n*n matrix D such that AD=I, then there is also an n*n matrix C such that CA=I.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columns of A are linear independent, then the columns of A span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equation Ax=b has at least one solution for each b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then the solution is unique for each b.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False. A must be an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invertible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700808"/>
            <a:ext cx="85011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linear transformation x -&gt; Ax maps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into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then A has n pivot positions.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False. “onto” not “into”.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there is a b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such that the equation Ax=b is inconsistent, then the transformation x -&gt; Ax is not one-to-one.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False.</a:t>
            </a: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20. If n*n matrices E and F have the property that EF=I, then E and F commute. Explain why.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04110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64" y="2793702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 EF=I, E and F is invertible and E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=F, F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=E.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 EF = I = E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E=FE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, E and F commute.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30. If A is an n*n matrix and the transformation x -&gt; Ax is one-to-one, what else can you say about this 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transformation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Justify you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04110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664" y="2793702"/>
            <a:ext cx="842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 A is an n*n squared matrix and the transformation x -&gt; Ax is one-to-one, we can conclude that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transformation x -&gt; Ax maps R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onto R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Also by IMT, A is invertible, and A is the standard matrix for this transformation, by Theorem 9,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transformation is invertible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34. In Exercises 33 and 34, T is a linear transformation from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into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Show that T is invertible and find a formula for T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555776" y="1916832"/>
          <a:ext cx="3697287" cy="414338"/>
        </p:xfrm>
        <a:graphic>
          <a:graphicData uri="http://schemas.openxmlformats.org/presentationml/2006/ole">
            <p:oleObj spid="_x0000_s46082" name="Equation" r:id="rId3" imgW="203184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2257130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376" y="2276872"/>
            <a:ext cx="780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we need to find out the standard matrix A of this transformation T. By Theorem 9, T is invertible if and only if A is invertible, and A</a:t>
            </a:r>
            <a:r>
              <a:rPr lang="en-US" altLang="zh-CN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will be the standard matrix for T</a:t>
            </a:r>
            <a:r>
              <a:rPr lang="en-US" altLang="zh-CN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701925" y="3738563"/>
          <a:ext cx="3740150" cy="2536825"/>
        </p:xfrm>
        <a:graphic>
          <a:graphicData uri="http://schemas.openxmlformats.org/presentationml/2006/ole">
            <p:oleObj spid="_x0000_s46083" name="Equation" r:id="rId4" imgW="205740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76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2.4 Partitioned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8. In Exercises 5-8, find formulas for X,Y, and Z in terms of A, B, and C, and justify your calculations. In some cases, you may need to make assumptions about the size of a matrix in order to produce a formula. [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Hint: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Compute the product on the left, and set it equal to the right side.]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486025" y="2816349"/>
          <a:ext cx="3836988" cy="828675"/>
        </p:xfrm>
        <a:graphic>
          <a:graphicData uri="http://schemas.openxmlformats.org/presentationml/2006/ole">
            <p:oleObj spid="_x0000_s39941" name="Equation" r:id="rId3" imgW="2108160" imgH="4572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3409258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335088" y="4047579"/>
          <a:ext cx="6473825" cy="2117725"/>
        </p:xfrm>
        <a:graphic>
          <a:graphicData uri="http://schemas.openxmlformats.org/presentationml/2006/ole">
            <p:oleObj spid="_x0000_s39943" name="Equation" r:id="rId4" imgW="3555720" imgH="116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76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2.4 Partitioned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 In Exercises 11 and 12, mark each statement True or False. Justify each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definition of the matrix-vector product Ax is a special case of block multiplication.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 The matrix-vector product Ax is a special case of block multiplication since it treat every column of A and every element(row) in x as a block.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A1, A2, B1, and B2 are n*n matrixes, A=[A1;A2], and B=[B1;B2], then the product BA is defined, but AB is not.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False.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In Exercises 1-6, solve the equation Ax=b by using the LU factorization given for A. In Exercises 1 and 2, also solve Ax=b by ordinary row reduction.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16213" y="2347913"/>
          <a:ext cx="3375025" cy="2578100"/>
        </p:xfrm>
        <a:graphic>
          <a:graphicData uri="http://schemas.openxmlformats.org/presentationml/2006/ole">
            <p:oleObj spid="_x0000_s40965" name="Equation" r:id="rId3" imgW="1854000" imgH="1422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66738" y="2008188"/>
          <a:ext cx="8070850" cy="4143375"/>
        </p:xfrm>
        <a:graphic>
          <a:graphicData uri="http://schemas.openxmlformats.org/presentationml/2006/ole">
            <p:oleObj spid="_x0000_s53251" name="Equation" r:id="rId3" imgW="4431960" imgH="22860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105273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(LU factorizations)</a:t>
            </a: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74688" y="2455863"/>
          <a:ext cx="7377112" cy="1289050"/>
        </p:xfrm>
        <a:graphic>
          <a:graphicData uri="http://schemas.openxmlformats.org/presentationml/2006/ole">
            <p:oleObj spid="_x0000_s54274" name="Equation" r:id="rId3" imgW="4051080" imgH="7110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105273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(Ordinary row reduction)</a:t>
            </a: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17925" y="1518617"/>
          <a:ext cx="1708150" cy="830263"/>
        </p:xfrm>
        <a:graphic>
          <a:graphicData uri="http://schemas.openxmlformats.org/presentationml/2006/ole">
            <p:oleObj spid="_x0000_s1031" name="Equation" r:id="rId3" imgW="939600" imgH="4572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6035" y="928670"/>
            <a:ext cx="8420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6. Use the inverse found in Exercises 3 to solve the system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2348880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489075" y="3534842"/>
          <a:ext cx="6165850" cy="830262"/>
        </p:xfrm>
        <a:graphic>
          <a:graphicData uri="http://schemas.openxmlformats.org/presentationml/2006/ole">
            <p:oleObj spid="_x0000_s1035" name="Equation" r:id="rId4" imgW="3390840" imgH="45720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505075" y="4830985"/>
          <a:ext cx="4133850" cy="830263"/>
        </p:xfrm>
        <a:graphic>
          <a:graphicData uri="http://schemas.openxmlformats.org/presentationml/2006/ole">
            <p:oleObj spid="_x0000_s1036" name="Equation" r:id="rId5" imgW="22730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238352" y="4036962"/>
            <a:ext cx="50405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10360" y="403696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2088" y="3676922"/>
            <a:ext cx="504056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34096" y="3676922"/>
            <a:ext cx="36004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 Find an LU factorization of the matrices in Exercises 7-16(with L unit lower triangular). Note that MATLAB will usually produce a permuted LU factorization because it uses partial pivoting for numerical accuracy.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536950" y="2276872"/>
          <a:ext cx="1733550" cy="1289050"/>
        </p:xfrm>
        <a:graphic>
          <a:graphicData uri="http://schemas.openxmlformats.org/presentationml/2006/ole">
            <p:oleObj spid="_x0000_s48130" name="Equation" r:id="rId3" imgW="952200" imgH="7110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276118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358032" y="3604914"/>
          <a:ext cx="6310312" cy="2992438"/>
        </p:xfrm>
        <a:graphic>
          <a:graphicData uri="http://schemas.openxmlformats.org/presentationml/2006/ole">
            <p:oleObj spid="_x0000_s48131" name="Equation" r:id="rId4" imgW="3466800" imgH="1650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20. Let A=LU be an LU factorization. Explain why A can be row reduced to U using only replacement operations. (This fact is the converse of what was proved in the text.)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13285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74898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Let A=LU be an LU factorization for A. </a:t>
            </a: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Since L is unit lower triangular, it is invertible by Exercises 19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. Thus by the Invertible Matrix Theorem, L may be row reduced to I. But L is unit lower triangular, so it can be row reduced to I by adding suitable multiples of a row to the rows below it, beginning with the top row. Note that all of the described row operations done to L are row-replacement operations. If elementary matrices 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1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, 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2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, …, 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E</a:t>
            </a:r>
            <a:r>
              <a:rPr lang="en-US" altLang="zh-CN" sz="1600" baseline="-25000" dirty="0" err="1" smtClean="0">
                <a:latin typeface="Verdana" pitchFamily="34" charset="0"/>
                <a:ea typeface="+mj-ea"/>
                <a:cs typeface="Verdana" pitchFamily="34" charset="0"/>
              </a:rPr>
              <a:t>p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 implement these row-replacement operations, then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E</a:t>
            </a:r>
            <a:r>
              <a:rPr lang="en-US" altLang="zh-CN" sz="1600" baseline="-25000" dirty="0" err="1" smtClean="0">
                <a:latin typeface="Verdana" pitchFamily="34" charset="0"/>
                <a:ea typeface="+mj-ea"/>
                <a:cs typeface="Verdana" pitchFamily="34" charset="0"/>
              </a:rPr>
              <a:t>p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…E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2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1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A = (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E</a:t>
            </a:r>
            <a:r>
              <a:rPr lang="en-US" altLang="zh-CN" sz="1600" baseline="-25000" dirty="0" err="1" smtClean="0">
                <a:latin typeface="Verdana" pitchFamily="34" charset="0"/>
                <a:ea typeface="+mj-ea"/>
                <a:cs typeface="Verdana" pitchFamily="34" charset="0"/>
              </a:rPr>
              <a:t>p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…E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2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E</a:t>
            </a:r>
            <a:r>
              <a:rPr lang="en-US" altLang="zh-CN" sz="1600" baseline="-25000" dirty="0" smtClean="0">
                <a:latin typeface="Verdana" pitchFamily="34" charset="0"/>
                <a:ea typeface="+mj-ea"/>
                <a:cs typeface="Verdana" pitchFamily="34" charset="0"/>
              </a:rPr>
              <a:t>1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)LU=IU=U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This shows that A may be row reduced to U using only row-replacement operations.</a:t>
            </a:r>
            <a:endParaRPr lang="zh-CN" altLang="en-US" sz="1600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593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2.5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Matrix Factorizations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24. (QR Factorization) Suppose A=QR, where Q and R are n*n, R is invertible and upper triangular, and Q has the property that Q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Q=I,. Show that for each b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the equation Ax=b has a unique solution. What computations with Q and R will produce the solution?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617170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212976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Since Q is square and Q</a:t>
            </a:r>
            <a:r>
              <a:rPr lang="en-US" altLang="zh-CN" sz="1600" baseline="30000" dirty="0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Q=I, Q is invertible by the Invertible Matrix Theorem and Q</a:t>
            </a:r>
            <a:r>
              <a:rPr lang="en-US" altLang="zh-CN" sz="1600" baseline="30000" dirty="0" smtClean="0">
                <a:latin typeface="Verdana" pitchFamily="34" charset="0"/>
                <a:ea typeface="+mj-ea"/>
                <a:cs typeface="Verdana" pitchFamily="34" charset="0"/>
              </a:rPr>
              <a:t>-1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=Q</a:t>
            </a:r>
            <a:r>
              <a:rPr lang="en-US" altLang="zh-CN" sz="1600" baseline="30000" dirty="0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. Thus A is the product of invertible matrices and hence is invertible. Thus by Theorem 5, the equation Ax=b has a unique solution for all b. From Ax=b, we have 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QRx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=b, 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QRx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=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b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, Rx=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b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, and finally </a:t>
            </a:r>
            <a:r>
              <a:rPr lang="en-US" altLang="zh-CN" sz="1600" b="1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x=R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-1</a:t>
            </a:r>
            <a:r>
              <a:rPr lang="en-US" altLang="zh-CN" sz="1600" b="1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b="1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b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. A good algorithm for finding x is to compute 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b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 and then row reduce the matrix[ R 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Q</a:t>
            </a:r>
            <a:r>
              <a:rPr lang="en-US" altLang="zh-CN" sz="1600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T</a:t>
            </a:r>
            <a:r>
              <a:rPr lang="en-US" altLang="zh-CN" sz="1600" dirty="0" err="1" smtClean="0">
                <a:latin typeface="Verdana" pitchFamily="34" charset="0"/>
                <a:ea typeface="+mj-ea"/>
                <a:cs typeface="Verdana" pitchFamily="34" charset="0"/>
              </a:rPr>
              <a:t>b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 ]. See Exercises 11 in section 2.2 for details on why this process works. The reduction is fast in this case because R is a triangular matrix. </a:t>
            </a:r>
            <a:endParaRPr lang="zh-CN" altLang="en-US" sz="1600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95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2.7 Application to Computer Graphics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8. In Exercises 3-8, find the 3*3 matrices that produce the described composite 2D transformations, using homogeneous coordinates.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00808"/>
            <a:ext cx="9144000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points through 45</a:t>
            </a:r>
            <a:r>
              <a:rPr lang="zh-CN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 about the point (3, 7).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060848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(P165, Practice Problem)</a:t>
            </a: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9512" y="2463626"/>
          <a:ext cx="8694738" cy="4349750"/>
        </p:xfrm>
        <a:graphic>
          <a:graphicData uri="http://schemas.openxmlformats.org/presentationml/2006/ole">
            <p:oleObj spid="_x0000_s66562" name="Equation" r:id="rId3" imgW="4775040" imgH="240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95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2.7 Application to Computer Graphics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16. Are (1, -2, 3, 4)and (10, -20, 30, 40) homogeneous coordinates for the same point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Why or why not?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708920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homogeneous coordinates (1,-2,3,4) represent point (1/4, -1/2, 3/4) in the 3D space, while the homogeneous coordinates (10,-20,30,40) represent the point (10/40, -20/40, 30/40)= (1/4, -1/2, 3/4) in the 3D space, thus the two set of homogeneous coordinates represent the same point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95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2.7 Application to Computer Graphics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035" y="928670"/>
            <a:ext cx="8420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20. Let S be the triangle with vertices (9, 3, -5), (12, 8, 2), (1.8, 2.7, 1). Fine the image of S under the perspective projection with center of projection at (0, 0, 10).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060848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</a:t>
            </a:r>
            <a:r>
              <a:rPr lang="en-US" altLang="zh-CN" sz="1600" dirty="0" smtClean="0">
                <a:latin typeface="Verdana" pitchFamily="34" charset="0"/>
                <a:ea typeface="+mj-ea"/>
                <a:cs typeface="Verdana" pitchFamily="34" charset="0"/>
              </a:rPr>
              <a:t>(P163, Perspective Projections)</a:t>
            </a: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83144" y="2140258"/>
          <a:ext cx="8953352" cy="4457094"/>
        </p:xfrm>
        <a:graphic>
          <a:graphicData uri="http://schemas.openxmlformats.org/presentationml/2006/ole">
            <p:oleObj spid="_x0000_s64514" name="Equation" r:id="rId3" imgW="6578280" imgH="328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482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2.8 Subspaces of R</a:t>
            </a:r>
            <a:r>
              <a:rPr lang="en-US" altLang="zh-CN" sz="3600" b="1" baseline="300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724025" y="907554"/>
          <a:ext cx="5756275" cy="1657350"/>
        </p:xfrm>
        <a:graphic>
          <a:graphicData uri="http://schemas.openxmlformats.org/presentationml/2006/ole">
            <p:oleObj spid="_x0000_s2055" name="Equation" r:id="rId3" imgW="3162240" imgH="9144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2564904"/>
            <a:ext cx="8420808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Determine if u is in the subspace of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generated by {v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2905202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12976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vector u is in the subspace generated by {v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if and only if the vector equation x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+x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+x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=u is consistent. 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07504" y="4149080"/>
          <a:ext cx="8785225" cy="1657350"/>
        </p:xfrm>
        <a:graphic>
          <a:graphicData uri="http://schemas.openxmlformats.org/presentationml/2006/ole">
            <p:oleObj spid="_x0000_s2056" name="Equation" r:id="rId4" imgW="4825800" imgH="9144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5805264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equation is inconsistent, thus u is not in the subspace generated by {v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v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482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2.8 Subspaces of R</a:t>
            </a:r>
            <a:r>
              <a:rPr lang="en-US" altLang="zh-CN" sz="3600" b="1" baseline="300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12. In Exercises 11 and 12, give integers p and q such that Nul A is a subspace of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Col A is a subspace of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491880" y="1916832"/>
          <a:ext cx="2103438" cy="1657350"/>
        </p:xfrm>
        <a:graphic>
          <a:graphicData uri="http://schemas.openxmlformats.org/presentationml/2006/ole">
            <p:oleObj spid="_x0000_s50179" name="Equation" r:id="rId3" imgW="1155600" imgH="9144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3625282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26696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P=3 and q=4.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Nul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is a subspace of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solutions of Ax=0 must have 3 entries to match the columns of A.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 A is a subspace of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column vector of A have 4 entries.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482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2.8 Subspaces of R</a:t>
            </a:r>
            <a:r>
              <a:rPr lang="en-US" altLang="zh-CN" sz="3600" b="1" baseline="300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22. In Exercises 21 and 22, mark each statement True or False. Justify each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5011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A subset H of R</a:t>
            </a:r>
            <a:r>
              <a:rPr lang="en-US" altLang="zh-CN" baseline="30000" dirty="0" smtClean="0"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 is a subspace if the zero vector is in H.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False. A subspace is closed under addition and scalar multiplication.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Given vectors v</a:t>
            </a:r>
            <a:r>
              <a:rPr lang="en-US" altLang="zh-CN" baseline="-25000" dirty="0" smtClean="0">
                <a:latin typeface="Verdana" pitchFamily="34" charset="0"/>
                <a:ea typeface="+mj-ea"/>
                <a:cs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,…,v</a:t>
            </a:r>
            <a:r>
              <a:rPr lang="en-US" altLang="zh-CN" baseline="-25000" dirty="0" smtClean="0">
                <a:latin typeface="Verdana" pitchFamily="34" charset="0"/>
                <a:ea typeface="+mj-ea"/>
                <a:cs typeface="Verdana" pitchFamily="34" charset="0"/>
              </a:rPr>
              <a:t>p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 in R</a:t>
            </a:r>
            <a:r>
              <a:rPr lang="en-US" altLang="zh-CN" baseline="30000" dirty="0" smtClean="0"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, the set of all linear combinations of these vectors is a subspace of </a:t>
            </a:r>
            <a:r>
              <a:rPr lang="en-US" altLang="zh-CN" dirty="0" err="1" smtClean="0">
                <a:latin typeface="Verdana" pitchFamily="34" charset="0"/>
                <a:ea typeface="+mj-ea"/>
                <a:cs typeface="Verdana" pitchFamily="34" charset="0"/>
              </a:rPr>
              <a:t>R</a:t>
            </a:r>
            <a:r>
              <a:rPr lang="en-US" altLang="zh-CN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True. See Example 3. Span{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,…,</a:t>
            </a:r>
            <a:r>
              <a:rPr lang="en-US" altLang="zh-CN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} is the subspace spanned by 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,…,</a:t>
            </a:r>
            <a:r>
              <a:rPr lang="en-US" altLang="zh-CN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v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.</a:t>
            </a:r>
            <a:endParaRPr lang="en-US" altLang="zh-CN" dirty="0" smtClean="0">
              <a:solidFill>
                <a:srgbClr val="FF0000"/>
              </a:solidFill>
              <a:latin typeface="Verdana" pitchFamily="34" charset="0"/>
              <a:ea typeface="+mj-ea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The null space of an m*n matrix is a subspace of </a:t>
            </a:r>
            <a:r>
              <a:rPr lang="en-US" altLang="zh-CN" dirty="0" err="1" smtClean="0">
                <a:latin typeface="Verdana" pitchFamily="34" charset="0"/>
                <a:ea typeface="+mj-ea"/>
                <a:cs typeface="Verdana" pitchFamily="34" charset="0"/>
              </a:rPr>
              <a:t>R</a:t>
            </a:r>
            <a:r>
              <a:rPr lang="en-US" altLang="zh-CN" baseline="30000" dirty="0" err="1" smtClean="0"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True. The null space of a matrix A is the set </a:t>
            </a:r>
            <a:r>
              <a:rPr lang="en-US" altLang="zh-CN" dirty="0" err="1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Nul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 A of all solutions to the homogeneous equation Ax=0.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482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2.8 Subspaces of R</a:t>
            </a:r>
            <a:r>
              <a:rPr lang="en-US" altLang="zh-CN" sz="3600" b="1" baseline="300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22. In Exercises 21 and 22, mark each statement True or False. Justify each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The column space of a matrix A is the set of solutions of Ax=b.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False. The column space of a matrix A is the set Col A of all linear combinations of the columns 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+mj-ea"/>
                <a:cs typeface="Verdana" pitchFamily="34" charset="0"/>
              </a:rPr>
              <a:t>If B is an echelon form of a matrix A, then the pivot columns of B form a basis for Col A.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False. Page 172, the pivot columns of A itself form the basis for Col A. The columns of an echelon form B are often not in the column space of A.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10. In Exercises 9 and 10, mark each statement True or False. Justify each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product of invertible n*n matrices is invertible, and the inverse of the product is the product of their inverses in the same order.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False. The inverse of the product is the product of their inverses in </a:t>
            </a:r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 order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is invertible, then the inverse of A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A itself.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 Theorem 6, (A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=A.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A=[a b; c d] and ad=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then A is no invertible.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 If ad-</a:t>
            </a:r>
            <a:r>
              <a:rPr lang="en-US" altLang="zh-CN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=0, then A is not invertible.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482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2.8 Subspaces of R</a:t>
            </a:r>
            <a:r>
              <a:rPr lang="en-US" altLang="zh-CN" sz="3600" b="1" baseline="3000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n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35" y="928670"/>
            <a:ext cx="8420808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28. Construct a 3*3 matrix A and a vector b such that b is not in Col A.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93034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734469" y="2780928"/>
          <a:ext cx="3675063" cy="1703387"/>
        </p:xfrm>
        <a:graphic>
          <a:graphicData uri="http://schemas.openxmlformats.org/presentationml/2006/ole">
            <p:oleObj spid="_x0000_s70658" name="Equation" r:id="rId3" imgW="201924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357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Course Review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591047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Elementary Row Operations(p7) &amp; Existence and Uniqueness Theorem(p24).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Echelon form and reduced echelon form(p14).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System of Linear Equations&lt;=&gt;Vector Equations&lt;=&gt;Matrix Equation.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Solution Sets of Linear Systems &amp; Parametric Vector Form(p52).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Linear Independence(Definition, p65. Given a set of vectors, how to determine if it is an linear independence set).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Linear Transform(How to solve the standard matrix for transformation T, Theorem 10).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836712"/>
            <a:ext cx="892899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Chapter 1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14290"/>
            <a:ext cx="357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Course Review</a:t>
            </a:r>
            <a:endParaRPr lang="zh-CN" altLang="en-US" sz="3600" b="1" baseline="30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591047"/>
            <a:ext cx="88569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Matrix multiplication.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Inverse of a Matrix &amp; </a:t>
            </a:r>
            <a:r>
              <a:rPr lang="en-US" altLang="zh-CN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Elementary matrix.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LU factorization.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Homogeneous Coordinates(p159).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Subspace of 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zh-CN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836712"/>
            <a:ext cx="892899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Chapter 2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10. In Exercises 9 and 10, mark each statement True or False. Justify each answer.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can be row reduced to the identity matrix, then A must be invertible.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True. An n*n matrix A is invertible if and only if A is row equivalent to I</a:t>
            </a:r>
            <a:r>
              <a:rPr lang="en-US" altLang="zh-CN" baseline="-25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is invertible, then elementary row operations that reduce A to the identity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also reduce A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False. The elementary row operations that reduces A to I</a:t>
            </a:r>
            <a:r>
              <a:rPr lang="en-US" altLang="zh-CN" baseline="-250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 also </a:t>
            </a:r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transforms I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 into A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.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14. Suppose (B-C)D=0, where B and C are m*n matrices and D is invertible. Show that B=C.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244057" y="2790552"/>
          <a:ext cx="2655887" cy="2006600"/>
        </p:xfrm>
        <a:graphic>
          <a:graphicData uri="http://schemas.openxmlformats.org/presentationml/2006/ole">
            <p:oleObj spid="_x0000_s52226" name="Equation" r:id="rId3" imgW="1460160" imgH="11048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177281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035" y="928670"/>
            <a:ext cx="8420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24. Suppose A is n*n and the equation Ax=b has a solution for each b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Explain why A must be invertible.[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Hint: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A row equivalent to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?]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257130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64" y="2843351"/>
            <a:ext cx="8420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 the equation Ax=b has a solution for each b in R</a:t>
            </a:r>
            <a:r>
              <a:rPr lang="en-US" altLang="zh-C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must have a pivot position in each row(otherwise, some rows are in the form  [0 … 0 b], and the equation is inconsistent). Since A is a n*n squared matrix, the pivot of A must be on the diagonal of A, that means A is row equivalent to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By Theorem 7, A is invertible.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639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2.2 The Inverse of a Matrix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035" y="928670"/>
            <a:ext cx="842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32. Find the inverses of the matrices in Exercises 29-32, if they exist. Use the algorithm introduced in this section.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706019" y="1776735"/>
          <a:ext cx="1731963" cy="1292225"/>
        </p:xfrm>
        <a:graphic>
          <a:graphicData uri="http://schemas.openxmlformats.org/presentationml/2006/ole">
            <p:oleObj spid="_x0000_s44034" name="Equation" r:id="rId3" imgW="952200" imgH="711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2780928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92188" y="3148806"/>
          <a:ext cx="7159625" cy="2584450"/>
        </p:xfrm>
        <a:graphic>
          <a:graphicData uri="http://schemas.openxmlformats.org/presentationml/2006/ole">
            <p:oleObj spid="_x0000_s44035" name="Equation" r:id="rId4" imgW="3936960" imgH="14223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66124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 we can’t transform A to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by elementary row operation, A is not invertible.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6035" y="928670"/>
            <a:ext cx="8420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6. Unless otherwise specified, assume that all matrices in these exercises are n*n. Determine which of the matrices in Exercises 1-10 are invertible. Use as few calculations as possible. Justify you answers.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440113" y="2280791"/>
          <a:ext cx="1709737" cy="1292225"/>
        </p:xfrm>
        <a:graphic>
          <a:graphicData uri="http://schemas.openxmlformats.org/presentationml/2006/ole">
            <p:oleObj spid="_x0000_s38917" name="Equation" r:id="rId3" imgW="939600" imgH="7110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3212976"/>
            <a:ext cx="8928992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Verdana" pitchFamily="34" charset="0"/>
                <a:ea typeface="+mj-ea"/>
                <a:cs typeface="Verdana" pitchFamily="34" charset="0"/>
              </a:rPr>
              <a:t>Sol:</a:t>
            </a:r>
            <a:endParaRPr lang="zh-CN" altLang="en-US" b="1" dirty="0">
              <a:latin typeface="Verdana" pitchFamily="34" charset="0"/>
              <a:ea typeface="+mj-ea"/>
              <a:cs typeface="Verdana" pitchFamily="34" charset="0"/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881188" y="3792959"/>
          <a:ext cx="5381625" cy="1292225"/>
        </p:xfrm>
        <a:graphic>
          <a:graphicData uri="http://schemas.openxmlformats.org/presentationml/2006/ole">
            <p:oleObj spid="_x0000_s38918" name="Equation" r:id="rId4" imgW="2958840" imgH="7110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538599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 A is not row equivalent to the identity matrix I</a:t>
            </a:r>
            <a:r>
              <a:rPr lang="en-US" altLang="zh-C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is not invertible.</a:t>
            </a:r>
            <a:endParaRPr lang="zh-CN" altLang="en-US" dirty="0">
              <a:latin typeface="Verdana" pitchFamily="34" charset="0"/>
              <a:ea typeface="+mj-ea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14290"/>
            <a:ext cx="884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2.3 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Characterizations of the Invertible Matrices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Theorem 8: The Invertible Matrix Theorem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</a:t>
            </a:r>
            <a:r>
              <a:rPr lang="en-US" altLang="zh-CN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be a square n*n matrix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Then the following statements are equivalent.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is, for a given A, the statements are either all true or all false.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is an invertible matrix.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is row equivalent to the n*n identity matrix.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has n pivot position.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equation Ax=0 has only the trivial solution.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columns of A form a linearly independent set.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linear transformation x -&gt; Ax is one-to-one.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equation Ax=b has at least one solution for each b in R</a:t>
            </a:r>
            <a:r>
              <a:rPr lang="en-US" altLang="zh-CN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columns of A span R</a:t>
            </a:r>
            <a:r>
              <a:rPr lang="en-US" altLang="zh-CN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linear transformation x -&gt; Ax maps R</a:t>
            </a:r>
            <a:r>
              <a:rPr lang="en-US" altLang="zh-CN" sz="1600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onto R</a:t>
            </a:r>
            <a:r>
              <a:rPr lang="en-US" altLang="zh-CN" sz="1600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is an n*n matrix C such that CA=I.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is an n*n matrix D such that AD=I.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an invertible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1371</TotalTime>
  <Words>2511</Words>
  <Application>Microsoft Office PowerPoint</Application>
  <PresentationFormat>全屏显示(4:3)</PresentationFormat>
  <Paragraphs>161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暗香扑面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mzfor2004</dc:creator>
  <cp:lastModifiedBy>mzfor2004</cp:lastModifiedBy>
  <cp:revision>182</cp:revision>
  <dcterms:created xsi:type="dcterms:W3CDTF">2011-10-09T11:20:36Z</dcterms:created>
  <dcterms:modified xsi:type="dcterms:W3CDTF">2011-11-08T01:55:36Z</dcterms:modified>
</cp:coreProperties>
</file>