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0767" y="530120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1898" y="2960787"/>
            <a:ext cx="6048672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线性代数期中复习</a:t>
            </a:r>
            <a:endParaRPr lang="en-US" altLang="zh-CN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By 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焦轩</a:t>
            </a:r>
            <a:endParaRPr lang="zh-CN" alt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9308" y="4499670"/>
            <a:ext cx="28151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2014</a:t>
            </a:r>
            <a:r>
              <a:rPr lang="zh-CN" alt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级软件工程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8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1663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：系统复习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772" y="1098071"/>
            <a:ext cx="60126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latin typeface="+mn-ea"/>
              </a:rPr>
              <a:t>1</a:t>
            </a:r>
            <a:r>
              <a:rPr lang="zh-CN" altLang="en-US" sz="1900" b="1" dirty="0" smtClean="0">
                <a:latin typeface="+mn-ea"/>
              </a:rPr>
              <a:t>、线性方程（</a:t>
            </a:r>
            <a:r>
              <a:rPr lang="en-US" altLang="zh-CN" sz="1900" b="1" dirty="0" smtClean="0">
                <a:latin typeface="+mn-ea"/>
              </a:rPr>
              <a:t>linear equation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、等价（</a:t>
            </a:r>
            <a:r>
              <a:rPr lang="en-US" altLang="zh-CN" sz="1900" b="1" dirty="0" smtClean="0">
                <a:latin typeface="+mn-ea"/>
              </a:rPr>
              <a:t>equivalent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latin typeface="+mn-ea"/>
              </a:rPr>
              <a:t>线性方程组（</a:t>
            </a:r>
            <a:r>
              <a:rPr lang="en-US" altLang="zh-CN" sz="1900" b="1" dirty="0" smtClean="0">
                <a:latin typeface="+mn-ea"/>
              </a:rPr>
              <a:t>linear system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4</a:t>
            </a:r>
            <a:r>
              <a:rPr lang="zh-CN" altLang="en-US" sz="1900" b="1" dirty="0" smtClean="0">
                <a:latin typeface="+mn-ea"/>
              </a:rPr>
              <a:t>、矩阵（系数矩阵</a:t>
            </a:r>
            <a:r>
              <a:rPr lang="en-US" altLang="zh-CN" sz="1900" b="1" dirty="0" smtClean="0">
                <a:latin typeface="+mn-ea"/>
              </a:rPr>
              <a:t>/</a:t>
            </a:r>
            <a:r>
              <a:rPr lang="zh-CN" altLang="en-US" sz="1900" b="1" dirty="0">
                <a:latin typeface="+mn-ea"/>
              </a:rPr>
              <a:t>增广</a:t>
            </a:r>
            <a:r>
              <a:rPr lang="zh-CN" altLang="en-US" sz="1900" b="1" dirty="0" smtClean="0">
                <a:latin typeface="+mn-ea"/>
              </a:rPr>
              <a:t>矩阵</a:t>
            </a:r>
            <a:r>
              <a:rPr lang="zh-CN" altLang="en-US" sz="1900" b="1" dirty="0" smtClean="0">
                <a:latin typeface="+mn-ea"/>
              </a:rPr>
              <a:t>）：</a:t>
            </a:r>
            <a:r>
              <a:rPr lang="en-US" altLang="zh-CN" sz="1900" b="1" dirty="0" err="1" smtClean="0">
                <a:latin typeface="+mn-ea"/>
              </a:rPr>
              <a:t>angmented</a:t>
            </a:r>
            <a:r>
              <a:rPr lang="en-US" altLang="zh-CN" sz="1900" b="1" dirty="0" smtClean="0">
                <a:latin typeface="+mn-ea"/>
              </a:rPr>
              <a:t> matrix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5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矩阵化简</a:t>
            </a:r>
            <a:r>
              <a:rPr lang="en-US" altLang="zh-CN" sz="1900" b="1" dirty="0" smtClean="0">
                <a:latin typeface="+mn-ea"/>
              </a:rPr>
              <a:t>——</a:t>
            </a:r>
            <a:r>
              <a:rPr lang="zh-CN" altLang="en-US" sz="1900" b="1" dirty="0" smtClean="0">
                <a:latin typeface="+mn-ea"/>
              </a:rPr>
              <a:t>基本行变换（</a:t>
            </a:r>
            <a:r>
              <a:rPr lang="en-US" altLang="zh-CN" sz="1900" b="1" dirty="0" smtClean="0">
                <a:latin typeface="+mn-ea"/>
              </a:rPr>
              <a:t>elementary row operations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:replacement/interchange/scaling</a:t>
            </a:r>
          </a:p>
          <a:p>
            <a:r>
              <a:rPr lang="en-US" altLang="zh-CN" sz="1900" b="1" dirty="0" smtClean="0">
                <a:latin typeface="+mn-ea"/>
              </a:rPr>
              <a:t>6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简化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阶梯形式</a:t>
            </a:r>
            <a:r>
              <a:rPr lang="zh-CN" altLang="en-US" sz="1900" b="1" dirty="0" smtClean="0">
                <a:latin typeface="+mn-ea"/>
              </a:rPr>
              <a:t>（（</a:t>
            </a:r>
            <a:r>
              <a:rPr lang="en-US" altLang="zh-CN" sz="1900" b="1" dirty="0" smtClean="0">
                <a:latin typeface="+mn-ea"/>
              </a:rPr>
              <a:t>reduced</a:t>
            </a:r>
            <a:r>
              <a:rPr lang="zh-CN" altLang="en-US" sz="1900" b="1" dirty="0" smtClean="0">
                <a:latin typeface="+mn-ea"/>
              </a:rPr>
              <a:t>） </a:t>
            </a:r>
            <a:r>
              <a:rPr lang="en-US" altLang="zh-CN" sz="1900" b="1" dirty="0" smtClean="0">
                <a:latin typeface="+mn-ea"/>
              </a:rPr>
              <a:t>echelon form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pivot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7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通解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general solution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——basic variable/free variable</a:t>
            </a:r>
          </a:p>
          <a:p>
            <a:r>
              <a:rPr lang="en-US" altLang="zh-CN" sz="1900" b="1" dirty="0" smtClean="0">
                <a:latin typeface="+mn-ea"/>
              </a:rPr>
              <a:t>8</a:t>
            </a:r>
            <a:r>
              <a:rPr lang="zh-CN" altLang="en-US" sz="1900" b="1" dirty="0" smtClean="0">
                <a:latin typeface="+mn-ea"/>
              </a:rPr>
              <a:t>、矩阵解的讨论（</a:t>
            </a:r>
            <a:r>
              <a:rPr lang="en-US" altLang="zh-CN" sz="1900" b="1" dirty="0" smtClean="0">
                <a:latin typeface="+mn-ea"/>
              </a:rPr>
              <a:t>0,1</a:t>
            </a:r>
            <a:r>
              <a:rPr lang="zh-CN" altLang="en-US" sz="1900" b="1" dirty="0" smtClean="0">
                <a:latin typeface="+mn-ea"/>
              </a:rPr>
              <a:t>，无穷）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9</a:t>
            </a:r>
            <a:r>
              <a:rPr lang="zh-CN" altLang="en-US" sz="1900" b="1" dirty="0" smtClean="0">
                <a:latin typeface="+mn-ea"/>
              </a:rPr>
              <a:t>、齐</a:t>
            </a:r>
            <a:r>
              <a:rPr lang="zh-CN" altLang="en-US" sz="1900" b="1" dirty="0">
                <a:latin typeface="+mn-ea"/>
              </a:rPr>
              <a:t>次线性</a:t>
            </a:r>
            <a:r>
              <a:rPr lang="zh-CN" altLang="en-US" sz="1900" b="1" dirty="0" smtClean="0">
                <a:latin typeface="+mn-ea"/>
              </a:rPr>
              <a:t>方程（</a:t>
            </a:r>
            <a:r>
              <a:rPr lang="en-US" altLang="zh-CN" sz="1900" b="1" dirty="0" smtClean="0">
                <a:latin typeface="+mn-ea"/>
              </a:rPr>
              <a:t>homogeneous linear system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——</a:t>
            </a:r>
            <a:r>
              <a:rPr lang="zh-CN" altLang="en-US" sz="1900" b="1" dirty="0" smtClean="0">
                <a:latin typeface="+mn-ea"/>
              </a:rPr>
              <a:t>平凡解（</a:t>
            </a:r>
            <a:r>
              <a:rPr lang="en-US" altLang="zh-CN" sz="1900" b="1" dirty="0" smtClean="0">
                <a:latin typeface="+mn-ea"/>
              </a:rPr>
              <a:t>trivial solution</a:t>
            </a:r>
            <a:r>
              <a:rPr lang="zh-CN" altLang="en-US" sz="1900" b="1" dirty="0" smtClean="0">
                <a:latin typeface="+mn-ea"/>
              </a:rPr>
              <a:t>）、非平凡解</a:t>
            </a:r>
            <a:r>
              <a:rPr lang="en-US" altLang="zh-CN" sz="1900" b="1" dirty="0" smtClean="0">
                <a:latin typeface="+mn-ea"/>
              </a:rPr>
              <a:t>(nontrivial solution)</a:t>
            </a:r>
          </a:p>
          <a:p>
            <a:r>
              <a:rPr lang="en-US" altLang="zh-CN" sz="1900" b="1" dirty="0" smtClean="0">
                <a:latin typeface="+mn-ea"/>
              </a:rPr>
              <a:t>10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线性组合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linear </a:t>
            </a:r>
            <a:r>
              <a:rPr lang="en-US" altLang="zh-CN" sz="1900" b="1" dirty="0">
                <a:latin typeface="+mn-ea"/>
              </a:rPr>
              <a:t>c</a:t>
            </a:r>
            <a:r>
              <a:rPr lang="en-US" altLang="zh-CN" sz="1900" b="1" dirty="0" smtClean="0">
                <a:latin typeface="+mn-ea"/>
              </a:rPr>
              <a:t>ombination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11</a:t>
            </a:r>
            <a:r>
              <a:rPr lang="zh-CN" altLang="en-US" sz="1900" b="1" dirty="0" smtClean="0">
                <a:latin typeface="+mn-ea"/>
              </a:rPr>
              <a:t>、定理四：</a:t>
            </a:r>
            <a:r>
              <a:rPr lang="en-US" altLang="zh-CN" sz="1900" b="1" dirty="0" smtClean="0">
                <a:latin typeface="+mn-ea"/>
              </a:rPr>
              <a:t>b</a:t>
            </a:r>
            <a:r>
              <a:rPr lang="zh-CN" altLang="en-US" sz="1900" b="1" dirty="0" smtClean="0">
                <a:latin typeface="+mn-ea"/>
              </a:rPr>
              <a:t>有解、含于</a:t>
            </a:r>
            <a:r>
              <a:rPr lang="en-US" altLang="zh-CN" sz="1900" b="1" dirty="0" smtClean="0">
                <a:latin typeface="+mn-ea"/>
              </a:rPr>
              <a:t>A</a:t>
            </a:r>
            <a:r>
              <a:rPr lang="zh-CN" altLang="en-US" sz="1900" b="1" dirty="0" smtClean="0">
                <a:latin typeface="+mn-ea"/>
              </a:rPr>
              <a:t>的线性组合、</a:t>
            </a:r>
            <a:r>
              <a:rPr lang="en-US" altLang="zh-CN" sz="1900" b="1" dirty="0" smtClean="0">
                <a:latin typeface="+mn-ea"/>
              </a:rPr>
              <a:t>A</a:t>
            </a:r>
            <a:r>
              <a:rPr lang="zh-CN" altLang="en-US" sz="1900" b="1" dirty="0" smtClean="0">
                <a:latin typeface="+mn-ea"/>
              </a:rPr>
              <a:t>的列张成</a:t>
            </a:r>
            <a:r>
              <a:rPr lang="en-US" altLang="zh-CN" sz="1900" b="1" dirty="0" err="1" smtClean="0">
                <a:latin typeface="+mn-ea"/>
              </a:rPr>
              <a:t>Rm</a:t>
            </a:r>
            <a:r>
              <a:rPr lang="zh-CN" altLang="en-US" sz="1900" b="1" dirty="0" smtClean="0">
                <a:latin typeface="+mn-ea"/>
              </a:rPr>
              <a:t>、每一行都有主元</a:t>
            </a:r>
            <a:endParaRPr lang="en-US" altLang="zh-CN" sz="1900" b="1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8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1663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：系统复习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772" y="1098071"/>
            <a:ext cx="58686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latin typeface="+mn-ea"/>
              </a:rPr>
              <a:t>1</a:t>
            </a:r>
            <a:r>
              <a:rPr lang="zh-CN" altLang="en-US" sz="1900" b="1" dirty="0" smtClean="0">
                <a:latin typeface="+mn-ea"/>
              </a:rPr>
              <a:t>、线性</a:t>
            </a:r>
            <a:r>
              <a:rPr lang="zh-CN" altLang="en-US" sz="1900" b="1" dirty="0">
                <a:latin typeface="+mn-ea"/>
              </a:rPr>
              <a:t>无关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linear independent</a:t>
            </a:r>
            <a:r>
              <a:rPr lang="zh-CN" altLang="en-US" sz="1900" b="1" dirty="0" smtClean="0">
                <a:latin typeface="+mn-ea"/>
              </a:rPr>
              <a:t>）：四种判断方法</a:t>
            </a:r>
            <a:endParaRPr lang="en-US" altLang="zh-CN" sz="1900" b="1" dirty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、映射：</a:t>
            </a:r>
            <a:r>
              <a:rPr lang="en-US" altLang="zh-CN" sz="1900" b="1" dirty="0" smtClean="0">
                <a:latin typeface="+mn-ea"/>
              </a:rPr>
              <a:t>domain/codomain/range</a:t>
            </a:r>
          </a:p>
          <a:p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线性变换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linear transformation</a:t>
            </a:r>
            <a:r>
              <a:rPr lang="zh-CN" altLang="en-US" sz="1900" b="1" dirty="0" smtClean="0">
                <a:latin typeface="+mn-ea"/>
              </a:rPr>
              <a:t>）：两个条件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4</a:t>
            </a:r>
            <a:r>
              <a:rPr lang="zh-CN" altLang="en-US" sz="1900" b="1" dirty="0" smtClean="0">
                <a:latin typeface="+mn-ea"/>
              </a:rPr>
              <a:t>、标准矩阵（</a:t>
            </a:r>
            <a:r>
              <a:rPr lang="en-US" altLang="zh-CN" sz="1900" b="1" dirty="0" smtClean="0">
                <a:latin typeface="+mn-ea"/>
              </a:rPr>
              <a:t>standard matrix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5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onto</a:t>
            </a:r>
            <a:r>
              <a:rPr lang="zh-CN" altLang="en-US" sz="1900" b="1" dirty="0" smtClean="0">
                <a:latin typeface="+mn-ea"/>
              </a:rPr>
              <a:t>（与定理四）</a:t>
            </a:r>
            <a:r>
              <a:rPr lang="en-US" altLang="zh-CN" sz="1900" b="1" dirty="0" smtClean="0">
                <a:latin typeface="+mn-ea"/>
              </a:rPr>
              <a:t> VS one-to-one(</a:t>
            </a:r>
            <a:r>
              <a:rPr lang="zh-CN" altLang="en-US" sz="1900" b="1" dirty="0" smtClean="0">
                <a:latin typeface="+mn-ea"/>
              </a:rPr>
              <a:t>与线性无关</a:t>
            </a:r>
            <a:r>
              <a:rPr lang="en-US" altLang="zh-CN" sz="1900" b="1" dirty="0" smtClean="0">
                <a:latin typeface="+mn-ea"/>
              </a:rPr>
              <a:t>)</a:t>
            </a:r>
          </a:p>
          <a:p>
            <a:r>
              <a:rPr lang="en-US" altLang="zh-CN" sz="1900" b="1" dirty="0" smtClean="0">
                <a:latin typeface="+mn-ea"/>
              </a:rPr>
              <a:t>6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矩阵乘法：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种方法</a:t>
            </a:r>
            <a:endParaRPr lang="en-US" altLang="zh-CN" sz="19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7</a:t>
            </a:r>
            <a:r>
              <a:rPr lang="zh-CN" altLang="en-US" sz="1900" b="1" dirty="0" smtClean="0">
                <a:latin typeface="+mn-ea"/>
              </a:rPr>
              <a:t>、转置（</a:t>
            </a:r>
            <a:r>
              <a:rPr lang="en-US" altLang="zh-CN" sz="1900" b="1" dirty="0" smtClean="0">
                <a:latin typeface="+mn-ea"/>
              </a:rPr>
              <a:t>transpose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8</a:t>
            </a:r>
            <a:r>
              <a:rPr lang="zh-CN" altLang="en-US" sz="1900" b="1" dirty="0" smtClean="0">
                <a:latin typeface="+mn-ea"/>
              </a:rPr>
              <a:t>、注意</a:t>
            </a:r>
            <a:r>
              <a:rPr lang="zh-CN" altLang="en-US" sz="1900" b="1" dirty="0" smtClean="0">
                <a:latin typeface="+mn-ea"/>
                <a:sym typeface="Wingdings" pitchFamily="2" charset="2"/>
              </a:rPr>
              <a:t>：（</a:t>
            </a:r>
            <a:r>
              <a:rPr lang="en-US" altLang="zh-CN" sz="1900" b="1" dirty="0" smtClean="0">
                <a:latin typeface="+mn-ea"/>
                <a:sym typeface="Wingdings" pitchFamily="2" charset="2"/>
              </a:rPr>
              <a:t>AB</a:t>
            </a:r>
            <a:r>
              <a:rPr lang="zh-CN" altLang="en-US" sz="1900" b="1" dirty="0" smtClean="0">
                <a:latin typeface="+mn-ea"/>
                <a:sym typeface="Wingdings" pitchFamily="2" charset="2"/>
              </a:rPr>
              <a:t>）</a:t>
            </a:r>
            <a:r>
              <a:rPr lang="en-US" altLang="zh-CN" sz="1900" b="1" dirty="0" smtClean="0">
                <a:latin typeface="+mn-ea"/>
                <a:sym typeface="Wingdings" pitchFamily="2" charset="2"/>
              </a:rPr>
              <a:t>^T=B^TA^T	(AB)^-1=B^-1A^-1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9</a:t>
            </a:r>
            <a:r>
              <a:rPr lang="zh-CN" altLang="en-US" sz="1900" b="1" dirty="0" smtClean="0">
                <a:latin typeface="+mn-ea"/>
              </a:rPr>
              <a:t>、矩阵的逆（</a:t>
            </a:r>
            <a:r>
              <a:rPr lang="en-US" altLang="zh-CN" sz="1900" b="1" dirty="0" smtClean="0">
                <a:latin typeface="+mn-ea"/>
              </a:rPr>
              <a:t>inverse</a:t>
            </a:r>
            <a:r>
              <a:rPr lang="zh-CN" altLang="en-US" sz="1900" b="1" dirty="0" smtClean="0">
                <a:latin typeface="+mn-ea"/>
              </a:rPr>
              <a:t>）：唯一性、</a:t>
            </a:r>
            <a:r>
              <a:rPr lang="en-US" altLang="zh-CN" sz="1900" b="1" dirty="0" smtClean="0">
                <a:latin typeface="+mn-ea"/>
              </a:rPr>
              <a:t>Ax=b</a:t>
            </a:r>
            <a:r>
              <a:rPr lang="zh-CN" altLang="en-US" sz="1900" b="1" dirty="0" smtClean="0">
                <a:latin typeface="+mn-ea"/>
              </a:rPr>
              <a:t>的唯一解、</a:t>
            </a:r>
            <a:r>
              <a:rPr lang="en-US" altLang="zh-CN" sz="1900" b="1" dirty="0" smtClean="0">
                <a:latin typeface="+mn-ea"/>
              </a:rPr>
              <a:t>nonsingular matrix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的求法、基本行变换对矩阵逆的影响、一般求法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10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逆矩阵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12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等价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invertible matrix theorem IMT</a:t>
            </a:r>
            <a:r>
              <a:rPr lang="zh-CN" altLang="en-US" sz="1900" b="1" dirty="0" smtClean="0">
                <a:latin typeface="+mn-ea"/>
              </a:rPr>
              <a:t>）：单射、满射、那个主元、无自由变量、线性无关、关联定理四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11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矩阵的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LU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分解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8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1663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：系统复习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772" y="1098071"/>
            <a:ext cx="54366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latin typeface="+mn-ea"/>
              </a:rPr>
              <a:t>1</a:t>
            </a:r>
            <a:r>
              <a:rPr lang="zh-CN" altLang="en-US" sz="1900" b="1" dirty="0" smtClean="0">
                <a:latin typeface="+mn-ea"/>
              </a:rPr>
              <a:t>、子空间（</a:t>
            </a:r>
            <a:r>
              <a:rPr lang="en-US" altLang="zh-CN" sz="1900" b="1" dirty="0" smtClean="0">
                <a:latin typeface="+mn-ea"/>
              </a:rPr>
              <a:t>subspace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:</a:t>
            </a:r>
            <a:r>
              <a:rPr lang="zh-CN" altLang="en-US" sz="1900" b="1" dirty="0" smtClean="0">
                <a:latin typeface="+mn-ea"/>
              </a:rPr>
              <a:t>含</a:t>
            </a:r>
            <a:r>
              <a:rPr lang="en-US" altLang="zh-CN" sz="1900" b="1" dirty="0" smtClean="0">
                <a:latin typeface="+mn-ea"/>
              </a:rPr>
              <a:t>0</a:t>
            </a:r>
            <a:r>
              <a:rPr lang="zh-CN" altLang="en-US" sz="1900" b="1" dirty="0" smtClean="0">
                <a:latin typeface="+mn-ea"/>
              </a:rPr>
              <a:t>、对加法和数乘封闭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列空间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column space</a:t>
            </a:r>
            <a:r>
              <a:rPr lang="zh-CN" altLang="en-US" sz="1900" b="1" dirty="0" smtClean="0">
                <a:latin typeface="+mn-ea"/>
              </a:rPr>
              <a:t>）：注意是对应列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空间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null space</a:t>
            </a:r>
            <a:r>
              <a:rPr lang="zh-CN" altLang="en-US" sz="1900" b="1" dirty="0" smtClean="0">
                <a:latin typeface="+mn-ea"/>
              </a:rPr>
              <a:t>）：通解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4</a:t>
            </a:r>
            <a:r>
              <a:rPr lang="zh-CN" altLang="en-US" sz="1900" b="1" dirty="0" smtClean="0">
                <a:latin typeface="+mn-ea"/>
              </a:rPr>
              <a:t>、基（</a:t>
            </a:r>
            <a:r>
              <a:rPr lang="en-US" altLang="zh-CN" sz="1900" b="1" dirty="0">
                <a:latin typeface="+mn-ea"/>
              </a:rPr>
              <a:t>basis</a:t>
            </a:r>
            <a:r>
              <a:rPr lang="zh-CN" altLang="en-US" sz="1900" b="1" dirty="0" smtClean="0">
                <a:latin typeface="+mn-ea"/>
              </a:rPr>
              <a:t>）、维度（</a:t>
            </a:r>
            <a:r>
              <a:rPr lang="en-US" altLang="zh-CN" sz="1900" b="1" dirty="0" err="1" smtClean="0">
                <a:latin typeface="+mn-ea"/>
              </a:rPr>
              <a:t>dimention</a:t>
            </a:r>
            <a:r>
              <a:rPr lang="zh-CN" altLang="en-US" sz="1900" b="1" dirty="0" smtClean="0">
                <a:latin typeface="+mn-ea"/>
              </a:rPr>
              <a:t>）、秩（</a:t>
            </a:r>
            <a:r>
              <a:rPr lang="en-US" altLang="zh-CN" sz="1900" b="1" dirty="0" smtClean="0">
                <a:latin typeface="+mn-ea"/>
              </a:rPr>
              <a:t>rank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5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rank +dim null</a:t>
            </a:r>
            <a:r>
              <a:rPr lang="zh-CN" altLang="en-US" sz="1900" b="1" dirty="0" smtClean="0">
                <a:latin typeface="+mn-ea"/>
              </a:rPr>
              <a:t>Ａ</a:t>
            </a:r>
            <a:r>
              <a:rPr lang="en-US" altLang="zh-CN" sz="1900" b="1" dirty="0" smtClean="0">
                <a:latin typeface="+mn-ea"/>
              </a:rPr>
              <a:t>=n</a:t>
            </a:r>
          </a:p>
          <a:p>
            <a:r>
              <a:rPr lang="en-US" altLang="zh-CN" sz="1900" b="1" dirty="0" smtClean="0">
                <a:latin typeface="+mn-ea"/>
              </a:rPr>
              <a:t>6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行列式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determinant</a:t>
            </a:r>
            <a:r>
              <a:rPr lang="zh-CN" altLang="en-US" sz="1900" b="1" dirty="0" smtClean="0">
                <a:latin typeface="+mn-ea"/>
              </a:rPr>
              <a:t>）：任意行列为准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7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变换操作</a:t>
            </a:r>
            <a:r>
              <a:rPr lang="zh-CN" altLang="en-US" sz="1900" b="1" dirty="0" smtClean="0">
                <a:latin typeface="+mn-ea"/>
              </a:rPr>
              <a:t>：</a:t>
            </a:r>
            <a:r>
              <a:rPr lang="zh-CN" altLang="en-US" sz="1900" b="1" dirty="0">
                <a:latin typeface="+mn-ea"/>
              </a:rPr>
              <a:t>画</a:t>
            </a:r>
            <a:r>
              <a:rPr lang="zh-CN" altLang="en-US" sz="1900" b="1" dirty="0" smtClean="0">
                <a:latin typeface="+mn-ea"/>
              </a:rPr>
              <a:t>点</a:t>
            </a:r>
            <a:r>
              <a:rPr lang="zh-CN" altLang="en-US" sz="1900" b="1" dirty="0" smtClean="0">
                <a:latin typeface="+mn-ea"/>
              </a:rPr>
              <a:t>判断矩阵、注意左乘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8</a:t>
            </a:r>
            <a:r>
              <a:rPr lang="zh-CN" altLang="en-US" sz="1900" b="1" dirty="0" smtClean="0">
                <a:latin typeface="+mn-ea"/>
              </a:rPr>
              <a:t>、行列式的线性属性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9</a:t>
            </a:r>
            <a:r>
              <a:rPr lang="zh-CN" altLang="en-US" sz="1900" b="1" dirty="0" smtClean="0">
                <a:latin typeface="+mn-ea"/>
              </a:rPr>
              <a:t>、克莱默法则（</a:t>
            </a:r>
            <a:r>
              <a:rPr lang="en-US" altLang="zh-CN" sz="1900" b="1" dirty="0" smtClean="0">
                <a:latin typeface="+mn-ea"/>
              </a:rPr>
              <a:t>crammer’s rule</a:t>
            </a:r>
            <a:r>
              <a:rPr lang="zh-CN" altLang="en-US" sz="1900" b="1" dirty="0" smtClean="0">
                <a:latin typeface="+mn-ea"/>
              </a:rPr>
              <a:t>）：</a:t>
            </a:r>
            <a:r>
              <a:rPr lang="en-US" altLang="zh-CN" sz="1900" b="1" dirty="0" smtClean="0">
                <a:latin typeface="+mn-ea"/>
              </a:rPr>
              <a:t>xi=</a:t>
            </a:r>
            <a:r>
              <a:rPr lang="en-US" altLang="zh-CN" sz="1900" b="1" dirty="0" err="1" smtClean="0">
                <a:latin typeface="+mn-ea"/>
              </a:rPr>
              <a:t>detAi</a:t>
            </a:r>
            <a:r>
              <a:rPr lang="en-US" altLang="zh-CN" sz="1900" b="1" dirty="0" smtClean="0">
                <a:latin typeface="+mn-ea"/>
              </a:rPr>
              <a:t>(b)/</a:t>
            </a:r>
            <a:r>
              <a:rPr lang="en-US" altLang="zh-CN" sz="1900" b="1" dirty="0" err="1" smtClean="0">
                <a:latin typeface="+mn-ea"/>
              </a:rPr>
              <a:t>det</a:t>
            </a:r>
            <a:r>
              <a:rPr lang="en-US" altLang="zh-CN" sz="1900" b="1" dirty="0" smtClean="0">
                <a:latin typeface="+mn-ea"/>
              </a:rPr>
              <a:t>(A), i=1,2…n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[A b]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x=A^-1b</a:t>
            </a:r>
          </a:p>
          <a:p>
            <a:r>
              <a:rPr lang="en-US" altLang="zh-CN" sz="1900" b="1" dirty="0" smtClean="0">
                <a:latin typeface="+mn-ea"/>
              </a:rPr>
              <a:t>10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A^-1</a:t>
            </a:r>
            <a:r>
              <a:rPr lang="zh-CN" altLang="en-US" sz="1900" b="1" dirty="0" smtClean="0">
                <a:latin typeface="+mn-ea"/>
              </a:rPr>
              <a:t>的另一种求法，</a:t>
            </a:r>
            <a:r>
              <a:rPr lang="en-US" altLang="zh-CN" sz="1900" b="1" dirty="0" smtClean="0">
                <a:latin typeface="+mn-ea"/>
              </a:rPr>
              <a:t>1/</a:t>
            </a:r>
            <a:r>
              <a:rPr lang="en-US" altLang="zh-CN" sz="1900" b="1" dirty="0" err="1" smtClean="0">
                <a:latin typeface="+mn-ea"/>
              </a:rPr>
              <a:t>detA</a:t>
            </a:r>
            <a:r>
              <a:rPr lang="en-US" altLang="zh-CN" sz="1900" b="1" dirty="0" smtClean="0">
                <a:latin typeface="+mn-ea"/>
              </a:rPr>
              <a:t> * </a:t>
            </a:r>
            <a:r>
              <a:rPr lang="zh-CN" altLang="en-US" sz="1900" b="1" dirty="0" smtClean="0">
                <a:latin typeface="+mn-ea"/>
              </a:rPr>
              <a:t>矩阵各项的余因子展开形式（</a:t>
            </a:r>
            <a:r>
              <a:rPr lang="en-US" altLang="zh-CN" sz="1900" b="1" dirty="0" smtClean="0">
                <a:latin typeface="+mn-ea"/>
              </a:rPr>
              <a:t>+-</a:t>
            </a:r>
            <a:r>
              <a:rPr lang="zh-CN" altLang="en-US" sz="1900" b="1" dirty="0" smtClean="0">
                <a:latin typeface="+mn-ea"/>
              </a:rPr>
              <a:t>），伴随矩阵（</a:t>
            </a:r>
            <a:r>
              <a:rPr lang="en-US" altLang="zh-CN" sz="1900" b="1" dirty="0" err="1" smtClean="0">
                <a:latin typeface="+mn-ea"/>
              </a:rPr>
              <a:t>adjugate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err="1" smtClean="0">
                <a:latin typeface="+mn-ea"/>
              </a:rPr>
              <a:t>adgA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11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2 </a:t>
            </a:r>
            <a:r>
              <a:rPr lang="zh-CN" altLang="en-US" sz="1900" b="1" dirty="0" smtClean="0">
                <a:latin typeface="+mn-ea"/>
              </a:rPr>
              <a:t>绝对值</a:t>
            </a:r>
            <a:r>
              <a:rPr lang="en-US" altLang="zh-CN" sz="1900" b="1" dirty="0" err="1" smtClean="0">
                <a:latin typeface="+mn-ea"/>
              </a:rPr>
              <a:t>det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A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=S</a:t>
            </a:r>
            <a:r>
              <a:rPr lang="zh-CN" altLang="en-US" sz="1900" b="1" dirty="0" smtClean="0">
                <a:latin typeface="+mn-ea"/>
              </a:rPr>
              <a:t>，</a:t>
            </a:r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为</a:t>
            </a:r>
            <a:r>
              <a:rPr lang="en-US" altLang="zh-CN" sz="1900" b="1" dirty="0" smtClean="0">
                <a:latin typeface="+mn-ea"/>
              </a:rPr>
              <a:t>V</a:t>
            </a:r>
            <a:endParaRPr lang="en-US" altLang="zh-CN" sz="1900" b="1" dirty="0">
              <a:latin typeface="+mn-ea"/>
            </a:endParaRPr>
          </a:p>
          <a:p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定理十：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T(s)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的面积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绝对值</a:t>
            </a:r>
            <a:r>
              <a:rPr lang="en-US" altLang="zh-CN" sz="1900" b="1" dirty="0" err="1" smtClean="0">
                <a:solidFill>
                  <a:srgbClr val="FF0000"/>
                </a:solidFill>
                <a:latin typeface="+mn-ea"/>
              </a:rPr>
              <a:t>detA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面积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9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1663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2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：典型例题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772" y="1098071"/>
            <a:ext cx="529258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latin typeface="+mn-ea"/>
              </a:rPr>
              <a:t>1</a:t>
            </a:r>
            <a:r>
              <a:rPr lang="zh-CN" altLang="en-US" sz="1900" b="1" dirty="0" smtClean="0">
                <a:latin typeface="+mn-ea"/>
              </a:rPr>
              <a:t>、子空间（</a:t>
            </a:r>
            <a:r>
              <a:rPr lang="en-US" altLang="zh-CN" sz="1900" b="1" dirty="0" smtClean="0">
                <a:latin typeface="+mn-ea"/>
              </a:rPr>
              <a:t>subspace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:</a:t>
            </a:r>
            <a:r>
              <a:rPr lang="zh-CN" altLang="en-US" sz="1900" b="1" dirty="0" smtClean="0">
                <a:latin typeface="+mn-ea"/>
              </a:rPr>
              <a:t>含</a:t>
            </a:r>
            <a:r>
              <a:rPr lang="en-US" altLang="zh-CN" sz="1900" b="1" dirty="0" smtClean="0">
                <a:latin typeface="+mn-ea"/>
              </a:rPr>
              <a:t>0</a:t>
            </a:r>
            <a:r>
              <a:rPr lang="zh-CN" altLang="en-US" sz="1900" b="1" dirty="0" smtClean="0">
                <a:latin typeface="+mn-ea"/>
              </a:rPr>
              <a:t>、对加法和数乘封闭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列空间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column space</a:t>
            </a:r>
            <a:r>
              <a:rPr lang="zh-CN" altLang="en-US" sz="1900" b="1" dirty="0" smtClean="0">
                <a:latin typeface="+mn-ea"/>
              </a:rPr>
              <a:t>）：注意是对应列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空间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null space</a:t>
            </a:r>
            <a:r>
              <a:rPr lang="zh-CN" altLang="en-US" sz="1900" b="1" dirty="0" smtClean="0">
                <a:latin typeface="+mn-ea"/>
              </a:rPr>
              <a:t>）：通解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4</a:t>
            </a:r>
            <a:r>
              <a:rPr lang="zh-CN" altLang="en-US" sz="1900" b="1" dirty="0" smtClean="0">
                <a:latin typeface="+mn-ea"/>
              </a:rPr>
              <a:t>、基（</a:t>
            </a:r>
            <a:r>
              <a:rPr lang="en-US" altLang="zh-CN" sz="1900" b="1" dirty="0">
                <a:latin typeface="+mn-ea"/>
              </a:rPr>
              <a:t>basis</a:t>
            </a:r>
            <a:r>
              <a:rPr lang="zh-CN" altLang="en-US" sz="1900" b="1" dirty="0" smtClean="0">
                <a:latin typeface="+mn-ea"/>
              </a:rPr>
              <a:t>）、维度（</a:t>
            </a:r>
            <a:r>
              <a:rPr lang="en-US" altLang="zh-CN" sz="1900" b="1" dirty="0" err="1" smtClean="0">
                <a:latin typeface="+mn-ea"/>
              </a:rPr>
              <a:t>dimention</a:t>
            </a:r>
            <a:r>
              <a:rPr lang="zh-CN" altLang="en-US" sz="1900" b="1" dirty="0" smtClean="0">
                <a:latin typeface="+mn-ea"/>
              </a:rPr>
              <a:t>）、秩（</a:t>
            </a:r>
            <a:r>
              <a:rPr lang="en-US" altLang="zh-CN" sz="1900" b="1" dirty="0" smtClean="0">
                <a:latin typeface="+mn-ea"/>
              </a:rPr>
              <a:t>rank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5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rank +dim null</a:t>
            </a:r>
            <a:r>
              <a:rPr lang="zh-CN" altLang="en-US" sz="1900" b="1" dirty="0" smtClean="0">
                <a:latin typeface="+mn-ea"/>
              </a:rPr>
              <a:t>Ａ</a:t>
            </a:r>
            <a:r>
              <a:rPr lang="en-US" altLang="zh-CN" sz="1900" b="1" dirty="0" smtClean="0">
                <a:latin typeface="+mn-ea"/>
              </a:rPr>
              <a:t>=n</a:t>
            </a:r>
          </a:p>
          <a:p>
            <a:r>
              <a:rPr lang="en-US" altLang="zh-CN" sz="1900" b="1" dirty="0" smtClean="0">
                <a:latin typeface="+mn-ea"/>
              </a:rPr>
              <a:t>6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行列式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determinant</a:t>
            </a:r>
            <a:r>
              <a:rPr lang="zh-CN" altLang="en-US" sz="1900" b="1" dirty="0" smtClean="0">
                <a:latin typeface="+mn-ea"/>
              </a:rPr>
              <a:t>）：任意行列为准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7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变换操作</a:t>
            </a:r>
            <a:r>
              <a:rPr lang="zh-CN" altLang="en-US" sz="1900" b="1" dirty="0" smtClean="0">
                <a:latin typeface="+mn-ea"/>
              </a:rPr>
              <a:t>：花点判断矩阵、注意左乘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8</a:t>
            </a:r>
            <a:r>
              <a:rPr lang="zh-CN" altLang="en-US" sz="1900" b="1" dirty="0" smtClean="0">
                <a:latin typeface="+mn-ea"/>
              </a:rPr>
              <a:t>、行列式的线性属性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9</a:t>
            </a:r>
            <a:r>
              <a:rPr lang="zh-CN" altLang="en-US" sz="1900" b="1" dirty="0" smtClean="0">
                <a:latin typeface="+mn-ea"/>
              </a:rPr>
              <a:t>、克莱默法则（</a:t>
            </a:r>
            <a:r>
              <a:rPr lang="en-US" altLang="zh-CN" sz="1900" b="1" dirty="0" smtClean="0">
                <a:latin typeface="+mn-ea"/>
              </a:rPr>
              <a:t>crammer’s rule</a:t>
            </a:r>
            <a:r>
              <a:rPr lang="zh-CN" altLang="en-US" sz="1900" b="1" dirty="0" smtClean="0">
                <a:latin typeface="+mn-ea"/>
              </a:rPr>
              <a:t>）：</a:t>
            </a:r>
            <a:r>
              <a:rPr lang="en-US" altLang="zh-CN" sz="1900" b="1" dirty="0" smtClean="0">
                <a:latin typeface="+mn-ea"/>
              </a:rPr>
              <a:t>xi=</a:t>
            </a:r>
            <a:r>
              <a:rPr lang="en-US" altLang="zh-CN" sz="1900" b="1" dirty="0" err="1" smtClean="0">
                <a:latin typeface="+mn-ea"/>
              </a:rPr>
              <a:t>detAi</a:t>
            </a:r>
            <a:r>
              <a:rPr lang="en-US" altLang="zh-CN" sz="1900" b="1" dirty="0" smtClean="0">
                <a:latin typeface="+mn-ea"/>
              </a:rPr>
              <a:t>(b)/</a:t>
            </a:r>
            <a:r>
              <a:rPr lang="en-US" altLang="zh-CN" sz="1900" b="1" dirty="0" err="1" smtClean="0">
                <a:latin typeface="+mn-ea"/>
              </a:rPr>
              <a:t>det</a:t>
            </a:r>
            <a:r>
              <a:rPr lang="en-US" altLang="zh-CN" sz="1900" b="1" dirty="0" smtClean="0">
                <a:latin typeface="+mn-ea"/>
              </a:rPr>
              <a:t>(A), i=1,2…n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[A b]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x=A^-1b</a:t>
            </a:r>
          </a:p>
          <a:p>
            <a:r>
              <a:rPr lang="en-US" altLang="zh-CN" sz="1900" b="1" dirty="0" smtClean="0">
                <a:latin typeface="+mn-ea"/>
              </a:rPr>
              <a:t>10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A^-1</a:t>
            </a:r>
            <a:r>
              <a:rPr lang="zh-CN" altLang="en-US" sz="1900" b="1" dirty="0" smtClean="0">
                <a:latin typeface="+mn-ea"/>
              </a:rPr>
              <a:t>的另一种求法，</a:t>
            </a:r>
            <a:r>
              <a:rPr lang="en-US" altLang="zh-CN" sz="1900" b="1" dirty="0" smtClean="0">
                <a:latin typeface="+mn-ea"/>
              </a:rPr>
              <a:t>1/</a:t>
            </a:r>
            <a:r>
              <a:rPr lang="en-US" altLang="zh-CN" sz="1900" b="1" dirty="0" err="1" smtClean="0">
                <a:latin typeface="+mn-ea"/>
              </a:rPr>
              <a:t>detA</a:t>
            </a:r>
            <a:r>
              <a:rPr lang="en-US" altLang="zh-CN" sz="1900" b="1" dirty="0" smtClean="0">
                <a:latin typeface="+mn-ea"/>
              </a:rPr>
              <a:t> * </a:t>
            </a:r>
            <a:r>
              <a:rPr lang="zh-CN" altLang="en-US" sz="1900" b="1" dirty="0" smtClean="0">
                <a:latin typeface="+mn-ea"/>
              </a:rPr>
              <a:t>矩阵各项的余因子展开形式（</a:t>
            </a:r>
            <a:r>
              <a:rPr lang="en-US" altLang="zh-CN" sz="1900" b="1" dirty="0" smtClean="0">
                <a:latin typeface="+mn-ea"/>
              </a:rPr>
              <a:t>+-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11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2 </a:t>
            </a:r>
            <a:r>
              <a:rPr lang="zh-CN" altLang="en-US" sz="1900" b="1" dirty="0" smtClean="0">
                <a:latin typeface="+mn-ea"/>
              </a:rPr>
              <a:t>绝对值</a:t>
            </a:r>
            <a:r>
              <a:rPr lang="en-US" altLang="zh-CN" sz="1900" b="1" dirty="0" err="1" smtClean="0">
                <a:latin typeface="+mn-ea"/>
              </a:rPr>
              <a:t>det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A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=S</a:t>
            </a:r>
            <a:r>
              <a:rPr lang="zh-CN" altLang="en-US" sz="1900" b="1" dirty="0" smtClean="0">
                <a:latin typeface="+mn-ea"/>
              </a:rPr>
              <a:t>，</a:t>
            </a:r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为</a:t>
            </a:r>
            <a:r>
              <a:rPr lang="en-US" altLang="zh-CN" sz="1900" b="1" dirty="0" smtClean="0">
                <a:latin typeface="+mn-ea"/>
              </a:rPr>
              <a:t>V</a:t>
            </a:r>
            <a:endParaRPr lang="en-US" altLang="zh-CN" sz="1900" b="1" dirty="0">
              <a:latin typeface="+mn-ea"/>
            </a:endParaRPr>
          </a:p>
          <a:p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定理十：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T(s)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的面积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绝对值</a:t>
            </a:r>
            <a:r>
              <a:rPr lang="en-US" altLang="zh-CN" sz="1900" b="1" dirty="0" err="1" smtClean="0">
                <a:solidFill>
                  <a:srgbClr val="FF0000"/>
                </a:solidFill>
                <a:latin typeface="+mn-ea"/>
              </a:rPr>
              <a:t>detA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面积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4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1539" y="1628800"/>
            <a:ext cx="575029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岭南中山飞初起，</a:t>
            </a:r>
            <a:endParaRPr lang="en-US" altLang="zh-CN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青年才俊尚未息。</a:t>
            </a:r>
            <a:endParaRPr lang="en-US" altLang="zh-CN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劝汝今朝跨马去，</a:t>
            </a:r>
            <a:endParaRPr lang="en-US" altLang="zh-CN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豪情期中震轩宇。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15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160</TotalTime>
  <Words>669</Words>
  <Application>Microsoft Office PowerPoint</Application>
  <PresentationFormat>全屏显示(4:3)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You never know how good you are！</vt:lpstr>
      <vt:lpstr>You never know how good you are！</vt:lpstr>
      <vt:lpstr>You never know how good you are！</vt:lpstr>
      <vt:lpstr>You never know how good you are！</vt:lpstr>
      <vt:lpstr>You never know how good you are！</vt:lpstr>
      <vt:lpstr>You never know how good you are！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never know how good you are！</dc:title>
  <dc:creator>Administrator</dc:creator>
  <cp:lastModifiedBy>SkyUN.Org</cp:lastModifiedBy>
  <cp:revision>15</cp:revision>
  <dcterms:created xsi:type="dcterms:W3CDTF">2015-11-16T11:11:48Z</dcterms:created>
  <dcterms:modified xsi:type="dcterms:W3CDTF">2015-11-17T07:57:00Z</dcterms:modified>
</cp:coreProperties>
</file>