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72" r:id="rId5"/>
    <p:sldId id="264" r:id="rId6"/>
    <p:sldId id="276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50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34" autoAdjust="0"/>
    <p:restoredTop sz="98861" autoAdjust="0"/>
  </p:normalViewPr>
  <p:slideViewPr>
    <p:cSldViewPr snapToGrid="0" showGuides="1">
      <p:cViewPr>
        <p:scale>
          <a:sx n="50" d="100"/>
          <a:sy n="50" d="100"/>
        </p:scale>
        <p:origin x="-636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656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50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pPr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tlab&#20171;&#32461;.ppt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2829" y="2853467"/>
            <a:ext cx="5490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Linear Algebra </a:t>
            </a:r>
          </a:p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Exercise Class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12.26</a:t>
            </a:r>
            <a:endParaRPr lang="en-US" altLang="zh-CN" sz="4000" dirty="0" smtClean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+mn-ea"/>
              </a:rPr>
              <a:t>教务二班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31669" y="5974805"/>
            <a:ext cx="549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吕朔君 </a:t>
            </a:r>
            <a:r>
              <a:rPr lang="en-US" altLang="zh-CN" sz="2400" b="1" dirty="0" smtClean="0">
                <a:latin typeface="+mn-ea"/>
              </a:rPr>
              <a:t>Mail:1500520874@q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828996" y="6496050"/>
            <a:ext cx="4553003" cy="65849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4303728" y="5257800"/>
            <a:ext cx="3773471" cy="761999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84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933450"/>
            <a:ext cx="102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The set β={1+t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t+t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 smtClean="0"/>
              <a:t>1+2t+t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} </a:t>
            </a:r>
            <a:r>
              <a:rPr lang="en-US" sz="2800" dirty="0" smtClean="0"/>
              <a:t>is a basis for P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find the coordinate vector of P(t) = 1+4t+7t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relative to β</a:t>
            </a:r>
            <a:r>
              <a:rPr lang="en-US" sz="2800" dirty="0" smtClean="0"/>
              <a:t>.</a:t>
            </a:r>
            <a:endParaRPr lang="zh-CN" altLang="en-US" sz="2800" dirty="0" smtClean="0"/>
          </a:p>
        </p:txBody>
      </p:sp>
      <p:pic>
        <p:nvPicPr>
          <p:cNvPr id="8" name="图片 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2067" y="1847850"/>
            <a:ext cx="8482966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9434" y="4248150"/>
            <a:ext cx="932173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1811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/>
              <a:t>4.</a:t>
            </a:r>
            <a:r>
              <a:rPr lang="zh-CN" altLang="en-US" sz="2800" dirty="0" smtClean="0"/>
              <a:t>求</a:t>
            </a:r>
            <a:r>
              <a:rPr lang="zh-CN" altLang="en-US" sz="2800" dirty="0" smtClean="0"/>
              <a:t>下列向量生成的空间的一组基</a:t>
            </a:r>
          </a:p>
          <a:p>
            <a:endParaRPr lang="zh-CN" altLang="en-US" sz="28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86649" y="609600"/>
            <a:ext cx="3539613" cy="1714500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1" y="2162175"/>
            <a:ext cx="3214688" cy="208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076450" y="4800600"/>
            <a:ext cx="6038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a</a:t>
            </a:r>
            <a:r>
              <a:rPr lang="en-US" altLang="zh-CN" sz="2800" baseline="-25000" dirty="0" smtClean="0"/>
              <a:t>3</a:t>
            </a:r>
          </a:p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4</a:t>
            </a:r>
            <a:endParaRPr lang="zh-CN" altLang="en-US" sz="2800" baseline="-25000" dirty="0" smtClean="0"/>
          </a:p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a</a:t>
            </a:r>
            <a:r>
              <a:rPr lang="en-US" altLang="zh-CN" sz="2800" baseline="-25000" dirty="0" smtClean="0"/>
              <a:t>5</a:t>
            </a:r>
            <a:endParaRPr lang="zh-CN" altLang="en-US" sz="2800" baseline="-250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2990850" y="2057400"/>
            <a:ext cx="1466850" cy="222885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5312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666750"/>
            <a:ext cx="96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5.Prove </a:t>
            </a:r>
            <a:r>
              <a:rPr lang="en-US" sz="2800" dirty="0" smtClean="0"/>
              <a:t>the Theorem 8. (</a:t>
            </a:r>
            <a:r>
              <a:rPr lang="en-US" sz="2800" i="1" dirty="0" smtClean="0"/>
              <a:t>Onto and One-to-one map</a:t>
            </a:r>
            <a:r>
              <a:rPr lang="en-US" sz="2800" dirty="0" smtClean="0"/>
              <a:t>) </a:t>
            </a:r>
            <a:endParaRPr lang="zh-CN" altLang="en-US" sz="2800" dirty="0"/>
          </a:p>
        </p:txBody>
      </p:sp>
      <p:pic>
        <p:nvPicPr>
          <p:cNvPr id="10" name="图片 9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183" y="1000124"/>
            <a:ext cx="895141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47650" y="1664454"/>
            <a:ext cx="11989707" cy="429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10877550" y="5505450"/>
            <a:ext cx="83820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8600" y="5886450"/>
            <a:ext cx="102870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52500" y="4857750"/>
            <a:ext cx="253365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3550" y="819150"/>
            <a:ext cx="9410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若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n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是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维线性空间</a:t>
            </a:r>
            <a:r>
              <a:rPr lang="en-US" sz="2800" dirty="0" smtClean="0"/>
              <a:t>V</a:t>
            </a:r>
            <a:r>
              <a:rPr lang="zh-CN" altLang="en-US" sz="2800" dirty="0" smtClean="0"/>
              <a:t>的一组基，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+a</a:t>
            </a:r>
            <a:r>
              <a:rPr lang="en-US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+a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+…+a</a:t>
            </a:r>
            <a:r>
              <a:rPr lang="en-US" sz="2800" b="1" baseline="-25000" dirty="0" smtClean="0"/>
              <a:t>n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也是</a:t>
            </a:r>
            <a:r>
              <a:rPr lang="en-US" sz="2800" dirty="0" smtClean="0"/>
              <a:t>V</a:t>
            </a:r>
            <a:r>
              <a:rPr lang="zh-CN" altLang="en-US" sz="2800" dirty="0" smtClean="0"/>
              <a:t>的一组基。若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关于前一组基的坐标为</a:t>
            </a:r>
            <a:r>
              <a:rPr lang="en-US" sz="2800" dirty="0" smtClean="0"/>
              <a:t>(n, n-1, …, 2, 1)</a:t>
            </a:r>
            <a:r>
              <a:rPr lang="zh-CN" altLang="en-US" sz="2800" dirty="0" smtClean="0"/>
              <a:t>，求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关于后一组基的坐标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571750"/>
            <a:ext cx="104584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令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2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3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=a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4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=a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zh-CN" altLang="en-US" sz="2000" dirty="0" smtClean="0"/>
              <a:t>那么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[b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]= [a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                        =</a:t>
            </a:r>
            <a:r>
              <a:rPr lang="en-US" sz="2000" dirty="0" smtClean="0"/>
              <a:t> ]= [a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]Q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detQ</a:t>
            </a:r>
            <a:r>
              <a:rPr lang="zh-CN" altLang="en-US" sz="2000" dirty="0" smtClean="0"/>
              <a:t>≠</a:t>
            </a:r>
            <a:r>
              <a:rPr lang="en-US" altLang="zh-CN" sz="2000" dirty="0" smtClean="0"/>
              <a:t>0</a:t>
            </a:r>
          </a:p>
          <a:p>
            <a:r>
              <a:rPr lang="zh-CN" altLang="en-US" sz="2000" dirty="0" smtClean="0"/>
              <a:t>设</a:t>
            </a:r>
            <a:r>
              <a:rPr lang="en-US" altLang="zh-CN" sz="2000" dirty="0" smtClean="0"/>
              <a:t>a=x</a:t>
            </a:r>
            <a:r>
              <a:rPr lang="en-US" altLang="zh-CN" sz="2400" baseline="-25000" dirty="0" smtClean="0"/>
              <a:t>1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+…+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</a:t>
            </a:r>
            <a:r>
              <a:rPr lang="en-US" sz="2000" dirty="0" smtClean="0"/>
              <a:t> [b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]      = </a:t>
            </a:r>
            <a:r>
              <a:rPr lang="en-US" sz="2000" dirty="0" smtClean="0"/>
              <a:t>[a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]Q      =[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Q       =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  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             =Q</a:t>
            </a:r>
            <a:r>
              <a:rPr lang="en-US" altLang="zh-CN" sz="2000" baseline="30000" dirty="0" smtClean="0"/>
              <a:t>-1</a:t>
            </a:r>
            <a:r>
              <a:rPr lang="en-US" altLang="zh-CN" sz="2000" dirty="0" smtClean="0"/>
              <a:t>           =</a:t>
            </a:r>
            <a:endParaRPr lang="zh-CN" altLang="en-US" sz="2000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3900" y="2933700"/>
            <a:ext cx="1696064" cy="1143000"/>
          </a:xfrm>
          <a:prstGeom prst="rect">
            <a:avLst/>
          </a:prstGeom>
          <a:noFill/>
        </p:spPr>
      </p:pic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0" y="4076700"/>
            <a:ext cx="457200" cy="109024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50" y="4038600"/>
            <a:ext cx="457200" cy="1090246"/>
          </a:xfrm>
          <a:prstGeom prst="rect">
            <a:avLst/>
          </a:prstGeom>
          <a:noFill/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44100" y="4038600"/>
            <a:ext cx="838200" cy="11049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4819650"/>
            <a:ext cx="457200" cy="1090246"/>
          </a:xfrm>
          <a:prstGeom prst="rect">
            <a:avLst/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2650" y="4800600"/>
            <a:ext cx="838200" cy="11049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2850" y="5314950"/>
            <a:ext cx="457200" cy="1090246"/>
          </a:xfrm>
          <a:prstGeom prst="rect">
            <a:avLst/>
          </a:prstGeom>
          <a:noFill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4900" y="5314950"/>
            <a:ext cx="838200" cy="1104900"/>
          </a:xfrm>
          <a:prstGeom prst="rect">
            <a:avLst/>
          </a:prstGeom>
          <a:noFill/>
        </p:spPr>
      </p:pic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3150" y="5238749"/>
            <a:ext cx="400050" cy="124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3550" y="819150"/>
            <a:ext cx="9410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7. Let</a:t>
            </a:r>
            <a:r>
              <a:rPr lang="en-US" sz="2800" i="1" dirty="0" smtClean="0"/>
              <a:t> </a:t>
            </a:r>
            <a:r>
              <a:rPr lang="en-US" sz="2800" i="1" dirty="0" smtClean="0"/>
              <a:t>T</a:t>
            </a:r>
            <a:r>
              <a:rPr lang="zh-CN" altLang="en-US" sz="2800" dirty="0" smtClean="0"/>
              <a:t>：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zh-CN" altLang="en-US" sz="2800" dirty="0" smtClean="0"/>
              <a:t>→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m</a:t>
            </a:r>
            <a:r>
              <a:rPr lang="en-US" sz="2800" dirty="0" smtClean="0"/>
              <a:t> be a linear transformation.</a:t>
            </a:r>
            <a:endParaRPr lang="zh-CN" altLang="en-US" sz="2800" dirty="0" smtClean="0"/>
          </a:p>
          <a:p>
            <a:r>
              <a:rPr lang="en-US" sz="2800" dirty="0" smtClean="0"/>
              <a:t>a. What is the dimension of the range of </a:t>
            </a:r>
            <a:r>
              <a:rPr lang="en-US" sz="2800" i="1" dirty="0" smtClean="0"/>
              <a:t>T</a:t>
            </a:r>
            <a:r>
              <a:rPr lang="en-US" sz="2800" dirty="0" smtClean="0"/>
              <a:t> if </a:t>
            </a:r>
            <a:r>
              <a:rPr lang="en-US" sz="2800" i="1" dirty="0" smtClean="0"/>
              <a:t>T</a:t>
            </a:r>
            <a:r>
              <a:rPr lang="en-US" sz="2800" dirty="0" smtClean="0"/>
              <a:t> is a one-to-one mapping? Explain.</a:t>
            </a:r>
            <a:endParaRPr lang="zh-CN" altLang="en-US" sz="2800" dirty="0" smtClean="0"/>
          </a:p>
          <a:p>
            <a:r>
              <a:rPr lang="en-US" sz="2800" dirty="0" smtClean="0"/>
              <a:t>b. What is the dimension of the kernel of</a:t>
            </a:r>
            <a:r>
              <a:rPr lang="en-US" sz="2800" i="1" dirty="0" smtClean="0"/>
              <a:t> T</a:t>
            </a:r>
            <a:r>
              <a:rPr lang="en-US" sz="2800" dirty="0" smtClean="0"/>
              <a:t> (see Section 4.2) if </a:t>
            </a:r>
            <a:r>
              <a:rPr lang="en-US" sz="2800" i="1" dirty="0" smtClean="0"/>
              <a:t>T</a:t>
            </a:r>
            <a:r>
              <a:rPr lang="en-US" sz="2800" dirty="0" smtClean="0"/>
              <a:t> maps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onto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m</a:t>
            </a:r>
            <a:r>
              <a:rPr lang="en-US" sz="2800" dirty="0" smtClean="0"/>
              <a:t>? Explain.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522" y="3243243"/>
            <a:ext cx="11260878" cy="15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852" y="4833765"/>
            <a:ext cx="11751798" cy="153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5715000" y="3638550"/>
            <a:ext cx="407670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05400" y="4057650"/>
            <a:ext cx="266700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990600" y="4667250"/>
            <a:ext cx="266700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6350" y="5314950"/>
            <a:ext cx="15049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287000" y="5276850"/>
            <a:ext cx="15049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05300" y="5619750"/>
            <a:ext cx="15049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663" y="4895850"/>
            <a:ext cx="11634787" cy="16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00313 -0.263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3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3550" y="819150"/>
            <a:ext cx="9544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8. Consider </a:t>
            </a:r>
            <a:r>
              <a:rPr lang="en-US" sz="2800" dirty="0" smtClean="0"/>
              <a:t>the </a:t>
            </a:r>
            <a:r>
              <a:rPr lang="en-US" sz="2800" dirty="0" smtClean="0"/>
              <a:t>polynomials                ,                </a:t>
            </a:r>
            <a:r>
              <a:rPr lang="en-US" sz="2800" dirty="0" smtClean="0"/>
              <a:t>, </a:t>
            </a:r>
            <a:r>
              <a:rPr lang="en-US" sz="2800" dirty="0" smtClean="0"/>
              <a:t>            </a:t>
            </a:r>
          </a:p>
          <a:p>
            <a:r>
              <a:rPr lang="en-US" sz="2800" dirty="0" smtClean="0"/>
              <a:t>           ,                , and                      , and let </a:t>
            </a:r>
            <a:r>
              <a:rPr lang="en-US" sz="2800" i="1" dirty="0" smtClean="0"/>
              <a:t>H</a:t>
            </a:r>
            <a:r>
              <a:rPr lang="en-US" sz="2800" dirty="0" smtClean="0"/>
              <a:t> be the subspace of P5 spanned by the set</a:t>
            </a:r>
          </a:p>
          <a:p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={                       }. Produce a basis for </a:t>
            </a:r>
            <a:r>
              <a:rPr lang="en-US" sz="2800" i="1" dirty="0" smtClean="0"/>
              <a:t>H</a:t>
            </a:r>
            <a:r>
              <a:rPr lang="en-US" sz="2800" dirty="0" smtClean="0"/>
              <a:t>. (Explain how to select appropriate members of </a:t>
            </a:r>
            <a:r>
              <a:rPr lang="en-US" sz="2800" i="1" dirty="0" smtClean="0"/>
              <a:t>S</a:t>
            </a:r>
            <a:r>
              <a:rPr lang="en-US" sz="2800" dirty="0" smtClean="0"/>
              <a:t>.)</a:t>
            </a:r>
            <a:endParaRPr lang="zh-CN" altLang="en-US" sz="2800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199" y="893884"/>
            <a:ext cx="1771651" cy="363416"/>
          </a:xfrm>
          <a:prstGeom prst="rect">
            <a:avLst/>
          </a:prstGeom>
          <a:noFill/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3500" y="876300"/>
            <a:ext cx="1885950" cy="386862"/>
          </a:xfrm>
          <a:prstGeom prst="rect">
            <a:avLst/>
          </a:prstGeom>
          <a:noFill/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7850" y="1333500"/>
            <a:ext cx="1276350" cy="358274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3750" y="1295400"/>
            <a:ext cx="2000250" cy="400050"/>
          </a:xfrm>
          <a:prstGeom prst="rect">
            <a:avLst/>
          </a:prstGeom>
          <a:noFill/>
        </p:spPr>
      </p:pic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49" y="1333500"/>
            <a:ext cx="2554941" cy="381000"/>
          </a:xfrm>
          <a:prstGeom prst="rect">
            <a:avLst/>
          </a:prstGeom>
          <a:noFill/>
        </p:spPr>
      </p:pic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3700" y="2104292"/>
            <a:ext cx="2438400" cy="428730"/>
          </a:xfrm>
          <a:prstGeom prst="rect">
            <a:avLst/>
          </a:prstGeom>
          <a:noFill/>
        </p:spPr>
      </p:pic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3200400"/>
            <a:ext cx="3657600" cy="158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56045" y="3257550"/>
            <a:ext cx="4450080" cy="158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095500" y="5181600"/>
            <a:ext cx="481965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2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4</a:t>
            </a:r>
          </a:p>
          <a:p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2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5</a:t>
            </a:r>
            <a:endParaRPr lang="zh-CN" altLang="en-US" sz="2800" baseline="-25000" dirty="0" smtClean="0"/>
          </a:p>
          <a:p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3.2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37029" y="3151352"/>
            <a:ext cx="243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HW4.6-5.1</a:t>
            </a:r>
          </a:p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习题讲解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错误较多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3,7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932" y="719138"/>
            <a:ext cx="11982818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1986" y="4114800"/>
            <a:ext cx="3144101" cy="21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188" y="3014663"/>
            <a:ext cx="1052281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99035" y="3895724"/>
            <a:ext cx="23356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66700" y="449580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basic of </a:t>
            </a:r>
            <a:r>
              <a:rPr lang="en-US" altLang="zh-CN" sz="2400" dirty="0" err="1" smtClean="0"/>
              <a:t>ColA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50" y="472440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basic of </a:t>
            </a:r>
            <a:r>
              <a:rPr lang="en-US" altLang="zh-CN" sz="2400" dirty="0" err="1" smtClean="0"/>
              <a:t>NulA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3550" y="609600"/>
            <a:ext cx="941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If T </a:t>
            </a:r>
            <a:r>
              <a:rPr lang="en-US" sz="2800" dirty="0" smtClean="0"/>
              <a:t>is a one-to-one transformation. Prove that if the set of images  is linearly dependent, then the vector set is also linearly dependent.</a:t>
            </a:r>
            <a:endParaRPr lang="zh-CN" altLang="en-US" sz="2800" dirty="0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" y="2109788"/>
            <a:ext cx="11397925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3550" y="819150"/>
            <a:ext cx="941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3.Given </a:t>
            </a:r>
            <a:r>
              <a:rPr lang="en-US" sz="2800" dirty="0" smtClean="0"/>
              <a:t>the polynomials 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prove </a:t>
            </a:r>
            <a:r>
              <a:rPr lang="en-US" sz="2800" dirty="0" smtClean="0"/>
              <a:t>that </a:t>
            </a:r>
            <a:r>
              <a:rPr lang="en-US" sz="2800" dirty="0" smtClean="0"/>
              <a:t>          </a:t>
            </a:r>
            <a:r>
              <a:rPr lang="en-US" sz="2800" dirty="0" smtClean="0"/>
              <a:t>is a linearly independent set in </a:t>
            </a:r>
            <a:endParaRPr lang="zh-CN" altLang="en-US" sz="28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65606" y="1181100"/>
            <a:ext cx="426244" cy="487135"/>
          </a:xfrm>
          <a:prstGeom prst="rect">
            <a:avLst/>
          </a:prstGeom>
          <a:noFill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43650" y="849822"/>
            <a:ext cx="4267200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3325" y="1247775"/>
            <a:ext cx="126301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264" y="2724150"/>
            <a:ext cx="939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33450" y="215265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书本</a:t>
            </a:r>
            <a:r>
              <a:rPr lang="en-US" altLang="zh-CN" sz="2400" dirty="0" smtClean="0"/>
              <a:t>4.3 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5849" y="3333750"/>
            <a:ext cx="2182761" cy="18288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24400" y="3886200"/>
            <a:ext cx="506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有解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线性无关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CONTENTS</a:t>
            </a: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91968" y="277422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01 · 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作业规范</a:t>
            </a:r>
            <a:endParaRPr lang="en-US" altLang="zh-CN" sz="2400" b="1" dirty="0" smtClean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77455" y="3564627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02 ·  </a:t>
            </a:r>
            <a:r>
              <a:rPr lang="zh-CN" altLang="en-US" sz="2400" b="1" dirty="0" smtClean="0"/>
              <a:t>我的评分标准</a:t>
            </a:r>
            <a:endParaRPr lang="en-US" altLang="zh-CN" sz="2400" b="1" dirty="0" smtClean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05150" y="4400550"/>
            <a:ext cx="630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03 ·  </a:t>
            </a:r>
            <a:r>
              <a:rPr lang="en-US" altLang="zh-CN" sz="2400" b="1" dirty="0" smtClean="0">
                <a:latin typeface="+mn-ea"/>
                <a:hlinkClick r:id="rId2" action="ppaction://hlinksldjump"/>
              </a:rPr>
              <a:t>hw</a:t>
            </a:r>
            <a:r>
              <a:rPr lang="en-US" altLang="zh-CN" sz="2400" b="1" dirty="0" smtClean="0">
                <a:hlinkClick r:id="rId2" action="ppaction://hlinksldjump"/>
              </a:rPr>
              <a:t>4-2</a:t>
            </a:r>
            <a:r>
              <a:rPr lang="en-US" altLang="zh-CN" sz="2400" b="1" dirty="0" smtClean="0"/>
              <a:t> &amp;&amp; 4-3 </a:t>
            </a:r>
            <a:r>
              <a:rPr lang="zh-CN" altLang="en-US" sz="2400" b="1" dirty="0" smtClean="0"/>
              <a:t>习题</a:t>
            </a:r>
            <a:r>
              <a:rPr lang="zh-CN" altLang="en-US" sz="2400" b="1" dirty="0" smtClean="0"/>
              <a:t>讲解</a:t>
            </a:r>
            <a:endParaRPr lang="en-US" altLang="zh-CN" sz="2400" b="1" dirty="0" smtClean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86100" y="5147253"/>
            <a:ext cx="32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04 ·  </a:t>
            </a:r>
            <a:r>
              <a:rPr lang="zh-CN" altLang="en-US" sz="2400" b="1" dirty="0" smtClean="0">
                <a:latin typeface="+mn-ea"/>
              </a:rPr>
              <a:t>实验题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0550" y="819150"/>
            <a:ext cx="1055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5.</a:t>
            </a:r>
            <a:endParaRPr lang="zh-CN" altLang="en-US" sz="28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6511" y="871538"/>
            <a:ext cx="10667628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37" y="1919288"/>
            <a:ext cx="11783961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rot="10800000" flipV="1">
            <a:off x="3314700" y="3086100"/>
            <a:ext cx="257175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 flipV="1">
            <a:off x="1600200" y="3619500"/>
            <a:ext cx="2571750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723900" y="4152900"/>
            <a:ext cx="6381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7753350" y="5105400"/>
            <a:ext cx="27622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>
            <a:off x="10906126" y="2686050"/>
            <a:ext cx="942975" cy="190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0163" y="871538"/>
            <a:ext cx="942440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66750" y="1733550"/>
            <a:ext cx="1066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s </a:t>
            </a:r>
            <a:r>
              <a:rPr lang="zh-CN" altLang="en-US" sz="2800" dirty="0" smtClean="0"/>
              <a:t>为 </a:t>
            </a:r>
            <a:r>
              <a:rPr lang="en-US" sz="2800" dirty="0" smtClean="0"/>
              <a:t>A 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列向量的最大无关向量组</a:t>
            </a:r>
          </a:p>
          <a:p>
            <a:r>
              <a:rPr lang="en-US" sz="2800" dirty="0" smtClean="0"/>
              <a:t>   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r</a:t>
            </a:r>
            <a:r>
              <a:rPr lang="en-US" sz="2800" baseline="-25000" dirty="0" smtClean="0"/>
              <a:t> </a:t>
            </a:r>
            <a:r>
              <a:rPr lang="zh-CN" altLang="en-US" sz="2800" dirty="0" smtClean="0"/>
              <a:t>为 </a:t>
            </a:r>
            <a:r>
              <a:rPr lang="en-US" sz="2800" dirty="0" smtClean="0"/>
              <a:t>B 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列向量的最大无关向量组</a:t>
            </a:r>
          </a:p>
          <a:p>
            <a:r>
              <a:rPr lang="en-US" sz="2800" dirty="0" smtClean="0"/>
              <a:t>   A*B</a:t>
            </a:r>
            <a:r>
              <a:rPr lang="en-US" sz="2800" dirty="0" smtClean="0"/>
              <a:t>= [Ab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Ab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],</a:t>
            </a:r>
            <a:endParaRPr lang="zh-CN" altLang="en-US" sz="2800" dirty="0" smtClean="0"/>
          </a:p>
          <a:p>
            <a:r>
              <a:rPr lang="en-US" altLang="zh-CN" sz="2800" dirty="0" smtClean="0"/>
              <a:t>A</a:t>
            </a:r>
            <a:r>
              <a:rPr lang="en-US" sz="2800" dirty="0" smtClean="0"/>
              <a:t>*B</a:t>
            </a:r>
            <a:r>
              <a:rPr lang="zh-CN" altLang="en-US" sz="2800" dirty="0" smtClean="0"/>
              <a:t>的极</a:t>
            </a:r>
            <a:r>
              <a:rPr lang="zh-CN" altLang="en-US" sz="2800" dirty="0" smtClean="0"/>
              <a:t>大无关向量组在</a:t>
            </a:r>
            <a:r>
              <a:rPr lang="en-US" sz="2800" dirty="0" smtClean="0"/>
              <a:t>Ab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Ab</a:t>
            </a:r>
            <a:r>
              <a:rPr lang="en-US" altLang="zh-CN" sz="2800" baseline="-25000" dirty="0" err="1" smtClean="0"/>
              <a:t>r</a:t>
            </a:r>
            <a:r>
              <a:rPr lang="zh-CN" altLang="en-US" sz="2800" dirty="0" smtClean="0"/>
              <a:t>中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极大无关组中的向量不会超过</a:t>
            </a:r>
            <a:r>
              <a:rPr lang="en-US" sz="2800" dirty="0" smtClean="0"/>
              <a:t>r</a:t>
            </a:r>
            <a:r>
              <a:rPr lang="zh-CN" altLang="en-US" sz="2800" dirty="0" smtClean="0"/>
              <a:t>个</a:t>
            </a:r>
          </a:p>
          <a:p>
            <a:r>
              <a:rPr lang="en-US" sz="2800" dirty="0" smtClean="0"/>
              <a:t>rank(A*B)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rank(A</a:t>
            </a:r>
            <a:r>
              <a:rPr lang="en-US" sz="2800" dirty="0" smtClean="0"/>
              <a:t>)</a:t>
            </a:r>
          </a:p>
          <a:p>
            <a:endParaRPr lang="en-US" altLang="zh-CN" sz="2800" dirty="0" smtClean="0"/>
          </a:p>
          <a:p>
            <a:r>
              <a:rPr lang="en-US" sz="2800" dirty="0" smtClean="0"/>
              <a:t>A*B= </a:t>
            </a:r>
            <a:r>
              <a:rPr lang="en-US" sz="2800" dirty="0" smtClean="0"/>
              <a:t>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B</a:t>
            </a:r>
            <a:r>
              <a:rPr lang="en-US" sz="2800" dirty="0" smtClean="0"/>
              <a:t>, </a:t>
            </a:r>
            <a:r>
              <a:rPr lang="en-US" sz="2800" dirty="0" smtClean="0"/>
              <a:t>…,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s</a:t>
            </a:r>
            <a:r>
              <a:rPr lang="en-US" sz="2800" dirty="0" err="1" smtClean="0"/>
              <a:t>B</a:t>
            </a:r>
            <a:r>
              <a:rPr lang="en-US" sz="2800" dirty="0" smtClean="0"/>
              <a:t>)</a:t>
            </a:r>
            <a:r>
              <a:rPr lang="en-US" altLang="zh-CN" sz="2800" baseline="30000" dirty="0" smtClean="0"/>
              <a:t>T</a:t>
            </a:r>
            <a:r>
              <a:rPr lang="en-US" sz="2800" dirty="0" smtClean="0"/>
              <a:t>,</a:t>
            </a:r>
          </a:p>
          <a:p>
            <a:r>
              <a:rPr lang="zh-CN" altLang="en-US" sz="2800" dirty="0" smtClean="0"/>
              <a:t>同理，</a:t>
            </a:r>
            <a:r>
              <a:rPr lang="en-US" sz="2800" dirty="0" smtClean="0"/>
              <a:t>rank(A*B)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rank(</a:t>
            </a:r>
            <a:r>
              <a:rPr lang="en-US" altLang="zh-CN" sz="2800" dirty="0" smtClean="0"/>
              <a:t>B</a:t>
            </a:r>
            <a:r>
              <a:rPr lang="en-US" sz="2800" dirty="0" smtClean="0"/>
              <a:t>)</a:t>
            </a:r>
          </a:p>
          <a:p>
            <a:r>
              <a:rPr lang="zh-CN" altLang="en-US" sz="2800" dirty="0" smtClean="0"/>
              <a:t>得</a:t>
            </a:r>
            <a:r>
              <a:rPr lang="zh-CN" altLang="en-US" sz="2800" dirty="0" smtClean="0"/>
              <a:t>证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</a:t>
            </a:r>
            <a:r>
              <a:rPr lang="en-US" altLang="zh-CN" dirty="0" smtClean="0">
                <a:latin typeface="+mj-ea"/>
                <a:ea typeface="+mj-ea"/>
              </a:rPr>
              <a:t>4.6-5.1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219" y="895350"/>
            <a:ext cx="1130502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pres?slideindex=1&amp;slidetitle="/>
              </a:rPr>
              <a:t>MATLAB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3033163"/>
            <a:ext cx="549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教务二班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文本框 48"/>
          <p:cNvSpPr txBox="1"/>
          <p:nvPr/>
        </p:nvSpPr>
        <p:spPr>
          <a:xfrm>
            <a:off x="5171060" y="579128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BY </a:t>
            </a:r>
            <a:r>
              <a:rPr lang="zh-CN" altLang="en-US" sz="16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吕朔君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328765" y="2880763"/>
            <a:ext cx="549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17656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+mj-ea"/>
                <a:ea typeface="+mj-ea"/>
              </a:rPr>
              <a:t>作业规范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algn="just"/>
            <a:endParaRPr lang="en-US" altLang="zh-CN" sz="3200" dirty="0" smtClean="0">
              <a:latin typeface="+mj-ea"/>
              <a:ea typeface="+mj-ea"/>
            </a:endParaRPr>
          </a:p>
          <a:p>
            <a:pPr algn="just"/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2743" y="1519701"/>
            <a:ext cx="732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）上交时间：每周日晚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）用作业本，不允许使用纸张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）风格一致，中文或英文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）用语规范，</a:t>
            </a:r>
            <a:r>
              <a:rPr lang="en-US" altLang="zh-CN" sz="2800" dirty="0" smtClean="0"/>
              <a:t>consistent/inconsistent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）结论清晰，回归题目要求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）鼓励抄题，便于复习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grpSp>
        <p:nvGrpSpPr>
          <p:cNvPr id="3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64456" y="3267465"/>
            <a:ext cx="2859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latin typeface="+mj-ea"/>
                <a:ea typeface="+mj-ea"/>
              </a:rPr>
              <a:t>我的评分标准</a:t>
            </a:r>
            <a:endParaRPr lang="en-US" altLang="zh-CN" sz="3200" dirty="0" smtClean="0">
              <a:latin typeface="+mj-ea"/>
              <a:ea typeface="+mj-ea"/>
            </a:endParaRPr>
          </a:p>
          <a:p>
            <a:pPr algn="just"/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2743" y="1519701"/>
            <a:ext cx="7329714" cy="324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A+</a:t>
            </a:r>
            <a:r>
              <a:rPr lang="zh-CN" altLang="en-US" sz="2800" dirty="0" smtClean="0"/>
              <a:t>：几乎没有任何错误，书写工整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A/A-</a:t>
            </a:r>
            <a:r>
              <a:rPr lang="zh-CN" altLang="en-US" sz="2800" dirty="0" smtClean="0"/>
              <a:t>：错少许题目，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题以内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B+/B/B-</a:t>
            </a:r>
            <a:r>
              <a:rPr lang="zh-CN" altLang="en-US" sz="2800" dirty="0" smtClean="0"/>
              <a:t>：错太多题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</a:rPr>
              <a:t>C+/C/C-</a:t>
            </a:r>
            <a:r>
              <a:rPr lang="zh-CN" altLang="en-US" sz="2800" dirty="0" smtClean="0">
                <a:solidFill>
                  <a:srgbClr val="FF0000"/>
                </a:solidFill>
              </a:rPr>
              <a:t>：几乎全错，内容缺失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</a:rPr>
              <a:t>D</a:t>
            </a:r>
            <a:r>
              <a:rPr lang="zh-CN" altLang="en-US" sz="2800" dirty="0" smtClean="0">
                <a:solidFill>
                  <a:srgbClr val="FF0000"/>
                </a:solidFill>
              </a:rPr>
              <a:t>：全错，态度不认真，内容缺失严重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3.1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37029" y="3151352"/>
            <a:ext cx="243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4.3-4.5 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习题讲解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错误较多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5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latin typeface="+mj-ea"/>
                <a:ea typeface="+mj-ea"/>
              </a:rPr>
              <a:t>7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5350" y="1028700"/>
            <a:ext cx="10687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/>
              <a:t>1.</a:t>
            </a:r>
            <a:r>
              <a:rPr lang="zh-CN" altLang="en-US" sz="3200" dirty="0" smtClean="0"/>
              <a:t>设向量空间</a:t>
            </a:r>
            <a:r>
              <a:rPr lang="en-US" sz="3200" dirty="0" smtClean="0"/>
              <a:t>V</a:t>
            </a:r>
            <a:r>
              <a:rPr lang="zh-CN" altLang="en-US" sz="3200" dirty="0" smtClean="0"/>
              <a:t>中的向量组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线性无关。</a:t>
            </a:r>
          </a:p>
          <a:p>
            <a:pPr lvl="0"/>
            <a:r>
              <a:rPr lang="en-US" altLang="zh-CN" sz="3200" dirty="0" smtClean="0"/>
              <a:t>(1)</a:t>
            </a:r>
            <a:r>
              <a:rPr lang="zh-CN" altLang="en-US" sz="3200" dirty="0" smtClean="0"/>
              <a:t>试问：向量组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是否线性无关？说明理由。</a:t>
            </a:r>
          </a:p>
          <a:p>
            <a:pPr lvl="0"/>
            <a:r>
              <a:rPr lang="en-US" altLang="zh-CN" sz="3200" dirty="0" smtClean="0"/>
              <a:t>(2)</a:t>
            </a:r>
            <a:r>
              <a:rPr lang="zh-CN" altLang="en-US" sz="3200" dirty="0" smtClean="0"/>
              <a:t>求向量组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1</a:t>
            </a:r>
            <a:r>
              <a:rPr lang="zh-CN" altLang="en-US" sz="3200" dirty="0" smtClean="0"/>
              <a:t>生成的线性空间</a:t>
            </a:r>
            <a:r>
              <a:rPr lang="en-US" sz="3200" dirty="0" smtClean="0"/>
              <a:t>W</a:t>
            </a:r>
            <a:r>
              <a:rPr lang="zh-CN" altLang="en-US" sz="3200" dirty="0" smtClean="0"/>
              <a:t>的一个基以及</a:t>
            </a:r>
            <a:r>
              <a:rPr lang="en-US" sz="3200" dirty="0" smtClean="0"/>
              <a:t>W</a:t>
            </a:r>
            <a:r>
              <a:rPr lang="zh-CN" altLang="en-US" sz="3200" dirty="0" smtClean="0"/>
              <a:t>的维数。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5350" y="3600450"/>
            <a:ext cx="10458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令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+a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+a</a:t>
            </a:r>
            <a:r>
              <a:rPr lang="en-US" sz="2800" baseline="-25000" dirty="0" smtClean="0"/>
              <a:t>3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=a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+a</a:t>
            </a:r>
            <a:r>
              <a:rPr lang="en-US" sz="2800" baseline="-25000" dirty="0" smtClean="0"/>
              <a:t>4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=a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+a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那么</a:t>
            </a:r>
          </a:p>
          <a:p>
            <a:endParaRPr lang="en-US" sz="2800" dirty="0" smtClean="0"/>
          </a:p>
          <a:p>
            <a:r>
              <a:rPr lang="en-US" sz="2800" dirty="0" smtClean="0"/>
              <a:t>[b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]= [a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]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7750" y="5676900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detA</a:t>
            </a:r>
            <a:r>
              <a:rPr lang="en-US" altLang="zh-CN" sz="2800" dirty="0" smtClean="0"/>
              <a:t>=0-&gt;A</a:t>
            </a:r>
            <a:r>
              <a:rPr lang="zh-CN" altLang="en-US" sz="2800" dirty="0" smtClean="0"/>
              <a:t>线性相关</a:t>
            </a:r>
            <a:endParaRPr lang="zh-CN" altLang="en-US" sz="28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3100" y="4191000"/>
            <a:ext cx="2381250" cy="1736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350" y="1028700"/>
            <a:ext cx="10687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/>
              <a:t>1.</a:t>
            </a:r>
            <a:r>
              <a:rPr lang="zh-CN" altLang="en-US" sz="3200" dirty="0" smtClean="0"/>
              <a:t>设向量空间</a:t>
            </a:r>
            <a:r>
              <a:rPr lang="en-US" sz="3200" dirty="0" smtClean="0"/>
              <a:t>V</a:t>
            </a:r>
            <a:r>
              <a:rPr lang="zh-CN" altLang="en-US" sz="3200" dirty="0" smtClean="0"/>
              <a:t>中的向量组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线性无关。</a:t>
            </a:r>
          </a:p>
          <a:p>
            <a:pPr lvl="0"/>
            <a:r>
              <a:rPr lang="en-US" altLang="zh-CN" sz="3200" dirty="0" smtClean="0"/>
              <a:t>(1)</a:t>
            </a:r>
            <a:r>
              <a:rPr lang="zh-CN" altLang="en-US" sz="3200" dirty="0" smtClean="0"/>
              <a:t>试问：向量组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是否线性无关？说明理由。</a:t>
            </a:r>
          </a:p>
          <a:p>
            <a:pPr lvl="0"/>
            <a:r>
              <a:rPr lang="en-US" altLang="zh-CN" sz="3200" dirty="0" smtClean="0"/>
              <a:t>(2)</a:t>
            </a:r>
            <a:r>
              <a:rPr lang="zh-CN" altLang="en-US" sz="3200" dirty="0" smtClean="0"/>
              <a:t>求向量组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3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 a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4</a:t>
            </a:r>
            <a:r>
              <a:rPr lang="zh-CN" altLang="en-US" sz="3200" dirty="0" smtClean="0"/>
              <a:t>，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+a</a:t>
            </a:r>
            <a:r>
              <a:rPr lang="en-US" sz="3200" baseline="-25000" dirty="0" smtClean="0"/>
              <a:t>1</a:t>
            </a:r>
            <a:r>
              <a:rPr lang="zh-CN" altLang="en-US" sz="3200" dirty="0" smtClean="0"/>
              <a:t>生成的线性空间</a:t>
            </a:r>
            <a:r>
              <a:rPr lang="en-US" sz="3200" dirty="0" smtClean="0"/>
              <a:t>W</a:t>
            </a:r>
            <a:r>
              <a:rPr lang="zh-CN" altLang="en-US" sz="3200" dirty="0" smtClean="0"/>
              <a:t>的一个基以及</a:t>
            </a:r>
            <a:r>
              <a:rPr lang="en-US" sz="3200" dirty="0" smtClean="0"/>
              <a:t>W</a:t>
            </a:r>
            <a:r>
              <a:rPr lang="zh-CN" altLang="en-US" sz="3200" dirty="0" smtClean="0"/>
              <a:t>的维数。</a:t>
            </a:r>
            <a:endParaRPr lang="zh-CN" alt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50" y="3276600"/>
            <a:ext cx="2381250" cy="17369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6600" y="3562350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[b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]= [a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]</a:t>
            </a:r>
            <a:endParaRPr lang="zh-CN" altLang="en-US" sz="28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591050"/>
            <a:ext cx="2381250" cy="1736912"/>
          </a:xfrm>
          <a:prstGeom prst="rect">
            <a:avLst/>
          </a:prstGeom>
          <a:noFill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2850" y="4591050"/>
            <a:ext cx="2481109" cy="16192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57550" y="514350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~</a:t>
            </a:r>
            <a:endParaRPr lang="zh-CN" altLang="en-US" sz="2800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810000" y="4400550"/>
            <a:ext cx="438150" cy="1924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43400" y="4400550"/>
            <a:ext cx="438150" cy="1924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914900" y="4419600"/>
            <a:ext cx="438150" cy="1924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86150" y="3581400"/>
            <a:ext cx="438150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962400" y="3581400"/>
            <a:ext cx="438150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57700" y="3581400"/>
            <a:ext cx="438150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350" y="1200151"/>
            <a:ext cx="10172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(1). </a:t>
            </a:r>
            <a:r>
              <a:rPr lang="zh-CN" altLang="en-US" sz="2800" dirty="0" smtClean="0"/>
              <a:t>若</a:t>
            </a:r>
            <a:r>
              <a:rPr lang="zh-CN" altLang="en-US" sz="2800" dirty="0" smtClean="0"/>
              <a:t>向量组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m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线性相关，则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可由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… 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线性表示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(2). </a:t>
            </a:r>
            <a:r>
              <a:rPr lang="zh-CN" altLang="en-US" sz="2800" dirty="0" smtClean="0"/>
              <a:t>若</a:t>
            </a:r>
            <a:r>
              <a:rPr lang="zh-CN" altLang="en-US" sz="2800" dirty="0" smtClean="0"/>
              <a:t>有不全为零的数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… 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 ,</a:t>
            </a:r>
            <a:r>
              <a:rPr lang="zh-CN" altLang="en-US" sz="2800" dirty="0" smtClean="0"/>
              <a:t>使得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+… +c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 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m</a:t>
            </a:r>
            <a:r>
              <a:rPr lang="en-US" sz="2800" b="1" dirty="0" smtClean="0"/>
              <a:t> </a:t>
            </a:r>
            <a:r>
              <a:rPr lang="en-US" sz="2800" dirty="0" smtClean="0"/>
              <a:t>+c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+… +c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</a:t>
            </a:r>
            <a:r>
              <a:rPr lang="en-US" sz="2800" b="1" baseline="-25000" dirty="0" err="1" smtClean="0"/>
              <a:t>m</a:t>
            </a:r>
            <a:r>
              <a:rPr lang="en-US" sz="2800" b="1" dirty="0" smtClean="0"/>
              <a:t>= 0</a:t>
            </a:r>
            <a:r>
              <a:rPr lang="zh-CN" altLang="en-US" sz="2800" dirty="0" smtClean="0"/>
              <a:t>成立，则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</a:t>
            </a:r>
            <a:r>
              <a:rPr lang="en-US" sz="2800" b="1" baseline="-25000" dirty="0" smtClean="0"/>
              <a:t>m</a:t>
            </a:r>
            <a:r>
              <a:rPr lang="zh-CN" altLang="en-US" sz="2800" dirty="0" smtClean="0"/>
              <a:t>线性相关，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 </a:t>
            </a:r>
            <a:r>
              <a:rPr lang="zh-CN" altLang="en-US" sz="2800" b="1" dirty="0" smtClean="0"/>
              <a:t>，</a:t>
            </a:r>
            <a:r>
              <a:rPr lang="en-US" sz="2800" b="1" dirty="0" err="1" smtClean="0"/>
              <a:t>b</a:t>
            </a:r>
            <a:r>
              <a:rPr lang="en-US" sz="2800" b="1" baseline="-25000" dirty="0" err="1" smtClean="0"/>
              <a:t>m</a:t>
            </a:r>
            <a:r>
              <a:rPr lang="zh-CN" altLang="en-US" sz="2800" dirty="0" smtClean="0"/>
              <a:t>亦线性相关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457450"/>
            <a:ext cx="986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a=     ,b=     , </a:t>
            </a:r>
            <a:r>
              <a:rPr lang="zh-CN" altLang="en-US" sz="2800" dirty="0" smtClean="0"/>
              <a:t>线性相关， 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不能由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线性表示  </a:t>
            </a:r>
            <a:r>
              <a:rPr lang="en-US" altLang="zh-CN" sz="2800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0700" y="2342356"/>
            <a:ext cx="476250" cy="734219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8951" y="2381250"/>
            <a:ext cx="457200" cy="7048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90600" y="5143500"/>
            <a:ext cx="986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    , 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    , b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      , b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     ,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a1+a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+b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+b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=0                             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047456"/>
            <a:ext cx="476250" cy="734219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81351" y="5105400"/>
            <a:ext cx="457200" cy="70485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3900" y="5124450"/>
            <a:ext cx="684770" cy="666750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9350" y="5067299"/>
            <a:ext cx="704336" cy="685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136618" y="406699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HW 4.3-4.5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857250"/>
            <a:ext cx="10153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dirty="0" smtClean="0"/>
              <a:t>. If </a:t>
            </a:r>
            <a:r>
              <a:rPr lang="en-US" sz="2800" dirty="0" smtClean="0"/>
              <a:t>there exists a linearly dependent set(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…</a:t>
            </a:r>
            <a:r>
              <a:rPr lang="zh-CN" altLang="en-US" sz="2800" b="1" dirty="0" smtClean="0"/>
              <a:t>，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p</a:t>
            </a:r>
            <a:r>
              <a:rPr lang="en-US" sz="2800" dirty="0" smtClean="0"/>
              <a:t>) in </a:t>
            </a:r>
            <a:r>
              <a:rPr lang="en-US" sz="2800" i="1" dirty="0" smtClean="0"/>
              <a:t>V,</a:t>
            </a:r>
            <a:r>
              <a:rPr lang="en-US" sz="2800" dirty="0" smtClean="0"/>
              <a:t> then dim </a:t>
            </a:r>
            <a:r>
              <a:rPr lang="en-US" sz="2800" i="1" dirty="0" err="1" smtClean="0"/>
              <a:t>V</a:t>
            </a:r>
            <a:r>
              <a:rPr lang="en-US" sz="2800" dirty="0" err="1" smtClean="0"/>
              <a:t>≤p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dirty="0" smtClean="0"/>
              <a:t>. If </a:t>
            </a:r>
            <a:r>
              <a:rPr lang="en-US" sz="2800" dirty="0" smtClean="0"/>
              <a:t>every set of p elements in V fails to span </a:t>
            </a:r>
            <a:r>
              <a:rPr lang="en-US" sz="2800" i="1" dirty="0" smtClean="0"/>
              <a:t>V,</a:t>
            </a:r>
            <a:r>
              <a:rPr lang="en-US" sz="2800" dirty="0" smtClean="0"/>
              <a:t> then dim</a:t>
            </a:r>
            <a:r>
              <a:rPr lang="en-US" sz="2800" i="1" dirty="0" smtClean="0"/>
              <a:t> V</a:t>
            </a:r>
            <a:r>
              <a:rPr lang="en-US" sz="2800" dirty="0" smtClean="0"/>
              <a:t>&gt;p.</a:t>
            </a:r>
            <a:endParaRPr lang="zh-CN" altLang="en-US" sz="2800" dirty="0" smtClean="0"/>
          </a:p>
          <a:p>
            <a:r>
              <a:rPr lang="en-US" sz="2800" dirty="0" smtClean="0"/>
              <a:t>e</a:t>
            </a:r>
            <a:r>
              <a:rPr lang="en-US" sz="2800" dirty="0" smtClean="0"/>
              <a:t>. </a:t>
            </a:r>
            <a:r>
              <a:rPr lang="en-US" sz="2800" dirty="0" smtClean="0"/>
              <a:t>If p≥2 and </a:t>
            </a:r>
            <a:r>
              <a:rPr lang="en-US" sz="2800" dirty="0" err="1" smtClean="0"/>
              <a:t>dim</a:t>
            </a:r>
            <a:r>
              <a:rPr lang="en-US" sz="2800" i="1" dirty="0" err="1" smtClean="0"/>
              <a:t>V</a:t>
            </a:r>
            <a:r>
              <a:rPr lang="en-US" sz="2800" dirty="0" smtClean="0"/>
              <a:t>=p, then every set of p-1 nonzero vectors is linearly independent.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82648" y="3848082"/>
            <a:ext cx="12111066" cy="236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 flipV="1">
            <a:off x="5791200" y="1276350"/>
            <a:ext cx="1828800" cy="1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2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1016</Words>
  <Application>Microsoft Office PowerPoint</Application>
  <PresentationFormat>自定义</PresentationFormat>
  <Paragraphs>124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Ivy</cp:lastModifiedBy>
  <cp:revision>209</cp:revision>
  <dcterms:created xsi:type="dcterms:W3CDTF">2014-08-07T06:03:15Z</dcterms:created>
  <dcterms:modified xsi:type="dcterms:W3CDTF">2014-12-26T08:39:48Z</dcterms:modified>
</cp:coreProperties>
</file>