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3" r:id="rId7"/>
    <p:sldId id="264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55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BC56E-3419-4140-AD1A-94933E049273}" type="datetimeFigureOut">
              <a:rPr lang="zh-CN" altLang="en-US" smtClean="0"/>
              <a:pPr/>
              <a:t>2016/10/14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97BA1-9A62-47C4-A739-0BF5CCAE0A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BC56E-3419-4140-AD1A-94933E049273}" type="datetimeFigureOut">
              <a:rPr lang="zh-CN" altLang="en-US" smtClean="0"/>
              <a:pPr/>
              <a:t>2016/10/14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97BA1-9A62-47C4-A739-0BF5CCAE0A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BC56E-3419-4140-AD1A-94933E049273}" type="datetimeFigureOut">
              <a:rPr lang="zh-CN" altLang="en-US" smtClean="0"/>
              <a:pPr/>
              <a:t>2016/10/14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97BA1-9A62-47C4-A739-0BF5CCAE0A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CDC368-12B8-4519-970C-9C35FF9596F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2022684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BC56E-3419-4140-AD1A-94933E049273}" type="datetimeFigureOut">
              <a:rPr lang="zh-CN" altLang="en-US" smtClean="0"/>
              <a:pPr/>
              <a:t>2016/10/14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97BA1-9A62-47C4-A739-0BF5CCAE0A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BC56E-3419-4140-AD1A-94933E049273}" type="datetimeFigureOut">
              <a:rPr lang="zh-CN" altLang="en-US" smtClean="0"/>
              <a:pPr/>
              <a:t>2016/10/14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97BA1-9A62-47C4-A739-0BF5CCAE0A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BC56E-3419-4140-AD1A-94933E049273}" type="datetimeFigureOut">
              <a:rPr lang="zh-CN" altLang="en-US" smtClean="0"/>
              <a:pPr/>
              <a:t>2016/10/14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97BA1-9A62-47C4-A739-0BF5CCAE0A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BC56E-3419-4140-AD1A-94933E049273}" type="datetimeFigureOut">
              <a:rPr lang="zh-CN" altLang="en-US" smtClean="0"/>
              <a:pPr/>
              <a:t>2016/10/14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97BA1-9A62-47C4-A739-0BF5CCAE0A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BC56E-3419-4140-AD1A-94933E049273}" type="datetimeFigureOut">
              <a:rPr lang="zh-CN" altLang="en-US" smtClean="0"/>
              <a:pPr/>
              <a:t>2016/10/14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97BA1-9A62-47C4-A739-0BF5CCAE0A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BC56E-3419-4140-AD1A-94933E049273}" type="datetimeFigureOut">
              <a:rPr lang="zh-CN" altLang="en-US" smtClean="0"/>
              <a:pPr/>
              <a:t>2016/10/14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97BA1-9A62-47C4-A739-0BF5CCAE0A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BC56E-3419-4140-AD1A-94933E049273}" type="datetimeFigureOut">
              <a:rPr lang="zh-CN" altLang="en-US" smtClean="0"/>
              <a:pPr/>
              <a:t>2016/10/14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97BA1-9A62-47C4-A739-0BF5CCAE0A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BC56E-3419-4140-AD1A-94933E049273}" type="datetimeFigureOut">
              <a:rPr lang="zh-CN" altLang="en-US" smtClean="0"/>
              <a:pPr/>
              <a:t>2016/10/14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97BA1-9A62-47C4-A739-0BF5CCAE0A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0BC56E-3419-4140-AD1A-94933E049273}" type="datetimeFigureOut">
              <a:rPr lang="zh-CN" altLang="en-US" smtClean="0"/>
              <a:pPr/>
              <a:t>2016/10/14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B97BA1-9A62-47C4-A739-0BF5CCAE0A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4"/>
          <p:cNvSpPr>
            <a:spLocks noChangeArrowheads="1"/>
          </p:cNvSpPr>
          <p:nvPr/>
        </p:nvSpPr>
        <p:spPr bwMode="auto">
          <a:xfrm>
            <a:off x="179388" y="188913"/>
            <a:ext cx="7488956" cy="935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CN" altLang="en-US" sz="3200" b="1" dirty="0" smtClean="0">
                <a:latin typeface="+mn-ea"/>
                <a:ea typeface="+mn-ea"/>
              </a:rPr>
              <a:t>第</a:t>
            </a:r>
            <a:r>
              <a:rPr lang="zh-CN" altLang="en-US" sz="3200" b="1" dirty="0" smtClean="0">
                <a:latin typeface="+mn-ea"/>
                <a:ea typeface="+mn-ea"/>
              </a:rPr>
              <a:t>七</a:t>
            </a:r>
            <a:r>
              <a:rPr lang="zh-CN" altLang="en-US" sz="3200" b="1" dirty="0" smtClean="0">
                <a:latin typeface="+mn-ea"/>
                <a:ea typeface="+mn-ea"/>
              </a:rPr>
              <a:t>周   </a:t>
            </a:r>
            <a:r>
              <a:rPr lang="zh-CN" altLang="en-US" sz="3200" b="1" dirty="0">
                <a:latin typeface="+mn-ea"/>
                <a:ea typeface="+mn-ea"/>
              </a:rPr>
              <a:t>利用</a:t>
            </a:r>
            <a:r>
              <a:rPr lang="en-US" altLang="zh-CN" sz="3200" b="1" dirty="0">
                <a:latin typeface="+mn-ea"/>
                <a:ea typeface="+mn-ea"/>
              </a:rPr>
              <a:t>MSI</a:t>
            </a:r>
            <a:r>
              <a:rPr lang="zh-CN" altLang="en-US" sz="3200" b="1" dirty="0">
                <a:latin typeface="+mn-ea"/>
                <a:ea typeface="+mn-ea"/>
              </a:rPr>
              <a:t>设计组合逻辑电路</a:t>
            </a:r>
          </a:p>
        </p:txBody>
      </p:sp>
      <p:sp>
        <p:nvSpPr>
          <p:cNvPr id="28675" name="Text Box 5"/>
          <p:cNvSpPr txBox="1">
            <a:spLocks noChangeArrowheads="1"/>
          </p:cNvSpPr>
          <p:nvPr/>
        </p:nvSpPr>
        <p:spPr bwMode="auto">
          <a:xfrm>
            <a:off x="359643" y="1412875"/>
            <a:ext cx="7668741" cy="3231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/>
              <a:t>要求：内容</a:t>
            </a:r>
            <a:r>
              <a:rPr lang="en-US" altLang="zh-CN" dirty="0" smtClean="0"/>
              <a:t>1</a:t>
            </a:r>
            <a:r>
              <a:rPr lang="zh-CN" altLang="en-US" dirty="0" smtClean="0"/>
              <a:t>、内容</a:t>
            </a:r>
            <a:r>
              <a:rPr lang="en-US" altLang="zh-CN" dirty="0" smtClean="0"/>
              <a:t>2</a:t>
            </a:r>
            <a:r>
              <a:rPr lang="zh-CN" altLang="en-US" dirty="0" smtClean="0"/>
              <a:t>做完</a:t>
            </a:r>
            <a:r>
              <a:rPr lang="zh-CN" altLang="en-US" dirty="0"/>
              <a:t>要分别检查。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dirty="0"/>
              <a:t>内容</a:t>
            </a:r>
            <a:r>
              <a:rPr lang="en-US" altLang="zh-CN" dirty="0"/>
              <a:t>1</a:t>
            </a:r>
            <a:r>
              <a:rPr lang="zh-CN" altLang="en-US" dirty="0" smtClean="0"/>
              <a:t>：用</a:t>
            </a:r>
            <a:r>
              <a:rPr lang="en-US" altLang="zh-CN" dirty="0" smtClean="0"/>
              <a:t>138</a:t>
            </a:r>
            <a:r>
              <a:rPr lang="zh-CN" altLang="en-US" dirty="0" smtClean="0"/>
              <a:t>实</a:t>
            </a:r>
            <a:r>
              <a:rPr lang="zh-CN" altLang="en-US" dirty="0" smtClean="0"/>
              <a:t>现下表数据分配的逻辑反输出。</a:t>
            </a:r>
            <a:endParaRPr lang="en-US" altLang="zh-CN" dirty="0" smtClean="0"/>
          </a:p>
          <a:p>
            <a:pPr eaLnBrk="1" hangingPunct="1">
              <a:spcBef>
                <a:spcPct val="50000"/>
              </a:spcBef>
            </a:pPr>
            <a:r>
              <a:rPr lang="en-US" altLang="zh-CN" dirty="0" smtClean="0"/>
              <a:t>1</a:t>
            </a:r>
            <a:r>
              <a:rPr lang="zh-CN" altLang="en-US" dirty="0" smtClean="0"/>
              <a:t>、原理</a:t>
            </a:r>
            <a:endParaRPr lang="en-US" altLang="zh-CN" dirty="0" smtClean="0"/>
          </a:p>
          <a:p>
            <a:pPr eaLnBrk="1" hangingPunct="1">
              <a:spcBef>
                <a:spcPct val="50000"/>
              </a:spcBef>
            </a:pPr>
            <a:endParaRPr lang="zh-CN" altLang="en-US" dirty="0"/>
          </a:p>
          <a:p>
            <a:pPr eaLnBrk="1" hangingPunct="1">
              <a:spcBef>
                <a:spcPct val="50000"/>
              </a:spcBef>
            </a:pPr>
            <a:endParaRPr lang="en-US" altLang="zh-CN" dirty="0" smtClean="0"/>
          </a:p>
          <a:p>
            <a:pPr eaLnBrk="1" hangingPunct="1">
              <a:spcBef>
                <a:spcPct val="50000"/>
              </a:spcBef>
            </a:pPr>
            <a:endParaRPr lang="zh-CN" altLang="en-US" dirty="0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667109076"/>
              </p:ext>
            </p:extLst>
          </p:nvPr>
        </p:nvGraphicFramePr>
        <p:xfrm>
          <a:off x="971600" y="3068960"/>
          <a:ext cx="1887791" cy="3529062"/>
        </p:xfrm>
        <a:graphic>
          <a:graphicData uri="http://schemas.openxmlformats.org/presentationml/2006/ole">
            <p:oleObj spid="_x0000_s1026" name="Equation" r:id="rId3" imgW="762000" imgH="1981200" progId="">
              <p:embed/>
            </p:oleObj>
          </a:graphicData>
        </a:graphic>
      </p:graphicFrame>
      <p:graphicFrame>
        <p:nvGraphicFramePr>
          <p:cNvPr id="14" name="Group 41"/>
          <p:cNvGraphicFramePr>
            <a:graphicFrameLocks noGrp="1"/>
          </p:cNvGraphicFramePr>
          <p:nvPr>
            <p:ph sz="quarter" idx="4294967295"/>
            <p:extLst>
              <p:ext uri="{D42A27DB-BD31-4B8C-83A1-F6EECF244321}">
                <p14:modId xmlns="" xmlns:p14="http://schemas.microsoft.com/office/powerpoint/2010/main" val="78463507"/>
              </p:ext>
            </p:extLst>
          </p:nvPr>
        </p:nvGraphicFramePr>
        <p:xfrm>
          <a:off x="3491880" y="2852936"/>
          <a:ext cx="5113337" cy="3840464"/>
        </p:xfrm>
        <a:graphic>
          <a:graphicData uri="http://schemas.openxmlformats.org/drawingml/2006/table">
            <a:tbl>
              <a:tblPr/>
              <a:tblGrid>
                <a:gridCol w="1636712"/>
                <a:gridCol w="3476625"/>
              </a:tblGrid>
              <a:tr h="457162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   B    C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F</a:t>
                      </a:r>
                      <a:r>
                        <a:rPr kumimoji="0" lang="en-US" altLang="zh-CN" sz="24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F</a:t>
                      </a:r>
                      <a:r>
                        <a:rPr kumimoji="0" lang="en-US" altLang="zh-CN" sz="24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F</a:t>
                      </a:r>
                      <a:r>
                        <a:rPr kumimoji="0" lang="en-US" altLang="zh-CN" sz="24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F</a:t>
                      </a:r>
                      <a:r>
                        <a:rPr kumimoji="0" lang="en-US" altLang="zh-CN" sz="24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F</a:t>
                      </a:r>
                      <a:r>
                        <a:rPr kumimoji="0" lang="en-US" altLang="zh-CN" sz="24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4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F</a:t>
                      </a:r>
                      <a:r>
                        <a:rPr kumimoji="0" lang="en-US" altLang="zh-CN" sz="24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5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F</a:t>
                      </a:r>
                      <a:r>
                        <a:rPr kumimoji="0" lang="en-US" altLang="zh-CN" sz="24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6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F</a:t>
                      </a:r>
                      <a:r>
                        <a:rPr kumimoji="0" lang="en-US" altLang="zh-CN" sz="24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7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3001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0   0    0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0   0    1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0   1    0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0   1    1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1   0    0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1   0    1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1   1    0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1   1    1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   0    0    0   0   0    0    0 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   D    0    0   0   0    0    0 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   0    D    0   0   0    0    0 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   0    0    D   0   0    0    0 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   0    0    0   D   0    0    0 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   0    0    0   0   D    0    0 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   0    0    0   0   0    D    0 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   0    0    0   0   0    0    D 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1769136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/>
        <p:txBody>
          <a:bodyPr/>
          <a:lstStyle/>
          <a:p>
            <a:pPr marL="0" indent="0">
              <a:spcBef>
                <a:spcPct val="50000"/>
              </a:spcBef>
              <a:buNone/>
            </a:pPr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G1=D</a:t>
            </a:r>
            <a:r>
              <a:rPr lang="zh-CN" altLang="en-US" dirty="0" smtClean="0"/>
              <a:t>作</a:t>
            </a:r>
            <a:r>
              <a:rPr lang="zh-CN" altLang="en-US" dirty="0"/>
              <a:t>为数据输入端。当</a:t>
            </a:r>
            <a:r>
              <a:rPr lang="en-US" altLang="zh-CN" dirty="0"/>
              <a:t>G1</a:t>
            </a:r>
            <a:r>
              <a:rPr lang="zh-CN" altLang="en-US" dirty="0"/>
              <a:t>为低电平时，</a:t>
            </a:r>
            <a:r>
              <a:rPr lang="en-US" altLang="zh-CN" dirty="0"/>
              <a:t>Y0-Y7</a:t>
            </a:r>
            <a:r>
              <a:rPr lang="zh-CN" altLang="en-US" dirty="0"/>
              <a:t>均输出高电平；当</a:t>
            </a:r>
            <a:r>
              <a:rPr lang="en-US" altLang="zh-CN" dirty="0"/>
              <a:t>G1</a:t>
            </a:r>
            <a:r>
              <a:rPr lang="zh-CN" altLang="en-US" dirty="0"/>
              <a:t>为高电平时，</a:t>
            </a:r>
            <a:r>
              <a:rPr lang="en-US" altLang="zh-CN" dirty="0"/>
              <a:t> Y0-Y7</a:t>
            </a:r>
            <a:r>
              <a:rPr lang="zh-CN" altLang="en-US" dirty="0"/>
              <a:t>根据地址输入选择相应的输出端输出低电平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spcBef>
                <a:spcPct val="50000"/>
              </a:spcBef>
              <a:buNone/>
            </a:pPr>
            <a:r>
              <a:rPr lang="zh-CN" altLang="en-US" dirty="0" smtClean="0"/>
              <a:t>注意</a:t>
            </a:r>
            <a:r>
              <a:rPr lang="zh-CN" altLang="en-US" dirty="0"/>
              <a:t>：地址输入端</a:t>
            </a:r>
            <a:r>
              <a:rPr lang="en-US" altLang="zh-CN" dirty="0"/>
              <a:t>S2</a:t>
            </a:r>
            <a:r>
              <a:rPr lang="zh-CN" altLang="en-US" dirty="0"/>
              <a:t>、</a:t>
            </a:r>
            <a:r>
              <a:rPr lang="en-US" altLang="zh-CN" dirty="0"/>
              <a:t>S1</a:t>
            </a:r>
            <a:r>
              <a:rPr lang="zh-CN" altLang="en-US" dirty="0"/>
              <a:t>、</a:t>
            </a:r>
            <a:r>
              <a:rPr lang="en-US" altLang="zh-CN" dirty="0"/>
              <a:t>S0</a:t>
            </a:r>
            <a:r>
              <a:rPr lang="zh-CN" altLang="en-US" dirty="0"/>
              <a:t>与</a:t>
            </a:r>
            <a:r>
              <a:rPr lang="en-US" altLang="zh-CN" dirty="0"/>
              <a:t>74LS197</a:t>
            </a:r>
            <a:r>
              <a:rPr lang="zh-CN" altLang="en-US" dirty="0"/>
              <a:t>的</a:t>
            </a:r>
            <a:r>
              <a:rPr lang="en-US" altLang="zh-CN" dirty="0"/>
              <a:t>Q3</a:t>
            </a:r>
            <a:r>
              <a:rPr lang="zh-CN" altLang="en-US" dirty="0"/>
              <a:t>、</a:t>
            </a:r>
            <a:r>
              <a:rPr lang="en-US" altLang="zh-CN" dirty="0"/>
              <a:t>Q2</a:t>
            </a:r>
            <a:r>
              <a:rPr lang="zh-CN" altLang="en-US" dirty="0"/>
              <a:t>、</a:t>
            </a:r>
            <a:r>
              <a:rPr lang="en-US" altLang="zh-CN" dirty="0"/>
              <a:t>Q1</a:t>
            </a:r>
            <a:r>
              <a:rPr lang="zh-CN" altLang="en-US" dirty="0"/>
              <a:t>依次连接。</a:t>
            </a:r>
            <a:endParaRPr lang="en-US" altLang="zh-CN" dirty="0"/>
          </a:p>
          <a:p>
            <a:pPr>
              <a:spcBef>
                <a:spcPct val="50000"/>
              </a:spcBef>
            </a:pPr>
            <a:endParaRPr lang="en-US" altLang="zh-CN" dirty="0"/>
          </a:p>
          <a:p>
            <a:pPr>
              <a:spcBef>
                <a:spcPct val="50000"/>
              </a:spcBef>
            </a:pPr>
            <a:endParaRPr lang="zh-CN" altLang="en-US" dirty="0"/>
          </a:p>
          <a:p>
            <a:pPr>
              <a:spcBef>
                <a:spcPct val="50000"/>
              </a:spcBef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3601387"/>
            <a:ext cx="6087329" cy="241990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249234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67544" y="188640"/>
            <a:ext cx="7704856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sz="3200" dirty="0">
              <a:latin typeface="+mn-ea"/>
            </a:endParaRPr>
          </a:p>
          <a:p>
            <a:r>
              <a:rPr lang="en-US" altLang="zh-CN" sz="3200" dirty="0">
                <a:latin typeface="+mn-ea"/>
              </a:rPr>
              <a:t>3</a:t>
            </a:r>
            <a:r>
              <a:rPr lang="zh-CN" altLang="en-US" sz="3200" dirty="0" smtClean="0">
                <a:latin typeface="+mn-ea"/>
              </a:rPr>
              <a:t>、</a:t>
            </a:r>
            <a:r>
              <a:rPr lang="zh-CN" altLang="en-US" sz="3200" dirty="0">
                <a:latin typeface="+mn-ea"/>
              </a:rPr>
              <a:t>动态测试</a:t>
            </a:r>
          </a:p>
          <a:p>
            <a:r>
              <a:rPr lang="zh-CN" altLang="en-US" sz="3200" dirty="0">
                <a:latin typeface="+mn-ea"/>
              </a:rPr>
              <a:t>   用</a:t>
            </a:r>
            <a:r>
              <a:rPr lang="en-US" altLang="zh-CN" sz="3200" dirty="0">
                <a:latin typeface="+mn-ea"/>
              </a:rPr>
              <a:t>74LS197</a:t>
            </a:r>
            <a:r>
              <a:rPr lang="zh-CN" altLang="en-US" sz="3200" dirty="0">
                <a:latin typeface="+mn-ea"/>
              </a:rPr>
              <a:t>连接成</a:t>
            </a:r>
            <a:r>
              <a:rPr lang="en-US" altLang="zh-CN" sz="3200" dirty="0">
                <a:latin typeface="+mn-ea"/>
              </a:rPr>
              <a:t>8</a:t>
            </a:r>
            <a:r>
              <a:rPr lang="zh-CN" altLang="en-US" sz="3200" dirty="0">
                <a:latin typeface="+mn-ea"/>
              </a:rPr>
              <a:t>进制。其输出作为地址输入端。观测记录输入输出波形。</a:t>
            </a:r>
          </a:p>
        </p:txBody>
      </p:sp>
    </p:spTree>
    <p:extLst>
      <p:ext uri="{BB962C8B-B14F-4D97-AF65-F5344CB8AC3E}">
        <p14:creationId xmlns="" xmlns:p14="http://schemas.microsoft.com/office/powerpoint/2010/main" val="3900854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 txBox="1">
            <a:spLocks/>
          </p:cNvSpPr>
          <p:nvPr/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zh-CN" altLang="en-US" dirty="0" smtClean="0"/>
              <a:t>内容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0" indent="0">
              <a:buFont typeface="Arial" pitchFamily="34" charset="0"/>
              <a:buNone/>
            </a:pPr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zh-CN" altLang="en-US" dirty="0"/>
              <a:t>自行</a:t>
            </a:r>
            <a:r>
              <a:rPr lang="zh-CN" altLang="en-US" dirty="0" smtClean="0"/>
              <a:t>设计，根据功能表列出</a:t>
            </a:r>
            <a:endParaRPr lang="en-US" altLang="zh-CN" dirty="0" smtClean="0"/>
          </a:p>
          <a:p>
            <a:pPr marL="0" indent="0">
              <a:buFont typeface="Arial" pitchFamily="34" charset="0"/>
              <a:buNone/>
            </a:pPr>
            <a:r>
              <a:rPr lang="en-US" altLang="zh-CN" dirty="0" smtClean="0"/>
              <a:t>Y</a:t>
            </a:r>
            <a:r>
              <a:rPr lang="zh-CN" altLang="en-US" dirty="0" smtClean="0"/>
              <a:t>的输出表达式，与</a:t>
            </a:r>
            <a:r>
              <a:rPr lang="en-US" altLang="zh-CN" dirty="0" smtClean="0"/>
              <a:t>151</a:t>
            </a:r>
            <a:r>
              <a:rPr lang="zh-CN" altLang="en-US" dirty="0" smtClean="0"/>
              <a:t>芯片输出</a:t>
            </a:r>
            <a:endParaRPr lang="en-US" altLang="zh-CN" dirty="0" smtClean="0"/>
          </a:p>
          <a:p>
            <a:pPr marL="0" indent="0">
              <a:buFont typeface="Arial" pitchFamily="34" charset="0"/>
              <a:buNone/>
            </a:pPr>
            <a:r>
              <a:rPr lang="zh-CN" altLang="en-US" dirty="0" smtClean="0"/>
              <a:t>表达式比较后获得</a:t>
            </a:r>
            <a:r>
              <a:rPr lang="en-US" altLang="zh-CN" dirty="0" smtClean="0"/>
              <a:t>151</a:t>
            </a:r>
            <a:r>
              <a:rPr lang="zh-CN" altLang="en-US" dirty="0" smtClean="0"/>
              <a:t>芯片接法。</a:t>
            </a:r>
            <a:endParaRPr lang="en-US" altLang="zh-CN" dirty="0" smtClean="0"/>
          </a:p>
        </p:txBody>
      </p:sp>
      <p:graphicFrame>
        <p:nvGraphicFramePr>
          <p:cNvPr id="4" name="Group 44"/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3093246936"/>
              </p:ext>
            </p:extLst>
          </p:nvPr>
        </p:nvGraphicFramePr>
        <p:xfrm>
          <a:off x="6623669" y="0"/>
          <a:ext cx="2160588" cy="6893560"/>
        </p:xfrm>
        <a:graphic>
          <a:graphicData uri="http://schemas.openxmlformats.org/drawingml/2006/table">
            <a:tbl>
              <a:tblPr/>
              <a:tblGrid>
                <a:gridCol w="1727200"/>
                <a:gridCol w="433388"/>
              </a:tblGrid>
              <a:tr h="4318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S</a:t>
                      </a:r>
                      <a:r>
                        <a:rPr kumimoji="0" lang="en-US" altLang="zh-CN" sz="2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  <a:r>
                        <a:rPr kumimoji="0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  S</a:t>
                      </a:r>
                      <a:r>
                        <a:rPr kumimoji="0" lang="en-US" altLang="zh-CN" sz="2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  <a:r>
                        <a:rPr kumimoji="0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  A   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483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 0    0   0   0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 0    0   0   1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 0    0   1   0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 0    0   1   1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 0    1   0   0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 0    1   0   1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 0    1   1   0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 0    1   1   1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 1    0   0   0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 1    0   0   1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 1    0   1   0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 1    0   1   1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 1    1   0   0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 1    1   0   1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 1    1   1   0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 1    1   1   1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  <a:endParaRPr kumimoji="0" lang="en-US" altLang="zh-CN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  <a:endParaRPr kumimoji="0" lang="en-US" altLang="zh-CN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  <a:endParaRPr kumimoji="0" lang="en-US" altLang="zh-CN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  <a:endParaRPr kumimoji="0" lang="en-US" altLang="zh-CN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  <a:endParaRPr kumimoji="0" lang="en-US" altLang="zh-CN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  <a:endParaRPr kumimoji="0" lang="en-US" altLang="zh-CN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  <a:endParaRPr kumimoji="0" lang="en-US" altLang="zh-CN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  <a:endParaRPr kumimoji="0" lang="en-US" altLang="zh-CN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  <a:endParaRPr kumimoji="0" lang="en-US" altLang="zh-CN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  <a:endParaRPr kumimoji="0" lang="en-US" altLang="zh-CN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  <a:endParaRPr kumimoji="0" lang="en-US" altLang="zh-CN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3" name="Group 88"/>
          <p:cNvGrpSpPr>
            <a:grpSpLocks/>
          </p:cNvGrpSpPr>
          <p:nvPr/>
        </p:nvGrpSpPr>
        <p:grpSpPr bwMode="auto">
          <a:xfrm>
            <a:off x="3275583" y="4148387"/>
            <a:ext cx="1368425" cy="1656877"/>
            <a:chOff x="2563" y="1162"/>
            <a:chExt cx="862" cy="1458"/>
          </a:xfrm>
        </p:grpSpPr>
        <p:sp>
          <p:nvSpPr>
            <p:cNvPr id="6" name="Rectangle 51"/>
            <p:cNvSpPr>
              <a:spLocks noChangeArrowheads="1"/>
            </p:cNvSpPr>
            <p:nvPr/>
          </p:nvSpPr>
          <p:spPr bwMode="auto">
            <a:xfrm>
              <a:off x="2835" y="1162"/>
              <a:ext cx="590" cy="9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tabLst>
                  <a:tab pos="228600" algn="l"/>
                </a:tabLs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tabLst>
                  <a:tab pos="228600" algn="l"/>
                </a:tabLs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tabLst>
                  <a:tab pos="228600" algn="l"/>
                </a:tabLs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tabLst>
                  <a:tab pos="228600" algn="l"/>
                </a:tabLs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tabLst>
                  <a:tab pos="228600" algn="l"/>
                </a:tabLs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</a:tabLs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</a:tabLs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</a:tabLs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</a:tabLs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buFontTx/>
                <a:buAutoNum type="alphaUcPeriod"/>
              </a:pPr>
              <a:r>
                <a:rPr lang="en-US" altLang="zh-CN" dirty="0">
                  <a:latin typeface="Times New Roman" pitchFamily="18" charset="0"/>
                  <a:cs typeface="Times New Roman" pitchFamily="18" charset="0"/>
                </a:rPr>
                <a:t>B</a:t>
              </a:r>
            </a:p>
            <a:p>
              <a:r>
                <a:rPr lang="en-US" altLang="zh-CN" dirty="0">
                  <a:latin typeface="Times New Roman" pitchFamily="18" charset="0"/>
                  <a:cs typeface="Times New Roman" pitchFamily="18" charset="0"/>
                </a:rPr>
                <a:t>A+B</a:t>
              </a:r>
            </a:p>
            <a:p>
              <a:r>
                <a:rPr lang="en-US" altLang="zh-CN" dirty="0">
                  <a:latin typeface="Times New Roman" pitchFamily="18" charset="0"/>
                  <a:cs typeface="Times New Roman" pitchFamily="18" charset="0"/>
                </a:rPr>
                <a:t>A⊕B</a:t>
              </a:r>
            </a:p>
            <a:p>
              <a:r>
                <a:rPr lang="en-US" altLang="zh-CN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en-US" altLang="zh-CN" dirty="0"/>
            </a:p>
          </p:txBody>
        </p:sp>
        <p:sp>
          <p:nvSpPr>
            <p:cNvPr id="7" name="Line 45"/>
            <p:cNvSpPr>
              <a:spLocks noChangeShapeType="1"/>
            </p:cNvSpPr>
            <p:nvPr/>
          </p:nvSpPr>
          <p:spPr bwMode="auto">
            <a:xfrm flipH="1">
              <a:off x="2563" y="2614"/>
              <a:ext cx="136" cy="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8" name="Group 87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50326475"/>
              </p:ext>
            </p:extLst>
          </p:nvPr>
        </p:nvGraphicFramePr>
        <p:xfrm>
          <a:off x="857224" y="3501008"/>
          <a:ext cx="3787082" cy="2305051"/>
        </p:xfrm>
        <a:graphic>
          <a:graphicData uri="http://schemas.openxmlformats.org/drawingml/2006/table">
            <a:tbl>
              <a:tblPr/>
              <a:tblGrid>
                <a:gridCol w="1383157"/>
                <a:gridCol w="1202911"/>
                <a:gridCol w="1201014"/>
              </a:tblGrid>
              <a:tr h="6207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S</a:t>
                      </a:r>
                      <a:r>
                        <a:rPr kumimoji="0" lang="en-US" altLang="zh-CN" sz="2400" b="0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S</a:t>
                      </a:r>
                      <a:r>
                        <a:rPr kumimoji="0" lang="en-US" altLang="zh-CN" sz="2400" b="0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Y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843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9515621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="" xmlns:a14="http://schemas.microsoft.com/office/drawing/2010/main" Requires="a14">
          <p:sp>
            <p:nvSpPr>
              <p:cNvPr id="2" name="内容占位符 1"/>
              <p:cNvSpPr>
                <a:spLocks noGrp="1"/>
              </p:cNvSpPr>
              <p:nvPr>
                <p:ph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altLang="zh-CN" dirty="0"/>
                  <a:t>2</a:t>
                </a:r>
                <a:r>
                  <a:rPr lang="zh-CN" altLang="en-US" dirty="0" smtClean="0"/>
                  <a:t>、</a:t>
                </a:r>
                <a:r>
                  <a:rPr lang="en-US" altLang="zh-CN" dirty="0" smtClean="0"/>
                  <a:t>74LS151</a:t>
                </a:r>
                <a:r>
                  <a:rPr lang="zh-CN" altLang="en-US" dirty="0" smtClean="0"/>
                  <a:t>输出表达式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/>
                  <a:t>Z</a:t>
                </a:r>
                <a:r>
                  <a:rPr lang="en-US" altLang="zh-CN" dirty="0" smtClean="0"/>
                  <a:t>=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/>
                          </a:rPr>
                          <m:t>S</m:t>
                        </m:r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/>
                          </a:rPr>
                          <m:t>S</m:t>
                        </m:r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/>
                          </a:rPr>
                          <m:t>S</m:t>
                        </m:r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acc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D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0+</m:t>
                    </m:r>
                    <m:acc>
                      <m:accPr>
                        <m:chr m:val="̅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/>
                          </a:rPr>
                          <m:t>S</m:t>
                        </m:r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/>
                          </a:rPr>
                          <m:t>S</m:t>
                        </m:r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acc>
                    <m:r>
                      <m:rPr>
                        <m:sty m:val="p"/>
                      </m:rPr>
                      <a:rPr lang="en-US" altLang="zh-CN" b="0" i="0" smtClean="0">
                        <a:latin typeface="Cambria Math"/>
                      </a:rPr>
                      <m:t>S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0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D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1+</m:t>
                    </m:r>
                    <m:acc>
                      <m:accPr>
                        <m:chr m:val="̅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/>
                          </a:rPr>
                          <m:t>S</m:t>
                        </m:r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acc>
                    <m:r>
                      <m:rPr>
                        <m:sty m:val="p"/>
                      </m:rPr>
                      <a:rPr lang="en-US" altLang="zh-CN" b="0" i="0" smtClean="0">
                        <a:latin typeface="Cambria Math"/>
                      </a:rPr>
                      <m:t>S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1</m:t>
                    </m:r>
                    <m:acc>
                      <m:accPr>
                        <m:chr m:val="̅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/>
                          </a:rPr>
                          <m:t>S</m:t>
                        </m:r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acc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D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2+</m:t>
                    </m:r>
                    <m:acc>
                      <m:accPr>
                        <m:chr m:val="̅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/>
                          </a:rPr>
                          <m:t>S</m:t>
                        </m:r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acc>
                    <m:r>
                      <m:rPr>
                        <m:sty m:val="p"/>
                      </m:rPr>
                      <a:rPr lang="en-US" altLang="zh-CN" b="0" i="0" smtClean="0">
                        <a:latin typeface="Cambria Math"/>
                      </a:rPr>
                      <m:t>S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1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/>
                      </a:rPr>
                      <m:t>S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0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D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3+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/>
                      </a:rPr>
                      <m:t>S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2</m:t>
                    </m:r>
                    <m:acc>
                      <m:accPr>
                        <m:chr m:val="̅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/>
                          </a:rPr>
                          <m:t>S</m:t>
                        </m:r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/>
                          </a:rPr>
                          <m:t>S</m:t>
                        </m:r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acc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D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4+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/>
                      </a:rPr>
                      <m:t>S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2</m:t>
                    </m:r>
                    <m:acc>
                      <m:accPr>
                        <m:chr m:val="̅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/>
                          </a:rPr>
                          <m:t>S</m:t>
                        </m:r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acc>
                    <m:r>
                      <m:rPr>
                        <m:sty m:val="p"/>
                      </m:rPr>
                      <a:rPr lang="en-US" altLang="zh-CN" b="0" i="0" smtClean="0">
                        <a:latin typeface="Cambria Math"/>
                      </a:rPr>
                      <m:t>S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0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D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5+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/>
                      </a:rPr>
                      <m:t>S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2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/>
                      </a:rPr>
                      <m:t>S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1</m:t>
                    </m:r>
                    <m:acc>
                      <m:accPr>
                        <m:chr m:val="̅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/>
                          </a:rPr>
                          <m:t>S</m:t>
                        </m:r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acc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D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6+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/>
                      </a:rPr>
                      <m:t>S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2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/>
                      </a:rPr>
                      <m:t>S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1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/>
                      </a:rPr>
                      <m:t>S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0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D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7</m:t>
                    </m:r>
                  </m:oMath>
                </a14:m>
                <a:endParaRPr lang="zh-CN" altLang="zh-CN" dirty="0"/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/>
              </p:nvPr>
            </p:nvSpPr>
            <p:spPr>
              <a:blipFill rotWithShape="1">
                <a:blip r:embed="rId2" cstate="print"/>
                <a:stretch>
                  <a:fillRect l="-1852" t="-18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2845336"/>
            <a:ext cx="7215336" cy="295992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4711605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37"/>
          <p:cNvSpPr txBox="1">
            <a:spLocks noChangeArrowheads="1"/>
          </p:cNvSpPr>
          <p:nvPr/>
        </p:nvSpPr>
        <p:spPr bwMode="auto">
          <a:xfrm>
            <a:off x="179387" y="1055688"/>
            <a:ext cx="78263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dirty="0"/>
              <a:t>CP</a:t>
            </a:r>
          </a:p>
        </p:txBody>
      </p:sp>
      <p:sp>
        <p:nvSpPr>
          <p:cNvPr id="29699" name="Line 4"/>
          <p:cNvSpPr>
            <a:spLocks noChangeShapeType="1"/>
          </p:cNvSpPr>
          <p:nvPr/>
        </p:nvSpPr>
        <p:spPr bwMode="auto">
          <a:xfrm>
            <a:off x="1187450" y="1270000"/>
            <a:ext cx="2159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00" name="Line 5"/>
          <p:cNvSpPr>
            <a:spLocks noChangeShapeType="1"/>
          </p:cNvSpPr>
          <p:nvPr/>
        </p:nvSpPr>
        <p:spPr bwMode="auto">
          <a:xfrm flipV="1">
            <a:off x="1403350" y="982663"/>
            <a:ext cx="0" cy="2889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01" name="Line 6"/>
          <p:cNvSpPr>
            <a:spLocks noChangeShapeType="1"/>
          </p:cNvSpPr>
          <p:nvPr/>
        </p:nvSpPr>
        <p:spPr bwMode="auto">
          <a:xfrm>
            <a:off x="1403350" y="982663"/>
            <a:ext cx="28733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02" name="Line 7"/>
          <p:cNvSpPr>
            <a:spLocks noChangeShapeType="1"/>
          </p:cNvSpPr>
          <p:nvPr/>
        </p:nvSpPr>
        <p:spPr bwMode="auto">
          <a:xfrm>
            <a:off x="1690688" y="982663"/>
            <a:ext cx="0" cy="2889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03" name="Line 8"/>
          <p:cNvSpPr>
            <a:spLocks noChangeShapeType="1"/>
          </p:cNvSpPr>
          <p:nvPr/>
        </p:nvSpPr>
        <p:spPr bwMode="auto">
          <a:xfrm>
            <a:off x="8750300" y="1270000"/>
            <a:ext cx="35877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04" name="Line 32"/>
          <p:cNvSpPr>
            <a:spLocks noChangeShapeType="1"/>
          </p:cNvSpPr>
          <p:nvPr/>
        </p:nvSpPr>
        <p:spPr bwMode="auto">
          <a:xfrm>
            <a:off x="684213" y="1271588"/>
            <a:ext cx="21431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05" name="Line 33"/>
          <p:cNvSpPr>
            <a:spLocks noChangeShapeType="1"/>
          </p:cNvSpPr>
          <p:nvPr/>
        </p:nvSpPr>
        <p:spPr bwMode="auto">
          <a:xfrm flipV="1">
            <a:off x="901700" y="982663"/>
            <a:ext cx="0" cy="2889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06" name="Line 34"/>
          <p:cNvSpPr>
            <a:spLocks noChangeShapeType="1"/>
          </p:cNvSpPr>
          <p:nvPr/>
        </p:nvSpPr>
        <p:spPr bwMode="auto">
          <a:xfrm>
            <a:off x="901700" y="982663"/>
            <a:ext cx="28733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07" name="Line 35"/>
          <p:cNvSpPr>
            <a:spLocks noChangeShapeType="1"/>
          </p:cNvSpPr>
          <p:nvPr/>
        </p:nvSpPr>
        <p:spPr bwMode="auto">
          <a:xfrm>
            <a:off x="1187450" y="982663"/>
            <a:ext cx="0" cy="2889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08" name="Line 38"/>
          <p:cNvSpPr>
            <a:spLocks noChangeShapeType="1"/>
          </p:cNvSpPr>
          <p:nvPr/>
        </p:nvSpPr>
        <p:spPr bwMode="auto">
          <a:xfrm>
            <a:off x="1690688" y="1271588"/>
            <a:ext cx="21431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09" name="Line 39"/>
          <p:cNvSpPr>
            <a:spLocks noChangeShapeType="1"/>
          </p:cNvSpPr>
          <p:nvPr/>
        </p:nvSpPr>
        <p:spPr bwMode="auto">
          <a:xfrm flipV="1">
            <a:off x="1908175" y="982663"/>
            <a:ext cx="0" cy="2889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10" name="Line 40"/>
          <p:cNvSpPr>
            <a:spLocks noChangeShapeType="1"/>
          </p:cNvSpPr>
          <p:nvPr/>
        </p:nvSpPr>
        <p:spPr bwMode="auto">
          <a:xfrm>
            <a:off x="1908175" y="982663"/>
            <a:ext cx="28733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11" name="Line 41"/>
          <p:cNvSpPr>
            <a:spLocks noChangeShapeType="1"/>
          </p:cNvSpPr>
          <p:nvPr/>
        </p:nvSpPr>
        <p:spPr bwMode="auto">
          <a:xfrm>
            <a:off x="2193925" y="982663"/>
            <a:ext cx="0" cy="2889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12" name="Line 42"/>
          <p:cNvSpPr>
            <a:spLocks noChangeShapeType="1"/>
          </p:cNvSpPr>
          <p:nvPr/>
        </p:nvSpPr>
        <p:spPr bwMode="auto">
          <a:xfrm>
            <a:off x="2195513" y="1271588"/>
            <a:ext cx="21431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13" name="Line 43"/>
          <p:cNvSpPr>
            <a:spLocks noChangeShapeType="1"/>
          </p:cNvSpPr>
          <p:nvPr/>
        </p:nvSpPr>
        <p:spPr bwMode="auto">
          <a:xfrm flipV="1">
            <a:off x="2413000" y="982663"/>
            <a:ext cx="0" cy="2889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14" name="Line 44"/>
          <p:cNvSpPr>
            <a:spLocks noChangeShapeType="1"/>
          </p:cNvSpPr>
          <p:nvPr/>
        </p:nvSpPr>
        <p:spPr bwMode="auto">
          <a:xfrm>
            <a:off x="2413000" y="982663"/>
            <a:ext cx="28733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15" name="Line 45"/>
          <p:cNvSpPr>
            <a:spLocks noChangeShapeType="1"/>
          </p:cNvSpPr>
          <p:nvPr/>
        </p:nvSpPr>
        <p:spPr bwMode="auto">
          <a:xfrm>
            <a:off x="2698750" y="982663"/>
            <a:ext cx="0" cy="2889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16" name="Line 46"/>
          <p:cNvSpPr>
            <a:spLocks noChangeShapeType="1"/>
          </p:cNvSpPr>
          <p:nvPr/>
        </p:nvSpPr>
        <p:spPr bwMode="auto">
          <a:xfrm>
            <a:off x="2700338" y="1271588"/>
            <a:ext cx="21431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17" name="Line 47"/>
          <p:cNvSpPr>
            <a:spLocks noChangeShapeType="1"/>
          </p:cNvSpPr>
          <p:nvPr/>
        </p:nvSpPr>
        <p:spPr bwMode="auto">
          <a:xfrm flipV="1">
            <a:off x="2917825" y="982663"/>
            <a:ext cx="0" cy="2889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18" name="Line 48"/>
          <p:cNvSpPr>
            <a:spLocks noChangeShapeType="1"/>
          </p:cNvSpPr>
          <p:nvPr/>
        </p:nvSpPr>
        <p:spPr bwMode="auto">
          <a:xfrm>
            <a:off x="2917825" y="982663"/>
            <a:ext cx="28733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19" name="Line 49"/>
          <p:cNvSpPr>
            <a:spLocks noChangeShapeType="1"/>
          </p:cNvSpPr>
          <p:nvPr/>
        </p:nvSpPr>
        <p:spPr bwMode="auto">
          <a:xfrm>
            <a:off x="3203575" y="982663"/>
            <a:ext cx="0" cy="2889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20" name="Line 50"/>
          <p:cNvSpPr>
            <a:spLocks noChangeShapeType="1"/>
          </p:cNvSpPr>
          <p:nvPr/>
        </p:nvSpPr>
        <p:spPr bwMode="auto">
          <a:xfrm>
            <a:off x="3203575" y="1271588"/>
            <a:ext cx="21431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21" name="Line 51"/>
          <p:cNvSpPr>
            <a:spLocks noChangeShapeType="1"/>
          </p:cNvSpPr>
          <p:nvPr/>
        </p:nvSpPr>
        <p:spPr bwMode="auto">
          <a:xfrm flipV="1">
            <a:off x="3421063" y="982663"/>
            <a:ext cx="0" cy="2889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22" name="Line 52"/>
          <p:cNvSpPr>
            <a:spLocks noChangeShapeType="1"/>
          </p:cNvSpPr>
          <p:nvPr/>
        </p:nvSpPr>
        <p:spPr bwMode="auto">
          <a:xfrm>
            <a:off x="3421063" y="982663"/>
            <a:ext cx="28733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23" name="Line 53"/>
          <p:cNvSpPr>
            <a:spLocks noChangeShapeType="1"/>
          </p:cNvSpPr>
          <p:nvPr/>
        </p:nvSpPr>
        <p:spPr bwMode="auto">
          <a:xfrm>
            <a:off x="3706813" y="982663"/>
            <a:ext cx="0" cy="2889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24" name="Line 54"/>
          <p:cNvSpPr>
            <a:spLocks noChangeShapeType="1"/>
          </p:cNvSpPr>
          <p:nvPr/>
        </p:nvSpPr>
        <p:spPr bwMode="auto">
          <a:xfrm>
            <a:off x="3708400" y="1271588"/>
            <a:ext cx="21431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25" name="Line 55"/>
          <p:cNvSpPr>
            <a:spLocks noChangeShapeType="1"/>
          </p:cNvSpPr>
          <p:nvPr/>
        </p:nvSpPr>
        <p:spPr bwMode="auto">
          <a:xfrm flipV="1">
            <a:off x="3925888" y="982663"/>
            <a:ext cx="0" cy="2889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26" name="Line 56"/>
          <p:cNvSpPr>
            <a:spLocks noChangeShapeType="1"/>
          </p:cNvSpPr>
          <p:nvPr/>
        </p:nvSpPr>
        <p:spPr bwMode="auto">
          <a:xfrm>
            <a:off x="3925888" y="982663"/>
            <a:ext cx="28733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27" name="Line 57"/>
          <p:cNvSpPr>
            <a:spLocks noChangeShapeType="1"/>
          </p:cNvSpPr>
          <p:nvPr/>
        </p:nvSpPr>
        <p:spPr bwMode="auto">
          <a:xfrm>
            <a:off x="4211638" y="982663"/>
            <a:ext cx="0" cy="2889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28" name="Line 58"/>
          <p:cNvSpPr>
            <a:spLocks noChangeShapeType="1"/>
          </p:cNvSpPr>
          <p:nvPr/>
        </p:nvSpPr>
        <p:spPr bwMode="auto">
          <a:xfrm>
            <a:off x="4211638" y="1271588"/>
            <a:ext cx="21431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29" name="Line 59"/>
          <p:cNvSpPr>
            <a:spLocks noChangeShapeType="1"/>
          </p:cNvSpPr>
          <p:nvPr/>
        </p:nvSpPr>
        <p:spPr bwMode="auto">
          <a:xfrm flipV="1">
            <a:off x="4429125" y="982663"/>
            <a:ext cx="0" cy="2889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30" name="Line 60"/>
          <p:cNvSpPr>
            <a:spLocks noChangeShapeType="1"/>
          </p:cNvSpPr>
          <p:nvPr/>
        </p:nvSpPr>
        <p:spPr bwMode="auto">
          <a:xfrm>
            <a:off x="4429125" y="982663"/>
            <a:ext cx="28733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31" name="Line 61"/>
          <p:cNvSpPr>
            <a:spLocks noChangeShapeType="1"/>
          </p:cNvSpPr>
          <p:nvPr/>
        </p:nvSpPr>
        <p:spPr bwMode="auto">
          <a:xfrm>
            <a:off x="4714875" y="982663"/>
            <a:ext cx="0" cy="2889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32" name="Line 62"/>
          <p:cNvSpPr>
            <a:spLocks noChangeShapeType="1"/>
          </p:cNvSpPr>
          <p:nvPr/>
        </p:nvSpPr>
        <p:spPr bwMode="auto">
          <a:xfrm>
            <a:off x="4716463" y="1271588"/>
            <a:ext cx="21431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33" name="Line 63"/>
          <p:cNvSpPr>
            <a:spLocks noChangeShapeType="1"/>
          </p:cNvSpPr>
          <p:nvPr/>
        </p:nvSpPr>
        <p:spPr bwMode="auto">
          <a:xfrm flipV="1">
            <a:off x="4933950" y="982663"/>
            <a:ext cx="0" cy="2889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34" name="Line 64"/>
          <p:cNvSpPr>
            <a:spLocks noChangeShapeType="1"/>
          </p:cNvSpPr>
          <p:nvPr/>
        </p:nvSpPr>
        <p:spPr bwMode="auto">
          <a:xfrm>
            <a:off x="4933950" y="982663"/>
            <a:ext cx="28733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35" name="Line 65"/>
          <p:cNvSpPr>
            <a:spLocks noChangeShapeType="1"/>
          </p:cNvSpPr>
          <p:nvPr/>
        </p:nvSpPr>
        <p:spPr bwMode="auto">
          <a:xfrm>
            <a:off x="5219700" y="982663"/>
            <a:ext cx="0" cy="2889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36" name="Line 66"/>
          <p:cNvSpPr>
            <a:spLocks noChangeShapeType="1"/>
          </p:cNvSpPr>
          <p:nvPr/>
        </p:nvSpPr>
        <p:spPr bwMode="auto">
          <a:xfrm>
            <a:off x="5219700" y="1271588"/>
            <a:ext cx="21431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37" name="Line 67"/>
          <p:cNvSpPr>
            <a:spLocks noChangeShapeType="1"/>
          </p:cNvSpPr>
          <p:nvPr/>
        </p:nvSpPr>
        <p:spPr bwMode="auto">
          <a:xfrm flipV="1">
            <a:off x="5437188" y="982663"/>
            <a:ext cx="0" cy="2889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38" name="Line 68"/>
          <p:cNvSpPr>
            <a:spLocks noChangeShapeType="1"/>
          </p:cNvSpPr>
          <p:nvPr/>
        </p:nvSpPr>
        <p:spPr bwMode="auto">
          <a:xfrm>
            <a:off x="5437188" y="982663"/>
            <a:ext cx="28733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39" name="Line 69"/>
          <p:cNvSpPr>
            <a:spLocks noChangeShapeType="1"/>
          </p:cNvSpPr>
          <p:nvPr/>
        </p:nvSpPr>
        <p:spPr bwMode="auto">
          <a:xfrm>
            <a:off x="5722938" y="982663"/>
            <a:ext cx="0" cy="2889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40" name="Line 70"/>
          <p:cNvSpPr>
            <a:spLocks noChangeShapeType="1"/>
          </p:cNvSpPr>
          <p:nvPr/>
        </p:nvSpPr>
        <p:spPr bwMode="auto">
          <a:xfrm>
            <a:off x="5724525" y="1270000"/>
            <a:ext cx="21431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41" name="Line 71"/>
          <p:cNvSpPr>
            <a:spLocks noChangeShapeType="1"/>
          </p:cNvSpPr>
          <p:nvPr/>
        </p:nvSpPr>
        <p:spPr bwMode="auto">
          <a:xfrm flipV="1">
            <a:off x="5942013" y="981075"/>
            <a:ext cx="0" cy="2889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42" name="Line 72"/>
          <p:cNvSpPr>
            <a:spLocks noChangeShapeType="1"/>
          </p:cNvSpPr>
          <p:nvPr/>
        </p:nvSpPr>
        <p:spPr bwMode="auto">
          <a:xfrm>
            <a:off x="5942013" y="981075"/>
            <a:ext cx="28733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43" name="Line 73"/>
          <p:cNvSpPr>
            <a:spLocks noChangeShapeType="1"/>
          </p:cNvSpPr>
          <p:nvPr/>
        </p:nvSpPr>
        <p:spPr bwMode="auto">
          <a:xfrm>
            <a:off x="6227763" y="981075"/>
            <a:ext cx="0" cy="2889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44" name="Line 74"/>
          <p:cNvSpPr>
            <a:spLocks noChangeShapeType="1"/>
          </p:cNvSpPr>
          <p:nvPr/>
        </p:nvSpPr>
        <p:spPr bwMode="auto">
          <a:xfrm>
            <a:off x="6227763" y="1271588"/>
            <a:ext cx="21431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45" name="Line 75"/>
          <p:cNvSpPr>
            <a:spLocks noChangeShapeType="1"/>
          </p:cNvSpPr>
          <p:nvPr/>
        </p:nvSpPr>
        <p:spPr bwMode="auto">
          <a:xfrm flipV="1">
            <a:off x="6445250" y="982663"/>
            <a:ext cx="0" cy="2889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46" name="Line 76"/>
          <p:cNvSpPr>
            <a:spLocks noChangeShapeType="1"/>
          </p:cNvSpPr>
          <p:nvPr/>
        </p:nvSpPr>
        <p:spPr bwMode="auto">
          <a:xfrm>
            <a:off x="6445250" y="982663"/>
            <a:ext cx="28733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47" name="Line 77"/>
          <p:cNvSpPr>
            <a:spLocks noChangeShapeType="1"/>
          </p:cNvSpPr>
          <p:nvPr/>
        </p:nvSpPr>
        <p:spPr bwMode="auto">
          <a:xfrm>
            <a:off x="6731000" y="982663"/>
            <a:ext cx="0" cy="2889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48" name="Line 78"/>
          <p:cNvSpPr>
            <a:spLocks noChangeShapeType="1"/>
          </p:cNvSpPr>
          <p:nvPr/>
        </p:nvSpPr>
        <p:spPr bwMode="auto">
          <a:xfrm>
            <a:off x="6731000" y="1271588"/>
            <a:ext cx="21431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49" name="Line 79"/>
          <p:cNvSpPr>
            <a:spLocks noChangeShapeType="1"/>
          </p:cNvSpPr>
          <p:nvPr/>
        </p:nvSpPr>
        <p:spPr bwMode="auto">
          <a:xfrm flipV="1">
            <a:off x="6948488" y="982663"/>
            <a:ext cx="0" cy="2889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50" name="Line 80"/>
          <p:cNvSpPr>
            <a:spLocks noChangeShapeType="1"/>
          </p:cNvSpPr>
          <p:nvPr/>
        </p:nvSpPr>
        <p:spPr bwMode="auto">
          <a:xfrm>
            <a:off x="6948488" y="982663"/>
            <a:ext cx="28733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51" name="Line 81"/>
          <p:cNvSpPr>
            <a:spLocks noChangeShapeType="1"/>
          </p:cNvSpPr>
          <p:nvPr/>
        </p:nvSpPr>
        <p:spPr bwMode="auto">
          <a:xfrm>
            <a:off x="7234238" y="982663"/>
            <a:ext cx="0" cy="2889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52" name="Line 82"/>
          <p:cNvSpPr>
            <a:spLocks noChangeShapeType="1"/>
          </p:cNvSpPr>
          <p:nvPr/>
        </p:nvSpPr>
        <p:spPr bwMode="auto">
          <a:xfrm>
            <a:off x="7235825" y="1271588"/>
            <a:ext cx="21431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53" name="Line 83"/>
          <p:cNvSpPr>
            <a:spLocks noChangeShapeType="1"/>
          </p:cNvSpPr>
          <p:nvPr/>
        </p:nvSpPr>
        <p:spPr bwMode="auto">
          <a:xfrm flipV="1">
            <a:off x="7453313" y="982663"/>
            <a:ext cx="0" cy="2889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54" name="Line 84"/>
          <p:cNvSpPr>
            <a:spLocks noChangeShapeType="1"/>
          </p:cNvSpPr>
          <p:nvPr/>
        </p:nvSpPr>
        <p:spPr bwMode="auto">
          <a:xfrm>
            <a:off x="7453313" y="982663"/>
            <a:ext cx="28733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55" name="Line 85"/>
          <p:cNvSpPr>
            <a:spLocks noChangeShapeType="1"/>
          </p:cNvSpPr>
          <p:nvPr/>
        </p:nvSpPr>
        <p:spPr bwMode="auto">
          <a:xfrm>
            <a:off x="7739063" y="982663"/>
            <a:ext cx="0" cy="2889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56" name="Line 86"/>
          <p:cNvSpPr>
            <a:spLocks noChangeShapeType="1"/>
          </p:cNvSpPr>
          <p:nvPr/>
        </p:nvSpPr>
        <p:spPr bwMode="auto">
          <a:xfrm>
            <a:off x="7740650" y="1271588"/>
            <a:ext cx="21431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57" name="Line 87"/>
          <p:cNvSpPr>
            <a:spLocks noChangeShapeType="1"/>
          </p:cNvSpPr>
          <p:nvPr/>
        </p:nvSpPr>
        <p:spPr bwMode="auto">
          <a:xfrm flipV="1">
            <a:off x="7958138" y="982663"/>
            <a:ext cx="0" cy="2889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58" name="Line 88"/>
          <p:cNvSpPr>
            <a:spLocks noChangeShapeType="1"/>
          </p:cNvSpPr>
          <p:nvPr/>
        </p:nvSpPr>
        <p:spPr bwMode="auto">
          <a:xfrm>
            <a:off x="7958138" y="982663"/>
            <a:ext cx="28733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59" name="Line 89"/>
          <p:cNvSpPr>
            <a:spLocks noChangeShapeType="1"/>
          </p:cNvSpPr>
          <p:nvPr/>
        </p:nvSpPr>
        <p:spPr bwMode="auto">
          <a:xfrm>
            <a:off x="8243888" y="982663"/>
            <a:ext cx="0" cy="2889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60" name="Line 91"/>
          <p:cNvSpPr>
            <a:spLocks noChangeShapeType="1"/>
          </p:cNvSpPr>
          <p:nvPr/>
        </p:nvSpPr>
        <p:spPr bwMode="auto">
          <a:xfrm>
            <a:off x="1187450" y="1127125"/>
            <a:ext cx="0" cy="583247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61" name="Line 92"/>
          <p:cNvSpPr>
            <a:spLocks noChangeShapeType="1"/>
          </p:cNvSpPr>
          <p:nvPr/>
        </p:nvSpPr>
        <p:spPr bwMode="auto">
          <a:xfrm>
            <a:off x="1692275" y="1198563"/>
            <a:ext cx="0" cy="583247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62" name="Line 93"/>
          <p:cNvSpPr>
            <a:spLocks noChangeShapeType="1"/>
          </p:cNvSpPr>
          <p:nvPr/>
        </p:nvSpPr>
        <p:spPr bwMode="auto">
          <a:xfrm>
            <a:off x="2195513" y="1270000"/>
            <a:ext cx="0" cy="583247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63" name="Line 94"/>
          <p:cNvSpPr>
            <a:spLocks noChangeShapeType="1"/>
          </p:cNvSpPr>
          <p:nvPr/>
        </p:nvSpPr>
        <p:spPr bwMode="auto">
          <a:xfrm>
            <a:off x="2700338" y="1270000"/>
            <a:ext cx="0" cy="583247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64" name="Line 95"/>
          <p:cNvSpPr>
            <a:spLocks noChangeShapeType="1"/>
          </p:cNvSpPr>
          <p:nvPr/>
        </p:nvSpPr>
        <p:spPr bwMode="auto">
          <a:xfrm>
            <a:off x="3203575" y="1127125"/>
            <a:ext cx="0" cy="583247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65" name="Line 96"/>
          <p:cNvSpPr>
            <a:spLocks noChangeShapeType="1"/>
          </p:cNvSpPr>
          <p:nvPr/>
        </p:nvSpPr>
        <p:spPr bwMode="auto">
          <a:xfrm>
            <a:off x="3708400" y="1198563"/>
            <a:ext cx="0" cy="583247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66" name="Line 97"/>
          <p:cNvSpPr>
            <a:spLocks noChangeShapeType="1"/>
          </p:cNvSpPr>
          <p:nvPr/>
        </p:nvSpPr>
        <p:spPr bwMode="auto">
          <a:xfrm>
            <a:off x="4211638" y="1270000"/>
            <a:ext cx="0" cy="583247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67" name="Line 98"/>
          <p:cNvSpPr>
            <a:spLocks noChangeShapeType="1"/>
          </p:cNvSpPr>
          <p:nvPr/>
        </p:nvSpPr>
        <p:spPr bwMode="auto">
          <a:xfrm>
            <a:off x="4716463" y="1270000"/>
            <a:ext cx="0" cy="583247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68" name="Line 99"/>
          <p:cNvSpPr>
            <a:spLocks noChangeShapeType="1"/>
          </p:cNvSpPr>
          <p:nvPr/>
        </p:nvSpPr>
        <p:spPr bwMode="auto">
          <a:xfrm>
            <a:off x="5219700" y="1198563"/>
            <a:ext cx="0" cy="583247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69" name="Line 100"/>
          <p:cNvSpPr>
            <a:spLocks noChangeShapeType="1"/>
          </p:cNvSpPr>
          <p:nvPr/>
        </p:nvSpPr>
        <p:spPr bwMode="auto">
          <a:xfrm>
            <a:off x="5724525" y="1270000"/>
            <a:ext cx="0" cy="583247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70" name="Line 101"/>
          <p:cNvSpPr>
            <a:spLocks noChangeShapeType="1"/>
          </p:cNvSpPr>
          <p:nvPr/>
        </p:nvSpPr>
        <p:spPr bwMode="auto">
          <a:xfrm>
            <a:off x="6227763" y="1341438"/>
            <a:ext cx="0" cy="583247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71" name="Line 102"/>
          <p:cNvSpPr>
            <a:spLocks noChangeShapeType="1"/>
          </p:cNvSpPr>
          <p:nvPr/>
        </p:nvSpPr>
        <p:spPr bwMode="auto">
          <a:xfrm>
            <a:off x="6732588" y="1341438"/>
            <a:ext cx="0" cy="583247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72" name="Line 103"/>
          <p:cNvSpPr>
            <a:spLocks noChangeShapeType="1"/>
          </p:cNvSpPr>
          <p:nvPr/>
        </p:nvSpPr>
        <p:spPr bwMode="auto">
          <a:xfrm>
            <a:off x="7235825" y="1198563"/>
            <a:ext cx="0" cy="583247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73" name="Line 104"/>
          <p:cNvSpPr>
            <a:spLocks noChangeShapeType="1"/>
          </p:cNvSpPr>
          <p:nvPr/>
        </p:nvSpPr>
        <p:spPr bwMode="auto">
          <a:xfrm>
            <a:off x="7740650" y="1270000"/>
            <a:ext cx="0" cy="583247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74" name="Line 105"/>
          <p:cNvSpPr>
            <a:spLocks noChangeShapeType="1"/>
          </p:cNvSpPr>
          <p:nvPr/>
        </p:nvSpPr>
        <p:spPr bwMode="auto">
          <a:xfrm>
            <a:off x="8243888" y="1270000"/>
            <a:ext cx="0" cy="583247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75" name="Line 107"/>
          <p:cNvSpPr>
            <a:spLocks noChangeShapeType="1"/>
          </p:cNvSpPr>
          <p:nvPr/>
        </p:nvSpPr>
        <p:spPr bwMode="auto">
          <a:xfrm>
            <a:off x="611188" y="2135188"/>
            <a:ext cx="57467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76" name="Line 108"/>
          <p:cNvSpPr>
            <a:spLocks noChangeShapeType="1"/>
          </p:cNvSpPr>
          <p:nvPr/>
        </p:nvSpPr>
        <p:spPr bwMode="auto">
          <a:xfrm>
            <a:off x="1185863" y="1630363"/>
            <a:ext cx="0" cy="5048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77" name="Line 109"/>
          <p:cNvSpPr>
            <a:spLocks noChangeShapeType="1"/>
          </p:cNvSpPr>
          <p:nvPr/>
        </p:nvSpPr>
        <p:spPr bwMode="auto">
          <a:xfrm>
            <a:off x="1185863" y="1630363"/>
            <a:ext cx="50641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78" name="Line 110"/>
          <p:cNvSpPr>
            <a:spLocks noChangeShapeType="1"/>
          </p:cNvSpPr>
          <p:nvPr/>
        </p:nvSpPr>
        <p:spPr bwMode="auto">
          <a:xfrm>
            <a:off x="1692275" y="1630363"/>
            <a:ext cx="0" cy="5048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79" name="Line 127"/>
          <p:cNvSpPr>
            <a:spLocks noChangeShapeType="1"/>
          </p:cNvSpPr>
          <p:nvPr/>
        </p:nvSpPr>
        <p:spPr bwMode="auto">
          <a:xfrm>
            <a:off x="1692275" y="2135188"/>
            <a:ext cx="5016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80" name="Line 128"/>
          <p:cNvSpPr>
            <a:spLocks noChangeShapeType="1"/>
          </p:cNvSpPr>
          <p:nvPr/>
        </p:nvSpPr>
        <p:spPr bwMode="auto">
          <a:xfrm>
            <a:off x="2193925" y="1630363"/>
            <a:ext cx="0" cy="5048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81" name="Line 129"/>
          <p:cNvSpPr>
            <a:spLocks noChangeShapeType="1"/>
          </p:cNvSpPr>
          <p:nvPr/>
        </p:nvSpPr>
        <p:spPr bwMode="auto">
          <a:xfrm>
            <a:off x="2193925" y="1630363"/>
            <a:ext cx="50641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82" name="Line 130"/>
          <p:cNvSpPr>
            <a:spLocks noChangeShapeType="1"/>
          </p:cNvSpPr>
          <p:nvPr/>
        </p:nvSpPr>
        <p:spPr bwMode="auto">
          <a:xfrm>
            <a:off x="2700338" y="1630363"/>
            <a:ext cx="0" cy="5048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83" name="Line 131"/>
          <p:cNvSpPr>
            <a:spLocks noChangeShapeType="1"/>
          </p:cNvSpPr>
          <p:nvPr/>
        </p:nvSpPr>
        <p:spPr bwMode="auto">
          <a:xfrm>
            <a:off x="2700338" y="2135188"/>
            <a:ext cx="5016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84" name="Line 132"/>
          <p:cNvSpPr>
            <a:spLocks noChangeShapeType="1"/>
          </p:cNvSpPr>
          <p:nvPr/>
        </p:nvSpPr>
        <p:spPr bwMode="auto">
          <a:xfrm>
            <a:off x="3201988" y="1630363"/>
            <a:ext cx="0" cy="5048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85" name="Line 133"/>
          <p:cNvSpPr>
            <a:spLocks noChangeShapeType="1"/>
          </p:cNvSpPr>
          <p:nvPr/>
        </p:nvSpPr>
        <p:spPr bwMode="auto">
          <a:xfrm>
            <a:off x="3201988" y="1630363"/>
            <a:ext cx="50641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86" name="Line 134"/>
          <p:cNvSpPr>
            <a:spLocks noChangeShapeType="1"/>
          </p:cNvSpPr>
          <p:nvPr/>
        </p:nvSpPr>
        <p:spPr bwMode="auto">
          <a:xfrm>
            <a:off x="3708400" y="1630363"/>
            <a:ext cx="0" cy="5048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87" name="Line 135"/>
          <p:cNvSpPr>
            <a:spLocks noChangeShapeType="1"/>
          </p:cNvSpPr>
          <p:nvPr/>
        </p:nvSpPr>
        <p:spPr bwMode="auto">
          <a:xfrm>
            <a:off x="3708400" y="2135188"/>
            <a:ext cx="5016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88" name="Line 136"/>
          <p:cNvSpPr>
            <a:spLocks noChangeShapeType="1"/>
          </p:cNvSpPr>
          <p:nvPr/>
        </p:nvSpPr>
        <p:spPr bwMode="auto">
          <a:xfrm>
            <a:off x="4210050" y="1630363"/>
            <a:ext cx="0" cy="5048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89" name="Line 137"/>
          <p:cNvSpPr>
            <a:spLocks noChangeShapeType="1"/>
          </p:cNvSpPr>
          <p:nvPr/>
        </p:nvSpPr>
        <p:spPr bwMode="auto">
          <a:xfrm>
            <a:off x="4210050" y="1630363"/>
            <a:ext cx="50641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90" name="Line 138"/>
          <p:cNvSpPr>
            <a:spLocks noChangeShapeType="1"/>
          </p:cNvSpPr>
          <p:nvPr/>
        </p:nvSpPr>
        <p:spPr bwMode="auto">
          <a:xfrm>
            <a:off x="4716463" y="1630363"/>
            <a:ext cx="0" cy="5048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91" name="Line 139"/>
          <p:cNvSpPr>
            <a:spLocks noChangeShapeType="1"/>
          </p:cNvSpPr>
          <p:nvPr/>
        </p:nvSpPr>
        <p:spPr bwMode="auto">
          <a:xfrm>
            <a:off x="4716463" y="2135188"/>
            <a:ext cx="5016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92" name="Line 140"/>
          <p:cNvSpPr>
            <a:spLocks noChangeShapeType="1"/>
          </p:cNvSpPr>
          <p:nvPr/>
        </p:nvSpPr>
        <p:spPr bwMode="auto">
          <a:xfrm>
            <a:off x="5218113" y="1630363"/>
            <a:ext cx="0" cy="5048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93" name="Line 141"/>
          <p:cNvSpPr>
            <a:spLocks noChangeShapeType="1"/>
          </p:cNvSpPr>
          <p:nvPr/>
        </p:nvSpPr>
        <p:spPr bwMode="auto">
          <a:xfrm>
            <a:off x="5218113" y="1630363"/>
            <a:ext cx="50641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94" name="Line 142"/>
          <p:cNvSpPr>
            <a:spLocks noChangeShapeType="1"/>
          </p:cNvSpPr>
          <p:nvPr/>
        </p:nvSpPr>
        <p:spPr bwMode="auto">
          <a:xfrm>
            <a:off x="5724525" y="1630363"/>
            <a:ext cx="0" cy="5048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95" name="Line 143"/>
          <p:cNvSpPr>
            <a:spLocks noChangeShapeType="1"/>
          </p:cNvSpPr>
          <p:nvPr/>
        </p:nvSpPr>
        <p:spPr bwMode="auto">
          <a:xfrm>
            <a:off x="5724525" y="2135188"/>
            <a:ext cx="5016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96" name="Line 144"/>
          <p:cNvSpPr>
            <a:spLocks noChangeShapeType="1"/>
          </p:cNvSpPr>
          <p:nvPr/>
        </p:nvSpPr>
        <p:spPr bwMode="auto">
          <a:xfrm>
            <a:off x="6226175" y="1630363"/>
            <a:ext cx="0" cy="5048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97" name="Line 145"/>
          <p:cNvSpPr>
            <a:spLocks noChangeShapeType="1"/>
          </p:cNvSpPr>
          <p:nvPr/>
        </p:nvSpPr>
        <p:spPr bwMode="auto">
          <a:xfrm>
            <a:off x="6226175" y="1630363"/>
            <a:ext cx="50641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98" name="Line 146"/>
          <p:cNvSpPr>
            <a:spLocks noChangeShapeType="1"/>
          </p:cNvSpPr>
          <p:nvPr/>
        </p:nvSpPr>
        <p:spPr bwMode="auto">
          <a:xfrm>
            <a:off x="6732588" y="1630363"/>
            <a:ext cx="0" cy="5048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99" name="Line 147"/>
          <p:cNvSpPr>
            <a:spLocks noChangeShapeType="1"/>
          </p:cNvSpPr>
          <p:nvPr/>
        </p:nvSpPr>
        <p:spPr bwMode="auto">
          <a:xfrm>
            <a:off x="6732588" y="2135188"/>
            <a:ext cx="5016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800" name="Line 148"/>
          <p:cNvSpPr>
            <a:spLocks noChangeShapeType="1"/>
          </p:cNvSpPr>
          <p:nvPr/>
        </p:nvSpPr>
        <p:spPr bwMode="auto">
          <a:xfrm>
            <a:off x="7234238" y="1630363"/>
            <a:ext cx="0" cy="5048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801" name="Line 149"/>
          <p:cNvSpPr>
            <a:spLocks noChangeShapeType="1"/>
          </p:cNvSpPr>
          <p:nvPr/>
        </p:nvSpPr>
        <p:spPr bwMode="auto">
          <a:xfrm>
            <a:off x="7234238" y="1630363"/>
            <a:ext cx="50641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802" name="Line 150"/>
          <p:cNvSpPr>
            <a:spLocks noChangeShapeType="1"/>
          </p:cNvSpPr>
          <p:nvPr/>
        </p:nvSpPr>
        <p:spPr bwMode="auto">
          <a:xfrm>
            <a:off x="7740650" y="1630363"/>
            <a:ext cx="0" cy="5048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803" name="Line 151"/>
          <p:cNvSpPr>
            <a:spLocks noChangeShapeType="1"/>
          </p:cNvSpPr>
          <p:nvPr/>
        </p:nvSpPr>
        <p:spPr bwMode="auto">
          <a:xfrm>
            <a:off x="7740650" y="2135188"/>
            <a:ext cx="5016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804" name="Line 152"/>
          <p:cNvSpPr>
            <a:spLocks noChangeShapeType="1"/>
          </p:cNvSpPr>
          <p:nvPr/>
        </p:nvSpPr>
        <p:spPr bwMode="auto">
          <a:xfrm>
            <a:off x="8242300" y="1630363"/>
            <a:ext cx="0" cy="5048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805" name="Line 153"/>
          <p:cNvSpPr>
            <a:spLocks noChangeShapeType="1"/>
          </p:cNvSpPr>
          <p:nvPr/>
        </p:nvSpPr>
        <p:spPr bwMode="auto">
          <a:xfrm>
            <a:off x="8242300" y="1630363"/>
            <a:ext cx="50641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806" name="Line 155"/>
          <p:cNvSpPr>
            <a:spLocks noChangeShapeType="1"/>
          </p:cNvSpPr>
          <p:nvPr/>
        </p:nvSpPr>
        <p:spPr bwMode="auto">
          <a:xfrm>
            <a:off x="8243888" y="1271588"/>
            <a:ext cx="21431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807" name="Line 156"/>
          <p:cNvSpPr>
            <a:spLocks noChangeShapeType="1"/>
          </p:cNvSpPr>
          <p:nvPr/>
        </p:nvSpPr>
        <p:spPr bwMode="auto">
          <a:xfrm flipV="1">
            <a:off x="8461375" y="982663"/>
            <a:ext cx="0" cy="2889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808" name="Line 157"/>
          <p:cNvSpPr>
            <a:spLocks noChangeShapeType="1"/>
          </p:cNvSpPr>
          <p:nvPr/>
        </p:nvSpPr>
        <p:spPr bwMode="auto">
          <a:xfrm>
            <a:off x="8461375" y="982663"/>
            <a:ext cx="28733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809" name="Line 158"/>
          <p:cNvSpPr>
            <a:spLocks noChangeShapeType="1"/>
          </p:cNvSpPr>
          <p:nvPr/>
        </p:nvSpPr>
        <p:spPr bwMode="auto">
          <a:xfrm>
            <a:off x="8747125" y="982663"/>
            <a:ext cx="0" cy="2889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810" name="Line 159"/>
          <p:cNvSpPr>
            <a:spLocks noChangeShapeType="1"/>
          </p:cNvSpPr>
          <p:nvPr/>
        </p:nvSpPr>
        <p:spPr bwMode="auto">
          <a:xfrm>
            <a:off x="8750300" y="1630363"/>
            <a:ext cx="0" cy="5048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811" name="Line 160"/>
          <p:cNvSpPr>
            <a:spLocks noChangeShapeType="1"/>
          </p:cNvSpPr>
          <p:nvPr/>
        </p:nvSpPr>
        <p:spPr bwMode="auto">
          <a:xfrm>
            <a:off x="8750300" y="2135188"/>
            <a:ext cx="3937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812" name="Line 161"/>
          <p:cNvSpPr>
            <a:spLocks noChangeShapeType="1"/>
          </p:cNvSpPr>
          <p:nvPr/>
        </p:nvSpPr>
        <p:spPr bwMode="auto">
          <a:xfrm flipV="1">
            <a:off x="468313" y="2998788"/>
            <a:ext cx="1223962" cy="15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813" name="Line 162"/>
          <p:cNvSpPr>
            <a:spLocks noChangeShapeType="1"/>
          </p:cNvSpPr>
          <p:nvPr/>
        </p:nvSpPr>
        <p:spPr bwMode="auto">
          <a:xfrm>
            <a:off x="1692275" y="2495550"/>
            <a:ext cx="0" cy="5048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814" name="Line 163"/>
          <p:cNvSpPr>
            <a:spLocks noChangeShapeType="1"/>
          </p:cNvSpPr>
          <p:nvPr/>
        </p:nvSpPr>
        <p:spPr bwMode="auto">
          <a:xfrm flipV="1">
            <a:off x="1692275" y="2493963"/>
            <a:ext cx="1008063" cy="15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815" name="Line 164"/>
          <p:cNvSpPr>
            <a:spLocks noChangeShapeType="1"/>
          </p:cNvSpPr>
          <p:nvPr/>
        </p:nvSpPr>
        <p:spPr bwMode="auto">
          <a:xfrm>
            <a:off x="2700338" y="2493963"/>
            <a:ext cx="0" cy="5048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816" name="Line 165"/>
          <p:cNvSpPr>
            <a:spLocks noChangeShapeType="1"/>
          </p:cNvSpPr>
          <p:nvPr/>
        </p:nvSpPr>
        <p:spPr bwMode="auto">
          <a:xfrm flipV="1">
            <a:off x="2700338" y="2998788"/>
            <a:ext cx="100806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817" name="Line 166"/>
          <p:cNvSpPr>
            <a:spLocks noChangeShapeType="1"/>
          </p:cNvSpPr>
          <p:nvPr/>
        </p:nvSpPr>
        <p:spPr bwMode="auto">
          <a:xfrm>
            <a:off x="3708400" y="2495550"/>
            <a:ext cx="0" cy="5048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818" name="Line 167"/>
          <p:cNvSpPr>
            <a:spLocks noChangeShapeType="1"/>
          </p:cNvSpPr>
          <p:nvPr/>
        </p:nvSpPr>
        <p:spPr bwMode="auto">
          <a:xfrm flipV="1">
            <a:off x="3708400" y="2493963"/>
            <a:ext cx="1008063" cy="15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819" name="Line 168"/>
          <p:cNvSpPr>
            <a:spLocks noChangeShapeType="1"/>
          </p:cNvSpPr>
          <p:nvPr/>
        </p:nvSpPr>
        <p:spPr bwMode="auto">
          <a:xfrm>
            <a:off x="4716463" y="2493963"/>
            <a:ext cx="0" cy="5048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820" name="Line 169"/>
          <p:cNvSpPr>
            <a:spLocks noChangeShapeType="1"/>
          </p:cNvSpPr>
          <p:nvPr/>
        </p:nvSpPr>
        <p:spPr bwMode="auto">
          <a:xfrm flipV="1">
            <a:off x="4716463" y="2998788"/>
            <a:ext cx="100806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821" name="Line 170"/>
          <p:cNvSpPr>
            <a:spLocks noChangeShapeType="1"/>
          </p:cNvSpPr>
          <p:nvPr/>
        </p:nvSpPr>
        <p:spPr bwMode="auto">
          <a:xfrm>
            <a:off x="5724525" y="2495550"/>
            <a:ext cx="0" cy="5048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822" name="Line 171"/>
          <p:cNvSpPr>
            <a:spLocks noChangeShapeType="1"/>
          </p:cNvSpPr>
          <p:nvPr/>
        </p:nvSpPr>
        <p:spPr bwMode="auto">
          <a:xfrm flipV="1">
            <a:off x="5724525" y="2493963"/>
            <a:ext cx="1008063" cy="15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823" name="Line 172"/>
          <p:cNvSpPr>
            <a:spLocks noChangeShapeType="1"/>
          </p:cNvSpPr>
          <p:nvPr/>
        </p:nvSpPr>
        <p:spPr bwMode="auto">
          <a:xfrm>
            <a:off x="6732588" y="2493963"/>
            <a:ext cx="0" cy="5048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824" name="Line 173"/>
          <p:cNvSpPr>
            <a:spLocks noChangeShapeType="1"/>
          </p:cNvSpPr>
          <p:nvPr/>
        </p:nvSpPr>
        <p:spPr bwMode="auto">
          <a:xfrm flipV="1">
            <a:off x="6732588" y="2998788"/>
            <a:ext cx="100806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825" name="Line 174"/>
          <p:cNvSpPr>
            <a:spLocks noChangeShapeType="1"/>
          </p:cNvSpPr>
          <p:nvPr/>
        </p:nvSpPr>
        <p:spPr bwMode="auto">
          <a:xfrm>
            <a:off x="7740650" y="2495550"/>
            <a:ext cx="0" cy="5048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826" name="Line 175"/>
          <p:cNvSpPr>
            <a:spLocks noChangeShapeType="1"/>
          </p:cNvSpPr>
          <p:nvPr/>
        </p:nvSpPr>
        <p:spPr bwMode="auto">
          <a:xfrm flipV="1">
            <a:off x="7740650" y="2493963"/>
            <a:ext cx="1008063" cy="15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827" name="Line 176"/>
          <p:cNvSpPr>
            <a:spLocks noChangeShapeType="1"/>
          </p:cNvSpPr>
          <p:nvPr/>
        </p:nvSpPr>
        <p:spPr bwMode="auto">
          <a:xfrm>
            <a:off x="8748713" y="2493963"/>
            <a:ext cx="0" cy="5048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828" name="Line 177"/>
          <p:cNvSpPr>
            <a:spLocks noChangeShapeType="1"/>
          </p:cNvSpPr>
          <p:nvPr/>
        </p:nvSpPr>
        <p:spPr bwMode="auto">
          <a:xfrm>
            <a:off x="8748713" y="2997200"/>
            <a:ext cx="395287" cy="15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829" name="Line 178"/>
          <p:cNvSpPr>
            <a:spLocks noChangeShapeType="1"/>
          </p:cNvSpPr>
          <p:nvPr/>
        </p:nvSpPr>
        <p:spPr bwMode="auto">
          <a:xfrm flipV="1">
            <a:off x="468313" y="4005263"/>
            <a:ext cx="2232025" cy="15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830" name="Line 179"/>
          <p:cNvSpPr>
            <a:spLocks noChangeShapeType="1"/>
          </p:cNvSpPr>
          <p:nvPr/>
        </p:nvSpPr>
        <p:spPr bwMode="auto">
          <a:xfrm>
            <a:off x="2700338" y="3500438"/>
            <a:ext cx="0" cy="5048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831" name="Line 180"/>
          <p:cNvSpPr>
            <a:spLocks noChangeShapeType="1"/>
          </p:cNvSpPr>
          <p:nvPr/>
        </p:nvSpPr>
        <p:spPr bwMode="auto">
          <a:xfrm flipV="1">
            <a:off x="2700338" y="3502025"/>
            <a:ext cx="20161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832" name="Line 181"/>
          <p:cNvSpPr>
            <a:spLocks noChangeShapeType="1"/>
          </p:cNvSpPr>
          <p:nvPr/>
        </p:nvSpPr>
        <p:spPr bwMode="auto">
          <a:xfrm>
            <a:off x="4716463" y="3502025"/>
            <a:ext cx="0" cy="5048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833" name="Line 182"/>
          <p:cNvSpPr>
            <a:spLocks noChangeShapeType="1"/>
          </p:cNvSpPr>
          <p:nvPr/>
        </p:nvSpPr>
        <p:spPr bwMode="auto">
          <a:xfrm flipV="1">
            <a:off x="4716463" y="4006850"/>
            <a:ext cx="20161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834" name="Line 183"/>
          <p:cNvSpPr>
            <a:spLocks noChangeShapeType="1"/>
          </p:cNvSpPr>
          <p:nvPr/>
        </p:nvSpPr>
        <p:spPr bwMode="auto">
          <a:xfrm>
            <a:off x="6732588" y="3502025"/>
            <a:ext cx="0" cy="5048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835" name="Line 184"/>
          <p:cNvSpPr>
            <a:spLocks noChangeShapeType="1"/>
          </p:cNvSpPr>
          <p:nvPr/>
        </p:nvSpPr>
        <p:spPr bwMode="auto">
          <a:xfrm flipV="1">
            <a:off x="6732588" y="3503613"/>
            <a:ext cx="20161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836" name="Line 185"/>
          <p:cNvSpPr>
            <a:spLocks noChangeShapeType="1"/>
          </p:cNvSpPr>
          <p:nvPr/>
        </p:nvSpPr>
        <p:spPr bwMode="auto">
          <a:xfrm>
            <a:off x="8748713" y="3503613"/>
            <a:ext cx="0" cy="5048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837" name="Line 186"/>
          <p:cNvSpPr>
            <a:spLocks noChangeShapeType="1"/>
          </p:cNvSpPr>
          <p:nvPr/>
        </p:nvSpPr>
        <p:spPr bwMode="auto">
          <a:xfrm>
            <a:off x="8750300" y="4006850"/>
            <a:ext cx="3937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838" name="Line 187"/>
          <p:cNvSpPr>
            <a:spLocks noChangeShapeType="1"/>
          </p:cNvSpPr>
          <p:nvPr/>
        </p:nvSpPr>
        <p:spPr bwMode="auto">
          <a:xfrm flipV="1">
            <a:off x="468313" y="5086350"/>
            <a:ext cx="42481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839" name="Line 188"/>
          <p:cNvSpPr>
            <a:spLocks noChangeShapeType="1"/>
          </p:cNvSpPr>
          <p:nvPr/>
        </p:nvSpPr>
        <p:spPr bwMode="auto">
          <a:xfrm>
            <a:off x="4716463" y="4583113"/>
            <a:ext cx="0" cy="5048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840" name="Line 189"/>
          <p:cNvSpPr>
            <a:spLocks noChangeShapeType="1"/>
          </p:cNvSpPr>
          <p:nvPr/>
        </p:nvSpPr>
        <p:spPr bwMode="auto">
          <a:xfrm flipV="1">
            <a:off x="4716463" y="4510088"/>
            <a:ext cx="4032250" cy="730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841" name="Line 190"/>
          <p:cNvSpPr>
            <a:spLocks noChangeShapeType="1"/>
          </p:cNvSpPr>
          <p:nvPr/>
        </p:nvSpPr>
        <p:spPr bwMode="auto">
          <a:xfrm>
            <a:off x="8748713" y="4510088"/>
            <a:ext cx="0" cy="5048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842" name="Line 191"/>
          <p:cNvSpPr>
            <a:spLocks noChangeShapeType="1"/>
          </p:cNvSpPr>
          <p:nvPr/>
        </p:nvSpPr>
        <p:spPr bwMode="auto">
          <a:xfrm>
            <a:off x="8750300" y="5014913"/>
            <a:ext cx="3937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843" name="Rectangle 192"/>
          <p:cNvSpPr>
            <a:spLocks noChangeArrowheads="1"/>
          </p:cNvSpPr>
          <p:nvPr/>
        </p:nvSpPr>
        <p:spPr bwMode="auto">
          <a:xfrm>
            <a:off x="0" y="1558925"/>
            <a:ext cx="9620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/>
              <a:t>B(Q</a:t>
            </a:r>
            <a:r>
              <a:rPr lang="en-US" altLang="zh-CN" baseline="-25000"/>
              <a:t>A</a:t>
            </a:r>
            <a:r>
              <a:rPr lang="en-US" altLang="zh-CN"/>
              <a:t>)</a:t>
            </a:r>
            <a:endParaRPr lang="en-US" altLang="zh-CN" baseline="-25000"/>
          </a:p>
        </p:txBody>
      </p:sp>
      <p:sp>
        <p:nvSpPr>
          <p:cNvPr id="29844" name="Rectangle 193"/>
          <p:cNvSpPr>
            <a:spLocks noChangeArrowheads="1"/>
          </p:cNvSpPr>
          <p:nvPr/>
        </p:nvSpPr>
        <p:spPr bwMode="auto">
          <a:xfrm>
            <a:off x="0" y="2422525"/>
            <a:ext cx="9620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/>
              <a:t>A(Q</a:t>
            </a:r>
            <a:r>
              <a:rPr lang="en-US" altLang="zh-CN" baseline="-25000"/>
              <a:t>B</a:t>
            </a:r>
            <a:r>
              <a:rPr lang="en-US" altLang="zh-CN"/>
              <a:t>)</a:t>
            </a:r>
          </a:p>
        </p:txBody>
      </p:sp>
      <p:sp>
        <p:nvSpPr>
          <p:cNvPr id="29845" name="Rectangle 194"/>
          <p:cNvSpPr>
            <a:spLocks noChangeArrowheads="1"/>
          </p:cNvSpPr>
          <p:nvPr/>
        </p:nvSpPr>
        <p:spPr bwMode="auto">
          <a:xfrm>
            <a:off x="0" y="3502025"/>
            <a:ext cx="10858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/>
              <a:t>S</a:t>
            </a:r>
            <a:r>
              <a:rPr lang="en-US" altLang="zh-CN" baseline="-25000"/>
              <a:t>0</a:t>
            </a:r>
            <a:r>
              <a:rPr lang="en-US" altLang="zh-CN"/>
              <a:t>(Q</a:t>
            </a:r>
            <a:r>
              <a:rPr lang="en-US" altLang="zh-CN" baseline="-25000"/>
              <a:t>C</a:t>
            </a:r>
            <a:r>
              <a:rPr lang="en-US" altLang="zh-CN"/>
              <a:t>)</a:t>
            </a:r>
          </a:p>
        </p:txBody>
      </p:sp>
      <p:sp>
        <p:nvSpPr>
          <p:cNvPr id="29846" name="Rectangle 195"/>
          <p:cNvSpPr>
            <a:spLocks noChangeArrowheads="1"/>
          </p:cNvSpPr>
          <p:nvPr/>
        </p:nvSpPr>
        <p:spPr bwMode="auto">
          <a:xfrm>
            <a:off x="44450" y="4510088"/>
            <a:ext cx="10858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/>
              <a:t>S</a:t>
            </a:r>
            <a:r>
              <a:rPr lang="en-US" altLang="zh-CN" baseline="-25000"/>
              <a:t>1</a:t>
            </a:r>
            <a:r>
              <a:rPr lang="en-US" altLang="zh-CN"/>
              <a:t>(Q</a:t>
            </a:r>
            <a:r>
              <a:rPr lang="en-US" altLang="zh-CN" baseline="-25000"/>
              <a:t>D</a:t>
            </a:r>
            <a:r>
              <a:rPr lang="en-US" altLang="zh-CN"/>
              <a:t>)</a:t>
            </a:r>
          </a:p>
        </p:txBody>
      </p:sp>
      <p:sp>
        <p:nvSpPr>
          <p:cNvPr id="29847" name="Line 197"/>
          <p:cNvSpPr>
            <a:spLocks noChangeShapeType="1"/>
          </p:cNvSpPr>
          <p:nvPr/>
        </p:nvSpPr>
        <p:spPr bwMode="auto">
          <a:xfrm flipV="1">
            <a:off x="323850" y="6094413"/>
            <a:ext cx="187166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848" name="Line 198"/>
          <p:cNvSpPr>
            <a:spLocks noChangeShapeType="1"/>
          </p:cNvSpPr>
          <p:nvPr/>
        </p:nvSpPr>
        <p:spPr bwMode="auto">
          <a:xfrm>
            <a:off x="2195513" y="5589588"/>
            <a:ext cx="0" cy="5048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849" name="Line 199"/>
          <p:cNvSpPr>
            <a:spLocks noChangeShapeType="1"/>
          </p:cNvSpPr>
          <p:nvPr/>
        </p:nvSpPr>
        <p:spPr bwMode="auto">
          <a:xfrm>
            <a:off x="2195513" y="5591175"/>
            <a:ext cx="50641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850" name="Line 200"/>
          <p:cNvSpPr>
            <a:spLocks noChangeShapeType="1"/>
          </p:cNvSpPr>
          <p:nvPr/>
        </p:nvSpPr>
        <p:spPr bwMode="auto">
          <a:xfrm>
            <a:off x="2700338" y="5589588"/>
            <a:ext cx="0" cy="5048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851" name="Line 201"/>
          <p:cNvSpPr>
            <a:spLocks noChangeShapeType="1"/>
          </p:cNvSpPr>
          <p:nvPr/>
        </p:nvSpPr>
        <p:spPr bwMode="auto">
          <a:xfrm flipV="1">
            <a:off x="3203575" y="5591175"/>
            <a:ext cx="151288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852" name="Line 202"/>
          <p:cNvSpPr>
            <a:spLocks noChangeShapeType="1"/>
          </p:cNvSpPr>
          <p:nvPr/>
        </p:nvSpPr>
        <p:spPr bwMode="auto">
          <a:xfrm>
            <a:off x="2700338" y="6094413"/>
            <a:ext cx="5016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853" name="Line 203"/>
          <p:cNvSpPr>
            <a:spLocks noChangeShapeType="1"/>
          </p:cNvSpPr>
          <p:nvPr/>
        </p:nvSpPr>
        <p:spPr bwMode="auto">
          <a:xfrm>
            <a:off x="3203575" y="5591175"/>
            <a:ext cx="0" cy="5048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854" name="Line 204"/>
          <p:cNvSpPr>
            <a:spLocks noChangeShapeType="1"/>
          </p:cNvSpPr>
          <p:nvPr/>
        </p:nvSpPr>
        <p:spPr bwMode="auto">
          <a:xfrm>
            <a:off x="4716463" y="6094413"/>
            <a:ext cx="5016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855" name="Line 205"/>
          <p:cNvSpPr>
            <a:spLocks noChangeShapeType="1"/>
          </p:cNvSpPr>
          <p:nvPr/>
        </p:nvSpPr>
        <p:spPr bwMode="auto">
          <a:xfrm>
            <a:off x="5219700" y="5591175"/>
            <a:ext cx="0" cy="5048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856" name="Line 206"/>
          <p:cNvSpPr>
            <a:spLocks noChangeShapeType="1"/>
          </p:cNvSpPr>
          <p:nvPr/>
        </p:nvSpPr>
        <p:spPr bwMode="auto">
          <a:xfrm>
            <a:off x="4716463" y="5591175"/>
            <a:ext cx="0" cy="5048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857" name="Line 207"/>
          <p:cNvSpPr>
            <a:spLocks noChangeShapeType="1"/>
          </p:cNvSpPr>
          <p:nvPr/>
        </p:nvSpPr>
        <p:spPr bwMode="auto">
          <a:xfrm>
            <a:off x="5219700" y="5591175"/>
            <a:ext cx="100806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858" name="Line 208"/>
          <p:cNvSpPr>
            <a:spLocks noChangeShapeType="1"/>
          </p:cNvSpPr>
          <p:nvPr/>
        </p:nvSpPr>
        <p:spPr bwMode="auto">
          <a:xfrm>
            <a:off x="6227763" y="5591175"/>
            <a:ext cx="0" cy="5048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859" name="Line 209"/>
          <p:cNvSpPr>
            <a:spLocks noChangeShapeType="1"/>
          </p:cNvSpPr>
          <p:nvPr/>
        </p:nvSpPr>
        <p:spPr bwMode="auto">
          <a:xfrm>
            <a:off x="6227763" y="6096000"/>
            <a:ext cx="5016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860" name="Line 210"/>
          <p:cNvSpPr>
            <a:spLocks noChangeShapeType="1"/>
          </p:cNvSpPr>
          <p:nvPr/>
        </p:nvSpPr>
        <p:spPr bwMode="auto">
          <a:xfrm>
            <a:off x="6731000" y="5592763"/>
            <a:ext cx="0" cy="5048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861" name="Line 211"/>
          <p:cNvSpPr>
            <a:spLocks noChangeShapeType="1"/>
          </p:cNvSpPr>
          <p:nvPr/>
        </p:nvSpPr>
        <p:spPr bwMode="auto">
          <a:xfrm>
            <a:off x="6732588" y="5589588"/>
            <a:ext cx="100806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862" name="Line 212"/>
          <p:cNvSpPr>
            <a:spLocks noChangeShapeType="1"/>
          </p:cNvSpPr>
          <p:nvPr/>
        </p:nvSpPr>
        <p:spPr bwMode="auto">
          <a:xfrm>
            <a:off x="7740650" y="5589588"/>
            <a:ext cx="0" cy="5048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863" name="Line 213"/>
          <p:cNvSpPr>
            <a:spLocks noChangeShapeType="1"/>
          </p:cNvSpPr>
          <p:nvPr/>
        </p:nvSpPr>
        <p:spPr bwMode="auto">
          <a:xfrm>
            <a:off x="7740650" y="6094413"/>
            <a:ext cx="14033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864" name="Rectangle 214"/>
          <p:cNvSpPr>
            <a:spLocks noChangeArrowheads="1"/>
          </p:cNvSpPr>
          <p:nvPr/>
        </p:nvSpPr>
        <p:spPr bwMode="auto">
          <a:xfrm>
            <a:off x="250825" y="5591175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/>
              <a:t>Y</a:t>
            </a:r>
            <a:endParaRPr lang="en-US" altLang="zh-CN" baseline="-25000"/>
          </a:p>
        </p:txBody>
      </p:sp>
      <p:sp>
        <p:nvSpPr>
          <p:cNvPr id="29865" name="Text Box 215"/>
          <p:cNvSpPr txBox="1">
            <a:spLocks noChangeArrowheads="1"/>
          </p:cNvSpPr>
          <p:nvPr/>
        </p:nvSpPr>
        <p:spPr bwMode="auto">
          <a:xfrm>
            <a:off x="72206" y="116632"/>
            <a:ext cx="860425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zh-CN" altLang="en-US" dirty="0"/>
              <a:t>动态测试。</a:t>
            </a:r>
            <a:r>
              <a:rPr lang="en-US" altLang="zh-CN" dirty="0"/>
              <a:t>74LS197</a:t>
            </a:r>
            <a:r>
              <a:rPr lang="zh-CN" altLang="en-US" dirty="0"/>
              <a:t>接成</a:t>
            </a:r>
            <a:r>
              <a:rPr lang="en-US" altLang="zh-CN" dirty="0"/>
              <a:t>16</a:t>
            </a:r>
            <a:r>
              <a:rPr lang="zh-CN" altLang="en-US" dirty="0"/>
              <a:t>进制计数器</a:t>
            </a:r>
            <a:r>
              <a:rPr lang="zh-CN" altLang="en-US" dirty="0" smtClean="0"/>
              <a:t>，</a:t>
            </a:r>
            <a:r>
              <a:rPr lang="en-US" altLang="zh-CN" dirty="0" smtClean="0"/>
              <a:t>CP</a:t>
            </a:r>
            <a:r>
              <a:rPr lang="zh-CN" altLang="en-US" dirty="0" smtClean="0"/>
              <a:t>接</a:t>
            </a:r>
            <a:r>
              <a:rPr lang="en-US" altLang="zh-CN" dirty="0" smtClean="0"/>
              <a:t>1KHz</a:t>
            </a:r>
            <a:r>
              <a:rPr lang="zh-CN" altLang="en-US" dirty="0" smtClean="0"/>
              <a:t>方波观测</a:t>
            </a:r>
            <a:r>
              <a:rPr lang="zh-CN" altLang="en-US" dirty="0"/>
              <a:t>输出波形。</a:t>
            </a:r>
          </a:p>
        </p:txBody>
      </p:sp>
    </p:spTree>
    <p:extLst>
      <p:ext uri="{BB962C8B-B14F-4D97-AF65-F5344CB8AC3E}">
        <p14:creationId xmlns="" xmlns:p14="http://schemas.microsoft.com/office/powerpoint/2010/main" val="1048744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内容</a:t>
            </a:r>
            <a:r>
              <a:rPr lang="en-US" altLang="zh-CN" dirty="0" smtClean="0"/>
              <a:t>3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1</a:t>
            </a:r>
            <a:r>
              <a:rPr lang="zh-CN" altLang="en-US" dirty="0" smtClean="0"/>
              <a:t>、设计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半加</a:t>
            </a:r>
            <a:r>
              <a:rPr lang="en-US" altLang="zh-CN" dirty="0" smtClean="0"/>
              <a:t>/</a:t>
            </a:r>
            <a:r>
              <a:rPr lang="zh-CN" altLang="en-US" dirty="0" smtClean="0"/>
              <a:t>减器与全加</a:t>
            </a:r>
            <a:r>
              <a:rPr lang="en-US" altLang="zh-CN" dirty="0" smtClean="0"/>
              <a:t>/</a:t>
            </a:r>
            <a:r>
              <a:rPr lang="zh-CN" altLang="en-US" dirty="0" smtClean="0"/>
              <a:t>减器有区别：只考虑两个加</a:t>
            </a:r>
            <a:r>
              <a:rPr lang="en-US" altLang="zh-CN" dirty="0" smtClean="0"/>
              <a:t>/</a:t>
            </a:r>
            <a:r>
              <a:rPr lang="zh-CN" altLang="en-US" dirty="0" smtClean="0"/>
              <a:t>减数本身，不考虑来自相邻位的进位或借位。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38906540"/>
              </p:ext>
            </p:extLst>
          </p:nvPr>
        </p:nvGraphicFramePr>
        <p:xfrm>
          <a:off x="971600" y="2852936"/>
          <a:ext cx="7344815" cy="3708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68963"/>
                <a:gridCol w="1468963"/>
                <a:gridCol w="1468963"/>
                <a:gridCol w="1468963"/>
                <a:gridCol w="1468963"/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输入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输出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</a:t>
                      </a:r>
                      <a:r>
                        <a:rPr lang="zh-CN" altLang="en-US" dirty="0" smtClean="0"/>
                        <a:t>（进</a:t>
                      </a:r>
                      <a:r>
                        <a:rPr lang="en-US" altLang="zh-CN" dirty="0" smtClean="0"/>
                        <a:t>/</a:t>
                      </a:r>
                      <a:r>
                        <a:rPr lang="zh-CN" altLang="en-US" dirty="0" smtClean="0"/>
                        <a:t>借位）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0419957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584</Words>
  <Application>Microsoft Office PowerPoint</Application>
  <PresentationFormat>全屏显示(4:3)</PresentationFormat>
  <Paragraphs>143</Paragraphs>
  <Slides>7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9" baseType="lpstr">
      <vt:lpstr>Office 主题</vt:lpstr>
      <vt:lpstr>Equation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微软用户</dc:creator>
  <cp:lastModifiedBy>微软用户</cp:lastModifiedBy>
  <cp:revision>4</cp:revision>
  <dcterms:created xsi:type="dcterms:W3CDTF">2016-10-11T00:54:40Z</dcterms:created>
  <dcterms:modified xsi:type="dcterms:W3CDTF">2016-10-14T05:30:22Z</dcterms:modified>
</cp:coreProperties>
</file>