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9" r:id="rId5"/>
    <p:sldId id="260" r:id="rId6"/>
    <p:sldId id="262" r:id="rId7"/>
    <p:sldId id="264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组合逻辑电路设计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第五周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组合逻辑电路设计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用卡诺图设计</a:t>
            </a:r>
            <a:r>
              <a:rPr lang="en-US" altLang="zh-CN" dirty="0" smtClean="0"/>
              <a:t>8421</a:t>
            </a:r>
            <a:r>
              <a:rPr lang="zh-CN" altLang="en-US" dirty="0" smtClean="0"/>
              <a:t>码转换为格雷码的转 换电路。</a:t>
            </a:r>
            <a:endParaRPr lang="en-US" altLang="zh-CN" dirty="0" smtClean="0"/>
          </a:p>
          <a:p>
            <a:r>
              <a:rPr lang="en-US" altLang="zh-CN" dirty="0" smtClean="0"/>
              <a:t>2.  </a:t>
            </a:r>
            <a:r>
              <a:rPr lang="zh-CN" altLang="en-US" dirty="0" smtClean="0"/>
              <a:t>用</a:t>
            </a:r>
            <a:r>
              <a:rPr lang="en-US" altLang="zh-CN" dirty="0" smtClean="0"/>
              <a:t>74LS197</a:t>
            </a:r>
            <a:r>
              <a:rPr lang="zh-CN" altLang="en-US" dirty="0" smtClean="0"/>
              <a:t>产生连续的</a:t>
            </a:r>
            <a:r>
              <a:rPr lang="en-US" altLang="zh-CN" dirty="0" smtClean="0"/>
              <a:t>8421</a:t>
            </a:r>
            <a:r>
              <a:rPr lang="zh-CN" altLang="en-US" dirty="0" smtClean="0"/>
              <a:t>码，并接入转换电路。</a:t>
            </a:r>
            <a:endParaRPr lang="en-US" altLang="zh-CN" dirty="0" smtClean="0"/>
          </a:p>
          <a:p>
            <a:r>
              <a:rPr lang="en-US" altLang="zh-CN" dirty="0" smtClean="0"/>
              <a:t>3.  </a:t>
            </a:r>
            <a:r>
              <a:rPr lang="zh-CN" altLang="en-US" dirty="0" smtClean="0"/>
              <a:t>记录输入输出所有信号的波形。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组合逻辑电路设计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67544" y="260648"/>
          <a:ext cx="7992891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8099"/>
                <a:gridCol w="888099"/>
                <a:gridCol w="888099"/>
                <a:gridCol w="888099"/>
                <a:gridCol w="888099"/>
                <a:gridCol w="888099"/>
                <a:gridCol w="888099"/>
                <a:gridCol w="888099"/>
                <a:gridCol w="888099"/>
              </a:tblGrid>
              <a:tr h="29226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G3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G2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G1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G0</a:t>
                      </a:r>
                      <a:endParaRPr lang="zh-CN" altLang="en-US" dirty="0"/>
                    </a:p>
                  </a:txBody>
                  <a:tcPr/>
                </a:tc>
              </a:tr>
              <a:tr h="29226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29226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  <a:tr h="29226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  <a:tr h="29226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29226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29226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  <a:tr h="29226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  <a:tr h="29226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29226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29226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  <a:tr h="29226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  <a:tr h="29226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29226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29226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  <a:tr h="29226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  <a:tr h="29226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ChangeArrowheads="1"/>
          </p:cNvSpPr>
          <p:nvPr/>
        </p:nvSpPr>
        <p:spPr bwMode="auto">
          <a:xfrm>
            <a:off x="3024188" y="1768475"/>
            <a:ext cx="2020887" cy="13128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0051" name="Line 3"/>
          <p:cNvSpPr>
            <a:spLocks noChangeShapeType="1"/>
          </p:cNvSpPr>
          <p:nvPr/>
        </p:nvSpPr>
        <p:spPr bwMode="auto">
          <a:xfrm flipV="1">
            <a:off x="3348038" y="3095625"/>
            <a:ext cx="1587" cy="8207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0052" name="Line 4"/>
          <p:cNvSpPr>
            <a:spLocks noChangeShapeType="1"/>
          </p:cNvSpPr>
          <p:nvPr/>
        </p:nvSpPr>
        <p:spPr bwMode="auto">
          <a:xfrm flipV="1">
            <a:off x="3789363" y="3095625"/>
            <a:ext cx="0" cy="8207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0053" name="Line 5"/>
          <p:cNvSpPr>
            <a:spLocks noChangeShapeType="1"/>
          </p:cNvSpPr>
          <p:nvPr/>
        </p:nvSpPr>
        <p:spPr bwMode="auto">
          <a:xfrm flipV="1">
            <a:off x="4716463" y="3068638"/>
            <a:ext cx="0" cy="8223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0054" name="Line 6"/>
          <p:cNvSpPr>
            <a:spLocks noChangeShapeType="1"/>
          </p:cNvSpPr>
          <p:nvPr/>
        </p:nvSpPr>
        <p:spPr bwMode="auto">
          <a:xfrm flipV="1">
            <a:off x="4211638" y="3068638"/>
            <a:ext cx="1587" cy="8207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0055" name="Text Box 7"/>
          <p:cNvSpPr txBox="1">
            <a:spLocks noChangeArrowheads="1"/>
          </p:cNvSpPr>
          <p:nvPr/>
        </p:nvSpPr>
        <p:spPr bwMode="auto">
          <a:xfrm>
            <a:off x="3465513" y="2206625"/>
            <a:ext cx="1150937" cy="46355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zh-CN" altLang="en-US" sz="1800" dirty="0">
                <a:solidFill>
                  <a:schemeClr val="bg1"/>
                </a:solidFill>
                <a:latin typeface="Times New Roman" pitchFamily="18" charset="0"/>
              </a:rPr>
              <a:t>转换电路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  <p:sp>
        <p:nvSpPr>
          <p:cNvPr id="130056" name="Text Box 8"/>
          <p:cNvSpPr txBox="1">
            <a:spLocks noChangeArrowheads="1"/>
          </p:cNvSpPr>
          <p:nvPr/>
        </p:nvSpPr>
        <p:spPr bwMode="auto">
          <a:xfrm>
            <a:off x="2987824" y="3573016"/>
            <a:ext cx="309414" cy="288602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just"/>
            <a:r>
              <a:rPr lang="en-US" altLang="zh-CN" sz="1800" dirty="0">
                <a:solidFill>
                  <a:schemeClr val="bg1"/>
                </a:solidFill>
                <a:latin typeface="Times New Roman" pitchFamily="18" charset="0"/>
              </a:rPr>
              <a:t>B</a:t>
            </a:r>
            <a:r>
              <a:rPr lang="en-US" altLang="zh-CN" sz="1800" baseline="-25000" dirty="0">
                <a:solidFill>
                  <a:schemeClr val="bg1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130057" name="Text Box 9"/>
          <p:cNvSpPr txBox="1">
            <a:spLocks noChangeArrowheads="1"/>
          </p:cNvSpPr>
          <p:nvPr/>
        </p:nvSpPr>
        <p:spPr bwMode="auto">
          <a:xfrm>
            <a:off x="3419475" y="3573463"/>
            <a:ext cx="347663" cy="30797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just"/>
            <a:r>
              <a:rPr lang="en-US" altLang="zh-CN" sz="1800" dirty="0">
                <a:solidFill>
                  <a:schemeClr val="bg1"/>
                </a:solidFill>
                <a:latin typeface="Times New Roman" pitchFamily="18" charset="0"/>
              </a:rPr>
              <a:t>B</a:t>
            </a:r>
            <a:r>
              <a:rPr lang="en-US" altLang="zh-CN" sz="1800" baseline="-25000" dirty="0">
                <a:solidFill>
                  <a:schemeClr val="bg1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130058" name="Text Box 10"/>
          <p:cNvSpPr txBox="1">
            <a:spLocks noChangeArrowheads="1"/>
          </p:cNvSpPr>
          <p:nvPr/>
        </p:nvSpPr>
        <p:spPr bwMode="auto">
          <a:xfrm>
            <a:off x="3851920" y="3573016"/>
            <a:ext cx="360933" cy="288032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just"/>
            <a:r>
              <a:rPr lang="en-US" altLang="zh-CN" sz="1800" dirty="0">
                <a:solidFill>
                  <a:schemeClr val="bg1"/>
                </a:solidFill>
              </a:rPr>
              <a:t>B</a:t>
            </a:r>
            <a:r>
              <a:rPr lang="en-US" altLang="zh-CN" sz="1800" baseline="-25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0059" name="Text Box 11"/>
          <p:cNvSpPr txBox="1">
            <a:spLocks noChangeArrowheads="1"/>
          </p:cNvSpPr>
          <p:nvPr/>
        </p:nvSpPr>
        <p:spPr bwMode="auto">
          <a:xfrm>
            <a:off x="4284663" y="3573463"/>
            <a:ext cx="338137" cy="2667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just"/>
            <a:r>
              <a:rPr lang="en-US" altLang="zh-CN" sz="1800" dirty="0">
                <a:solidFill>
                  <a:schemeClr val="bg1"/>
                </a:solidFill>
              </a:rPr>
              <a:t>B</a:t>
            </a:r>
            <a:r>
              <a:rPr lang="en-US" altLang="zh-CN" sz="1800" baseline="-250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30060" name="Line 12"/>
          <p:cNvSpPr>
            <a:spLocks noChangeShapeType="1"/>
          </p:cNvSpPr>
          <p:nvPr/>
        </p:nvSpPr>
        <p:spPr bwMode="auto">
          <a:xfrm flipV="1">
            <a:off x="3360738" y="1247775"/>
            <a:ext cx="1587" cy="4937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0061" name="Line 13"/>
          <p:cNvSpPr>
            <a:spLocks noChangeShapeType="1"/>
          </p:cNvSpPr>
          <p:nvPr/>
        </p:nvSpPr>
        <p:spPr bwMode="auto">
          <a:xfrm flipV="1">
            <a:off x="3802063" y="1247775"/>
            <a:ext cx="0" cy="4937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0062" name="Line 14"/>
          <p:cNvSpPr>
            <a:spLocks noChangeShapeType="1"/>
          </p:cNvSpPr>
          <p:nvPr/>
        </p:nvSpPr>
        <p:spPr bwMode="auto">
          <a:xfrm flipV="1">
            <a:off x="4708525" y="1289050"/>
            <a:ext cx="14288" cy="4651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0063" name="Line 15"/>
          <p:cNvSpPr>
            <a:spLocks noChangeShapeType="1"/>
          </p:cNvSpPr>
          <p:nvPr/>
        </p:nvSpPr>
        <p:spPr bwMode="auto">
          <a:xfrm flipV="1">
            <a:off x="4254500" y="1262063"/>
            <a:ext cx="1588" cy="4794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0068" name="AutoShape 20"/>
          <p:cNvSpPr>
            <a:spLocks/>
          </p:cNvSpPr>
          <p:nvPr/>
        </p:nvSpPr>
        <p:spPr bwMode="auto">
          <a:xfrm rot="5400000">
            <a:off x="3904457" y="-35719"/>
            <a:ext cx="273050" cy="1617663"/>
          </a:xfrm>
          <a:prstGeom prst="leftBrace">
            <a:avLst>
              <a:gd name="adj1" fmla="val 49370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0069" name="Text Box 21"/>
          <p:cNvSpPr txBox="1">
            <a:spLocks noChangeArrowheads="1"/>
          </p:cNvSpPr>
          <p:nvPr/>
        </p:nvSpPr>
        <p:spPr bwMode="auto">
          <a:xfrm>
            <a:off x="3563888" y="260648"/>
            <a:ext cx="1223962" cy="33337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zh-CN" altLang="en-US" sz="1800" dirty="0">
                <a:solidFill>
                  <a:schemeClr val="bg1"/>
                </a:solidFill>
                <a:latin typeface="Times New Roman" pitchFamily="18" charset="0"/>
              </a:rPr>
              <a:t>接示波器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  <p:sp>
        <p:nvSpPr>
          <p:cNvPr id="130070" name="Rectangle 22"/>
          <p:cNvSpPr>
            <a:spLocks noChangeArrowheads="1"/>
          </p:cNvSpPr>
          <p:nvPr/>
        </p:nvSpPr>
        <p:spPr bwMode="auto">
          <a:xfrm>
            <a:off x="2725738" y="4365625"/>
            <a:ext cx="2663825" cy="12239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0071" name="Text Box 23"/>
          <p:cNvSpPr txBox="1">
            <a:spLocks noChangeArrowheads="1"/>
          </p:cNvSpPr>
          <p:nvPr/>
        </p:nvSpPr>
        <p:spPr bwMode="auto">
          <a:xfrm>
            <a:off x="3419475" y="4797425"/>
            <a:ext cx="1150938" cy="46355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en-US" altLang="zh-CN" sz="1800" dirty="0">
                <a:solidFill>
                  <a:schemeClr val="bg1"/>
                </a:solidFill>
              </a:rPr>
              <a:t>74LS197</a:t>
            </a:r>
          </a:p>
        </p:txBody>
      </p:sp>
      <p:sp>
        <p:nvSpPr>
          <p:cNvPr id="130072" name="Line 24"/>
          <p:cNvSpPr>
            <a:spLocks noChangeShapeType="1"/>
          </p:cNvSpPr>
          <p:nvPr/>
        </p:nvSpPr>
        <p:spPr bwMode="auto">
          <a:xfrm flipV="1">
            <a:off x="3348038" y="3860800"/>
            <a:ext cx="1587" cy="4937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0073" name="Line 25"/>
          <p:cNvSpPr>
            <a:spLocks noChangeShapeType="1"/>
          </p:cNvSpPr>
          <p:nvPr/>
        </p:nvSpPr>
        <p:spPr bwMode="auto">
          <a:xfrm flipV="1">
            <a:off x="3779838" y="3860800"/>
            <a:ext cx="0" cy="4937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0074" name="Line 26"/>
          <p:cNvSpPr>
            <a:spLocks noChangeShapeType="1"/>
          </p:cNvSpPr>
          <p:nvPr/>
        </p:nvSpPr>
        <p:spPr bwMode="auto">
          <a:xfrm flipV="1">
            <a:off x="4716463" y="3860800"/>
            <a:ext cx="14287" cy="4651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0075" name="Line 27"/>
          <p:cNvSpPr>
            <a:spLocks noChangeShapeType="1"/>
          </p:cNvSpPr>
          <p:nvPr/>
        </p:nvSpPr>
        <p:spPr bwMode="auto">
          <a:xfrm flipV="1">
            <a:off x="4211638" y="3860800"/>
            <a:ext cx="1587" cy="4794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0076" name="Text Box 28"/>
          <p:cNvSpPr txBox="1">
            <a:spLocks noChangeArrowheads="1"/>
          </p:cNvSpPr>
          <p:nvPr/>
        </p:nvSpPr>
        <p:spPr bwMode="auto">
          <a:xfrm>
            <a:off x="3157538" y="4391025"/>
            <a:ext cx="360362" cy="28892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just"/>
            <a:r>
              <a:rPr lang="en-US" altLang="zh-CN" sz="1800">
                <a:latin typeface="Times New Roman" pitchFamily="18" charset="0"/>
              </a:rPr>
              <a:t>Q</a:t>
            </a:r>
            <a:r>
              <a:rPr lang="en-US" altLang="zh-CN" sz="1800" baseline="-25000">
                <a:latin typeface="Times New Roman" pitchFamily="18" charset="0"/>
              </a:rPr>
              <a:t>D</a:t>
            </a:r>
          </a:p>
        </p:txBody>
      </p:sp>
      <p:sp>
        <p:nvSpPr>
          <p:cNvPr id="130077" name="Text Box 29"/>
          <p:cNvSpPr txBox="1">
            <a:spLocks noChangeArrowheads="1"/>
          </p:cNvSpPr>
          <p:nvPr/>
        </p:nvSpPr>
        <p:spPr bwMode="auto">
          <a:xfrm>
            <a:off x="3590925" y="4391025"/>
            <a:ext cx="327025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just"/>
            <a:r>
              <a:rPr lang="en-US" altLang="zh-CN" sz="1800">
                <a:latin typeface="Times New Roman" pitchFamily="18" charset="0"/>
              </a:rPr>
              <a:t>Q</a:t>
            </a:r>
            <a:r>
              <a:rPr lang="en-US" altLang="zh-CN" sz="1800" baseline="-25000">
                <a:latin typeface="Times New Roman" pitchFamily="18" charset="0"/>
              </a:rPr>
              <a:t>C</a:t>
            </a:r>
          </a:p>
        </p:txBody>
      </p:sp>
      <p:sp>
        <p:nvSpPr>
          <p:cNvPr id="130078" name="Text Box 30"/>
          <p:cNvSpPr txBox="1">
            <a:spLocks noChangeArrowheads="1"/>
          </p:cNvSpPr>
          <p:nvPr/>
        </p:nvSpPr>
        <p:spPr bwMode="auto">
          <a:xfrm>
            <a:off x="4022725" y="4462463"/>
            <a:ext cx="336550" cy="319087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just"/>
            <a:r>
              <a:rPr lang="en-US" altLang="zh-CN" sz="1800">
                <a:latin typeface="Times New Roman" pitchFamily="18" charset="0"/>
              </a:rPr>
              <a:t>Q</a:t>
            </a:r>
            <a:r>
              <a:rPr lang="en-US" altLang="zh-CN" sz="1800" baseline="-25000">
                <a:latin typeface="Times New Roman" pitchFamily="18" charset="0"/>
              </a:rPr>
              <a:t>B</a:t>
            </a:r>
          </a:p>
        </p:txBody>
      </p:sp>
      <p:sp>
        <p:nvSpPr>
          <p:cNvPr id="130079" name="Text Box 31"/>
          <p:cNvSpPr txBox="1">
            <a:spLocks noChangeArrowheads="1"/>
          </p:cNvSpPr>
          <p:nvPr/>
        </p:nvSpPr>
        <p:spPr bwMode="auto">
          <a:xfrm>
            <a:off x="4454525" y="4462463"/>
            <a:ext cx="400050" cy="315912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just"/>
            <a:r>
              <a:rPr lang="en-US" altLang="zh-CN" sz="1800">
                <a:latin typeface="Times New Roman" pitchFamily="18" charset="0"/>
              </a:rPr>
              <a:t>Q</a:t>
            </a:r>
            <a:r>
              <a:rPr lang="en-US" altLang="zh-CN" sz="1800" baseline="-25000">
                <a:latin typeface="Times New Roman" pitchFamily="18" charset="0"/>
              </a:rPr>
              <a:t>A</a:t>
            </a:r>
          </a:p>
        </p:txBody>
      </p:sp>
      <p:sp>
        <p:nvSpPr>
          <p:cNvPr id="130080" name="Text Box 32"/>
          <p:cNvSpPr txBox="1">
            <a:spLocks noChangeArrowheads="1"/>
          </p:cNvSpPr>
          <p:nvPr/>
        </p:nvSpPr>
        <p:spPr bwMode="auto">
          <a:xfrm>
            <a:off x="3347864" y="5254625"/>
            <a:ext cx="576436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>
                <a:solidFill>
                  <a:schemeClr val="bg1"/>
                </a:solidFill>
              </a:rPr>
              <a:t>CP</a:t>
            </a:r>
            <a:r>
              <a:rPr lang="en-US" altLang="zh-CN" sz="1800" baseline="-250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30081" name="Text Box 33"/>
          <p:cNvSpPr txBox="1">
            <a:spLocks noChangeArrowheads="1"/>
          </p:cNvSpPr>
          <p:nvPr/>
        </p:nvSpPr>
        <p:spPr bwMode="auto">
          <a:xfrm>
            <a:off x="2484438" y="6491288"/>
            <a:ext cx="424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dirty="0" smtClean="0"/>
              <a:t>连续</a:t>
            </a:r>
            <a:r>
              <a:rPr lang="zh-CN" altLang="en-US" sz="1800" dirty="0"/>
              <a:t>脉冲（</a:t>
            </a:r>
            <a:r>
              <a:rPr lang="en-US" altLang="zh-CN" sz="1800" dirty="0" smtClean="0"/>
              <a:t>1KHz</a:t>
            </a:r>
            <a:r>
              <a:rPr lang="zh-CN" altLang="en-US" sz="1800" dirty="0"/>
              <a:t>）</a:t>
            </a:r>
          </a:p>
        </p:txBody>
      </p:sp>
      <p:sp>
        <p:nvSpPr>
          <p:cNvPr id="130082" name="Line 34"/>
          <p:cNvSpPr>
            <a:spLocks noChangeShapeType="1"/>
          </p:cNvSpPr>
          <p:nvPr/>
        </p:nvSpPr>
        <p:spPr bwMode="auto">
          <a:xfrm>
            <a:off x="1933575" y="5399088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0083" name="Oval 35"/>
          <p:cNvSpPr>
            <a:spLocks noChangeArrowheads="1"/>
          </p:cNvSpPr>
          <p:nvPr/>
        </p:nvSpPr>
        <p:spPr bwMode="auto">
          <a:xfrm>
            <a:off x="2582863" y="5326063"/>
            <a:ext cx="142875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0084" name="Text Box 36"/>
          <p:cNvSpPr txBox="1">
            <a:spLocks noChangeArrowheads="1"/>
          </p:cNvSpPr>
          <p:nvPr/>
        </p:nvSpPr>
        <p:spPr bwMode="auto">
          <a:xfrm>
            <a:off x="2725738" y="5183188"/>
            <a:ext cx="431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>
                <a:solidFill>
                  <a:schemeClr val="bg1"/>
                </a:solidFill>
              </a:rPr>
              <a:t>Cr</a:t>
            </a:r>
          </a:p>
        </p:txBody>
      </p:sp>
      <p:sp>
        <p:nvSpPr>
          <p:cNvPr id="130085" name="Line 37"/>
          <p:cNvSpPr>
            <a:spLocks noChangeShapeType="1"/>
          </p:cNvSpPr>
          <p:nvPr/>
        </p:nvSpPr>
        <p:spPr bwMode="auto">
          <a:xfrm>
            <a:off x="2798763" y="5183188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0086" name="Oval 38"/>
          <p:cNvSpPr>
            <a:spLocks noChangeArrowheads="1"/>
          </p:cNvSpPr>
          <p:nvPr/>
        </p:nvSpPr>
        <p:spPr bwMode="auto">
          <a:xfrm>
            <a:off x="5364163" y="4941888"/>
            <a:ext cx="142875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0087" name="Line 39"/>
          <p:cNvSpPr>
            <a:spLocks noChangeShapeType="1"/>
          </p:cNvSpPr>
          <p:nvPr/>
        </p:nvSpPr>
        <p:spPr bwMode="auto">
          <a:xfrm>
            <a:off x="5508625" y="5013325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0088" name="Text Box 40"/>
          <p:cNvSpPr txBox="1">
            <a:spLocks noChangeArrowheads="1"/>
          </p:cNvSpPr>
          <p:nvPr/>
        </p:nvSpPr>
        <p:spPr bwMode="auto">
          <a:xfrm>
            <a:off x="4787900" y="4868863"/>
            <a:ext cx="5032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/>
              <a:t>LD</a:t>
            </a:r>
          </a:p>
        </p:txBody>
      </p:sp>
      <p:sp>
        <p:nvSpPr>
          <p:cNvPr id="130089" name="Line 41"/>
          <p:cNvSpPr>
            <a:spLocks noChangeShapeType="1"/>
          </p:cNvSpPr>
          <p:nvPr/>
        </p:nvSpPr>
        <p:spPr bwMode="auto">
          <a:xfrm>
            <a:off x="4859338" y="4941888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0090" name="Text Box 42"/>
          <p:cNvSpPr txBox="1">
            <a:spLocks noChangeArrowheads="1"/>
          </p:cNvSpPr>
          <p:nvPr/>
        </p:nvSpPr>
        <p:spPr bwMode="auto">
          <a:xfrm>
            <a:off x="1501775" y="5254625"/>
            <a:ext cx="3603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/>
              <a:t>1</a:t>
            </a:r>
          </a:p>
        </p:txBody>
      </p:sp>
      <p:sp>
        <p:nvSpPr>
          <p:cNvPr id="130091" name="Text Box 43"/>
          <p:cNvSpPr txBox="1">
            <a:spLocks noChangeArrowheads="1"/>
          </p:cNvSpPr>
          <p:nvPr/>
        </p:nvSpPr>
        <p:spPr bwMode="auto">
          <a:xfrm>
            <a:off x="6227763" y="4868863"/>
            <a:ext cx="3603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/>
              <a:t>1</a:t>
            </a:r>
          </a:p>
        </p:txBody>
      </p:sp>
      <p:sp>
        <p:nvSpPr>
          <p:cNvPr id="130092" name="Line 44"/>
          <p:cNvSpPr>
            <a:spLocks noChangeShapeType="1"/>
          </p:cNvSpPr>
          <p:nvPr/>
        </p:nvSpPr>
        <p:spPr bwMode="auto">
          <a:xfrm>
            <a:off x="3276600" y="6092825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0093" name="Line 45"/>
          <p:cNvSpPr>
            <a:spLocks noChangeShapeType="1"/>
          </p:cNvSpPr>
          <p:nvPr/>
        </p:nvSpPr>
        <p:spPr bwMode="auto">
          <a:xfrm>
            <a:off x="3419475" y="6092825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0094" name="Line 46"/>
          <p:cNvSpPr>
            <a:spLocks noChangeShapeType="1"/>
          </p:cNvSpPr>
          <p:nvPr/>
        </p:nvSpPr>
        <p:spPr bwMode="auto">
          <a:xfrm>
            <a:off x="3276600" y="6092825"/>
            <a:ext cx="142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0095" name="Line 47"/>
          <p:cNvSpPr>
            <a:spLocks noChangeShapeType="1"/>
          </p:cNvSpPr>
          <p:nvPr/>
        </p:nvSpPr>
        <p:spPr bwMode="auto">
          <a:xfrm>
            <a:off x="3419475" y="6381750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0096" name="Line 48"/>
          <p:cNvSpPr>
            <a:spLocks noChangeShapeType="1"/>
          </p:cNvSpPr>
          <p:nvPr/>
        </p:nvSpPr>
        <p:spPr bwMode="auto">
          <a:xfrm>
            <a:off x="3059113" y="6381750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0097" name="Line 49"/>
          <p:cNvSpPr>
            <a:spLocks noChangeShapeType="1"/>
          </p:cNvSpPr>
          <p:nvPr/>
        </p:nvSpPr>
        <p:spPr bwMode="auto">
          <a:xfrm>
            <a:off x="3635375" y="6092825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0098" name="Line 50"/>
          <p:cNvSpPr>
            <a:spLocks noChangeShapeType="1"/>
          </p:cNvSpPr>
          <p:nvPr/>
        </p:nvSpPr>
        <p:spPr bwMode="auto">
          <a:xfrm>
            <a:off x="3778250" y="6092825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0099" name="Line 51"/>
          <p:cNvSpPr>
            <a:spLocks noChangeShapeType="1"/>
          </p:cNvSpPr>
          <p:nvPr/>
        </p:nvSpPr>
        <p:spPr bwMode="auto">
          <a:xfrm>
            <a:off x="3635375" y="6092825"/>
            <a:ext cx="142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0100" name="Line 52"/>
          <p:cNvSpPr>
            <a:spLocks noChangeShapeType="1"/>
          </p:cNvSpPr>
          <p:nvPr/>
        </p:nvSpPr>
        <p:spPr bwMode="auto">
          <a:xfrm>
            <a:off x="3778250" y="6381750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0101" name="Line 53"/>
          <p:cNvSpPr>
            <a:spLocks noChangeShapeType="1"/>
          </p:cNvSpPr>
          <p:nvPr/>
        </p:nvSpPr>
        <p:spPr bwMode="auto">
          <a:xfrm>
            <a:off x="3995738" y="6092825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0102" name="Line 54"/>
          <p:cNvSpPr>
            <a:spLocks noChangeShapeType="1"/>
          </p:cNvSpPr>
          <p:nvPr/>
        </p:nvSpPr>
        <p:spPr bwMode="auto">
          <a:xfrm>
            <a:off x="4138613" y="6092825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0103" name="Line 55"/>
          <p:cNvSpPr>
            <a:spLocks noChangeShapeType="1"/>
          </p:cNvSpPr>
          <p:nvPr/>
        </p:nvSpPr>
        <p:spPr bwMode="auto">
          <a:xfrm>
            <a:off x="3995738" y="6092825"/>
            <a:ext cx="142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0104" name="Line 56"/>
          <p:cNvSpPr>
            <a:spLocks noChangeShapeType="1"/>
          </p:cNvSpPr>
          <p:nvPr/>
        </p:nvSpPr>
        <p:spPr bwMode="auto">
          <a:xfrm>
            <a:off x="4138613" y="6381750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0105" name="Line 57"/>
          <p:cNvSpPr>
            <a:spLocks noChangeShapeType="1"/>
          </p:cNvSpPr>
          <p:nvPr/>
        </p:nvSpPr>
        <p:spPr bwMode="auto">
          <a:xfrm>
            <a:off x="3419475" y="5589588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0106" name="Text Box 58"/>
          <p:cNvSpPr txBox="1">
            <a:spLocks noChangeArrowheads="1"/>
          </p:cNvSpPr>
          <p:nvPr/>
        </p:nvSpPr>
        <p:spPr bwMode="auto">
          <a:xfrm>
            <a:off x="0" y="188913"/>
            <a:ext cx="23399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 sz="1800"/>
          </a:p>
        </p:txBody>
      </p:sp>
      <p:sp>
        <p:nvSpPr>
          <p:cNvPr id="130108" name="Line 60"/>
          <p:cNvSpPr>
            <a:spLocks noChangeShapeType="1"/>
          </p:cNvSpPr>
          <p:nvPr/>
        </p:nvSpPr>
        <p:spPr bwMode="auto">
          <a:xfrm flipV="1">
            <a:off x="5148263" y="3860800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0109" name="Line 61"/>
          <p:cNvSpPr>
            <a:spLocks noChangeShapeType="1"/>
          </p:cNvSpPr>
          <p:nvPr/>
        </p:nvSpPr>
        <p:spPr bwMode="auto">
          <a:xfrm>
            <a:off x="5148263" y="5589588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0111" name="Text Box 63"/>
          <p:cNvSpPr txBox="1">
            <a:spLocks noChangeArrowheads="1"/>
          </p:cNvSpPr>
          <p:nvPr/>
        </p:nvSpPr>
        <p:spPr bwMode="auto">
          <a:xfrm>
            <a:off x="5076825" y="6021388"/>
            <a:ext cx="3603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/>
              <a:t>1</a:t>
            </a:r>
          </a:p>
        </p:txBody>
      </p:sp>
      <p:sp>
        <p:nvSpPr>
          <p:cNvPr id="130113" name="Text Box 65"/>
          <p:cNvSpPr txBox="1">
            <a:spLocks noChangeArrowheads="1"/>
          </p:cNvSpPr>
          <p:nvPr/>
        </p:nvSpPr>
        <p:spPr bwMode="auto">
          <a:xfrm>
            <a:off x="4859338" y="5157788"/>
            <a:ext cx="5032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>
                <a:solidFill>
                  <a:schemeClr val="bg1"/>
                </a:solidFill>
              </a:rPr>
              <a:t>S</a:t>
            </a:r>
            <a:r>
              <a:rPr lang="en-US" altLang="zh-CN" sz="1800" baseline="-25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0114" name="Text Box 66"/>
          <p:cNvSpPr txBox="1">
            <a:spLocks noChangeArrowheads="1"/>
          </p:cNvSpPr>
          <p:nvPr/>
        </p:nvSpPr>
        <p:spPr bwMode="auto">
          <a:xfrm>
            <a:off x="4787900" y="4437063"/>
            <a:ext cx="6937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>
                <a:solidFill>
                  <a:schemeClr val="bg1"/>
                </a:solidFill>
              </a:rPr>
              <a:t>CP</a:t>
            </a:r>
            <a:r>
              <a:rPr lang="en-US" altLang="zh-CN" sz="1800" baseline="-25000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30115" name="Line 67"/>
          <p:cNvSpPr>
            <a:spLocks noChangeShapeType="1"/>
          </p:cNvSpPr>
          <p:nvPr/>
        </p:nvSpPr>
        <p:spPr bwMode="auto">
          <a:xfrm>
            <a:off x="4716463" y="3860800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0117" name="Text Box 69"/>
          <p:cNvSpPr txBox="1">
            <a:spLocks noChangeArrowheads="1"/>
          </p:cNvSpPr>
          <p:nvPr/>
        </p:nvSpPr>
        <p:spPr bwMode="auto">
          <a:xfrm>
            <a:off x="3173413" y="938213"/>
            <a:ext cx="319087" cy="2159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just"/>
            <a:r>
              <a:rPr lang="en-US" altLang="zh-CN" sz="1800" dirty="0">
                <a:solidFill>
                  <a:schemeClr val="bg1"/>
                </a:solidFill>
                <a:latin typeface="Times New Roman" pitchFamily="18" charset="0"/>
              </a:rPr>
              <a:t>G</a:t>
            </a:r>
            <a:r>
              <a:rPr lang="en-US" altLang="zh-CN" sz="1800" baseline="-25000" dirty="0">
                <a:solidFill>
                  <a:schemeClr val="bg1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130118" name="Text Box 70"/>
          <p:cNvSpPr txBox="1">
            <a:spLocks noChangeArrowheads="1"/>
          </p:cNvSpPr>
          <p:nvPr/>
        </p:nvSpPr>
        <p:spPr bwMode="auto">
          <a:xfrm>
            <a:off x="3707904" y="908720"/>
            <a:ext cx="331788" cy="303212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just"/>
            <a:r>
              <a:rPr lang="en-US" altLang="zh-CN" sz="1800" dirty="0">
                <a:solidFill>
                  <a:schemeClr val="bg1"/>
                </a:solidFill>
                <a:latin typeface="Times New Roman" pitchFamily="18" charset="0"/>
              </a:rPr>
              <a:t>G</a:t>
            </a:r>
            <a:r>
              <a:rPr lang="en-US" altLang="zh-CN" sz="1800" baseline="-25000" dirty="0">
                <a:solidFill>
                  <a:schemeClr val="bg1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130119" name="Text Box 71"/>
          <p:cNvSpPr txBox="1">
            <a:spLocks noChangeArrowheads="1"/>
          </p:cNvSpPr>
          <p:nvPr/>
        </p:nvSpPr>
        <p:spPr bwMode="auto">
          <a:xfrm>
            <a:off x="4154488" y="908050"/>
            <a:ext cx="346075" cy="3175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just"/>
            <a:r>
              <a:rPr lang="en-US" altLang="zh-CN" sz="1800" dirty="0">
                <a:solidFill>
                  <a:schemeClr val="bg1"/>
                </a:solidFill>
                <a:latin typeface="Times New Roman" pitchFamily="18" charset="0"/>
              </a:rPr>
              <a:t>G</a:t>
            </a:r>
            <a:r>
              <a:rPr lang="en-US" altLang="zh-CN" sz="1800" baseline="-25000" dirty="0">
                <a:solidFill>
                  <a:schemeClr val="bg1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130120" name="Text Box 72"/>
          <p:cNvSpPr txBox="1">
            <a:spLocks noChangeArrowheads="1"/>
          </p:cNvSpPr>
          <p:nvPr/>
        </p:nvSpPr>
        <p:spPr bwMode="auto">
          <a:xfrm>
            <a:off x="4619625" y="911225"/>
            <a:ext cx="312738" cy="242888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just"/>
            <a:r>
              <a:rPr lang="en-US" altLang="zh-CN" sz="1800" dirty="0">
                <a:solidFill>
                  <a:schemeClr val="bg1"/>
                </a:solidFill>
                <a:latin typeface="Times New Roman" pitchFamily="18" charset="0"/>
              </a:rPr>
              <a:t>G</a:t>
            </a:r>
            <a:r>
              <a:rPr lang="en-US" altLang="zh-CN" sz="1800" baseline="-25000" dirty="0">
                <a:solidFill>
                  <a:schemeClr val="bg1"/>
                </a:solidFill>
                <a:latin typeface="Times New Roman" pitchFamily="18" charset="0"/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roup 528"/>
          <p:cNvGrpSpPr>
            <a:grpSpLocks/>
          </p:cNvGrpSpPr>
          <p:nvPr/>
        </p:nvGrpSpPr>
        <p:grpSpPr bwMode="auto">
          <a:xfrm>
            <a:off x="1260475" y="188913"/>
            <a:ext cx="7488238" cy="360362"/>
            <a:chOff x="794" y="119"/>
            <a:chExt cx="4717" cy="227"/>
          </a:xfrm>
        </p:grpSpPr>
        <p:sp>
          <p:nvSpPr>
            <p:cNvPr id="145" name="Line 448"/>
            <p:cNvSpPr>
              <a:spLocks noChangeShapeType="1"/>
            </p:cNvSpPr>
            <p:nvPr/>
          </p:nvSpPr>
          <p:spPr bwMode="auto">
            <a:xfrm>
              <a:off x="794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" name="Line 449"/>
            <p:cNvSpPr>
              <a:spLocks noChangeShapeType="1"/>
            </p:cNvSpPr>
            <p:nvPr/>
          </p:nvSpPr>
          <p:spPr bwMode="auto">
            <a:xfrm>
              <a:off x="930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" name="Line 450"/>
            <p:cNvSpPr>
              <a:spLocks noChangeShapeType="1"/>
            </p:cNvSpPr>
            <p:nvPr/>
          </p:nvSpPr>
          <p:spPr bwMode="auto">
            <a:xfrm>
              <a:off x="930" y="119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" name="Line 451"/>
            <p:cNvSpPr>
              <a:spLocks noChangeShapeType="1"/>
            </p:cNvSpPr>
            <p:nvPr/>
          </p:nvSpPr>
          <p:spPr bwMode="auto">
            <a:xfrm>
              <a:off x="1066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" name="Line 452"/>
            <p:cNvSpPr>
              <a:spLocks noChangeShapeType="1"/>
            </p:cNvSpPr>
            <p:nvPr/>
          </p:nvSpPr>
          <p:spPr bwMode="auto">
            <a:xfrm>
              <a:off x="1066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0" name="Line 453"/>
            <p:cNvSpPr>
              <a:spLocks noChangeShapeType="1"/>
            </p:cNvSpPr>
            <p:nvPr/>
          </p:nvSpPr>
          <p:spPr bwMode="auto">
            <a:xfrm>
              <a:off x="1066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" name="Line 454"/>
            <p:cNvSpPr>
              <a:spLocks noChangeShapeType="1"/>
            </p:cNvSpPr>
            <p:nvPr/>
          </p:nvSpPr>
          <p:spPr bwMode="auto">
            <a:xfrm>
              <a:off x="1202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" name="Line 455"/>
            <p:cNvSpPr>
              <a:spLocks noChangeShapeType="1"/>
            </p:cNvSpPr>
            <p:nvPr/>
          </p:nvSpPr>
          <p:spPr bwMode="auto">
            <a:xfrm>
              <a:off x="1202" y="119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" name="Line 456"/>
            <p:cNvSpPr>
              <a:spLocks noChangeShapeType="1"/>
            </p:cNvSpPr>
            <p:nvPr/>
          </p:nvSpPr>
          <p:spPr bwMode="auto">
            <a:xfrm>
              <a:off x="1338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" name="Line 457"/>
            <p:cNvSpPr>
              <a:spLocks noChangeShapeType="1"/>
            </p:cNvSpPr>
            <p:nvPr/>
          </p:nvSpPr>
          <p:spPr bwMode="auto">
            <a:xfrm>
              <a:off x="1338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" name="Line 458"/>
            <p:cNvSpPr>
              <a:spLocks noChangeShapeType="1"/>
            </p:cNvSpPr>
            <p:nvPr/>
          </p:nvSpPr>
          <p:spPr bwMode="auto">
            <a:xfrm>
              <a:off x="1338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" name="Line 459"/>
            <p:cNvSpPr>
              <a:spLocks noChangeShapeType="1"/>
            </p:cNvSpPr>
            <p:nvPr/>
          </p:nvSpPr>
          <p:spPr bwMode="auto">
            <a:xfrm>
              <a:off x="1474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7" name="Line 460"/>
            <p:cNvSpPr>
              <a:spLocks noChangeShapeType="1"/>
            </p:cNvSpPr>
            <p:nvPr/>
          </p:nvSpPr>
          <p:spPr bwMode="auto">
            <a:xfrm>
              <a:off x="1474" y="119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8" name="Line 461"/>
            <p:cNvSpPr>
              <a:spLocks noChangeShapeType="1"/>
            </p:cNvSpPr>
            <p:nvPr/>
          </p:nvSpPr>
          <p:spPr bwMode="auto">
            <a:xfrm>
              <a:off x="1610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9" name="Line 462"/>
            <p:cNvSpPr>
              <a:spLocks noChangeShapeType="1"/>
            </p:cNvSpPr>
            <p:nvPr/>
          </p:nvSpPr>
          <p:spPr bwMode="auto">
            <a:xfrm>
              <a:off x="1610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" name="Line 463"/>
            <p:cNvSpPr>
              <a:spLocks noChangeShapeType="1"/>
            </p:cNvSpPr>
            <p:nvPr/>
          </p:nvSpPr>
          <p:spPr bwMode="auto">
            <a:xfrm>
              <a:off x="1611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1" name="Line 464"/>
            <p:cNvSpPr>
              <a:spLocks noChangeShapeType="1"/>
            </p:cNvSpPr>
            <p:nvPr/>
          </p:nvSpPr>
          <p:spPr bwMode="auto">
            <a:xfrm>
              <a:off x="1747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" name="Line 465"/>
            <p:cNvSpPr>
              <a:spLocks noChangeShapeType="1"/>
            </p:cNvSpPr>
            <p:nvPr/>
          </p:nvSpPr>
          <p:spPr bwMode="auto">
            <a:xfrm>
              <a:off x="1747" y="119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" name="Line 466"/>
            <p:cNvSpPr>
              <a:spLocks noChangeShapeType="1"/>
            </p:cNvSpPr>
            <p:nvPr/>
          </p:nvSpPr>
          <p:spPr bwMode="auto">
            <a:xfrm>
              <a:off x="1883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" name="Line 467"/>
            <p:cNvSpPr>
              <a:spLocks noChangeShapeType="1"/>
            </p:cNvSpPr>
            <p:nvPr/>
          </p:nvSpPr>
          <p:spPr bwMode="auto">
            <a:xfrm>
              <a:off x="1883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" name="Line 468"/>
            <p:cNvSpPr>
              <a:spLocks noChangeShapeType="1"/>
            </p:cNvSpPr>
            <p:nvPr/>
          </p:nvSpPr>
          <p:spPr bwMode="auto">
            <a:xfrm>
              <a:off x="1882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6" name="Line 469"/>
            <p:cNvSpPr>
              <a:spLocks noChangeShapeType="1"/>
            </p:cNvSpPr>
            <p:nvPr/>
          </p:nvSpPr>
          <p:spPr bwMode="auto">
            <a:xfrm>
              <a:off x="2018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7" name="Line 470"/>
            <p:cNvSpPr>
              <a:spLocks noChangeShapeType="1"/>
            </p:cNvSpPr>
            <p:nvPr/>
          </p:nvSpPr>
          <p:spPr bwMode="auto">
            <a:xfrm>
              <a:off x="2018" y="119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" name="Line 471"/>
            <p:cNvSpPr>
              <a:spLocks noChangeShapeType="1"/>
            </p:cNvSpPr>
            <p:nvPr/>
          </p:nvSpPr>
          <p:spPr bwMode="auto">
            <a:xfrm>
              <a:off x="2154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9" name="Line 472"/>
            <p:cNvSpPr>
              <a:spLocks noChangeShapeType="1"/>
            </p:cNvSpPr>
            <p:nvPr/>
          </p:nvSpPr>
          <p:spPr bwMode="auto">
            <a:xfrm>
              <a:off x="2154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" name="Line 473"/>
            <p:cNvSpPr>
              <a:spLocks noChangeShapeType="1"/>
            </p:cNvSpPr>
            <p:nvPr/>
          </p:nvSpPr>
          <p:spPr bwMode="auto">
            <a:xfrm>
              <a:off x="2155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1" name="Line 474"/>
            <p:cNvSpPr>
              <a:spLocks noChangeShapeType="1"/>
            </p:cNvSpPr>
            <p:nvPr/>
          </p:nvSpPr>
          <p:spPr bwMode="auto">
            <a:xfrm>
              <a:off x="2291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2" name="Line 475"/>
            <p:cNvSpPr>
              <a:spLocks noChangeShapeType="1"/>
            </p:cNvSpPr>
            <p:nvPr/>
          </p:nvSpPr>
          <p:spPr bwMode="auto">
            <a:xfrm>
              <a:off x="2291" y="119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3" name="Line 476"/>
            <p:cNvSpPr>
              <a:spLocks noChangeShapeType="1"/>
            </p:cNvSpPr>
            <p:nvPr/>
          </p:nvSpPr>
          <p:spPr bwMode="auto">
            <a:xfrm>
              <a:off x="2427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" name="Line 477"/>
            <p:cNvSpPr>
              <a:spLocks noChangeShapeType="1"/>
            </p:cNvSpPr>
            <p:nvPr/>
          </p:nvSpPr>
          <p:spPr bwMode="auto">
            <a:xfrm>
              <a:off x="2427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" name="Line 478"/>
            <p:cNvSpPr>
              <a:spLocks noChangeShapeType="1"/>
            </p:cNvSpPr>
            <p:nvPr/>
          </p:nvSpPr>
          <p:spPr bwMode="auto">
            <a:xfrm>
              <a:off x="2427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" name="Line 479"/>
            <p:cNvSpPr>
              <a:spLocks noChangeShapeType="1"/>
            </p:cNvSpPr>
            <p:nvPr/>
          </p:nvSpPr>
          <p:spPr bwMode="auto">
            <a:xfrm>
              <a:off x="2563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" name="Line 480"/>
            <p:cNvSpPr>
              <a:spLocks noChangeShapeType="1"/>
            </p:cNvSpPr>
            <p:nvPr/>
          </p:nvSpPr>
          <p:spPr bwMode="auto">
            <a:xfrm>
              <a:off x="2563" y="119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" name="Line 481"/>
            <p:cNvSpPr>
              <a:spLocks noChangeShapeType="1"/>
            </p:cNvSpPr>
            <p:nvPr/>
          </p:nvSpPr>
          <p:spPr bwMode="auto">
            <a:xfrm>
              <a:off x="2699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" name="Line 482"/>
            <p:cNvSpPr>
              <a:spLocks noChangeShapeType="1"/>
            </p:cNvSpPr>
            <p:nvPr/>
          </p:nvSpPr>
          <p:spPr bwMode="auto">
            <a:xfrm>
              <a:off x="2699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" name="Line 483"/>
            <p:cNvSpPr>
              <a:spLocks noChangeShapeType="1"/>
            </p:cNvSpPr>
            <p:nvPr/>
          </p:nvSpPr>
          <p:spPr bwMode="auto">
            <a:xfrm>
              <a:off x="2699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" name="Line 484"/>
            <p:cNvSpPr>
              <a:spLocks noChangeShapeType="1"/>
            </p:cNvSpPr>
            <p:nvPr/>
          </p:nvSpPr>
          <p:spPr bwMode="auto">
            <a:xfrm>
              <a:off x="2835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" name="Line 485"/>
            <p:cNvSpPr>
              <a:spLocks noChangeShapeType="1"/>
            </p:cNvSpPr>
            <p:nvPr/>
          </p:nvSpPr>
          <p:spPr bwMode="auto">
            <a:xfrm>
              <a:off x="2835" y="119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3" name="Line 486"/>
            <p:cNvSpPr>
              <a:spLocks noChangeShapeType="1"/>
            </p:cNvSpPr>
            <p:nvPr/>
          </p:nvSpPr>
          <p:spPr bwMode="auto">
            <a:xfrm>
              <a:off x="2971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" name="Line 487"/>
            <p:cNvSpPr>
              <a:spLocks noChangeShapeType="1"/>
            </p:cNvSpPr>
            <p:nvPr/>
          </p:nvSpPr>
          <p:spPr bwMode="auto">
            <a:xfrm>
              <a:off x="2971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" name="Line 488"/>
            <p:cNvSpPr>
              <a:spLocks noChangeShapeType="1"/>
            </p:cNvSpPr>
            <p:nvPr/>
          </p:nvSpPr>
          <p:spPr bwMode="auto">
            <a:xfrm>
              <a:off x="2971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" name="Line 489"/>
            <p:cNvSpPr>
              <a:spLocks noChangeShapeType="1"/>
            </p:cNvSpPr>
            <p:nvPr/>
          </p:nvSpPr>
          <p:spPr bwMode="auto">
            <a:xfrm>
              <a:off x="3107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7" name="Line 490"/>
            <p:cNvSpPr>
              <a:spLocks noChangeShapeType="1"/>
            </p:cNvSpPr>
            <p:nvPr/>
          </p:nvSpPr>
          <p:spPr bwMode="auto">
            <a:xfrm>
              <a:off x="3107" y="119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" name="Line 491"/>
            <p:cNvSpPr>
              <a:spLocks noChangeShapeType="1"/>
            </p:cNvSpPr>
            <p:nvPr/>
          </p:nvSpPr>
          <p:spPr bwMode="auto">
            <a:xfrm>
              <a:off x="3243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9" name="Line 492"/>
            <p:cNvSpPr>
              <a:spLocks noChangeShapeType="1"/>
            </p:cNvSpPr>
            <p:nvPr/>
          </p:nvSpPr>
          <p:spPr bwMode="auto">
            <a:xfrm>
              <a:off x="3243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0" name="Line 493"/>
            <p:cNvSpPr>
              <a:spLocks noChangeShapeType="1"/>
            </p:cNvSpPr>
            <p:nvPr/>
          </p:nvSpPr>
          <p:spPr bwMode="auto">
            <a:xfrm>
              <a:off x="3243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1" name="Line 494"/>
            <p:cNvSpPr>
              <a:spLocks noChangeShapeType="1"/>
            </p:cNvSpPr>
            <p:nvPr/>
          </p:nvSpPr>
          <p:spPr bwMode="auto">
            <a:xfrm>
              <a:off x="3379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" name="Line 495"/>
            <p:cNvSpPr>
              <a:spLocks noChangeShapeType="1"/>
            </p:cNvSpPr>
            <p:nvPr/>
          </p:nvSpPr>
          <p:spPr bwMode="auto">
            <a:xfrm>
              <a:off x="3379" y="119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3" name="Line 496"/>
            <p:cNvSpPr>
              <a:spLocks noChangeShapeType="1"/>
            </p:cNvSpPr>
            <p:nvPr/>
          </p:nvSpPr>
          <p:spPr bwMode="auto">
            <a:xfrm>
              <a:off x="3515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" name="Line 497"/>
            <p:cNvSpPr>
              <a:spLocks noChangeShapeType="1"/>
            </p:cNvSpPr>
            <p:nvPr/>
          </p:nvSpPr>
          <p:spPr bwMode="auto">
            <a:xfrm>
              <a:off x="3515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" name="Line 498"/>
            <p:cNvSpPr>
              <a:spLocks noChangeShapeType="1"/>
            </p:cNvSpPr>
            <p:nvPr/>
          </p:nvSpPr>
          <p:spPr bwMode="auto">
            <a:xfrm>
              <a:off x="3561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" name="Line 499"/>
            <p:cNvSpPr>
              <a:spLocks noChangeShapeType="1"/>
            </p:cNvSpPr>
            <p:nvPr/>
          </p:nvSpPr>
          <p:spPr bwMode="auto">
            <a:xfrm>
              <a:off x="3697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" name="Line 500"/>
            <p:cNvSpPr>
              <a:spLocks noChangeShapeType="1"/>
            </p:cNvSpPr>
            <p:nvPr/>
          </p:nvSpPr>
          <p:spPr bwMode="auto">
            <a:xfrm>
              <a:off x="3697" y="119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" name="Line 501"/>
            <p:cNvSpPr>
              <a:spLocks noChangeShapeType="1"/>
            </p:cNvSpPr>
            <p:nvPr/>
          </p:nvSpPr>
          <p:spPr bwMode="auto">
            <a:xfrm>
              <a:off x="3833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9" name="Line 502"/>
            <p:cNvSpPr>
              <a:spLocks noChangeShapeType="1"/>
            </p:cNvSpPr>
            <p:nvPr/>
          </p:nvSpPr>
          <p:spPr bwMode="auto">
            <a:xfrm>
              <a:off x="3833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" name="Line 503"/>
            <p:cNvSpPr>
              <a:spLocks noChangeShapeType="1"/>
            </p:cNvSpPr>
            <p:nvPr/>
          </p:nvSpPr>
          <p:spPr bwMode="auto">
            <a:xfrm>
              <a:off x="3833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1" name="Line 504"/>
            <p:cNvSpPr>
              <a:spLocks noChangeShapeType="1"/>
            </p:cNvSpPr>
            <p:nvPr/>
          </p:nvSpPr>
          <p:spPr bwMode="auto">
            <a:xfrm>
              <a:off x="3969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2" name="Line 505"/>
            <p:cNvSpPr>
              <a:spLocks noChangeShapeType="1"/>
            </p:cNvSpPr>
            <p:nvPr/>
          </p:nvSpPr>
          <p:spPr bwMode="auto">
            <a:xfrm>
              <a:off x="3969" y="119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3" name="Line 506"/>
            <p:cNvSpPr>
              <a:spLocks noChangeShapeType="1"/>
            </p:cNvSpPr>
            <p:nvPr/>
          </p:nvSpPr>
          <p:spPr bwMode="auto">
            <a:xfrm>
              <a:off x="4105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" name="Line 507"/>
            <p:cNvSpPr>
              <a:spLocks noChangeShapeType="1"/>
            </p:cNvSpPr>
            <p:nvPr/>
          </p:nvSpPr>
          <p:spPr bwMode="auto">
            <a:xfrm>
              <a:off x="4105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" name="Line 508"/>
            <p:cNvSpPr>
              <a:spLocks noChangeShapeType="1"/>
            </p:cNvSpPr>
            <p:nvPr/>
          </p:nvSpPr>
          <p:spPr bwMode="auto">
            <a:xfrm>
              <a:off x="4151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" name="Line 509"/>
            <p:cNvSpPr>
              <a:spLocks noChangeShapeType="1"/>
            </p:cNvSpPr>
            <p:nvPr/>
          </p:nvSpPr>
          <p:spPr bwMode="auto">
            <a:xfrm>
              <a:off x="4287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" name="Line 510"/>
            <p:cNvSpPr>
              <a:spLocks noChangeShapeType="1"/>
            </p:cNvSpPr>
            <p:nvPr/>
          </p:nvSpPr>
          <p:spPr bwMode="auto">
            <a:xfrm>
              <a:off x="4287" y="119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" name="Line 511"/>
            <p:cNvSpPr>
              <a:spLocks noChangeShapeType="1"/>
            </p:cNvSpPr>
            <p:nvPr/>
          </p:nvSpPr>
          <p:spPr bwMode="auto">
            <a:xfrm>
              <a:off x="4423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" name="Line 512"/>
            <p:cNvSpPr>
              <a:spLocks noChangeShapeType="1"/>
            </p:cNvSpPr>
            <p:nvPr/>
          </p:nvSpPr>
          <p:spPr bwMode="auto">
            <a:xfrm>
              <a:off x="4423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" name="Line 513"/>
            <p:cNvSpPr>
              <a:spLocks noChangeShapeType="1"/>
            </p:cNvSpPr>
            <p:nvPr/>
          </p:nvSpPr>
          <p:spPr bwMode="auto">
            <a:xfrm>
              <a:off x="4468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" name="Line 514"/>
            <p:cNvSpPr>
              <a:spLocks noChangeShapeType="1"/>
            </p:cNvSpPr>
            <p:nvPr/>
          </p:nvSpPr>
          <p:spPr bwMode="auto">
            <a:xfrm>
              <a:off x="4604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" name="Line 515"/>
            <p:cNvSpPr>
              <a:spLocks noChangeShapeType="1"/>
            </p:cNvSpPr>
            <p:nvPr/>
          </p:nvSpPr>
          <p:spPr bwMode="auto">
            <a:xfrm>
              <a:off x="4604" y="119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" name="Line 516"/>
            <p:cNvSpPr>
              <a:spLocks noChangeShapeType="1"/>
            </p:cNvSpPr>
            <p:nvPr/>
          </p:nvSpPr>
          <p:spPr bwMode="auto">
            <a:xfrm>
              <a:off x="4740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" name="Line 517"/>
            <p:cNvSpPr>
              <a:spLocks noChangeShapeType="1"/>
            </p:cNvSpPr>
            <p:nvPr/>
          </p:nvSpPr>
          <p:spPr bwMode="auto">
            <a:xfrm>
              <a:off x="4740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" name="Line 518"/>
            <p:cNvSpPr>
              <a:spLocks noChangeShapeType="1"/>
            </p:cNvSpPr>
            <p:nvPr/>
          </p:nvSpPr>
          <p:spPr bwMode="auto">
            <a:xfrm>
              <a:off x="4786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" name="Line 519"/>
            <p:cNvSpPr>
              <a:spLocks noChangeShapeType="1"/>
            </p:cNvSpPr>
            <p:nvPr/>
          </p:nvSpPr>
          <p:spPr bwMode="auto">
            <a:xfrm>
              <a:off x="4922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" name="Line 520"/>
            <p:cNvSpPr>
              <a:spLocks noChangeShapeType="1"/>
            </p:cNvSpPr>
            <p:nvPr/>
          </p:nvSpPr>
          <p:spPr bwMode="auto">
            <a:xfrm>
              <a:off x="4922" y="119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" name="Line 521"/>
            <p:cNvSpPr>
              <a:spLocks noChangeShapeType="1"/>
            </p:cNvSpPr>
            <p:nvPr/>
          </p:nvSpPr>
          <p:spPr bwMode="auto">
            <a:xfrm>
              <a:off x="5058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" name="Line 522"/>
            <p:cNvSpPr>
              <a:spLocks noChangeShapeType="1"/>
            </p:cNvSpPr>
            <p:nvPr/>
          </p:nvSpPr>
          <p:spPr bwMode="auto">
            <a:xfrm>
              <a:off x="5058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" name="Line 523"/>
            <p:cNvSpPr>
              <a:spLocks noChangeShapeType="1"/>
            </p:cNvSpPr>
            <p:nvPr/>
          </p:nvSpPr>
          <p:spPr bwMode="auto">
            <a:xfrm>
              <a:off x="5103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1" name="Line 524"/>
            <p:cNvSpPr>
              <a:spLocks noChangeShapeType="1"/>
            </p:cNvSpPr>
            <p:nvPr/>
          </p:nvSpPr>
          <p:spPr bwMode="auto">
            <a:xfrm>
              <a:off x="5239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2" name="Line 525"/>
            <p:cNvSpPr>
              <a:spLocks noChangeShapeType="1"/>
            </p:cNvSpPr>
            <p:nvPr/>
          </p:nvSpPr>
          <p:spPr bwMode="auto">
            <a:xfrm>
              <a:off x="5239" y="119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3" name="Line 526"/>
            <p:cNvSpPr>
              <a:spLocks noChangeShapeType="1"/>
            </p:cNvSpPr>
            <p:nvPr/>
          </p:nvSpPr>
          <p:spPr bwMode="auto">
            <a:xfrm>
              <a:off x="5375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4" name="Line 527"/>
            <p:cNvSpPr>
              <a:spLocks noChangeShapeType="1"/>
            </p:cNvSpPr>
            <p:nvPr/>
          </p:nvSpPr>
          <p:spPr bwMode="auto">
            <a:xfrm>
              <a:off x="5375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25" name="Line 529"/>
          <p:cNvSpPr>
            <a:spLocks noChangeShapeType="1"/>
          </p:cNvSpPr>
          <p:nvPr/>
        </p:nvSpPr>
        <p:spPr bwMode="auto">
          <a:xfrm>
            <a:off x="1692275" y="549275"/>
            <a:ext cx="0" cy="49672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26" name="Line 531"/>
          <p:cNvSpPr>
            <a:spLocks noChangeShapeType="1"/>
          </p:cNvSpPr>
          <p:nvPr/>
        </p:nvSpPr>
        <p:spPr bwMode="auto">
          <a:xfrm>
            <a:off x="2124075" y="549275"/>
            <a:ext cx="0" cy="49672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27" name="Line 532"/>
          <p:cNvSpPr>
            <a:spLocks noChangeShapeType="1"/>
          </p:cNvSpPr>
          <p:nvPr/>
        </p:nvSpPr>
        <p:spPr bwMode="auto">
          <a:xfrm>
            <a:off x="2555875" y="549275"/>
            <a:ext cx="0" cy="49672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28" name="Line 533"/>
          <p:cNvSpPr>
            <a:spLocks noChangeShapeType="1"/>
          </p:cNvSpPr>
          <p:nvPr/>
        </p:nvSpPr>
        <p:spPr bwMode="auto">
          <a:xfrm>
            <a:off x="2987675" y="549275"/>
            <a:ext cx="0" cy="49672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29" name="Line 534"/>
          <p:cNvSpPr>
            <a:spLocks noChangeShapeType="1"/>
          </p:cNvSpPr>
          <p:nvPr/>
        </p:nvSpPr>
        <p:spPr bwMode="auto">
          <a:xfrm>
            <a:off x="3421063" y="549275"/>
            <a:ext cx="0" cy="49672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30" name="Line 535"/>
          <p:cNvSpPr>
            <a:spLocks noChangeShapeType="1"/>
          </p:cNvSpPr>
          <p:nvPr/>
        </p:nvSpPr>
        <p:spPr bwMode="auto">
          <a:xfrm>
            <a:off x="3852863" y="549275"/>
            <a:ext cx="0" cy="49672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31" name="Line 536"/>
          <p:cNvSpPr>
            <a:spLocks noChangeShapeType="1"/>
          </p:cNvSpPr>
          <p:nvPr/>
        </p:nvSpPr>
        <p:spPr bwMode="auto">
          <a:xfrm>
            <a:off x="4284663" y="549275"/>
            <a:ext cx="0" cy="49672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32" name="Line 537"/>
          <p:cNvSpPr>
            <a:spLocks noChangeShapeType="1"/>
          </p:cNvSpPr>
          <p:nvPr/>
        </p:nvSpPr>
        <p:spPr bwMode="auto">
          <a:xfrm>
            <a:off x="4716463" y="620713"/>
            <a:ext cx="0" cy="49672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33" name="Line 538"/>
          <p:cNvSpPr>
            <a:spLocks noChangeShapeType="1"/>
          </p:cNvSpPr>
          <p:nvPr/>
        </p:nvSpPr>
        <p:spPr bwMode="auto">
          <a:xfrm>
            <a:off x="5148263" y="549275"/>
            <a:ext cx="0" cy="49672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34" name="Line 539"/>
          <p:cNvSpPr>
            <a:spLocks noChangeShapeType="1"/>
          </p:cNvSpPr>
          <p:nvPr/>
        </p:nvSpPr>
        <p:spPr bwMode="auto">
          <a:xfrm>
            <a:off x="5580063" y="549275"/>
            <a:ext cx="0" cy="49672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35" name="Line 540"/>
          <p:cNvSpPr>
            <a:spLocks noChangeShapeType="1"/>
          </p:cNvSpPr>
          <p:nvPr/>
        </p:nvSpPr>
        <p:spPr bwMode="auto">
          <a:xfrm>
            <a:off x="6084888" y="549275"/>
            <a:ext cx="0" cy="49672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36" name="Line 541"/>
          <p:cNvSpPr>
            <a:spLocks noChangeShapeType="1"/>
          </p:cNvSpPr>
          <p:nvPr/>
        </p:nvSpPr>
        <p:spPr bwMode="auto">
          <a:xfrm>
            <a:off x="6516688" y="549275"/>
            <a:ext cx="0" cy="49672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37" name="Line 542"/>
          <p:cNvSpPr>
            <a:spLocks noChangeShapeType="1"/>
          </p:cNvSpPr>
          <p:nvPr/>
        </p:nvSpPr>
        <p:spPr bwMode="auto">
          <a:xfrm>
            <a:off x="7019925" y="476250"/>
            <a:ext cx="0" cy="49672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38" name="Line 543"/>
          <p:cNvSpPr>
            <a:spLocks noChangeShapeType="1"/>
          </p:cNvSpPr>
          <p:nvPr/>
        </p:nvSpPr>
        <p:spPr bwMode="auto">
          <a:xfrm>
            <a:off x="7524750" y="549275"/>
            <a:ext cx="0" cy="49672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39" name="Line 544"/>
          <p:cNvSpPr>
            <a:spLocks noChangeShapeType="1"/>
          </p:cNvSpPr>
          <p:nvPr/>
        </p:nvSpPr>
        <p:spPr bwMode="auto">
          <a:xfrm>
            <a:off x="8027988" y="549275"/>
            <a:ext cx="0" cy="49672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40" name="Line 545"/>
          <p:cNvSpPr>
            <a:spLocks noChangeShapeType="1"/>
          </p:cNvSpPr>
          <p:nvPr/>
        </p:nvSpPr>
        <p:spPr bwMode="auto">
          <a:xfrm>
            <a:off x="8532813" y="549275"/>
            <a:ext cx="0" cy="49672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41" name="Line 546"/>
          <p:cNvSpPr>
            <a:spLocks noChangeShapeType="1"/>
          </p:cNvSpPr>
          <p:nvPr/>
        </p:nvSpPr>
        <p:spPr bwMode="auto">
          <a:xfrm>
            <a:off x="1187450" y="981075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42" name="Line 547"/>
          <p:cNvSpPr>
            <a:spLocks noChangeShapeType="1"/>
          </p:cNvSpPr>
          <p:nvPr/>
        </p:nvSpPr>
        <p:spPr bwMode="auto">
          <a:xfrm flipH="1">
            <a:off x="1692275" y="692150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43" name="Line 548"/>
          <p:cNvSpPr>
            <a:spLocks noChangeShapeType="1"/>
          </p:cNvSpPr>
          <p:nvPr/>
        </p:nvSpPr>
        <p:spPr bwMode="auto">
          <a:xfrm>
            <a:off x="1692275" y="692150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44" name="Line 549"/>
          <p:cNvSpPr>
            <a:spLocks noChangeShapeType="1"/>
          </p:cNvSpPr>
          <p:nvPr/>
        </p:nvSpPr>
        <p:spPr bwMode="auto">
          <a:xfrm>
            <a:off x="2555875" y="692150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45" name="Line 550"/>
          <p:cNvSpPr>
            <a:spLocks noChangeShapeType="1"/>
          </p:cNvSpPr>
          <p:nvPr/>
        </p:nvSpPr>
        <p:spPr bwMode="auto">
          <a:xfrm>
            <a:off x="2555875" y="981075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46" name="Line 551"/>
          <p:cNvSpPr>
            <a:spLocks noChangeShapeType="1"/>
          </p:cNvSpPr>
          <p:nvPr/>
        </p:nvSpPr>
        <p:spPr bwMode="auto">
          <a:xfrm>
            <a:off x="3419475" y="692150"/>
            <a:ext cx="8651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47" name="Line 552"/>
          <p:cNvSpPr>
            <a:spLocks noChangeShapeType="1"/>
          </p:cNvSpPr>
          <p:nvPr/>
        </p:nvSpPr>
        <p:spPr bwMode="auto">
          <a:xfrm>
            <a:off x="3419475" y="692150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48" name="Line 553"/>
          <p:cNvSpPr>
            <a:spLocks noChangeShapeType="1"/>
          </p:cNvSpPr>
          <p:nvPr/>
        </p:nvSpPr>
        <p:spPr bwMode="auto">
          <a:xfrm>
            <a:off x="4284663" y="692150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49" name="Line 554"/>
          <p:cNvSpPr>
            <a:spLocks noChangeShapeType="1"/>
          </p:cNvSpPr>
          <p:nvPr/>
        </p:nvSpPr>
        <p:spPr bwMode="auto">
          <a:xfrm>
            <a:off x="4284663" y="981075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50" name="Line 555"/>
          <p:cNvSpPr>
            <a:spLocks noChangeShapeType="1"/>
          </p:cNvSpPr>
          <p:nvPr/>
        </p:nvSpPr>
        <p:spPr bwMode="auto">
          <a:xfrm>
            <a:off x="5148263" y="692150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51" name="Line 556"/>
          <p:cNvSpPr>
            <a:spLocks noChangeShapeType="1"/>
          </p:cNvSpPr>
          <p:nvPr/>
        </p:nvSpPr>
        <p:spPr bwMode="auto">
          <a:xfrm>
            <a:off x="6084888" y="981075"/>
            <a:ext cx="9350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52" name="Line 557"/>
          <p:cNvSpPr>
            <a:spLocks noChangeShapeType="1"/>
          </p:cNvSpPr>
          <p:nvPr/>
        </p:nvSpPr>
        <p:spPr bwMode="auto">
          <a:xfrm>
            <a:off x="7019925" y="692150"/>
            <a:ext cx="1008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53" name="Line 558"/>
          <p:cNvSpPr>
            <a:spLocks noChangeShapeType="1"/>
          </p:cNvSpPr>
          <p:nvPr/>
        </p:nvSpPr>
        <p:spPr bwMode="auto">
          <a:xfrm>
            <a:off x="8027988" y="981075"/>
            <a:ext cx="720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54" name="Line 559"/>
          <p:cNvSpPr>
            <a:spLocks noChangeShapeType="1"/>
          </p:cNvSpPr>
          <p:nvPr/>
        </p:nvSpPr>
        <p:spPr bwMode="auto">
          <a:xfrm>
            <a:off x="1187450" y="1557338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55" name="Line 560"/>
          <p:cNvSpPr>
            <a:spLocks noChangeShapeType="1"/>
          </p:cNvSpPr>
          <p:nvPr/>
        </p:nvSpPr>
        <p:spPr bwMode="auto">
          <a:xfrm>
            <a:off x="2124075" y="1268413"/>
            <a:ext cx="172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56" name="Line 561"/>
          <p:cNvSpPr>
            <a:spLocks noChangeShapeType="1"/>
          </p:cNvSpPr>
          <p:nvPr/>
        </p:nvSpPr>
        <p:spPr bwMode="auto">
          <a:xfrm>
            <a:off x="2124075" y="1268413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57" name="Line 562"/>
          <p:cNvSpPr>
            <a:spLocks noChangeShapeType="1"/>
          </p:cNvSpPr>
          <p:nvPr/>
        </p:nvSpPr>
        <p:spPr bwMode="auto">
          <a:xfrm>
            <a:off x="5148263" y="692150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58" name="Line 563"/>
          <p:cNvSpPr>
            <a:spLocks noChangeShapeType="1"/>
          </p:cNvSpPr>
          <p:nvPr/>
        </p:nvSpPr>
        <p:spPr bwMode="auto">
          <a:xfrm>
            <a:off x="6084888" y="692150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59" name="Line 564"/>
          <p:cNvSpPr>
            <a:spLocks noChangeShapeType="1"/>
          </p:cNvSpPr>
          <p:nvPr/>
        </p:nvSpPr>
        <p:spPr bwMode="auto">
          <a:xfrm>
            <a:off x="7019925" y="692150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60" name="Line 565"/>
          <p:cNvSpPr>
            <a:spLocks noChangeShapeType="1"/>
          </p:cNvSpPr>
          <p:nvPr/>
        </p:nvSpPr>
        <p:spPr bwMode="auto">
          <a:xfrm>
            <a:off x="8027988" y="692150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61" name="Line 566"/>
          <p:cNvSpPr>
            <a:spLocks noChangeShapeType="1"/>
          </p:cNvSpPr>
          <p:nvPr/>
        </p:nvSpPr>
        <p:spPr bwMode="auto">
          <a:xfrm>
            <a:off x="3851275" y="1557338"/>
            <a:ext cx="17287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62" name="Line 567"/>
          <p:cNvSpPr>
            <a:spLocks noChangeShapeType="1"/>
          </p:cNvSpPr>
          <p:nvPr/>
        </p:nvSpPr>
        <p:spPr bwMode="auto">
          <a:xfrm>
            <a:off x="3851275" y="1268413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63" name="Line 568"/>
          <p:cNvSpPr>
            <a:spLocks noChangeShapeType="1"/>
          </p:cNvSpPr>
          <p:nvPr/>
        </p:nvSpPr>
        <p:spPr bwMode="auto">
          <a:xfrm>
            <a:off x="5580063" y="1268413"/>
            <a:ext cx="19446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64" name="Line 569"/>
          <p:cNvSpPr>
            <a:spLocks noChangeShapeType="1"/>
          </p:cNvSpPr>
          <p:nvPr/>
        </p:nvSpPr>
        <p:spPr bwMode="auto">
          <a:xfrm>
            <a:off x="5580063" y="1268413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65" name="Line 570"/>
          <p:cNvSpPr>
            <a:spLocks noChangeShapeType="1"/>
          </p:cNvSpPr>
          <p:nvPr/>
        </p:nvSpPr>
        <p:spPr bwMode="auto">
          <a:xfrm>
            <a:off x="7524750" y="1557338"/>
            <a:ext cx="1223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66" name="Line 571"/>
          <p:cNvSpPr>
            <a:spLocks noChangeShapeType="1"/>
          </p:cNvSpPr>
          <p:nvPr/>
        </p:nvSpPr>
        <p:spPr bwMode="auto">
          <a:xfrm>
            <a:off x="7524750" y="1268413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67" name="Line 572"/>
          <p:cNvSpPr>
            <a:spLocks noChangeShapeType="1"/>
          </p:cNvSpPr>
          <p:nvPr/>
        </p:nvSpPr>
        <p:spPr bwMode="auto">
          <a:xfrm>
            <a:off x="1258888" y="2276475"/>
            <a:ext cx="1728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68" name="Line 573"/>
          <p:cNvSpPr>
            <a:spLocks noChangeShapeType="1"/>
          </p:cNvSpPr>
          <p:nvPr/>
        </p:nvSpPr>
        <p:spPr bwMode="auto">
          <a:xfrm>
            <a:off x="2987675" y="191611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69" name="Line 574"/>
          <p:cNvSpPr>
            <a:spLocks noChangeShapeType="1"/>
          </p:cNvSpPr>
          <p:nvPr/>
        </p:nvSpPr>
        <p:spPr bwMode="auto">
          <a:xfrm>
            <a:off x="2987675" y="1916113"/>
            <a:ext cx="35290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70" name="Line 575"/>
          <p:cNvSpPr>
            <a:spLocks noChangeShapeType="1"/>
          </p:cNvSpPr>
          <p:nvPr/>
        </p:nvSpPr>
        <p:spPr bwMode="auto">
          <a:xfrm>
            <a:off x="6516688" y="191611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71" name="Line 576"/>
          <p:cNvSpPr>
            <a:spLocks noChangeShapeType="1"/>
          </p:cNvSpPr>
          <p:nvPr/>
        </p:nvSpPr>
        <p:spPr bwMode="auto">
          <a:xfrm>
            <a:off x="6516688" y="2205038"/>
            <a:ext cx="2232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72" name="Line 577"/>
          <p:cNvSpPr>
            <a:spLocks noChangeShapeType="1"/>
          </p:cNvSpPr>
          <p:nvPr/>
        </p:nvSpPr>
        <p:spPr bwMode="auto">
          <a:xfrm>
            <a:off x="1258888" y="2852738"/>
            <a:ext cx="3457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73" name="Line 578"/>
          <p:cNvSpPr>
            <a:spLocks noChangeShapeType="1"/>
          </p:cNvSpPr>
          <p:nvPr/>
        </p:nvSpPr>
        <p:spPr bwMode="auto">
          <a:xfrm>
            <a:off x="4716463" y="2492375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74" name="Line 581"/>
          <p:cNvSpPr>
            <a:spLocks noChangeShapeType="1"/>
          </p:cNvSpPr>
          <p:nvPr/>
        </p:nvSpPr>
        <p:spPr bwMode="auto">
          <a:xfrm>
            <a:off x="4714875" y="2492375"/>
            <a:ext cx="40338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75" name="Text Box 584"/>
          <p:cNvSpPr txBox="1">
            <a:spLocks noChangeArrowheads="1"/>
          </p:cNvSpPr>
          <p:nvPr/>
        </p:nvSpPr>
        <p:spPr bwMode="auto">
          <a:xfrm>
            <a:off x="251520" y="404664"/>
            <a:ext cx="7921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/>
              <a:t>CP</a:t>
            </a:r>
          </a:p>
        </p:txBody>
      </p:sp>
      <p:sp>
        <p:nvSpPr>
          <p:cNvPr id="276" name="Text Box 585"/>
          <p:cNvSpPr txBox="1">
            <a:spLocks noChangeArrowheads="1"/>
          </p:cNvSpPr>
          <p:nvPr/>
        </p:nvSpPr>
        <p:spPr bwMode="auto">
          <a:xfrm>
            <a:off x="251520" y="1340768"/>
            <a:ext cx="647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/>
              <a:t>G1</a:t>
            </a:r>
          </a:p>
        </p:txBody>
      </p:sp>
      <p:sp>
        <p:nvSpPr>
          <p:cNvPr id="277" name="Text Box 586"/>
          <p:cNvSpPr txBox="1">
            <a:spLocks noChangeArrowheads="1"/>
          </p:cNvSpPr>
          <p:nvPr/>
        </p:nvSpPr>
        <p:spPr bwMode="auto">
          <a:xfrm>
            <a:off x="179512" y="1844824"/>
            <a:ext cx="649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/>
              <a:t>G2</a:t>
            </a:r>
          </a:p>
        </p:txBody>
      </p:sp>
      <p:sp>
        <p:nvSpPr>
          <p:cNvPr id="278" name="Text Box 587"/>
          <p:cNvSpPr txBox="1">
            <a:spLocks noChangeArrowheads="1"/>
          </p:cNvSpPr>
          <p:nvPr/>
        </p:nvSpPr>
        <p:spPr bwMode="auto">
          <a:xfrm>
            <a:off x="179512" y="2492896"/>
            <a:ext cx="7921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/>
              <a:t>G3</a:t>
            </a:r>
          </a:p>
        </p:txBody>
      </p:sp>
      <p:sp>
        <p:nvSpPr>
          <p:cNvPr id="279" name="Text Box 588"/>
          <p:cNvSpPr txBox="1">
            <a:spLocks noChangeArrowheads="1"/>
          </p:cNvSpPr>
          <p:nvPr/>
        </p:nvSpPr>
        <p:spPr bwMode="auto">
          <a:xfrm>
            <a:off x="250825" y="836613"/>
            <a:ext cx="7921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G0</a:t>
            </a:r>
          </a:p>
        </p:txBody>
      </p:sp>
      <p:sp>
        <p:nvSpPr>
          <p:cNvPr id="280" name="Text Box 593"/>
          <p:cNvSpPr txBox="1">
            <a:spLocks noChangeArrowheads="1"/>
          </p:cNvSpPr>
          <p:nvPr/>
        </p:nvSpPr>
        <p:spPr bwMode="auto">
          <a:xfrm>
            <a:off x="1116013" y="620713"/>
            <a:ext cx="287337" cy="210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/>
              <a:t>0</a:t>
            </a:r>
          </a:p>
          <a:p>
            <a:pPr>
              <a:spcBef>
                <a:spcPct val="50000"/>
              </a:spcBef>
            </a:pPr>
            <a:r>
              <a:rPr lang="en-US" altLang="zh-CN" dirty="0"/>
              <a:t>0</a:t>
            </a:r>
          </a:p>
          <a:p>
            <a:pPr>
              <a:spcBef>
                <a:spcPct val="50000"/>
              </a:spcBef>
            </a:pPr>
            <a:r>
              <a:rPr lang="en-US" altLang="zh-CN" dirty="0"/>
              <a:t>0</a:t>
            </a:r>
          </a:p>
          <a:p>
            <a:pPr>
              <a:spcBef>
                <a:spcPct val="50000"/>
              </a:spcBef>
            </a:pPr>
            <a:r>
              <a:rPr lang="en-US" altLang="zh-CN" dirty="0"/>
              <a:t>0</a:t>
            </a:r>
          </a:p>
        </p:txBody>
      </p:sp>
      <p:sp>
        <p:nvSpPr>
          <p:cNvPr id="281" name="Text Box 594"/>
          <p:cNvSpPr txBox="1">
            <a:spLocks noChangeArrowheads="1"/>
          </p:cNvSpPr>
          <p:nvPr/>
        </p:nvSpPr>
        <p:spPr bwMode="auto">
          <a:xfrm>
            <a:off x="1692275" y="620713"/>
            <a:ext cx="287338" cy="210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1</a:t>
            </a:r>
          </a:p>
          <a:p>
            <a:pPr>
              <a:spcBef>
                <a:spcPct val="50000"/>
              </a:spcBef>
            </a:pPr>
            <a:r>
              <a:rPr lang="en-US" altLang="zh-CN"/>
              <a:t>0</a:t>
            </a:r>
          </a:p>
          <a:p>
            <a:pPr>
              <a:spcBef>
                <a:spcPct val="50000"/>
              </a:spcBef>
            </a:pPr>
            <a:r>
              <a:rPr lang="en-US" altLang="zh-CN"/>
              <a:t>0</a:t>
            </a:r>
          </a:p>
          <a:p>
            <a:pPr>
              <a:spcBef>
                <a:spcPct val="50000"/>
              </a:spcBef>
            </a:pPr>
            <a:r>
              <a:rPr lang="en-US" altLang="zh-CN"/>
              <a:t>0</a:t>
            </a:r>
          </a:p>
        </p:txBody>
      </p:sp>
      <p:sp>
        <p:nvSpPr>
          <p:cNvPr id="282" name="Text Box 595"/>
          <p:cNvSpPr txBox="1">
            <a:spLocks noChangeArrowheads="1"/>
          </p:cNvSpPr>
          <p:nvPr/>
        </p:nvSpPr>
        <p:spPr bwMode="auto">
          <a:xfrm>
            <a:off x="2195513" y="620713"/>
            <a:ext cx="287337" cy="210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1</a:t>
            </a:r>
          </a:p>
          <a:p>
            <a:pPr>
              <a:spcBef>
                <a:spcPct val="50000"/>
              </a:spcBef>
            </a:pPr>
            <a:r>
              <a:rPr lang="en-US" altLang="zh-CN"/>
              <a:t>1</a:t>
            </a:r>
          </a:p>
          <a:p>
            <a:pPr>
              <a:spcBef>
                <a:spcPct val="50000"/>
              </a:spcBef>
            </a:pPr>
            <a:r>
              <a:rPr lang="en-US" altLang="zh-CN"/>
              <a:t>0</a:t>
            </a:r>
          </a:p>
          <a:p>
            <a:pPr>
              <a:spcBef>
                <a:spcPct val="50000"/>
              </a:spcBef>
            </a:pPr>
            <a:r>
              <a:rPr lang="en-US" altLang="zh-CN"/>
              <a:t>0</a:t>
            </a:r>
          </a:p>
        </p:txBody>
      </p:sp>
      <p:sp>
        <p:nvSpPr>
          <p:cNvPr id="283" name="Text Box 596"/>
          <p:cNvSpPr txBox="1">
            <a:spLocks noChangeArrowheads="1"/>
          </p:cNvSpPr>
          <p:nvPr/>
        </p:nvSpPr>
        <p:spPr bwMode="auto">
          <a:xfrm>
            <a:off x="2557463" y="620713"/>
            <a:ext cx="358775" cy="210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0</a:t>
            </a:r>
          </a:p>
          <a:p>
            <a:pPr>
              <a:spcBef>
                <a:spcPct val="50000"/>
              </a:spcBef>
            </a:pPr>
            <a:r>
              <a:rPr lang="en-US" altLang="zh-CN"/>
              <a:t>1</a:t>
            </a:r>
          </a:p>
          <a:p>
            <a:pPr>
              <a:spcBef>
                <a:spcPct val="50000"/>
              </a:spcBef>
            </a:pPr>
            <a:r>
              <a:rPr lang="en-US" altLang="zh-CN"/>
              <a:t>0</a:t>
            </a:r>
          </a:p>
          <a:p>
            <a:pPr>
              <a:spcBef>
                <a:spcPct val="50000"/>
              </a:spcBef>
            </a:pPr>
            <a:r>
              <a:rPr lang="en-US" altLang="zh-CN"/>
              <a:t>0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组合电路设计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2432"/>
                <a:gridCol w="792088"/>
                <a:gridCol w="720080"/>
                <a:gridCol w="792088"/>
                <a:gridCol w="322312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BCD3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BCD2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BCD1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BCD0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g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组合逻辑电路设计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altLang="zh-CN" dirty="0" smtClean="0"/>
              <a:t>4</a:t>
            </a:r>
            <a:r>
              <a:rPr lang="en-US" altLang="zh-CN" dirty="0" smtClean="0"/>
              <a:t>. </a:t>
            </a:r>
            <a:r>
              <a:rPr lang="zh-CN" altLang="en-US" dirty="0" smtClean="0"/>
              <a:t>用卡诺图设计</a:t>
            </a:r>
            <a:r>
              <a:rPr lang="en-US" altLang="zh-CN" dirty="0" smtClean="0"/>
              <a:t>BCD</a:t>
            </a:r>
            <a:r>
              <a:rPr lang="zh-CN" altLang="en-US" dirty="0" smtClean="0"/>
              <a:t>码转换为显示七段码的转 换电路。</a:t>
            </a:r>
            <a:endParaRPr lang="en-US" altLang="zh-CN" dirty="0" smtClean="0"/>
          </a:p>
          <a:p>
            <a:r>
              <a:rPr lang="en-US" altLang="zh-CN" dirty="0" smtClean="0"/>
              <a:t>5</a:t>
            </a:r>
            <a:r>
              <a:rPr lang="en-US" altLang="zh-CN" dirty="0" smtClean="0"/>
              <a:t>.  </a:t>
            </a:r>
            <a:r>
              <a:rPr lang="zh-CN" altLang="en-US" dirty="0" smtClean="0"/>
              <a:t>用</a:t>
            </a:r>
            <a:r>
              <a:rPr lang="en-US" altLang="zh-CN" dirty="0" smtClean="0"/>
              <a:t>74LS197</a:t>
            </a:r>
            <a:r>
              <a:rPr lang="zh-CN" altLang="en-US" dirty="0" smtClean="0"/>
              <a:t>产生连续的</a:t>
            </a:r>
            <a:r>
              <a:rPr lang="en-US" altLang="zh-CN" dirty="0" smtClean="0"/>
              <a:t>8421</a:t>
            </a:r>
            <a:r>
              <a:rPr lang="zh-CN" altLang="en-US" dirty="0" smtClean="0"/>
              <a:t>码，并接入转换电路。</a:t>
            </a:r>
            <a:endParaRPr lang="en-US" altLang="zh-CN" dirty="0" smtClean="0"/>
          </a:p>
          <a:p>
            <a:r>
              <a:rPr lang="en-US" altLang="zh-CN" dirty="0" smtClean="0"/>
              <a:t>6</a:t>
            </a:r>
            <a:r>
              <a:rPr lang="en-US" altLang="zh-CN" dirty="0" smtClean="0"/>
              <a:t>.  </a:t>
            </a:r>
            <a:r>
              <a:rPr lang="zh-CN" altLang="en-US" dirty="0" smtClean="0"/>
              <a:t>把转换后的七段码送入共阴极数码管，记录显示的效果。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409</Words>
  <Application>Microsoft Office PowerPoint</Application>
  <PresentationFormat>全屏显示(4:3)</PresentationFormat>
  <Paragraphs>314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组合逻辑电路设计</vt:lpstr>
      <vt:lpstr>组合逻辑电路设计</vt:lpstr>
      <vt:lpstr>组合逻辑电路设计</vt:lpstr>
      <vt:lpstr>幻灯片 4</vt:lpstr>
      <vt:lpstr>幻灯片 5</vt:lpstr>
      <vt:lpstr>组合电路设计</vt:lpstr>
      <vt:lpstr>组合逻辑电路设计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组合逻辑电路设计</dc:title>
  <dc:creator>PROTEUS</dc:creator>
  <cp:lastModifiedBy>BaoYX</cp:lastModifiedBy>
  <cp:revision>1</cp:revision>
  <dcterms:created xsi:type="dcterms:W3CDTF">2016-09-26T15:43:05Z</dcterms:created>
  <dcterms:modified xsi:type="dcterms:W3CDTF">2016-09-26T16:36:48Z</dcterms:modified>
</cp:coreProperties>
</file>