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44" r:id="rId11"/>
    <p:sldId id="345" r:id="rId12"/>
    <p:sldId id="266" r:id="rId13"/>
    <p:sldId id="346" r:id="rId14"/>
    <p:sldId id="347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85" r:id="rId24"/>
    <p:sldId id="284" r:id="rId25"/>
    <p:sldId id="288" r:id="rId26"/>
    <p:sldId id="286" r:id="rId27"/>
    <p:sldId id="352" r:id="rId28"/>
    <p:sldId id="287" r:id="rId29"/>
    <p:sldId id="278" r:id="rId30"/>
    <p:sldId id="289" r:id="rId31"/>
    <p:sldId id="350" r:id="rId32"/>
    <p:sldId id="348" r:id="rId33"/>
    <p:sldId id="349" r:id="rId34"/>
    <p:sldId id="351" r:id="rId35"/>
    <p:sldId id="290" r:id="rId36"/>
    <p:sldId id="292" r:id="rId37"/>
    <p:sldId id="293" r:id="rId38"/>
    <p:sldId id="295" r:id="rId39"/>
    <p:sldId id="296" r:id="rId40"/>
    <p:sldId id="297" r:id="rId41"/>
    <p:sldId id="294" r:id="rId42"/>
    <p:sldId id="298" r:id="rId43"/>
    <p:sldId id="299" r:id="rId44"/>
    <p:sldId id="300" r:id="rId45"/>
    <p:sldId id="302" r:id="rId46"/>
    <p:sldId id="301" r:id="rId47"/>
    <p:sldId id="303" r:id="rId48"/>
    <p:sldId id="304" r:id="rId49"/>
    <p:sldId id="305" r:id="rId50"/>
    <p:sldId id="307" r:id="rId51"/>
    <p:sldId id="306" r:id="rId52"/>
    <p:sldId id="309" r:id="rId53"/>
    <p:sldId id="310" r:id="rId54"/>
    <p:sldId id="311" r:id="rId55"/>
    <p:sldId id="308" r:id="rId56"/>
    <p:sldId id="312" r:id="rId57"/>
    <p:sldId id="313" r:id="rId58"/>
    <p:sldId id="314" r:id="rId59"/>
    <p:sldId id="353" r:id="rId60"/>
    <p:sldId id="354" r:id="rId61"/>
    <p:sldId id="315" r:id="rId62"/>
    <p:sldId id="316" r:id="rId63"/>
    <p:sldId id="318" r:id="rId64"/>
    <p:sldId id="319" r:id="rId65"/>
    <p:sldId id="320" r:id="rId66"/>
    <p:sldId id="321" r:id="rId67"/>
    <p:sldId id="322" r:id="rId68"/>
    <p:sldId id="317" r:id="rId69"/>
    <p:sldId id="324" r:id="rId70"/>
    <p:sldId id="326" r:id="rId71"/>
    <p:sldId id="327" r:id="rId72"/>
    <p:sldId id="329" r:id="rId73"/>
    <p:sldId id="325" r:id="rId74"/>
    <p:sldId id="328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68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&#25968;&#30005;\&#20581;&#20237;&#31034;&#27874;&#22120;.JPG" TargetMode="External"/><Relationship Id="rId2" Type="http://schemas.openxmlformats.org/officeDocument/2006/relationships/hyperlink" Target="file:///D:\&#25968;&#30005;\&#25968;&#30005;&#23454;&#39564;&#31665;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&#25968;&#30005;\&#25351;&#38024;&#19975;&#29992;&#34920;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数字电路与逻辑设计实验</a:t>
            </a:r>
          </a:p>
        </p:txBody>
      </p:sp>
    </p:spTree>
    <p:extLst>
      <p:ext uri="{BB962C8B-B14F-4D97-AF65-F5344CB8AC3E}">
        <p14:creationId xmlns:p14="http://schemas.microsoft.com/office/powerpoint/2010/main" val="41695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、使用示波器观察数电试验箱连续脉冲输出波形。（尝试调节输出波形位置，关闭未用通道等操作）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74LS197</a:t>
            </a:r>
            <a:r>
              <a:rPr lang="zh-CN" altLang="en-US" dirty="0" smtClean="0"/>
              <a:t>连成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进制计数器，并用示波器观察</a:t>
            </a:r>
            <a:r>
              <a:rPr lang="en-US" altLang="zh-CN" dirty="0" smtClean="0"/>
              <a:t>Q3-Q0</a:t>
            </a:r>
            <a:r>
              <a:rPr lang="zh-CN" altLang="en-US" dirty="0" smtClean="0"/>
              <a:t>的输出波形。要求参照</a:t>
            </a:r>
            <a:r>
              <a:rPr lang="en-US" altLang="zh-CN" dirty="0" smtClean="0"/>
              <a:t>CLK</a:t>
            </a:r>
            <a:r>
              <a:rPr lang="zh-CN" altLang="en-US" dirty="0" smtClean="0"/>
              <a:t>波形可以读出</a:t>
            </a:r>
            <a:r>
              <a:rPr lang="en-US" altLang="zh-CN" dirty="0" smtClean="0"/>
              <a:t>Q3-Q0</a:t>
            </a:r>
            <a:r>
              <a:rPr lang="zh-CN" altLang="en-US" smtClean="0"/>
              <a:t>输出码。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下周课前准备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、参照理论课教材，熟悉组合逻辑电路的设计流程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、熟悉使用</a:t>
            </a:r>
            <a:r>
              <a:rPr lang="en-US" altLang="zh-CN" dirty="0" smtClean="0"/>
              <a:t>protues</a:t>
            </a:r>
            <a:r>
              <a:rPr lang="zh-CN" altLang="en-US" dirty="0" smtClean="0"/>
              <a:t>仿真软件完成实验一，设计并仿真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实验</a:t>
            </a:r>
            <a:r>
              <a:rPr lang="zh-CN" altLang="en-US" sz="3600" b="1" dirty="0" smtClean="0"/>
              <a:t>一  组合逻辑电路</a:t>
            </a:r>
            <a:r>
              <a:rPr lang="zh-CN" altLang="en-US" sz="3600" b="1" dirty="0"/>
              <a:t>分析与设计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一、实验内容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38984" y="3413075"/>
            <a:ext cx="2127250" cy="890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4880297" y="4740225"/>
            <a:ext cx="1587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5345434" y="4740225"/>
            <a:ext cx="0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6299522" y="4752922"/>
            <a:ext cx="0" cy="55808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5821684" y="4740225"/>
            <a:ext cx="1588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332984" y="3135264"/>
            <a:ext cx="1271464" cy="365744"/>
          </a:xfrm>
          <a:prstGeom prst="wedgeRoundRectCallout">
            <a:avLst>
              <a:gd name="adj1" fmla="val -94384"/>
              <a:gd name="adj2" fmla="val 158000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dirty="0">
                <a:latin typeface="Times New Roman" pitchFamily="18" charset="0"/>
              </a:rPr>
              <a:t>自行设计</a:t>
            </a:r>
            <a:endParaRPr lang="zh-CN" altLang="en-US" sz="180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750122" y="5761992"/>
            <a:ext cx="327025" cy="18746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itchFamily="18" charset="0"/>
              </a:rPr>
              <a:t>Q</a:t>
            </a:r>
            <a:r>
              <a:rPr lang="en-US" altLang="zh-CN" sz="1800" baseline="-25000" dirty="0" smtClean="0">
                <a:latin typeface="Times New Roman" pitchFamily="18" charset="0"/>
              </a:rPr>
              <a:t>3</a:t>
            </a:r>
            <a:endParaRPr lang="en-US" altLang="zh-CN" sz="1800" baseline="-25000" dirty="0">
              <a:latin typeface="Times New Roman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215259" y="5650187"/>
            <a:ext cx="365125" cy="2090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800" baseline="-250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 smtClean="0">
                <a:latin typeface="Times New Roman" pitchFamily="18" charset="0"/>
              </a:rPr>
              <a:t>2</a:t>
            </a:r>
            <a:endParaRPr lang="en-US" altLang="zh-CN" sz="1800" baseline="-25000" dirty="0">
              <a:latin typeface="Times New Roman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715009" y="5743753"/>
            <a:ext cx="406400" cy="21870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216972" y="5726063"/>
            <a:ext cx="355600" cy="27781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4892997" y="2892373"/>
            <a:ext cx="1587" cy="3350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5358134" y="2892373"/>
            <a:ext cx="0" cy="3350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6312222" y="2933648"/>
            <a:ext cx="15875" cy="3156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5834384" y="2906662"/>
            <a:ext cx="1588" cy="3253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58059" y="2579638"/>
            <a:ext cx="319088" cy="146524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48597" y="2563764"/>
            <a:ext cx="331787" cy="20578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739134" y="2549475"/>
            <a:ext cx="346075" cy="21547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204272" y="2552650"/>
            <a:ext cx="312737" cy="16484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22" name="AutoShape 24"/>
          <p:cNvSpPr>
            <a:spLocks/>
          </p:cNvSpPr>
          <p:nvPr/>
        </p:nvSpPr>
        <p:spPr bwMode="auto">
          <a:xfrm rot="5400000" flipH="1">
            <a:off x="5429469" y="5267376"/>
            <a:ext cx="251030" cy="1724025"/>
          </a:xfrm>
          <a:prstGeom prst="leftBrace">
            <a:avLst>
              <a:gd name="adj1" fmla="val 3884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772347" y="6309320"/>
            <a:ext cx="2305050" cy="3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latin typeface="Times New Roman" pitchFamily="18" charset="0"/>
              </a:rPr>
              <a:t>输入二进制码</a:t>
            </a:r>
            <a:endParaRPr lang="zh-CN" altLang="en-US" sz="1800" dirty="0"/>
          </a:p>
        </p:txBody>
      </p:sp>
      <p:sp>
        <p:nvSpPr>
          <p:cNvPr id="24" name="AutoShape 26"/>
          <p:cNvSpPr>
            <a:spLocks/>
          </p:cNvSpPr>
          <p:nvPr/>
        </p:nvSpPr>
        <p:spPr bwMode="auto">
          <a:xfrm rot="5400000">
            <a:off x="5517095" y="1522154"/>
            <a:ext cx="185316" cy="1703388"/>
          </a:xfrm>
          <a:prstGeom prst="leftBrace">
            <a:avLst>
              <a:gd name="adj1" fmla="val 5198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932040" y="1842864"/>
            <a:ext cx="2306638" cy="3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latin typeface="Times New Roman" pitchFamily="18" charset="0"/>
              </a:rPr>
              <a:t>输出循环码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909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）列真值表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）逻辑表达式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G0=Q3Q2Q1Q0+Q3Q2Q1Q0+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Q3Q2Q1Q0+Q3Q2Q1Q0+</a:t>
            </a:r>
          </a:p>
          <a:p>
            <a:pPr marL="0" indent="0">
              <a:buNone/>
            </a:pPr>
            <a:r>
              <a:rPr lang="en-US" altLang="zh-CN" sz="2000" dirty="0" smtClean="0"/>
              <a:t>       Q3Q2Q1Q0+Q3Q2Q1Q0+</a:t>
            </a:r>
          </a:p>
          <a:p>
            <a:pPr marL="0" indent="0">
              <a:buNone/>
            </a:pPr>
            <a:r>
              <a:rPr lang="en-US" altLang="zh-CN" sz="2000" dirty="0" smtClean="0"/>
              <a:t>       Q3Q2Q1Q0+Q3Q2Q1Q0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化</a:t>
            </a:r>
            <a:r>
              <a:rPr lang="zh-CN" altLang="en-US" sz="2000" dirty="0" smtClean="0"/>
              <a:t>简逻辑表达式可得到</a:t>
            </a:r>
            <a:r>
              <a:rPr lang="en-US" altLang="zh-CN" sz="2000" dirty="0" smtClean="0"/>
              <a:t>G0</a:t>
            </a:r>
            <a:r>
              <a:rPr lang="zh-CN" altLang="en-US" sz="2000" dirty="0" smtClean="0"/>
              <a:t>关于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Q3,Q2,Q1,Q0</a:t>
            </a:r>
            <a:r>
              <a:rPr lang="zh-CN" altLang="en-US" sz="2000" dirty="0" smtClean="0"/>
              <a:t>的输出表达式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同理可得到</a:t>
            </a:r>
            <a:r>
              <a:rPr lang="en-US" altLang="zh-CN" sz="2000" dirty="0" smtClean="0"/>
              <a:t>G3,G2,G1</a:t>
            </a:r>
            <a:r>
              <a:rPr lang="zh-CN" altLang="en-US" sz="2000" dirty="0" smtClean="0"/>
              <a:t>的输出表达式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Group 1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63708"/>
              </p:ext>
            </p:extLst>
          </p:nvPr>
        </p:nvGraphicFramePr>
        <p:xfrm>
          <a:off x="6227712" y="116632"/>
          <a:ext cx="1872680" cy="6593840"/>
        </p:xfrm>
        <a:graphic>
          <a:graphicData uri="http://schemas.openxmlformats.org/drawingml/2006/table">
            <a:tbl>
              <a:tblPr/>
              <a:tblGrid>
                <a:gridCol w="455558"/>
                <a:gridCol w="513649"/>
                <a:gridCol w="447915"/>
                <a:gridCol w="455558"/>
              </a:tblGrid>
              <a:tr h="35822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输出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738568"/>
              </p:ext>
            </p:extLst>
          </p:nvPr>
        </p:nvGraphicFramePr>
        <p:xfrm>
          <a:off x="4355032" y="116632"/>
          <a:ext cx="1872680" cy="6593840"/>
        </p:xfrm>
        <a:graphic>
          <a:graphicData uri="http://schemas.openxmlformats.org/drawingml/2006/table">
            <a:tbl>
              <a:tblPr/>
              <a:tblGrid>
                <a:gridCol w="455558"/>
                <a:gridCol w="513649"/>
                <a:gridCol w="447915"/>
                <a:gridCol w="455558"/>
              </a:tblGrid>
              <a:tr h="35822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输入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043608" y="191683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348408" y="19153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19672" y="19153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39752" y="19153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27784" y="191377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75856" y="191377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71600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19672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39752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03848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282800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619672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27784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03848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19672" y="299695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203848" y="299695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8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444208" y="2132856"/>
            <a:ext cx="288032" cy="12961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995936" y="2132856"/>
            <a:ext cx="360040" cy="12961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采用</a:t>
            </a:r>
            <a:r>
              <a:rPr lang="zh-CN" altLang="en-US" dirty="0" smtClean="0"/>
              <a:t>卡诺图化简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</a:t>
            </a:r>
            <a:r>
              <a:rPr lang="en-US" altLang="zh-CN" dirty="0"/>
              <a:t>G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G0=Q1Q0+Q1Q0 =Q1</a:t>
            </a:r>
            <a:r>
              <a:rPr lang="zh-CN" altLang="en-US" dirty="0" smtClean="0"/>
              <a:t>异或</a:t>
            </a:r>
            <a:r>
              <a:rPr lang="en-US" altLang="zh-CN" dirty="0" smtClean="0"/>
              <a:t>Q0</a:t>
            </a:r>
          </a:p>
          <a:p>
            <a:pPr marL="0" indent="0">
              <a:buNone/>
            </a:pPr>
            <a:r>
              <a:rPr lang="zh-CN" altLang="en-US" dirty="0" smtClean="0"/>
              <a:t>同理可得</a:t>
            </a:r>
            <a:r>
              <a:rPr lang="en-US" altLang="zh-CN" dirty="0" smtClean="0"/>
              <a:t>G3,G2,G1</a:t>
            </a:r>
            <a:r>
              <a:rPr lang="zh-CN" altLang="en-US" dirty="0" smtClean="0"/>
              <a:t>化简后的输出</a:t>
            </a:r>
            <a:r>
              <a:rPr lang="zh-CN" altLang="en-US" dirty="0"/>
              <a:t>表达式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73501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Q1Q0</a:t>
                      </a:r>
                    </a:p>
                    <a:p>
                      <a:r>
                        <a:rPr lang="en-US" altLang="zh-CN" dirty="0" smtClean="0"/>
                        <a:t>Q3Q2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259632" y="378904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43808" y="378904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95625" y="2749550"/>
            <a:ext cx="2020888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3419475" y="4076700"/>
            <a:ext cx="1588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3860800" y="4076700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4767263" y="4089400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4313238" y="4076700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536950" y="3187700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转换电路</a:t>
            </a:r>
            <a:endParaRPr lang="zh-CN" altLang="en-US" sz="180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278188" y="4979988"/>
            <a:ext cx="309562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itchFamily="18" charset="0"/>
              </a:rPr>
              <a:t>Q</a:t>
            </a:r>
            <a:r>
              <a:rPr lang="en-US" altLang="zh-CN" sz="1800" baseline="-25000" dirty="0" smtClean="0">
                <a:latin typeface="Times New Roman" pitchFamily="18" charset="0"/>
              </a:rPr>
              <a:t>3</a:t>
            </a:r>
            <a:endParaRPr lang="en-US" altLang="zh-CN" sz="1800" baseline="-25000" dirty="0">
              <a:latin typeface="Times New Roman" pitchFamily="18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743325" y="5021263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itchFamily="18" charset="0"/>
              </a:rPr>
              <a:t>Q</a:t>
            </a:r>
            <a:r>
              <a:rPr lang="en-US" altLang="zh-CN" sz="1800" baseline="-25000" dirty="0" smtClean="0">
                <a:latin typeface="Times New Roman" pitchFamily="18" charset="0"/>
              </a:rPr>
              <a:t>2</a:t>
            </a:r>
            <a:endParaRPr lang="en-US" altLang="zh-CN" sz="1800" baseline="-25000" dirty="0">
              <a:latin typeface="Times New Roman" pitchFamily="18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210050" y="5006975"/>
            <a:ext cx="385763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1</a:t>
            </a:r>
            <a:endParaRPr lang="en-US" altLang="zh-CN" sz="1800" baseline="-25000" dirty="0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689475" y="5062538"/>
            <a:ext cx="338138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0</a:t>
            </a:r>
            <a:endParaRPr lang="en-US" altLang="zh-CN" sz="1800" baseline="-25000" dirty="0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3432175" y="2228850"/>
            <a:ext cx="1588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3873500" y="2228850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4779963" y="2270125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4325938" y="2243138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AutoShape 20"/>
          <p:cNvSpPr>
            <a:spLocks/>
          </p:cNvSpPr>
          <p:nvPr/>
        </p:nvSpPr>
        <p:spPr bwMode="auto">
          <a:xfrm rot="5400000" flipH="1">
            <a:off x="3910806" y="4810919"/>
            <a:ext cx="369888" cy="1638300"/>
          </a:xfrm>
          <a:prstGeom prst="leftBrace">
            <a:avLst>
              <a:gd name="adj1" fmla="val 369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1" name="Text Box 21"/>
          <p:cNvSpPr txBox="1">
            <a:spLocks noChangeArrowheads="1"/>
          </p:cNvSpPr>
          <p:nvPr/>
        </p:nvSpPr>
        <p:spPr bwMode="auto">
          <a:xfrm>
            <a:off x="3348038" y="5876925"/>
            <a:ext cx="219075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接模拟开关</a:t>
            </a:r>
            <a:endParaRPr lang="zh-CN" altLang="en-US" sz="1800"/>
          </a:p>
        </p:txBody>
      </p:sp>
      <p:sp>
        <p:nvSpPr>
          <p:cNvPr id="21522" name="AutoShape 22"/>
          <p:cNvSpPr>
            <a:spLocks/>
          </p:cNvSpPr>
          <p:nvPr/>
        </p:nvSpPr>
        <p:spPr bwMode="auto">
          <a:xfrm rot="5400000">
            <a:off x="3975894" y="945357"/>
            <a:ext cx="273050" cy="1617662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3" name="Text Box 23"/>
          <p:cNvSpPr txBox="1">
            <a:spLocks noChangeArrowheads="1"/>
          </p:cNvSpPr>
          <p:nvPr/>
        </p:nvSpPr>
        <p:spPr bwMode="auto">
          <a:xfrm>
            <a:off x="3276600" y="1052513"/>
            <a:ext cx="1584325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接</a:t>
            </a:r>
            <a:r>
              <a:rPr lang="en-US" altLang="zh-CN" sz="1800">
                <a:latin typeface="Times New Roman" pitchFamily="18" charset="0"/>
              </a:rPr>
              <a:t>0-1</a:t>
            </a:r>
            <a:r>
              <a:rPr lang="zh-CN" altLang="en-US" sz="1800">
                <a:latin typeface="Times New Roman" pitchFamily="18" charset="0"/>
              </a:rPr>
              <a:t>显示器</a:t>
            </a:r>
            <a:endParaRPr lang="zh-CN" altLang="en-US" sz="1800"/>
          </a:p>
        </p:txBody>
      </p:sp>
      <p:sp>
        <p:nvSpPr>
          <p:cNvPr id="21524" name="Text Box 24"/>
          <p:cNvSpPr txBox="1">
            <a:spLocks noChangeArrowheads="1"/>
          </p:cNvSpPr>
          <p:nvPr/>
        </p:nvSpPr>
        <p:spPr bwMode="auto">
          <a:xfrm>
            <a:off x="395288" y="333375"/>
            <a:ext cx="2952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 smtClean="0">
                <a:latin typeface="+mn-ea"/>
                <a:ea typeface="+mn-ea"/>
              </a:rPr>
              <a:t>2</a:t>
            </a:r>
            <a:r>
              <a:rPr lang="zh-CN" altLang="en-US" sz="3200" dirty="0" smtClean="0">
                <a:latin typeface="+mn-ea"/>
                <a:ea typeface="+mn-ea"/>
              </a:rPr>
              <a:t>、电路</a:t>
            </a:r>
            <a:r>
              <a:rPr lang="zh-CN" altLang="en-US" sz="3200" dirty="0">
                <a:latin typeface="+mn-ea"/>
                <a:ea typeface="+mn-ea"/>
              </a:rPr>
              <a:t>测试</a:t>
            </a:r>
          </a:p>
        </p:txBody>
      </p:sp>
      <p:sp>
        <p:nvSpPr>
          <p:cNvPr id="21525" name="Text Box 25"/>
          <p:cNvSpPr txBox="1">
            <a:spLocks noChangeArrowheads="1"/>
          </p:cNvSpPr>
          <p:nvPr/>
        </p:nvSpPr>
        <p:spPr bwMode="auto">
          <a:xfrm>
            <a:off x="3230563" y="1874838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1526" name="Text Box 26"/>
          <p:cNvSpPr txBox="1">
            <a:spLocks noChangeArrowheads="1"/>
          </p:cNvSpPr>
          <p:nvPr/>
        </p:nvSpPr>
        <p:spPr bwMode="auto">
          <a:xfrm>
            <a:off x="3721100" y="1858963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1527" name="Text Box 27"/>
          <p:cNvSpPr txBox="1">
            <a:spLocks noChangeArrowheads="1"/>
          </p:cNvSpPr>
          <p:nvPr/>
        </p:nvSpPr>
        <p:spPr bwMode="auto">
          <a:xfrm>
            <a:off x="4211638" y="1844675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1528" name="Text Box 28"/>
          <p:cNvSpPr txBox="1">
            <a:spLocks noChangeArrowheads="1"/>
          </p:cNvSpPr>
          <p:nvPr/>
        </p:nvSpPr>
        <p:spPr bwMode="auto">
          <a:xfrm>
            <a:off x="4676775" y="1847850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86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68538" y="1412453"/>
            <a:ext cx="151288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latin typeface="Times New Roman" pitchFamily="18" charset="0"/>
              </a:rPr>
              <a:t>接</a:t>
            </a:r>
            <a:r>
              <a:rPr lang="en-US" altLang="zh-CN" sz="1800" dirty="0">
                <a:latin typeface="Times New Roman" pitchFamily="18" charset="0"/>
              </a:rPr>
              <a:t>0-1</a:t>
            </a:r>
            <a:r>
              <a:rPr lang="zh-CN" altLang="en-US" sz="1800" dirty="0">
                <a:latin typeface="Times New Roman" pitchFamily="18" charset="0"/>
              </a:rPr>
              <a:t>显示器</a:t>
            </a:r>
            <a:endParaRPr lang="zh-CN" altLang="en-US" sz="1800" dirty="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59055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+mn-ea"/>
                <a:ea typeface="+mn-ea"/>
              </a:rPr>
              <a:t>3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>
                <a:latin typeface="+mn-ea"/>
                <a:ea typeface="+mn-ea"/>
              </a:rPr>
              <a:t>74LS197</a:t>
            </a:r>
            <a:r>
              <a:rPr lang="zh-CN" altLang="en-US" sz="3200" dirty="0">
                <a:latin typeface="+mn-ea"/>
                <a:ea typeface="+mn-ea"/>
              </a:rPr>
              <a:t>构成</a:t>
            </a:r>
            <a:r>
              <a:rPr lang="en-US" altLang="zh-CN" sz="3200" dirty="0">
                <a:latin typeface="+mn-ea"/>
                <a:ea typeface="+mn-ea"/>
              </a:rPr>
              <a:t>16</a:t>
            </a:r>
            <a:r>
              <a:rPr lang="zh-CN" altLang="en-US" sz="3200" dirty="0">
                <a:latin typeface="+mn-ea"/>
                <a:ea typeface="+mn-ea"/>
              </a:rPr>
              <a:t>进制计数器作为代码转换电路的输入信号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762125" y="3427413"/>
            <a:ext cx="2663825" cy="1312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455863" y="3906838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74LS197</a:t>
            </a:r>
          </a:p>
        </p:txBody>
      </p:sp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2051050" y="2203450"/>
            <a:ext cx="360363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3</a:t>
            </a:r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2554288" y="218757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22536" name="Text Box 13"/>
          <p:cNvSpPr txBox="1">
            <a:spLocks noChangeArrowheads="1"/>
          </p:cNvSpPr>
          <p:nvPr/>
        </p:nvSpPr>
        <p:spPr bwMode="auto">
          <a:xfrm>
            <a:off x="3154363" y="2173288"/>
            <a:ext cx="336550" cy="3190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22537" name="Text Box 14"/>
          <p:cNvSpPr txBox="1">
            <a:spLocks noChangeArrowheads="1"/>
          </p:cNvSpPr>
          <p:nvPr/>
        </p:nvSpPr>
        <p:spPr bwMode="auto">
          <a:xfrm>
            <a:off x="3595688" y="21764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0</a:t>
            </a:r>
          </a:p>
        </p:txBody>
      </p:sp>
      <p:sp>
        <p:nvSpPr>
          <p:cNvPr id="22538" name="AutoShape 15"/>
          <p:cNvSpPr>
            <a:spLocks/>
          </p:cNvSpPr>
          <p:nvPr/>
        </p:nvSpPr>
        <p:spPr bwMode="auto">
          <a:xfrm rot="5400000">
            <a:off x="2867819" y="1172369"/>
            <a:ext cx="273050" cy="1617662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>
            <a:off x="2554288" y="4724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2266950" y="43640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0</a:t>
            </a:r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>
            <a:off x="2409825" y="5299075"/>
            <a:ext cx="360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>
            <a:off x="2409825" y="5297488"/>
            <a:ext cx="15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 flipH="1">
            <a:off x="2122488" y="5586413"/>
            <a:ext cx="287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21"/>
          <p:cNvSpPr>
            <a:spLocks noChangeShapeType="1"/>
          </p:cNvSpPr>
          <p:nvPr/>
        </p:nvSpPr>
        <p:spPr bwMode="auto">
          <a:xfrm>
            <a:off x="2770188" y="5297488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22"/>
          <p:cNvSpPr>
            <a:spLocks noChangeShapeType="1"/>
          </p:cNvSpPr>
          <p:nvPr/>
        </p:nvSpPr>
        <p:spPr bwMode="auto">
          <a:xfrm>
            <a:off x="2770188" y="5586413"/>
            <a:ext cx="287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Text Box 23"/>
          <p:cNvSpPr txBox="1">
            <a:spLocks noChangeArrowheads="1"/>
          </p:cNvSpPr>
          <p:nvPr/>
        </p:nvSpPr>
        <p:spPr bwMode="auto">
          <a:xfrm>
            <a:off x="1762125" y="5588000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手动单步脉冲</a:t>
            </a:r>
          </a:p>
        </p:txBody>
      </p:sp>
      <p:sp>
        <p:nvSpPr>
          <p:cNvPr id="22547" name="Line 24"/>
          <p:cNvSpPr>
            <a:spLocks noChangeShapeType="1"/>
          </p:cNvSpPr>
          <p:nvPr/>
        </p:nvSpPr>
        <p:spPr bwMode="auto">
          <a:xfrm>
            <a:off x="969963" y="45085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Oval 25"/>
          <p:cNvSpPr>
            <a:spLocks noChangeArrowheads="1"/>
          </p:cNvSpPr>
          <p:nvPr/>
        </p:nvSpPr>
        <p:spPr bwMode="auto">
          <a:xfrm>
            <a:off x="1619250" y="443547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9" name="Text Box 26"/>
          <p:cNvSpPr txBox="1">
            <a:spLocks noChangeArrowheads="1"/>
          </p:cNvSpPr>
          <p:nvPr/>
        </p:nvSpPr>
        <p:spPr bwMode="auto">
          <a:xfrm>
            <a:off x="1762125" y="4292600"/>
            <a:ext cx="5492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MR</a:t>
            </a: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1835150" y="42926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Oval 28"/>
          <p:cNvSpPr>
            <a:spLocks noChangeArrowheads="1"/>
          </p:cNvSpPr>
          <p:nvPr/>
        </p:nvSpPr>
        <p:spPr bwMode="auto">
          <a:xfrm>
            <a:off x="4427538" y="414813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2" name="Line 29"/>
          <p:cNvSpPr>
            <a:spLocks noChangeShapeType="1"/>
          </p:cNvSpPr>
          <p:nvPr/>
        </p:nvSpPr>
        <p:spPr bwMode="auto">
          <a:xfrm>
            <a:off x="4572000" y="42211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Text Box 30"/>
          <p:cNvSpPr txBox="1">
            <a:spLocks noChangeArrowheads="1"/>
          </p:cNvSpPr>
          <p:nvPr/>
        </p:nvSpPr>
        <p:spPr bwMode="auto">
          <a:xfrm>
            <a:off x="3851275" y="400526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PL</a:t>
            </a:r>
            <a:endParaRPr lang="en-US" altLang="zh-CN" sz="1800" dirty="0"/>
          </a:p>
        </p:txBody>
      </p:sp>
      <p:sp>
        <p:nvSpPr>
          <p:cNvPr id="22554" name="Line 31"/>
          <p:cNvSpPr>
            <a:spLocks noChangeShapeType="1"/>
          </p:cNvSpPr>
          <p:nvPr/>
        </p:nvSpPr>
        <p:spPr bwMode="auto">
          <a:xfrm>
            <a:off x="3851275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Text Box 32"/>
          <p:cNvSpPr txBox="1">
            <a:spLocks noChangeArrowheads="1"/>
          </p:cNvSpPr>
          <p:nvPr/>
        </p:nvSpPr>
        <p:spPr bwMode="auto">
          <a:xfrm>
            <a:off x="539750" y="43656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2556" name="Text Box 33"/>
          <p:cNvSpPr txBox="1">
            <a:spLocks noChangeArrowheads="1"/>
          </p:cNvSpPr>
          <p:nvPr/>
        </p:nvSpPr>
        <p:spPr bwMode="auto">
          <a:xfrm>
            <a:off x="5291138" y="41481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graphicFrame>
        <p:nvGraphicFramePr>
          <p:cNvPr id="127149" name="Group 17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205721796"/>
              </p:ext>
            </p:extLst>
          </p:nvPr>
        </p:nvGraphicFramePr>
        <p:xfrm>
          <a:off x="7019925" y="260350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/>
                <a:gridCol w="533400"/>
                <a:gridCol w="465138"/>
                <a:gridCol w="473075"/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49" name="Line 96"/>
          <p:cNvSpPr>
            <a:spLocks noChangeShapeType="1"/>
          </p:cNvSpPr>
          <p:nvPr/>
        </p:nvSpPr>
        <p:spPr bwMode="auto">
          <a:xfrm flipV="1">
            <a:off x="4140200" y="29241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0" name="Text Box 102"/>
          <p:cNvSpPr txBox="1">
            <a:spLocks noChangeArrowheads="1"/>
          </p:cNvSpPr>
          <p:nvPr/>
        </p:nvSpPr>
        <p:spPr bwMode="auto">
          <a:xfrm>
            <a:off x="3779838" y="3500438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1</a:t>
            </a:r>
          </a:p>
        </p:txBody>
      </p:sp>
      <p:sp>
        <p:nvSpPr>
          <p:cNvPr id="22651" name="Line 103"/>
          <p:cNvSpPr>
            <a:spLocks noChangeShapeType="1"/>
          </p:cNvSpPr>
          <p:nvPr/>
        </p:nvSpPr>
        <p:spPr bwMode="auto">
          <a:xfrm flipV="1">
            <a:off x="2122488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2" name="Line 104"/>
          <p:cNvSpPr>
            <a:spLocks noChangeShapeType="1"/>
          </p:cNvSpPr>
          <p:nvPr/>
        </p:nvSpPr>
        <p:spPr bwMode="auto">
          <a:xfrm flipV="1">
            <a:off x="2698750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3" name="Line 105"/>
          <p:cNvSpPr>
            <a:spLocks noChangeShapeType="1"/>
          </p:cNvSpPr>
          <p:nvPr/>
        </p:nvSpPr>
        <p:spPr bwMode="auto">
          <a:xfrm flipV="1">
            <a:off x="3275013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4" name="Line 106"/>
          <p:cNvSpPr>
            <a:spLocks noChangeShapeType="1"/>
          </p:cNvSpPr>
          <p:nvPr/>
        </p:nvSpPr>
        <p:spPr bwMode="auto">
          <a:xfrm flipV="1">
            <a:off x="3779838" y="25638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5" name="Line 107"/>
          <p:cNvSpPr>
            <a:spLocks noChangeShapeType="1"/>
          </p:cNvSpPr>
          <p:nvPr/>
        </p:nvSpPr>
        <p:spPr bwMode="auto">
          <a:xfrm>
            <a:off x="3779838" y="29241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024188" y="1768475"/>
            <a:ext cx="2020887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3348038" y="3095625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3789363" y="3095625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4716463" y="3068638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4211638" y="3068638"/>
            <a:ext cx="1587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465513" y="2206625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转换电路</a:t>
            </a:r>
            <a:endParaRPr lang="zh-CN" altLang="en-US" sz="180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987675" y="3500438"/>
            <a:ext cx="309563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itchFamily="18" charset="0"/>
              </a:rPr>
              <a:t>Q</a:t>
            </a:r>
            <a:r>
              <a:rPr lang="en-US" altLang="zh-CN" sz="1800" baseline="-25000" dirty="0" smtClean="0">
                <a:latin typeface="Times New Roman" pitchFamily="18" charset="0"/>
              </a:rPr>
              <a:t>3</a:t>
            </a:r>
            <a:endParaRPr lang="en-US" altLang="zh-CN" sz="1800" baseline="-25000" dirty="0">
              <a:latin typeface="Times New Roman" pitchFamily="18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419475" y="3573463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itchFamily="18" charset="0"/>
              </a:rPr>
              <a:t>Q</a:t>
            </a:r>
            <a:r>
              <a:rPr lang="en-US" altLang="zh-CN" sz="1800" baseline="-25000" dirty="0" smtClean="0">
                <a:latin typeface="Times New Roman" pitchFamily="18" charset="0"/>
              </a:rPr>
              <a:t>2</a:t>
            </a:r>
            <a:endParaRPr lang="en-US" altLang="zh-CN" sz="1800" baseline="-25000" dirty="0">
              <a:latin typeface="Times New Roman" pitchFamily="18" charset="0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851275" y="3573463"/>
            <a:ext cx="28892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1</a:t>
            </a:r>
            <a:endParaRPr lang="en-US" altLang="zh-CN" sz="1800" baseline="-25000" dirty="0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284663" y="3573463"/>
            <a:ext cx="338137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0</a:t>
            </a:r>
            <a:endParaRPr lang="en-US" altLang="zh-CN" sz="1800" baseline="-25000" dirty="0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3360738" y="1247775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3802063" y="1247775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4708525" y="1289050"/>
            <a:ext cx="14288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4254500" y="1262063"/>
            <a:ext cx="1588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AutoShape 20"/>
          <p:cNvSpPr>
            <a:spLocks/>
          </p:cNvSpPr>
          <p:nvPr/>
        </p:nvSpPr>
        <p:spPr bwMode="auto">
          <a:xfrm rot="5400000">
            <a:off x="3904457" y="-35719"/>
            <a:ext cx="273050" cy="1617663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3203575" y="260350"/>
            <a:ext cx="15843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接</a:t>
            </a:r>
            <a:r>
              <a:rPr lang="en-US" altLang="zh-CN" sz="1800">
                <a:latin typeface="Times New Roman" pitchFamily="18" charset="0"/>
              </a:rPr>
              <a:t>0-1</a:t>
            </a:r>
            <a:r>
              <a:rPr lang="zh-CN" altLang="en-US" sz="1800">
                <a:latin typeface="Times New Roman" pitchFamily="18" charset="0"/>
              </a:rPr>
              <a:t>显示器</a:t>
            </a:r>
            <a:endParaRPr lang="zh-CN" altLang="en-US" sz="1800"/>
          </a:p>
        </p:txBody>
      </p:sp>
      <p:sp>
        <p:nvSpPr>
          <p:cNvPr id="23570" name="Rectangle 22"/>
          <p:cNvSpPr>
            <a:spLocks noChangeArrowheads="1"/>
          </p:cNvSpPr>
          <p:nvPr/>
        </p:nvSpPr>
        <p:spPr bwMode="auto">
          <a:xfrm>
            <a:off x="2700338" y="4292600"/>
            <a:ext cx="2663825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1" name="Text Box 23"/>
          <p:cNvSpPr txBox="1">
            <a:spLocks noChangeArrowheads="1"/>
          </p:cNvSpPr>
          <p:nvPr/>
        </p:nvSpPr>
        <p:spPr bwMode="auto">
          <a:xfrm>
            <a:off x="3419475" y="4797425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74LS197</a:t>
            </a:r>
          </a:p>
        </p:txBody>
      </p:sp>
      <p:sp>
        <p:nvSpPr>
          <p:cNvPr id="23572" name="Line 24"/>
          <p:cNvSpPr>
            <a:spLocks noChangeShapeType="1"/>
          </p:cNvSpPr>
          <p:nvPr/>
        </p:nvSpPr>
        <p:spPr bwMode="auto">
          <a:xfrm flipV="1">
            <a:off x="3348038" y="3860800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25"/>
          <p:cNvSpPr>
            <a:spLocks noChangeShapeType="1"/>
          </p:cNvSpPr>
          <p:nvPr/>
        </p:nvSpPr>
        <p:spPr bwMode="auto">
          <a:xfrm flipV="1">
            <a:off x="3779838" y="3860800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Line 26"/>
          <p:cNvSpPr>
            <a:spLocks noChangeShapeType="1"/>
          </p:cNvSpPr>
          <p:nvPr/>
        </p:nvSpPr>
        <p:spPr bwMode="auto">
          <a:xfrm flipV="1">
            <a:off x="4716463" y="3860800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Line 27"/>
          <p:cNvSpPr>
            <a:spLocks noChangeShapeType="1"/>
          </p:cNvSpPr>
          <p:nvPr/>
        </p:nvSpPr>
        <p:spPr bwMode="auto">
          <a:xfrm flipV="1">
            <a:off x="4211638" y="3860800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6" name="Text Box 28"/>
          <p:cNvSpPr txBox="1">
            <a:spLocks noChangeArrowheads="1"/>
          </p:cNvSpPr>
          <p:nvPr/>
        </p:nvSpPr>
        <p:spPr bwMode="auto">
          <a:xfrm>
            <a:off x="3157538" y="4391025"/>
            <a:ext cx="36036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3</a:t>
            </a:r>
          </a:p>
        </p:txBody>
      </p:sp>
      <p:sp>
        <p:nvSpPr>
          <p:cNvPr id="23577" name="Text Box 29"/>
          <p:cNvSpPr txBox="1">
            <a:spLocks noChangeArrowheads="1"/>
          </p:cNvSpPr>
          <p:nvPr/>
        </p:nvSpPr>
        <p:spPr bwMode="auto">
          <a:xfrm>
            <a:off x="3590925" y="439102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23578" name="Text Box 30"/>
          <p:cNvSpPr txBox="1">
            <a:spLocks noChangeArrowheads="1"/>
          </p:cNvSpPr>
          <p:nvPr/>
        </p:nvSpPr>
        <p:spPr bwMode="auto">
          <a:xfrm>
            <a:off x="4067175" y="4365625"/>
            <a:ext cx="336550" cy="3190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23579" name="Text Box 31"/>
          <p:cNvSpPr txBox="1">
            <a:spLocks noChangeArrowheads="1"/>
          </p:cNvSpPr>
          <p:nvPr/>
        </p:nvSpPr>
        <p:spPr bwMode="auto">
          <a:xfrm>
            <a:off x="4572000" y="44370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0</a:t>
            </a:r>
          </a:p>
        </p:txBody>
      </p:sp>
      <p:sp>
        <p:nvSpPr>
          <p:cNvPr id="23580" name="Line 32"/>
          <p:cNvSpPr>
            <a:spLocks noChangeShapeType="1"/>
          </p:cNvSpPr>
          <p:nvPr/>
        </p:nvSpPr>
        <p:spPr bwMode="auto">
          <a:xfrm>
            <a:off x="3517900" y="56149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Text Box 33"/>
          <p:cNvSpPr txBox="1">
            <a:spLocks noChangeArrowheads="1"/>
          </p:cNvSpPr>
          <p:nvPr/>
        </p:nvSpPr>
        <p:spPr bwMode="auto">
          <a:xfrm>
            <a:off x="3230563" y="5254625"/>
            <a:ext cx="836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0</a:t>
            </a:r>
          </a:p>
        </p:txBody>
      </p:sp>
      <p:sp>
        <p:nvSpPr>
          <p:cNvPr id="23582" name="Line 34"/>
          <p:cNvSpPr>
            <a:spLocks noChangeShapeType="1"/>
          </p:cNvSpPr>
          <p:nvPr/>
        </p:nvSpPr>
        <p:spPr bwMode="auto">
          <a:xfrm>
            <a:off x="3373438" y="6045200"/>
            <a:ext cx="3603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Line 35"/>
          <p:cNvSpPr>
            <a:spLocks noChangeShapeType="1"/>
          </p:cNvSpPr>
          <p:nvPr/>
        </p:nvSpPr>
        <p:spPr bwMode="auto">
          <a:xfrm>
            <a:off x="3373438" y="6045200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4" name="Line 36"/>
          <p:cNvSpPr>
            <a:spLocks noChangeShapeType="1"/>
          </p:cNvSpPr>
          <p:nvPr/>
        </p:nvSpPr>
        <p:spPr bwMode="auto">
          <a:xfrm flipH="1">
            <a:off x="3086100" y="6334125"/>
            <a:ext cx="287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5" name="Line 37"/>
          <p:cNvSpPr>
            <a:spLocks noChangeShapeType="1"/>
          </p:cNvSpPr>
          <p:nvPr/>
        </p:nvSpPr>
        <p:spPr bwMode="auto">
          <a:xfrm>
            <a:off x="3733800" y="6045200"/>
            <a:ext cx="15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8"/>
          <p:cNvSpPr>
            <a:spLocks noChangeShapeType="1"/>
          </p:cNvSpPr>
          <p:nvPr/>
        </p:nvSpPr>
        <p:spPr bwMode="auto">
          <a:xfrm>
            <a:off x="3733800" y="6334125"/>
            <a:ext cx="287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Text Box 39"/>
          <p:cNvSpPr txBox="1">
            <a:spLocks noChangeArrowheads="1"/>
          </p:cNvSpPr>
          <p:nvPr/>
        </p:nvSpPr>
        <p:spPr bwMode="auto">
          <a:xfrm>
            <a:off x="2916238" y="6491288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手动单步脉冲</a:t>
            </a:r>
          </a:p>
        </p:txBody>
      </p:sp>
      <p:sp>
        <p:nvSpPr>
          <p:cNvPr id="23588" name="Line 40"/>
          <p:cNvSpPr>
            <a:spLocks noChangeShapeType="1"/>
          </p:cNvSpPr>
          <p:nvPr/>
        </p:nvSpPr>
        <p:spPr bwMode="auto">
          <a:xfrm>
            <a:off x="1933575" y="5399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Oval 41"/>
          <p:cNvSpPr>
            <a:spLocks noChangeArrowheads="1"/>
          </p:cNvSpPr>
          <p:nvPr/>
        </p:nvSpPr>
        <p:spPr bwMode="auto">
          <a:xfrm>
            <a:off x="2582863" y="53260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90" name="Text Box 42"/>
          <p:cNvSpPr txBox="1">
            <a:spLocks noChangeArrowheads="1"/>
          </p:cNvSpPr>
          <p:nvPr/>
        </p:nvSpPr>
        <p:spPr bwMode="auto">
          <a:xfrm>
            <a:off x="2725737" y="5183188"/>
            <a:ext cx="71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MR</a:t>
            </a:r>
          </a:p>
        </p:txBody>
      </p:sp>
      <p:sp>
        <p:nvSpPr>
          <p:cNvPr id="23591" name="Line 43"/>
          <p:cNvSpPr>
            <a:spLocks noChangeShapeType="1"/>
          </p:cNvSpPr>
          <p:nvPr/>
        </p:nvSpPr>
        <p:spPr bwMode="auto">
          <a:xfrm>
            <a:off x="2798762" y="518318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Oval 44"/>
          <p:cNvSpPr>
            <a:spLocks noChangeArrowheads="1"/>
          </p:cNvSpPr>
          <p:nvPr/>
        </p:nvSpPr>
        <p:spPr bwMode="auto">
          <a:xfrm>
            <a:off x="5364163" y="49418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93" name="Line 45"/>
          <p:cNvSpPr>
            <a:spLocks noChangeShapeType="1"/>
          </p:cNvSpPr>
          <p:nvPr/>
        </p:nvSpPr>
        <p:spPr bwMode="auto">
          <a:xfrm>
            <a:off x="5508625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Text Box 46"/>
          <p:cNvSpPr txBox="1">
            <a:spLocks noChangeArrowheads="1"/>
          </p:cNvSpPr>
          <p:nvPr/>
        </p:nvSpPr>
        <p:spPr bwMode="auto">
          <a:xfrm>
            <a:off x="4789488" y="4933950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PL</a:t>
            </a:r>
            <a:endParaRPr lang="en-US" altLang="zh-CN" sz="1800" dirty="0"/>
          </a:p>
        </p:txBody>
      </p:sp>
      <p:sp>
        <p:nvSpPr>
          <p:cNvPr id="23595" name="Line 47"/>
          <p:cNvSpPr>
            <a:spLocks noChangeShapeType="1"/>
          </p:cNvSpPr>
          <p:nvPr/>
        </p:nvSpPr>
        <p:spPr bwMode="auto">
          <a:xfrm>
            <a:off x="4859338" y="49418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6" name="Text Box 48"/>
          <p:cNvSpPr txBox="1">
            <a:spLocks noChangeArrowheads="1"/>
          </p:cNvSpPr>
          <p:nvPr/>
        </p:nvSpPr>
        <p:spPr bwMode="auto">
          <a:xfrm>
            <a:off x="1501775" y="52546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3597" name="Text Box 49"/>
          <p:cNvSpPr txBox="1">
            <a:spLocks noChangeArrowheads="1"/>
          </p:cNvSpPr>
          <p:nvPr/>
        </p:nvSpPr>
        <p:spPr bwMode="auto">
          <a:xfrm>
            <a:off x="6227763" y="48688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3598" name="Line 50"/>
          <p:cNvSpPr>
            <a:spLocks noChangeShapeType="1"/>
          </p:cNvSpPr>
          <p:nvPr/>
        </p:nvSpPr>
        <p:spPr bwMode="auto">
          <a:xfrm flipV="1">
            <a:off x="5148263" y="37893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9" name="Text Box 54"/>
          <p:cNvSpPr txBox="1">
            <a:spLocks noChangeArrowheads="1"/>
          </p:cNvSpPr>
          <p:nvPr/>
        </p:nvSpPr>
        <p:spPr bwMode="auto">
          <a:xfrm>
            <a:off x="4787900" y="43656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1</a:t>
            </a:r>
          </a:p>
        </p:txBody>
      </p:sp>
      <p:sp>
        <p:nvSpPr>
          <p:cNvPr id="23600" name="Line 56"/>
          <p:cNvSpPr>
            <a:spLocks noChangeShapeType="1"/>
          </p:cNvSpPr>
          <p:nvPr/>
        </p:nvSpPr>
        <p:spPr bwMode="auto">
          <a:xfrm flipH="1">
            <a:off x="4716463" y="37893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1" name="Text Box 57"/>
          <p:cNvSpPr txBox="1">
            <a:spLocks noChangeArrowheads="1"/>
          </p:cNvSpPr>
          <p:nvPr/>
        </p:nvSpPr>
        <p:spPr bwMode="auto">
          <a:xfrm>
            <a:off x="3132138" y="938213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3602" name="Text Box 58"/>
          <p:cNvSpPr txBox="1">
            <a:spLocks noChangeArrowheads="1"/>
          </p:cNvSpPr>
          <p:nvPr/>
        </p:nvSpPr>
        <p:spPr bwMode="auto">
          <a:xfrm>
            <a:off x="3622675" y="922338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3603" name="Text Box 59"/>
          <p:cNvSpPr txBox="1">
            <a:spLocks noChangeArrowheads="1"/>
          </p:cNvSpPr>
          <p:nvPr/>
        </p:nvSpPr>
        <p:spPr bwMode="auto">
          <a:xfrm>
            <a:off x="4113213" y="908050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3604" name="Text Box 60"/>
          <p:cNvSpPr txBox="1">
            <a:spLocks noChangeArrowheads="1"/>
          </p:cNvSpPr>
          <p:nvPr/>
        </p:nvSpPr>
        <p:spPr bwMode="auto">
          <a:xfrm>
            <a:off x="4578350" y="911225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716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24188" y="1768475"/>
            <a:ext cx="2020887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V="1">
            <a:off x="3348038" y="3095625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3789363" y="3095625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4716463" y="3068638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4211638" y="3068638"/>
            <a:ext cx="1587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465513" y="2206625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转换电路</a:t>
            </a:r>
            <a:endParaRPr lang="zh-CN" altLang="en-US" sz="1800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987675" y="3500438"/>
            <a:ext cx="309563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itchFamily="18" charset="0"/>
              </a:rPr>
              <a:t>Q</a:t>
            </a:r>
            <a:r>
              <a:rPr lang="en-US" altLang="zh-CN" sz="1800" baseline="-25000" dirty="0" smtClean="0">
                <a:latin typeface="Times New Roman" pitchFamily="18" charset="0"/>
              </a:rPr>
              <a:t>3</a:t>
            </a:r>
            <a:endParaRPr lang="en-US" altLang="zh-CN" sz="1800" baseline="-25000" dirty="0">
              <a:latin typeface="Times New Roman" pitchFamily="18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419475" y="3573463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latin typeface="Times New Roman" pitchFamily="18" charset="0"/>
              </a:rPr>
              <a:t>Q</a:t>
            </a:r>
            <a:r>
              <a:rPr lang="en-US" altLang="zh-CN" sz="1800" baseline="-25000" dirty="0" smtClean="0">
                <a:latin typeface="Times New Roman" pitchFamily="18" charset="0"/>
              </a:rPr>
              <a:t>2</a:t>
            </a:r>
            <a:endParaRPr lang="en-US" altLang="zh-CN" sz="1800" baseline="-25000" dirty="0">
              <a:latin typeface="Times New Roman" pitchFamily="18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851275" y="3573463"/>
            <a:ext cx="28892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1</a:t>
            </a:r>
            <a:endParaRPr lang="en-US" altLang="zh-CN" sz="1800" baseline="-25000" dirty="0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284663" y="3573463"/>
            <a:ext cx="338137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/>
              <a:t>Q</a:t>
            </a:r>
            <a:r>
              <a:rPr lang="en-US" altLang="zh-CN" sz="1800" baseline="-25000" dirty="0" smtClean="0"/>
              <a:t>0</a:t>
            </a:r>
            <a:endParaRPr lang="en-US" altLang="zh-CN" sz="1800" baseline="-25000" dirty="0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3360738" y="1247775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3802063" y="1247775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4708525" y="1289050"/>
            <a:ext cx="14288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4254500" y="1262063"/>
            <a:ext cx="1588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AutoShape 20"/>
          <p:cNvSpPr>
            <a:spLocks/>
          </p:cNvSpPr>
          <p:nvPr/>
        </p:nvSpPr>
        <p:spPr bwMode="auto">
          <a:xfrm rot="5400000">
            <a:off x="3904457" y="-35719"/>
            <a:ext cx="273050" cy="1617663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3563938" y="260350"/>
            <a:ext cx="1223962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 sz="1800">
                <a:latin typeface="Times New Roman" pitchFamily="18" charset="0"/>
              </a:rPr>
              <a:t>接示波器</a:t>
            </a:r>
            <a:endParaRPr lang="zh-CN" altLang="en-US" sz="1800"/>
          </a:p>
        </p:txBody>
      </p:sp>
      <p:sp>
        <p:nvSpPr>
          <p:cNvPr id="24594" name="Rectangle 22"/>
          <p:cNvSpPr>
            <a:spLocks noChangeArrowheads="1"/>
          </p:cNvSpPr>
          <p:nvPr/>
        </p:nvSpPr>
        <p:spPr bwMode="auto">
          <a:xfrm>
            <a:off x="2725738" y="4365625"/>
            <a:ext cx="2663825" cy="1223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3419475" y="4797425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/>
              <a:t>74LS197</a:t>
            </a:r>
          </a:p>
        </p:txBody>
      </p:sp>
      <p:sp>
        <p:nvSpPr>
          <p:cNvPr id="24596" name="Line 24"/>
          <p:cNvSpPr>
            <a:spLocks noChangeShapeType="1"/>
          </p:cNvSpPr>
          <p:nvPr/>
        </p:nvSpPr>
        <p:spPr bwMode="auto">
          <a:xfrm flipV="1">
            <a:off x="3348038" y="3860800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25"/>
          <p:cNvSpPr>
            <a:spLocks noChangeShapeType="1"/>
          </p:cNvSpPr>
          <p:nvPr/>
        </p:nvSpPr>
        <p:spPr bwMode="auto">
          <a:xfrm flipV="1">
            <a:off x="3779838" y="3860800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6"/>
          <p:cNvSpPr>
            <a:spLocks noChangeShapeType="1"/>
          </p:cNvSpPr>
          <p:nvPr/>
        </p:nvSpPr>
        <p:spPr bwMode="auto">
          <a:xfrm flipV="1">
            <a:off x="4716463" y="3860800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7"/>
          <p:cNvSpPr>
            <a:spLocks noChangeShapeType="1"/>
          </p:cNvSpPr>
          <p:nvPr/>
        </p:nvSpPr>
        <p:spPr bwMode="auto">
          <a:xfrm flipV="1">
            <a:off x="4211638" y="3860800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Text Box 28"/>
          <p:cNvSpPr txBox="1">
            <a:spLocks noChangeArrowheads="1"/>
          </p:cNvSpPr>
          <p:nvPr/>
        </p:nvSpPr>
        <p:spPr bwMode="auto">
          <a:xfrm>
            <a:off x="3157538" y="4391025"/>
            <a:ext cx="36036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3</a:t>
            </a:r>
          </a:p>
        </p:txBody>
      </p:sp>
      <p:sp>
        <p:nvSpPr>
          <p:cNvPr id="24601" name="Text Box 29"/>
          <p:cNvSpPr txBox="1">
            <a:spLocks noChangeArrowheads="1"/>
          </p:cNvSpPr>
          <p:nvPr/>
        </p:nvSpPr>
        <p:spPr bwMode="auto">
          <a:xfrm>
            <a:off x="3590925" y="439102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24602" name="Text Box 30"/>
          <p:cNvSpPr txBox="1">
            <a:spLocks noChangeArrowheads="1"/>
          </p:cNvSpPr>
          <p:nvPr/>
        </p:nvSpPr>
        <p:spPr bwMode="auto">
          <a:xfrm>
            <a:off x="4022725" y="4462463"/>
            <a:ext cx="336550" cy="3190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24603" name="Text Box 31"/>
          <p:cNvSpPr txBox="1">
            <a:spLocks noChangeArrowheads="1"/>
          </p:cNvSpPr>
          <p:nvPr/>
        </p:nvSpPr>
        <p:spPr bwMode="auto">
          <a:xfrm>
            <a:off x="4454525" y="44624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 dirty="0" smtClean="0">
                <a:latin typeface="Times New Roman" pitchFamily="18" charset="0"/>
              </a:rPr>
              <a:t>Q</a:t>
            </a:r>
            <a:r>
              <a:rPr lang="en-US" altLang="zh-CN" sz="1800" baseline="-25000" dirty="0">
                <a:latin typeface="Times New Roman" pitchFamily="18" charset="0"/>
              </a:rPr>
              <a:t>0</a:t>
            </a:r>
          </a:p>
        </p:txBody>
      </p:sp>
      <p:sp>
        <p:nvSpPr>
          <p:cNvPr id="24604" name="Text Box 32"/>
          <p:cNvSpPr txBox="1">
            <a:spLocks noChangeArrowheads="1"/>
          </p:cNvSpPr>
          <p:nvPr/>
        </p:nvSpPr>
        <p:spPr bwMode="auto">
          <a:xfrm>
            <a:off x="3230563" y="5254625"/>
            <a:ext cx="693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0</a:t>
            </a:r>
          </a:p>
        </p:txBody>
      </p:sp>
      <p:sp>
        <p:nvSpPr>
          <p:cNvPr id="24605" name="Text Box 33"/>
          <p:cNvSpPr txBox="1">
            <a:spLocks noChangeArrowheads="1"/>
          </p:cNvSpPr>
          <p:nvPr/>
        </p:nvSpPr>
        <p:spPr bwMode="auto">
          <a:xfrm>
            <a:off x="2484438" y="6491288"/>
            <a:ext cx="424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 smtClean="0"/>
              <a:t>连续</a:t>
            </a:r>
            <a:r>
              <a:rPr lang="zh-CN" altLang="en-US" sz="1800" dirty="0"/>
              <a:t>脉冲（</a:t>
            </a:r>
            <a:r>
              <a:rPr lang="en-US" altLang="zh-CN" sz="1800" dirty="0"/>
              <a:t>10KHz</a:t>
            </a:r>
            <a:r>
              <a:rPr lang="zh-CN" altLang="en-US" sz="1800" dirty="0"/>
              <a:t>）</a:t>
            </a:r>
          </a:p>
        </p:txBody>
      </p:sp>
      <p:sp>
        <p:nvSpPr>
          <p:cNvPr id="24606" name="Line 34"/>
          <p:cNvSpPr>
            <a:spLocks noChangeShapeType="1"/>
          </p:cNvSpPr>
          <p:nvPr/>
        </p:nvSpPr>
        <p:spPr bwMode="auto">
          <a:xfrm>
            <a:off x="1933575" y="5399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Oval 35"/>
          <p:cNvSpPr>
            <a:spLocks noChangeArrowheads="1"/>
          </p:cNvSpPr>
          <p:nvPr/>
        </p:nvSpPr>
        <p:spPr bwMode="auto">
          <a:xfrm>
            <a:off x="2582863" y="53260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8" name="Text Box 36"/>
          <p:cNvSpPr txBox="1">
            <a:spLocks noChangeArrowheads="1"/>
          </p:cNvSpPr>
          <p:nvPr/>
        </p:nvSpPr>
        <p:spPr bwMode="auto">
          <a:xfrm>
            <a:off x="2725738" y="5183188"/>
            <a:ext cx="59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MR</a:t>
            </a:r>
            <a:endParaRPr lang="en-US" altLang="zh-CN" sz="1800" dirty="0"/>
          </a:p>
        </p:txBody>
      </p:sp>
      <p:sp>
        <p:nvSpPr>
          <p:cNvPr id="24609" name="Line 37"/>
          <p:cNvSpPr>
            <a:spLocks noChangeShapeType="1"/>
          </p:cNvSpPr>
          <p:nvPr/>
        </p:nvSpPr>
        <p:spPr bwMode="auto">
          <a:xfrm flipV="1">
            <a:off x="2798762" y="5181601"/>
            <a:ext cx="331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0" name="Oval 38"/>
          <p:cNvSpPr>
            <a:spLocks noChangeArrowheads="1"/>
          </p:cNvSpPr>
          <p:nvPr/>
        </p:nvSpPr>
        <p:spPr bwMode="auto">
          <a:xfrm>
            <a:off x="5364163" y="49418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11" name="Line 39"/>
          <p:cNvSpPr>
            <a:spLocks noChangeShapeType="1"/>
          </p:cNvSpPr>
          <p:nvPr/>
        </p:nvSpPr>
        <p:spPr bwMode="auto">
          <a:xfrm>
            <a:off x="5508625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2" name="Text Box 40"/>
          <p:cNvSpPr txBox="1">
            <a:spLocks noChangeArrowheads="1"/>
          </p:cNvSpPr>
          <p:nvPr/>
        </p:nvSpPr>
        <p:spPr bwMode="auto">
          <a:xfrm>
            <a:off x="4787900" y="486886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PL</a:t>
            </a:r>
            <a:endParaRPr lang="en-US" altLang="zh-CN" sz="1800" dirty="0"/>
          </a:p>
        </p:txBody>
      </p:sp>
      <p:sp>
        <p:nvSpPr>
          <p:cNvPr id="24613" name="Line 41"/>
          <p:cNvSpPr>
            <a:spLocks noChangeShapeType="1"/>
          </p:cNvSpPr>
          <p:nvPr/>
        </p:nvSpPr>
        <p:spPr bwMode="auto">
          <a:xfrm>
            <a:off x="4859338" y="49418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4" name="Text Box 42"/>
          <p:cNvSpPr txBox="1">
            <a:spLocks noChangeArrowheads="1"/>
          </p:cNvSpPr>
          <p:nvPr/>
        </p:nvSpPr>
        <p:spPr bwMode="auto">
          <a:xfrm>
            <a:off x="1501775" y="52546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4615" name="Text Box 43"/>
          <p:cNvSpPr txBox="1">
            <a:spLocks noChangeArrowheads="1"/>
          </p:cNvSpPr>
          <p:nvPr/>
        </p:nvSpPr>
        <p:spPr bwMode="auto">
          <a:xfrm>
            <a:off x="6227763" y="48688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4616" name="Line 44"/>
          <p:cNvSpPr>
            <a:spLocks noChangeShapeType="1"/>
          </p:cNvSpPr>
          <p:nvPr/>
        </p:nvSpPr>
        <p:spPr bwMode="auto">
          <a:xfrm>
            <a:off x="3276600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7" name="Line 45"/>
          <p:cNvSpPr>
            <a:spLocks noChangeShapeType="1"/>
          </p:cNvSpPr>
          <p:nvPr/>
        </p:nvSpPr>
        <p:spPr bwMode="auto">
          <a:xfrm>
            <a:off x="3419475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Line 46"/>
          <p:cNvSpPr>
            <a:spLocks noChangeShapeType="1"/>
          </p:cNvSpPr>
          <p:nvPr/>
        </p:nvSpPr>
        <p:spPr bwMode="auto">
          <a:xfrm>
            <a:off x="3276600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Line 47"/>
          <p:cNvSpPr>
            <a:spLocks noChangeShapeType="1"/>
          </p:cNvSpPr>
          <p:nvPr/>
        </p:nvSpPr>
        <p:spPr bwMode="auto">
          <a:xfrm>
            <a:off x="3419475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0" name="Line 48"/>
          <p:cNvSpPr>
            <a:spLocks noChangeShapeType="1"/>
          </p:cNvSpPr>
          <p:nvPr/>
        </p:nvSpPr>
        <p:spPr bwMode="auto">
          <a:xfrm>
            <a:off x="3059113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1" name="Line 49"/>
          <p:cNvSpPr>
            <a:spLocks noChangeShapeType="1"/>
          </p:cNvSpPr>
          <p:nvPr/>
        </p:nvSpPr>
        <p:spPr bwMode="auto">
          <a:xfrm>
            <a:off x="3635375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2" name="Line 50"/>
          <p:cNvSpPr>
            <a:spLocks noChangeShapeType="1"/>
          </p:cNvSpPr>
          <p:nvPr/>
        </p:nvSpPr>
        <p:spPr bwMode="auto">
          <a:xfrm>
            <a:off x="3778250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3" name="Line 51"/>
          <p:cNvSpPr>
            <a:spLocks noChangeShapeType="1"/>
          </p:cNvSpPr>
          <p:nvPr/>
        </p:nvSpPr>
        <p:spPr bwMode="auto">
          <a:xfrm>
            <a:off x="3635375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4" name="Line 52"/>
          <p:cNvSpPr>
            <a:spLocks noChangeShapeType="1"/>
          </p:cNvSpPr>
          <p:nvPr/>
        </p:nvSpPr>
        <p:spPr bwMode="auto">
          <a:xfrm>
            <a:off x="3778250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5" name="Line 53"/>
          <p:cNvSpPr>
            <a:spLocks noChangeShapeType="1"/>
          </p:cNvSpPr>
          <p:nvPr/>
        </p:nvSpPr>
        <p:spPr bwMode="auto">
          <a:xfrm>
            <a:off x="3995738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6" name="Line 54"/>
          <p:cNvSpPr>
            <a:spLocks noChangeShapeType="1"/>
          </p:cNvSpPr>
          <p:nvPr/>
        </p:nvSpPr>
        <p:spPr bwMode="auto">
          <a:xfrm>
            <a:off x="4138613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7" name="Line 55"/>
          <p:cNvSpPr>
            <a:spLocks noChangeShapeType="1"/>
          </p:cNvSpPr>
          <p:nvPr/>
        </p:nvSpPr>
        <p:spPr bwMode="auto">
          <a:xfrm>
            <a:off x="3995738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8" name="Line 56"/>
          <p:cNvSpPr>
            <a:spLocks noChangeShapeType="1"/>
          </p:cNvSpPr>
          <p:nvPr/>
        </p:nvSpPr>
        <p:spPr bwMode="auto">
          <a:xfrm>
            <a:off x="4138613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9" name="Line 57"/>
          <p:cNvSpPr>
            <a:spLocks noChangeShapeType="1"/>
          </p:cNvSpPr>
          <p:nvPr/>
        </p:nvSpPr>
        <p:spPr bwMode="auto">
          <a:xfrm>
            <a:off x="3419475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0" name="Text Box 58"/>
          <p:cNvSpPr txBox="1">
            <a:spLocks noChangeArrowheads="1"/>
          </p:cNvSpPr>
          <p:nvPr/>
        </p:nvSpPr>
        <p:spPr bwMode="auto">
          <a:xfrm>
            <a:off x="0" y="188913"/>
            <a:ext cx="2339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800"/>
          </a:p>
        </p:txBody>
      </p:sp>
      <p:sp>
        <p:nvSpPr>
          <p:cNvPr id="24631" name="Text Box 59"/>
          <p:cNvSpPr txBox="1">
            <a:spLocks noChangeArrowheads="1"/>
          </p:cNvSpPr>
          <p:nvPr/>
        </p:nvSpPr>
        <p:spPr bwMode="auto">
          <a:xfrm>
            <a:off x="250825" y="188913"/>
            <a:ext cx="2547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 smtClean="0">
                <a:latin typeface="+mn-ea"/>
                <a:ea typeface="+mn-ea"/>
              </a:rPr>
              <a:t>4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zh-CN" altLang="en-US" sz="3200" dirty="0" smtClean="0">
                <a:latin typeface="+mn-ea"/>
                <a:ea typeface="+mn-ea"/>
              </a:rPr>
              <a:t>动态</a:t>
            </a:r>
            <a:r>
              <a:rPr lang="zh-CN" altLang="en-US" sz="3200" dirty="0">
                <a:latin typeface="+mn-ea"/>
                <a:ea typeface="+mn-ea"/>
              </a:rPr>
              <a:t>测试</a:t>
            </a:r>
          </a:p>
        </p:txBody>
      </p:sp>
      <p:sp>
        <p:nvSpPr>
          <p:cNvPr id="24632" name="Line 60"/>
          <p:cNvSpPr>
            <a:spLocks noChangeShapeType="1"/>
          </p:cNvSpPr>
          <p:nvPr/>
        </p:nvSpPr>
        <p:spPr bwMode="auto">
          <a:xfrm flipV="1">
            <a:off x="5148263" y="3860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3" name="Line 61"/>
          <p:cNvSpPr>
            <a:spLocks noChangeShapeType="1"/>
          </p:cNvSpPr>
          <p:nvPr/>
        </p:nvSpPr>
        <p:spPr bwMode="auto">
          <a:xfrm>
            <a:off x="5148263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4" name="Text Box 63"/>
          <p:cNvSpPr txBox="1">
            <a:spLocks noChangeArrowheads="1"/>
          </p:cNvSpPr>
          <p:nvPr/>
        </p:nvSpPr>
        <p:spPr bwMode="auto">
          <a:xfrm>
            <a:off x="5076825" y="602138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24635" name="Text Box 65"/>
          <p:cNvSpPr txBox="1">
            <a:spLocks noChangeArrowheads="1"/>
          </p:cNvSpPr>
          <p:nvPr/>
        </p:nvSpPr>
        <p:spPr bwMode="auto">
          <a:xfrm>
            <a:off x="4859338" y="515778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S</a:t>
            </a:r>
            <a:r>
              <a:rPr lang="en-US" altLang="zh-CN" sz="1800" baseline="-25000"/>
              <a:t>1</a:t>
            </a:r>
          </a:p>
        </p:txBody>
      </p:sp>
      <p:sp>
        <p:nvSpPr>
          <p:cNvPr id="24636" name="Text Box 66"/>
          <p:cNvSpPr txBox="1">
            <a:spLocks noChangeArrowheads="1"/>
          </p:cNvSpPr>
          <p:nvPr/>
        </p:nvSpPr>
        <p:spPr bwMode="auto">
          <a:xfrm>
            <a:off x="4787900" y="4437063"/>
            <a:ext cx="693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CP</a:t>
            </a:r>
            <a:r>
              <a:rPr lang="en-US" altLang="zh-CN" sz="1800" baseline="-25000" dirty="0"/>
              <a:t>1</a:t>
            </a:r>
          </a:p>
        </p:txBody>
      </p:sp>
      <p:sp>
        <p:nvSpPr>
          <p:cNvPr id="24637" name="Line 67"/>
          <p:cNvSpPr>
            <a:spLocks noChangeShapeType="1"/>
          </p:cNvSpPr>
          <p:nvPr/>
        </p:nvSpPr>
        <p:spPr bwMode="auto">
          <a:xfrm>
            <a:off x="4716463" y="3860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8" name="Text Box 69"/>
          <p:cNvSpPr txBox="1">
            <a:spLocks noChangeArrowheads="1"/>
          </p:cNvSpPr>
          <p:nvPr/>
        </p:nvSpPr>
        <p:spPr bwMode="auto">
          <a:xfrm>
            <a:off x="3173413" y="938213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4639" name="Text Box 70"/>
          <p:cNvSpPr txBox="1">
            <a:spLocks noChangeArrowheads="1"/>
          </p:cNvSpPr>
          <p:nvPr/>
        </p:nvSpPr>
        <p:spPr bwMode="auto">
          <a:xfrm>
            <a:off x="3663950" y="922338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4640" name="Text Box 71"/>
          <p:cNvSpPr txBox="1">
            <a:spLocks noChangeArrowheads="1"/>
          </p:cNvSpPr>
          <p:nvPr/>
        </p:nvSpPr>
        <p:spPr bwMode="auto">
          <a:xfrm>
            <a:off x="4154488" y="908050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4641" name="Text Box 72"/>
          <p:cNvSpPr txBox="1">
            <a:spLocks noChangeArrowheads="1"/>
          </p:cNvSpPr>
          <p:nvPr/>
        </p:nvSpPr>
        <p:spPr bwMode="auto">
          <a:xfrm>
            <a:off x="4619625" y="911225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800">
                <a:latin typeface="Times New Roman" pitchFamily="18" charset="0"/>
              </a:rPr>
              <a:t>G</a:t>
            </a:r>
            <a:r>
              <a:rPr lang="en-US" altLang="zh-CN" sz="1800" baseline="-25000"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939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28"/>
          <p:cNvGrpSpPr>
            <a:grpSpLocks/>
          </p:cNvGrpSpPr>
          <p:nvPr/>
        </p:nvGrpSpPr>
        <p:grpSpPr bwMode="auto">
          <a:xfrm>
            <a:off x="1260475" y="188913"/>
            <a:ext cx="7488238" cy="360362"/>
            <a:chOff x="794" y="119"/>
            <a:chExt cx="4717" cy="227"/>
          </a:xfrm>
        </p:grpSpPr>
        <p:sp>
          <p:nvSpPr>
            <p:cNvPr id="26686" name="Line 448"/>
            <p:cNvSpPr>
              <a:spLocks noChangeShapeType="1"/>
            </p:cNvSpPr>
            <p:nvPr/>
          </p:nvSpPr>
          <p:spPr bwMode="auto">
            <a:xfrm>
              <a:off x="79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Line 449"/>
            <p:cNvSpPr>
              <a:spLocks noChangeShapeType="1"/>
            </p:cNvSpPr>
            <p:nvPr/>
          </p:nvSpPr>
          <p:spPr bwMode="auto">
            <a:xfrm>
              <a:off x="93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Line 450"/>
            <p:cNvSpPr>
              <a:spLocks noChangeShapeType="1"/>
            </p:cNvSpPr>
            <p:nvPr/>
          </p:nvSpPr>
          <p:spPr bwMode="auto">
            <a:xfrm>
              <a:off x="930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9" name="Line 451"/>
            <p:cNvSpPr>
              <a:spLocks noChangeShapeType="1"/>
            </p:cNvSpPr>
            <p:nvPr/>
          </p:nvSpPr>
          <p:spPr bwMode="auto">
            <a:xfrm>
              <a:off x="1066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Line 452"/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Line 453"/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Line 454"/>
            <p:cNvSpPr>
              <a:spLocks noChangeShapeType="1"/>
            </p:cNvSpPr>
            <p:nvPr/>
          </p:nvSpPr>
          <p:spPr bwMode="auto">
            <a:xfrm>
              <a:off x="120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Line 455"/>
            <p:cNvSpPr>
              <a:spLocks noChangeShapeType="1"/>
            </p:cNvSpPr>
            <p:nvPr/>
          </p:nvSpPr>
          <p:spPr bwMode="auto">
            <a:xfrm>
              <a:off x="120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456"/>
            <p:cNvSpPr>
              <a:spLocks noChangeShapeType="1"/>
            </p:cNvSpPr>
            <p:nvPr/>
          </p:nvSpPr>
          <p:spPr bwMode="auto">
            <a:xfrm>
              <a:off x="133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Line 457"/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458"/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Line 459"/>
            <p:cNvSpPr>
              <a:spLocks noChangeShapeType="1"/>
            </p:cNvSpPr>
            <p:nvPr/>
          </p:nvSpPr>
          <p:spPr bwMode="auto">
            <a:xfrm>
              <a:off x="147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Line 460"/>
            <p:cNvSpPr>
              <a:spLocks noChangeShapeType="1"/>
            </p:cNvSpPr>
            <p:nvPr/>
          </p:nvSpPr>
          <p:spPr bwMode="auto">
            <a:xfrm>
              <a:off x="147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Line 461"/>
            <p:cNvSpPr>
              <a:spLocks noChangeShapeType="1"/>
            </p:cNvSpPr>
            <p:nvPr/>
          </p:nvSpPr>
          <p:spPr bwMode="auto">
            <a:xfrm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462"/>
            <p:cNvSpPr>
              <a:spLocks noChangeShapeType="1"/>
            </p:cNvSpPr>
            <p:nvPr/>
          </p:nvSpPr>
          <p:spPr bwMode="auto">
            <a:xfrm>
              <a:off x="161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Line 463"/>
            <p:cNvSpPr>
              <a:spLocks noChangeShapeType="1"/>
            </p:cNvSpPr>
            <p:nvPr/>
          </p:nvSpPr>
          <p:spPr bwMode="auto">
            <a:xfrm>
              <a:off x="161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Line 464"/>
            <p:cNvSpPr>
              <a:spLocks noChangeShapeType="1"/>
            </p:cNvSpPr>
            <p:nvPr/>
          </p:nvSpPr>
          <p:spPr bwMode="auto">
            <a:xfrm>
              <a:off x="174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3" name="Line 465"/>
            <p:cNvSpPr>
              <a:spLocks noChangeShapeType="1"/>
            </p:cNvSpPr>
            <p:nvPr/>
          </p:nvSpPr>
          <p:spPr bwMode="auto">
            <a:xfrm>
              <a:off x="174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Line 466"/>
            <p:cNvSpPr>
              <a:spLocks noChangeShapeType="1"/>
            </p:cNvSpPr>
            <p:nvPr/>
          </p:nvSpPr>
          <p:spPr bwMode="auto">
            <a:xfrm>
              <a:off x="188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Line 467"/>
            <p:cNvSpPr>
              <a:spLocks noChangeShapeType="1"/>
            </p:cNvSpPr>
            <p:nvPr/>
          </p:nvSpPr>
          <p:spPr bwMode="auto">
            <a:xfrm>
              <a:off x="188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Line 468"/>
            <p:cNvSpPr>
              <a:spLocks noChangeShapeType="1"/>
            </p:cNvSpPr>
            <p:nvPr/>
          </p:nvSpPr>
          <p:spPr bwMode="auto">
            <a:xfrm>
              <a:off x="1882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7" name="Line 469"/>
            <p:cNvSpPr>
              <a:spLocks noChangeShapeType="1"/>
            </p:cNvSpPr>
            <p:nvPr/>
          </p:nvSpPr>
          <p:spPr bwMode="auto">
            <a:xfrm>
              <a:off x="201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Line 470"/>
            <p:cNvSpPr>
              <a:spLocks noChangeShapeType="1"/>
            </p:cNvSpPr>
            <p:nvPr/>
          </p:nvSpPr>
          <p:spPr bwMode="auto">
            <a:xfrm>
              <a:off x="2018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Line 471"/>
            <p:cNvSpPr>
              <a:spLocks noChangeShapeType="1"/>
            </p:cNvSpPr>
            <p:nvPr/>
          </p:nvSpPr>
          <p:spPr bwMode="auto">
            <a:xfrm>
              <a:off x="215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Line 472"/>
            <p:cNvSpPr>
              <a:spLocks noChangeShapeType="1"/>
            </p:cNvSpPr>
            <p:nvPr/>
          </p:nvSpPr>
          <p:spPr bwMode="auto">
            <a:xfrm>
              <a:off x="215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Line 473"/>
            <p:cNvSpPr>
              <a:spLocks noChangeShapeType="1"/>
            </p:cNvSpPr>
            <p:nvPr/>
          </p:nvSpPr>
          <p:spPr bwMode="auto">
            <a:xfrm>
              <a:off x="215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Line 474"/>
            <p:cNvSpPr>
              <a:spLocks noChangeShapeType="1"/>
            </p:cNvSpPr>
            <p:nvPr/>
          </p:nvSpPr>
          <p:spPr bwMode="auto">
            <a:xfrm>
              <a:off x="229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3" name="Line 475"/>
            <p:cNvSpPr>
              <a:spLocks noChangeShapeType="1"/>
            </p:cNvSpPr>
            <p:nvPr/>
          </p:nvSpPr>
          <p:spPr bwMode="auto">
            <a:xfrm>
              <a:off x="2291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4" name="Line 476"/>
            <p:cNvSpPr>
              <a:spLocks noChangeShapeType="1"/>
            </p:cNvSpPr>
            <p:nvPr/>
          </p:nvSpPr>
          <p:spPr bwMode="auto">
            <a:xfrm>
              <a:off x="242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5" name="Line 477"/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6" name="Line 478"/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7" name="Line 479"/>
            <p:cNvSpPr>
              <a:spLocks noChangeShapeType="1"/>
            </p:cNvSpPr>
            <p:nvPr/>
          </p:nvSpPr>
          <p:spPr bwMode="auto">
            <a:xfrm>
              <a:off x="256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8" name="Line 480"/>
            <p:cNvSpPr>
              <a:spLocks noChangeShapeType="1"/>
            </p:cNvSpPr>
            <p:nvPr/>
          </p:nvSpPr>
          <p:spPr bwMode="auto">
            <a:xfrm>
              <a:off x="2563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9" name="Line 481"/>
            <p:cNvSpPr>
              <a:spLocks noChangeShapeType="1"/>
            </p:cNvSpPr>
            <p:nvPr/>
          </p:nvSpPr>
          <p:spPr bwMode="auto">
            <a:xfrm>
              <a:off x="269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0" name="Line 482"/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1" name="Line 483"/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Line 484"/>
            <p:cNvSpPr>
              <a:spLocks noChangeShapeType="1"/>
            </p:cNvSpPr>
            <p:nvPr/>
          </p:nvSpPr>
          <p:spPr bwMode="auto">
            <a:xfrm>
              <a:off x="283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Line 485"/>
            <p:cNvSpPr>
              <a:spLocks noChangeShapeType="1"/>
            </p:cNvSpPr>
            <p:nvPr/>
          </p:nvSpPr>
          <p:spPr bwMode="auto">
            <a:xfrm>
              <a:off x="2835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4" name="Line 486"/>
            <p:cNvSpPr>
              <a:spLocks noChangeShapeType="1"/>
            </p:cNvSpPr>
            <p:nvPr/>
          </p:nvSpPr>
          <p:spPr bwMode="auto">
            <a:xfrm>
              <a:off x="297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5" name="Line 487"/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6" name="Line 488"/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7" name="Line 489"/>
            <p:cNvSpPr>
              <a:spLocks noChangeShapeType="1"/>
            </p:cNvSpPr>
            <p:nvPr/>
          </p:nvSpPr>
          <p:spPr bwMode="auto">
            <a:xfrm>
              <a:off x="310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" name="Line 490"/>
            <p:cNvSpPr>
              <a:spLocks noChangeShapeType="1"/>
            </p:cNvSpPr>
            <p:nvPr/>
          </p:nvSpPr>
          <p:spPr bwMode="auto">
            <a:xfrm>
              <a:off x="310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" name="Line 491"/>
            <p:cNvSpPr>
              <a:spLocks noChangeShapeType="1"/>
            </p:cNvSpPr>
            <p:nvPr/>
          </p:nvSpPr>
          <p:spPr bwMode="auto">
            <a:xfrm>
              <a:off x="324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0" name="Line 492"/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1" name="Line 493"/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2" name="Line 494"/>
            <p:cNvSpPr>
              <a:spLocks noChangeShapeType="1"/>
            </p:cNvSpPr>
            <p:nvPr/>
          </p:nvSpPr>
          <p:spPr bwMode="auto">
            <a:xfrm>
              <a:off x="337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3" name="Line 495"/>
            <p:cNvSpPr>
              <a:spLocks noChangeShapeType="1"/>
            </p:cNvSpPr>
            <p:nvPr/>
          </p:nvSpPr>
          <p:spPr bwMode="auto">
            <a:xfrm>
              <a:off x="337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4" name="Line 496"/>
            <p:cNvSpPr>
              <a:spLocks noChangeShapeType="1"/>
            </p:cNvSpPr>
            <p:nvPr/>
          </p:nvSpPr>
          <p:spPr bwMode="auto">
            <a:xfrm>
              <a:off x="351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5" name="Line 497"/>
            <p:cNvSpPr>
              <a:spLocks noChangeShapeType="1"/>
            </p:cNvSpPr>
            <p:nvPr/>
          </p:nvSpPr>
          <p:spPr bwMode="auto">
            <a:xfrm>
              <a:off x="351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6" name="Line 498"/>
            <p:cNvSpPr>
              <a:spLocks noChangeShapeType="1"/>
            </p:cNvSpPr>
            <p:nvPr/>
          </p:nvSpPr>
          <p:spPr bwMode="auto">
            <a:xfrm>
              <a:off x="356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7" name="Line 499"/>
            <p:cNvSpPr>
              <a:spLocks noChangeShapeType="1"/>
            </p:cNvSpPr>
            <p:nvPr/>
          </p:nvSpPr>
          <p:spPr bwMode="auto">
            <a:xfrm>
              <a:off x="369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8" name="Line 500"/>
            <p:cNvSpPr>
              <a:spLocks noChangeShapeType="1"/>
            </p:cNvSpPr>
            <p:nvPr/>
          </p:nvSpPr>
          <p:spPr bwMode="auto">
            <a:xfrm>
              <a:off x="369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9" name="Line 501"/>
            <p:cNvSpPr>
              <a:spLocks noChangeShapeType="1"/>
            </p:cNvSpPr>
            <p:nvPr/>
          </p:nvSpPr>
          <p:spPr bwMode="auto">
            <a:xfrm>
              <a:off x="383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0" name="Line 502"/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1" name="Line 503"/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2" name="Line 504"/>
            <p:cNvSpPr>
              <a:spLocks noChangeShapeType="1"/>
            </p:cNvSpPr>
            <p:nvPr/>
          </p:nvSpPr>
          <p:spPr bwMode="auto">
            <a:xfrm>
              <a:off x="396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3" name="Line 505"/>
            <p:cNvSpPr>
              <a:spLocks noChangeShapeType="1"/>
            </p:cNvSpPr>
            <p:nvPr/>
          </p:nvSpPr>
          <p:spPr bwMode="auto">
            <a:xfrm>
              <a:off x="396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4" name="Line 506"/>
            <p:cNvSpPr>
              <a:spLocks noChangeShapeType="1"/>
            </p:cNvSpPr>
            <p:nvPr/>
          </p:nvSpPr>
          <p:spPr bwMode="auto">
            <a:xfrm>
              <a:off x="410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5" name="Line 507"/>
            <p:cNvSpPr>
              <a:spLocks noChangeShapeType="1"/>
            </p:cNvSpPr>
            <p:nvPr/>
          </p:nvSpPr>
          <p:spPr bwMode="auto">
            <a:xfrm>
              <a:off x="410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6" name="Line 508"/>
            <p:cNvSpPr>
              <a:spLocks noChangeShapeType="1"/>
            </p:cNvSpPr>
            <p:nvPr/>
          </p:nvSpPr>
          <p:spPr bwMode="auto">
            <a:xfrm>
              <a:off x="415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7" name="Line 509"/>
            <p:cNvSpPr>
              <a:spLocks noChangeShapeType="1"/>
            </p:cNvSpPr>
            <p:nvPr/>
          </p:nvSpPr>
          <p:spPr bwMode="auto">
            <a:xfrm>
              <a:off x="428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8" name="Line 510"/>
            <p:cNvSpPr>
              <a:spLocks noChangeShapeType="1"/>
            </p:cNvSpPr>
            <p:nvPr/>
          </p:nvSpPr>
          <p:spPr bwMode="auto">
            <a:xfrm>
              <a:off x="428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9" name="Line 511"/>
            <p:cNvSpPr>
              <a:spLocks noChangeShapeType="1"/>
            </p:cNvSpPr>
            <p:nvPr/>
          </p:nvSpPr>
          <p:spPr bwMode="auto">
            <a:xfrm>
              <a:off x="442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0" name="Line 512"/>
            <p:cNvSpPr>
              <a:spLocks noChangeShapeType="1"/>
            </p:cNvSpPr>
            <p:nvPr/>
          </p:nvSpPr>
          <p:spPr bwMode="auto">
            <a:xfrm>
              <a:off x="442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1" name="Line 513"/>
            <p:cNvSpPr>
              <a:spLocks noChangeShapeType="1"/>
            </p:cNvSpPr>
            <p:nvPr/>
          </p:nvSpPr>
          <p:spPr bwMode="auto">
            <a:xfrm>
              <a:off x="446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2" name="Line 514"/>
            <p:cNvSpPr>
              <a:spLocks noChangeShapeType="1"/>
            </p:cNvSpPr>
            <p:nvPr/>
          </p:nvSpPr>
          <p:spPr bwMode="auto">
            <a:xfrm>
              <a:off x="460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3" name="Line 515"/>
            <p:cNvSpPr>
              <a:spLocks noChangeShapeType="1"/>
            </p:cNvSpPr>
            <p:nvPr/>
          </p:nvSpPr>
          <p:spPr bwMode="auto">
            <a:xfrm>
              <a:off x="460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4" name="Line 516"/>
            <p:cNvSpPr>
              <a:spLocks noChangeShapeType="1"/>
            </p:cNvSpPr>
            <p:nvPr/>
          </p:nvSpPr>
          <p:spPr bwMode="auto">
            <a:xfrm>
              <a:off x="474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5" name="Line 517"/>
            <p:cNvSpPr>
              <a:spLocks noChangeShapeType="1"/>
            </p:cNvSpPr>
            <p:nvPr/>
          </p:nvSpPr>
          <p:spPr bwMode="auto">
            <a:xfrm>
              <a:off x="474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6" name="Line 518"/>
            <p:cNvSpPr>
              <a:spLocks noChangeShapeType="1"/>
            </p:cNvSpPr>
            <p:nvPr/>
          </p:nvSpPr>
          <p:spPr bwMode="auto">
            <a:xfrm>
              <a:off x="478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7" name="Line 519"/>
            <p:cNvSpPr>
              <a:spLocks noChangeShapeType="1"/>
            </p:cNvSpPr>
            <p:nvPr/>
          </p:nvSpPr>
          <p:spPr bwMode="auto">
            <a:xfrm>
              <a:off x="492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8" name="Line 520"/>
            <p:cNvSpPr>
              <a:spLocks noChangeShapeType="1"/>
            </p:cNvSpPr>
            <p:nvPr/>
          </p:nvSpPr>
          <p:spPr bwMode="auto">
            <a:xfrm>
              <a:off x="492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9" name="Line 521"/>
            <p:cNvSpPr>
              <a:spLocks noChangeShapeType="1"/>
            </p:cNvSpPr>
            <p:nvPr/>
          </p:nvSpPr>
          <p:spPr bwMode="auto">
            <a:xfrm>
              <a:off x="505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0" name="Line 522"/>
            <p:cNvSpPr>
              <a:spLocks noChangeShapeType="1"/>
            </p:cNvSpPr>
            <p:nvPr/>
          </p:nvSpPr>
          <p:spPr bwMode="auto">
            <a:xfrm>
              <a:off x="505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1" name="Line 523"/>
            <p:cNvSpPr>
              <a:spLocks noChangeShapeType="1"/>
            </p:cNvSpPr>
            <p:nvPr/>
          </p:nvSpPr>
          <p:spPr bwMode="auto">
            <a:xfrm>
              <a:off x="510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2" name="Line 524"/>
            <p:cNvSpPr>
              <a:spLocks noChangeShapeType="1"/>
            </p:cNvSpPr>
            <p:nvPr/>
          </p:nvSpPr>
          <p:spPr bwMode="auto">
            <a:xfrm>
              <a:off x="523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3" name="Line 525"/>
            <p:cNvSpPr>
              <a:spLocks noChangeShapeType="1"/>
            </p:cNvSpPr>
            <p:nvPr/>
          </p:nvSpPr>
          <p:spPr bwMode="auto">
            <a:xfrm>
              <a:off x="523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4" name="Line 526"/>
            <p:cNvSpPr>
              <a:spLocks noChangeShapeType="1"/>
            </p:cNvSpPr>
            <p:nvPr/>
          </p:nvSpPr>
          <p:spPr bwMode="auto">
            <a:xfrm>
              <a:off x="537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5" name="Line 527"/>
            <p:cNvSpPr>
              <a:spLocks noChangeShapeType="1"/>
            </p:cNvSpPr>
            <p:nvPr/>
          </p:nvSpPr>
          <p:spPr bwMode="auto">
            <a:xfrm>
              <a:off x="537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7" name="Line 529"/>
          <p:cNvSpPr>
            <a:spLocks noChangeShapeType="1"/>
          </p:cNvSpPr>
          <p:nvPr/>
        </p:nvSpPr>
        <p:spPr bwMode="auto">
          <a:xfrm>
            <a:off x="16922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Line 531"/>
          <p:cNvSpPr>
            <a:spLocks noChangeShapeType="1"/>
          </p:cNvSpPr>
          <p:nvPr/>
        </p:nvSpPr>
        <p:spPr bwMode="auto">
          <a:xfrm>
            <a:off x="21240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532"/>
          <p:cNvSpPr>
            <a:spLocks noChangeShapeType="1"/>
          </p:cNvSpPr>
          <p:nvPr/>
        </p:nvSpPr>
        <p:spPr bwMode="auto">
          <a:xfrm>
            <a:off x="25558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533"/>
          <p:cNvSpPr>
            <a:spLocks noChangeShapeType="1"/>
          </p:cNvSpPr>
          <p:nvPr/>
        </p:nvSpPr>
        <p:spPr bwMode="auto">
          <a:xfrm>
            <a:off x="29876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534"/>
          <p:cNvSpPr>
            <a:spLocks noChangeShapeType="1"/>
          </p:cNvSpPr>
          <p:nvPr/>
        </p:nvSpPr>
        <p:spPr bwMode="auto">
          <a:xfrm>
            <a:off x="34210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535"/>
          <p:cNvSpPr>
            <a:spLocks noChangeShapeType="1"/>
          </p:cNvSpPr>
          <p:nvPr/>
        </p:nvSpPr>
        <p:spPr bwMode="auto">
          <a:xfrm>
            <a:off x="38528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536"/>
          <p:cNvSpPr>
            <a:spLocks noChangeShapeType="1"/>
          </p:cNvSpPr>
          <p:nvPr/>
        </p:nvSpPr>
        <p:spPr bwMode="auto">
          <a:xfrm>
            <a:off x="42846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537"/>
          <p:cNvSpPr>
            <a:spLocks noChangeShapeType="1"/>
          </p:cNvSpPr>
          <p:nvPr/>
        </p:nvSpPr>
        <p:spPr bwMode="auto">
          <a:xfrm>
            <a:off x="4716463" y="620713"/>
            <a:ext cx="0" cy="496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538"/>
          <p:cNvSpPr>
            <a:spLocks noChangeShapeType="1"/>
          </p:cNvSpPr>
          <p:nvPr/>
        </p:nvSpPr>
        <p:spPr bwMode="auto">
          <a:xfrm>
            <a:off x="51482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539"/>
          <p:cNvSpPr>
            <a:spLocks noChangeShapeType="1"/>
          </p:cNvSpPr>
          <p:nvPr/>
        </p:nvSpPr>
        <p:spPr bwMode="auto">
          <a:xfrm>
            <a:off x="55800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540"/>
          <p:cNvSpPr>
            <a:spLocks noChangeShapeType="1"/>
          </p:cNvSpPr>
          <p:nvPr/>
        </p:nvSpPr>
        <p:spPr bwMode="auto">
          <a:xfrm>
            <a:off x="60848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541"/>
          <p:cNvSpPr>
            <a:spLocks noChangeShapeType="1"/>
          </p:cNvSpPr>
          <p:nvPr/>
        </p:nvSpPr>
        <p:spPr bwMode="auto">
          <a:xfrm>
            <a:off x="65166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542"/>
          <p:cNvSpPr>
            <a:spLocks noChangeShapeType="1"/>
          </p:cNvSpPr>
          <p:nvPr/>
        </p:nvSpPr>
        <p:spPr bwMode="auto">
          <a:xfrm>
            <a:off x="7019925" y="476250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543"/>
          <p:cNvSpPr>
            <a:spLocks noChangeShapeType="1"/>
          </p:cNvSpPr>
          <p:nvPr/>
        </p:nvSpPr>
        <p:spPr bwMode="auto">
          <a:xfrm>
            <a:off x="7524750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544"/>
          <p:cNvSpPr>
            <a:spLocks noChangeShapeType="1"/>
          </p:cNvSpPr>
          <p:nvPr/>
        </p:nvSpPr>
        <p:spPr bwMode="auto">
          <a:xfrm>
            <a:off x="80279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545"/>
          <p:cNvSpPr>
            <a:spLocks noChangeShapeType="1"/>
          </p:cNvSpPr>
          <p:nvPr/>
        </p:nvSpPr>
        <p:spPr bwMode="auto">
          <a:xfrm>
            <a:off x="853281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546"/>
          <p:cNvSpPr>
            <a:spLocks noChangeShapeType="1"/>
          </p:cNvSpPr>
          <p:nvPr/>
        </p:nvSpPr>
        <p:spPr bwMode="auto">
          <a:xfrm>
            <a:off x="1187450" y="9810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547"/>
          <p:cNvSpPr>
            <a:spLocks noChangeShapeType="1"/>
          </p:cNvSpPr>
          <p:nvPr/>
        </p:nvSpPr>
        <p:spPr bwMode="auto">
          <a:xfrm flipH="1">
            <a:off x="169227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548"/>
          <p:cNvSpPr>
            <a:spLocks noChangeShapeType="1"/>
          </p:cNvSpPr>
          <p:nvPr/>
        </p:nvSpPr>
        <p:spPr bwMode="auto">
          <a:xfrm>
            <a:off x="1692275" y="6921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549"/>
          <p:cNvSpPr>
            <a:spLocks noChangeShapeType="1"/>
          </p:cNvSpPr>
          <p:nvPr/>
        </p:nvSpPr>
        <p:spPr bwMode="auto">
          <a:xfrm>
            <a:off x="2555875" y="6921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550"/>
          <p:cNvSpPr>
            <a:spLocks noChangeShapeType="1"/>
          </p:cNvSpPr>
          <p:nvPr/>
        </p:nvSpPr>
        <p:spPr bwMode="auto">
          <a:xfrm>
            <a:off x="2555875" y="981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551"/>
          <p:cNvSpPr>
            <a:spLocks noChangeShapeType="1"/>
          </p:cNvSpPr>
          <p:nvPr/>
        </p:nvSpPr>
        <p:spPr bwMode="auto">
          <a:xfrm>
            <a:off x="3419475" y="69215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552"/>
          <p:cNvSpPr>
            <a:spLocks noChangeShapeType="1"/>
          </p:cNvSpPr>
          <p:nvPr/>
        </p:nvSpPr>
        <p:spPr bwMode="auto">
          <a:xfrm>
            <a:off x="341947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553"/>
          <p:cNvSpPr>
            <a:spLocks noChangeShapeType="1"/>
          </p:cNvSpPr>
          <p:nvPr/>
        </p:nvSpPr>
        <p:spPr bwMode="auto">
          <a:xfrm>
            <a:off x="4284663" y="6921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Line 554"/>
          <p:cNvSpPr>
            <a:spLocks noChangeShapeType="1"/>
          </p:cNvSpPr>
          <p:nvPr/>
        </p:nvSpPr>
        <p:spPr bwMode="auto">
          <a:xfrm>
            <a:off x="4284663" y="981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555"/>
          <p:cNvSpPr>
            <a:spLocks noChangeShapeType="1"/>
          </p:cNvSpPr>
          <p:nvPr/>
        </p:nvSpPr>
        <p:spPr bwMode="auto">
          <a:xfrm>
            <a:off x="5148263" y="6921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Line 556"/>
          <p:cNvSpPr>
            <a:spLocks noChangeShapeType="1"/>
          </p:cNvSpPr>
          <p:nvPr/>
        </p:nvSpPr>
        <p:spPr bwMode="auto">
          <a:xfrm>
            <a:off x="6084888" y="9810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Line 557"/>
          <p:cNvSpPr>
            <a:spLocks noChangeShapeType="1"/>
          </p:cNvSpPr>
          <p:nvPr/>
        </p:nvSpPr>
        <p:spPr bwMode="auto">
          <a:xfrm>
            <a:off x="7019925" y="6921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Line 558"/>
          <p:cNvSpPr>
            <a:spLocks noChangeShapeType="1"/>
          </p:cNvSpPr>
          <p:nvPr/>
        </p:nvSpPr>
        <p:spPr bwMode="auto">
          <a:xfrm>
            <a:off x="8027988" y="9810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559"/>
          <p:cNvSpPr>
            <a:spLocks noChangeShapeType="1"/>
          </p:cNvSpPr>
          <p:nvPr/>
        </p:nvSpPr>
        <p:spPr bwMode="auto">
          <a:xfrm>
            <a:off x="1187450" y="15573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7" name="Line 560"/>
          <p:cNvSpPr>
            <a:spLocks noChangeShapeType="1"/>
          </p:cNvSpPr>
          <p:nvPr/>
        </p:nvSpPr>
        <p:spPr bwMode="auto">
          <a:xfrm>
            <a:off x="2124075" y="1268413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Line 561"/>
          <p:cNvSpPr>
            <a:spLocks noChangeShapeType="1"/>
          </p:cNvSpPr>
          <p:nvPr/>
        </p:nvSpPr>
        <p:spPr bwMode="auto">
          <a:xfrm>
            <a:off x="2124075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9" name="Line 562"/>
          <p:cNvSpPr>
            <a:spLocks noChangeShapeType="1"/>
          </p:cNvSpPr>
          <p:nvPr/>
        </p:nvSpPr>
        <p:spPr bwMode="auto">
          <a:xfrm>
            <a:off x="5148263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0" name="Line 563"/>
          <p:cNvSpPr>
            <a:spLocks noChangeShapeType="1"/>
          </p:cNvSpPr>
          <p:nvPr/>
        </p:nvSpPr>
        <p:spPr bwMode="auto">
          <a:xfrm>
            <a:off x="6084888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1" name="Line 564"/>
          <p:cNvSpPr>
            <a:spLocks noChangeShapeType="1"/>
          </p:cNvSpPr>
          <p:nvPr/>
        </p:nvSpPr>
        <p:spPr bwMode="auto">
          <a:xfrm>
            <a:off x="701992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565"/>
          <p:cNvSpPr>
            <a:spLocks noChangeShapeType="1"/>
          </p:cNvSpPr>
          <p:nvPr/>
        </p:nvSpPr>
        <p:spPr bwMode="auto">
          <a:xfrm>
            <a:off x="8027988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566"/>
          <p:cNvSpPr>
            <a:spLocks noChangeShapeType="1"/>
          </p:cNvSpPr>
          <p:nvPr/>
        </p:nvSpPr>
        <p:spPr bwMode="auto">
          <a:xfrm>
            <a:off x="3851275" y="15573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567"/>
          <p:cNvSpPr>
            <a:spLocks noChangeShapeType="1"/>
          </p:cNvSpPr>
          <p:nvPr/>
        </p:nvSpPr>
        <p:spPr bwMode="auto">
          <a:xfrm>
            <a:off x="3851275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568"/>
          <p:cNvSpPr>
            <a:spLocks noChangeShapeType="1"/>
          </p:cNvSpPr>
          <p:nvPr/>
        </p:nvSpPr>
        <p:spPr bwMode="auto">
          <a:xfrm>
            <a:off x="5580063" y="126841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569"/>
          <p:cNvSpPr>
            <a:spLocks noChangeShapeType="1"/>
          </p:cNvSpPr>
          <p:nvPr/>
        </p:nvSpPr>
        <p:spPr bwMode="auto">
          <a:xfrm>
            <a:off x="5580063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570"/>
          <p:cNvSpPr>
            <a:spLocks noChangeShapeType="1"/>
          </p:cNvSpPr>
          <p:nvPr/>
        </p:nvSpPr>
        <p:spPr bwMode="auto">
          <a:xfrm>
            <a:off x="7524750" y="15573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571"/>
          <p:cNvSpPr>
            <a:spLocks noChangeShapeType="1"/>
          </p:cNvSpPr>
          <p:nvPr/>
        </p:nvSpPr>
        <p:spPr bwMode="auto">
          <a:xfrm>
            <a:off x="7524750" y="1268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572"/>
          <p:cNvSpPr>
            <a:spLocks noChangeShapeType="1"/>
          </p:cNvSpPr>
          <p:nvPr/>
        </p:nvSpPr>
        <p:spPr bwMode="auto">
          <a:xfrm>
            <a:off x="1258888" y="227647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Line 573"/>
          <p:cNvSpPr>
            <a:spLocks noChangeShapeType="1"/>
          </p:cNvSpPr>
          <p:nvPr/>
        </p:nvSpPr>
        <p:spPr bwMode="auto">
          <a:xfrm>
            <a:off x="2987675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574"/>
          <p:cNvSpPr>
            <a:spLocks noChangeShapeType="1"/>
          </p:cNvSpPr>
          <p:nvPr/>
        </p:nvSpPr>
        <p:spPr bwMode="auto">
          <a:xfrm>
            <a:off x="2987675" y="1916113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Line 575"/>
          <p:cNvSpPr>
            <a:spLocks noChangeShapeType="1"/>
          </p:cNvSpPr>
          <p:nvPr/>
        </p:nvSpPr>
        <p:spPr bwMode="auto">
          <a:xfrm>
            <a:off x="6516688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Line 576"/>
          <p:cNvSpPr>
            <a:spLocks noChangeShapeType="1"/>
          </p:cNvSpPr>
          <p:nvPr/>
        </p:nvSpPr>
        <p:spPr bwMode="auto">
          <a:xfrm>
            <a:off x="6516688" y="22050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Line 577"/>
          <p:cNvSpPr>
            <a:spLocks noChangeShapeType="1"/>
          </p:cNvSpPr>
          <p:nvPr/>
        </p:nvSpPr>
        <p:spPr bwMode="auto">
          <a:xfrm>
            <a:off x="1258888" y="2852738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5" name="Line 578"/>
          <p:cNvSpPr>
            <a:spLocks noChangeShapeType="1"/>
          </p:cNvSpPr>
          <p:nvPr/>
        </p:nvSpPr>
        <p:spPr bwMode="auto">
          <a:xfrm>
            <a:off x="4716463" y="24923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6" name="Line 581"/>
          <p:cNvSpPr>
            <a:spLocks noChangeShapeType="1"/>
          </p:cNvSpPr>
          <p:nvPr/>
        </p:nvSpPr>
        <p:spPr bwMode="auto">
          <a:xfrm>
            <a:off x="4714875" y="2492375"/>
            <a:ext cx="403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7" name="Text Box 584"/>
          <p:cNvSpPr txBox="1">
            <a:spLocks noChangeArrowheads="1"/>
          </p:cNvSpPr>
          <p:nvPr/>
        </p:nvSpPr>
        <p:spPr bwMode="auto">
          <a:xfrm>
            <a:off x="395288" y="333375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CP</a:t>
            </a:r>
            <a:r>
              <a:rPr lang="en-US" altLang="zh-CN" sz="1400" dirty="0" smtClean="0"/>
              <a:t>0</a:t>
            </a:r>
            <a:endParaRPr lang="en-US" altLang="zh-CN" sz="1400" dirty="0"/>
          </a:p>
        </p:txBody>
      </p:sp>
      <p:sp>
        <p:nvSpPr>
          <p:cNvPr id="26678" name="Text Box 585"/>
          <p:cNvSpPr txBox="1">
            <a:spLocks noChangeArrowheads="1"/>
          </p:cNvSpPr>
          <p:nvPr/>
        </p:nvSpPr>
        <p:spPr bwMode="auto">
          <a:xfrm>
            <a:off x="323850" y="14128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G1</a:t>
            </a:r>
          </a:p>
        </p:txBody>
      </p:sp>
      <p:sp>
        <p:nvSpPr>
          <p:cNvPr id="26679" name="Text Box 586"/>
          <p:cNvSpPr txBox="1">
            <a:spLocks noChangeArrowheads="1"/>
          </p:cNvSpPr>
          <p:nvPr/>
        </p:nvSpPr>
        <p:spPr bwMode="auto">
          <a:xfrm>
            <a:off x="250825" y="1916113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G2</a:t>
            </a:r>
          </a:p>
        </p:txBody>
      </p:sp>
      <p:sp>
        <p:nvSpPr>
          <p:cNvPr id="26680" name="Text Box 587"/>
          <p:cNvSpPr txBox="1">
            <a:spLocks noChangeArrowheads="1"/>
          </p:cNvSpPr>
          <p:nvPr/>
        </p:nvSpPr>
        <p:spPr bwMode="auto">
          <a:xfrm>
            <a:off x="323850" y="25654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G3</a:t>
            </a:r>
          </a:p>
        </p:txBody>
      </p:sp>
      <p:sp>
        <p:nvSpPr>
          <p:cNvPr id="26681" name="Text Box 588"/>
          <p:cNvSpPr txBox="1">
            <a:spLocks noChangeArrowheads="1"/>
          </p:cNvSpPr>
          <p:nvPr/>
        </p:nvSpPr>
        <p:spPr bwMode="auto">
          <a:xfrm>
            <a:off x="250825" y="83661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G0</a:t>
            </a:r>
          </a:p>
        </p:txBody>
      </p:sp>
      <p:sp>
        <p:nvSpPr>
          <p:cNvPr id="26682" name="Text Box 593"/>
          <p:cNvSpPr txBox="1">
            <a:spLocks noChangeArrowheads="1"/>
          </p:cNvSpPr>
          <p:nvPr/>
        </p:nvSpPr>
        <p:spPr bwMode="auto">
          <a:xfrm>
            <a:off x="1116013" y="620713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6683" name="Text Box 594"/>
          <p:cNvSpPr txBox="1">
            <a:spLocks noChangeArrowheads="1"/>
          </p:cNvSpPr>
          <p:nvPr/>
        </p:nvSpPr>
        <p:spPr bwMode="auto">
          <a:xfrm>
            <a:off x="1692275" y="620713"/>
            <a:ext cx="287338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6684" name="Text Box 595"/>
          <p:cNvSpPr txBox="1">
            <a:spLocks noChangeArrowheads="1"/>
          </p:cNvSpPr>
          <p:nvPr/>
        </p:nvSpPr>
        <p:spPr bwMode="auto">
          <a:xfrm>
            <a:off x="2195513" y="620713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6685" name="Text Box 596"/>
          <p:cNvSpPr txBox="1">
            <a:spLocks noChangeArrowheads="1"/>
          </p:cNvSpPr>
          <p:nvPr/>
        </p:nvSpPr>
        <p:spPr bwMode="auto">
          <a:xfrm>
            <a:off x="2557463" y="620713"/>
            <a:ext cx="358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5778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一、实验目的和要求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通过实验可巩固和扩充学过的理论知识。更重要的是通过实验训练，使同学掌握必要的实验技能和培养科学的实验作风。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本课程要求学生了解所用仪器，熟练使用仪器，具备对基本电路的分析和设计。拟定实验步骤，对电路进行必要的检测，查出故障与排除故障的能力，综合实验结果与写实验报告的能力。</a:t>
            </a:r>
          </a:p>
        </p:txBody>
      </p:sp>
    </p:spTree>
    <p:extLst>
      <p:ext uri="{BB962C8B-B14F-4D97-AF65-F5344CB8AC3E}">
        <p14:creationId xmlns:p14="http://schemas.microsoft.com/office/powerpoint/2010/main" val="4520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二、注意事项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</a:t>
                </a:r>
                <a:r>
                  <a:rPr lang="zh-CN" altLang="en-US" dirty="0"/>
                  <a:t>内容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选做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</a:t>
                </a:r>
                <a:r>
                  <a:rPr lang="zh-CN" altLang="zh-CN" dirty="0"/>
                  <a:t>芯片</a:t>
                </a:r>
                <a:r>
                  <a:rPr lang="en-US" altLang="zh-CN" dirty="0"/>
                  <a:t>74LS197</a:t>
                </a:r>
                <a:r>
                  <a:rPr lang="zh-CN" altLang="zh-CN" dirty="0"/>
                  <a:t>的管脚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</m:oMath>
                </a14:m>
                <a:r>
                  <a:rPr lang="zh-CN" altLang="zh-CN" dirty="0"/>
                  <a:t>一定要接高电平，悬空的话会导致输出信号出错。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</a:t>
                </a:r>
                <a:r>
                  <a:rPr lang="zh-CN" altLang="en-US" dirty="0"/>
                  <a:t>电路故障排除：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）电源、接地是否正确。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）断线或接触不稳的判断：除非是悬空，否则，如果测得电压</a:t>
                </a:r>
                <a:r>
                  <a:rPr lang="en-US" altLang="zh-CN" dirty="0"/>
                  <a:t>1.4</a:t>
                </a:r>
                <a:r>
                  <a:rPr lang="zh-CN" altLang="en-US" dirty="0"/>
                  <a:t>伏左右。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）线路连接错误。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）设计错误。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 rotWithShape="1">
                <a:blip r:embed="rId2" cstate="print"/>
                <a:stretch>
                  <a:fillRect l="-1852" t="-1875" r="-667" b="-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11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实验二   利用</a:t>
            </a:r>
            <a:r>
              <a:rPr lang="en-US" altLang="zh-CN" dirty="0" smtClean="0"/>
              <a:t>MSI</a:t>
            </a:r>
            <a:r>
              <a:rPr lang="zh-CN" altLang="en-US" dirty="0" smtClean="0"/>
              <a:t>设计组合逻辑电路</a:t>
            </a:r>
          </a:p>
        </p:txBody>
      </p:sp>
    </p:spTree>
    <p:extLst>
      <p:ext uri="{BB962C8B-B14F-4D97-AF65-F5344CB8AC3E}">
        <p14:creationId xmlns:p14="http://schemas.microsoft.com/office/powerpoint/2010/main" val="321668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79388" y="188913"/>
            <a:ext cx="7488956" cy="93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 dirty="0" smtClean="0">
                <a:latin typeface="+mn-ea"/>
                <a:ea typeface="+mn-ea"/>
              </a:rPr>
              <a:t>实验二   </a:t>
            </a:r>
            <a:r>
              <a:rPr lang="zh-CN" altLang="en-US" sz="3200" b="1" dirty="0">
                <a:latin typeface="+mn-ea"/>
                <a:ea typeface="+mn-ea"/>
              </a:rPr>
              <a:t>利用</a:t>
            </a:r>
            <a:r>
              <a:rPr lang="en-US" altLang="zh-CN" sz="3200" b="1" dirty="0">
                <a:latin typeface="+mn-ea"/>
                <a:ea typeface="+mn-ea"/>
              </a:rPr>
              <a:t>MSI</a:t>
            </a:r>
            <a:r>
              <a:rPr lang="zh-CN" altLang="en-US" sz="3200" b="1" dirty="0">
                <a:latin typeface="+mn-ea"/>
                <a:ea typeface="+mn-ea"/>
              </a:rPr>
              <a:t>设计组合逻辑电路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59643" y="1412875"/>
            <a:ext cx="766874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要求：内容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、内容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、内容</a:t>
            </a:r>
            <a:r>
              <a:rPr lang="en-US" altLang="zh-CN" dirty="0" smtClean="0"/>
              <a:t>3 </a:t>
            </a:r>
            <a:r>
              <a:rPr lang="zh-CN" altLang="en-US" dirty="0" smtClean="0"/>
              <a:t>做完</a:t>
            </a:r>
            <a:r>
              <a:rPr lang="zh-CN" altLang="en-US" dirty="0"/>
              <a:t>要分别检查。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  <a:p>
            <a:pPr eaLnBrk="1" hangingPunct="1">
              <a:spcBef>
                <a:spcPct val="50000"/>
              </a:spcBef>
            </a:pP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59933"/>
              </p:ext>
            </p:extLst>
          </p:nvPr>
        </p:nvGraphicFramePr>
        <p:xfrm>
          <a:off x="971600" y="3068960"/>
          <a:ext cx="1887791" cy="352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3" imgW="762000" imgH="1981200" progId="">
                  <p:embed/>
                </p:oleObj>
              </mc:Choice>
              <mc:Fallback>
                <p:oleObj name="Equation" r:id="rId3" imgW="762000" imgH="1981200" progId="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068960"/>
                        <a:ext cx="1887791" cy="352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Group 4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05047256"/>
              </p:ext>
            </p:extLst>
          </p:nvPr>
        </p:nvGraphicFramePr>
        <p:xfrm>
          <a:off x="3491880" y="2852936"/>
          <a:ext cx="5113337" cy="3840464"/>
        </p:xfrm>
        <a:graphic>
          <a:graphicData uri="http://schemas.openxmlformats.org/drawingml/2006/table">
            <a:tbl>
              <a:tblPr/>
              <a:tblGrid>
                <a:gridCol w="1636712"/>
                <a:gridCol w="3476625"/>
              </a:tblGrid>
              <a:tr h="4571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  B    C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F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30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0   0    1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0   1    1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1   0    1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   1    1    1   1   1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D    1    1   1   1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D    1   1   1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1    D   1   1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1    1   D   1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1    1   1   D    1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1    1   1   1    D    1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1    1    1   1   1     1    D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5580112" y="371703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79068" y="335699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12160" y="407707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16216" y="443711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876256" y="479715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236296" y="515719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668344" y="5589240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172400" y="5949280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55776" y="3140968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99270" y="3573016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83768" y="4005064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499270" y="4509120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555776" y="4941168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499270" y="5445224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55776" y="5877272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71278" y="6237312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线路连接，按教材提示</a:t>
            </a:r>
            <a:r>
              <a:rPr lang="zh-CN" altLang="en-US" dirty="0" smtClean="0"/>
              <a:t>连接。</a:t>
            </a:r>
            <a:r>
              <a:rPr lang="en-US" altLang="zh-CN" dirty="0" smtClean="0"/>
              <a:t>G1</a:t>
            </a:r>
            <a:r>
              <a:rPr lang="zh-CN" altLang="en-US" dirty="0"/>
              <a:t>作为数据输入端。当</a:t>
            </a:r>
            <a:r>
              <a:rPr lang="en-US" altLang="zh-CN" dirty="0"/>
              <a:t>G1</a:t>
            </a:r>
            <a:r>
              <a:rPr lang="zh-CN" altLang="en-US" dirty="0"/>
              <a:t>为低电平时，</a:t>
            </a:r>
            <a:r>
              <a:rPr lang="en-US" altLang="zh-CN" dirty="0"/>
              <a:t>Y0-Y7</a:t>
            </a:r>
            <a:r>
              <a:rPr lang="zh-CN" altLang="en-US" dirty="0"/>
              <a:t>均输出高电平；当</a:t>
            </a:r>
            <a:r>
              <a:rPr lang="en-US" altLang="zh-CN" dirty="0"/>
              <a:t>G1</a:t>
            </a:r>
            <a:r>
              <a:rPr lang="zh-CN" altLang="en-US" dirty="0"/>
              <a:t>为高电平时，</a:t>
            </a:r>
            <a:r>
              <a:rPr lang="en-US" altLang="zh-CN" dirty="0"/>
              <a:t> Y0-Y7</a:t>
            </a:r>
            <a:r>
              <a:rPr lang="zh-CN" altLang="en-US" dirty="0"/>
              <a:t>根据地址输入选择相应的输出端输出低电平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/>
              <a:t>注意</a:t>
            </a:r>
            <a:r>
              <a:rPr lang="zh-CN" altLang="en-US" dirty="0"/>
              <a:t>：地址输入端</a:t>
            </a:r>
            <a:r>
              <a:rPr lang="en-US" altLang="zh-CN" dirty="0"/>
              <a:t>S2</a:t>
            </a:r>
            <a:r>
              <a:rPr lang="zh-CN" altLang="en-US" dirty="0"/>
              <a:t>、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S0</a:t>
            </a:r>
            <a:r>
              <a:rPr lang="zh-CN" altLang="en-US" dirty="0"/>
              <a:t>与</a:t>
            </a:r>
            <a:r>
              <a:rPr lang="en-US" altLang="zh-CN" dirty="0"/>
              <a:t>74LS197</a:t>
            </a:r>
            <a:r>
              <a:rPr lang="zh-CN" altLang="en-US" dirty="0"/>
              <a:t>的</a:t>
            </a:r>
            <a:r>
              <a:rPr lang="en-US" altLang="zh-CN" dirty="0"/>
              <a:t>Q3</a:t>
            </a:r>
            <a:r>
              <a:rPr lang="zh-CN" altLang="en-US" dirty="0"/>
              <a:t>、</a:t>
            </a:r>
            <a:r>
              <a:rPr lang="en-US" altLang="zh-CN" dirty="0"/>
              <a:t>Q2</a:t>
            </a:r>
            <a:r>
              <a:rPr lang="zh-CN" altLang="en-US" dirty="0"/>
              <a:t>、</a:t>
            </a:r>
            <a:r>
              <a:rPr lang="en-US" altLang="zh-CN" dirty="0"/>
              <a:t>Q1</a:t>
            </a:r>
            <a:r>
              <a:rPr lang="zh-CN" altLang="en-US" dirty="0"/>
              <a:t>依次连接。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601387"/>
            <a:ext cx="6087329" cy="24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7544" y="188640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+mn-ea"/>
              </a:rPr>
              <a:t>3</a:t>
            </a:r>
            <a:r>
              <a:rPr lang="zh-CN" altLang="en-US" sz="3200" dirty="0" smtClean="0">
                <a:latin typeface="+mn-ea"/>
              </a:rPr>
              <a:t>、</a:t>
            </a:r>
            <a:r>
              <a:rPr lang="zh-CN" altLang="en-US" sz="3200" dirty="0">
                <a:latin typeface="+mn-ea"/>
              </a:rPr>
              <a:t>静态测试</a:t>
            </a:r>
          </a:p>
          <a:p>
            <a:r>
              <a:rPr lang="zh-CN" altLang="en-US" sz="3200" dirty="0">
                <a:latin typeface="+mn-ea"/>
              </a:rPr>
              <a:t>地址输入端接模拟开关，输出端接</a:t>
            </a:r>
            <a:r>
              <a:rPr lang="en-US" altLang="zh-CN" sz="3200" dirty="0">
                <a:latin typeface="+mn-ea"/>
              </a:rPr>
              <a:t>0-1</a:t>
            </a:r>
            <a:r>
              <a:rPr lang="zh-CN" altLang="en-US" sz="3200" dirty="0">
                <a:latin typeface="+mn-ea"/>
              </a:rPr>
              <a:t>显示器。对照真值表检测</a:t>
            </a:r>
            <a:r>
              <a:rPr lang="zh-CN" altLang="en-US" sz="3200" dirty="0" smtClean="0">
                <a:latin typeface="+mn-ea"/>
              </a:rPr>
              <a:t>。</a:t>
            </a:r>
            <a:endParaRPr lang="en-US" altLang="zh-CN" sz="3200" dirty="0" smtClean="0">
              <a:latin typeface="+mn-ea"/>
            </a:endParaRPr>
          </a:p>
          <a:p>
            <a:endParaRPr lang="zh-CN" altLang="en-US" sz="3200" dirty="0">
              <a:latin typeface="+mn-ea"/>
            </a:endParaRPr>
          </a:p>
          <a:p>
            <a:r>
              <a:rPr lang="en-US" altLang="zh-CN" sz="3200" dirty="0" smtClean="0">
                <a:latin typeface="+mn-ea"/>
              </a:rPr>
              <a:t>4</a:t>
            </a:r>
            <a:r>
              <a:rPr lang="zh-CN" altLang="en-US" sz="3200" dirty="0" smtClean="0">
                <a:latin typeface="+mn-ea"/>
              </a:rPr>
              <a:t>、</a:t>
            </a:r>
            <a:r>
              <a:rPr lang="zh-CN" altLang="en-US" sz="3200" dirty="0">
                <a:latin typeface="+mn-ea"/>
              </a:rPr>
              <a:t>动态测试</a:t>
            </a:r>
          </a:p>
          <a:p>
            <a:r>
              <a:rPr lang="zh-CN" altLang="en-US" sz="3200" dirty="0">
                <a:latin typeface="+mn-ea"/>
              </a:rPr>
              <a:t>   用</a:t>
            </a:r>
            <a:r>
              <a:rPr lang="en-US" altLang="zh-CN" sz="3200" dirty="0">
                <a:latin typeface="+mn-ea"/>
              </a:rPr>
              <a:t>74LS197</a:t>
            </a:r>
            <a:r>
              <a:rPr lang="zh-CN" altLang="en-US" sz="3200" dirty="0">
                <a:latin typeface="+mn-ea"/>
              </a:rPr>
              <a:t>连接成</a:t>
            </a:r>
            <a:r>
              <a:rPr lang="en-US" altLang="zh-CN" sz="3200" dirty="0">
                <a:latin typeface="+mn-ea"/>
              </a:rPr>
              <a:t>8</a:t>
            </a:r>
            <a:r>
              <a:rPr lang="zh-CN" altLang="en-US" sz="3200" dirty="0">
                <a:latin typeface="+mn-ea"/>
              </a:rPr>
              <a:t>进制。其输出作为地址输入端。观测记录输入输出波形。</a:t>
            </a:r>
          </a:p>
        </p:txBody>
      </p:sp>
    </p:spTree>
    <p:extLst>
      <p:ext uri="{BB962C8B-B14F-4D97-AF65-F5344CB8AC3E}">
        <p14:creationId xmlns:p14="http://schemas.microsoft.com/office/powerpoint/2010/main" val="39008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>
            <a:spLocks/>
          </p:cNvSpPr>
          <p:nvPr/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自行</a:t>
            </a:r>
            <a:r>
              <a:rPr lang="zh-CN" altLang="en-US" dirty="0" smtClean="0"/>
              <a:t>设计，根据功能表列出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Y</a:t>
            </a:r>
            <a:r>
              <a:rPr lang="zh-CN" altLang="en-US" dirty="0" smtClean="0"/>
              <a:t>的输出表达式，与</a:t>
            </a:r>
            <a:r>
              <a:rPr lang="en-US" altLang="zh-CN" dirty="0" smtClean="0"/>
              <a:t>151</a:t>
            </a:r>
            <a:r>
              <a:rPr lang="zh-CN" altLang="en-US" dirty="0" smtClean="0"/>
              <a:t>芯片输出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表达式比较后获得</a:t>
            </a:r>
            <a:r>
              <a:rPr lang="en-US" altLang="zh-CN" dirty="0" smtClean="0"/>
              <a:t>151</a:t>
            </a:r>
            <a:r>
              <a:rPr lang="zh-CN" altLang="en-US" dirty="0" smtClean="0"/>
              <a:t>芯片接法。</a:t>
            </a:r>
            <a:endParaRPr lang="en-US" altLang="zh-CN" dirty="0" smtClean="0"/>
          </a:p>
        </p:txBody>
      </p:sp>
      <p:graphicFrame>
        <p:nvGraphicFramePr>
          <p:cNvPr id="4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255630"/>
              </p:ext>
            </p:extLst>
          </p:nvPr>
        </p:nvGraphicFramePr>
        <p:xfrm>
          <a:off x="6623669" y="0"/>
          <a:ext cx="2160588" cy="6893560"/>
        </p:xfrm>
        <a:graphic>
          <a:graphicData uri="http://schemas.openxmlformats.org/drawingml/2006/table">
            <a:tbl>
              <a:tblPr/>
              <a:tblGrid>
                <a:gridCol w="1727200"/>
                <a:gridCol w="433388"/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S</a:t>
                      </a:r>
                      <a:r>
                        <a:rPr kumimoji="0" lang="en-US" altLang="zh-CN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A 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0    1   1   1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1    1   1   1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275583" y="4148387"/>
            <a:ext cx="1368425" cy="1656877"/>
            <a:chOff x="2563" y="1162"/>
            <a:chExt cx="862" cy="1458"/>
          </a:xfrm>
        </p:grpSpPr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>
              <a:off x="2835" y="1162"/>
              <a:ext cx="59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AutoNum type="alphaUcPeriod"/>
              </a:pP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A+B</a:t>
              </a:r>
            </a:p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A⊕B</a:t>
              </a:r>
            </a:p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dirty="0"/>
            </a:p>
          </p:txBody>
        </p:sp>
        <p:sp>
          <p:nvSpPr>
            <p:cNvPr id="7" name="Line 45"/>
            <p:cNvSpPr>
              <a:spLocks noChangeShapeType="1"/>
            </p:cNvSpPr>
            <p:nvPr/>
          </p:nvSpPr>
          <p:spPr bwMode="auto">
            <a:xfrm flipH="1">
              <a:off x="2563" y="2614"/>
              <a:ext cx="13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6475"/>
              </p:ext>
            </p:extLst>
          </p:nvPr>
        </p:nvGraphicFramePr>
        <p:xfrm>
          <a:off x="1475656" y="3501008"/>
          <a:ext cx="3168650" cy="2305051"/>
        </p:xfrm>
        <a:graphic>
          <a:graphicData uri="http://schemas.openxmlformats.org/drawingml/2006/table">
            <a:tbl>
              <a:tblPr/>
              <a:tblGrid>
                <a:gridCol w="1157287"/>
                <a:gridCol w="1006475"/>
                <a:gridCol w="1004888"/>
              </a:tblGrid>
              <a:tr h="620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3786182" y="5357826"/>
            <a:ext cx="2143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74LS151</a:t>
                </a:r>
                <a:r>
                  <a:rPr lang="zh-CN" altLang="en-US" dirty="0" smtClean="0"/>
                  <a:t>输出表达式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Z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3+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4+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5+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6+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 rotWithShape="1">
                <a:blip r:embed="rId2" cstate="print"/>
                <a:stretch>
                  <a:fillRect l="-1852" t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45336"/>
            <a:ext cx="7215336" cy="29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smtClean="0"/>
              <a:t>151</a:t>
            </a:r>
            <a:r>
              <a:rPr lang="zh-CN" altLang="en-US" dirty="0"/>
              <a:t>芯片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Y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Y=S1S0AB+S1S0AB+S1S0AB+S1S0AB+S1S0AB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+S1S0AB+S1S0AB+S1S0AB</a:t>
            </a:r>
          </a:p>
          <a:p>
            <a:pPr marL="0" indent="0">
              <a:buNone/>
            </a:pPr>
            <a:r>
              <a:rPr lang="en-US" altLang="zh-CN" dirty="0" smtClean="0"/>
              <a:t>   =</a:t>
            </a:r>
            <a:r>
              <a:rPr lang="en-US" altLang="zh-CN" dirty="0" smtClean="0">
                <a:solidFill>
                  <a:srgbClr val="FF0000"/>
                </a:solidFill>
              </a:rPr>
              <a:t>m0</a:t>
            </a:r>
            <a:r>
              <a:rPr lang="en-US" altLang="zh-CN" dirty="0" smtClean="0"/>
              <a:t>*D0+</a:t>
            </a:r>
            <a:r>
              <a:rPr lang="en-US" altLang="zh-CN" dirty="0" smtClean="0">
                <a:solidFill>
                  <a:srgbClr val="FF0000"/>
                </a:solidFill>
              </a:rPr>
              <a:t>m1</a:t>
            </a:r>
            <a:r>
              <a:rPr lang="en-US" altLang="zh-CN" dirty="0" smtClean="0"/>
              <a:t>*D1+</a:t>
            </a:r>
            <a:r>
              <a:rPr lang="en-US" altLang="zh-CN" dirty="0" smtClean="0">
                <a:solidFill>
                  <a:srgbClr val="FF0000"/>
                </a:solidFill>
              </a:rPr>
              <a:t>m2</a:t>
            </a:r>
            <a:r>
              <a:rPr lang="en-US" altLang="zh-CN" dirty="0" smtClean="0"/>
              <a:t>*D2+</a:t>
            </a:r>
            <a:r>
              <a:rPr lang="en-US" altLang="zh-CN" dirty="0" smtClean="0">
                <a:solidFill>
                  <a:srgbClr val="FF0000"/>
                </a:solidFill>
              </a:rPr>
              <a:t>m3</a:t>
            </a:r>
            <a:r>
              <a:rPr lang="en-US" altLang="zh-CN" dirty="0" smtClean="0"/>
              <a:t>*D3+</a:t>
            </a:r>
            <a:r>
              <a:rPr lang="en-US" altLang="zh-CN" dirty="0" smtClean="0">
                <a:solidFill>
                  <a:srgbClr val="FF0000"/>
                </a:solidFill>
              </a:rPr>
              <a:t>m4</a:t>
            </a:r>
            <a:r>
              <a:rPr lang="en-US" altLang="zh-CN" dirty="0" smtClean="0"/>
              <a:t>*D4</a:t>
            </a:r>
          </a:p>
          <a:p>
            <a:pPr marL="0" indent="0">
              <a:buNone/>
            </a:pPr>
            <a:r>
              <a:rPr lang="en-US" altLang="zh-CN" dirty="0" smtClean="0"/>
              <a:t>      +</a:t>
            </a:r>
            <a:r>
              <a:rPr lang="en-US" altLang="zh-CN" dirty="0" smtClean="0">
                <a:solidFill>
                  <a:srgbClr val="FF0000"/>
                </a:solidFill>
              </a:rPr>
              <a:t>m5</a:t>
            </a:r>
            <a:r>
              <a:rPr lang="en-US" altLang="zh-CN" dirty="0" smtClean="0"/>
              <a:t>*D5+</a:t>
            </a:r>
            <a:r>
              <a:rPr lang="en-US" altLang="zh-CN" dirty="0" smtClean="0">
                <a:solidFill>
                  <a:srgbClr val="FF0000"/>
                </a:solidFill>
              </a:rPr>
              <a:t>m6</a:t>
            </a:r>
            <a:r>
              <a:rPr lang="en-US" altLang="zh-CN" dirty="0" smtClean="0"/>
              <a:t>*D6+</a:t>
            </a:r>
            <a:r>
              <a:rPr lang="en-US" altLang="zh-CN" dirty="0" smtClean="0">
                <a:solidFill>
                  <a:srgbClr val="FF0000"/>
                </a:solidFill>
              </a:rPr>
              <a:t>m7</a:t>
            </a:r>
            <a:r>
              <a:rPr lang="en-US" altLang="zh-CN" dirty="0" smtClean="0"/>
              <a:t>*D7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151</a:t>
            </a:r>
            <a:r>
              <a:rPr lang="zh-CN" altLang="en-US" dirty="0" smtClean="0"/>
              <a:t>输出表达式）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=</a:t>
            </a:r>
            <a:r>
              <a:rPr lang="en-US" altLang="zh-CN" dirty="0" smtClean="0">
                <a:solidFill>
                  <a:srgbClr val="FF0000"/>
                </a:solidFill>
              </a:rPr>
              <a:t>m0</a:t>
            </a:r>
            <a:r>
              <a:rPr lang="en-US" altLang="zh-CN" dirty="0" smtClean="0"/>
              <a:t>*0+</a:t>
            </a:r>
            <a:r>
              <a:rPr lang="en-US" altLang="zh-CN" dirty="0" smtClean="0">
                <a:solidFill>
                  <a:srgbClr val="FF0000"/>
                </a:solidFill>
              </a:rPr>
              <a:t>m1</a:t>
            </a:r>
            <a:r>
              <a:rPr lang="en-US" altLang="zh-CN" dirty="0" smtClean="0"/>
              <a:t>B+</a:t>
            </a:r>
            <a:r>
              <a:rPr lang="en-US" altLang="zh-CN" dirty="0" smtClean="0">
                <a:solidFill>
                  <a:srgbClr val="FF0000"/>
                </a:solidFill>
              </a:rPr>
              <a:t>m2</a:t>
            </a:r>
            <a:r>
              <a:rPr lang="en-US" altLang="zh-CN" dirty="0" smtClean="0"/>
              <a:t>B+</a:t>
            </a:r>
            <a:r>
              <a:rPr lang="en-US" altLang="zh-CN" dirty="0" smtClean="0">
                <a:solidFill>
                  <a:srgbClr val="FF0000"/>
                </a:solidFill>
              </a:rPr>
              <a:t>m3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m4</a:t>
            </a:r>
            <a:r>
              <a:rPr lang="en-US" altLang="zh-CN" dirty="0" smtClean="0"/>
              <a:t>B+</a:t>
            </a:r>
            <a:r>
              <a:rPr lang="en-US" altLang="zh-CN" dirty="0" smtClean="0">
                <a:solidFill>
                  <a:srgbClr val="FF0000"/>
                </a:solidFill>
              </a:rPr>
              <a:t>m5</a:t>
            </a:r>
            <a:r>
              <a:rPr lang="en-US" altLang="zh-CN" dirty="0" smtClean="0"/>
              <a:t>B+</a:t>
            </a:r>
            <a:r>
              <a:rPr lang="en-US" altLang="zh-CN" dirty="0" smtClean="0">
                <a:solidFill>
                  <a:srgbClr val="FF0000"/>
                </a:solidFill>
              </a:rPr>
              <a:t>m6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m7</a:t>
            </a:r>
            <a:r>
              <a:rPr lang="en-US" altLang="zh-CN" dirty="0" smtClean="0"/>
              <a:t>*0</a:t>
            </a:r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151</a:t>
            </a:r>
            <a:r>
              <a:rPr lang="zh-CN" altLang="en-US" dirty="0" smtClean="0"/>
              <a:t>的输出</a:t>
            </a:r>
            <a:r>
              <a:rPr lang="zh-CN" altLang="en-US" dirty="0"/>
              <a:t>表达式对比得出</a:t>
            </a: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令</a:t>
            </a:r>
            <a:r>
              <a:rPr lang="en-US" altLang="zh-CN" dirty="0" smtClean="0"/>
              <a:t>S2=S1,S1=S0,S0=A</a:t>
            </a:r>
            <a:r>
              <a:rPr lang="en-US" altLang="zh-CN" dirty="0">
                <a:solidFill>
                  <a:prstClr val="black"/>
                </a:solidFill>
              </a:rPr>
              <a:t>,</a:t>
            </a:r>
            <a:r>
              <a:rPr lang="en-US" altLang="zh-CN" dirty="0" smtClean="0">
                <a:solidFill>
                  <a:prstClr val="black"/>
                </a:solidFill>
              </a:rPr>
              <a:t> D1=D2=D4=B,D5=B</a:t>
            </a:r>
          </a:p>
          <a:p>
            <a:pPr marL="0" lvl="0" indent="0">
              <a:buNone/>
            </a:pPr>
            <a:r>
              <a:rPr lang="zh-CN" altLang="en-US" dirty="0" smtClean="0">
                <a:solidFill>
                  <a:prstClr val="black"/>
                </a:solidFill>
              </a:rPr>
              <a:t>置</a:t>
            </a:r>
            <a:r>
              <a:rPr lang="en-US" altLang="zh-CN" dirty="0" smtClean="0">
                <a:solidFill>
                  <a:prstClr val="black"/>
                </a:solidFill>
              </a:rPr>
              <a:t>D0,D7=0</a:t>
            </a:r>
            <a:r>
              <a:rPr lang="zh-CN" altLang="en-US" dirty="0">
                <a:solidFill>
                  <a:prstClr val="black"/>
                </a:solidFill>
              </a:rPr>
              <a:t>（低电平），</a:t>
            </a:r>
            <a:r>
              <a:rPr lang="en-US" altLang="zh-CN" dirty="0" smtClean="0">
                <a:solidFill>
                  <a:prstClr val="black"/>
                </a:solidFill>
              </a:rPr>
              <a:t>D3,D6=1</a:t>
            </a:r>
            <a:r>
              <a:rPr lang="zh-CN" altLang="en-US" dirty="0">
                <a:solidFill>
                  <a:prstClr val="black"/>
                </a:solidFill>
              </a:rPr>
              <a:t>（高电平）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Y=Z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971600" y="980728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434652" y="980728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03848" y="980728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42764" y="980728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923928" y="980728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60032" y="980728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64088" y="980728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524328" y="979323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64288" y="979323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85736" y="155679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691680" y="155679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707904" y="1556792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07382" y="1556792"/>
            <a:ext cx="128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882265" y="155679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72492" y="4429132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00192" y="3286124"/>
            <a:ext cx="2570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>
            <a:spLocks/>
          </p:cNvSpPr>
          <p:nvPr/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、静态测试，用“</a:t>
            </a:r>
            <a:r>
              <a:rPr lang="en-US" altLang="zh-CN" dirty="0" smtClean="0"/>
              <a:t>0-1</a:t>
            </a:r>
            <a:r>
              <a:rPr lang="zh-CN" altLang="en-US" dirty="0" smtClean="0"/>
              <a:t>”显示器检查输出是否符合真值表。注意接电源，接地，附加控制端应接低电平。</a:t>
            </a:r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7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7"/>
          <p:cNvSpPr txBox="1">
            <a:spLocks noChangeArrowheads="1"/>
          </p:cNvSpPr>
          <p:nvPr/>
        </p:nvSpPr>
        <p:spPr bwMode="auto">
          <a:xfrm>
            <a:off x="179387" y="1055688"/>
            <a:ext cx="782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CP</a:t>
            </a: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1187450" y="1270000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V="1">
            <a:off x="14033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4033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16906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>
            <a:off x="8750300" y="1270000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32"/>
          <p:cNvSpPr>
            <a:spLocks noChangeShapeType="1"/>
          </p:cNvSpPr>
          <p:nvPr/>
        </p:nvSpPr>
        <p:spPr bwMode="auto">
          <a:xfrm>
            <a:off x="68421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33"/>
          <p:cNvSpPr>
            <a:spLocks noChangeShapeType="1"/>
          </p:cNvSpPr>
          <p:nvPr/>
        </p:nvSpPr>
        <p:spPr bwMode="auto">
          <a:xfrm flipV="1">
            <a:off x="9017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34"/>
          <p:cNvSpPr>
            <a:spLocks noChangeShapeType="1"/>
          </p:cNvSpPr>
          <p:nvPr/>
        </p:nvSpPr>
        <p:spPr bwMode="auto">
          <a:xfrm>
            <a:off x="90170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35"/>
          <p:cNvSpPr>
            <a:spLocks noChangeShapeType="1"/>
          </p:cNvSpPr>
          <p:nvPr/>
        </p:nvSpPr>
        <p:spPr bwMode="auto">
          <a:xfrm>
            <a:off x="11874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38"/>
          <p:cNvSpPr>
            <a:spLocks noChangeShapeType="1"/>
          </p:cNvSpPr>
          <p:nvPr/>
        </p:nvSpPr>
        <p:spPr bwMode="auto">
          <a:xfrm>
            <a:off x="169068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39"/>
          <p:cNvSpPr>
            <a:spLocks noChangeShapeType="1"/>
          </p:cNvSpPr>
          <p:nvPr/>
        </p:nvSpPr>
        <p:spPr bwMode="auto">
          <a:xfrm flipV="1">
            <a:off x="19081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40"/>
          <p:cNvSpPr>
            <a:spLocks noChangeShapeType="1"/>
          </p:cNvSpPr>
          <p:nvPr/>
        </p:nvSpPr>
        <p:spPr bwMode="auto">
          <a:xfrm>
            <a:off x="190817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41"/>
          <p:cNvSpPr>
            <a:spLocks noChangeShapeType="1"/>
          </p:cNvSpPr>
          <p:nvPr/>
        </p:nvSpPr>
        <p:spPr bwMode="auto">
          <a:xfrm>
            <a:off x="21939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42"/>
          <p:cNvSpPr>
            <a:spLocks noChangeShapeType="1"/>
          </p:cNvSpPr>
          <p:nvPr/>
        </p:nvSpPr>
        <p:spPr bwMode="auto">
          <a:xfrm>
            <a:off x="219551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43"/>
          <p:cNvSpPr>
            <a:spLocks noChangeShapeType="1"/>
          </p:cNvSpPr>
          <p:nvPr/>
        </p:nvSpPr>
        <p:spPr bwMode="auto">
          <a:xfrm flipV="1">
            <a:off x="24130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44"/>
          <p:cNvSpPr>
            <a:spLocks noChangeShapeType="1"/>
          </p:cNvSpPr>
          <p:nvPr/>
        </p:nvSpPr>
        <p:spPr bwMode="auto">
          <a:xfrm>
            <a:off x="241300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45"/>
          <p:cNvSpPr>
            <a:spLocks noChangeShapeType="1"/>
          </p:cNvSpPr>
          <p:nvPr/>
        </p:nvSpPr>
        <p:spPr bwMode="auto">
          <a:xfrm>
            <a:off x="26987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46"/>
          <p:cNvSpPr>
            <a:spLocks noChangeShapeType="1"/>
          </p:cNvSpPr>
          <p:nvPr/>
        </p:nvSpPr>
        <p:spPr bwMode="auto">
          <a:xfrm>
            <a:off x="270033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47"/>
          <p:cNvSpPr>
            <a:spLocks noChangeShapeType="1"/>
          </p:cNvSpPr>
          <p:nvPr/>
        </p:nvSpPr>
        <p:spPr bwMode="auto">
          <a:xfrm flipV="1">
            <a:off x="29178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Line 48"/>
          <p:cNvSpPr>
            <a:spLocks noChangeShapeType="1"/>
          </p:cNvSpPr>
          <p:nvPr/>
        </p:nvSpPr>
        <p:spPr bwMode="auto">
          <a:xfrm>
            <a:off x="291782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Line 49"/>
          <p:cNvSpPr>
            <a:spLocks noChangeShapeType="1"/>
          </p:cNvSpPr>
          <p:nvPr/>
        </p:nvSpPr>
        <p:spPr bwMode="auto">
          <a:xfrm>
            <a:off x="32035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50"/>
          <p:cNvSpPr>
            <a:spLocks noChangeShapeType="1"/>
          </p:cNvSpPr>
          <p:nvPr/>
        </p:nvSpPr>
        <p:spPr bwMode="auto">
          <a:xfrm>
            <a:off x="3203575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51"/>
          <p:cNvSpPr>
            <a:spLocks noChangeShapeType="1"/>
          </p:cNvSpPr>
          <p:nvPr/>
        </p:nvSpPr>
        <p:spPr bwMode="auto">
          <a:xfrm flipV="1">
            <a:off x="342106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52"/>
          <p:cNvSpPr>
            <a:spLocks noChangeShapeType="1"/>
          </p:cNvSpPr>
          <p:nvPr/>
        </p:nvSpPr>
        <p:spPr bwMode="auto">
          <a:xfrm>
            <a:off x="3421063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53"/>
          <p:cNvSpPr>
            <a:spLocks noChangeShapeType="1"/>
          </p:cNvSpPr>
          <p:nvPr/>
        </p:nvSpPr>
        <p:spPr bwMode="auto">
          <a:xfrm>
            <a:off x="370681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Line 54"/>
          <p:cNvSpPr>
            <a:spLocks noChangeShapeType="1"/>
          </p:cNvSpPr>
          <p:nvPr/>
        </p:nvSpPr>
        <p:spPr bwMode="auto">
          <a:xfrm>
            <a:off x="37084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5" name="Line 55"/>
          <p:cNvSpPr>
            <a:spLocks noChangeShapeType="1"/>
          </p:cNvSpPr>
          <p:nvPr/>
        </p:nvSpPr>
        <p:spPr bwMode="auto">
          <a:xfrm flipV="1">
            <a:off x="39258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Line 56"/>
          <p:cNvSpPr>
            <a:spLocks noChangeShapeType="1"/>
          </p:cNvSpPr>
          <p:nvPr/>
        </p:nvSpPr>
        <p:spPr bwMode="auto">
          <a:xfrm>
            <a:off x="39258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Line 57"/>
          <p:cNvSpPr>
            <a:spLocks noChangeShapeType="1"/>
          </p:cNvSpPr>
          <p:nvPr/>
        </p:nvSpPr>
        <p:spPr bwMode="auto">
          <a:xfrm>
            <a:off x="42116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Line 58"/>
          <p:cNvSpPr>
            <a:spLocks noChangeShapeType="1"/>
          </p:cNvSpPr>
          <p:nvPr/>
        </p:nvSpPr>
        <p:spPr bwMode="auto">
          <a:xfrm>
            <a:off x="421163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9" name="Line 59"/>
          <p:cNvSpPr>
            <a:spLocks noChangeShapeType="1"/>
          </p:cNvSpPr>
          <p:nvPr/>
        </p:nvSpPr>
        <p:spPr bwMode="auto">
          <a:xfrm flipV="1">
            <a:off x="44291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0" name="Line 60"/>
          <p:cNvSpPr>
            <a:spLocks noChangeShapeType="1"/>
          </p:cNvSpPr>
          <p:nvPr/>
        </p:nvSpPr>
        <p:spPr bwMode="auto">
          <a:xfrm>
            <a:off x="442912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1" name="Line 61"/>
          <p:cNvSpPr>
            <a:spLocks noChangeShapeType="1"/>
          </p:cNvSpPr>
          <p:nvPr/>
        </p:nvSpPr>
        <p:spPr bwMode="auto">
          <a:xfrm>
            <a:off x="47148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2" name="Line 62"/>
          <p:cNvSpPr>
            <a:spLocks noChangeShapeType="1"/>
          </p:cNvSpPr>
          <p:nvPr/>
        </p:nvSpPr>
        <p:spPr bwMode="auto">
          <a:xfrm>
            <a:off x="471646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3" name="Line 63"/>
          <p:cNvSpPr>
            <a:spLocks noChangeShapeType="1"/>
          </p:cNvSpPr>
          <p:nvPr/>
        </p:nvSpPr>
        <p:spPr bwMode="auto">
          <a:xfrm flipV="1">
            <a:off x="49339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4" name="Line 64"/>
          <p:cNvSpPr>
            <a:spLocks noChangeShapeType="1"/>
          </p:cNvSpPr>
          <p:nvPr/>
        </p:nvSpPr>
        <p:spPr bwMode="auto">
          <a:xfrm>
            <a:off x="49339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Line 65"/>
          <p:cNvSpPr>
            <a:spLocks noChangeShapeType="1"/>
          </p:cNvSpPr>
          <p:nvPr/>
        </p:nvSpPr>
        <p:spPr bwMode="auto">
          <a:xfrm>
            <a:off x="52197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6" name="Line 66"/>
          <p:cNvSpPr>
            <a:spLocks noChangeShapeType="1"/>
          </p:cNvSpPr>
          <p:nvPr/>
        </p:nvSpPr>
        <p:spPr bwMode="auto">
          <a:xfrm>
            <a:off x="52197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7" name="Line 67"/>
          <p:cNvSpPr>
            <a:spLocks noChangeShapeType="1"/>
          </p:cNvSpPr>
          <p:nvPr/>
        </p:nvSpPr>
        <p:spPr bwMode="auto">
          <a:xfrm flipV="1">
            <a:off x="54371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8" name="Line 68"/>
          <p:cNvSpPr>
            <a:spLocks noChangeShapeType="1"/>
          </p:cNvSpPr>
          <p:nvPr/>
        </p:nvSpPr>
        <p:spPr bwMode="auto">
          <a:xfrm>
            <a:off x="54371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9" name="Line 69"/>
          <p:cNvSpPr>
            <a:spLocks noChangeShapeType="1"/>
          </p:cNvSpPr>
          <p:nvPr/>
        </p:nvSpPr>
        <p:spPr bwMode="auto">
          <a:xfrm>
            <a:off x="57229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0" name="Line 70"/>
          <p:cNvSpPr>
            <a:spLocks noChangeShapeType="1"/>
          </p:cNvSpPr>
          <p:nvPr/>
        </p:nvSpPr>
        <p:spPr bwMode="auto">
          <a:xfrm>
            <a:off x="5724525" y="1270000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1" name="Line 71"/>
          <p:cNvSpPr>
            <a:spLocks noChangeShapeType="1"/>
          </p:cNvSpPr>
          <p:nvPr/>
        </p:nvSpPr>
        <p:spPr bwMode="auto">
          <a:xfrm flipV="1">
            <a:off x="5942013" y="9810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2" name="Line 72"/>
          <p:cNvSpPr>
            <a:spLocks noChangeShapeType="1"/>
          </p:cNvSpPr>
          <p:nvPr/>
        </p:nvSpPr>
        <p:spPr bwMode="auto">
          <a:xfrm>
            <a:off x="5942013" y="981075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3" name="Line 73"/>
          <p:cNvSpPr>
            <a:spLocks noChangeShapeType="1"/>
          </p:cNvSpPr>
          <p:nvPr/>
        </p:nvSpPr>
        <p:spPr bwMode="auto">
          <a:xfrm>
            <a:off x="6227763" y="9810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4" name="Line 74"/>
          <p:cNvSpPr>
            <a:spLocks noChangeShapeType="1"/>
          </p:cNvSpPr>
          <p:nvPr/>
        </p:nvSpPr>
        <p:spPr bwMode="auto">
          <a:xfrm>
            <a:off x="6227763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5" name="Line 75"/>
          <p:cNvSpPr>
            <a:spLocks noChangeShapeType="1"/>
          </p:cNvSpPr>
          <p:nvPr/>
        </p:nvSpPr>
        <p:spPr bwMode="auto">
          <a:xfrm flipV="1">
            <a:off x="644525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6" name="Line 76"/>
          <p:cNvSpPr>
            <a:spLocks noChangeShapeType="1"/>
          </p:cNvSpPr>
          <p:nvPr/>
        </p:nvSpPr>
        <p:spPr bwMode="auto">
          <a:xfrm>
            <a:off x="6445250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7" name="Line 77"/>
          <p:cNvSpPr>
            <a:spLocks noChangeShapeType="1"/>
          </p:cNvSpPr>
          <p:nvPr/>
        </p:nvSpPr>
        <p:spPr bwMode="auto">
          <a:xfrm>
            <a:off x="6731000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8" name="Line 78"/>
          <p:cNvSpPr>
            <a:spLocks noChangeShapeType="1"/>
          </p:cNvSpPr>
          <p:nvPr/>
        </p:nvSpPr>
        <p:spPr bwMode="auto">
          <a:xfrm>
            <a:off x="673100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9" name="Line 79"/>
          <p:cNvSpPr>
            <a:spLocks noChangeShapeType="1"/>
          </p:cNvSpPr>
          <p:nvPr/>
        </p:nvSpPr>
        <p:spPr bwMode="auto">
          <a:xfrm flipV="1">
            <a:off x="69484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0" name="Line 80"/>
          <p:cNvSpPr>
            <a:spLocks noChangeShapeType="1"/>
          </p:cNvSpPr>
          <p:nvPr/>
        </p:nvSpPr>
        <p:spPr bwMode="auto">
          <a:xfrm>
            <a:off x="694848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1" name="Line 81"/>
          <p:cNvSpPr>
            <a:spLocks noChangeShapeType="1"/>
          </p:cNvSpPr>
          <p:nvPr/>
        </p:nvSpPr>
        <p:spPr bwMode="auto">
          <a:xfrm>
            <a:off x="72342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2" name="Line 82"/>
          <p:cNvSpPr>
            <a:spLocks noChangeShapeType="1"/>
          </p:cNvSpPr>
          <p:nvPr/>
        </p:nvSpPr>
        <p:spPr bwMode="auto">
          <a:xfrm>
            <a:off x="7235825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3" name="Line 83"/>
          <p:cNvSpPr>
            <a:spLocks noChangeShapeType="1"/>
          </p:cNvSpPr>
          <p:nvPr/>
        </p:nvSpPr>
        <p:spPr bwMode="auto">
          <a:xfrm flipV="1">
            <a:off x="745331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4" name="Line 84"/>
          <p:cNvSpPr>
            <a:spLocks noChangeShapeType="1"/>
          </p:cNvSpPr>
          <p:nvPr/>
        </p:nvSpPr>
        <p:spPr bwMode="auto">
          <a:xfrm>
            <a:off x="7453313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5" name="Line 85"/>
          <p:cNvSpPr>
            <a:spLocks noChangeShapeType="1"/>
          </p:cNvSpPr>
          <p:nvPr/>
        </p:nvSpPr>
        <p:spPr bwMode="auto">
          <a:xfrm>
            <a:off x="7739063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6" name="Line 86"/>
          <p:cNvSpPr>
            <a:spLocks noChangeShapeType="1"/>
          </p:cNvSpPr>
          <p:nvPr/>
        </p:nvSpPr>
        <p:spPr bwMode="auto">
          <a:xfrm>
            <a:off x="7740650" y="1271588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7" name="Line 87"/>
          <p:cNvSpPr>
            <a:spLocks noChangeShapeType="1"/>
          </p:cNvSpPr>
          <p:nvPr/>
        </p:nvSpPr>
        <p:spPr bwMode="auto">
          <a:xfrm flipV="1">
            <a:off x="795813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8" name="Line 88"/>
          <p:cNvSpPr>
            <a:spLocks noChangeShapeType="1"/>
          </p:cNvSpPr>
          <p:nvPr/>
        </p:nvSpPr>
        <p:spPr bwMode="auto">
          <a:xfrm>
            <a:off x="7958138" y="9826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9" name="Line 89"/>
          <p:cNvSpPr>
            <a:spLocks noChangeShapeType="1"/>
          </p:cNvSpPr>
          <p:nvPr/>
        </p:nvSpPr>
        <p:spPr bwMode="auto">
          <a:xfrm>
            <a:off x="8243888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0" name="Line 91"/>
          <p:cNvSpPr>
            <a:spLocks noChangeShapeType="1"/>
          </p:cNvSpPr>
          <p:nvPr/>
        </p:nvSpPr>
        <p:spPr bwMode="auto">
          <a:xfrm>
            <a:off x="1187450" y="1127125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1" name="Line 92"/>
          <p:cNvSpPr>
            <a:spLocks noChangeShapeType="1"/>
          </p:cNvSpPr>
          <p:nvPr/>
        </p:nvSpPr>
        <p:spPr bwMode="auto">
          <a:xfrm>
            <a:off x="1692275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2" name="Line 93"/>
          <p:cNvSpPr>
            <a:spLocks noChangeShapeType="1"/>
          </p:cNvSpPr>
          <p:nvPr/>
        </p:nvSpPr>
        <p:spPr bwMode="auto">
          <a:xfrm>
            <a:off x="2195513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3" name="Line 94"/>
          <p:cNvSpPr>
            <a:spLocks noChangeShapeType="1"/>
          </p:cNvSpPr>
          <p:nvPr/>
        </p:nvSpPr>
        <p:spPr bwMode="auto">
          <a:xfrm>
            <a:off x="270033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4" name="Line 95"/>
          <p:cNvSpPr>
            <a:spLocks noChangeShapeType="1"/>
          </p:cNvSpPr>
          <p:nvPr/>
        </p:nvSpPr>
        <p:spPr bwMode="auto">
          <a:xfrm>
            <a:off x="3203575" y="1127125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5" name="Line 96"/>
          <p:cNvSpPr>
            <a:spLocks noChangeShapeType="1"/>
          </p:cNvSpPr>
          <p:nvPr/>
        </p:nvSpPr>
        <p:spPr bwMode="auto">
          <a:xfrm>
            <a:off x="3708400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6" name="Line 97"/>
          <p:cNvSpPr>
            <a:spLocks noChangeShapeType="1"/>
          </p:cNvSpPr>
          <p:nvPr/>
        </p:nvSpPr>
        <p:spPr bwMode="auto">
          <a:xfrm>
            <a:off x="421163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7" name="Line 98"/>
          <p:cNvSpPr>
            <a:spLocks noChangeShapeType="1"/>
          </p:cNvSpPr>
          <p:nvPr/>
        </p:nvSpPr>
        <p:spPr bwMode="auto">
          <a:xfrm>
            <a:off x="4716463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8" name="Line 99"/>
          <p:cNvSpPr>
            <a:spLocks noChangeShapeType="1"/>
          </p:cNvSpPr>
          <p:nvPr/>
        </p:nvSpPr>
        <p:spPr bwMode="auto">
          <a:xfrm>
            <a:off x="5219700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69" name="Line 100"/>
          <p:cNvSpPr>
            <a:spLocks noChangeShapeType="1"/>
          </p:cNvSpPr>
          <p:nvPr/>
        </p:nvSpPr>
        <p:spPr bwMode="auto">
          <a:xfrm>
            <a:off x="5724525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0" name="Line 101"/>
          <p:cNvSpPr>
            <a:spLocks noChangeShapeType="1"/>
          </p:cNvSpPr>
          <p:nvPr/>
        </p:nvSpPr>
        <p:spPr bwMode="auto">
          <a:xfrm>
            <a:off x="6227763" y="1341438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1" name="Line 102"/>
          <p:cNvSpPr>
            <a:spLocks noChangeShapeType="1"/>
          </p:cNvSpPr>
          <p:nvPr/>
        </p:nvSpPr>
        <p:spPr bwMode="auto">
          <a:xfrm>
            <a:off x="6732588" y="1341438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2" name="Line 103"/>
          <p:cNvSpPr>
            <a:spLocks noChangeShapeType="1"/>
          </p:cNvSpPr>
          <p:nvPr/>
        </p:nvSpPr>
        <p:spPr bwMode="auto">
          <a:xfrm>
            <a:off x="7235825" y="1198563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3" name="Line 104"/>
          <p:cNvSpPr>
            <a:spLocks noChangeShapeType="1"/>
          </p:cNvSpPr>
          <p:nvPr/>
        </p:nvSpPr>
        <p:spPr bwMode="auto">
          <a:xfrm>
            <a:off x="7740650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4" name="Line 105"/>
          <p:cNvSpPr>
            <a:spLocks noChangeShapeType="1"/>
          </p:cNvSpPr>
          <p:nvPr/>
        </p:nvSpPr>
        <p:spPr bwMode="auto">
          <a:xfrm>
            <a:off x="8243888" y="127000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5" name="Line 107"/>
          <p:cNvSpPr>
            <a:spLocks noChangeShapeType="1"/>
          </p:cNvSpPr>
          <p:nvPr/>
        </p:nvSpPr>
        <p:spPr bwMode="auto">
          <a:xfrm>
            <a:off x="611188" y="2135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6" name="Line 108"/>
          <p:cNvSpPr>
            <a:spLocks noChangeShapeType="1"/>
          </p:cNvSpPr>
          <p:nvPr/>
        </p:nvSpPr>
        <p:spPr bwMode="auto">
          <a:xfrm>
            <a:off x="118586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7" name="Line 109"/>
          <p:cNvSpPr>
            <a:spLocks noChangeShapeType="1"/>
          </p:cNvSpPr>
          <p:nvPr/>
        </p:nvSpPr>
        <p:spPr bwMode="auto">
          <a:xfrm>
            <a:off x="1185863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8" name="Line 110"/>
          <p:cNvSpPr>
            <a:spLocks noChangeShapeType="1"/>
          </p:cNvSpPr>
          <p:nvPr/>
        </p:nvSpPr>
        <p:spPr bwMode="auto">
          <a:xfrm>
            <a:off x="169227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9" name="Line 127"/>
          <p:cNvSpPr>
            <a:spLocks noChangeShapeType="1"/>
          </p:cNvSpPr>
          <p:nvPr/>
        </p:nvSpPr>
        <p:spPr bwMode="auto">
          <a:xfrm>
            <a:off x="1692275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0" name="Line 128"/>
          <p:cNvSpPr>
            <a:spLocks noChangeShapeType="1"/>
          </p:cNvSpPr>
          <p:nvPr/>
        </p:nvSpPr>
        <p:spPr bwMode="auto">
          <a:xfrm>
            <a:off x="219392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1" name="Line 129"/>
          <p:cNvSpPr>
            <a:spLocks noChangeShapeType="1"/>
          </p:cNvSpPr>
          <p:nvPr/>
        </p:nvSpPr>
        <p:spPr bwMode="auto">
          <a:xfrm>
            <a:off x="2193925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2" name="Line 130"/>
          <p:cNvSpPr>
            <a:spLocks noChangeShapeType="1"/>
          </p:cNvSpPr>
          <p:nvPr/>
        </p:nvSpPr>
        <p:spPr bwMode="auto">
          <a:xfrm>
            <a:off x="270033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3" name="Line 131"/>
          <p:cNvSpPr>
            <a:spLocks noChangeShapeType="1"/>
          </p:cNvSpPr>
          <p:nvPr/>
        </p:nvSpPr>
        <p:spPr bwMode="auto">
          <a:xfrm>
            <a:off x="2700338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4" name="Line 132"/>
          <p:cNvSpPr>
            <a:spLocks noChangeShapeType="1"/>
          </p:cNvSpPr>
          <p:nvPr/>
        </p:nvSpPr>
        <p:spPr bwMode="auto">
          <a:xfrm>
            <a:off x="320198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5" name="Line 133"/>
          <p:cNvSpPr>
            <a:spLocks noChangeShapeType="1"/>
          </p:cNvSpPr>
          <p:nvPr/>
        </p:nvSpPr>
        <p:spPr bwMode="auto">
          <a:xfrm>
            <a:off x="3201988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6" name="Line 134"/>
          <p:cNvSpPr>
            <a:spLocks noChangeShapeType="1"/>
          </p:cNvSpPr>
          <p:nvPr/>
        </p:nvSpPr>
        <p:spPr bwMode="auto">
          <a:xfrm>
            <a:off x="37084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7" name="Line 135"/>
          <p:cNvSpPr>
            <a:spLocks noChangeShapeType="1"/>
          </p:cNvSpPr>
          <p:nvPr/>
        </p:nvSpPr>
        <p:spPr bwMode="auto">
          <a:xfrm>
            <a:off x="3708400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8" name="Line 136"/>
          <p:cNvSpPr>
            <a:spLocks noChangeShapeType="1"/>
          </p:cNvSpPr>
          <p:nvPr/>
        </p:nvSpPr>
        <p:spPr bwMode="auto">
          <a:xfrm>
            <a:off x="421005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89" name="Line 137"/>
          <p:cNvSpPr>
            <a:spLocks noChangeShapeType="1"/>
          </p:cNvSpPr>
          <p:nvPr/>
        </p:nvSpPr>
        <p:spPr bwMode="auto">
          <a:xfrm>
            <a:off x="4210050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0" name="Line 138"/>
          <p:cNvSpPr>
            <a:spLocks noChangeShapeType="1"/>
          </p:cNvSpPr>
          <p:nvPr/>
        </p:nvSpPr>
        <p:spPr bwMode="auto">
          <a:xfrm>
            <a:off x="471646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1" name="Line 139"/>
          <p:cNvSpPr>
            <a:spLocks noChangeShapeType="1"/>
          </p:cNvSpPr>
          <p:nvPr/>
        </p:nvSpPr>
        <p:spPr bwMode="auto">
          <a:xfrm>
            <a:off x="4716463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2" name="Line 140"/>
          <p:cNvSpPr>
            <a:spLocks noChangeShapeType="1"/>
          </p:cNvSpPr>
          <p:nvPr/>
        </p:nvSpPr>
        <p:spPr bwMode="auto">
          <a:xfrm>
            <a:off x="5218113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3" name="Line 141"/>
          <p:cNvSpPr>
            <a:spLocks noChangeShapeType="1"/>
          </p:cNvSpPr>
          <p:nvPr/>
        </p:nvSpPr>
        <p:spPr bwMode="auto">
          <a:xfrm>
            <a:off x="5218113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4" name="Line 142"/>
          <p:cNvSpPr>
            <a:spLocks noChangeShapeType="1"/>
          </p:cNvSpPr>
          <p:nvPr/>
        </p:nvSpPr>
        <p:spPr bwMode="auto">
          <a:xfrm>
            <a:off x="572452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5" name="Line 143"/>
          <p:cNvSpPr>
            <a:spLocks noChangeShapeType="1"/>
          </p:cNvSpPr>
          <p:nvPr/>
        </p:nvSpPr>
        <p:spPr bwMode="auto">
          <a:xfrm>
            <a:off x="5724525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6" name="Line 144"/>
          <p:cNvSpPr>
            <a:spLocks noChangeShapeType="1"/>
          </p:cNvSpPr>
          <p:nvPr/>
        </p:nvSpPr>
        <p:spPr bwMode="auto">
          <a:xfrm>
            <a:off x="6226175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7" name="Line 145"/>
          <p:cNvSpPr>
            <a:spLocks noChangeShapeType="1"/>
          </p:cNvSpPr>
          <p:nvPr/>
        </p:nvSpPr>
        <p:spPr bwMode="auto">
          <a:xfrm>
            <a:off x="6226175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8" name="Line 146"/>
          <p:cNvSpPr>
            <a:spLocks noChangeShapeType="1"/>
          </p:cNvSpPr>
          <p:nvPr/>
        </p:nvSpPr>
        <p:spPr bwMode="auto">
          <a:xfrm>
            <a:off x="673258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9" name="Line 147"/>
          <p:cNvSpPr>
            <a:spLocks noChangeShapeType="1"/>
          </p:cNvSpPr>
          <p:nvPr/>
        </p:nvSpPr>
        <p:spPr bwMode="auto">
          <a:xfrm>
            <a:off x="6732588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0" name="Line 148"/>
          <p:cNvSpPr>
            <a:spLocks noChangeShapeType="1"/>
          </p:cNvSpPr>
          <p:nvPr/>
        </p:nvSpPr>
        <p:spPr bwMode="auto">
          <a:xfrm>
            <a:off x="7234238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1" name="Line 149"/>
          <p:cNvSpPr>
            <a:spLocks noChangeShapeType="1"/>
          </p:cNvSpPr>
          <p:nvPr/>
        </p:nvSpPr>
        <p:spPr bwMode="auto">
          <a:xfrm>
            <a:off x="7234238" y="1630363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2" name="Line 150"/>
          <p:cNvSpPr>
            <a:spLocks noChangeShapeType="1"/>
          </p:cNvSpPr>
          <p:nvPr/>
        </p:nvSpPr>
        <p:spPr bwMode="auto">
          <a:xfrm>
            <a:off x="774065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3" name="Line 151"/>
          <p:cNvSpPr>
            <a:spLocks noChangeShapeType="1"/>
          </p:cNvSpPr>
          <p:nvPr/>
        </p:nvSpPr>
        <p:spPr bwMode="auto">
          <a:xfrm>
            <a:off x="7740650" y="2135188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4" name="Line 152"/>
          <p:cNvSpPr>
            <a:spLocks noChangeShapeType="1"/>
          </p:cNvSpPr>
          <p:nvPr/>
        </p:nvSpPr>
        <p:spPr bwMode="auto">
          <a:xfrm>
            <a:off x="82423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5" name="Line 153"/>
          <p:cNvSpPr>
            <a:spLocks noChangeShapeType="1"/>
          </p:cNvSpPr>
          <p:nvPr/>
        </p:nvSpPr>
        <p:spPr bwMode="auto">
          <a:xfrm>
            <a:off x="8242300" y="163036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6" name="Line 155"/>
          <p:cNvSpPr>
            <a:spLocks noChangeShapeType="1"/>
          </p:cNvSpPr>
          <p:nvPr/>
        </p:nvSpPr>
        <p:spPr bwMode="auto">
          <a:xfrm>
            <a:off x="8243888" y="1271588"/>
            <a:ext cx="21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7" name="Line 156"/>
          <p:cNvSpPr>
            <a:spLocks noChangeShapeType="1"/>
          </p:cNvSpPr>
          <p:nvPr/>
        </p:nvSpPr>
        <p:spPr bwMode="auto">
          <a:xfrm flipV="1">
            <a:off x="846137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8" name="Line 157"/>
          <p:cNvSpPr>
            <a:spLocks noChangeShapeType="1"/>
          </p:cNvSpPr>
          <p:nvPr/>
        </p:nvSpPr>
        <p:spPr bwMode="auto">
          <a:xfrm>
            <a:off x="8461375" y="982663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9" name="Line 158"/>
          <p:cNvSpPr>
            <a:spLocks noChangeShapeType="1"/>
          </p:cNvSpPr>
          <p:nvPr/>
        </p:nvSpPr>
        <p:spPr bwMode="auto">
          <a:xfrm>
            <a:off x="8747125" y="9826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0" name="Line 159"/>
          <p:cNvSpPr>
            <a:spLocks noChangeShapeType="1"/>
          </p:cNvSpPr>
          <p:nvPr/>
        </p:nvSpPr>
        <p:spPr bwMode="auto">
          <a:xfrm>
            <a:off x="8750300" y="16303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1" name="Line 160"/>
          <p:cNvSpPr>
            <a:spLocks noChangeShapeType="1"/>
          </p:cNvSpPr>
          <p:nvPr/>
        </p:nvSpPr>
        <p:spPr bwMode="auto">
          <a:xfrm>
            <a:off x="8750300" y="2135188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2" name="Line 161"/>
          <p:cNvSpPr>
            <a:spLocks noChangeShapeType="1"/>
          </p:cNvSpPr>
          <p:nvPr/>
        </p:nvSpPr>
        <p:spPr bwMode="auto">
          <a:xfrm flipV="1">
            <a:off x="468313" y="2998788"/>
            <a:ext cx="12239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3" name="Line 162"/>
          <p:cNvSpPr>
            <a:spLocks noChangeShapeType="1"/>
          </p:cNvSpPr>
          <p:nvPr/>
        </p:nvSpPr>
        <p:spPr bwMode="auto">
          <a:xfrm>
            <a:off x="1692275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4" name="Line 163"/>
          <p:cNvSpPr>
            <a:spLocks noChangeShapeType="1"/>
          </p:cNvSpPr>
          <p:nvPr/>
        </p:nvSpPr>
        <p:spPr bwMode="auto">
          <a:xfrm flipV="1">
            <a:off x="1692275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5" name="Line 164"/>
          <p:cNvSpPr>
            <a:spLocks noChangeShapeType="1"/>
          </p:cNvSpPr>
          <p:nvPr/>
        </p:nvSpPr>
        <p:spPr bwMode="auto">
          <a:xfrm>
            <a:off x="2700338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6" name="Line 165"/>
          <p:cNvSpPr>
            <a:spLocks noChangeShapeType="1"/>
          </p:cNvSpPr>
          <p:nvPr/>
        </p:nvSpPr>
        <p:spPr bwMode="auto">
          <a:xfrm flipV="1">
            <a:off x="2700338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7" name="Line 166"/>
          <p:cNvSpPr>
            <a:spLocks noChangeShapeType="1"/>
          </p:cNvSpPr>
          <p:nvPr/>
        </p:nvSpPr>
        <p:spPr bwMode="auto">
          <a:xfrm>
            <a:off x="3708400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8" name="Line 167"/>
          <p:cNvSpPr>
            <a:spLocks noChangeShapeType="1"/>
          </p:cNvSpPr>
          <p:nvPr/>
        </p:nvSpPr>
        <p:spPr bwMode="auto">
          <a:xfrm flipV="1">
            <a:off x="3708400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19" name="Line 168"/>
          <p:cNvSpPr>
            <a:spLocks noChangeShapeType="1"/>
          </p:cNvSpPr>
          <p:nvPr/>
        </p:nvSpPr>
        <p:spPr bwMode="auto">
          <a:xfrm>
            <a:off x="4716463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0" name="Line 169"/>
          <p:cNvSpPr>
            <a:spLocks noChangeShapeType="1"/>
          </p:cNvSpPr>
          <p:nvPr/>
        </p:nvSpPr>
        <p:spPr bwMode="auto">
          <a:xfrm flipV="1">
            <a:off x="4716463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1" name="Line 170"/>
          <p:cNvSpPr>
            <a:spLocks noChangeShapeType="1"/>
          </p:cNvSpPr>
          <p:nvPr/>
        </p:nvSpPr>
        <p:spPr bwMode="auto">
          <a:xfrm>
            <a:off x="5724525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2" name="Line 171"/>
          <p:cNvSpPr>
            <a:spLocks noChangeShapeType="1"/>
          </p:cNvSpPr>
          <p:nvPr/>
        </p:nvSpPr>
        <p:spPr bwMode="auto">
          <a:xfrm flipV="1">
            <a:off x="5724525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3" name="Line 172"/>
          <p:cNvSpPr>
            <a:spLocks noChangeShapeType="1"/>
          </p:cNvSpPr>
          <p:nvPr/>
        </p:nvSpPr>
        <p:spPr bwMode="auto">
          <a:xfrm>
            <a:off x="6732588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4" name="Line 173"/>
          <p:cNvSpPr>
            <a:spLocks noChangeShapeType="1"/>
          </p:cNvSpPr>
          <p:nvPr/>
        </p:nvSpPr>
        <p:spPr bwMode="auto">
          <a:xfrm flipV="1">
            <a:off x="6732588" y="29987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5" name="Line 174"/>
          <p:cNvSpPr>
            <a:spLocks noChangeShapeType="1"/>
          </p:cNvSpPr>
          <p:nvPr/>
        </p:nvSpPr>
        <p:spPr bwMode="auto">
          <a:xfrm>
            <a:off x="7740650" y="24955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6" name="Line 175"/>
          <p:cNvSpPr>
            <a:spLocks noChangeShapeType="1"/>
          </p:cNvSpPr>
          <p:nvPr/>
        </p:nvSpPr>
        <p:spPr bwMode="auto">
          <a:xfrm flipV="1">
            <a:off x="7740650" y="2493963"/>
            <a:ext cx="10080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7" name="Line 176"/>
          <p:cNvSpPr>
            <a:spLocks noChangeShapeType="1"/>
          </p:cNvSpPr>
          <p:nvPr/>
        </p:nvSpPr>
        <p:spPr bwMode="auto">
          <a:xfrm>
            <a:off x="8748713" y="24939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8" name="Line 177"/>
          <p:cNvSpPr>
            <a:spLocks noChangeShapeType="1"/>
          </p:cNvSpPr>
          <p:nvPr/>
        </p:nvSpPr>
        <p:spPr bwMode="auto">
          <a:xfrm>
            <a:off x="8748713" y="2997200"/>
            <a:ext cx="3952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29" name="Line 178"/>
          <p:cNvSpPr>
            <a:spLocks noChangeShapeType="1"/>
          </p:cNvSpPr>
          <p:nvPr/>
        </p:nvSpPr>
        <p:spPr bwMode="auto">
          <a:xfrm flipV="1">
            <a:off x="468313" y="4005263"/>
            <a:ext cx="22320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0" name="Line 179"/>
          <p:cNvSpPr>
            <a:spLocks noChangeShapeType="1"/>
          </p:cNvSpPr>
          <p:nvPr/>
        </p:nvSpPr>
        <p:spPr bwMode="auto">
          <a:xfrm>
            <a:off x="2700338" y="35004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1" name="Line 180"/>
          <p:cNvSpPr>
            <a:spLocks noChangeShapeType="1"/>
          </p:cNvSpPr>
          <p:nvPr/>
        </p:nvSpPr>
        <p:spPr bwMode="auto">
          <a:xfrm flipV="1">
            <a:off x="2700338" y="3502025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2" name="Line 181"/>
          <p:cNvSpPr>
            <a:spLocks noChangeShapeType="1"/>
          </p:cNvSpPr>
          <p:nvPr/>
        </p:nvSpPr>
        <p:spPr bwMode="auto">
          <a:xfrm>
            <a:off x="4716463" y="35020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3" name="Line 182"/>
          <p:cNvSpPr>
            <a:spLocks noChangeShapeType="1"/>
          </p:cNvSpPr>
          <p:nvPr/>
        </p:nvSpPr>
        <p:spPr bwMode="auto">
          <a:xfrm flipV="1">
            <a:off x="4716463" y="4006850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4" name="Line 183"/>
          <p:cNvSpPr>
            <a:spLocks noChangeShapeType="1"/>
          </p:cNvSpPr>
          <p:nvPr/>
        </p:nvSpPr>
        <p:spPr bwMode="auto">
          <a:xfrm>
            <a:off x="6732588" y="350202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5" name="Line 184"/>
          <p:cNvSpPr>
            <a:spLocks noChangeShapeType="1"/>
          </p:cNvSpPr>
          <p:nvPr/>
        </p:nvSpPr>
        <p:spPr bwMode="auto">
          <a:xfrm flipV="1">
            <a:off x="6732588" y="3503613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6" name="Line 185"/>
          <p:cNvSpPr>
            <a:spLocks noChangeShapeType="1"/>
          </p:cNvSpPr>
          <p:nvPr/>
        </p:nvSpPr>
        <p:spPr bwMode="auto">
          <a:xfrm>
            <a:off x="8748713" y="35036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7" name="Line 186"/>
          <p:cNvSpPr>
            <a:spLocks noChangeShapeType="1"/>
          </p:cNvSpPr>
          <p:nvPr/>
        </p:nvSpPr>
        <p:spPr bwMode="auto">
          <a:xfrm>
            <a:off x="8750300" y="4006850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8" name="Line 187"/>
          <p:cNvSpPr>
            <a:spLocks noChangeShapeType="1"/>
          </p:cNvSpPr>
          <p:nvPr/>
        </p:nvSpPr>
        <p:spPr bwMode="auto">
          <a:xfrm flipV="1">
            <a:off x="468313" y="5086350"/>
            <a:ext cx="4248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39" name="Line 188"/>
          <p:cNvSpPr>
            <a:spLocks noChangeShapeType="1"/>
          </p:cNvSpPr>
          <p:nvPr/>
        </p:nvSpPr>
        <p:spPr bwMode="auto">
          <a:xfrm>
            <a:off x="4716463" y="45831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0" name="Line 189"/>
          <p:cNvSpPr>
            <a:spLocks noChangeShapeType="1"/>
          </p:cNvSpPr>
          <p:nvPr/>
        </p:nvSpPr>
        <p:spPr bwMode="auto">
          <a:xfrm flipV="1">
            <a:off x="4716463" y="4510088"/>
            <a:ext cx="403225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1" name="Line 190"/>
          <p:cNvSpPr>
            <a:spLocks noChangeShapeType="1"/>
          </p:cNvSpPr>
          <p:nvPr/>
        </p:nvSpPr>
        <p:spPr bwMode="auto">
          <a:xfrm>
            <a:off x="8748713" y="45100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2" name="Line 191"/>
          <p:cNvSpPr>
            <a:spLocks noChangeShapeType="1"/>
          </p:cNvSpPr>
          <p:nvPr/>
        </p:nvSpPr>
        <p:spPr bwMode="auto">
          <a:xfrm>
            <a:off x="8750300" y="5014913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3" name="Rectangle 192"/>
          <p:cNvSpPr>
            <a:spLocks noChangeArrowheads="1"/>
          </p:cNvSpPr>
          <p:nvPr/>
        </p:nvSpPr>
        <p:spPr bwMode="auto">
          <a:xfrm>
            <a:off x="0" y="15589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B(Q</a:t>
            </a:r>
            <a:r>
              <a:rPr lang="en-US" altLang="zh-CN" baseline="-25000"/>
              <a:t>A</a:t>
            </a:r>
            <a:r>
              <a:rPr lang="en-US" altLang="zh-CN"/>
              <a:t>)</a:t>
            </a:r>
            <a:endParaRPr lang="en-US" altLang="zh-CN" baseline="-25000"/>
          </a:p>
        </p:txBody>
      </p:sp>
      <p:sp>
        <p:nvSpPr>
          <p:cNvPr id="29844" name="Rectangle 193"/>
          <p:cNvSpPr>
            <a:spLocks noChangeArrowheads="1"/>
          </p:cNvSpPr>
          <p:nvPr/>
        </p:nvSpPr>
        <p:spPr bwMode="auto">
          <a:xfrm>
            <a:off x="0" y="24225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A(Q</a:t>
            </a:r>
            <a:r>
              <a:rPr lang="en-US" altLang="zh-CN" baseline="-25000"/>
              <a:t>B</a:t>
            </a:r>
            <a:r>
              <a:rPr lang="en-US" altLang="zh-CN"/>
              <a:t>)</a:t>
            </a:r>
          </a:p>
        </p:txBody>
      </p:sp>
      <p:sp>
        <p:nvSpPr>
          <p:cNvPr id="29845" name="Rectangle 194"/>
          <p:cNvSpPr>
            <a:spLocks noChangeArrowheads="1"/>
          </p:cNvSpPr>
          <p:nvPr/>
        </p:nvSpPr>
        <p:spPr bwMode="auto">
          <a:xfrm>
            <a:off x="0" y="3502025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</a:t>
            </a:r>
            <a:r>
              <a:rPr lang="en-US" altLang="zh-CN" baseline="-25000"/>
              <a:t>0</a:t>
            </a:r>
            <a:r>
              <a:rPr lang="en-US" altLang="zh-CN"/>
              <a:t>(Q</a:t>
            </a:r>
            <a:r>
              <a:rPr lang="en-US" altLang="zh-CN" baseline="-25000"/>
              <a:t>C</a:t>
            </a:r>
            <a:r>
              <a:rPr lang="en-US" altLang="zh-CN"/>
              <a:t>)</a:t>
            </a:r>
          </a:p>
        </p:txBody>
      </p:sp>
      <p:sp>
        <p:nvSpPr>
          <p:cNvPr id="29846" name="Rectangle 195"/>
          <p:cNvSpPr>
            <a:spLocks noChangeArrowheads="1"/>
          </p:cNvSpPr>
          <p:nvPr/>
        </p:nvSpPr>
        <p:spPr bwMode="auto">
          <a:xfrm>
            <a:off x="44450" y="4510088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(Q</a:t>
            </a:r>
            <a:r>
              <a:rPr lang="en-US" altLang="zh-CN" baseline="-25000"/>
              <a:t>D</a:t>
            </a:r>
            <a:r>
              <a:rPr lang="en-US" altLang="zh-CN"/>
              <a:t>)</a:t>
            </a:r>
          </a:p>
        </p:txBody>
      </p:sp>
      <p:sp>
        <p:nvSpPr>
          <p:cNvPr id="29847" name="Line 197"/>
          <p:cNvSpPr>
            <a:spLocks noChangeShapeType="1"/>
          </p:cNvSpPr>
          <p:nvPr/>
        </p:nvSpPr>
        <p:spPr bwMode="auto">
          <a:xfrm flipV="1">
            <a:off x="323850" y="6094413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8" name="Line 198"/>
          <p:cNvSpPr>
            <a:spLocks noChangeShapeType="1"/>
          </p:cNvSpPr>
          <p:nvPr/>
        </p:nvSpPr>
        <p:spPr bwMode="auto">
          <a:xfrm>
            <a:off x="2195513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49" name="Line 199"/>
          <p:cNvSpPr>
            <a:spLocks noChangeShapeType="1"/>
          </p:cNvSpPr>
          <p:nvPr/>
        </p:nvSpPr>
        <p:spPr bwMode="auto">
          <a:xfrm>
            <a:off x="2195513" y="5591175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0" name="Line 200"/>
          <p:cNvSpPr>
            <a:spLocks noChangeShapeType="1"/>
          </p:cNvSpPr>
          <p:nvPr/>
        </p:nvSpPr>
        <p:spPr bwMode="auto">
          <a:xfrm>
            <a:off x="2700338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1" name="Line 201"/>
          <p:cNvSpPr>
            <a:spLocks noChangeShapeType="1"/>
          </p:cNvSpPr>
          <p:nvPr/>
        </p:nvSpPr>
        <p:spPr bwMode="auto">
          <a:xfrm flipV="1">
            <a:off x="3203575" y="5591175"/>
            <a:ext cx="1512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2" name="Line 202"/>
          <p:cNvSpPr>
            <a:spLocks noChangeShapeType="1"/>
          </p:cNvSpPr>
          <p:nvPr/>
        </p:nvSpPr>
        <p:spPr bwMode="auto">
          <a:xfrm>
            <a:off x="2700338" y="6094413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3" name="Line 203"/>
          <p:cNvSpPr>
            <a:spLocks noChangeShapeType="1"/>
          </p:cNvSpPr>
          <p:nvPr/>
        </p:nvSpPr>
        <p:spPr bwMode="auto">
          <a:xfrm>
            <a:off x="3203575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4" name="Line 204"/>
          <p:cNvSpPr>
            <a:spLocks noChangeShapeType="1"/>
          </p:cNvSpPr>
          <p:nvPr/>
        </p:nvSpPr>
        <p:spPr bwMode="auto">
          <a:xfrm>
            <a:off x="4716463" y="6094413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5" name="Line 205"/>
          <p:cNvSpPr>
            <a:spLocks noChangeShapeType="1"/>
          </p:cNvSpPr>
          <p:nvPr/>
        </p:nvSpPr>
        <p:spPr bwMode="auto">
          <a:xfrm>
            <a:off x="5219700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6" name="Line 206"/>
          <p:cNvSpPr>
            <a:spLocks noChangeShapeType="1"/>
          </p:cNvSpPr>
          <p:nvPr/>
        </p:nvSpPr>
        <p:spPr bwMode="auto">
          <a:xfrm>
            <a:off x="4716463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7" name="Line 207"/>
          <p:cNvSpPr>
            <a:spLocks noChangeShapeType="1"/>
          </p:cNvSpPr>
          <p:nvPr/>
        </p:nvSpPr>
        <p:spPr bwMode="auto">
          <a:xfrm>
            <a:off x="5219700" y="5591175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8" name="Line 208"/>
          <p:cNvSpPr>
            <a:spLocks noChangeShapeType="1"/>
          </p:cNvSpPr>
          <p:nvPr/>
        </p:nvSpPr>
        <p:spPr bwMode="auto">
          <a:xfrm>
            <a:off x="6227763" y="55911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59" name="Line 209"/>
          <p:cNvSpPr>
            <a:spLocks noChangeShapeType="1"/>
          </p:cNvSpPr>
          <p:nvPr/>
        </p:nvSpPr>
        <p:spPr bwMode="auto">
          <a:xfrm>
            <a:off x="6227763" y="6096000"/>
            <a:ext cx="50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0" name="Line 210"/>
          <p:cNvSpPr>
            <a:spLocks noChangeShapeType="1"/>
          </p:cNvSpPr>
          <p:nvPr/>
        </p:nvSpPr>
        <p:spPr bwMode="auto">
          <a:xfrm>
            <a:off x="6731000" y="55927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1" name="Line 211"/>
          <p:cNvSpPr>
            <a:spLocks noChangeShapeType="1"/>
          </p:cNvSpPr>
          <p:nvPr/>
        </p:nvSpPr>
        <p:spPr bwMode="auto">
          <a:xfrm>
            <a:off x="6732588" y="5589588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2" name="Line 212"/>
          <p:cNvSpPr>
            <a:spLocks noChangeShapeType="1"/>
          </p:cNvSpPr>
          <p:nvPr/>
        </p:nvSpPr>
        <p:spPr bwMode="auto">
          <a:xfrm>
            <a:off x="7740650" y="55895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3" name="Line 213"/>
          <p:cNvSpPr>
            <a:spLocks noChangeShapeType="1"/>
          </p:cNvSpPr>
          <p:nvPr/>
        </p:nvSpPr>
        <p:spPr bwMode="auto">
          <a:xfrm>
            <a:off x="7740650" y="6094413"/>
            <a:ext cx="1403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64" name="Rectangle 214"/>
          <p:cNvSpPr>
            <a:spLocks noChangeArrowheads="1"/>
          </p:cNvSpPr>
          <p:nvPr/>
        </p:nvSpPr>
        <p:spPr bwMode="auto">
          <a:xfrm>
            <a:off x="250825" y="55911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Y</a:t>
            </a:r>
            <a:endParaRPr lang="en-US" altLang="zh-CN" baseline="-25000" dirty="0"/>
          </a:p>
        </p:txBody>
      </p:sp>
      <p:sp>
        <p:nvSpPr>
          <p:cNvPr id="29865" name="Text Box 215"/>
          <p:cNvSpPr txBox="1">
            <a:spLocks noChangeArrowheads="1"/>
          </p:cNvSpPr>
          <p:nvPr/>
        </p:nvSpPr>
        <p:spPr bwMode="auto">
          <a:xfrm>
            <a:off x="72206" y="116632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动态测试。</a:t>
            </a:r>
            <a:r>
              <a:rPr lang="en-US" altLang="zh-CN" dirty="0"/>
              <a:t>74LS197</a:t>
            </a:r>
            <a:r>
              <a:rPr lang="zh-CN" altLang="en-US" dirty="0"/>
              <a:t>接成</a:t>
            </a:r>
            <a:r>
              <a:rPr lang="en-US" altLang="zh-CN" dirty="0"/>
              <a:t>16</a:t>
            </a:r>
            <a:r>
              <a:rPr lang="zh-CN" altLang="en-US" dirty="0"/>
              <a:t>进制计数器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</a:t>
            </a:r>
            <a:r>
              <a:rPr lang="zh-CN" altLang="en-US" dirty="0" smtClean="0"/>
              <a:t>接</a:t>
            </a:r>
            <a:r>
              <a:rPr lang="en-US" altLang="zh-CN" dirty="0" smtClean="0"/>
              <a:t>10KHz</a:t>
            </a:r>
            <a:r>
              <a:rPr lang="zh-CN" altLang="en-US" dirty="0" smtClean="0"/>
              <a:t>方波观测</a:t>
            </a:r>
            <a:r>
              <a:rPr lang="zh-CN" altLang="en-US" dirty="0"/>
              <a:t>输出波形。</a:t>
            </a:r>
          </a:p>
        </p:txBody>
      </p:sp>
    </p:spTree>
    <p:extLst>
      <p:ext uri="{BB962C8B-B14F-4D97-AF65-F5344CB8AC3E}">
        <p14:creationId xmlns:p14="http://schemas.microsoft.com/office/powerpoint/2010/main" val="10487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一、实验目的和要求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要求独立完成设计、安装、调整、测试的全过程。提高能力。实验中遇到问题自行解决。</a:t>
            </a:r>
          </a:p>
        </p:txBody>
      </p:sp>
    </p:spTree>
    <p:extLst>
      <p:ext uri="{BB962C8B-B14F-4D97-AF65-F5344CB8AC3E}">
        <p14:creationId xmlns:p14="http://schemas.microsoft.com/office/powerpoint/2010/main" val="3922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半加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减器与全加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减器有区别：只考虑两个加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减数本身，不考虑来自相邻位的进位或借位。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6540"/>
              </p:ext>
            </p:extLst>
          </p:nvPr>
        </p:nvGraphicFramePr>
        <p:xfrm>
          <a:off x="971600" y="2852936"/>
          <a:ext cx="73448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963"/>
                <a:gridCol w="1468963"/>
                <a:gridCol w="1468963"/>
                <a:gridCol w="1468963"/>
                <a:gridCol w="146896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（进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借位）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9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lvl="0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设计流程</a:t>
            </a:r>
            <a:r>
              <a:rPr lang="zh-CN" altLang="en-US" dirty="0"/>
              <a:t>：</a:t>
            </a:r>
            <a:r>
              <a:rPr lang="zh-CN" altLang="zh-CN" dirty="0"/>
              <a:t>真值表</a:t>
            </a:r>
            <a:r>
              <a:rPr lang="en-US" altLang="zh-CN" dirty="0"/>
              <a:t>-&gt;</a:t>
            </a:r>
            <a:r>
              <a:rPr lang="zh-CN" altLang="zh-CN" dirty="0"/>
              <a:t>卡诺图</a:t>
            </a:r>
            <a:r>
              <a:rPr lang="en-US" altLang="zh-CN" dirty="0"/>
              <a:t>-&gt;</a:t>
            </a:r>
            <a:r>
              <a:rPr lang="zh-CN" altLang="zh-CN" dirty="0"/>
              <a:t>逻辑表达式</a:t>
            </a:r>
            <a:r>
              <a:rPr lang="en-US" altLang="zh-CN" dirty="0"/>
              <a:t>-&gt;</a:t>
            </a:r>
            <a:r>
              <a:rPr lang="zh-CN" altLang="zh-CN" dirty="0"/>
              <a:t>选择器件实现。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）根据真值表直接列出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的逻辑表达式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Y=SAB+SAB+SAB+SAB</a:t>
            </a:r>
          </a:p>
          <a:p>
            <a:pPr>
              <a:buNone/>
            </a:pPr>
            <a:r>
              <a:rPr lang="en-US" altLang="zh-CN" dirty="0" smtClean="0"/>
              <a:t>C=SAB+SAB</a:t>
            </a:r>
          </a:p>
          <a:p>
            <a:pPr marL="0" indent="0">
              <a:buNone/>
            </a:pPr>
            <a:r>
              <a:rPr lang="zh-CN" altLang="en-US" dirty="0" smtClean="0"/>
              <a:t>化简逻辑表达式可得到</a:t>
            </a:r>
            <a:r>
              <a:rPr lang="en-US" altLang="zh-CN" dirty="0" smtClean="0"/>
              <a:t>Y,C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S,A,B</a:t>
            </a:r>
            <a:r>
              <a:rPr lang="zh-CN" altLang="en-US" dirty="0" smtClean="0"/>
              <a:t>的输出表达式。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）采用卡诺图化简的方法，以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Y=AB+AB</a:t>
            </a:r>
            <a:r>
              <a:rPr lang="zh-CN" altLang="en-US" dirty="0" smtClean="0"/>
              <a:t>，同理可得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的输出表达式。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998960" y="92867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214414" y="92867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856216" y="92867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84844" y="92867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928926" y="92867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00496" y="92867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0100" y="150017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071670" y="150017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42976" y="4000504"/>
          <a:ext cx="6096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</a:t>
                      </a:r>
                    </a:p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圆角矩形 15"/>
          <p:cNvSpPr/>
          <p:nvPr/>
        </p:nvSpPr>
        <p:spPr>
          <a:xfrm>
            <a:off x="3643306" y="4714884"/>
            <a:ext cx="214314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072198" y="4714884"/>
            <a:ext cx="214314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000100" y="550070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57356" y="550070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）选择器件实现（门电路或</a:t>
            </a:r>
            <a:r>
              <a:rPr lang="en-US" altLang="zh-CN" dirty="0" smtClean="0"/>
              <a:t>138</a:t>
            </a:r>
            <a:r>
              <a:rPr lang="zh-CN" altLang="en-US" dirty="0" smtClean="0"/>
              <a:t>芯片或</a:t>
            </a:r>
            <a:r>
              <a:rPr lang="en-US" altLang="zh-CN" dirty="0" smtClean="0"/>
              <a:t>151</a:t>
            </a:r>
            <a:r>
              <a:rPr lang="zh-CN" altLang="en-US" dirty="0" smtClean="0"/>
              <a:t>芯片）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138</a:t>
            </a:r>
            <a:r>
              <a:rPr lang="zh-CN" altLang="en-US" dirty="0"/>
              <a:t>芯片实现为例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Y= SAB+SAB+SAB+SAB=m1 m2m5m6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C=SAB+SAB=m3m5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11" name="直接连接符 10"/>
          <p:cNvCxnSpPr/>
          <p:nvPr/>
        </p:nvCxnSpPr>
        <p:spPr>
          <a:xfrm>
            <a:off x="1504726" y="198884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720180" y="198884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61982" y="198884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90610" y="198884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28992" y="198884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00562" y="198884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0628" y="1988840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576692" y="1988840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080748" y="1988840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656812" y="1988840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000628" y="1916832"/>
            <a:ext cx="1928826" cy="119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475656" y="25649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500298" y="25649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82126" y="2564904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855340" y="2564904"/>
            <a:ext cx="2880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210118" y="2492896"/>
            <a:ext cx="1004692" cy="741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151</a:t>
            </a:r>
            <a:r>
              <a:rPr lang="zh-CN" altLang="en-US" dirty="0"/>
              <a:t>芯片实现为例，输出表达式对比得出</a:t>
            </a: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令</a:t>
            </a:r>
            <a:r>
              <a:rPr lang="en-US" altLang="zh-CN" dirty="0" smtClean="0"/>
              <a:t>S2=S,S1=A,S0=B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置</a:t>
            </a:r>
            <a:r>
              <a:rPr lang="en-US" altLang="zh-CN" dirty="0" smtClean="0">
                <a:solidFill>
                  <a:prstClr val="black"/>
                </a:solidFill>
              </a:rPr>
              <a:t>D0,D3,D4,D7=0</a:t>
            </a:r>
            <a:r>
              <a:rPr lang="zh-CN" altLang="en-US" dirty="0">
                <a:solidFill>
                  <a:prstClr val="black"/>
                </a:solidFill>
              </a:rPr>
              <a:t>（低电平），</a:t>
            </a:r>
            <a:r>
              <a:rPr lang="en-US" altLang="zh-CN" dirty="0" smtClean="0">
                <a:solidFill>
                  <a:prstClr val="black"/>
                </a:solidFill>
              </a:rPr>
              <a:t>D1,D2,D5,D6=1</a:t>
            </a:r>
            <a:r>
              <a:rPr lang="zh-CN" altLang="en-US" dirty="0">
                <a:solidFill>
                  <a:prstClr val="black"/>
                </a:solidFill>
              </a:rPr>
              <a:t>（高电平）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Y=Z= </a:t>
            </a:r>
            <a:r>
              <a:rPr lang="en-US" altLang="zh-CN" dirty="0" smtClean="0"/>
              <a:t>SAB+SAB+SAB+SAB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= </a:t>
            </a:r>
            <a:r>
              <a:rPr lang="en-US" altLang="zh-CN" dirty="0" smtClean="0"/>
              <a:t>m1+m2+m5+m6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令</a:t>
            </a:r>
            <a:r>
              <a:rPr lang="en-US" altLang="zh-CN" dirty="0" smtClean="0"/>
              <a:t>S2=S,S1=A,S0=B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置</a:t>
            </a:r>
            <a:r>
              <a:rPr lang="en-US" altLang="zh-CN" dirty="0" smtClean="0">
                <a:solidFill>
                  <a:prstClr val="black"/>
                </a:solidFill>
              </a:rPr>
              <a:t>D0,D1,D2,D4,D6,D7=0</a:t>
            </a:r>
            <a:r>
              <a:rPr lang="zh-CN" altLang="en-US" dirty="0">
                <a:solidFill>
                  <a:prstClr val="black"/>
                </a:solidFill>
              </a:rPr>
              <a:t>（低电平），</a:t>
            </a:r>
            <a:r>
              <a:rPr lang="en-US" altLang="zh-CN" dirty="0" smtClean="0">
                <a:solidFill>
                  <a:prstClr val="black"/>
                </a:solidFill>
              </a:rPr>
              <a:t>D3,D5=1</a:t>
            </a:r>
            <a:r>
              <a:rPr lang="zh-CN" altLang="en-US" dirty="0">
                <a:solidFill>
                  <a:prstClr val="black"/>
                </a:solidFill>
              </a:rPr>
              <a:t>（高电平）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C=Z=m3+m5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25649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691680" y="25649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339752" y="25649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771800" y="25649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357554" y="25649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429124" y="25649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4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静态测试，用“</a:t>
            </a:r>
            <a:r>
              <a:rPr lang="en-US" altLang="zh-CN" dirty="0"/>
              <a:t>0-1</a:t>
            </a:r>
            <a:r>
              <a:rPr lang="zh-CN" altLang="en-US" dirty="0"/>
              <a:t>”显示器检查输出是否符合真值表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、动态测试。</a:t>
            </a:r>
            <a:r>
              <a:rPr lang="en-US" altLang="zh-CN" dirty="0" smtClean="0"/>
              <a:t>74LS197</a:t>
            </a:r>
            <a:r>
              <a:rPr lang="zh-CN" altLang="en-US" dirty="0" smtClean="0"/>
              <a:t>接成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进制计数器，</a:t>
            </a:r>
            <a:r>
              <a:rPr lang="en-US" altLang="zh-CN" dirty="0" smtClean="0"/>
              <a:t>CP1</a:t>
            </a:r>
            <a:r>
              <a:rPr lang="zh-CN" altLang="en-US" dirty="0" smtClean="0"/>
              <a:t>接</a:t>
            </a:r>
            <a:r>
              <a:rPr lang="en-US" altLang="zh-CN" dirty="0" smtClean="0"/>
              <a:t>10KHz</a:t>
            </a:r>
            <a:r>
              <a:rPr lang="zh-CN" altLang="en-US" dirty="0" smtClean="0"/>
              <a:t>方波观测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CP1</a:t>
            </a:r>
            <a:r>
              <a:rPr lang="zh-CN" altLang="en-US" dirty="0" smtClean="0"/>
              <a:t>的输出波形，检查是否符合真值表。</a:t>
            </a:r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0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实验三   译码显示电路</a:t>
            </a:r>
          </a:p>
        </p:txBody>
      </p:sp>
    </p:spTree>
    <p:extLst>
      <p:ext uri="{BB962C8B-B14F-4D97-AF65-F5344CB8AC3E}">
        <p14:creationId xmlns:p14="http://schemas.microsoft.com/office/powerpoint/2010/main" val="10721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实验三   译码显示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四</a:t>
            </a:r>
            <a:r>
              <a:rPr lang="zh-CN" altLang="en-US" sz="2400" dirty="0"/>
              <a:t>位双向</a:t>
            </a:r>
            <a:r>
              <a:rPr lang="zh-CN" altLang="en-US" sz="2400" dirty="0" smtClean="0"/>
              <a:t>移位寄存器</a:t>
            </a:r>
            <a:r>
              <a:rPr lang="en-US" altLang="zh-CN" sz="2400" dirty="0" smtClean="0"/>
              <a:t>74LS194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76" y="1948656"/>
            <a:ext cx="3238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14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，保持原来的状态不变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，右移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SR</a:t>
            </a:r>
            <a:r>
              <a:rPr lang="zh-CN" altLang="en-US" dirty="0" smtClean="0"/>
              <a:t>为右移送数端，当脉冲到来时，其状态变化情况。</a:t>
            </a:r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SR</a:t>
            </a:r>
            <a:r>
              <a:rPr lang="en-US" altLang="zh-CN" dirty="0" smtClean="0"/>
              <a:t>→Q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→Q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→Q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→Q</a:t>
            </a:r>
            <a:r>
              <a:rPr lang="en-US" altLang="zh-CN" baseline="-25000" dirty="0" smtClean="0"/>
              <a:t>3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611188" y="2636838"/>
            <a:ext cx="2376487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0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=D</a:t>
            </a:r>
            <a:r>
              <a:rPr lang="en-US" altLang="zh-CN" sz="2800" baseline="-25000" dirty="0"/>
              <a:t>SR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2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3</a:t>
            </a:r>
            <a:r>
              <a:rPr lang="en-US" altLang="zh-CN" sz="2800" baseline="30000" dirty="0"/>
              <a:t>n+1</a:t>
            </a:r>
            <a:r>
              <a:rPr lang="en-US" altLang="zh-CN" sz="2800" dirty="0"/>
              <a:t>=Q</a:t>
            </a:r>
            <a:r>
              <a:rPr lang="en-US" altLang="zh-CN" sz="2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45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=1</a:t>
            </a:r>
            <a:r>
              <a:rPr lang="zh-CN" altLang="en-US" smtClean="0"/>
              <a:t>，</a:t>
            </a:r>
            <a:r>
              <a:rPr lang="en-US" altLang="zh-CN" smtClean="0"/>
              <a:t>S</a:t>
            </a:r>
            <a:r>
              <a:rPr lang="en-US" altLang="zh-CN" baseline="-25000" smtClean="0"/>
              <a:t>0</a:t>
            </a:r>
            <a:r>
              <a:rPr lang="en-US" altLang="zh-CN" smtClean="0"/>
              <a:t>=0</a:t>
            </a:r>
            <a:r>
              <a:rPr lang="zh-CN" altLang="en-US" smtClean="0"/>
              <a:t>，左移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D</a:t>
            </a:r>
            <a:r>
              <a:rPr lang="en-US" altLang="zh-CN" baseline="-25000" smtClean="0"/>
              <a:t>SL</a:t>
            </a:r>
            <a:r>
              <a:rPr lang="zh-CN" altLang="en-US" smtClean="0"/>
              <a:t>为右移送数端，当脉冲到来时，其状态变化情况。</a:t>
            </a:r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buFontTx/>
              <a:buNone/>
            </a:pPr>
            <a:r>
              <a:rPr lang="en-US" altLang="zh-CN" smtClean="0"/>
              <a:t>D</a:t>
            </a:r>
            <a:r>
              <a:rPr lang="en-US" altLang="zh-CN" baseline="-25000" smtClean="0"/>
              <a:t>SL</a:t>
            </a:r>
            <a:r>
              <a:rPr lang="en-US" altLang="zh-CN" smtClean="0"/>
              <a:t>→Q</a:t>
            </a:r>
            <a:r>
              <a:rPr lang="en-US" altLang="zh-CN" baseline="-25000" smtClean="0"/>
              <a:t>0</a:t>
            </a:r>
            <a:r>
              <a:rPr lang="en-US" altLang="zh-CN" smtClean="0"/>
              <a:t>→Q</a:t>
            </a:r>
            <a:r>
              <a:rPr lang="en-US" altLang="zh-CN" baseline="-25000" smtClean="0"/>
              <a:t>1</a:t>
            </a:r>
            <a:r>
              <a:rPr lang="en-US" altLang="zh-CN" smtClean="0"/>
              <a:t>→Q</a:t>
            </a:r>
            <a:r>
              <a:rPr lang="en-US" altLang="zh-CN" baseline="-25000" smtClean="0"/>
              <a:t>2</a:t>
            </a:r>
            <a:r>
              <a:rPr lang="en-US" altLang="zh-CN" smtClean="0"/>
              <a:t>→Q</a:t>
            </a:r>
            <a:r>
              <a:rPr lang="en-US" altLang="zh-CN" baseline="-25000" smtClean="0"/>
              <a:t>3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684213" y="2565400"/>
            <a:ext cx="1800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0</a:t>
            </a:r>
            <a:r>
              <a:rPr lang="en-US" altLang="zh-CN" sz="2800" baseline="30000"/>
              <a:t>n+1</a:t>
            </a:r>
            <a:r>
              <a:rPr lang="en-US" altLang="zh-CN" sz="2800"/>
              <a:t>=Q</a:t>
            </a:r>
            <a:r>
              <a:rPr lang="en-US" altLang="zh-CN" sz="2800" baseline="-25000"/>
              <a:t>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1</a:t>
            </a:r>
            <a:r>
              <a:rPr lang="en-US" altLang="zh-CN" sz="2800" baseline="30000"/>
              <a:t>n+1</a:t>
            </a:r>
            <a:r>
              <a:rPr lang="en-US" altLang="zh-CN" sz="2800"/>
              <a:t>=Q</a:t>
            </a:r>
            <a:r>
              <a:rPr lang="en-US" altLang="zh-CN" sz="2800" baseline="-25000"/>
              <a:t>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2</a:t>
            </a:r>
            <a:r>
              <a:rPr lang="en-US" altLang="zh-CN" sz="2800" baseline="30000"/>
              <a:t>n+1</a:t>
            </a:r>
            <a:r>
              <a:rPr lang="en-US" altLang="zh-CN" sz="2800"/>
              <a:t>=Q</a:t>
            </a:r>
            <a:r>
              <a:rPr lang="en-US" altLang="zh-CN" sz="2800" baseline="-25000"/>
              <a:t>3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3</a:t>
            </a:r>
            <a:r>
              <a:rPr lang="en-US" altLang="zh-CN" sz="2800" baseline="30000"/>
              <a:t>n+1</a:t>
            </a:r>
            <a:r>
              <a:rPr lang="en-US" altLang="zh-CN" sz="2800"/>
              <a:t>=D</a:t>
            </a:r>
            <a:r>
              <a:rPr lang="en-US" altLang="zh-CN" sz="2800" baseline="-25000"/>
              <a:t>SL</a:t>
            </a:r>
          </a:p>
        </p:txBody>
      </p:sp>
    </p:spTree>
    <p:extLst>
      <p:ext uri="{BB962C8B-B14F-4D97-AF65-F5344CB8AC3E}">
        <p14:creationId xmlns:p14="http://schemas.microsoft.com/office/powerpoint/2010/main" val="11545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二、预习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为了按质、按量、按时完成每一个实验，做实验之前要求先预习。做好预习报告。预习报告要求按照教材要求的实验内容，掌握解实验原理，先做好设计，拟定实验步骤。如果预习报告作的好，可在实验过程中将实验数据直接填入预习报告。作为正式的实验报告。不必再花时间写实验报告。</a:t>
            </a:r>
          </a:p>
        </p:txBody>
      </p:sp>
    </p:spTree>
    <p:extLst>
      <p:ext uri="{BB962C8B-B14F-4D97-AF65-F5344CB8AC3E}">
        <p14:creationId xmlns:p14="http://schemas.microsoft.com/office/powerpoint/2010/main" val="15912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468313" y="404813"/>
            <a:ext cx="8229600" cy="564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=1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en-US" altLang="zh-CN" baseline="-25000"/>
              <a:t>0</a:t>
            </a:r>
            <a:r>
              <a:rPr lang="en-US" altLang="zh-CN"/>
              <a:t>=1</a:t>
            </a:r>
            <a:r>
              <a:rPr lang="zh-CN" altLang="en-US"/>
              <a:t>，并行送数</a:t>
            </a:r>
          </a:p>
          <a:p>
            <a:pPr eaLnBrk="1" hangingPunct="1">
              <a:buFontTx/>
              <a:buNone/>
            </a:pP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en-US" altLang="zh-CN" baseline="-25000"/>
              <a:t>3</a:t>
            </a:r>
            <a:r>
              <a:rPr lang="zh-CN" altLang="en-US"/>
              <a:t>为并行送数端，当脉冲到来，其状态变化情况。</a:t>
            </a:r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en-US" altLang="zh-CN"/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971550" y="2276475"/>
            <a:ext cx="1800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0</a:t>
            </a:r>
            <a:r>
              <a:rPr lang="en-US" altLang="zh-CN" sz="2800" baseline="30000"/>
              <a:t>n+1</a:t>
            </a:r>
            <a:r>
              <a:rPr lang="en-US" altLang="zh-CN" sz="2800"/>
              <a:t>=D</a:t>
            </a:r>
            <a:r>
              <a:rPr lang="en-US" altLang="zh-CN" sz="2800" baseline="-25000"/>
              <a:t>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1</a:t>
            </a:r>
            <a:r>
              <a:rPr lang="en-US" altLang="zh-CN" sz="2800" baseline="30000"/>
              <a:t>n+1</a:t>
            </a:r>
            <a:r>
              <a:rPr lang="en-US" altLang="zh-CN" sz="2800"/>
              <a:t>=D</a:t>
            </a:r>
            <a:r>
              <a:rPr lang="en-US" altLang="zh-CN" sz="2800" baseline="-25000"/>
              <a:t>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2</a:t>
            </a:r>
            <a:r>
              <a:rPr lang="en-US" altLang="zh-CN" sz="2800" baseline="30000"/>
              <a:t>n+1</a:t>
            </a:r>
            <a:r>
              <a:rPr lang="en-US" altLang="zh-CN" sz="2800"/>
              <a:t>=D</a:t>
            </a:r>
            <a:r>
              <a:rPr lang="en-US" altLang="zh-CN" sz="2800" baseline="-25000"/>
              <a:t>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Q</a:t>
            </a:r>
            <a:r>
              <a:rPr lang="en-US" altLang="zh-CN" sz="2800" baseline="-25000"/>
              <a:t>3</a:t>
            </a:r>
            <a:r>
              <a:rPr lang="en-US" altLang="zh-CN" sz="2800" baseline="30000"/>
              <a:t>n+1</a:t>
            </a:r>
            <a:r>
              <a:rPr lang="en-US" altLang="zh-CN" sz="2800"/>
              <a:t>=D</a:t>
            </a:r>
            <a:r>
              <a:rPr lang="en-US" altLang="zh-CN" sz="2800" baseline="-25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22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、给定</a:t>
            </a:r>
            <a:r>
              <a:rPr lang="en-US" altLang="zh-CN" dirty="0" smtClean="0"/>
              <a:t>194</a:t>
            </a:r>
            <a:r>
              <a:rPr lang="zh-CN" altLang="en-US" dirty="0" smtClean="0"/>
              <a:t>输出端</a:t>
            </a:r>
            <a:r>
              <a:rPr lang="en-US" altLang="zh-CN" dirty="0" smtClean="0"/>
              <a:t>Q</a:t>
            </a:r>
            <a:r>
              <a:rPr lang="en-US" altLang="zh-CN" sz="2400" dirty="0" smtClean="0"/>
              <a:t>3</a:t>
            </a:r>
            <a:r>
              <a:rPr lang="en-US" altLang="zh-CN" dirty="0" smtClean="0"/>
              <a:t>Q</a:t>
            </a:r>
            <a:r>
              <a:rPr lang="en-US" altLang="zh-CN" sz="2400" dirty="0" smtClean="0"/>
              <a:t>2</a:t>
            </a:r>
            <a:r>
              <a:rPr lang="en-US" altLang="zh-CN" dirty="0" smtClean="0"/>
              <a:t>Q</a:t>
            </a:r>
            <a:r>
              <a:rPr lang="en-US" altLang="zh-CN" sz="2400" dirty="0" smtClean="0"/>
              <a:t>1</a:t>
            </a:r>
            <a:r>
              <a:rPr lang="en-US" altLang="zh-CN" dirty="0" smtClean="0"/>
              <a:t>Q</a:t>
            </a:r>
            <a:r>
              <a:rPr lang="en-US" altLang="zh-CN" sz="2400" dirty="0" smtClean="0"/>
              <a:t>0</a:t>
            </a:r>
            <a:r>
              <a:rPr lang="zh-CN" altLang="en-US" dirty="0" smtClean="0"/>
              <a:t>初始状态（例如</a:t>
            </a:r>
            <a:r>
              <a:rPr lang="en-US" altLang="zh-CN" dirty="0" smtClean="0"/>
              <a:t>0110</a:t>
            </a:r>
            <a:r>
              <a:rPr lang="zh-CN" altLang="en-US" dirty="0" smtClean="0"/>
              <a:t>），使用</a:t>
            </a:r>
            <a:r>
              <a:rPr lang="zh-CN" altLang="en-US" dirty="0"/>
              <a:t>“</a:t>
            </a:r>
            <a:r>
              <a:rPr lang="en-US" altLang="zh-CN" dirty="0"/>
              <a:t>0-1</a:t>
            </a:r>
            <a:r>
              <a:rPr lang="zh-CN" altLang="en-US" dirty="0"/>
              <a:t>”显示器检查输出是否符合真值表。</a:t>
            </a:r>
          </a:p>
        </p:txBody>
      </p:sp>
    </p:spTree>
    <p:extLst>
      <p:ext uri="{BB962C8B-B14F-4D97-AF65-F5344CB8AC3E}">
        <p14:creationId xmlns:p14="http://schemas.microsoft.com/office/powerpoint/2010/main" val="576313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08113"/>
            <a:ext cx="5267325" cy="2514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98965" y="4293096"/>
            <a:ext cx="56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6" y="5013176"/>
            <a:ext cx="79312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(1)</a:t>
            </a:r>
            <a:r>
              <a:rPr lang="zh-CN" altLang="zh-CN" sz="2000" dirty="0"/>
              <a:t>利用</a:t>
            </a:r>
            <a:r>
              <a:rPr lang="en-US" altLang="zh-CN" sz="2000" dirty="0"/>
              <a:t>194</a:t>
            </a:r>
            <a:r>
              <a:rPr lang="zh-CN" altLang="zh-CN" sz="2000" dirty="0"/>
              <a:t>右移功能，实现“</a:t>
            </a:r>
            <a:r>
              <a:rPr lang="en-US" altLang="zh-CN" sz="2000" dirty="0"/>
              <a:t>0</a:t>
            </a:r>
            <a:r>
              <a:rPr lang="zh-CN" altLang="zh-CN" sz="2000" dirty="0"/>
              <a:t>”向右边移动；同时利用</a:t>
            </a:r>
            <a:r>
              <a:rPr lang="en-US" altLang="zh-CN" sz="2000" dirty="0"/>
              <a:t>JK</a:t>
            </a:r>
            <a:r>
              <a:rPr lang="zh-CN" altLang="zh-CN" sz="2000" dirty="0"/>
              <a:t>触发器翻转功能（</a:t>
            </a:r>
            <a:r>
              <a:rPr lang="en-US" altLang="zh-CN" sz="2000" dirty="0"/>
              <a:t>J=1</a:t>
            </a:r>
            <a:r>
              <a:rPr lang="zh-CN" altLang="zh-CN" sz="2000" dirty="0"/>
              <a:t>，</a:t>
            </a:r>
            <a:r>
              <a:rPr lang="en-US" altLang="zh-CN" sz="2000" dirty="0"/>
              <a:t>K=1</a:t>
            </a:r>
            <a:r>
              <a:rPr lang="zh-CN" altLang="zh-CN" sz="2000" dirty="0"/>
              <a:t>），控制</a:t>
            </a:r>
            <a:r>
              <a:rPr lang="en-US" altLang="zh-CN" sz="2000" dirty="0"/>
              <a:t>194</a:t>
            </a:r>
            <a:r>
              <a:rPr lang="zh-CN" altLang="zh-CN" sz="2000" dirty="0"/>
              <a:t>从右移变为并行送数，实现</a:t>
            </a:r>
            <a:r>
              <a:rPr lang="en-US" altLang="zh-CN" sz="2000" dirty="0"/>
              <a:t>1110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0111</a:t>
            </a:r>
            <a:r>
              <a:rPr lang="zh-CN" altLang="zh-CN" sz="2000" dirty="0"/>
              <a:t>的变化。</a:t>
            </a:r>
          </a:p>
          <a:p>
            <a:r>
              <a:rPr lang="en-US" altLang="zh-CN" sz="2000" dirty="0"/>
              <a:t>(2)</a:t>
            </a:r>
            <a:r>
              <a:rPr lang="zh-CN" altLang="zh-CN" sz="2000" dirty="0"/>
              <a:t>如果没有先清零，</a:t>
            </a:r>
            <a:r>
              <a:rPr lang="en-US" altLang="zh-CN" sz="2000" dirty="0"/>
              <a:t>194</a:t>
            </a:r>
            <a:r>
              <a:rPr lang="zh-CN" altLang="zh-CN" sz="2000" dirty="0"/>
              <a:t>的</a:t>
            </a:r>
            <a:r>
              <a:rPr lang="en-US" altLang="zh-CN" sz="2000" dirty="0"/>
              <a:t>S1</a:t>
            </a:r>
            <a:r>
              <a:rPr lang="zh-CN" altLang="zh-CN" sz="2000" dirty="0"/>
              <a:t>输入不确定，可能会出现输出</a:t>
            </a:r>
            <a:r>
              <a:rPr lang="en-US" altLang="zh-CN" sz="2000" dirty="0"/>
              <a:t>1111</a:t>
            </a:r>
            <a:r>
              <a:rPr lang="zh-CN" altLang="zh-CN" sz="2000" dirty="0"/>
              <a:t>的情况（</a:t>
            </a:r>
            <a:r>
              <a:rPr lang="en-US" altLang="zh-CN" sz="2000" dirty="0"/>
              <a:t>CP</a:t>
            </a:r>
            <a:r>
              <a:rPr lang="zh-CN" altLang="zh-CN" sz="2000" dirty="0"/>
              <a:t>触发不变化），也可能是其他异常。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695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、按照书上图（五）连接电路，</a:t>
            </a:r>
            <a:r>
              <a:rPr lang="zh-CN" altLang="en-US" dirty="0"/>
              <a:t>使用“</a:t>
            </a:r>
            <a:r>
              <a:rPr lang="en-US" altLang="zh-CN" dirty="0"/>
              <a:t>0-1</a:t>
            </a:r>
            <a:r>
              <a:rPr lang="zh-CN" altLang="en-US" dirty="0"/>
              <a:t>”显示器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194</a:t>
            </a:r>
            <a:r>
              <a:rPr lang="zh-CN" altLang="en-US" dirty="0" smtClean="0"/>
              <a:t>的输出</a:t>
            </a:r>
            <a:r>
              <a:rPr lang="en-US" altLang="zh-CN" dirty="0" smtClean="0"/>
              <a:t>Q3~Q0</a:t>
            </a:r>
            <a:r>
              <a:rPr lang="zh-CN" altLang="en-US" dirty="0" smtClean="0"/>
              <a:t>是否符合节拍发生器</a:t>
            </a:r>
            <a:r>
              <a:rPr lang="en-US" altLang="zh-CN" dirty="0" smtClean="0"/>
              <a:t>0111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1011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1101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1110 </a:t>
            </a:r>
            <a:r>
              <a:rPr lang="zh-CN" altLang="en-US" dirty="0" smtClean="0"/>
              <a:t>的循环。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9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）实验</a:t>
            </a:r>
            <a:r>
              <a:rPr lang="zh-CN" altLang="en-US" dirty="0"/>
              <a:t>箱上数码管是共</a:t>
            </a:r>
            <a:r>
              <a:rPr lang="zh-CN" altLang="en-US" dirty="0" smtClean="0"/>
              <a:t>阴极，</a:t>
            </a:r>
            <a:r>
              <a:rPr lang="zh-CN" altLang="zh-CN" dirty="0" smtClean="0"/>
              <a:t>其</a:t>
            </a:r>
            <a:r>
              <a:rPr lang="zh-CN" altLang="en-US" dirty="0" smtClean="0"/>
              <a:t>位</a:t>
            </a:r>
            <a:r>
              <a:rPr lang="zh-CN" altLang="zh-CN" dirty="0" smtClean="0"/>
              <a:t>选</a:t>
            </a:r>
            <a:r>
              <a:rPr lang="zh-CN" altLang="zh-CN" dirty="0"/>
              <a:t>通</a:t>
            </a:r>
            <a:r>
              <a:rPr lang="zh-CN" altLang="zh-CN" dirty="0" smtClean="0"/>
              <a:t>端</a:t>
            </a:r>
            <a:r>
              <a:rPr lang="en-US" altLang="zh-CN" dirty="0" smtClean="0"/>
              <a:t>DIG1~DIG8</a:t>
            </a:r>
            <a:r>
              <a:rPr lang="zh-CN" altLang="en-US" dirty="0"/>
              <a:t>均</a:t>
            </a:r>
            <a:r>
              <a:rPr lang="zh-CN" altLang="zh-CN" dirty="0" smtClean="0"/>
              <a:t>为</a:t>
            </a:r>
            <a:r>
              <a:rPr lang="zh-CN" altLang="zh-CN" dirty="0"/>
              <a:t>低电平有效，所以可直接将节拍发生器的输出接入即可，不用再加非门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实验箱</a:t>
            </a:r>
            <a:r>
              <a:rPr lang="zh-CN" altLang="en-US" dirty="0" smtClean="0"/>
              <a:t>上</a:t>
            </a:r>
            <a:r>
              <a:rPr lang="en-US" altLang="zh-CN" dirty="0" smtClean="0"/>
              <a:t>74LS48</a:t>
            </a:r>
            <a:r>
              <a:rPr lang="zh-CN" altLang="en-US" dirty="0" smtClean="0"/>
              <a:t>已与数码管连好，无须再连线。</a:t>
            </a:r>
            <a:r>
              <a:rPr lang="en-US" altLang="zh-CN" dirty="0"/>
              <a:t> 74LS48</a:t>
            </a:r>
            <a:r>
              <a:rPr lang="zh-CN" altLang="en-US" dirty="0" smtClean="0"/>
              <a:t>只引出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A0</a:t>
            </a:r>
            <a:r>
              <a:rPr lang="zh-CN" altLang="en-US" dirty="0" smtClean="0"/>
              <a:t>四个引脚分别依次对应两个四位数码管的</a:t>
            </a:r>
            <a:r>
              <a:rPr lang="en-US" altLang="zh-CN" dirty="0" smtClean="0"/>
              <a:t>P13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P20</a:t>
            </a:r>
            <a:r>
              <a:rPr lang="zh-CN" altLang="en-US" dirty="0" smtClean="0"/>
              <a:t>作为数码管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码输入端。灭灯输入端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未引出，此次实验不涉及伪码灭灯。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6227614" y="5085184"/>
            <a:ext cx="287337" cy="274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/>
              <a:t>I</a:t>
            </a:r>
            <a:r>
              <a:rPr lang="en-US" altLang="zh-CN" sz="1800" baseline="-25000" dirty="0"/>
              <a:t>B</a:t>
            </a: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>
            <a:off x="6156176" y="5085184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27584" y="4149079"/>
            <a:ext cx="2087066" cy="172784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900113" y="2565400"/>
            <a:ext cx="360362" cy="576263"/>
            <a:chOff x="1338" y="391"/>
            <a:chExt cx="409" cy="726"/>
          </a:xfrm>
        </p:grpSpPr>
        <p:sp>
          <p:nvSpPr>
            <p:cNvPr id="39068" name="Line 3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9" name="Line 4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0" name="Line 5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1" name="Line 6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2" name="Line 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3" name="Line 8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4" name="Line 9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5" name="Line 10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5" name="Line 11"/>
          <p:cNvSpPr>
            <a:spLocks noChangeShapeType="1"/>
          </p:cNvSpPr>
          <p:nvPr/>
        </p:nvSpPr>
        <p:spPr bwMode="auto">
          <a:xfrm>
            <a:off x="684213" y="2422525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12"/>
          <p:cNvSpPr>
            <a:spLocks noChangeShapeType="1"/>
          </p:cNvSpPr>
          <p:nvPr/>
        </p:nvSpPr>
        <p:spPr bwMode="auto">
          <a:xfrm>
            <a:off x="684213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Line 13"/>
          <p:cNvSpPr>
            <a:spLocks noChangeShapeType="1"/>
          </p:cNvSpPr>
          <p:nvPr/>
        </p:nvSpPr>
        <p:spPr bwMode="auto">
          <a:xfrm>
            <a:off x="684213" y="3286125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14"/>
          <p:cNvSpPr>
            <a:spLocks noChangeShapeType="1"/>
          </p:cNvSpPr>
          <p:nvPr/>
        </p:nvSpPr>
        <p:spPr bwMode="auto">
          <a:xfrm>
            <a:off x="1331913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15"/>
          <p:cNvSpPr>
            <a:spLocks noChangeShapeType="1"/>
          </p:cNvSpPr>
          <p:nvPr/>
        </p:nvSpPr>
        <p:spPr bwMode="auto">
          <a:xfrm>
            <a:off x="2987675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Text Box 16"/>
          <p:cNvSpPr txBox="1">
            <a:spLocks noChangeArrowheads="1"/>
          </p:cNvSpPr>
          <p:nvPr/>
        </p:nvSpPr>
        <p:spPr bwMode="auto">
          <a:xfrm>
            <a:off x="3130550" y="4222750"/>
            <a:ext cx="3313113" cy="120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     Ya  Yb  Yc  Yd Ye   Yf  Yg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            74LS48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  A3  A2  A1  A0       LT    I</a:t>
            </a:r>
            <a:r>
              <a:rPr lang="en-US" altLang="zh-CN" sz="1800" baseline="-25000"/>
              <a:t>BR</a:t>
            </a:r>
          </a:p>
        </p:txBody>
      </p:sp>
      <p:sp>
        <p:nvSpPr>
          <p:cNvPr id="38921" name="Line 17"/>
          <p:cNvSpPr>
            <a:spLocks noChangeShapeType="1"/>
          </p:cNvSpPr>
          <p:nvPr/>
        </p:nvSpPr>
        <p:spPr bwMode="auto">
          <a:xfrm flipV="1">
            <a:off x="3706813" y="40052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8"/>
          <p:cNvSpPr>
            <a:spLocks noChangeShapeType="1"/>
          </p:cNvSpPr>
          <p:nvPr/>
        </p:nvSpPr>
        <p:spPr bwMode="auto">
          <a:xfrm flipV="1">
            <a:off x="4138613" y="3933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9"/>
          <p:cNvSpPr>
            <a:spLocks noChangeShapeType="1"/>
          </p:cNvSpPr>
          <p:nvPr/>
        </p:nvSpPr>
        <p:spPr bwMode="auto">
          <a:xfrm flipV="1">
            <a:off x="4498975" y="38623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20"/>
          <p:cNvSpPr>
            <a:spLocks noChangeShapeType="1"/>
          </p:cNvSpPr>
          <p:nvPr/>
        </p:nvSpPr>
        <p:spPr bwMode="auto">
          <a:xfrm flipV="1">
            <a:off x="4857750" y="3789363"/>
            <a:ext cx="15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Line 21"/>
          <p:cNvSpPr>
            <a:spLocks noChangeShapeType="1"/>
          </p:cNvSpPr>
          <p:nvPr/>
        </p:nvSpPr>
        <p:spPr bwMode="auto">
          <a:xfrm flipV="1">
            <a:off x="5218113" y="37195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22"/>
          <p:cNvSpPr>
            <a:spLocks noChangeShapeType="1"/>
          </p:cNvSpPr>
          <p:nvPr/>
        </p:nvSpPr>
        <p:spPr bwMode="auto">
          <a:xfrm flipV="1">
            <a:off x="5649913" y="3646488"/>
            <a:ext cx="15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Line 23"/>
          <p:cNvSpPr>
            <a:spLocks noChangeShapeType="1"/>
          </p:cNvSpPr>
          <p:nvPr/>
        </p:nvSpPr>
        <p:spPr bwMode="auto">
          <a:xfrm flipV="1">
            <a:off x="6010275" y="3573463"/>
            <a:ext cx="15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Oval 24"/>
          <p:cNvSpPr>
            <a:spLocks noChangeArrowheads="1"/>
          </p:cNvSpPr>
          <p:nvPr/>
        </p:nvSpPr>
        <p:spPr bwMode="auto">
          <a:xfrm>
            <a:off x="2986088" y="4579938"/>
            <a:ext cx="144462" cy="1444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29" name="Line 25"/>
          <p:cNvSpPr>
            <a:spLocks noChangeShapeType="1"/>
          </p:cNvSpPr>
          <p:nvPr/>
        </p:nvSpPr>
        <p:spPr bwMode="auto">
          <a:xfrm flipV="1">
            <a:off x="2625725" y="4649788"/>
            <a:ext cx="3619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Text Box 26"/>
          <p:cNvSpPr txBox="1">
            <a:spLocks noChangeArrowheads="1"/>
          </p:cNvSpPr>
          <p:nvPr/>
        </p:nvSpPr>
        <p:spPr bwMode="auto">
          <a:xfrm>
            <a:off x="2770188" y="4292600"/>
            <a:ext cx="287337" cy="274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/>
              <a:t>I</a:t>
            </a:r>
            <a:r>
              <a:rPr lang="en-US" altLang="zh-CN" sz="1800" baseline="-25000" dirty="0"/>
              <a:t>B</a:t>
            </a:r>
          </a:p>
        </p:txBody>
      </p:sp>
      <p:sp>
        <p:nvSpPr>
          <p:cNvPr id="38931" name="Line 27"/>
          <p:cNvSpPr>
            <a:spLocks noChangeShapeType="1"/>
          </p:cNvSpPr>
          <p:nvPr/>
        </p:nvSpPr>
        <p:spPr bwMode="auto">
          <a:xfrm>
            <a:off x="2698750" y="4292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Line 28"/>
          <p:cNvSpPr>
            <a:spLocks noChangeShapeType="1"/>
          </p:cNvSpPr>
          <p:nvPr/>
        </p:nvSpPr>
        <p:spPr bwMode="auto">
          <a:xfrm>
            <a:off x="5146675" y="50879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Line 29"/>
          <p:cNvSpPr>
            <a:spLocks noChangeShapeType="1"/>
          </p:cNvSpPr>
          <p:nvPr/>
        </p:nvSpPr>
        <p:spPr bwMode="auto">
          <a:xfrm>
            <a:off x="5722938" y="50879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30"/>
          <p:cNvSpPr>
            <a:spLocks noChangeShapeType="1"/>
          </p:cNvSpPr>
          <p:nvPr/>
        </p:nvSpPr>
        <p:spPr bwMode="auto">
          <a:xfrm>
            <a:off x="5362575" y="5446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Line 31"/>
          <p:cNvSpPr>
            <a:spLocks noChangeShapeType="1"/>
          </p:cNvSpPr>
          <p:nvPr/>
        </p:nvSpPr>
        <p:spPr bwMode="auto">
          <a:xfrm>
            <a:off x="5867400" y="5446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6" name="Line 32"/>
          <p:cNvSpPr>
            <a:spLocks noChangeShapeType="1"/>
          </p:cNvSpPr>
          <p:nvPr/>
        </p:nvSpPr>
        <p:spPr bwMode="auto">
          <a:xfrm>
            <a:off x="5362575" y="58070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Text Box 33"/>
          <p:cNvSpPr txBox="1">
            <a:spLocks noChangeArrowheads="1"/>
          </p:cNvSpPr>
          <p:nvPr/>
        </p:nvSpPr>
        <p:spPr bwMode="auto">
          <a:xfrm>
            <a:off x="6226175" y="566420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5V</a:t>
            </a:r>
          </a:p>
        </p:txBody>
      </p:sp>
      <p:sp>
        <p:nvSpPr>
          <p:cNvPr id="38938" name="Line 34"/>
          <p:cNvSpPr>
            <a:spLocks noChangeShapeType="1"/>
          </p:cNvSpPr>
          <p:nvPr/>
        </p:nvSpPr>
        <p:spPr bwMode="auto">
          <a:xfrm>
            <a:off x="3417888" y="5446713"/>
            <a:ext cx="1587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Line 35"/>
          <p:cNvSpPr>
            <a:spLocks noChangeShapeType="1"/>
          </p:cNvSpPr>
          <p:nvPr/>
        </p:nvSpPr>
        <p:spPr bwMode="auto">
          <a:xfrm>
            <a:off x="3849688" y="5446713"/>
            <a:ext cx="1587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6"/>
          <p:cNvSpPr>
            <a:spLocks noChangeShapeType="1"/>
          </p:cNvSpPr>
          <p:nvPr/>
        </p:nvSpPr>
        <p:spPr bwMode="auto">
          <a:xfrm>
            <a:off x="4283075" y="5448300"/>
            <a:ext cx="1588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7"/>
          <p:cNvSpPr>
            <a:spLocks noChangeShapeType="1"/>
          </p:cNvSpPr>
          <p:nvPr/>
        </p:nvSpPr>
        <p:spPr bwMode="auto">
          <a:xfrm>
            <a:off x="4714875" y="5446713"/>
            <a:ext cx="1588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Text Box 38"/>
          <p:cNvSpPr txBox="1">
            <a:spLocks noChangeArrowheads="1"/>
          </p:cNvSpPr>
          <p:nvPr/>
        </p:nvSpPr>
        <p:spPr bwMode="auto">
          <a:xfrm>
            <a:off x="3132138" y="640080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接模拟开关</a:t>
            </a:r>
          </a:p>
        </p:txBody>
      </p:sp>
      <p:sp>
        <p:nvSpPr>
          <p:cNvPr id="38943" name="Line 66"/>
          <p:cNvSpPr>
            <a:spLocks noChangeShapeType="1"/>
          </p:cNvSpPr>
          <p:nvPr/>
        </p:nvSpPr>
        <p:spPr bwMode="auto">
          <a:xfrm flipH="1" flipV="1">
            <a:off x="2339975" y="5589588"/>
            <a:ext cx="10779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Line 67"/>
          <p:cNvSpPr>
            <a:spLocks noChangeShapeType="1"/>
          </p:cNvSpPr>
          <p:nvPr/>
        </p:nvSpPr>
        <p:spPr bwMode="auto">
          <a:xfrm flipH="1" flipV="1">
            <a:off x="2051050" y="5734050"/>
            <a:ext cx="17986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5" name="Line 69"/>
          <p:cNvSpPr>
            <a:spLocks noChangeShapeType="1"/>
          </p:cNvSpPr>
          <p:nvPr/>
        </p:nvSpPr>
        <p:spPr bwMode="auto">
          <a:xfrm>
            <a:off x="1763713" y="5876925"/>
            <a:ext cx="251936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46" name="Group 74"/>
          <p:cNvGrpSpPr>
            <a:grpSpLocks/>
          </p:cNvGrpSpPr>
          <p:nvPr/>
        </p:nvGrpSpPr>
        <p:grpSpPr bwMode="auto">
          <a:xfrm>
            <a:off x="1403350" y="2565400"/>
            <a:ext cx="360363" cy="576263"/>
            <a:chOff x="1338" y="391"/>
            <a:chExt cx="409" cy="726"/>
          </a:xfrm>
        </p:grpSpPr>
        <p:sp>
          <p:nvSpPr>
            <p:cNvPr id="39060" name="Line 75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1" name="Line 76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2" name="Line 7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3" name="Line 78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4" name="Line 79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5" name="Line 80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6" name="Line 81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7" name="Line 82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47" name="Group 83"/>
          <p:cNvGrpSpPr>
            <a:grpSpLocks/>
          </p:cNvGrpSpPr>
          <p:nvPr/>
        </p:nvGrpSpPr>
        <p:grpSpPr bwMode="auto">
          <a:xfrm>
            <a:off x="2411413" y="2565400"/>
            <a:ext cx="360362" cy="576263"/>
            <a:chOff x="1338" y="391"/>
            <a:chExt cx="409" cy="726"/>
          </a:xfrm>
        </p:grpSpPr>
        <p:sp>
          <p:nvSpPr>
            <p:cNvPr id="39052" name="Line 84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3" name="Line 85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4" name="Line 86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5" name="Line 87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6" name="Line 88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7" name="Line 89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8" name="Line 90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9" name="Line 91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48" name="Group 92"/>
          <p:cNvGrpSpPr>
            <a:grpSpLocks/>
          </p:cNvGrpSpPr>
          <p:nvPr/>
        </p:nvGrpSpPr>
        <p:grpSpPr bwMode="auto">
          <a:xfrm>
            <a:off x="1908175" y="2565400"/>
            <a:ext cx="360363" cy="576263"/>
            <a:chOff x="1338" y="391"/>
            <a:chExt cx="409" cy="726"/>
          </a:xfrm>
        </p:grpSpPr>
        <p:sp>
          <p:nvSpPr>
            <p:cNvPr id="39044" name="Line 93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5" name="Line 94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6" name="Line 95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7" name="Line 96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8" name="Line 9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9" name="Line 98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0" name="Line 99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1" name="Line 100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49" name="Line 101"/>
          <p:cNvSpPr>
            <a:spLocks noChangeShapeType="1"/>
          </p:cNvSpPr>
          <p:nvPr/>
        </p:nvSpPr>
        <p:spPr bwMode="auto">
          <a:xfrm>
            <a:off x="1835150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0" name="Line 102"/>
          <p:cNvSpPr>
            <a:spLocks noChangeShapeType="1"/>
          </p:cNvSpPr>
          <p:nvPr/>
        </p:nvSpPr>
        <p:spPr bwMode="auto">
          <a:xfrm>
            <a:off x="2339975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1" name="Line 103"/>
          <p:cNvSpPr>
            <a:spLocks noChangeShapeType="1"/>
          </p:cNvSpPr>
          <p:nvPr/>
        </p:nvSpPr>
        <p:spPr bwMode="auto">
          <a:xfrm>
            <a:off x="755650" y="3502025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2" name="Line 104"/>
          <p:cNvSpPr>
            <a:spLocks noChangeShapeType="1"/>
          </p:cNvSpPr>
          <p:nvPr/>
        </p:nvSpPr>
        <p:spPr bwMode="auto">
          <a:xfrm>
            <a:off x="755650" y="3286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3" name="Line 105"/>
          <p:cNvSpPr>
            <a:spLocks noChangeShapeType="1"/>
          </p:cNvSpPr>
          <p:nvPr/>
        </p:nvSpPr>
        <p:spPr bwMode="auto">
          <a:xfrm>
            <a:off x="2914650" y="3286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4" name="Line 106"/>
          <p:cNvSpPr>
            <a:spLocks noChangeShapeType="1"/>
          </p:cNvSpPr>
          <p:nvPr/>
        </p:nvSpPr>
        <p:spPr bwMode="auto">
          <a:xfrm flipH="1">
            <a:off x="755650" y="4005263"/>
            <a:ext cx="295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5" name="Line 107"/>
          <p:cNvSpPr>
            <a:spLocks noChangeShapeType="1"/>
          </p:cNvSpPr>
          <p:nvPr/>
        </p:nvSpPr>
        <p:spPr bwMode="auto">
          <a:xfrm flipH="1">
            <a:off x="1114425" y="3933825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6" name="Line 108"/>
          <p:cNvSpPr>
            <a:spLocks noChangeShapeType="1"/>
          </p:cNvSpPr>
          <p:nvPr/>
        </p:nvSpPr>
        <p:spPr bwMode="auto">
          <a:xfrm flipH="1">
            <a:off x="1547813" y="3862388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7" name="Line 109"/>
          <p:cNvSpPr>
            <a:spLocks noChangeShapeType="1"/>
          </p:cNvSpPr>
          <p:nvPr/>
        </p:nvSpPr>
        <p:spPr bwMode="auto">
          <a:xfrm flipH="1">
            <a:off x="1906588" y="3789363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8" name="Line 110"/>
          <p:cNvSpPr>
            <a:spLocks noChangeShapeType="1"/>
          </p:cNvSpPr>
          <p:nvPr/>
        </p:nvSpPr>
        <p:spPr bwMode="auto">
          <a:xfrm flipH="1">
            <a:off x="2266950" y="3717925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9" name="Line 111"/>
          <p:cNvSpPr>
            <a:spLocks noChangeShapeType="1"/>
          </p:cNvSpPr>
          <p:nvPr/>
        </p:nvSpPr>
        <p:spPr bwMode="auto">
          <a:xfrm flipH="1">
            <a:off x="2627313" y="3646488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0" name="Line 112"/>
          <p:cNvSpPr>
            <a:spLocks noChangeShapeType="1"/>
          </p:cNvSpPr>
          <p:nvPr/>
        </p:nvSpPr>
        <p:spPr bwMode="auto">
          <a:xfrm flipH="1">
            <a:off x="2843213" y="35734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1" name="Line 113"/>
          <p:cNvSpPr>
            <a:spLocks noChangeShapeType="1"/>
          </p:cNvSpPr>
          <p:nvPr/>
        </p:nvSpPr>
        <p:spPr bwMode="auto">
          <a:xfrm>
            <a:off x="755650" y="35020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2" name="Line 114"/>
          <p:cNvSpPr>
            <a:spLocks noChangeShapeType="1"/>
          </p:cNvSpPr>
          <p:nvPr/>
        </p:nvSpPr>
        <p:spPr bwMode="auto">
          <a:xfrm flipV="1">
            <a:off x="1114425" y="3502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3" name="Line 115"/>
          <p:cNvSpPr>
            <a:spLocks noChangeShapeType="1"/>
          </p:cNvSpPr>
          <p:nvPr/>
        </p:nvSpPr>
        <p:spPr bwMode="auto">
          <a:xfrm flipV="1">
            <a:off x="1547813" y="3502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4" name="Line 116"/>
          <p:cNvSpPr>
            <a:spLocks noChangeShapeType="1"/>
          </p:cNvSpPr>
          <p:nvPr/>
        </p:nvSpPr>
        <p:spPr bwMode="auto">
          <a:xfrm flipV="1">
            <a:off x="1906588" y="35020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5" name="Line 117"/>
          <p:cNvSpPr>
            <a:spLocks noChangeShapeType="1"/>
          </p:cNvSpPr>
          <p:nvPr/>
        </p:nvSpPr>
        <p:spPr bwMode="auto">
          <a:xfrm flipV="1">
            <a:off x="2266950" y="3502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6" name="Line 118"/>
          <p:cNvSpPr>
            <a:spLocks noChangeShapeType="1"/>
          </p:cNvSpPr>
          <p:nvPr/>
        </p:nvSpPr>
        <p:spPr bwMode="auto">
          <a:xfrm flipV="1">
            <a:off x="2627313" y="35020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7" name="Line 119"/>
          <p:cNvSpPr>
            <a:spLocks noChangeShapeType="1"/>
          </p:cNvSpPr>
          <p:nvPr/>
        </p:nvSpPr>
        <p:spPr bwMode="auto">
          <a:xfrm>
            <a:off x="2843213" y="350202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8" name="Line 120"/>
          <p:cNvSpPr>
            <a:spLocks noChangeShapeType="1"/>
          </p:cNvSpPr>
          <p:nvPr/>
        </p:nvSpPr>
        <p:spPr bwMode="auto">
          <a:xfrm flipV="1">
            <a:off x="1042988" y="620713"/>
            <a:ext cx="0" cy="180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9" name="Line 121"/>
          <p:cNvSpPr>
            <a:spLocks noChangeShapeType="1"/>
          </p:cNvSpPr>
          <p:nvPr/>
        </p:nvSpPr>
        <p:spPr bwMode="auto">
          <a:xfrm flipV="1">
            <a:off x="1547813" y="765175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0" name="Line 122"/>
          <p:cNvSpPr>
            <a:spLocks noChangeShapeType="1"/>
          </p:cNvSpPr>
          <p:nvPr/>
        </p:nvSpPr>
        <p:spPr bwMode="auto">
          <a:xfrm flipV="1">
            <a:off x="2124075" y="908050"/>
            <a:ext cx="0" cy="151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1" name="Line 123"/>
          <p:cNvSpPr>
            <a:spLocks noChangeShapeType="1"/>
          </p:cNvSpPr>
          <p:nvPr/>
        </p:nvSpPr>
        <p:spPr bwMode="auto">
          <a:xfrm flipV="1">
            <a:off x="2627313" y="1052513"/>
            <a:ext cx="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2" name="Line 124"/>
          <p:cNvSpPr>
            <a:spLocks noChangeShapeType="1"/>
          </p:cNvSpPr>
          <p:nvPr/>
        </p:nvSpPr>
        <p:spPr bwMode="auto">
          <a:xfrm>
            <a:off x="2627313" y="1052513"/>
            <a:ext cx="201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3" name="Line 125"/>
          <p:cNvSpPr>
            <a:spLocks noChangeShapeType="1"/>
          </p:cNvSpPr>
          <p:nvPr/>
        </p:nvSpPr>
        <p:spPr bwMode="auto">
          <a:xfrm>
            <a:off x="2124075" y="90805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4" name="Line 126"/>
          <p:cNvSpPr>
            <a:spLocks noChangeShapeType="1"/>
          </p:cNvSpPr>
          <p:nvPr/>
        </p:nvSpPr>
        <p:spPr bwMode="auto">
          <a:xfrm>
            <a:off x="1547813" y="765175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5" name="Line 127"/>
          <p:cNvSpPr>
            <a:spLocks noChangeShapeType="1"/>
          </p:cNvSpPr>
          <p:nvPr/>
        </p:nvSpPr>
        <p:spPr bwMode="auto">
          <a:xfrm>
            <a:off x="1042988" y="620713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Text Box 128"/>
          <p:cNvSpPr txBox="1">
            <a:spLocks noChangeArrowheads="1"/>
          </p:cNvSpPr>
          <p:nvPr/>
        </p:nvSpPr>
        <p:spPr bwMode="auto">
          <a:xfrm>
            <a:off x="6732588" y="1195388"/>
            <a:ext cx="863600" cy="860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/>
          </a:p>
        </p:txBody>
      </p:sp>
      <p:sp>
        <p:nvSpPr>
          <p:cNvPr id="38977" name="Text Box 129"/>
          <p:cNvSpPr txBox="1">
            <a:spLocks noChangeArrowheads="1"/>
          </p:cNvSpPr>
          <p:nvPr/>
        </p:nvSpPr>
        <p:spPr bwMode="auto">
          <a:xfrm>
            <a:off x="4068763" y="1195388"/>
            <a:ext cx="2159000" cy="98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/>
              <a:t>      Q</a:t>
            </a:r>
            <a:r>
              <a:rPr lang="en-US" altLang="zh-CN" sz="1600" baseline="-25000" dirty="0"/>
              <a:t>0</a:t>
            </a:r>
            <a:r>
              <a:rPr lang="en-US" altLang="zh-CN" sz="1600" dirty="0"/>
              <a:t>  Q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 Q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 Q</a:t>
            </a:r>
            <a:r>
              <a:rPr lang="en-US" altLang="zh-CN" sz="1600" baseline="-25000" dirty="0"/>
              <a:t>3</a:t>
            </a:r>
            <a:r>
              <a:rPr lang="en-US" altLang="zh-CN" sz="1600" dirty="0"/>
              <a:t>   S1</a:t>
            </a:r>
            <a:endParaRPr lang="en-US" altLang="zh-CN" sz="1600" baseline="-25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/>
              <a:t>D</a:t>
            </a:r>
            <a:r>
              <a:rPr lang="en-US" altLang="zh-CN" sz="1600" baseline="-25000" dirty="0"/>
              <a:t>SR                                </a:t>
            </a:r>
            <a:r>
              <a:rPr lang="en-US" altLang="zh-CN" sz="1600" dirty="0"/>
              <a:t>  S0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/>
              <a:t>    D</a:t>
            </a:r>
            <a:r>
              <a:rPr lang="en-US" altLang="zh-CN" sz="1600" baseline="-25000" dirty="0"/>
              <a:t>0</a:t>
            </a:r>
            <a:r>
              <a:rPr lang="en-US" altLang="zh-CN" sz="1600" dirty="0"/>
              <a:t> D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 D</a:t>
            </a:r>
            <a:r>
              <a:rPr lang="en-US" altLang="zh-CN" sz="1600" baseline="-25000" dirty="0"/>
              <a:t>2 </a:t>
            </a:r>
            <a:r>
              <a:rPr lang="en-US" altLang="zh-CN" sz="1600" dirty="0"/>
              <a:t>D</a:t>
            </a:r>
            <a:r>
              <a:rPr lang="en-US" altLang="zh-CN" sz="1600" baseline="-25000" dirty="0"/>
              <a:t>3</a:t>
            </a:r>
            <a:r>
              <a:rPr lang="en-US" altLang="zh-CN" sz="1600" dirty="0"/>
              <a:t>    Cr</a:t>
            </a:r>
          </a:p>
        </p:txBody>
      </p:sp>
      <p:sp>
        <p:nvSpPr>
          <p:cNvPr id="38978" name="Line 130"/>
          <p:cNvSpPr>
            <a:spLocks noChangeShapeType="1"/>
          </p:cNvSpPr>
          <p:nvPr/>
        </p:nvSpPr>
        <p:spPr bwMode="auto">
          <a:xfrm>
            <a:off x="4427538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9" name="Line 131"/>
          <p:cNvSpPr>
            <a:spLocks noChangeShapeType="1"/>
          </p:cNvSpPr>
          <p:nvPr/>
        </p:nvSpPr>
        <p:spPr bwMode="auto">
          <a:xfrm>
            <a:off x="4716463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0" name="Line 132"/>
          <p:cNvSpPr>
            <a:spLocks noChangeShapeType="1"/>
          </p:cNvSpPr>
          <p:nvPr/>
        </p:nvSpPr>
        <p:spPr bwMode="auto">
          <a:xfrm>
            <a:off x="5005388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1" name="Line 133"/>
          <p:cNvSpPr>
            <a:spLocks noChangeShapeType="1"/>
          </p:cNvSpPr>
          <p:nvPr/>
        </p:nvSpPr>
        <p:spPr bwMode="auto">
          <a:xfrm>
            <a:off x="5292725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2" name="Line 134"/>
          <p:cNvSpPr>
            <a:spLocks noChangeShapeType="1"/>
          </p:cNvSpPr>
          <p:nvPr/>
        </p:nvSpPr>
        <p:spPr bwMode="auto">
          <a:xfrm>
            <a:off x="5005388" y="24193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3" name="Line 135"/>
          <p:cNvSpPr>
            <a:spLocks noChangeShapeType="1"/>
          </p:cNvSpPr>
          <p:nvPr/>
        </p:nvSpPr>
        <p:spPr bwMode="auto">
          <a:xfrm>
            <a:off x="4716463" y="24193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4" name="Line 136"/>
          <p:cNvSpPr>
            <a:spLocks noChangeShapeType="1"/>
          </p:cNvSpPr>
          <p:nvPr/>
        </p:nvSpPr>
        <p:spPr bwMode="auto">
          <a:xfrm flipH="1">
            <a:off x="5076825" y="24193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5" name="Text Box 137"/>
          <p:cNvSpPr txBox="1">
            <a:spLocks noChangeArrowheads="1"/>
          </p:cNvSpPr>
          <p:nvPr/>
        </p:nvSpPr>
        <p:spPr bwMode="auto">
          <a:xfrm>
            <a:off x="4932363" y="2565400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5V</a:t>
            </a:r>
          </a:p>
        </p:txBody>
      </p:sp>
      <p:sp>
        <p:nvSpPr>
          <p:cNvPr id="38986" name="Line 138"/>
          <p:cNvSpPr>
            <a:spLocks noChangeShapeType="1"/>
          </p:cNvSpPr>
          <p:nvPr/>
        </p:nvSpPr>
        <p:spPr bwMode="auto">
          <a:xfrm>
            <a:off x="3779838" y="17002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7" name="Line 139"/>
          <p:cNvSpPr>
            <a:spLocks noChangeShapeType="1"/>
          </p:cNvSpPr>
          <p:nvPr/>
        </p:nvSpPr>
        <p:spPr bwMode="auto">
          <a:xfrm>
            <a:off x="3779838" y="17002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8" name="Line 140"/>
          <p:cNvSpPr>
            <a:spLocks noChangeShapeType="1"/>
          </p:cNvSpPr>
          <p:nvPr/>
        </p:nvSpPr>
        <p:spPr bwMode="auto">
          <a:xfrm flipV="1">
            <a:off x="4643438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9" name="Line 141"/>
          <p:cNvSpPr>
            <a:spLocks noChangeShapeType="1"/>
          </p:cNvSpPr>
          <p:nvPr/>
        </p:nvSpPr>
        <p:spPr bwMode="auto">
          <a:xfrm flipV="1">
            <a:off x="5003800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0" name="Line 142"/>
          <p:cNvSpPr>
            <a:spLocks noChangeShapeType="1"/>
          </p:cNvSpPr>
          <p:nvPr/>
        </p:nvSpPr>
        <p:spPr bwMode="auto">
          <a:xfrm flipV="1">
            <a:off x="5292725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1" name="Line 143"/>
          <p:cNvSpPr>
            <a:spLocks noChangeShapeType="1"/>
          </p:cNvSpPr>
          <p:nvPr/>
        </p:nvSpPr>
        <p:spPr bwMode="auto">
          <a:xfrm flipV="1">
            <a:off x="5580063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2" name="Text Box 144"/>
          <p:cNvSpPr txBox="1">
            <a:spLocks noChangeArrowheads="1"/>
          </p:cNvSpPr>
          <p:nvPr/>
        </p:nvSpPr>
        <p:spPr bwMode="auto">
          <a:xfrm>
            <a:off x="6804025" y="1339850"/>
            <a:ext cx="144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Q</a:t>
            </a:r>
          </a:p>
        </p:txBody>
      </p:sp>
      <p:sp>
        <p:nvSpPr>
          <p:cNvPr id="38993" name="Line 145"/>
          <p:cNvSpPr>
            <a:spLocks noChangeShapeType="1"/>
          </p:cNvSpPr>
          <p:nvPr/>
        </p:nvSpPr>
        <p:spPr bwMode="auto">
          <a:xfrm>
            <a:off x="6804025" y="133985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4" name="Oval 146"/>
          <p:cNvSpPr>
            <a:spLocks noChangeArrowheads="1"/>
          </p:cNvSpPr>
          <p:nvPr/>
        </p:nvSpPr>
        <p:spPr bwMode="auto">
          <a:xfrm>
            <a:off x="6588125" y="1266825"/>
            <a:ext cx="1428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95" name="Line 147"/>
          <p:cNvSpPr>
            <a:spLocks noChangeShapeType="1"/>
          </p:cNvSpPr>
          <p:nvPr/>
        </p:nvSpPr>
        <p:spPr bwMode="auto">
          <a:xfrm>
            <a:off x="6227763" y="13398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6" name="Text Box 148"/>
          <p:cNvSpPr txBox="1">
            <a:spLocks noChangeArrowheads="1"/>
          </p:cNvSpPr>
          <p:nvPr/>
        </p:nvSpPr>
        <p:spPr bwMode="auto">
          <a:xfrm>
            <a:off x="6804025" y="1843088"/>
            <a:ext cx="144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Q</a:t>
            </a:r>
          </a:p>
        </p:txBody>
      </p:sp>
      <p:sp>
        <p:nvSpPr>
          <p:cNvPr id="38997" name="Text Box 149"/>
          <p:cNvSpPr txBox="1">
            <a:spLocks noChangeArrowheads="1"/>
          </p:cNvSpPr>
          <p:nvPr/>
        </p:nvSpPr>
        <p:spPr bwMode="auto">
          <a:xfrm>
            <a:off x="7092950" y="1843088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R1</a:t>
            </a:r>
          </a:p>
        </p:txBody>
      </p:sp>
      <p:sp>
        <p:nvSpPr>
          <p:cNvPr id="38998" name="Oval 150"/>
          <p:cNvSpPr>
            <a:spLocks noChangeArrowheads="1"/>
          </p:cNvSpPr>
          <p:nvPr/>
        </p:nvSpPr>
        <p:spPr bwMode="auto">
          <a:xfrm>
            <a:off x="5724525" y="2203450"/>
            <a:ext cx="1428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8999" name="Oval 151"/>
          <p:cNvSpPr>
            <a:spLocks noChangeArrowheads="1"/>
          </p:cNvSpPr>
          <p:nvPr/>
        </p:nvSpPr>
        <p:spPr bwMode="auto">
          <a:xfrm>
            <a:off x="7092950" y="2058988"/>
            <a:ext cx="142875" cy="1444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9000" name="Line 152"/>
          <p:cNvSpPr>
            <a:spLocks noChangeShapeType="1"/>
          </p:cNvSpPr>
          <p:nvPr/>
        </p:nvSpPr>
        <p:spPr bwMode="auto">
          <a:xfrm>
            <a:off x="5651500" y="1916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1" name="Line 153"/>
          <p:cNvSpPr>
            <a:spLocks noChangeShapeType="1"/>
          </p:cNvSpPr>
          <p:nvPr/>
        </p:nvSpPr>
        <p:spPr bwMode="auto">
          <a:xfrm>
            <a:off x="7092950" y="17716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2" name="Line 154"/>
          <p:cNvSpPr>
            <a:spLocks noChangeShapeType="1"/>
          </p:cNvSpPr>
          <p:nvPr/>
        </p:nvSpPr>
        <p:spPr bwMode="auto">
          <a:xfrm>
            <a:off x="5795963" y="23479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3" name="Line 155"/>
          <p:cNvSpPr>
            <a:spLocks noChangeShapeType="1"/>
          </p:cNvSpPr>
          <p:nvPr/>
        </p:nvSpPr>
        <p:spPr bwMode="auto">
          <a:xfrm>
            <a:off x="7164388" y="22034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4" name="Line 156"/>
          <p:cNvSpPr>
            <a:spLocks noChangeShapeType="1"/>
          </p:cNvSpPr>
          <p:nvPr/>
        </p:nvSpPr>
        <p:spPr bwMode="auto">
          <a:xfrm>
            <a:off x="5795963" y="2492375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5" name="Line 157"/>
          <p:cNvSpPr>
            <a:spLocks noChangeShapeType="1"/>
          </p:cNvSpPr>
          <p:nvPr/>
        </p:nvSpPr>
        <p:spPr bwMode="auto">
          <a:xfrm flipH="1">
            <a:off x="7451725" y="1555750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6" name="Line 158"/>
          <p:cNvSpPr>
            <a:spLocks noChangeShapeType="1"/>
          </p:cNvSpPr>
          <p:nvPr/>
        </p:nvSpPr>
        <p:spPr bwMode="auto">
          <a:xfrm>
            <a:off x="7451725" y="1627188"/>
            <a:ext cx="1444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7" name="Text Box 159"/>
          <p:cNvSpPr txBox="1">
            <a:spLocks noChangeArrowheads="1"/>
          </p:cNvSpPr>
          <p:nvPr/>
        </p:nvSpPr>
        <p:spPr bwMode="auto">
          <a:xfrm>
            <a:off x="7164388" y="1484313"/>
            <a:ext cx="215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c1</a:t>
            </a:r>
          </a:p>
        </p:txBody>
      </p:sp>
      <p:sp>
        <p:nvSpPr>
          <p:cNvPr id="39008" name="Text Box 160"/>
          <p:cNvSpPr txBox="1">
            <a:spLocks noChangeArrowheads="1"/>
          </p:cNvSpPr>
          <p:nvPr/>
        </p:nvSpPr>
        <p:spPr bwMode="auto">
          <a:xfrm>
            <a:off x="7380288" y="1843088"/>
            <a:ext cx="144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J</a:t>
            </a:r>
          </a:p>
        </p:txBody>
      </p:sp>
      <p:sp>
        <p:nvSpPr>
          <p:cNvPr id="39009" name="Text Box 161"/>
          <p:cNvSpPr txBox="1">
            <a:spLocks noChangeArrowheads="1"/>
          </p:cNvSpPr>
          <p:nvPr/>
        </p:nvSpPr>
        <p:spPr bwMode="auto">
          <a:xfrm>
            <a:off x="7380288" y="1266825"/>
            <a:ext cx="144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K</a:t>
            </a:r>
          </a:p>
        </p:txBody>
      </p:sp>
      <p:sp>
        <p:nvSpPr>
          <p:cNvPr id="39010" name="Line 162"/>
          <p:cNvSpPr>
            <a:spLocks noChangeShapeType="1"/>
          </p:cNvSpPr>
          <p:nvPr/>
        </p:nvSpPr>
        <p:spPr bwMode="auto">
          <a:xfrm>
            <a:off x="7596188" y="19161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1" name="Text Box 163"/>
          <p:cNvSpPr txBox="1">
            <a:spLocks noChangeArrowheads="1"/>
          </p:cNvSpPr>
          <p:nvPr/>
        </p:nvSpPr>
        <p:spPr bwMode="auto">
          <a:xfrm>
            <a:off x="7885113" y="1843088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5V</a:t>
            </a:r>
          </a:p>
        </p:txBody>
      </p:sp>
      <p:sp>
        <p:nvSpPr>
          <p:cNvPr id="39012" name="Line 164"/>
          <p:cNvSpPr>
            <a:spLocks noChangeShapeType="1"/>
          </p:cNvSpPr>
          <p:nvPr/>
        </p:nvSpPr>
        <p:spPr bwMode="auto">
          <a:xfrm>
            <a:off x="5580063" y="83661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3" name="Line 165"/>
          <p:cNvSpPr>
            <a:spLocks noChangeShapeType="1"/>
          </p:cNvSpPr>
          <p:nvPr/>
        </p:nvSpPr>
        <p:spPr bwMode="auto">
          <a:xfrm>
            <a:off x="7596188" y="13398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4" name="Line 166"/>
          <p:cNvSpPr>
            <a:spLocks noChangeShapeType="1"/>
          </p:cNvSpPr>
          <p:nvPr/>
        </p:nvSpPr>
        <p:spPr bwMode="auto">
          <a:xfrm flipV="1">
            <a:off x="7885113" y="8366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5" name="Line 167"/>
          <p:cNvSpPr>
            <a:spLocks noChangeShapeType="1"/>
          </p:cNvSpPr>
          <p:nvPr/>
        </p:nvSpPr>
        <p:spPr bwMode="auto">
          <a:xfrm>
            <a:off x="7596188" y="16271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6" name="Line 168"/>
          <p:cNvSpPr>
            <a:spLocks noChangeShapeType="1"/>
          </p:cNvSpPr>
          <p:nvPr/>
        </p:nvSpPr>
        <p:spPr bwMode="auto">
          <a:xfrm>
            <a:off x="4211638" y="220345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7" name="Line 169"/>
          <p:cNvSpPr>
            <a:spLocks noChangeShapeType="1"/>
          </p:cNvSpPr>
          <p:nvPr/>
        </p:nvSpPr>
        <p:spPr bwMode="auto">
          <a:xfrm>
            <a:off x="4211638" y="2852738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8" name="Line 170"/>
          <p:cNvSpPr>
            <a:spLocks noChangeShapeType="1"/>
          </p:cNvSpPr>
          <p:nvPr/>
        </p:nvSpPr>
        <p:spPr bwMode="auto">
          <a:xfrm>
            <a:off x="8459788" y="162718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19" name="Text Box 171"/>
          <p:cNvSpPr txBox="1">
            <a:spLocks noChangeArrowheads="1"/>
          </p:cNvSpPr>
          <p:nvPr/>
        </p:nvSpPr>
        <p:spPr bwMode="auto">
          <a:xfrm>
            <a:off x="7380288" y="2203450"/>
            <a:ext cx="935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400"/>
              <a:t>接模拟开关</a:t>
            </a:r>
          </a:p>
        </p:txBody>
      </p:sp>
      <p:sp>
        <p:nvSpPr>
          <p:cNvPr id="39020" name="Text Box 172"/>
          <p:cNvSpPr txBox="1">
            <a:spLocks noChangeArrowheads="1"/>
          </p:cNvSpPr>
          <p:nvPr/>
        </p:nvSpPr>
        <p:spPr bwMode="auto">
          <a:xfrm>
            <a:off x="7740650" y="2924175"/>
            <a:ext cx="122396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CP</a:t>
            </a:r>
            <a:r>
              <a:rPr lang="zh-CN" altLang="en-US" sz="1400"/>
              <a:t>接连续脉冲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1-2Hz</a:t>
            </a:r>
          </a:p>
        </p:txBody>
      </p:sp>
      <p:sp>
        <p:nvSpPr>
          <p:cNvPr id="39021" name="Line 173"/>
          <p:cNvSpPr>
            <a:spLocks noChangeShapeType="1"/>
          </p:cNvSpPr>
          <p:nvPr/>
        </p:nvSpPr>
        <p:spPr bwMode="auto">
          <a:xfrm>
            <a:off x="6227763" y="17002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22" name="Text Box 174"/>
          <p:cNvSpPr txBox="1">
            <a:spLocks noChangeArrowheads="1"/>
          </p:cNvSpPr>
          <p:nvPr/>
        </p:nvSpPr>
        <p:spPr bwMode="auto">
          <a:xfrm>
            <a:off x="6372225" y="1484313"/>
            <a:ext cx="215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/>
              <a:t>5V</a:t>
            </a:r>
          </a:p>
        </p:txBody>
      </p:sp>
      <p:sp>
        <p:nvSpPr>
          <p:cNvPr id="39023" name="Text Box 175"/>
          <p:cNvSpPr txBox="1">
            <a:spLocks noChangeArrowheads="1"/>
          </p:cNvSpPr>
          <p:nvPr/>
        </p:nvSpPr>
        <p:spPr bwMode="auto">
          <a:xfrm>
            <a:off x="4211638" y="188913"/>
            <a:ext cx="2232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/>
              <a:t>接</a:t>
            </a:r>
            <a:r>
              <a:rPr lang="en-US" altLang="zh-CN" sz="1800"/>
              <a:t>0-1</a:t>
            </a:r>
            <a:r>
              <a:rPr lang="zh-CN" altLang="en-US" sz="1800"/>
              <a:t>显示器</a:t>
            </a:r>
          </a:p>
        </p:txBody>
      </p:sp>
      <p:sp>
        <p:nvSpPr>
          <p:cNvPr id="39024" name="Text Box 176"/>
          <p:cNvSpPr txBox="1">
            <a:spLocks noChangeArrowheads="1"/>
          </p:cNvSpPr>
          <p:nvPr/>
        </p:nvSpPr>
        <p:spPr bwMode="auto">
          <a:xfrm>
            <a:off x="6804025" y="3573463"/>
            <a:ext cx="2087563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注意：启动节拍发生器时，应先清零，即将清零模拟开关放置在低电平，待清零置数后，清零模拟开关放置在高电平。</a:t>
            </a:r>
          </a:p>
        </p:txBody>
      </p:sp>
      <p:sp>
        <p:nvSpPr>
          <p:cNvPr id="39025" name="Text Box 181"/>
          <p:cNvSpPr txBox="1">
            <a:spLocks noChangeArrowheads="1"/>
          </p:cNvSpPr>
          <p:nvPr/>
        </p:nvSpPr>
        <p:spPr bwMode="auto">
          <a:xfrm>
            <a:off x="755650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6" name="Text Box 182"/>
          <p:cNvSpPr txBox="1">
            <a:spLocks noChangeArrowheads="1"/>
          </p:cNvSpPr>
          <p:nvPr/>
        </p:nvSpPr>
        <p:spPr bwMode="auto">
          <a:xfrm>
            <a:off x="1187450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7" name="Text Box 183"/>
          <p:cNvSpPr txBox="1">
            <a:spLocks noChangeArrowheads="1"/>
          </p:cNvSpPr>
          <p:nvPr/>
        </p:nvSpPr>
        <p:spPr bwMode="auto">
          <a:xfrm>
            <a:off x="1692275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8" name="Text Box 184"/>
          <p:cNvSpPr txBox="1">
            <a:spLocks noChangeArrowheads="1"/>
          </p:cNvSpPr>
          <p:nvPr/>
        </p:nvSpPr>
        <p:spPr bwMode="auto">
          <a:xfrm>
            <a:off x="2268538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cc</a:t>
            </a:r>
          </a:p>
        </p:txBody>
      </p:sp>
      <p:sp>
        <p:nvSpPr>
          <p:cNvPr id="39029" name="Line 185"/>
          <p:cNvSpPr>
            <a:spLocks noChangeShapeType="1"/>
          </p:cNvSpPr>
          <p:nvPr/>
        </p:nvSpPr>
        <p:spPr bwMode="auto">
          <a:xfrm rot="5400000">
            <a:off x="936625" y="1809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0" name="Line 186"/>
          <p:cNvSpPr>
            <a:spLocks noChangeShapeType="1"/>
          </p:cNvSpPr>
          <p:nvPr/>
        </p:nvSpPr>
        <p:spPr bwMode="auto">
          <a:xfrm rot="5400000">
            <a:off x="1439863" y="20256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1" name="Line 187"/>
          <p:cNvSpPr>
            <a:spLocks noChangeShapeType="1"/>
          </p:cNvSpPr>
          <p:nvPr/>
        </p:nvSpPr>
        <p:spPr bwMode="auto">
          <a:xfrm rot="5400000">
            <a:off x="2016125" y="2170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2" name="Rectangle 188"/>
          <p:cNvSpPr>
            <a:spLocks noChangeArrowheads="1"/>
          </p:cNvSpPr>
          <p:nvPr/>
        </p:nvSpPr>
        <p:spPr bwMode="auto">
          <a:xfrm rot="5400000">
            <a:off x="6336506" y="727869"/>
            <a:ext cx="287338" cy="2159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9033" name="Oval 189"/>
          <p:cNvSpPr>
            <a:spLocks noChangeArrowheads="1"/>
          </p:cNvSpPr>
          <p:nvPr/>
        </p:nvSpPr>
        <p:spPr bwMode="auto">
          <a:xfrm rot="5400000">
            <a:off x="6587331" y="765969"/>
            <a:ext cx="144463" cy="1428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9034" name="Line 190"/>
          <p:cNvSpPr>
            <a:spLocks noChangeShapeType="1"/>
          </p:cNvSpPr>
          <p:nvPr/>
        </p:nvSpPr>
        <p:spPr bwMode="auto">
          <a:xfrm rot="5400000">
            <a:off x="2520950" y="2241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5" name="Text Box 191"/>
          <p:cNvSpPr txBox="1">
            <a:spLocks noChangeArrowheads="1"/>
          </p:cNvSpPr>
          <p:nvPr/>
        </p:nvSpPr>
        <p:spPr bwMode="auto">
          <a:xfrm>
            <a:off x="6443663" y="692150"/>
            <a:ext cx="142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39036" name="Line 192"/>
          <p:cNvSpPr>
            <a:spLocks noChangeShapeType="1"/>
          </p:cNvSpPr>
          <p:nvPr/>
        </p:nvSpPr>
        <p:spPr bwMode="auto">
          <a:xfrm>
            <a:off x="4356100" y="24209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37" name="Text Box 193"/>
          <p:cNvSpPr txBox="1">
            <a:spLocks noChangeArrowheads="1"/>
          </p:cNvSpPr>
          <p:nvPr/>
        </p:nvSpPr>
        <p:spPr bwMode="auto">
          <a:xfrm>
            <a:off x="3635375" y="2133600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5V</a:t>
            </a:r>
          </a:p>
        </p:txBody>
      </p:sp>
      <p:sp>
        <p:nvSpPr>
          <p:cNvPr id="39038" name="Text Box 194"/>
          <p:cNvSpPr txBox="1">
            <a:spLocks noChangeArrowheads="1"/>
          </p:cNvSpPr>
          <p:nvPr/>
        </p:nvSpPr>
        <p:spPr bwMode="auto">
          <a:xfrm>
            <a:off x="1258888" y="4292600"/>
            <a:ext cx="13684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伪码灭灯电路</a:t>
            </a:r>
          </a:p>
        </p:txBody>
      </p:sp>
      <p:sp>
        <p:nvSpPr>
          <p:cNvPr id="39039" name="Line 195"/>
          <p:cNvSpPr>
            <a:spLocks noChangeShapeType="1"/>
          </p:cNvSpPr>
          <p:nvPr/>
        </p:nvSpPr>
        <p:spPr bwMode="auto">
          <a:xfrm flipV="1">
            <a:off x="2339975" y="51577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40" name="Line 196"/>
          <p:cNvSpPr>
            <a:spLocks noChangeShapeType="1"/>
          </p:cNvSpPr>
          <p:nvPr/>
        </p:nvSpPr>
        <p:spPr bwMode="auto">
          <a:xfrm flipV="1">
            <a:off x="2051050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41" name="Line 197"/>
          <p:cNvSpPr>
            <a:spLocks noChangeShapeType="1"/>
          </p:cNvSpPr>
          <p:nvPr/>
        </p:nvSpPr>
        <p:spPr bwMode="auto">
          <a:xfrm flipV="1">
            <a:off x="1763713" y="515778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42" name="Line 198"/>
          <p:cNvSpPr>
            <a:spLocks noChangeShapeType="1"/>
          </p:cNvSpPr>
          <p:nvPr/>
        </p:nvSpPr>
        <p:spPr bwMode="auto">
          <a:xfrm>
            <a:off x="1476375" y="6092825"/>
            <a:ext cx="32400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43" name="Line 199"/>
          <p:cNvSpPr>
            <a:spLocks noChangeShapeType="1"/>
          </p:cNvSpPr>
          <p:nvPr/>
        </p:nvSpPr>
        <p:spPr bwMode="auto">
          <a:xfrm flipV="1">
            <a:off x="1476375" y="515778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7624" y="5363924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无需实现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、使用模拟开关作为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码输入译码显示电路，应可以观察到数码管按照节拍顺序依次在对应数位上显示当前所设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码对应数字。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843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用</a:t>
            </a:r>
            <a:r>
              <a:rPr lang="en-US" altLang="zh-CN" dirty="0"/>
              <a:t>1</a:t>
            </a:r>
            <a:r>
              <a:rPr lang="zh-CN" altLang="zh-CN" dirty="0"/>
              <a:t>只</a:t>
            </a:r>
            <a:r>
              <a:rPr lang="en-US" altLang="zh-CN" dirty="0"/>
              <a:t>74LS197</a:t>
            </a:r>
            <a:r>
              <a:rPr lang="zh-CN" altLang="zh-CN" dirty="0"/>
              <a:t>（自动生成</a:t>
            </a:r>
            <a:r>
              <a:rPr lang="en-US" altLang="zh-CN" dirty="0"/>
              <a:t>8421</a:t>
            </a:r>
            <a:r>
              <a:rPr lang="zh-CN" altLang="zh-CN" dirty="0"/>
              <a:t>码），连</a:t>
            </a:r>
            <a:r>
              <a:rPr lang="zh-CN" altLang="zh-CN" dirty="0" smtClean="0"/>
              <a:t>入</a:t>
            </a:r>
            <a:r>
              <a:rPr lang="zh-CN" altLang="en-US" dirty="0" smtClean="0"/>
              <a:t>两</a:t>
            </a:r>
            <a:r>
              <a:rPr lang="zh-CN" altLang="en-US" dirty="0"/>
              <a:t>个四位数码管的</a:t>
            </a:r>
            <a:r>
              <a:rPr lang="en-US" altLang="zh-CN" dirty="0"/>
              <a:t>P13</a:t>
            </a:r>
            <a:r>
              <a:rPr lang="zh-CN" altLang="en-US" dirty="0"/>
              <a:t>、</a:t>
            </a:r>
            <a:r>
              <a:rPr lang="en-US" altLang="zh-CN" dirty="0"/>
              <a:t>P12</a:t>
            </a:r>
            <a:r>
              <a:rPr lang="zh-CN" altLang="en-US" dirty="0"/>
              <a:t>、</a:t>
            </a:r>
            <a:r>
              <a:rPr lang="en-US" altLang="zh-CN" dirty="0"/>
              <a:t>P11</a:t>
            </a:r>
            <a:r>
              <a:rPr lang="zh-CN" altLang="en-US" dirty="0"/>
              <a:t>、</a:t>
            </a:r>
            <a:r>
              <a:rPr lang="en-US" altLang="zh-CN" dirty="0"/>
              <a:t>P10</a:t>
            </a:r>
            <a:r>
              <a:rPr lang="zh-CN" altLang="en-US" dirty="0"/>
              <a:t>和</a:t>
            </a:r>
            <a:r>
              <a:rPr lang="en-US" altLang="zh-CN" dirty="0"/>
              <a:t>P23</a:t>
            </a:r>
            <a:r>
              <a:rPr lang="zh-CN" altLang="en-US" dirty="0"/>
              <a:t>、</a:t>
            </a:r>
            <a:r>
              <a:rPr lang="en-US" altLang="zh-CN" dirty="0"/>
              <a:t>P22</a:t>
            </a:r>
            <a:r>
              <a:rPr lang="zh-CN" altLang="en-US" dirty="0"/>
              <a:t>、</a:t>
            </a:r>
            <a:r>
              <a:rPr lang="en-US" altLang="zh-CN" dirty="0"/>
              <a:t>P21</a:t>
            </a:r>
            <a:r>
              <a:rPr lang="zh-CN" altLang="en-US" dirty="0"/>
              <a:t>、</a:t>
            </a:r>
            <a:r>
              <a:rPr lang="en-US" altLang="zh-CN" dirty="0"/>
              <a:t>P20</a:t>
            </a:r>
            <a:r>
              <a:rPr lang="zh-CN" altLang="en-US" dirty="0"/>
              <a:t>作为数码管</a:t>
            </a:r>
            <a:r>
              <a:rPr lang="en-US" altLang="zh-CN" dirty="0"/>
              <a:t>BCD</a:t>
            </a:r>
            <a:r>
              <a:rPr lang="zh-CN" altLang="en-US" dirty="0"/>
              <a:t>码输入端</a:t>
            </a:r>
            <a:r>
              <a:rPr lang="zh-CN" altLang="zh-CN" dirty="0" smtClean="0"/>
              <a:t>端</a:t>
            </a:r>
            <a:r>
              <a:rPr lang="zh-CN" altLang="zh-CN" dirty="0"/>
              <a:t>作为数据源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74LS197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时钟要</a:t>
            </a:r>
            <a:r>
              <a:rPr lang="zh-CN" altLang="zh-CN" dirty="0" smtClean="0"/>
              <a:t>接</a:t>
            </a:r>
            <a:r>
              <a:rPr lang="zh-CN" altLang="zh-CN" dirty="0"/>
              <a:t>高频</a:t>
            </a:r>
            <a:r>
              <a:rPr lang="zh-CN" altLang="zh-CN" dirty="0" smtClean="0"/>
              <a:t>信号</a:t>
            </a:r>
            <a:r>
              <a:rPr lang="zh-CN" altLang="en-US" dirty="0" smtClean="0"/>
              <a:t>，以使数码管同时显示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位数字。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将</a:t>
            </a:r>
            <a:r>
              <a:rPr lang="zh-CN" altLang="zh-CN" dirty="0"/>
              <a:t>生成</a:t>
            </a:r>
            <a:r>
              <a:rPr lang="en-US" altLang="zh-CN" dirty="0"/>
              <a:t>8421</a:t>
            </a:r>
            <a:r>
              <a:rPr lang="zh-CN" altLang="zh-CN" dirty="0"/>
              <a:t>码的低</a:t>
            </a:r>
            <a:r>
              <a:rPr lang="en-US" altLang="zh-CN" dirty="0"/>
              <a:t>3</a:t>
            </a:r>
            <a:r>
              <a:rPr lang="zh-CN" altLang="zh-CN" dirty="0"/>
              <a:t>位连入</a:t>
            </a:r>
            <a:r>
              <a:rPr lang="en-US" altLang="zh-CN" dirty="0"/>
              <a:t>74LS138</a:t>
            </a:r>
            <a:r>
              <a:rPr lang="zh-CN" altLang="zh-CN" dirty="0"/>
              <a:t>（数据分配器</a:t>
            </a:r>
            <a:r>
              <a:rPr lang="en-US" altLang="zh-CN" dirty="0"/>
              <a:t>)</a:t>
            </a:r>
            <a:r>
              <a:rPr lang="zh-CN" altLang="zh-CN" dirty="0" smtClean="0"/>
              <a:t>的</a:t>
            </a:r>
            <a:r>
              <a:rPr lang="en-US" altLang="zh-CN" dirty="0" smtClean="0"/>
              <a:t>S0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S2</a:t>
            </a:r>
            <a:r>
              <a:rPr lang="zh-CN" altLang="zh-CN" dirty="0" smtClean="0"/>
              <a:t>端，</a:t>
            </a:r>
            <a:r>
              <a:rPr lang="en-US" altLang="zh-CN" dirty="0"/>
              <a:t>G</a:t>
            </a:r>
            <a:r>
              <a:rPr lang="en-US" altLang="zh-CN" dirty="0" smtClean="0"/>
              <a:t>1</a:t>
            </a:r>
            <a:r>
              <a:rPr lang="zh-CN" altLang="zh-CN" dirty="0" smtClean="0"/>
              <a:t>接</a:t>
            </a:r>
            <a:r>
              <a:rPr lang="zh-CN" altLang="en-US" dirty="0" smtClean="0"/>
              <a:t>高</a:t>
            </a:r>
            <a:r>
              <a:rPr lang="zh-CN" altLang="zh-CN" dirty="0" smtClean="0"/>
              <a:t>电平，</a:t>
            </a:r>
            <a:r>
              <a:rPr lang="en-US" altLang="zh-CN" dirty="0" smtClean="0"/>
              <a:t>G2A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G2B</a:t>
            </a:r>
            <a:r>
              <a:rPr lang="zh-CN" altLang="en-US" dirty="0" smtClean="0"/>
              <a:t>接低电平</a:t>
            </a:r>
            <a:r>
              <a:rPr lang="zh-CN" altLang="zh-CN" dirty="0" smtClean="0"/>
              <a:t>，输出</a:t>
            </a:r>
            <a:r>
              <a:rPr lang="en-US" altLang="zh-CN" dirty="0" smtClean="0"/>
              <a:t>Y0~Y7</a:t>
            </a:r>
            <a:r>
              <a:rPr lang="zh-CN" altLang="en-US" dirty="0" smtClean="0"/>
              <a:t>选择接入数码管位</a:t>
            </a:r>
            <a:r>
              <a:rPr lang="zh-CN" altLang="zh-CN" dirty="0" smtClean="0"/>
              <a:t>选通信号</a:t>
            </a:r>
            <a:r>
              <a:rPr lang="zh-CN" altLang="zh-CN" dirty="0"/>
              <a:t>接入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以使某一位固定显示某个数字。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Line 27"/>
          <p:cNvSpPr>
            <a:spLocks noChangeShapeType="1"/>
          </p:cNvSpPr>
          <p:nvPr/>
        </p:nvSpPr>
        <p:spPr bwMode="auto">
          <a:xfrm>
            <a:off x="611560" y="5373216"/>
            <a:ext cx="576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>
            <a:off x="7164288" y="4869160"/>
            <a:ext cx="576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24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方法二：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</a:t>
            </a:r>
            <a:r>
              <a:rPr lang="en-US" altLang="zh-CN" dirty="0" smtClean="0"/>
              <a:t>74LS194</a:t>
            </a:r>
            <a:r>
              <a:rPr lang="zh-CN" altLang="en-US" dirty="0" smtClean="0"/>
              <a:t>接成四节拍顺序脉冲发生器，接入数码管</a:t>
            </a:r>
            <a:r>
              <a:rPr lang="zh-CN" altLang="en-US" dirty="0"/>
              <a:t>位</a:t>
            </a:r>
            <a:r>
              <a:rPr lang="zh-CN" altLang="zh-CN" dirty="0"/>
              <a:t>选通端</a:t>
            </a:r>
            <a:r>
              <a:rPr lang="en-US" altLang="zh-CN" dirty="0" smtClean="0"/>
              <a:t>DIG1~DIG4</a:t>
            </a:r>
            <a:r>
              <a:rPr lang="zh-CN" altLang="en-US" dirty="0" smtClean="0"/>
              <a:t>同时也接入</a:t>
            </a:r>
            <a:r>
              <a:rPr lang="en-US" altLang="zh-CN" dirty="0" smtClean="0"/>
              <a:t>DIG5~DIG8</a:t>
            </a:r>
            <a:r>
              <a:rPr lang="zh-CN" altLang="en-US" dirty="0" smtClean="0"/>
              <a:t>，</a:t>
            </a:r>
            <a:r>
              <a:rPr lang="zh-CN" altLang="en-US" dirty="0"/>
              <a:t>注意</a:t>
            </a:r>
            <a:r>
              <a:rPr lang="en-US" altLang="zh-CN" dirty="0" smtClean="0"/>
              <a:t>74LS194</a:t>
            </a:r>
            <a:r>
              <a:rPr lang="zh-CN" altLang="zh-CN" dirty="0" smtClean="0"/>
              <a:t>的</a:t>
            </a:r>
            <a:r>
              <a:rPr lang="zh-CN" altLang="en-US" dirty="0"/>
              <a:t>时钟要</a:t>
            </a:r>
            <a:r>
              <a:rPr lang="zh-CN" altLang="zh-CN" dirty="0"/>
              <a:t>接高频信号</a:t>
            </a:r>
            <a:r>
              <a:rPr lang="zh-CN" altLang="en-US" dirty="0"/>
              <a:t>，以使数码管同时显示</a:t>
            </a:r>
            <a:r>
              <a:rPr lang="en-US" altLang="zh-CN" dirty="0"/>
              <a:t>8</a:t>
            </a:r>
            <a:r>
              <a:rPr lang="zh-CN" altLang="en-US" dirty="0"/>
              <a:t>位数字。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）输入为</a:t>
            </a:r>
            <a:r>
              <a:rPr lang="en-US" altLang="zh-CN" dirty="0" smtClean="0"/>
              <a:t>DIG1~DIG8</a:t>
            </a:r>
            <a:r>
              <a:rPr lang="zh-CN" altLang="en-US" dirty="0" smtClean="0"/>
              <a:t>，输出为</a:t>
            </a:r>
            <a:r>
              <a:rPr lang="en-US" altLang="zh-CN" dirty="0"/>
              <a:t>P13</a:t>
            </a:r>
            <a:r>
              <a:rPr lang="zh-CN" altLang="en-US" dirty="0"/>
              <a:t>、</a:t>
            </a:r>
            <a:r>
              <a:rPr lang="en-US" altLang="zh-CN" dirty="0"/>
              <a:t>P12</a:t>
            </a:r>
            <a:r>
              <a:rPr lang="zh-CN" altLang="en-US" dirty="0"/>
              <a:t>、</a:t>
            </a:r>
            <a:r>
              <a:rPr lang="en-US" altLang="zh-CN" dirty="0"/>
              <a:t>P11</a:t>
            </a:r>
            <a:r>
              <a:rPr lang="zh-CN" altLang="en-US" dirty="0"/>
              <a:t>、</a:t>
            </a:r>
            <a:r>
              <a:rPr lang="en-US" altLang="zh-CN" dirty="0" smtClean="0"/>
              <a:t>P10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P23</a:t>
            </a:r>
            <a:r>
              <a:rPr lang="zh-CN" altLang="en-US" dirty="0"/>
              <a:t>、</a:t>
            </a:r>
            <a:r>
              <a:rPr lang="en-US" altLang="zh-CN" dirty="0"/>
              <a:t>P22</a:t>
            </a:r>
            <a:r>
              <a:rPr lang="zh-CN" altLang="en-US" dirty="0"/>
              <a:t>、</a:t>
            </a:r>
            <a:r>
              <a:rPr lang="en-US" altLang="zh-CN" dirty="0"/>
              <a:t>P21</a:t>
            </a:r>
            <a:r>
              <a:rPr lang="zh-CN" altLang="en-US" dirty="0"/>
              <a:t>、</a:t>
            </a:r>
            <a:r>
              <a:rPr lang="en-US" altLang="zh-CN" dirty="0" smtClean="0"/>
              <a:t>P20</a:t>
            </a:r>
            <a:r>
              <a:rPr lang="zh-CN" altLang="en-US" dirty="0" smtClean="0"/>
              <a:t>，列出真值表</a:t>
            </a:r>
            <a:r>
              <a:rPr lang="en-US" altLang="zh-CN" dirty="0" smtClean="0"/>
              <a:t>-&gt;</a:t>
            </a:r>
            <a:r>
              <a:rPr lang="zh-CN" altLang="zh-CN" dirty="0"/>
              <a:t>卡诺图</a:t>
            </a:r>
            <a:r>
              <a:rPr lang="en-US" altLang="zh-CN" dirty="0"/>
              <a:t>-&gt;</a:t>
            </a:r>
            <a:r>
              <a:rPr lang="zh-CN" altLang="zh-CN" dirty="0"/>
              <a:t>逻辑表达式</a:t>
            </a:r>
            <a:r>
              <a:rPr lang="en-US" altLang="zh-CN" dirty="0"/>
              <a:t>-&gt;</a:t>
            </a:r>
            <a:r>
              <a:rPr lang="zh-CN" altLang="zh-CN" dirty="0"/>
              <a:t>选择器件实现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注意不同器件的触发电平可能不同。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91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、数码管上可同时显示自己的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69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三、上课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时间</a:t>
            </a:r>
            <a:r>
              <a:rPr lang="en-US" altLang="zh-CN" smtClean="0"/>
              <a:t>:</a:t>
            </a:r>
            <a:r>
              <a:rPr lang="zh-CN" altLang="en-US" smtClean="0"/>
              <a:t>二小时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上课时：固定座位，不要随意走动，不要大声喧哗。每做完一个内容，先不要拆电路，待老师检查合格后签字才能做下一个内容。下课时间到，即停止做实验。离开实验室，要老师检查签字。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未做完的实验可抽时间补做。</a:t>
            </a:r>
          </a:p>
        </p:txBody>
      </p:sp>
    </p:spTree>
    <p:extLst>
      <p:ext uri="{BB962C8B-B14F-4D97-AF65-F5344CB8AC3E}">
        <p14:creationId xmlns:p14="http://schemas.microsoft.com/office/powerpoint/2010/main" val="41065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实验四 组合电路中的竞争与冒险</a:t>
            </a:r>
          </a:p>
        </p:txBody>
      </p:sp>
    </p:spTree>
    <p:extLst>
      <p:ext uri="{BB962C8B-B14F-4D97-AF65-F5344CB8AC3E}">
        <p14:creationId xmlns:p14="http://schemas.microsoft.com/office/powerpoint/2010/main" val="1631768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实验四 组合电路中的竞争与</a:t>
            </a:r>
            <a:r>
              <a:rPr lang="zh-CN" altLang="en-US" dirty="0" smtClean="0"/>
              <a:t>冒险</a:t>
            </a:r>
            <a:endParaRPr lang="zh-CN" altLang="en-US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F=AB+BCD+ACD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要求只有原变量输入即实现时不能用模拟开关的反变量，要实现反变量，用非门。没有非门，可用</a:t>
            </a:r>
            <a:r>
              <a:rPr lang="zh-CN" altLang="en-US" sz="2400" dirty="0" smtClean="0"/>
              <a:t>与非门（与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与非）或异或门（与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异或）。</a:t>
            </a:r>
            <a:r>
              <a:rPr lang="zh-CN" altLang="en-US" sz="2400" dirty="0"/>
              <a:t>要能观察到竞争冒险现象，实现时应尽可能使同一变量的经过两条路径到达同一点时，两条路径相差的门数尽可能多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363989" y="3836591"/>
            <a:ext cx="2592387" cy="744537"/>
            <a:chOff x="2517" y="3249"/>
            <a:chExt cx="1633" cy="46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517" y="3430"/>
              <a:ext cx="1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/>
                <a:t> F=AB.C BD .AD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880" y="3430"/>
              <a:ext cx="22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380" y="3431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560" y="34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379" y="338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787" y="34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41" y="338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379" y="3339"/>
              <a:ext cx="63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198" y="3295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880" y="3249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971053" y="4588965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按上式画逻辑图（自己画）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11559" y="5157192"/>
            <a:ext cx="460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、写出真值表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733925" y="4813276"/>
            <a:ext cx="2230438" cy="1963737"/>
            <a:chOff x="2926" y="2838"/>
            <a:chExt cx="1405" cy="1237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059" y="384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32" y="384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606" y="384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379" y="384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059" y="361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32" y="361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606" y="361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379" y="361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059" y="338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832" y="338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606" y="338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379" y="338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059" y="315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832" y="315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06" y="315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379" y="315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379" y="3155"/>
              <a:ext cx="9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379" y="3385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379" y="3615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379" y="3845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379" y="4075"/>
              <a:ext cx="9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379" y="3155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606" y="3155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832" y="3155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059" y="3155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286" y="3155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3061" y="2928"/>
              <a:ext cx="31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152" y="3200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152" y="3427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01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152" y="3881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3152" y="365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 flipH="1">
              <a:off x="3379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 flipH="1">
              <a:off x="3651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 flipH="1">
              <a:off x="4105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 flipH="1">
              <a:off x="3878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2926" y="3020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AB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3152" y="2838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CD</a:t>
              </a:r>
              <a:endParaRPr lang="en-US" altLang="zh-CN" sz="1800" baseline="-25000"/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2051720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555776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915816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4978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、静态测试验证真值表</a:t>
            </a:r>
            <a:r>
              <a:rPr lang="zh-CN" altLang="en-US" sz="2400" dirty="0" smtClean="0"/>
              <a:t>。（模拟开关设置输入，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显示器检查输出是否符合真值表）</a:t>
            </a:r>
            <a:endParaRPr lang="zh-CN" altLang="en-US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4</a:t>
            </a:r>
            <a:r>
              <a:rPr lang="zh-CN" altLang="en-US" sz="2400" dirty="0" smtClean="0"/>
              <a:t>、设置</a:t>
            </a:r>
            <a:r>
              <a:rPr lang="en-US" altLang="zh-CN" sz="2400" dirty="0" smtClean="0"/>
              <a:t>B=C=D=1</a:t>
            </a:r>
            <a:r>
              <a:rPr lang="zh-CN" altLang="en-US" sz="2400" dirty="0" smtClean="0"/>
              <a:t>观测</a:t>
            </a:r>
            <a:r>
              <a:rPr lang="en-US" altLang="zh-CN" sz="2400" dirty="0"/>
              <a:t>A</a:t>
            </a:r>
            <a:r>
              <a:rPr lang="zh-CN" altLang="en-US" sz="2400" dirty="0"/>
              <a:t>的险象。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1331913" y="19161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411413" y="191611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3851275" y="1916113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148263" y="191611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195513" y="1916113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2268538" y="1916113"/>
            <a:ext cx="14287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635375" y="1916113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V="1">
            <a:off x="3708400" y="1916113"/>
            <a:ext cx="14287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4932363" y="1916113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5005388" y="1916113"/>
            <a:ext cx="14287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331913" y="22764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2195513" y="227647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H="1">
            <a:off x="2339975" y="22764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0" y="2997200"/>
            <a:ext cx="1547813" cy="609600"/>
          </a:xfrm>
          <a:prstGeom prst="borderCallout1">
            <a:avLst>
              <a:gd name="adj1" fmla="val 18750"/>
              <a:gd name="adj2" fmla="val 104921"/>
              <a:gd name="adj3" fmla="val -116667"/>
              <a:gd name="adj4" fmla="val 147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中值宽度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3203575" y="22764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3635375" y="227647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>
            <a:off x="3779838" y="22764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5003800" y="27082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5724525" y="191611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6" name="AutoShape 22"/>
          <p:cNvSpPr>
            <a:spLocks/>
          </p:cNvSpPr>
          <p:nvPr/>
        </p:nvSpPr>
        <p:spPr bwMode="auto">
          <a:xfrm>
            <a:off x="6948488" y="3068638"/>
            <a:ext cx="1743075" cy="609600"/>
          </a:xfrm>
          <a:prstGeom prst="borderCallout1">
            <a:avLst>
              <a:gd name="adj1" fmla="val 18750"/>
              <a:gd name="adj2" fmla="val -4370"/>
              <a:gd name="adj3" fmla="val -122134"/>
              <a:gd name="adj4" fmla="val -68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stealth" w="med" len="lg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毛刺幅度</a:t>
            </a:r>
          </a:p>
        </p:txBody>
      </p:sp>
    </p:spTree>
    <p:extLst>
      <p:ext uri="{BB962C8B-B14F-4D97-AF65-F5344CB8AC3E}">
        <p14:creationId xmlns:p14="http://schemas.microsoft.com/office/powerpoint/2010/main" val="5356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208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5</a:t>
            </a:r>
            <a:r>
              <a:rPr lang="zh-CN" altLang="en-US" sz="2400"/>
              <a:t>、</a:t>
            </a:r>
            <a:r>
              <a:rPr lang="en-US" altLang="zh-CN" sz="2400"/>
              <a:t>6</a:t>
            </a:r>
            <a:r>
              <a:rPr lang="zh-CN" altLang="en-US" sz="2400"/>
              <a:t>、判断险象是否影响下一级电路的正常工作，应看毛刺的幅度大小。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684213" y="1484313"/>
            <a:ext cx="6048375" cy="1590675"/>
            <a:chOff x="431" y="1254"/>
            <a:chExt cx="3810" cy="1002"/>
          </a:xfrm>
        </p:grpSpPr>
        <p:grpSp>
          <p:nvGrpSpPr>
            <p:cNvPr id="43024" name="Group 4"/>
            <p:cNvGrpSpPr>
              <a:grpSpLocks/>
            </p:cNvGrpSpPr>
            <p:nvPr/>
          </p:nvGrpSpPr>
          <p:grpSpPr bwMode="auto">
            <a:xfrm>
              <a:off x="431" y="1254"/>
              <a:ext cx="1134" cy="237"/>
              <a:chOff x="431" y="845"/>
              <a:chExt cx="1134" cy="237"/>
            </a:xfrm>
          </p:grpSpPr>
          <p:sp>
            <p:nvSpPr>
              <p:cNvPr id="43040" name="Text Box 5"/>
              <p:cNvSpPr txBox="1">
                <a:spLocks noChangeArrowheads="1"/>
              </p:cNvSpPr>
              <p:nvPr/>
            </p:nvSpPr>
            <p:spPr bwMode="auto">
              <a:xfrm>
                <a:off x="1020" y="845"/>
                <a:ext cx="227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1</a:t>
                </a:r>
              </a:p>
            </p:txBody>
          </p:sp>
          <p:sp>
            <p:nvSpPr>
              <p:cNvPr id="43041" name="Line 6"/>
              <p:cNvSpPr>
                <a:spLocks noChangeShapeType="1"/>
              </p:cNvSpPr>
              <p:nvPr/>
            </p:nvSpPr>
            <p:spPr bwMode="auto">
              <a:xfrm>
                <a:off x="703" y="935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2" name="Line 7"/>
              <p:cNvSpPr>
                <a:spLocks noChangeShapeType="1"/>
              </p:cNvSpPr>
              <p:nvPr/>
            </p:nvSpPr>
            <p:spPr bwMode="auto">
              <a:xfrm>
                <a:off x="1293" y="93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3" name="Oval 8"/>
              <p:cNvSpPr>
                <a:spLocks noChangeArrowheads="1"/>
              </p:cNvSpPr>
              <p:nvPr/>
            </p:nvSpPr>
            <p:spPr bwMode="auto">
              <a:xfrm>
                <a:off x="1247" y="890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3044" name="Text Box 9"/>
              <p:cNvSpPr txBox="1">
                <a:spLocks noChangeArrowheads="1"/>
              </p:cNvSpPr>
              <p:nvPr/>
            </p:nvSpPr>
            <p:spPr bwMode="auto">
              <a:xfrm>
                <a:off x="431" y="845"/>
                <a:ext cx="227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F</a:t>
                </a:r>
              </a:p>
            </p:txBody>
          </p:sp>
        </p:grpSp>
        <p:sp>
          <p:nvSpPr>
            <p:cNvPr id="43025" name="Line 10"/>
            <p:cNvSpPr>
              <a:spLocks noChangeShapeType="1"/>
            </p:cNvSpPr>
            <p:nvPr/>
          </p:nvSpPr>
          <p:spPr bwMode="auto">
            <a:xfrm>
              <a:off x="2744" y="1299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11"/>
            <p:cNvSpPr>
              <a:spLocks noChangeShapeType="1"/>
            </p:cNvSpPr>
            <p:nvPr/>
          </p:nvSpPr>
          <p:spPr bwMode="auto">
            <a:xfrm>
              <a:off x="3288" y="12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12"/>
            <p:cNvSpPr>
              <a:spLocks noChangeShapeType="1"/>
            </p:cNvSpPr>
            <p:nvPr/>
          </p:nvSpPr>
          <p:spPr bwMode="auto">
            <a:xfrm>
              <a:off x="3198" y="148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13"/>
            <p:cNvSpPr>
              <a:spLocks noChangeShapeType="1"/>
            </p:cNvSpPr>
            <p:nvPr/>
          </p:nvSpPr>
          <p:spPr bwMode="auto">
            <a:xfrm>
              <a:off x="3198" y="157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14"/>
            <p:cNvSpPr>
              <a:spLocks noChangeShapeType="1"/>
            </p:cNvSpPr>
            <p:nvPr/>
          </p:nvSpPr>
          <p:spPr bwMode="auto">
            <a:xfrm>
              <a:off x="3288" y="157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15"/>
            <p:cNvSpPr>
              <a:spLocks noChangeShapeType="1"/>
            </p:cNvSpPr>
            <p:nvPr/>
          </p:nvSpPr>
          <p:spPr bwMode="auto">
            <a:xfrm>
              <a:off x="3152" y="179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16"/>
            <p:cNvSpPr>
              <a:spLocks noChangeShapeType="1"/>
            </p:cNvSpPr>
            <p:nvPr/>
          </p:nvSpPr>
          <p:spPr bwMode="auto">
            <a:xfrm>
              <a:off x="3288" y="1798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17"/>
            <p:cNvSpPr>
              <a:spLocks noChangeShapeType="1"/>
            </p:cNvSpPr>
            <p:nvPr/>
          </p:nvSpPr>
          <p:spPr bwMode="auto">
            <a:xfrm>
              <a:off x="3197" y="18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18"/>
            <p:cNvSpPr>
              <a:spLocks noChangeShapeType="1"/>
            </p:cNvSpPr>
            <p:nvPr/>
          </p:nvSpPr>
          <p:spPr bwMode="auto">
            <a:xfrm>
              <a:off x="3243" y="18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Text Box 19"/>
            <p:cNvSpPr txBox="1">
              <a:spLocks noChangeArrowheads="1"/>
            </p:cNvSpPr>
            <p:nvPr/>
          </p:nvSpPr>
          <p:spPr bwMode="auto">
            <a:xfrm>
              <a:off x="3425" y="1435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C</a:t>
              </a:r>
            </a:p>
          </p:txBody>
        </p:sp>
        <p:sp>
          <p:nvSpPr>
            <p:cNvPr id="43035" name="Text Box 20"/>
            <p:cNvSpPr txBox="1">
              <a:spLocks noChangeArrowheads="1"/>
            </p:cNvSpPr>
            <p:nvPr/>
          </p:nvSpPr>
          <p:spPr bwMode="auto">
            <a:xfrm>
              <a:off x="2426" y="1254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F</a:t>
              </a:r>
            </a:p>
          </p:txBody>
        </p:sp>
        <p:sp>
          <p:nvSpPr>
            <p:cNvPr id="43036" name="Text Box 21"/>
            <p:cNvSpPr txBox="1">
              <a:spLocks noChangeArrowheads="1"/>
            </p:cNvSpPr>
            <p:nvPr/>
          </p:nvSpPr>
          <p:spPr bwMode="auto">
            <a:xfrm>
              <a:off x="3923" y="12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F’</a:t>
              </a:r>
            </a:p>
          </p:txBody>
        </p:sp>
        <p:sp>
          <p:nvSpPr>
            <p:cNvPr id="43037" name="Text Box 22"/>
            <p:cNvSpPr txBox="1">
              <a:spLocks noChangeArrowheads="1"/>
            </p:cNvSpPr>
            <p:nvPr/>
          </p:nvSpPr>
          <p:spPr bwMode="auto">
            <a:xfrm>
              <a:off x="1610" y="1344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F’</a:t>
              </a:r>
            </a:p>
          </p:txBody>
        </p:sp>
        <p:sp>
          <p:nvSpPr>
            <p:cNvPr id="43038" name="Text Box 23"/>
            <p:cNvSpPr txBox="1">
              <a:spLocks noChangeArrowheads="1"/>
            </p:cNvSpPr>
            <p:nvPr/>
          </p:nvSpPr>
          <p:spPr bwMode="auto">
            <a:xfrm>
              <a:off x="793" y="1798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/>
                <a:t>（</a:t>
              </a:r>
              <a:r>
                <a:rPr lang="en-US" altLang="zh-CN" sz="1800"/>
                <a:t>5</a:t>
              </a:r>
              <a:r>
                <a:rPr lang="zh-CN" altLang="en-US" sz="1800"/>
                <a:t>）</a:t>
              </a:r>
            </a:p>
          </p:txBody>
        </p:sp>
        <p:sp>
          <p:nvSpPr>
            <p:cNvPr id="43039" name="Text Box 24"/>
            <p:cNvSpPr txBox="1">
              <a:spLocks noChangeArrowheads="1"/>
            </p:cNvSpPr>
            <p:nvPr/>
          </p:nvSpPr>
          <p:spPr bwMode="auto">
            <a:xfrm>
              <a:off x="3016" y="2025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/>
                <a:t>（</a:t>
              </a:r>
              <a:r>
                <a:rPr lang="en-US" altLang="zh-CN" sz="1800"/>
                <a:t>6</a:t>
              </a:r>
              <a:r>
                <a:rPr lang="zh-CN" altLang="en-US" sz="1800"/>
                <a:t>）</a:t>
              </a:r>
            </a:p>
          </p:txBody>
        </p:sp>
      </p:grpSp>
      <p:sp>
        <p:nvSpPr>
          <p:cNvPr id="43012" name="Text Box 25"/>
          <p:cNvSpPr txBox="1">
            <a:spLocks noChangeArrowheads="1"/>
          </p:cNvSpPr>
          <p:nvPr/>
        </p:nvSpPr>
        <p:spPr bwMode="auto">
          <a:xfrm>
            <a:off x="250825" y="3068638"/>
            <a:ext cx="74895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、同内容</a:t>
            </a:r>
            <a:r>
              <a:rPr lang="en-US" altLang="zh-CN" sz="2400" dirty="0"/>
              <a:t>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8</a:t>
            </a:r>
            <a:r>
              <a:rPr lang="zh-CN" altLang="en-US" sz="2400" dirty="0" smtClean="0"/>
              <a:t>、使用</a:t>
            </a:r>
            <a:r>
              <a:rPr lang="zh-CN" altLang="en-US" sz="2400" dirty="0"/>
              <a:t>公式 </a:t>
            </a:r>
            <a:r>
              <a:rPr lang="en-US" altLang="zh-CN" sz="2400" dirty="0" smtClean="0"/>
              <a:t>AB+AC+BC=AB+AC   </a:t>
            </a:r>
            <a:r>
              <a:rPr lang="zh-CN" altLang="en-US" sz="2400" dirty="0" smtClean="0"/>
              <a:t>添加冗余项</a:t>
            </a:r>
            <a:endParaRPr lang="en-US" altLang="zh-CN" sz="2400" dirty="0"/>
          </a:p>
        </p:txBody>
      </p:sp>
      <p:sp>
        <p:nvSpPr>
          <p:cNvPr id="43013" name="Line 26"/>
          <p:cNvSpPr>
            <a:spLocks noChangeShapeType="1"/>
          </p:cNvSpPr>
          <p:nvPr/>
        </p:nvSpPr>
        <p:spPr bwMode="auto">
          <a:xfrm>
            <a:off x="2700338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27"/>
          <p:cNvSpPr>
            <a:spLocks noChangeShapeType="1"/>
          </p:cNvSpPr>
          <p:nvPr/>
        </p:nvSpPr>
        <p:spPr bwMode="auto">
          <a:xfrm>
            <a:off x="4500563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Text Box 28"/>
          <p:cNvSpPr txBox="1">
            <a:spLocks noChangeArrowheads="1"/>
          </p:cNvSpPr>
          <p:nvPr/>
        </p:nvSpPr>
        <p:spPr bwMode="auto">
          <a:xfrm>
            <a:off x="539750" y="4149725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本实验中</a:t>
            </a:r>
          </a:p>
        </p:txBody>
      </p:sp>
      <p:sp>
        <p:nvSpPr>
          <p:cNvPr id="43016" name="Text Box 29"/>
          <p:cNvSpPr txBox="1">
            <a:spLocks noChangeArrowheads="1"/>
          </p:cNvSpPr>
          <p:nvPr/>
        </p:nvSpPr>
        <p:spPr bwMode="auto">
          <a:xfrm>
            <a:off x="611188" y="4941888"/>
            <a:ext cx="69135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/>
              <a:t>F=AB+BCD+ACD=AB+BCD+ACD+BCD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/>
              <a:t>   </a:t>
            </a:r>
            <a:endParaRPr lang="en-US" altLang="zh-CN" sz="2400" dirty="0"/>
          </a:p>
        </p:txBody>
      </p:sp>
      <p:sp>
        <p:nvSpPr>
          <p:cNvPr id="43017" name="Line 30"/>
          <p:cNvSpPr>
            <a:spLocks noChangeShapeType="1"/>
          </p:cNvSpPr>
          <p:nvPr/>
        </p:nvSpPr>
        <p:spPr bwMode="auto">
          <a:xfrm>
            <a:off x="1619250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31"/>
          <p:cNvSpPr>
            <a:spLocks noChangeShapeType="1"/>
          </p:cNvSpPr>
          <p:nvPr/>
        </p:nvSpPr>
        <p:spPr bwMode="auto">
          <a:xfrm>
            <a:off x="2051050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32"/>
          <p:cNvSpPr>
            <a:spLocks noChangeShapeType="1"/>
          </p:cNvSpPr>
          <p:nvPr/>
        </p:nvSpPr>
        <p:spPr bwMode="auto">
          <a:xfrm>
            <a:off x="2484438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33"/>
          <p:cNvSpPr>
            <a:spLocks noChangeShapeType="1"/>
          </p:cNvSpPr>
          <p:nvPr/>
        </p:nvSpPr>
        <p:spPr bwMode="auto">
          <a:xfrm>
            <a:off x="3852863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34"/>
          <p:cNvSpPr>
            <a:spLocks noChangeShapeType="1"/>
          </p:cNvSpPr>
          <p:nvPr/>
        </p:nvSpPr>
        <p:spPr bwMode="auto">
          <a:xfrm>
            <a:off x="4284663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35"/>
          <p:cNvSpPr>
            <a:spLocks noChangeShapeType="1"/>
          </p:cNvSpPr>
          <p:nvPr/>
        </p:nvSpPr>
        <p:spPr bwMode="auto">
          <a:xfrm>
            <a:off x="4718050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AutoShape 36"/>
          <p:cNvSpPr>
            <a:spLocks noChangeArrowheads="1"/>
          </p:cNvSpPr>
          <p:nvPr/>
        </p:nvSpPr>
        <p:spPr bwMode="auto">
          <a:xfrm>
            <a:off x="6804025" y="3860800"/>
            <a:ext cx="1296988" cy="647700"/>
          </a:xfrm>
          <a:prstGeom prst="wedgeRectCallout">
            <a:avLst>
              <a:gd name="adj1" fmla="val -101162"/>
              <a:gd name="adj2" fmla="val 132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冗余项</a:t>
            </a:r>
          </a:p>
        </p:txBody>
      </p:sp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1285852" y="5502285"/>
            <a:ext cx="2592387" cy="676274"/>
            <a:chOff x="2517" y="3295"/>
            <a:chExt cx="1633" cy="426"/>
          </a:xfrm>
        </p:grpSpPr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2517" y="3430"/>
              <a:ext cx="16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/>
                <a:t> F=AB.C BD .</a:t>
              </a:r>
              <a:r>
                <a:rPr lang="en-US" altLang="zh-CN" sz="2400" b="1" dirty="0" smtClean="0"/>
                <a:t>AD</a:t>
              </a:r>
              <a:endParaRPr lang="en-US" altLang="zh-CN" sz="2400" b="1" dirty="0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2880" y="3439"/>
              <a:ext cx="22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3380" y="3431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3560" y="34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3379" y="338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787" y="34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3741" y="338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379" y="3339"/>
              <a:ext cx="63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3198" y="3295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714744" y="564357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.BCD</a:t>
            </a:r>
            <a:endParaRPr lang="zh-CN" altLang="en-US" dirty="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3929058" y="564357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1785918" y="5357826"/>
            <a:ext cx="25003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实验五 计数器的设计</a:t>
            </a:r>
          </a:p>
        </p:txBody>
      </p:sp>
    </p:spTree>
    <p:extLst>
      <p:ext uri="{BB962C8B-B14F-4D97-AF65-F5344CB8AC3E}">
        <p14:creationId xmlns:p14="http://schemas.microsoft.com/office/powerpoint/2010/main" val="18018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实验五 计数器的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6401197" cy="36324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600" y="6308725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JK</a:t>
            </a:r>
            <a:r>
              <a:rPr lang="zh-CN" altLang="en-US" dirty="0" smtClean="0">
                <a:solidFill>
                  <a:srgbClr val="FF0000"/>
                </a:solidFill>
              </a:rPr>
              <a:t>触发器要求接高电平的，不能悬空，否则会导致输出错误，例如清零端。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78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、时序逻辑电路的设计流程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、同步计数器和异步计数器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同步计数器的触发信号是同一个信号。具体来说，每一级的触发器接的都是同一个</a:t>
            </a:r>
            <a:r>
              <a:rPr lang="en-US" altLang="zh-CN" dirty="0"/>
              <a:t>CLK</a:t>
            </a:r>
            <a:r>
              <a:rPr lang="zh-CN" altLang="en-US" dirty="0"/>
              <a:t>信号。  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异步</a:t>
            </a:r>
            <a:r>
              <a:rPr lang="zh-CN" altLang="en-US" dirty="0"/>
              <a:t>计数器</a:t>
            </a:r>
            <a:r>
              <a:rPr lang="zh-CN" altLang="en-US" dirty="0" smtClean="0"/>
              <a:t>的</a:t>
            </a:r>
            <a:r>
              <a:rPr lang="zh-CN" altLang="en-US" dirty="0"/>
              <a:t>每一级的</a:t>
            </a:r>
            <a:r>
              <a:rPr lang="zh-CN" altLang="en-US" dirty="0" smtClean="0"/>
              <a:t>触发器的</a:t>
            </a:r>
            <a:r>
              <a:rPr lang="en-US" altLang="zh-CN" dirty="0" smtClean="0"/>
              <a:t>CLK</a:t>
            </a:r>
            <a:r>
              <a:rPr lang="zh-CN" altLang="en-US" dirty="0" smtClean="0"/>
              <a:t>信号是不同的，触发器状态变化不是同步的。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68760"/>
            <a:ext cx="8763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971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、异步触发器：存在触发器</a:t>
            </a:r>
            <a:r>
              <a:rPr lang="zh-CN" altLang="en-US" dirty="0"/>
              <a:t>逐级延迟</a:t>
            </a:r>
            <a:r>
              <a:rPr lang="zh-CN" altLang="en-US" dirty="0" smtClean="0"/>
              <a:t>问题</a:t>
            </a:r>
            <a:r>
              <a:rPr lang="zh-CN" altLang="en-US" dirty="0"/>
              <a:t>。</a:t>
            </a:r>
            <a:r>
              <a:rPr lang="zh-CN" altLang="en-US" dirty="0" smtClean="0"/>
              <a:t>同步计数器：各级</a:t>
            </a:r>
            <a:r>
              <a:rPr lang="zh-CN" altLang="en-US" dirty="0"/>
              <a:t>触发器输出相差小，译码时能避免出现</a:t>
            </a:r>
            <a:r>
              <a:rPr lang="zh-CN" altLang="en-US" dirty="0" smtClean="0"/>
              <a:t>尖峰，但是</a:t>
            </a:r>
            <a:r>
              <a:rPr lang="zh-CN" altLang="en-US" dirty="0"/>
              <a:t>电路实现较复杂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提示综合考虑</a:t>
            </a:r>
            <a:r>
              <a:rPr lang="en-US" altLang="zh-CN" dirty="0" smtClean="0"/>
              <a:t>16</a:t>
            </a:r>
            <a:r>
              <a:rPr lang="zh-CN" altLang="en-US" dirty="0"/>
              <a:t>进</a:t>
            </a:r>
            <a:r>
              <a:rPr lang="zh-CN" altLang="en-US" dirty="0" smtClean="0"/>
              <a:t>制计数器的每一位的状态变化特点和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触发器的功能表。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、逻辑分析仪观察并记录</a:t>
            </a:r>
            <a:r>
              <a:rPr lang="en-US" altLang="zh-CN" dirty="0" smtClean="0"/>
              <a:t>CP</a:t>
            </a:r>
            <a:r>
              <a:rPr lang="zh-CN" altLang="en-US" dirty="0" smtClean="0"/>
              <a:t>和每一位的输出波形。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245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按照时序电路的设计步骤得到</a:t>
            </a:r>
            <a:r>
              <a:rPr lang="en-US" altLang="zh-CN" dirty="0" smtClean="0"/>
              <a:t>JK</a:t>
            </a:r>
          </a:p>
          <a:p>
            <a:pPr marL="0" indent="0">
              <a:buNone/>
            </a:pPr>
            <a:r>
              <a:rPr lang="zh-CN" altLang="en-US" dirty="0" smtClean="0"/>
              <a:t>触发器的驱动方程，画出逻辑图，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连接电路实现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逻辑分析仪观察并记录</a:t>
            </a:r>
            <a:r>
              <a:rPr lang="en-US" altLang="zh-CN" dirty="0"/>
              <a:t>CP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每</a:t>
            </a:r>
            <a:r>
              <a:rPr lang="zh-CN" altLang="en-US" dirty="0"/>
              <a:t>一位的输出波形。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1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626241"/>
              </p:ext>
            </p:extLst>
          </p:nvPr>
        </p:nvGraphicFramePr>
        <p:xfrm>
          <a:off x="6660232" y="1856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/>
                <a:gridCol w="533400"/>
                <a:gridCol w="465138"/>
                <a:gridCol w="473075"/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16</a:t>
            </a:r>
            <a:r>
              <a:rPr lang="zh-CN" altLang="en-US" dirty="0" smtClean="0"/>
              <a:t>进制异步计数器</a:t>
            </a:r>
            <a:r>
              <a:rPr lang="zh-CN" altLang="en-US" sz="1800" dirty="0" smtClean="0"/>
              <a:t>（每级触发器的</a:t>
            </a:r>
            <a:r>
              <a:rPr lang="en-US" altLang="zh-CN" sz="1800" dirty="0" smtClean="0"/>
              <a:t>CP</a:t>
            </a:r>
            <a:r>
              <a:rPr lang="zh-CN" altLang="en-US" sz="1800" dirty="0" smtClean="0"/>
              <a:t>是不同的信号）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5602"/>
            <a:ext cx="7620000" cy="3646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1268760"/>
            <a:ext cx="58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位异步二进制减法计数器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1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三、上课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实验器件：一次发给你们，请妥善保管。到课程考试结束，交回实验室，发多少，交回多少。损坏照价赔偿。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42030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16</a:t>
            </a:r>
            <a:r>
              <a:rPr lang="zh-CN" altLang="en-US" dirty="0" smtClean="0"/>
              <a:t>进制同步计数器</a:t>
            </a:r>
            <a:r>
              <a:rPr lang="zh-CN" altLang="en-US" sz="2000" dirty="0" smtClean="0"/>
              <a:t>（每级触发器</a:t>
            </a:r>
            <a:r>
              <a:rPr lang="en-US" altLang="zh-CN" sz="2000" dirty="0" smtClean="0"/>
              <a:t>CP</a:t>
            </a:r>
            <a:r>
              <a:rPr lang="zh-CN" altLang="en-US" sz="2000" dirty="0" smtClean="0"/>
              <a:t>都接同一个连续脉冲）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1556792"/>
            <a:ext cx="71342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994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2656"/>
                <a:ext cx="8229600" cy="61926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内容</a:t>
                </a:r>
                <a:r>
                  <a:rPr lang="en-US" altLang="zh-CN" dirty="0" smtClean="0"/>
                  <a:t>3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、设计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参照</a:t>
                </a:r>
                <a:r>
                  <a:rPr lang="en-US" altLang="zh-CN" dirty="0" smtClean="0"/>
                  <a:t>JK</a:t>
                </a:r>
                <a:r>
                  <a:rPr lang="zh-CN" altLang="en-US" dirty="0"/>
                  <a:t>触发器的功能</a:t>
                </a:r>
                <a:r>
                  <a:rPr lang="zh-CN" altLang="en-US" dirty="0" smtClean="0"/>
                  <a:t>表，利用</a:t>
                </a:r>
                <a:r>
                  <a:rPr lang="en-US" altLang="zh-CN" dirty="0" smtClean="0"/>
                  <a:t>JK</a:t>
                </a:r>
                <a:r>
                  <a:rPr lang="zh-CN" altLang="en-US" dirty="0" smtClean="0"/>
                  <a:t>触发器的置位和清零功能实现左移、右移功能。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以右移为例，</a:t>
                </a:r>
                <a:r>
                  <a:rPr lang="zh-CN" altLang="zh-CN" dirty="0" smtClean="0"/>
                  <a:t>第一</a:t>
                </a:r>
                <a:r>
                  <a:rPr lang="zh-CN" altLang="en-US" dirty="0" smtClean="0"/>
                  <a:t>级触发器</a:t>
                </a:r>
                <a:r>
                  <a:rPr lang="zh-CN" altLang="zh-CN" dirty="0" smtClean="0"/>
                  <a:t>（</a:t>
                </a:r>
                <a:r>
                  <a:rPr lang="zh-CN" altLang="zh-CN" dirty="0"/>
                  <a:t>最左位）</a:t>
                </a:r>
                <a:r>
                  <a:rPr lang="en-US" altLang="zh-CN" dirty="0" smtClean="0"/>
                  <a:t>J=D</a:t>
                </a:r>
                <a:r>
                  <a:rPr lang="en-US" altLang="zh-CN" sz="2000" dirty="0" smtClean="0"/>
                  <a:t>SR</a:t>
                </a:r>
                <a:r>
                  <a:rPr lang="en-US" altLang="zh-CN" dirty="0" smtClean="0"/>
                  <a:t>,K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30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SR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第一级触发器输出</a:t>
                </a:r>
                <a:r>
                  <a:rPr lang="en-US" altLang="zh-CN" dirty="0" smtClean="0"/>
                  <a:t>Q</a:t>
                </a:r>
                <a:r>
                  <a:rPr lang="zh-CN" altLang="zh-CN" dirty="0"/>
                  <a:t>作为下</a:t>
                </a:r>
                <a:r>
                  <a:rPr lang="zh-CN" altLang="zh-CN" dirty="0" smtClean="0"/>
                  <a:t>一</a:t>
                </a:r>
                <a:r>
                  <a:rPr lang="zh-CN" altLang="en-US" dirty="0" smtClean="0"/>
                  <a:t>级触发器</a:t>
                </a:r>
                <a:r>
                  <a:rPr lang="zh-CN" altLang="zh-CN" dirty="0" smtClean="0"/>
                  <a:t>的</a:t>
                </a:r>
                <a:r>
                  <a:rPr lang="zh-CN" altLang="zh-CN" dirty="0"/>
                  <a:t>信号接入，即</a:t>
                </a:r>
                <a:r>
                  <a:rPr lang="en-US" altLang="zh-CN" dirty="0"/>
                  <a:t>J=Q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K=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zh-CN" altLang="en-US" dirty="0" smtClean="0"/>
                  <a:t>。第三、四级触发器也如第二级接法。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当</a:t>
                </a:r>
                <a:r>
                  <a:rPr lang="en-US" altLang="zh-CN" sz="2400" dirty="0" smtClean="0"/>
                  <a:t>D</a:t>
                </a:r>
                <a:r>
                  <a:rPr lang="en-US" altLang="zh-CN" sz="1600" dirty="0" smtClean="0"/>
                  <a:t>SR</a:t>
                </a:r>
                <a:r>
                  <a:rPr lang="zh-CN" altLang="en-US" sz="2400" dirty="0" smtClean="0"/>
                  <a:t>是高电平时，</a:t>
                </a:r>
                <a:r>
                  <a:rPr lang="zh-CN" altLang="en-US" sz="2400" dirty="0"/>
                  <a:t>第</a:t>
                </a:r>
                <a:r>
                  <a:rPr lang="zh-CN" altLang="en-US" sz="2400" dirty="0" smtClean="0"/>
                  <a:t>一级触发器置位，在下一个时钟时，第二级</a:t>
                </a:r>
                <a:r>
                  <a:rPr lang="zh-CN" altLang="en-US" sz="2400" dirty="0"/>
                  <a:t>触发器</a:t>
                </a:r>
                <a:r>
                  <a:rPr lang="zh-CN" altLang="en-US" sz="2400" dirty="0" smtClean="0"/>
                  <a:t>置位</a:t>
                </a:r>
                <a:r>
                  <a:rPr lang="en-US" altLang="zh-CN" sz="2400" dirty="0" smtClean="0"/>
                  <a:t>…</a:t>
                </a:r>
                <a:r>
                  <a:rPr lang="zh-CN" altLang="en-US" sz="2400" dirty="0" smtClean="0"/>
                  <a:t>从而实现</a:t>
                </a:r>
                <a:r>
                  <a:rPr lang="en-US" altLang="zh-CN" sz="2400" dirty="0" smtClean="0"/>
                  <a:t>D</a:t>
                </a:r>
                <a:r>
                  <a:rPr lang="en-US" altLang="zh-CN" sz="1600" dirty="0" smtClean="0"/>
                  <a:t>SR</a:t>
                </a:r>
                <a:r>
                  <a:rPr lang="zh-CN" altLang="en-US" sz="2400" dirty="0" smtClean="0"/>
                  <a:t>的右移。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</a:t>
                </a:r>
                <a:r>
                  <a:rPr lang="zh-CN" altLang="en-US" dirty="0"/>
                  <a:t>使用“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”显示器</a:t>
                </a:r>
                <a:r>
                  <a:rPr lang="zh-CN" altLang="en-US" dirty="0" smtClean="0"/>
                  <a:t>检查左移、右移功能。用</a:t>
                </a:r>
                <a:r>
                  <a:rPr lang="en-US" altLang="zh-CN" dirty="0" smtClean="0"/>
                  <a:t>Proteus</a:t>
                </a:r>
                <a:r>
                  <a:rPr lang="zh-CN" altLang="en-US" dirty="0" smtClean="0"/>
                  <a:t>实现</a:t>
                </a:r>
                <a:r>
                  <a:rPr lang="en-US" altLang="zh-CN" dirty="0" smtClean="0"/>
                  <a:t>74LS194</a:t>
                </a:r>
                <a:r>
                  <a:rPr lang="zh-CN" altLang="en-US" dirty="0" smtClean="0"/>
                  <a:t>置零、保持、</a:t>
                </a:r>
                <a:r>
                  <a:rPr lang="zh-CN" altLang="en-US" dirty="0"/>
                  <a:t>左移、</a:t>
                </a:r>
                <a:r>
                  <a:rPr lang="zh-CN" altLang="en-US" dirty="0" smtClean="0"/>
                  <a:t>右移、并行送数功能。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2656"/>
                <a:ext cx="8229600" cy="6192688"/>
              </a:xfrm>
              <a:blipFill rotWithShape="0">
                <a:blip r:embed="rId2" cstate="print"/>
                <a:stretch>
                  <a:fillRect l="-1852" t="-2562" r="-2000" b="-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265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/>
              <a:t>4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提示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按照时序电路的设计步骤得到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</a:t>
            </a:r>
            <a:r>
              <a:rPr lang="zh-CN" altLang="en-US" dirty="0"/>
              <a:t>的驱动方程，画出逻辑图</a:t>
            </a:r>
            <a:r>
              <a:rPr lang="zh-CN" altLang="en-US" dirty="0" smtClean="0"/>
              <a:t>，连接</a:t>
            </a:r>
            <a:r>
              <a:rPr lang="zh-CN" altLang="en-US" dirty="0"/>
              <a:t>电路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注意：这个</a:t>
            </a:r>
            <a:r>
              <a:rPr lang="en-US" altLang="zh-CN" dirty="0" smtClean="0"/>
              <a:t>12</a:t>
            </a:r>
            <a:r>
              <a:rPr lang="zh-CN" altLang="en-US" dirty="0"/>
              <a:t>进</a:t>
            </a:r>
            <a:r>
              <a:rPr lang="zh-CN" altLang="en-US" dirty="0" smtClean="0"/>
              <a:t>制同步计数器没有</a:t>
            </a:r>
            <a:r>
              <a:rPr lang="en-US" altLang="zh-CN" dirty="0" smtClean="0"/>
              <a:t>00</a:t>
            </a:r>
            <a:r>
              <a:rPr lang="zh-CN" altLang="en-US" dirty="0" smtClean="0"/>
              <a:t>状态，要考虑自启动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、使用逻辑分析仪</a:t>
            </a:r>
            <a:r>
              <a:rPr lang="zh-CN" altLang="en-US" dirty="0"/>
              <a:t>观察并记录</a:t>
            </a:r>
            <a:r>
              <a:rPr lang="en-US" altLang="zh-CN" dirty="0"/>
              <a:t>CP</a:t>
            </a:r>
            <a:r>
              <a:rPr lang="zh-CN" altLang="en-US" dirty="0" smtClean="0"/>
              <a:t>和每</a:t>
            </a:r>
            <a:r>
              <a:rPr lang="zh-CN" altLang="en-US" dirty="0"/>
              <a:t>一位的输出波形。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348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4721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、设计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）根据实验要求可以的该特殊十二进制计数器状态转换图。</a:t>
            </a:r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0001</a:t>
            </a:r>
            <a:r>
              <a:rPr lang="en-US" altLang="zh-CN" dirty="0" smtClean="0">
                <a:cs typeface="Arial" panose="020B0604020202020204" pitchFamily="34" charset="0"/>
              </a:rPr>
              <a:t>→0010→0011→0100→0101→0110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cs typeface="Arial" panose="020B0604020202020204" pitchFamily="34" charset="0"/>
              </a:rPr>
              <a:t>  </a:t>
            </a:r>
            <a:r>
              <a:rPr lang="en-US" altLang="zh-CN" dirty="0" smtClean="0">
                <a:latin typeface="宋体" panose="02010600030101010101" pitchFamily="2" charset="-122"/>
                <a:cs typeface="Arial" panose="020B0604020202020204" pitchFamily="34" charset="0"/>
              </a:rPr>
              <a:t>↑</a:t>
            </a:r>
            <a:r>
              <a:rPr lang="en-US" altLang="zh-CN" dirty="0" smtClean="0">
                <a:cs typeface="Arial" panose="020B0604020202020204" pitchFamily="34" charset="0"/>
              </a:rPr>
              <a:t>                                                       ↓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cs typeface="Arial" panose="020B0604020202020204" pitchFamily="34" charset="0"/>
              </a:rPr>
              <a:t>1100←1011←1010←1001←1000←0111</a:t>
            </a:r>
          </a:p>
        </p:txBody>
      </p:sp>
    </p:spTree>
    <p:extLst>
      <p:ext uri="{BB962C8B-B14F-4D97-AF65-F5344CB8AC3E}">
        <p14:creationId xmlns:p14="http://schemas.microsoft.com/office/powerpoint/2010/main" val="1833702338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642350" cy="2735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）确定电路所需触发器数目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有效状态为</a:t>
            </a:r>
            <a:r>
              <a:rPr lang="en-US" altLang="zh-CN" smtClean="0"/>
              <a:t>m=12</a:t>
            </a:r>
            <a:r>
              <a:rPr lang="zh-CN" altLang="en-US" smtClean="0"/>
              <a:t>，求所需触发器数目</a:t>
            </a:r>
            <a:r>
              <a:rPr lang="en-US" altLang="zh-CN" smtClean="0"/>
              <a:t>n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2</a:t>
            </a:r>
            <a:r>
              <a:rPr lang="en-US" altLang="zh-CN" baseline="30000" smtClean="0"/>
              <a:t>n</a:t>
            </a:r>
            <a:r>
              <a:rPr lang="en-US" altLang="zh-CN" smtClean="0">
                <a:cs typeface="Arial" panose="020B0604020202020204" pitchFamily="34" charset="0"/>
              </a:rPr>
              <a:t>≥m=12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cs typeface="Arial" panose="020B0604020202020204" pitchFamily="34" charset="0"/>
              </a:rPr>
              <a:t>可得</a:t>
            </a:r>
            <a:r>
              <a:rPr lang="en-US" altLang="zh-CN" smtClean="0">
                <a:cs typeface="Arial" panose="020B0604020202020204" pitchFamily="34" charset="0"/>
              </a:rPr>
              <a:t>n=4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cs typeface="Arial" panose="020B0604020202020204" pitchFamily="34" charset="0"/>
              </a:rPr>
              <a:t>（</a:t>
            </a:r>
            <a:r>
              <a:rPr lang="en-US" altLang="zh-CN" smtClean="0">
                <a:cs typeface="Arial" panose="020B0604020202020204" pitchFamily="34" charset="0"/>
              </a:rPr>
              <a:t>3</a:t>
            </a:r>
            <a:r>
              <a:rPr lang="zh-CN" altLang="en-US" smtClean="0">
                <a:cs typeface="Arial" panose="020B0604020202020204" pitchFamily="34" charset="0"/>
              </a:rPr>
              <a:t>）画出次态卡诺图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339975" y="3213100"/>
            <a:ext cx="4248150" cy="2665413"/>
            <a:chOff x="2517" y="2069"/>
            <a:chExt cx="2676" cy="1679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1011</a:t>
              </a:r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1100</a:t>
              </a:r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1010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1001</a:t>
              </a: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0001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0111</a:t>
              </a: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1000</a:t>
              </a: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0110</a:t>
              </a:r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0101</a:t>
              </a: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0011</a:t>
              </a: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0100</a:t>
              </a: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0010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Line 25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Line 26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 flipH="1">
              <a:off x="3996" y="2312"/>
              <a:ext cx="2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 flipH="1">
              <a:off x="4918" y="231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6119" name="Text Box 39"/>
            <p:cNvSpPr txBox="1">
              <a:spLocks noChangeArrowheads="1"/>
            </p:cNvSpPr>
            <p:nvPr/>
          </p:nvSpPr>
          <p:spPr bwMode="auto">
            <a:xfrm>
              <a:off x="2517" y="2432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6120" name="Text Box 40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32174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22960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）求出每个触发器的状态方程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0" y="765175"/>
            <a:ext cx="4176713" cy="2016125"/>
            <a:chOff x="2517" y="2069"/>
            <a:chExt cx="2676" cy="1679"/>
          </a:xfrm>
        </p:grpSpPr>
        <p:sp>
          <p:nvSpPr>
            <p:cNvPr id="47251" name="Rectangle 4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52" name="Rectangle 5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53" name="Rectangle 6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54" name="Rectangle 7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55" name="Rectangle 8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56" name="Rectangle 9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57" name="Rectangle 10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58" name="Rectangle 11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59" name="Rectangle 12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60" name="Rectangle 13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1" name="Rectangle 14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2" name="Rectangle 15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63" name="Rectangle 16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64" name="Rectangle 17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5" name="Rectangle 18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66" name="Rectangle 19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67" name="Line 20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8" name="Line 21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9" name="Line 22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0" name="Line 23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1" name="Line 24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2" name="Line 25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3" name="Line 26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4" name="Line 27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5" name="Line 28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6" name="Line 29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7" name="Line 30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8" name="Text Box 31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79" name="Text Box 32"/>
            <p:cNvSpPr txBox="1">
              <a:spLocks noChangeArrowheads="1"/>
            </p:cNvSpPr>
            <p:nvPr/>
          </p:nvSpPr>
          <p:spPr bwMode="auto">
            <a:xfrm>
              <a:off x="3025" y="2905"/>
              <a:ext cx="2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80" name="Text Box 33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81" name="Text Box 34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82" name="Text Box 35"/>
            <p:cNvSpPr txBox="1">
              <a:spLocks noChangeArrowheads="1"/>
            </p:cNvSpPr>
            <p:nvPr/>
          </p:nvSpPr>
          <p:spPr bwMode="auto">
            <a:xfrm flipH="1">
              <a:off x="3444" y="2312"/>
              <a:ext cx="25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83" name="Text Box 36"/>
            <p:cNvSpPr txBox="1">
              <a:spLocks noChangeArrowheads="1"/>
            </p:cNvSpPr>
            <p:nvPr/>
          </p:nvSpPr>
          <p:spPr bwMode="auto">
            <a:xfrm flipH="1">
              <a:off x="4000" y="2312"/>
              <a:ext cx="2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84" name="Text Box 37"/>
            <p:cNvSpPr txBox="1">
              <a:spLocks noChangeArrowheads="1"/>
            </p:cNvSpPr>
            <p:nvPr/>
          </p:nvSpPr>
          <p:spPr bwMode="auto">
            <a:xfrm flipH="1">
              <a:off x="4918" y="2312"/>
              <a:ext cx="18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85" name="Text Box 38"/>
            <p:cNvSpPr txBox="1">
              <a:spLocks noChangeArrowheads="1"/>
            </p:cNvSpPr>
            <p:nvPr/>
          </p:nvSpPr>
          <p:spPr bwMode="auto">
            <a:xfrm flipH="1">
              <a:off x="4460" y="2312"/>
              <a:ext cx="23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86" name="Text Box 39"/>
            <p:cNvSpPr txBox="1">
              <a:spLocks noChangeArrowheads="1"/>
            </p:cNvSpPr>
            <p:nvPr/>
          </p:nvSpPr>
          <p:spPr bwMode="auto">
            <a:xfrm>
              <a:off x="2517" y="2433"/>
              <a:ext cx="49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287" name="Text Box 40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47108" name="Group 41"/>
          <p:cNvGrpSpPr>
            <a:grpSpLocks/>
          </p:cNvGrpSpPr>
          <p:nvPr/>
        </p:nvGrpSpPr>
        <p:grpSpPr bwMode="auto">
          <a:xfrm>
            <a:off x="4427538" y="765175"/>
            <a:ext cx="4248150" cy="1943100"/>
            <a:chOff x="2517" y="2069"/>
            <a:chExt cx="2676" cy="1679"/>
          </a:xfrm>
        </p:grpSpPr>
        <p:sp>
          <p:nvSpPr>
            <p:cNvPr id="47214" name="Rectangle 42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15" name="Rectangle 43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16" name="Rectangle 44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17" name="Rectangle 45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18" name="Rectangle 46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19" name="Rectangle 47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20" name="Rectangle 48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21" name="Rectangle 49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2" name="Rectangle 50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3" name="Rectangle 51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4" name="Rectangle 52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5" name="Rectangle 53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6" name="Rectangle 54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7" name="Rectangle 55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228" name="Rectangle 56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229" name="Rectangle 57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230" name="Line 58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1" name="Line 59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2" name="Line 60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3" name="Line 61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4" name="Line 62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5" name="Line 63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6" name="Line 64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7" name="Line 65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8" name="Line 66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9" name="Line 67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0" name="Line 68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1" name="Text Box 69"/>
            <p:cNvSpPr txBox="1">
              <a:spLocks noChangeArrowheads="1"/>
            </p:cNvSpPr>
            <p:nvPr/>
          </p:nvSpPr>
          <p:spPr bwMode="auto">
            <a:xfrm>
              <a:off x="3025" y="2607"/>
              <a:ext cx="2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42" name="Text Box 70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43" name="Text Box 71"/>
            <p:cNvSpPr txBox="1">
              <a:spLocks noChangeArrowheads="1"/>
            </p:cNvSpPr>
            <p:nvPr/>
          </p:nvSpPr>
          <p:spPr bwMode="auto">
            <a:xfrm>
              <a:off x="3025" y="3496"/>
              <a:ext cx="2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44" name="Text Box 72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45" name="Text Box 73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46" name="Text Box 74"/>
            <p:cNvSpPr txBox="1">
              <a:spLocks noChangeArrowheads="1"/>
            </p:cNvSpPr>
            <p:nvPr/>
          </p:nvSpPr>
          <p:spPr bwMode="auto">
            <a:xfrm flipH="1">
              <a:off x="4000" y="2312"/>
              <a:ext cx="24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47" name="Text Box 75"/>
            <p:cNvSpPr txBox="1">
              <a:spLocks noChangeArrowheads="1"/>
            </p:cNvSpPr>
            <p:nvPr/>
          </p:nvSpPr>
          <p:spPr bwMode="auto">
            <a:xfrm flipH="1">
              <a:off x="4922" y="2312"/>
              <a:ext cx="18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48" name="Text Box 76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49" name="Text Box 77"/>
            <p:cNvSpPr txBox="1">
              <a:spLocks noChangeArrowheads="1"/>
            </p:cNvSpPr>
            <p:nvPr/>
          </p:nvSpPr>
          <p:spPr bwMode="auto">
            <a:xfrm>
              <a:off x="2517" y="2433"/>
              <a:ext cx="4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250" name="Text Box 78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47109" name="Group 79"/>
          <p:cNvGrpSpPr>
            <a:grpSpLocks/>
          </p:cNvGrpSpPr>
          <p:nvPr/>
        </p:nvGrpSpPr>
        <p:grpSpPr bwMode="auto">
          <a:xfrm>
            <a:off x="0" y="3644900"/>
            <a:ext cx="4248150" cy="2016125"/>
            <a:chOff x="2517" y="2069"/>
            <a:chExt cx="2676" cy="1679"/>
          </a:xfrm>
        </p:grpSpPr>
        <p:sp>
          <p:nvSpPr>
            <p:cNvPr id="47177" name="Rectangle 80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78" name="Rectangle 81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79" name="Rectangle 82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0" name="Rectangle 83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1" name="Rectangle 84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82" name="Rectangle 85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83" name="Rectangle 86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84" name="Rectangle 87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5" name="Rectangle 88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86" name="Rectangle 89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87" name="Rectangle 90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88" name="Rectangle 91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89" name="Rectangle 92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90" name="Rectangle 93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91" name="Rectangle 94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92" name="Rectangle 95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93" name="Line 96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4" name="Line 97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5" name="Line 98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6" name="Line 99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7" name="Line 100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8" name="Line 101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9" name="Line 102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0" name="Line 103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1" name="Line 104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2" name="Line 105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3" name="Line 106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4" name="Text Box 107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05" name="Text Box 108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06" name="Text Box 109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07" name="Text Box 110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08" name="Text Box 111"/>
            <p:cNvSpPr txBox="1">
              <a:spLocks noChangeArrowheads="1"/>
            </p:cNvSpPr>
            <p:nvPr/>
          </p:nvSpPr>
          <p:spPr bwMode="auto">
            <a:xfrm flipH="1">
              <a:off x="3440" y="2311"/>
              <a:ext cx="25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209" name="Text Box 112"/>
            <p:cNvSpPr txBox="1">
              <a:spLocks noChangeArrowheads="1"/>
            </p:cNvSpPr>
            <p:nvPr/>
          </p:nvSpPr>
          <p:spPr bwMode="auto">
            <a:xfrm flipH="1">
              <a:off x="3999" y="2311"/>
              <a:ext cx="2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210" name="Text Box 113"/>
            <p:cNvSpPr txBox="1">
              <a:spLocks noChangeArrowheads="1"/>
            </p:cNvSpPr>
            <p:nvPr/>
          </p:nvSpPr>
          <p:spPr bwMode="auto">
            <a:xfrm flipH="1">
              <a:off x="4921" y="2311"/>
              <a:ext cx="18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211" name="Text Box 114"/>
            <p:cNvSpPr txBox="1">
              <a:spLocks noChangeArrowheads="1"/>
            </p:cNvSpPr>
            <p:nvPr/>
          </p:nvSpPr>
          <p:spPr bwMode="auto">
            <a:xfrm flipH="1">
              <a:off x="4456" y="2311"/>
              <a:ext cx="2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212" name="Text Box 115"/>
            <p:cNvSpPr txBox="1">
              <a:spLocks noChangeArrowheads="1"/>
            </p:cNvSpPr>
            <p:nvPr/>
          </p:nvSpPr>
          <p:spPr bwMode="auto">
            <a:xfrm>
              <a:off x="2517" y="2433"/>
              <a:ext cx="49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213" name="Text Box 116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47110" name="Group 117"/>
          <p:cNvGrpSpPr>
            <a:grpSpLocks/>
          </p:cNvGrpSpPr>
          <p:nvPr/>
        </p:nvGrpSpPr>
        <p:grpSpPr bwMode="auto">
          <a:xfrm>
            <a:off x="4427538" y="3860800"/>
            <a:ext cx="4248150" cy="1873250"/>
            <a:chOff x="2517" y="2069"/>
            <a:chExt cx="2676" cy="1679"/>
          </a:xfrm>
        </p:grpSpPr>
        <p:sp>
          <p:nvSpPr>
            <p:cNvPr id="47140" name="Rectangle 118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1" name="Rectangle 119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2" name="Rectangle 120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3" name="Rectangle 121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44" name="Rectangle 122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45" name="Rectangle 123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46" name="Rectangle 124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47" name="Rectangle 125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48" name="Rectangle 126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49" name="Rectangle 127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7150" name="Rectangle 128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1" name="Rectangle 129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2" name="Rectangle 130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3" name="Rectangle 131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4" name="Rectangle 132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47155" name="Rectangle 133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47156" name="Line 134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Line 135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136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Line 137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Line 138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Line 139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Line 140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Line 141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Line 142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Line 143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6" name="Line 144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7" name="Text Box 145"/>
            <p:cNvSpPr txBox="1">
              <a:spLocks noChangeArrowheads="1"/>
            </p:cNvSpPr>
            <p:nvPr/>
          </p:nvSpPr>
          <p:spPr bwMode="auto">
            <a:xfrm>
              <a:off x="3025" y="2605"/>
              <a:ext cx="26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168" name="Text Box 146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169" name="Text Box 147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170" name="Text Box 148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171" name="Text Box 149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7172" name="Text Box 150"/>
            <p:cNvSpPr txBox="1">
              <a:spLocks noChangeArrowheads="1"/>
            </p:cNvSpPr>
            <p:nvPr/>
          </p:nvSpPr>
          <p:spPr bwMode="auto">
            <a:xfrm flipH="1">
              <a:off x="3998" y="2312"/>
              <a:ext cx="2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7173" name="Text Box 151"/>
            <p:cNvSpPr txBox="1">
              <a:spLocks noChangeArrowheads="1"/>
            </p:cNvSpPr>
            <p:nvPr/>
          </p:nvSpPr>
          <p:spPr bwMode="auto">
            <a:xfrm flipH="1">
              <a:off x="4920" y="2312"/>
              <a:ext cx="18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7174" name="Text Box 152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7175" name="Text Box 153"/>
            <p:cNvSpPr txBox="1">
              <a:spLocks noChangeArrowheads="1"/>
            </p:cNvSpPr>
            <p:nvPr/>
          </p:nvSpPr>
          <p:spPr bwMode="auto">
            <a:xfrm>
              <a:off x="2517" y="2432"/>
              <a:ext cx="49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7176" name="Text Box 154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sp>
        <p:nvSpPr>
          <p:cNvPr id="47111" name="AutoShape 155"/>
          <p:cNvSpPr>
            <a:spLocks/>
          </p:cNvSpPr>
          <p:nvPr/>
        </p:nvSpPr>
        <p:spPr bwMode="auto">
          <a:xfrm>
            <a:off x="1619250" y="1052513"/>
            <a:ext cx="288925" cy="1871662"/>
          </a:xfrm>
          <a:prstGeom prst="rightBracket">
            <a:avLst>
              <a:gd name="adj" fmla="val 539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2" name="AutoShape 156"/>
          <p:cNvSpPr>
            <a:spLocks/>
          </p:cNvSpPr>
          <p:nvPr/>
        </p:nvSpPr>
        <p:spPr bwMode="auto">
          <a:xfrm>
            <a:off x="3563938" y="981075"/>
            <a:ext cx="431800" cy="2016125"/>
          </a:xfrm>
          <a:prstGeom prst="leftBracket">
            <a:avLst>
              <a:gd name="adj" fmla="val 3890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3" name="Oval 157"/>
          <p:cNvSpPr>
            <a:spLocks noChangeArrowheads="1"/>
          </p:cNvSpPr>
          <p:nvPr/>
        </p:nvSpPr>
        <p:spPr bwMode="auto">
          <a:xfrm>
            <a:off x="6588125" y="1341438"/>
            <a:ext cx="504825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4" name="Oval 158"/>
          <p:cNvSpPr>
            <a:spLocks noChangeArrowheads="1"/>
          </p:cNvSpPr>
          <p:nvPr/>
        </p:nvSpPr>
        <p:spPr bwMode="auto">
          <a:xfrm>
            <a:off x="8027988" y="1341438"/>
            <a:ext cx="504825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5" name="Freeform 159"/>
          <p:cNvSpPr>
            <a:spLocks/>
          </p:cNvSpPr>
          <p:nvPr/>
        </p:nvSpPr>
        <p:spPr bwMode="auto">
          <a:xfrm>
            <a:off x="2916238" y="5302250"/>
            <a:ext cx="431800" cy="503238"/>
          </a:xfrm>
          <a:custGeom>
            <a:avLst/>
            <a:gdLst>
              <a:gd name="T0" fmla="*/ 0 w 272"/>
              <a:gd name="T1" fmla="*/ 431800 h 317"/>
              <a:gd name="T2" fmla="*/ 142875 w 272"/>
              <a:gd name="T3" fmla="*/ 71438 h 317"/>
              <a:gd name="T4" fmla="*/ 360363 w 272"/>
              <a:gd name="T5" fmla="*/ 71438 h 317"/>
              <a:gd name="T6" fmla="*/ 431800 w 272"/>
              <a:gd name="T7" fmla="*/ 503238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Freeform 160"/>
          <p:cNvSpPr>
            <a:spLocks/>
          </p:cNvSpPr>
          <p:nvPr/>
        </p:nvSpPr>
        <p:spPr bwMode="auto">
          <a:xfrm flipV="1">
            <a:off x="2916238" y="4076700"/>
            <a:ext cx="431800" cy="503238"/>
          </a:xfrm>
          <a:custGeom>
            <a:avLst/>
            <a:gdLst>
              <a:gd name="T0" fmla="*/ 0 w 272"/>
              <a:gd name="T1" fmla="*/ 431800 h 317"/>
              <a:gd name="T2" fmla="*/ 142875 w 272"/>
              <a:gd name="T3" fmla="*/ 71438 h 317"/>
              <a:gd name="T4" fmla="*/ 360363 w 272"/>
              <a:gd name="T5" fmla="*/ 71438 h 317"/>
              <a:gd name="T6" fmla="*/ 431800 w 272"/>
              <a:gd name="T7" fmla="*/ 503238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Oval 161"/>
          <p:cNvSpPr>
            <a:spLocks noChangeArrowheads="1"/>
          </p:cNvSpPr>
          <p:nvPr/>
        </p:nvSpPr>
        <p:spPr bwMode="auto">
          <a:xfrm>
            <a:off x="1476375" y="4581525"/>
            <a:ext cx="1150938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18" name="Freeform 162"/>
          <p:cNvSpPr>
            <a:spLocks/>
          </p:cNvSpPr>
          <p:nvPr/>
        </p:nvSpPr>
        <p:spPr bwMode="auto">
          <a:xfrm rot="16200000" flipV="1">
            <a:off x="1259682" y="4437856"/>
            <a:ext cx="431800" cy="719137"/>
          </a:xfrm>
          <a:custGeom>
            <a:avLst/>
            <a:gdLst>
              <a:gd name="T0" fmla="*/ 0 w 272"/>
              <a:gd name="T1" fmla="*/ 617051 h 317"/>
              <a:gd name="T2" fmla="*/ 142875 w 272"/>
              <a:gd name="T3" fmla="*/ 102086 h 317"/>
              <a:gd name="T4" fmla="*/ 360363 w 272"/>
              <a:gd name="T5" fmla="*/ 102086 h 317"/>
              <a:gd name="T6" fmla="*/ 431800 w 272"/>
              <a:gd name="T7" fmla="*/ 71913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Freeform 163"/>
          <p:cNvSpPr>
            <a:spLocks/>
          </p:cNvSpPr>
          <p:nvPr/>
        </p:nvSpPr>
        <p:spPr bwMode="auto">
          <a:xfrm rot="5400000" flipV="1">
            <a:off x="3814762" y="4257676"/>
            <a:ext cx="504825" cy="863600"/>
          </a:xfrm>
          <a:custGeom>
            <a:avLst/>
            <a:gdLst>
              <a:gd name="T0" fmla="*/ 0 w 272"/>
              <a:gd name="T1" fmla="*/ 741007 h 317"/>
              <a:gd name="T2" fmla="*/ 167038 w 272"/>
              <a:gd name="T3" fmla="*/ 122593 h 317"/>
              <a:gd name="T4" fmla="*/ 421306 w 272"/>
              <a:gd name="T5" fmla="*/ 122593 h 317"/>
              <a:gd name="T6" fmla="*/ 504825 w 272"/>
              <a:gd name="T7" fmla="*/ 86360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272"/>
                </a:moveTo>
                <a:cubicBezTo>
                  <a:pt x="26" y="177"/>
                  <a:pt x="52" y="83"/>
                  <a:pt x="90" y="45"/>
                </a:cubicBezTo>
                <a:cubicBezTo>
                  <a:pt x="128" y="7"/>
                  <a:pt x="197" y="0"/>
                  <a:pt x="227" y="45"/>
                </a:cubicBezTo>
                <a:cubicBezTo>
                  <a:pt x="257" y="90"/>
                  <a:pt x="265" y="279"/>
                  <a:pt x="272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Oval 164"/>
          <p:cNvSpPr>
            <a:spLocks noChangeArrowheads="1"/>
          </p:cNvSpPr>
          <p:nvPr/>
        </p:nvSpPr>
        <p:spPr bwMode="auto">
          <a:xfrm>
            <a:off x="5724525" y="5373688"/>
            <a:ext cx="2808288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21" name="Oval 165"/>
          <p:cNvSpPr>
            <a:spLocks noChangeArrowheads="1"/>
          </p:cNvSpPr>
          <p:nvPr/>
        </p:nvSpPr>
        <p:spPr bwMode="auto">
          <a:xfrm>
            <a:off x="7380288" y="4724400"/>
            <a:ext cx="358775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7122" name="Group 166"/>
          <p:cNvGrpSpPr>
            <a:grpSpLocks/>
          </p:cNvGrpSpPr>
          <p:nvPr/>
        </p:nvGrpSpPr>
        <p:grpSpPr bwMode="auto">
          <a:xfrm>
            <a:off x="1547813" y="3141663"/>
            <a:ext cx="1584325" cy="457200"/>
            <a:chOff x="703" y="1933"/>
            <a:chExt cx="998" cy="288"/>
          </a:xfrm>
        </p:grpSpPr>
        <p:sp>
          <p:nvSpPr>
            <p:cNvPr id="47138" name="Text Box 167"/>
            <p:cNvSpPr txBox="1">
              <a:spLocks noChangeArrowheads="1"/>
            </p:cNvSpPr>
            <p:nvPr/>
          </p:nvSpPr>
          <p:spPr bwMode="auto">
            <a:xfrm>
              <a:off x="703" y="1933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</a:p>
          </p:txBody>
        </p:sp>
        <p:sp>
          <p:nvSpPr>
            <p:cNvPr id="47139" name="Line 168"/>
            <p:cNvSpPr>
              <a:spLocks noChangeShapeType="1"/>
            </p:cNvSpPr>
            <p:nvPr/>
          </p:nvSpPr>
          <p:spPr bwMode="auto">
            <a:xfrm>
              <a:off x="1292" y="193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3" name="Group 169"/>
          <p:cNvGrpSpPr>
            <a:grpSpLocks/>
          </p:cNvGrpSpPr>
          <p:nvPr/>
        </p:nvGrpSpPr>
        <p:grpSpPr bwMode="auto">
          <a:xfrm>
            <a:off x="5435600" y="3141663"/>
            <a:ext cx="3095625" cy="457200"/>
            <a:chOff x="3424" y="1979"/>
            <a:chExt cx="1950" cy="288"/>
          </a:xfrm>
        </p:grpSpPr>
        <p:sp>
          <p:nvSpPr>
            <p:cNvPr id="47135" name="Text Box 170"/>
            <p:cNvSpPr txBox="1">
              <a:spLocks noChangeArrowheads="1"/>
            </p:cNvSpPr>
            <p:nvPr/>
          </p:nvSpPr>
          <p:spPr bwMode="auto">
            <a:xfrm>
              <a:off x="3424" y="1979"/>
              <a:ext cx="1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47136" name="Line 171"/>
            <p:cNvSpPr>
              <a:spLocks noChangeShapeType="1"/>
            </p:cNvSpPr>
            <p:nvPr/>
          </p:nvSpPr>
          <p:spPr bwMode="auto">
            <a:xfrm>
              <a:off x="4195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172"/>
            <p:cNvSpPr>
              <a:spLocks noChangeShapeType="1"/>
            </p:cNvSpPr>
            <p:nvPr/>
          </p:nvSpPr>
          <p:spPr bwMode="auto">
            <a:xfrm>
              <a:off x="4558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4" name="Group 173"/>
          <p:cNvGrpSpPr>
            <a:grpSpLocks/>
          </p:cNvGrpSpPr>
          <p:nvPr/>
        </p:nvGrpSpPr>
        <p:grpSpPr bwMode="auto">
          <a:xfrm>
            <a:off x="250825" y="6021388"/>
            <a:ext cx="4537075" cy="457200"/>
            <a:chOff x="158" y="3793"/>
            <a:chExt cx="2858" cy="288"/>
          </a:xfrm>
        </p:grpSpPr>
        <p:sp>
          <p:nvSpPr>
            <p:cNvPr id="47129" name="Text Box 174"/>
            <p:cNvSpPr txBox="1">
              <a:spLocks noChangeArrowheads="1"/>
            </p:cNvSpPr>
            <p:nvPr/>
          </p:nvSpPr>
          <p:spPr bwMode="auto">
            <a:xfrm>
              <a:off x="158" y="3793"/>
              <a:ext cx="28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+(Q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)Q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47130" name="Line 175"/>
            <p:cNvSpPr>
              <a:spLocks noChangeShapeType="1"/>
            </p:cNvSpPr>
            <p:nvPr/>
          </p:nvSpPr>
          <p:spPr bwMode="auto">
            <a:xfrm>
              <a:off x="1202" y="379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176"/>
            <p:cNvSpPr>
              <a:spLocks noChangeShapeType="1"/>
            </p:cNvSpPr>
            <p:nvPr/>
          </p:nvSpPr>
          <p:spPr bwMode="auto">
            <a:xfrm>
              <a:off x="1610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177"/>
            <p:cNvSpPr>
              <a:spLocks noChangeShapeType="1"/>
            </p:cNvSpPr>
            <p:nvPr/>
          </p:nvSpPr>
          <p:spPr bwMode="auto">
            <a:xfrm>
              <a:off x="1837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178"/>
            <p:cNvSpPr>
              <a:spLocks noChangeShapeType="1"/>
            </p:cNvSpPr>
            <p:nvPr/>
          </p:nvSpPr>
          <p:spPr bwMode="auto">
            <a:xfrm>
              <a:off x="2154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179"/>
            <p:cNvSpPr>
              <a:spLocks noChangeShapeType="1"/>
            </p:cNvSpPr>
            <p:nvPr/>
          </p:nvSpPr>
          <p:spPr bwMode="auto">
            <a:xfrm>
              <a:off x="2381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5" name="Group 180"/>
          <p:cNvGrpSpPr>
            <a:grpSpLocks/>
          </p:cNvGrpSpPr>
          <p:nvPr/>
        </p:nvGrpSpPr>
        <p:grpSpPr bwMode="auto">
          <a:xfrm>
            <a:off x="5292725" y="6092825"/>
            <a:ext cx="3384550" cy="457200"/>
            <a:chOff x="2971" y="3802"/>
            <a:chExt cx="2132" cy="288"/>
          </a:xfrm>
        </p:grpSpPr>
        <p:sp>
          <p:nvSpPr>
            <p:cNvPr id="47126" name="Text Box 181"/>
            <p:cNvSpPr txBox="1">
              <a:spLocks noChangeArrowheads="1"/>
            </p:cNvSpPr>
            <p:nvPr/>
          </p:nvSpPr>
          <p:spPr bwMode="auto">
            <a:xfrm>
              <a:off x="2971" y="3802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47127" name="Line 182"/>
            <p:cNvSpPr>
              <a:spLocks noChangeShapeType="1"/>
            </p:cNvSpPr>
            <p:nvPr/>
          </p:nvSpPr>
          <p:spPr bwMode="auto">
            <a:xfrm>
              <a:off x="4785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183"/>
            <p:cNvSpPr>
              <a:spLocks noChangeShapeType="1"/>
            </p:cNvSpPr>
            <p:nvPr/>
          </p:nvSpPr>
          <p:spPr bwMode="auto">
            <a:xfrm>
              <a:off x="3560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5976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4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(5)</a:t>
            </a:r>
            <a:r>
              <a:rPr lang="zh-CN" altLang="en-US" smtClean="0"/>
              <a:t>求各触发器的驱动方程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611188" y="1339850"/>
            <a:ext cx="1584325" cy="457200"/>
            <a:chOff x="703" y="1933"/>
            <a:chExt cx="998" cy="288"/>
          </a:xfrm>
        </p:grpSpPr>
        <p:sp>
          <p:nvSpPr>
            <p:cNvPr id="48161" name="Text Box 4"/>
            <p:cNvSpPr txBox="1">
              <a:spLocks noChangeArrowheads="1"/>
            </p:cNvSpPr>
            <p:nvPr/>
          </p:nvSpPr>
          <p:spPr bwMode="auto">
            <a:xfrm>
              <a:off x="703" y="1933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</a:p>
          </p:txBody>
        </p:sp>
        <p:sp>
          <p:nvSpPr>
            <p:cNvPr id="48162" name="Line 5"/>
            <p:cNvSpPr>
              <a:spLocks noChangeShapeType="1"/>
            </p:cNvSpPr>
            <p:nvPr/>
          </p:nvSpPr>
          <p:spPr bwMode="auto">
            <a:xfrm>
              <a:off x="1292" y="193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2" name="Group 6"/>
          <p:cNvGrpSpPr>
            <a:grpSpLocks/>
          </p:cNvGrpSpPr>
          <p:nvPr/>
        </p:nvGrpSpPr>
        <p:grpSpPr bwMode="auto">
          <a:xfrm>
            <a:off x="611188" y="2060575"/>
            <a:ext cx="3095625" cy="457200"/>
            <a:chOff x="3424" y="1979"/>
            <a:chExt cx="1950" cy="288"/>
          </a:xfrm>
        </p:grpSpPr>
        <p:sp>
          <p:nvSpPr>
            <p:cNvPr id="48158" name="Text Box 7"/>
            <p:cNvSpPr txBox="1">
              <a:spLocks noChangeArrowheads="1"/>
            </p:cNvSpPr>
            <p:nvPr/>
          </p:nvSpPr>
          <p:spPr bwMode="auto">
            <a:xfrm>
              <a:off x="3424" y="1979"/>
              <a:ext cx="1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48159" name="Line 8"/>
            <p:cNvSpPr>
              <a:spLocks noChangeShapeType="1"/>
            </p:cNvSpPr>
            <p:nvPr/>
          </p:nvSpPr>
          <p:spPr bwMode="auto">
            <a:xfrm>
              <a:off x="4195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Line 9"/>
            <p:cNvSpPr>
              <a:spLocks noChangeShapeType="1"/>
            </p:cNvSpPr>
            <p:nvPr/>
          </p:nvSpPr>
          <p:spPr bwMode="auto">
            <a:xfrm>
              <a:off x="4558" y="197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3" name="Group 10"/>
          <p:cNvGrpSpPr>
            <a:grpSpLocks/>
          </p:cNvGrpSpPr>
          <p:nvPr/>
        </p:nvGrpSpPr>
        <p:grpSpPr bwMode="auto">
          <a:xfrm>
            <a:off x="611188" y="2852738"/>
            <a:ext cx="4537075" cy="457200"/>
            <a:chOff x="158" y="3793"/>
            <a:chExt cx="2858" cy="288"/>
          </a:xfrm>
        </p:grpSpPr>
        <p:sp>
          <p:nvSpPr>
            <p:cNvPr id="48152" name="Text Box 11"/>
            <p:cNvSpPr txBox="1">
              <a:spLocks noChangeArrowheads="1"/>
            </p:cNvSpPr>
            <p:nvPr/>
          </p:nvSpPr>
          <p:spPr bwMode="auto">
            <a:xfrm>
              <a:off x="158" y="3793"/>
              <a:ext cx="28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+(Q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)Q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48153" name="Line 12"/>
            <p:cNvSpPr>
              <a:spLocks noChangeShapeType="1"/>
            </p:cNvSpPr>
            <p:nvPr/>
          </p:nvSpPr>
          <p:spPr bwMode="auto">
            <a:xfrm>
              <a:off x="1202" y="379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Line 13"/>
            <p:cNvSpPr>
              <a:spLocks noChangeShapeType="1"/>
            </p:cNvSpPr>
            <p:nvPr/>
          </p:nvSpPr>
          <p:spPr bwMode="auto">
            <a:xfrm>
              <a:off x="1610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Line 14"/>
            <p:cNvSpPr>
              <a:spLocks noChangeShapeType="1"/>
            </p:cNvSpPr>
            <p:nvPr/>
          </p:nvSpPr>
          <p:spPr bwMode="auto">
            <a:xfrm>
              <a:off x="1837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Line 15"/>
            <p:cNvSpPr>
              <a:spLocks noChangeShapeType="1"/>
            </p:cNvSpPr>
            <p:nvPr/>
          </p:nvSpPr>
          <p:spPr bwMode="auto">
            <a:xfrm>
              <a:off x="2154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Line 16"/>
            <p:cNvSpPr>
              <a:spLocks noChangeShapeType="1"/>
            </p:cNvSpPr>
            <p:nvPr/>
          </p:nvSpPr>
          <p:spPr bwMode="auto">
            <a:xfrm>
              <a:off x="2381" y="37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4" name="Group 17"/>
          <p:cNvGrpSpPr>
            <a:grpSpLocks/>
          </p:cNvGrpSpPr>
          <p:nvPr/>
        </p:nvGrpSpPr>
        <p:grpSpPr bwMode="auto">
          <a:xfrm>
            <a:off x="611188" y="3429000"/>
            <a:ext cx="3384550" cy="457200"/>
            <a:chOff x="2971" y="3802"/>
            <a:chExt cx="2132" cy="288"/>
          </a:xfrm>
        </p:grpSpPr>
        <p:sp>
          <p:nvSpPr>
            <p:cNvPr id="48149" name="Text Box 18"/>
            <p:cNvSpPr txBox="1">
              <a:spLocks noChangeArrowheads="1"/>
            </p:cNvSpPr>
            <p:nvPr/>
          </p:nvSpPr>
          <p:spPr bwMode="auto">
            <a:xfrm>
              <a:off x="2971" y="3802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+Q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48150" name="Line 19"/>
            <p:cNvSpPr>
              <a:spLocks noChangeShapeType="1"/>
            </p:cNvSpPr>
            <p:nvPr/>
          </p:nvSpPr>
          <p:spPr bwMode="auto">
            <a:xfrm>
              <a:off x="4785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20"/>
            <p:cNvSpPr>
              <a:spLocks noChangeShapeType="1"/>
            </p:cNvSpPr>
            <p:nvPr/>
          </p:nvSpPr>
          <p:spPr bwMode="auto">
            <a:xfrm>
              <a:off x="3560" y="38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5" name="AutoShape 21"/>
          <p:cNvSpPr>
            <a:spLocks/>
          </p:cNvSpPr>
          <p:nvPr/>
        </p:nvSpPr>
        <p:spPr bwMode="auto">
          <a:xfrm>
            <a:off x="395288" y="1484313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8136" name="Text Box 22"/>
          <p:cNvSpPr txBox="1">
            <a:spLocks noChangeArrowheads="1"/>
          </p:cNvSpPr>
          <p:nvPr/>
        </p:nvSpPr>
        <p:spPr bwMode="auto">
          <a:xfrm>
            <a:off x="755650" y="4365625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0</a:t>
            </a:r>
            <a:r>
              <a:rPr lang="en-US" altLang="zh-CN" sz="2400"/>
              <a:t>=K</a:t>
            </a:r>
            <a:r>
              <a:rPr lang="en-US" altLang="zh-CN" sz="2400" baseline="-25000"/>
              <a:t>0</a:t>
            </a:r>
            <a:r>
              <a:rPr lang="en-US" altLang="zh-CN" sz="2400"/>
              <a:t>=1</a:t>
            </a:r>
          </a:p>
        </p:txBody>
      </p:sp>
      <p:sp>
        <p:nvSpPr>
          <p:cNvPr id="48137" name="Text Box 23"/>
          <p:cNvSpPr txBox="1">
            <a:spLocks noChangeArrowheads="1"/>
          </p:cNvSpPr>
          <p:nvPr/>
        </p:nvSpPr>
        <p:spPr bwMode="auto">
          <a:xfrm>
            <a:off x="755650" y="48688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1</a:t>
            </a:r>
            <a:r>
              <a:rPr lang="en-US" altLang="zh-CN" sz="2400"/>
              <a:t>=K</a:t>
            </a:r>
            <a:r>
              <a:rPr lang="en-US" altLang="zh-CN" sz="2400" baseline="-25000"/>
              <a:t>1</a:t>
            </a:r>
            <a:r>
              <a:rPr lang="en-US" altLang="zh-CN" sz="2400"/>
              <a:t>=Q</a:t>
            </a:r>
            <a:r>
              <a:rPr lang="en-US" altLang="zh-CN" sz="2400" baseline="-25000"/>
              <a:t>0</a:t>
            </a:r>
          </a:p>
        </p:txBody>
      </p:sp>
      <p:sp>
        <p:nvSpPr>
          <p:cNvPr id="48138" name="Text Box 24"/>
          <p:cNvSpPr txBox="1">
            <a:spLocks noChangeArrowheads="1"/>
          </p:cNvSpPr>
          <p:nvPr/>
        </p:nvSpPr>
        <p:spPr bwMode="auto">
          <a:xfrm>
            <a:off x="755650" y="5516563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2</a:t>
            </a:r>
            <a:r>
              <a:rPr lang="en-US" altLang="zh-CN" sz="2400"/>
              <a:t>=Q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  <a:r>
              <a:rPr lang="zh-CN" altLang="en-US" sz="2400" baseline="-25000"/>
              <a:t>， </a:t>
            </a:r>
            <a:r>
              <a:rPr lang="en-US" altLang="zh-CN" sz="2400"/>
              <a:t>K</a:t>
            </a:r>
            <a:r>
              <a:rPr lang="en-US" altLang="zh-CN" sz="2400" baseline="-25000"/>
              <a:t>2</a:t>
            </a:r>
            <a:r>
              <a:rPr lang="en-US" altLang="zh-CN" sz="2400"/>
              <a:t>=Q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+Q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  <a:r>
              <a:rPr lang="en-US" altLang="zh-CN" sz="2400"/>
              <a:t>=Q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  <p:sp>
        <p:nvSpPr>
          <p:cNvPr id="48139" name="Line 25"/>
          <p:cNvSpPr>
            <a:spLocks noChangeShapeType="1"/>
          </p:cNvSpPr>
          <p:nvPr/>
        </p:nvSpPr>
        <p:spPr bwMode="auto">
          <a:xfrm>
            <a:off x="2771775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26"/>
          <p:cNvSpPr>
            <a:spLocks noChangeShapeType="1"/>
          </p:cNvSpPr>
          <p:nvPr/>
        </p:nvSpPr>
        <p:spPr bwMode="auto">
          <a:xfrm>
            <a:off x="3060700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27"/>
          <p:cNvSpPr>
            <a:spLocks noChangeShapeType="1"/>
          </p:cNvSpPr>
          <p:nvPr/>
        </p:nvSpPr>
        <p:spPr bwMode="auto">
          <a:xfrm>
            <a:off x="3635375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28"/>
          <p:cNvSpPr>
            <a:spLocks noChangeShapeType="1"/>
          </p:cNvSpPr>
          <p:nvPr/>
        </p:nvSpPr>
        <p:spPr bwMode="auto">
          <a:xfrm>
            <a:off x="3995738" y="5588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29"/>
          <p:cNvSpPr>
            <a:spLocks noChangeShapeType="1"/>
          </p:cNvSpPr>
          <p:nvPr/>
        </p:nvSpPr>
        <p:spPr bwMode="auto">
          <a:xfrm>
            <a:off x="2773363" y="5516563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Text Box 30"/>
          <p:cNvSpPr txBox="1">
            <a:spLocks noChangeArrowheads="1"/>
          </p:cNvSpPr>
          <p:nvPr/>
        </p:nvSpPr>
        <p:spPr bwMode="auto">
          <a:xfrm>
            <a:off x="755650" y="6165850"/>
            <a:ext cx="280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3</a:t>
            </a:r>
            <a:r>
              <a:rPr lang="en-US" altLang="zh-CN" sz="2400"/>
              <a:t>=Q</a:t>
            </a:r>
            <a:r>
              <a:rPr lang="en-US" altLang="zh-CN" sz="2400" baseline="-25000"/>
              <a:t>2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  <a:r>
              <a:rPr lang="zh-CN" altLang="en-US" sz="2400" baseline="-25000"/>
              <a:t>， </a:t>
            </a:r>
            <a:r>
              <a:rPr lang="en-US" altLang="zh-CN" sz="2400"/>
              <a:t>K</a:t>
            </a:r>
            <a:r>
              <a:rPr lang="en-US" altLang="zh-CN" sz="2400" baseline="-25000"/>
              <a:t>3</a:t>
            </a:r>
            <a:r>
              <a:rPr lang="en-US" altLang="zh-CN" sz="2400"/>
              <a:t>=Q</a:t>
            </a:r>
            <a:r>
              <a:rPr lang="en-US" altLang="zh-CN" sz="2400" baseline="-25000"/>
              <a:t>2</a:t>
            </a:r>
          </a:p>
        </p:txBody>
      </p:sp>
      <p:sp>
        <p:nvSpPr>
          <p:cNvPr id="48145" name="AutoShape 31"/>
          <p:cNvSpPr>
            <a:spLocks/>
          </p:cNvSpPr>
          <p:nvPr/>
        </p:nvSpPr>
        <p:spPr bwMode="auto">
          <a:xfrm>
            <a:off x="323850" y="4481513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8146" name="Line 32"/>
          <p:cNvSpPr>
            <a:spLocks noChangeShapeType="1"/>
          </p:cNvSpPr>
          <p:nvPr/>
        </p:nvSpPr>
        <p:spPr bwMode="auto">
          <a:xfrm>
            <a:off x="4500563" y="5589588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33"/>
          <p:cNvSpPr>
            <a:spLocks noChangeShapeType="1"/>
          </p:cNvSpPr>
          <p:nvPr/>
        </p:nvSpPr>
        <p:spPr bwMode="auto">
          <a:xfrm>
            <a:off x="4859338" y="55895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34"/>
          <p:cNvSpPr>
            <a:spLocks noChangeShapeType="1"/>
          </p:cNvSpPr>
          <p:nvPr/>
        </p:nvSpPr>
        <p:spPr bwMode="auto">
          <a:xfrm>
            <a:off x="4427538" y="5516563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0501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）检查自启动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4140200" y="0"/>
            <a:ext cx="4248150" cy="2665413"/>
            <a:chOff x="2517" y="2069"/>
            <a:chExt cx="2676" cy="1679"/>
          </a:xfrm>
        </p:grpSpPr>
        <p:sp>
          <p:nvSpPr>
            <p:cNvPr id="49158" name="Rectangle 4"/>
            <p:cNvSpPr>
              <a:spLocks noChangeArrowheads="1"/>
            </p:cNvSpPr>
            <p:nvPr/>
          </p:nvSpPr>
          <p:spPr bwMode="auto">
            <a:xfrm>
              <a:off x="4732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1011</a:t>
              </a: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4270" y="34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1100</a:t>
              </a:r>
            </a:p>
          </p:txBody>
        </p:sp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3811" y="34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1010</a:t>
              </a:r>
            </a:p>
          </p:txBody>
        </p:sp>
        <p:sp>
          <p:nvSpPr>
            <p:cNvPr id="49161" name="Rectangle 7"/>
            <p:cNvSpPr>
              <a:spLocks noChangeArrowheads="1"/>
            </p:cNvSpPr>
            <p:nvPr/>
          </p:nvSpPr>
          <p:spPr bwMode="auto">
            <a:xfrm>
              <a:off x="3350" y="34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1001</a:t>
              </a:r>
            </a:p>
          </p:txBody>
        </p:sp>
        <p:sp>
          <p:nvSpPr>
            <p:cNvPr id="49162" name="Rectangle 8"/>
            <p:cNvSpPr>
              <a:spLocks noChangeArrowheads="1"/>
            </p:cNvSpPr>
            <p:nvPr/>
          </p:nvSpPr>
          <p:spPr bwMode="auto">
            <a:xfrm>
              <a:off x="4732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0011</a:t>
              </a:r>
            </a:p>
          </p:txBody>
        </p:sp>
        <p:sp>
          <p:nvSpPr>
            <p:cNvPr id="49163" name="Rectangle 9"/>
            <p:cNvSpPr>
              <a:spLocks noChangeArrowheads="1"/>
            </p:cNvSpPr>
            <p:nvPr/>
          </p:nvSpPr>
          <p:spPr bwMode="auto">
            <a:xfrm>
              <a:off x="4270" y="31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0000</a:t>
              </a:r>
            </a:p>
          </p:txBody>
        </p:sp>
        <p:sp>
          <p:nvSpPr>
            <p:cNvPr id="49164" name="Rectangle 10"/>
            <p:cNvSpPr>
              <a:spLocks noChangeArrowheads="1"/>
            </p:cNvSpPr>
            <p:nvPr/>
          </p:nvSpPr>
          <p:spPr bwMode="auto">
            <a:xfrm>
              <a:off x="3811" y="31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0010</a:t>
              </a:r>
            </a:p>
          </p:txBody>
        </p:sp>
        <p:sp>
          <p:nvSpPr>
            <p:cNvPr id="49165" name="Rectangle 11"/>
            <p:cNvSpPr>
              <a:spLocks noChangeArrowheads="1"/>
            </p:cNvSpPr>
            <p:nvPr/>
          </p:nvSpPr>
          <p:spPr bwMode="auto">
            <a:xfrm>
              <a:off x="3350" y="31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0001</a:t>
              </a:r>
            </a:p>
          </p:txBody>
        </p:sp>
        <p:sp>
          <p:nvSpPr>
            <p:cNvPr id="49166" name="Rectangle 12"/>
            <p:cNvSpPr>
              <a:spLocks noChangeArrowheads="1"/>
            </p:cNvSpPr>
            <p:nvPr/>
          </p:nvSpPr>
          <p:spPr bwMode="auto">
            <a:xfrm>
              <a:off x="4732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0111</a:t>
              </a:r>
            </a:p>
          </p:txBody>
        </p:sp>
        <p:sp>
          <p:nvSpPr>
            <p:cNvPr id="49167" name="Rectangle 13"/>
            <p:cNvSpPr>
              <a:spLocks noChangeArrowheads="1"/>
            </p:cNvSpPr>
            <p:nvPr/>
          </p:nvSpPr>
          <p:spPr bwMode="auto">
            <a:xfrm>
              <a:off x="4270" y="28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1000</a:t>
              </a:r>
            </a:p>
          </p:txBody>
        </p:sp>
        <p:sp>
          <p:nvSpPr>
            <p:cNvPr id="49168" name="Rectangle 14"/>
            <p:cNvSpPr>
              <a:spLocks noChangeArrowheads="1"/>
            </p:cNvSpPr>
            <p:nvPr/>
          </p:nvSpPr>
          <p:spPr bwMode="auto">
            <a:xfrm>
              <a:off x="3811" y="28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0110</a:t>
              </a:r>
            </a:p>
          </p:txBody>
        </p:sp>
        <p:sp>
          <p:nvSpPr>
            <p:cNvPr id="49169" name="Rectangle 15"/>
            <p:cNvSpPr>
              <a:spLocks noChangeArrowheads="1"/>
            </p:cNvSpPr>
            <p:nvPr/>
          </p:nvSpPr>
          <p:spPr bwMode="auto">
            <a:xfrm>
              <a:off x="3350" y="28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0101</a:t>
              </a:r>
            </a:p>
          </p:txBody>
        </p:sp>
        <p:sp>
          <p:nvSpPr>
            <p:cNvPr id="49170" name="Rectangle 16"/>
            <p:cNvSpPr>
              <a:spLocks noChangeArrowheads="1"/>
            </p:cNvSpPr>
            <p:nvPr/>
          </p:nvSpPr>
          <p:spPr bwMode="auto">
            <a:xfrm>
              <a:off x="4732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0011</a:t>
              </a:r>
            </a:p>
          </p:txBody>
        </p:sp>
        <p:sp>
          <p:nvSpPr>
            <p:cNvPr id="49171" name="Rectangle 17"/>
            <p:cNvSpPr>
              <a:spLocks noChangeArrowheads="1"/>
            </p:cNvSpPr>
            <p:nvPr/>
          </p:nvSpPr>
          <p:spPr bwMode="auto">
            <a:xfrm>
              <a:off x="4270" y="2548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0100</a:t>
              </a:r>
            </a:p>
          </p:txBody>
        </p:sp>
        <p:sp>
          <p:nvSpPr>
            <p:cNvPr id="49172" name="Rectangle 18"/>
            <p:cNvSpPr>
              <a:spLocks noChangeArrowheads="1"/>
            </p:cNvSpPr>
            <p:nvPr/>
          </p:nvSpPr>
          <p:spPr bwMode="auto">
            <a:xfrm>
              <a:off x="3811" y="2548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0010</a:t>
              </a:r>
            </a:p>
          </p:txBody>
        </p:sp>
        <p:sp>
          <p:nvSpPr>
            <p:cNvPr id="49173" name="Rectangle 19"/>
            <p:cNvSpPr>
              <a:spLocks noChangeArrowheads="1"/>
            </p:cNvSpPr>
            <p:nvPr/>
          </p:nvSpPr>
          <p:spPr bwMode="auto">
            <a:xfrm>
              <a:off x="3350" y="2548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001</a:t>
              </a:r>
            </a:p>
          </p:txBody>
        </p:sp>
        <p:sp>
          <p:nvSpPr>
            <p:cNvPr id="49174" name="Line 20"/>
            <p:cNvSpPr>
              <a:spLocks noChangeShapeType="1"/>
            </p:cNvSpPr>
            <p:nvPr/>
          </p:nvSpPr>
          <p:spPr bwMode="auto">
            <a:xfrm>
              <a:off x="3350" y="25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21"/>
            <p:cNvSpPr>
              <a:spLocks noChangeShapeType="1"/>
            </p:cNvSpPr>
            <p:nvPr/>
          </p:nvSpPr>
          <p:spPr bwMode="auto">
            <a:xfrm>
              <a:off x="3350" y="28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22"/>
            <p:cNvSpPr>
              <a:spLocks noChangeShapeType="1"/>
            </p:cNvSpPr>
            <p:nvPr/>
          </p:nvSpPr>
          <p:spPr bwMode="auto">
            <a:xfrm>
              <a:off x="3350" y="31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23"/>
            <p:cNvSpPr>
              <a:spLocks noChangeShapeType="1"/>
            </p:cNvSpPr>
            <p:nvPr/>
          </p:nvSpPr>
          <p:spPr bwMode="auto">
            <a:xfrm>
              <a:off x="3350" y="3448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24"/>
            <p:cNvSpPr>
              <a:spLocks noChangeShapeType="1"/>
            </p:cNvSpPr>
            <p:nvPr/>
          </p:nvSpPr>
          <p:spPr bwMode="auto">
            <a:xfrm>
              <a:off x="3350" y="3748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25"/>
            <p:cNvSpPr>
              <a:spLocks noChangeShapeType="1"/>
            </p:cNvSpPr>
            <p:nvPr/>
          </p:nvSpPr>
          <p:spPr bwMode="auto">
            <a:xfrm>
              <a:off x="3350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26"/>
            <p:cNvSpPr>
              <a:spLocks noChangeShapeType="1"/>
            </p:cNvSpPr>
            <p:nvPr/>
          </p:nvSpPr>
          <p:spPr bwMode="auto">
            <a:xfrm>
              <a:off x="3811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27"/>
            <p:cNvSpPr>
              <a:spLocks noChangeShapeType="1"/>
            </p:cNvSpPr>
            <p:nvPr/>
          </p:nvSpPr>
          <p:spPr bwMode="auto">
            <a:xfrm>
              <a:off x="4270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28"/>
            <p:cNvSpPr>
              <a:spLocks noChangeShapeType="1"/>
            </p:cNvSpPr>
            <p:nvPr/>
          </p:nvSpPr>
          <p:spPr bwMode="auto">
            <a:xfrm>
              <a:off x="4732" y="254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29"/>
            <p:cNvSpPr>
              <a:spLocks noChangeShapeType="1"/>
            </p:cNvSpPr>
            <p:nvPr/>
          </p:nvSpPr>
          <p:spPr bwMode="auto">
            <a:xfrm>
              <a:off x="5193" y="254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30"/>
            <p:cNvSpPr>
              <a:spLocks noChangeShapeType="1"/>
            </p:cNvSpPr>
            <p:nvPr/>
          </p:nvSpPr>
          <p:spPr bwMode="auto">
            <a:xfrm>
              <a:off x="2704" y="2252"/>
              <a:ext cx="64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Text Box 31"/>
            <p:cNvSpPr txBox="1">
              <a:spLocks noChangeArrowheads="1"/>
            </p:cNvSpPr>
            <p:nvPr/>
          </p:nvSpPr>
          <p:spPr bwMode="auto">
            <a:xfrm>
              <a:off x="3025" y="2606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9186" name="Text Box 32"/>
            <p:cNvSpPr txBox="1">
              <a:spLocks noChangeArrowheads="1"/>
            </p:cNvSpPr>
            <p:nvPr/>
          </p:nvSpPr>
          <p:spPr bwMode="auto">
            <a:xfrm>
              <a:off x="3025" y="2903"/>
              <a:ext cx="2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9187" name="Text Box 33"/>
            <p:cNvSpPr txBox="1">
              <a:spLocks noChangeArrowheads="1"/>
            </p:cNvSpPr>
            <p:nvPr/>
          </p:nvSpPr>
          <p:spPr bwMode="auto">
            <a:xfrm>
              <a:off x="3025" y="3495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9188" name="Text Box 34"/>
            <p:cNvSpPr txBox="1">
              <a:spLocks noChangeArrowheads="1"/>
            </p:cNvSpPr>
            <p:nvPr/>
          </p:nvSpPr>
          <p:spPr bwMode="auto">
            <a:xfrm>
              <a:off x="3025" y="3199"/>
              <a:ext cx="2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9189" name="Text Box 35"/>
            <p:cNvSpPr txBox="1">
              <a:spLocks noChangeArrowheads="1"/>
            </p:cNvSpPr>
            <p:nvPr/>
          </p:nvSpPr>
          <p:spPr bwMode="auto">
            <a:xfrm flipH="1">
              <a:off x="3440" y="2312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49190" name="Text Box 36"/>
            <p:cNvSpPr txBox="1">
              <a:spLocks noChangeArrowheads="1"/>
            </p:cNvSpPr>
            <p:nvPr/>
          </p:nvSpPr>
          <p:spPr bwMode="auto">
            <a:xfrm flipH="1">
              <a:off x="3996" y="2312"/>
              <a:ext cx="2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49191" name="Text Box 37"/>
            <p:cNvSpPr txBox="1">
              <a:spLocks noChangeArrowheads="1"/>
            </p:cNvSpPr>
            <p:nvPr/>
          </p:nvSpPr>
          <p:spPr bwMode="auto">
            <a:xfrm flipH="1">
              <a:off x="4918" y="231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49192" name="Text Box 38"/>
            <p:cNvSpPr txBox="1">
              <a:spLocks noChangeArrowheads="1"/>
            </p:cNvSpPr>
            <p:nvPr/>
          </p:nvSpPr>
          <p:spPr bwMode="auto">
            <a:xfrm flipH="1">
              <a:off x="4456" y="2312"/>
              <a:ext cx="2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49193" name="Text Box 39"/>
            <p:cNvSpPr txBox="1">
              <a:spLocks noChangeArrowheads="1"/>
            </p:cNvSpPr>
            <p:nvPr/>
          </p:nvSpPr>
          <p:spPr bwMode="auto">
            <a:xfrm>
              <a:off x="2517" y="2432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49194" name="Text Box 40"/>
            <p:cNvSpPr txBox="1">
              <a:spLocks noChangeArrowheads="1"/>
            </p:cNvSpPr>
            <p:nvPr/>
          </p:nvSpPr>
          <p:spPr bwMode="auto">
            <a:xfrm>
              <a:off x="2789" y="2069"/>
              <a:ext cx="4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0</a:t>
              </a:r>
              <a:r>
                <a:rPr lang="en-US" altLang="zh-CN" sz="1800" baseline="30000"/>
                <a:t>n</a:t>
              </a:r>
            </a:p>
          </p:txBody>
        </p:sp>
      </p:grpSp>
      <p:sp>
        <p:nvSpPr>
          <p:cNvPr id="49156" name="Rectangle 41"/>
          <p:cNvSpPr>
            <a:spLocks noChangeArrowheads="1"/>
          </p:cNvSpPr>
          <p:nvPr/>
        </p:nvSpPr>
        <p:spPr bwMode="auto">
          <a:xfrm>
            <a:off x="395288" y="3141663"/>
            <a:ext cx="59769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0000    1101   1111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↓        ↓       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0001→0010→0011→0100→0101→0110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↑                                                       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1100←1011←1010←1001←1000←0111</a:t>
            </a:r>
          </a:p>
        </p:txBody>
      </p:sp>
      <p:sp>
        <p:nvSpPr>
          <p:cNvPr id="49157" name="Text Box 42"/>
          <p:cNvSpPr txBox="1">
            <a:spLocks noChangeArrowheads="1"/>
          </p:cNvSpPr>
          <p:nvPr/>
        </p:nvSpPr>
        <p:spPr bwMode="auto">
          <a:xfrm>
            <a:off x="250825" y="24923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Q</a:t>
            </a:r>
            <a:r>
              <a:rPr lang="en-US" altLang="zh-CN" sz="2400" baseline="-25000"/>
              <a:t>3</a:t>
            </a:r>
            <a:r>
              <a:rPr lang="en-US" altLang="zh-CN" sz="2400"/>
              <a:t>Q</a:t>
            </a:r>
            <a:r>
              <a:rPr lang="en-US" altLang="zh-CN" sz="2400" baseline="-25000"/>
              <a:t>2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Q</a:t>
            </a:r>
            <a:r>
              <a:rPr lang="en-US" altLang="zh-CN" sz="2400" baseline="-25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3085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5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、提示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添加控制变量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，即增加了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为输入变量，设计一个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输出的计数器。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Proteus</a:t>
            </a:r>
            <a:r>
              <a:rPr lang="zh-CN" altLang="en-US" dirty="0" smtClean="0"/>
              <a:t>实现，并检查结果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7952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实验六 计数、译码、显示综合实验</a:t>
            </a:r>
          </a:p>
        </p:txBody>
      </p:sp>
    </p:spTree>
    <p:extLst>
      <p:ext uri="{BB962C8B-B14F-4D97-AF65-F5344CB8AC3E}">
        <p14:creationId xmlns:p14="http://schemas.microsoft.com/office/powerpoint/2010/main" val="353530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四、写实验报告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要求：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）实验目的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）原理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）实验内容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）所用仪器及器件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）分析</a:t>
            </a:r>
          </a:p>
        </p:txBody>
      </p:sp>
    </p:spTree>
    <p:extLst>
      <p:ext uri="{BB962C8B-B14F-4D97-AF65-F5344CB8AC3E}">
        <p14:creationId xmlns:p14="http://schemas.microsoft.com/office/powerpoint/2010/main" val="3385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实验六 计数、译码、显示综合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96144"/>
            <a:ext cx="3858406" cy="226084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84984"/>
            <a:ext cx="5940516" cy="31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252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、设计提示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74LS160</a:t>
            </a:r>
            <a:r>
              <a:rPr lang="zh-CN" altLang="en-US" dirty="0" smtClean="0"/>
              <a:t>是四位十进制计数器，</a:t>
            </a:r>
            <a:r>
              <a:rPr lang="en-US" altLang="zh-CN" dirty="0" smtClean="0"/>
              <a:t>Q3~Q0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0~9</a:t>
            </a:r>
            <a:r>
              <a:rPr lang="zh-CN" altLang="en-US" dirty="0" smtClean="0"/>
              <a:t>的循环计数，且每计数到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，进位输出端</a:t>
            </a:r>
            <a:r>
              <a:rPr lang="en-US" altLang="zh-CN" dirty="0" smtClean="0"/>
              <a:t>TC</a:t>
            </a:r>
            <a:r>
              <a:rPr lang="zh-CN" altLang="en-US" dirty="0" smtClean="0"/>
              <a:t>输出高电平。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）同步置数</a:t>
            </a:r>
            <a:r>
              <a:rPr lang="zh-CN" altLang="en-US" dirty="0" smtClean="0"/>
              <a:t>是指当</a:t>
            </a:r>
            <a:r>
              <a:rPr lang="zh-CN" altLang="en-US" dirty="0"/>
              <a:t>置</a:t>
            </a:r>
            <a:r>
              <a:rPr lang="zh-CN" altLang="en-US" dirty="0" smtClean="0"/>
              <a:t>数条件满足后（</a:t>
            </a:r>
            <a:r>
              <a:rPr lang="en-US" altLang="zh-CN" dirty="0" smtClean="0"/>
              <a:t>PE</a:t>
            </a:r>
            <a:r>
              <a:rPr lang="zh-CN" altLang="en-US" dirty="0" smtClean="0"/>
              <a:t>为低电平），计数器要等待下一个时钟有效沿（上升沿）到来后</a:t>
            </a:r>
            <a:r>
              <a:rPr lang="en-US" altLang="zh-CN" dirty="0" smtClean="0"/>
              <a:t>Q3~Q0</a:t>
            </a:r>
            <a:r>
              <a:rPr lang="zh-CN" altLang="en-US" dirty="0" smtClean="0"/>
              <a:t>才输出</a:t>
            </a:r>
            <a:r>
              <a:rPr lang="en-US" altLang="zh-CN" dirty="0" smtClean="0"/>
              <a:t>P3~P0</a:t>
            </a:r>
            <a:r>
              <a:rPr lang="zh-CN" altLang="en-US" dirty="0" smtClean="0"/>
              <a:t>的预置数字。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）异步清零是指只要清零条件满足（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为低电平），计数器不用等待时钟</a:t>
            </a:r>
            <a:r>
              <a:rPr lang="zh-CN" altLang="en-US" dirty="0"/>
              <a:t>有效沿（上升沿</a:t>
            </a:r>
            <a:r>
              <a:rPr lang="zh-CN" altLang="en-US" dirty="0" smtClean="0"/>
              <a:t>），</a:t>
            </a:r>
            <a:r>
              <a:rPr lang="en-US" altLang="zh-CN" dirty="0"/>
              <a:t> </a:t>
            </a:r>
            <a:r>
              <a:rPr lang="en-US" altLang="zh-CN" dirty="0" smtClean="0"/>
              <a:t>Q3~Q0</a:t>
            </a:r>
            <a:r>
              <a:rPr lang="zh-CN" altLang="en-US" dirty="0" smtClean="0"/>
              <a:t>输出清零。</a:t>
            </a:r>
            <a:endParaRPr lang="zh-CN" altLang="en-US" dirty="0"/>
          </a:p>
        </p:txBody>
      </p:sp>
      <p:sp>
        <p:nvSpPr>
          <p:cNvPr id="5" name="Line 41"/>
          <p:cNvSpPr>
            <a:spLocks noChangeShapeType="1"/>
          </p:cNvSpPr>
          <p:nvPr/>
        </p:nvSpPr>
        <p:spPr bwMode="auto">
          <a:xfrm>
            <a:off x="7740352" y="2564904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1"/>
          <p:cNvSpPr>
            <a:spLocks noChangeShapeType="1"/>
          </p:cNvSpPr>
          <p:nvPr/>
        </p:nvSpPr>
        <p:spPr bwMode="auto">
          <a:xfrm>
            <a:off x="7601912" y="4653136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248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、逻辑分析仪观察并记录十进制计数器和六进制计数器</a:t>
            </a:r>
            <a:r>
              <a:rPr lang="en-US" altLang="zh-CN" dirty="0" smtClean="0"/>
              <a:t>Q3,Q2,Q1,Q0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CP</a:t>
            </a:r>
            <a:r>
              <a:rPr lang="zh-CN" altLang="en-US" dirty="0" smtClean="0"/>
              <a:t>的时序图。并用数码管检查计数是否正确。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、完成具有分、秒计时的计数器，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Proteus</a:t>
            </a:r>
            <a:r>
              <a:rPr lang="zh-CN" altLang="en-US" dirty="0">
                <a:solidFill>
                  <a:srgbClr val="FF0000"/>
                </a:solidFill>
              </a:rPr>
              <a:t>实现，并检查结果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7766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1258888" y="4724400"/>
            <a:ext cx="2376487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Q</a:t>
            </a:r>
            <a:r>
              <a:rPr lang="en-US" altLang="zh-CN" sz="2000" baseline="-25000" dirty="0"/>
              <a:t>0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1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2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3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74LS160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CP    </a:t>
            </a:r>
            <a:r>
              <a:rPr lang="en-US" altLang="zh-CN" sz="1600" dirty="0" smtClean="0"/>
              <a:t>P0 P1 P2 P3</a:t>
            </a:r>
            <a:endParaRPr lang="en-US" altLang="zh-CN" sz="2000" dirty="0"/>
          </a:p>
        </p:txBody>
      </p:sp>
      <p:sp>
        <p:nvSpPr>
          <p:cNvPr id="55300" name="Text Box 7"/>
          <p:cNvSpPr txBox="1">
            <a:spLocks noChangeArrowheads="1"/>
          </p:cNvSpPr>
          <p:nvPr/>
        </p:nvSpPr>
        <p:spPr bwMode="auto">
          <a:xfrm>
            <a:off x="4787900" y="4652963"/>
            <a:ext cx="2376488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Q</a:t>
            </a:r>
            <a:r>
              <a:rPr lang="en-US" altLang="zh-CN" sz="2000" baseline="-25000" dirty="0"/>
              <a:t>0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1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2</a:t>
            </a:r>
            <a:r>
              <a:rPr lang="en-US" altLang="zh-CN" sz="2000" dirty="0" smtClean="0"/>
              <a:t>  Q</a:t>
            </a:r>
            <a:r>
              <a:rPr lang="en-US" altLang="zh-CN" sz="2000" baseline="-25000" dirty="0"/>
              <a:t>3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     74LS160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CP  </a:t>
            </a:r>
            <a:r>
              <a:rPr lang="en-US" altLang="zh-CN" sz="1600" dirty="0" smtClean="0"/>
              <a:t>P0 P1 P2 P3</a:t>
            </a:r>
            <a:endParaRPr lang="en-US" altLang="zh-CN" sz="2000" dirty="0"/>
          </a:p>
        </p:txBody>
      </p:sp>
      <p:grpSp>
        <p:nvGrpSpPr>
          <p:cNvPr id="55301" name="Group 8"/>
          <p:cNvGrpSpPr>
            <a:grpSpLocks/>
          </p:cNvGrpSpPr>
          <p:nvPr/>
        </p:nvGrpSpPr>
        <p:grpSpPr bwMode="auto">
          <a:xfrm>
            <a:off x="3132138" y="835025"/>
            <a:ext cx="360362" cy="576263"/>
            <a:chOff x="1338" y="391"/>
            <a:chExt cx="409" cy="726"/>
          </a:xfrm>
        </p:grpSpPr>
        <p:sp>
          <p:nvSpPr>
            <p:cNvPr id="55445" name="Line 9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6" name="Line 10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7" name="Line 11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8" name="Line 12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9" name="Line 13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0" name="Line 14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1" name="Line 15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2" name="Line 16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2" name="Group 17"/>
          <p:cNvGrpSpPr>
            <a:grpSpLocks/>
          </p:cNvGrpSpPr>
          <p:nvPr/>
        </p:nvGrpSpPr>
        <p:grpSpPr bwMode="auto">
          <a:xfrm>
            <a:off x="4140200" y="836613"/>
            <a:ext cx="360363" cy="576262"/>
            <a:chOff x="1338" y="391"/>
            <a:chExt cx="409" cy="726"/>
          </a:xfrm>
        </p:grpSpPr>
        <p:sp>
          <p:nvSpPr>
            <p:cNvPr id="55437" name="Line 18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8" name="Line 19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9" name="Line 20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0" name="Line 21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1" name="Line 22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2" name="Line 23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3" name="Line 24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4" name="Line 25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03" name="Text Box 26"/>
          <p:cNvSpPr txBox="1">
            <a:spLocks noChangeArrowheads="1"/>
          </p:cNvSpPr>
          <p:nvPr/>
        </p:nvSpPr>
        <p:spPr bwMode="auto">
          <a:xfrm>
            <a:off x="1187450" y="2205038"/>
            <a:ext cx="2376488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 a b c d e f g   </a:t>
            </a:r>
            <a:endParaRPr lang="en-US" altLang="zh-CN" sz="14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74LS48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    </a:t>
            </a:r>
            <a:r>
              <a:rPr lang="en-US" altLang="zh-CN" sz="2000"/>
              <a:t>A</a:t>
            </a:r>
            <a:r>
              <a:rPr lang="en-US" altLang="zh-CN" sz="2000" baseline="-25000"/>
              <a:t>0</a:t>
            </a:r>
            <a:r>
              <a:rPr lang="en-US" altLang="zh-CN" sz="2000"/>
              <a:t>  A</a:t>
            </a:r>
            <a:r>
              <a:rPr lang="en-US" altLang="zh-CN" sz="2000" baseline="-25000"/>
              <a:t>1</a:t>
            </a:r>
            <a:r>
              <a:rPr lang="en-US" altLang="zh-CN" sz="2000"/>
              <a:t>  A</a:t>
            </a:r>
            <a:r>
              <a:rPr lang="en-US" altLang="zh-CN" sz="2000" baseline="-25000"/>
              <a:t>2</a:t>
            </a:r>
            <a:r>
              <a:rPr lang="en-US" altLang="zh-CN" sz="2000"/>
              <a:t>  A</a:t>
            </a:r>
            <a:r>
              <a:rPr lang="en-US" altLang="zh-CN" sz="2000" baseline="-25000"/>
              <a:t>3</a:t>
            </a:r>
          </a:p>
        </p:txBody>
      </p:sp>
      <p:sp>
        <p:nvSpPr>
          <p:cNvPr id="55304" name="Text Box 27"/>
          <p:cNvSpPr txBox="1">
            <a:spLocks noChangeArrowheads="1"/>
          </p:cNvSpPr>
          <p:nvPr/>
        </p:nvSpPr>
        <p:spPr bwMode="auto">
          <a:xfrm>
            <a:off x="4643438" y="2205038"/>
            <a:ext cx="2376487" cy="1411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a b c d e f 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74LS48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   </a:t>
            </a:r>
            <a:r>
              <a:rPr lang="en-US" altLang="zh-CN" sz="2400"/>
              <a:t>A</a:t>
            </a:r>
            <a:r>
              <a:rPr lang="en-US" altLang="zh-CN" sz="2400" baseline="-25000"/>
              <a:t>0</a:t>
            </a:r>
            <a:r>
              <a:rPr lang="en-US" altLang="zh-CN" sz="2400"/>
              <a:t>  A</a:t>
            </a:r>
            <a:r>
              <a:rPr lang="en-US" altLang="zh-CN" sz="2400" baseline="-25000"/>
              <a:t>1</a:t>
            </a:r>
            <a:r>
              <a:rPr lang="en-US" altLang="zh-CN" sz="2400"/>
              <a:t> A</a:t>
            </a:r>
            <a:r>
              <a:rPr lang="en-US" altLang="zh-CN" sz="2400" baseline="-25000"/>
              <a:t>2</a:t>
            </a:r>
            <a:r>
              <a:rPr lang="en-US" altLang="zh-CN" sz="2400"/>
              <a:t> A</a:t>
            </a:r>
            <a:r>
              <a:rPr lang="en-US" altLang="zh-CN" sz="2400" baseline="-25000"/>
              <a:t>3</a:t>
            </a:r>
          </a:p>
        </p:txBody>
      </p:sp>
      <p:sp>
        <p:nvSpPr>
          <p:cNvPr id="55305" name="Text Box 28"/>
          <p:cNvSpPr txBox="1">
            <a:spLocks noChangeArrowheads="1"/>
          </p:cNvSpPr>
          <p:nvPr/>
        </p:nvSpPr>
        <p:spPr bwMode="auto">
          <a:xfrm>
            <a:off x="4859338" y="5084763"/>
            <a:ext cx="431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 smtClean="0"/>
              <a:t>TC</a:t>
            </a:r>
            <a:endParaRPr lang="en-US" altLang="zh-CN" sz="1800" baseline="-25000" dirty="0"/>
          </a:p>
        </p:txBody>
      </p:sp>
      <p:sp>
        <p:nvSpPr>
          <p:cNvPr id="55306" name="Text Box 29"/>
          <p:cNvSpPr txBox="1">
            <a:spLocks noChangeArrowheads="1"/>
          </p:cNvSpPr>
          <p:nvPr/>
        </p:nvSpPr>
        <p:spPr bwMode="auto">
          <a:xfrm>
            <a:off x="3203848" y="5050631"/>
            <a:ext cx="4318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 smtClean="0"/>
              <a:t>CEP</a:t>
            </a:r>
            <a:endParaRPr lang="en-US" altLang="zh-CN" sz="1400" baseline="-25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/>
              <a:t>CET</a:t>
            </a:r>
            <a:endParaRPr lang="en-US" altLang="zh-CN" sz="1400" baseline="-25000" dirty="0"/>
          </a:p>
        </p:txBody>
      </p:sp>
      <p:sp>
        <p:nvSpPr>
          <p:cNvPr id="55307" name="Line 30"/>
          <p:cNvSpPr>
            <a:spLocks noChangeShapeType="1"/>
          </p:cNvSpPr>
          <p:nvPr/>
        </p:nvSpPr>
        <p:spPr bwMode="auto">
          <a:xfrm>
            <a:off x="3635375" y="51577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31"/>
          <p:cNvSpPr>
            <a:spLocks noChangeShapeType="1"/>
          </p:cNvSpPr>
          <p:nvPr/>
        </p:nvSpPr>
        <p:spPr bwMode="auto">
          <a:xfrm>
            <a:off x="4067175" y="51577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32"/>
          <p:cNvSpPr>
            <a:spLocks noChangeShapeType="1"/>
          </p:cNvSpPr>
          <p:nvPr/>
        </p:nvSpPr>
        <p:spPr bwMode="auto">
          <a:xfrm>
            <a:off x="3635375" y="54451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34"/>
          <p:cNvSpPr>
            <a:spLocks noChangeShapeType="1"/>
          </p:cNvSpPr>
          <p:nvPr/>
        </p:nvSpPr>
        <p:spPr bwMode="auto">
          <a:xfrm>
            <a:off x="2051050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35"/>
          <p:cNvSpPr>
            <a:spLocks noChangeShapeType="1"/>
          </p:cNvSpPr>
          <p:nvPr/>
        </p:nvSpPr>
        <p:spPr bwMode="auto">
          <a:xfrm>
            <a:off x="2339975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Line 36"/>
          <p:cNvSpPr>
            <a:spLocks noChangeShapeType="1"/>
          </p:cNvSpPr>
          <p:nvPr/>
        </p:nvSpPr>
        <p:spPr bwMode="auto">
          <a:xfrm>
            <a:off x="2627313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3" name="Line 37"/>
          <p:cNvSpPr>
            <a:spLocks noChangeShapeType="1"/>
          </p:cNvSpPr>
          <p:nvPr/>
        </p:nvSpPr>
        <p:spPr bwMode="auto">
          <a:xfrm>
            <a:off x="2916238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4" name="Line 38"/>
          <p:cNvSpPr>
            <a:spLocks noChangeShapeType="1"/>
          </p:cNvSpPr>
          <p:nvPr/>
        </p:nvSpPr>
        <p:spPr bwMode="auto">
          <a:xfrm>
            <a:off x="2051050" y="6237288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5" name="Text Box 39"/>
          <p:cNvSpPr txBox="1">
            <a:spLocks noChangeArrowheads="1"/>
          </p:cNvSpPr>
          <p:nvPr/>
        </p:nvSpPr>
        <p:spPr bwMode="auto">
          <a:xfrm>
            <a:off x="3348038" y="609282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</a:t>
            </a:r>
          </a:p>
        </p:txBody>
      </p:sp>
      <p:grpSp>
        <p:nvGrpSpPr>
          <p:cNvPr id="55316" name="Group 42"/>
          <p:cNvGrpSpPr>
            <a:grpSpLocks/>
          </p:cNvGrpSpPr>
          <p:nvPr/>
        </p:nvGrpSpPr>
        <p:grpSpPr bwMode="auto">
          <a:xfrm>
            <a:off x="1187450" y="5084763"/>
            <a:ext cx="504825" cy="366712"/>
            <a:chOff x="113" y="2296"/>
            <a:chExt cx="318" cy="231"/>
          </a:xfrm>
        </p:grpSpPr>
        <p:sp>
          <p:nvSpPr>
            <p:cNvPr id="55435" name="Text Box 40"/>
            <p:cNvSpPr txBox="1">
              <a:spLocks noChangeArrowheads="1"/>
            </p:cNvSpPr>
            <p:nvPr/>
          </p:nvSpPr>
          <p:spPr bwMode="auto">
            <a:xfrm>
              <a:off x="113" y="2296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 smtClean="0"/>
                <a:t>PE</a:t>
              </a:r>
              <a:endParaRPr lang="en-US" altLang="zh-CN" sz="1800" dirty="0"/>
            </a:p>
          </p:txBody>
        </p:sp>
        <p:sp>
          <p:nvSpPr>
            <p:cNvPr id="55436" name="Line 41"/>
            <p:cNvSpPr>
              <a:spLocks noChangeShapeType="1"/>
            </p:cNvSpPr>
            <p:nvPr/>
          </p:nvSpPr>
          <p:spPr bwMode="auto">
            <a:xfrm>
              <a:off x="158" y="229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17" name="Line 43"/>
          <p:cNvSpPr>
            <a:spLocks noChangeShapeType="1"/>
          </p:cNvSpPr>
          <p:nvPr/>
        </p:nvSpPr>
        <p:spPr bwMode="auto">
          <a:xfrm flipH="1">
            <a:off x="179388" y="51577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8" name="Line 44"/>
          <p:cNvSpPr>
            <a:spLocks noChangeShapeType="1"/>
          </p:cNvSpPr>
          <p:nvPr/>
        </p:nvSpPr>
        <p:spPr bwMode="auto">
          <a:xfrm>
            <a:off x="1547813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9" name="Line 45"/>
          <p:cNvSpPr>
            <a:spLocks noChangeShapeType="1"/>
          </p:cNvSpPr>
          <p:nvPr/>
        </p:nvSpPr>
        <p:spPr bwMode="auto">
          <a:xfrm>
            <a:off x="1979613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0" name="Line 46"/>
          <p:cNvSpPr>
            <a:spLocks noChangeShapeType="1"/>
          </p:cNvSpPr>
          <p:nvPr/>
        </p:nvSpPr>
        <p:spPr bwMode="auto">
          <a:xfrm>
            <a:off x="2484438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1" name="Line 47"/>
          <p:cNvSpPr>
            <a:spLocks noChangeShapeType="1"/>
          </p:cNvSpPr>
          <p:nvPr/>
        </p:nvSpPr>
        <p:spPr bwMode="auto">
          <a:xfrm>
            <a:off x="2916238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2" name="Line 48"/>
          <p:cNvSpPr>
            <a:spLocks noChangeShapeType="1"/>
          </p:cNvSpPr>
          <p:nvPr/>
        </p:nvSpPr>
        <p:spPr bwMode="auto">
          <a:xfrm>
            <a:off x="5148263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3" name="Line 49"/>
          <p:cNvSpPr>
            <a:spLocks noChangeShapeType="1"/>
          </p:cNvSpPr>
          <p:nvPr/>
        </p:nvSpPr>
        <p:spPr bwMode="auto">
          <a:xfrm>
            <a:off x="5580063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4" name="Line 50"/>
          <p:cNvSpPr>
            <a:spLocks noChangeShapeType="1"/>
          </p:cNvSpPr>
          <p:nvPr/>
        </p:nvSpPr>
        <p:spPr bwMode="auto">
          <a:xfrm>
            <a:off x="6084888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51"/>
          <p:cNvSpPr>
            <a:spLocks noChangeShapeType="1"/>
          </p:cNvSpPr>
          <p:nvPr/>
        </p:nvSpPr>
        <p:spPr bwMode="auto">
          <a:xfrm flipH="1">
            <a:off x="6516688" y="35734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6" name="Oval 52"/>
          <p:cNvSpPr>
            <a:spLocks noChangeArrowheads="1"/>
          </p:cNvSpPr>
          <p:nvPr/>
        </p:nvSpPr>
        <p:spPr bwMode="auto">
          <a:xfrm>
            <a:off x="1116013" y="50847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27" name="Rectangle 53"/>
          <p:cNvSpPr>
            <a:spLocks noChangeArrowheads="1"/>
          </p:cNvSpPr>
          <p:nvPr/>
        </p:nvSpPr>
        <p:spPr bwMode="auto">
          <a:xfrm>
            <a:off x="539750" y="3789363"/>
            <a:ext cx="431800" cy="79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28" name="Text Box 54"/>
          <p:cNvSpPr txBox="1">
            <a:spLocks noChangeArrowheads="1"/>
          </p:cNvSpPr>
          <p:nvPr/>
        </p:nvSpPr>
        <p:spPr bwMode="auto">
          <a:xfrm>
            <a:off x="611188" y="400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&amp;</a:t>
            </a:r>
          </a:p>
        </p:txBody>
      </p:sp>
      <p:sp>
        <p:nvSpPr>
          <p:cNvPr id="55329" name="Oval 55"/>
          <p:cNvSpPr>
            <a:spLocks noChangeArrowheads="1"/>
          </p:cNvSpPr>
          <p:nvPr/>
        </p:nvSpPr>
        <p:spPr bwMode="auto">
          <a:xfrm>
            <a:off x="395288" y="414972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30" name="Line 56"/>
          <p:cNvSpPr>
            <a:spLocks noChangeShapeType="1"/>
          </p:cNvSpPr>
          <p:nvPr/>
        </p:nvSpPr>
        <p:spPr bwMode="auto">
          <a:xfrm>
            <a:off x="971550" y="44370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1" name="Line 57"/>
          <p:cNvSpPr>
            <a:spLocks noChangeShapeType="1"/>
          </p:cNvSpPr>
          <p:nvPr/>
        </p:nvSpPr>
        <p:spPr bwMode="auto">
          <a:xfrm>
            <a:off x="971550" y="4292600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2" name="Line 58"/>
          <p:cNvSpPr>
            <a:spLocks noChangeShapeType="1"/>
          </p:cNvSpPr>
          <p:nvPr/>
        </p:nvSpPr>
        <p:spPr bwMode="auto">
          <a:xfrm>
            <a:off x="971550" y="41497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3" name="Line 59"/>
          <p:cNvSpPr>
            <a:spLocks noChangeShapeType="1"/>
          </p:cNvSpPr>
          <p:nvPr/>
        </p:nvSpPr>
        <p:spPr bwMode="auto">
          <a:xfrm flipV="1">
            <a:off x="971550" y="3933825"/>
            <a:ext cx="55451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4" name="Line 60"/>
          <p:cNvSpPr>
            <a:spLocks noChangeShapeType="1"/>
          </p:cNvSpPr>
          <p:nvPr/>
        </p:nvSpPr>
        <p:spPr bwMode="auto">
          <a:xfrm>
            <a:off x="179388" y="4221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5" name="Line 61"/>
          <p:cNvSpPr>
            <a:spLocks noChangeShapeType="1"/>
          </p:cNvSpPr>
          <p:nvPr/>
        </p:nvSpPr>
        <p:spPr bwMode="auto">
          <a:xfrm>
            <a:off x="179388" y="422116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6" name="Line 62"/>
          <p:cNvSpPr>
            <a:spLocks noChangeShapeType="1"/>
          </p:cNvSpPr>
          <p:nvPr/>
        </p:nvSpPr>
        <p:spPr bwMode="auto">
          <a:xfrm>
            <a:off x="5435600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7" name="Line 63"/>
          <p:cNvSpPr>
            <a:spLocks noChangeShapeType="1"/>
          </p:cNvSpPr>
          <p:nvPr/>
        </p:nvSpPr>
        <p:spPr bwMode="auto">
          <a:xfrm>
            <a:off x="5724525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8" name="Line 64"/>
          <p:cNvSpPr>
            <a:spLocks noChangeShapeType="1"/>
          </p:cNvSpPr>
          <p:nvPr/>
        </p:nvSpPr>
        <p:spPr bwMode="auto">
          <a:xfrm>
            <a:off x="6011863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9" name="Line 65"/>
          <p:cNvSpPr>
            <a:spLocks noChangeShapeType="1"/>
          </p:cNvSpPr>
          <p:nvPr/>
        </p:nvSpPr>
        <p:spPr bwMode="auto">
          <a:xfrm>
            <a:off x="6300788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0" name="Line 66"/>
          <p:cNvSpPr>
            <a:spLocks noChangeShapeType="1"/>
          </p:cNvSpPr>
          <p:nvPr/>
        </p:nvSpPr>
        <p:spPr bwMode="auto">
          <a:xfrm>
            <a:off x="1547813" y="60213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1" name="Line 67"/>
          <p:cNvSpPr>
            <a:spLocks noChangeShapeType="1"/>
          </p:cNvSpPr>
          <p:nvPr/>
        </p:nvSpPr>
        <p:spPr bwMode="auto">
          <a:xfrm>
            <a:off x="1547813" y="6524625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2" name="Line 68"/>
          <p:cNvSpPr>
            <a:spLocks noChangeShapeType="1"/>
          </p:cNvSpPr>
          <p:nvPr/>
        </p:nvSpPr>
        <p:spPr bwMode="auto">
          <a:xfrm>
            <a:off x="5076825" y="594995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3" name="Text Box 69"/>
          <p:cNvSpPr txBox="1">
            <a:spLocks noChangeArrowheads="1"/>
          </p:cNvSpPr>
          <p:nvPr/>
        </p:nvSpPr>
        <p:spPr bwMode="auto">
          <a:xfrm>
            <a:off x="8027988" y="6165850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CP</a:t>
            </a:r>
          </a:p>
        </p:txBody>
      </p:sp>
      <p:sp>
        <p:nvSpPr>
          <p:cNvPr id="55344" name="Text Box 70"/>
          <p:cNvSpPr txBox="1">
            <a:spLocks noChangeArrowheads="1"/>
          </p:cNvSpPr>
          <p:nvPr/>
        </p:nvSpPr>
        <p:spPr bwMode="auto">
          <a:xfrm>
            <a:off x="6804496" y="5013176"/>
            <a:ext cx="4318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 smtClean="0"/>
              <a:t>CEP</a:t>
            </a:r>
            <a:endParaRPr lang="en-US" altLang="zh-CN" sz="1400" baseline="-25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 smtClean="0"/>
              <a:t>CET</a:t>
            </a:r>
            <a:endParaRPr lang="en-US" altLang="zh-CN" sz="1400" baseline="-25000" dirty="0"/>
          </a:p>
        </p:txBody>
      </p:sp>
      <p:sp>
        <p:nvSpPr>
          <p:cNvPr id="55345" name="Line 71"/>
          <p:cNvSpPr>
            <a:spLocks noChangeShapeType="1"/>
          </p:cNvSpPr>
          <p:nvPr/>
        </p:nvSpPr>
        <p:spPr bwMode="auto">
          <a:xfrm>
            <a:off x="7164388" y="50847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6" name="Line 72"/>
          <p:cNvSpPr>
            <a:spLocks noChangeShapeType="1"/>
          </p:cNvSpPr>
          <p:nvPr/>
        </p:nvSpPr>
        <p:spPr bwMode="auto">
          <a:xfrm>
            <a:off x="7164388" y="55165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7" name="Line 73"/>
          <p:cNvSpPr>
            <a:spLocks noChangeShapeType="1"/>
          </p:cNvSpPr>
          <p:nvPr/>
        </p:nvSpPr>
        <p:spPr bwMode="auto">
          <a:xfrm>
            <a:off x="7524750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8" name="Text Box 74"/>
          <p:cNvSpPr txBox="1">
            <a:spLocks noChangeArrowheads="1"/>
          </p:cNvSpPr>
          <p:nvPr/>
        </p:nvSpPr>
        <p:spPr bwMode="auto">
          <a:xfrm>
            <a:off x="7596188" y="494188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grpSp>
        <p:nvGrpSpPr>
          <p:cNvPr id="55349" name="Group 79"/>
          <p:cNvGrpSpPr>
            <a:grpSpLocks/>
          </p:cNvGrpSpPr>
          <p:nvPr/>
        </p:nvGrpSpPr>
        <p:grpSpPr bwMode="auto">
          <a:xfrm>
            <a:off x="4859338" y="4797437"/>
            <a:ext cx="215900" cy="184151"/>
            <a:chOff x="4967" y="2840"/>
            <a:chExt cx="136" cy="116"/>
          </a:xfrm>
        </p:grpSpPr>
        <p:sp>
          <p:nvSpPr>
            <p:cNvPr id="55433" name="Text Box 76"/>
            <p:cNvSpPr txBox="1">
              <a:spLocks noChangeArrowheads="1"/>
            </p:cNvSpPr>
            <p:nvPr/>
          </p:nvSpPr>
          <p:spPr bwMode="auto">
            <a:xfrm>
              <a:off x="4967" y="2840"/>
              <a:ext cx="1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dirty="0" smtClean="0"/>
                <a:t>PE</a:t>
              </a:r>
              <a:endParaRPr lang="en-US" altLang="zh-CN" sz="1200" dirty="0"/>
            </a:p>
          </p:txBody>
        </p:sp>
        <p:sp>
          <p:nvSpPr>
            <p:cNvPr id="55434" name="Line 77"/>
            <p:cNvSpPr>
              <a:spLocks noChangeShapeType="1"/>
            </p:cNvSpPr>
            <p:nvPr/>
          </p:nvSpPr>
          <p:spPr bwMode="auto">
            <a:xfrm>
              <a:off x="4967" y="284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50" name="Line 80"/>
          <p:cNvSpPr>
            <a:spLocks noChangeShapeType="1"/>
          </p:cNvSpPr>
          <p:nvPr/>
        </p:nvSpPr>
        <p:spPr bwMode="auto">
          <a:xfrm flipH="1">
            <a:off x="4500563" y="48688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1" name="Text Box 81"/>
          <p:cNvSpPr txBox="1">
            <a:spLocks noChangeArrowheads="1"/>
          </p:cNvSpPr>
          <p:nvPr/>
        </p:nvSpPr>
        <p:spPr bwMode="auto">
          <a:xfrm>
            <a:off x="4140200" y="47244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grpSp>
        <p:nvGrpSpPr>
          <p:cNvPr id="55352" name="Group 84"/>
          <p:cNvGrpSpPr>
            <a:grpSpLocks/>
          </p:cNvGrpSpPr>
          <p:nvPr/>
        </p:nvGrpSpPr>
        <p:grpSpPr bwMode="auto">
          <a:xfrm>
            <a:off x="6732588" y="5661025"/>
            <a:ext cx="360362" cy="244475"/>
            <a:chOff x="5012" y="2069"/>
            <a:chExt cx="227" cy="154"/>
          </a:xfrm>
        </p:grpSpPr>
        <p:sp>
          <p:nvSpPr>
            <p:cNvPr id="55431" name="Text Box 82"/>
            <p:cNvSpPr txBox="1">
              <a:spLocks noChangeArrowheads="1"/>
            </p:cNvSpPr>
            <p:nvPr/>
          </p:nvSpPr>
          <p:spPr bwMode="auto">
            <a:xfrm>
              <a:off x="5012" y="2069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/>
                <a:t>R</a:t>
              </a:r>
            </a:p>
          </p:txBody>
        </p:sp>
        <p:sp>
          <p:nvSpPr>
            <p:cNvPr id="55432" name="Line 83"/>
            <p:cNvSpPr>
              <a:spLocks noChangeShapeType="1"/>
            </p:cNvSpPr>
            <p:nvPr/>
          </p:nvSpPr>
          <p:spPr bwMode="auto">
            <a:xfrm>
              <a:off x="5012" y="206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53" name="Line 85"/>
          <p:cNvSpPr>
            <a:spLocks noChangeShapeType="1"/>
          </p:cNvSpPr>
          <p:nvPr/>
        </p:nvSpPr>
        <p:spPr bwMode="auto">
          <a:xfrm>
            <a:off x="7164388" y="58054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5354" name="Group 86"/>
          <p:cNvGrpSpPr>
            <a:grpSpLocks/>
          </p:cNvGrpSpPr>
          <p:nvPr/>
        </p:nvGrpSpPr>
        <p:grpSpPr bwMode="auto">
          <a:xfrm>
            <a:off x="3203575" y="5734050"/>
            <a:ext cx="360363" cy="244475"/>
            <a:chOff x="5012" y="2069"/>
            <a:chExt cx="227" cy="154"/>
          </a:xfrm>
        </p:grpSpPr>
        <p:sp>
          <p:nvSpPr>
            <p:cNvPr id="55429" name="Text Box 87"/>
            <p:cNvSpPr txBox="1">
              <a:spLocks noChangeArrowheads="1"/>
            </p:cNvSpPr>
            <p:nvPr/>
          </p:nvSpPr>
          <p:spPr bwMode="auto">
            <a:xfrm>
              <a:off x="5012" y="2069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/>
                <a:t>R</a:t>
              </a:r>
            </a:p>
          </p:txBody>
        </p:sp>
        <p:sp>
          <p:nvSpPr>
            <p:cNvPr id="55430" name="Line 88"/>
            <p:cNvSpPr>
              <a:spLocks noChangeShapeType="1"/>
            </p:cNvSpPr>
            <p:nvPr/>
          </p:nvSpPr>
          <p:spPr bwMode="auto">
            <a:xfrm>
              <a:off x="5012" y="206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55" name="Line 89"/>
          <p:cNvSpPr>
            <a:spLocks noChangeShapeType="1"/>
          </p:cNvSpPr>
          <p:nvPr/>
        </p:nvSpPr>
        <p:spPr bwMode="auto">
          <a:xfrm>
            <a:off x="3635375" y="58054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6" name="Oval 90"/>
          <p:cNvSpPr>
            <a:spLocks noChangeArrowheads="1"/>
          </p:cNvSpPr>
          <p:nvPr/>
        </p:nvSpPr>
        <p:spPr bwMode="auto">
          <a:xfrm>
            <a:off x="4643438" y="479742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57" name="Oval 91"/>
          <p:cNvSpPr>
            <a:spLocks noChangeArrowheads="1"/>
          </p:cNvSpPr>
          <p:nvPr/>
        </p:nvSpPr>
        <p:spPr bwMode="auto">
          <a:xfrm>
            <a:off x="3635375" y="573405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58" name="Oval 92"/>
          <p:cNvSpPr>
            <a:spLocks noChangeArrowheads="1"/>
          </p:cNvSpPr>
          <p:nvPr/>
        </p:nvSpPr>
        <p:spPr bwMode="auto">
          <a:xfrm>
            <a:off x="7164388" y="573405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59" name="Text Box 93"/>
          <p:cNvSpPr txBox="1">
            <a:spLocks noChangeArrowheads="1"/>
          </p:cNvSpPr>
          <p:nvPr/>
        </p:nvSpPr>
        <p:spPr bwMode="auto">
          <a:xfrm>
            <a:off x="4067175" y="566102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55360" name="Rectangle 95"/>
          <p:cNvSpPr>
            <a:spLocks noChangeArrowheads="1"/>
          </p:cNvSpPr>
          <p:nvPr/>
        </p:nvSpPr>
        <p:spPr bwMode="auto">
          <a:xfrm>
            <a:off x="2771775" y="692150"/>
            <a:ext cx="108108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61" name="Rectangle 96"/>
          <p:cNvSpPr>
            <a:spLocks noChangeArrowheads="1"/>
          </p:cNvSpPr>
          <p:nvPr/>
        </p:nvSpPr>
        <p:spPr bwMode="auto">
          <a:xfrm>
            <a:off x="3851275" y="692150"/>
            <a:ext cx="108108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55362" name="Group 119"/>
          <p:cNvGrpSpPr>
            <a:grpSpLocks/>
          </p:cNvGrpSpPr>
          <p:nvPr/>
        </p:nvGrpSpPr>
        <p:grpSpPr bwMode="auto">
          <a:xfrm>
            <a:off x="1547813" y="1484313"/>
            <a:ext cx="2232025" cy="720725"/>
            <a:chOff x="975" y="935"/>
            <a:chExt cx="1406" cy="454"/>
          </a:xfrm>
        </p:grpSpPr>
        <p:sp>
          <p:nvSpPr>
            <p:cNvPr id="55408" name="Line 97"/>
            <p:cNvSpPr>
              <a:spLocks noChangeShapeType="1"/>
            </p:cNvSpPr>
            <p:nvPr/>
          </p:nvSpPr>
          <p:spPr bwMode="auto">
            <a:xfrm flipV="1">
              <a:off x="975" y="98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9" name="Line 98"/>
            <p:cNvSpPr>
              <a:spLocks noChangeShapeType="1"/>
            </p:cNvSpPr>
            <p:nvPr/>
          </p:nvSpPr>
          <p:spPr bwMode="auto">
            <a:xfrm flipV="1">
              <a:off x="1111" y="102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0" name="Line 99"/>
            <p:cNvSpPr>
              <a:spLocks noChangeShapeType="1"/>
            </p:cNvSpPr>
            <p:nvPr/>
          </p:nvSpPr>
          <p:spPr bwMode="auto">
            <a:xfrm flipV="1">
              <a:off x="1247" y="107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1" name="Line 100"/>
            <p:cNvSpPr>
              <a:spLocks noChangeShapeType="1"/>
            </p:cNvSpPr>
            <p:nvPr/>
          </p:nvSpPr>
          <p:spPr bwMode="auto">
            <a:xfrm>
              <a:off x="975" y="981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2" name="Line 101"/>
            <p:cNvSpPr>
              <a:spLocks noChangeShapeType="1"/>
            </p:cNvSpPr>
            <p:nvPr/>
          </p:nvSpPr>
          <p:spPr bwMode="auto">
            <a:xfrm flipV="1">
              <a:off x="1837" y="935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3" name="Line 102"/>
            <p:cNvSpPr>
              <a:spLocks noChangeShapeType="1"/>
            </p:cNvSpPr>
            <p:nvPr/>
          </p:nvSpPr>
          <p:spPr bwMode="auto">
            <a:xfrm flipV="1">
              <a:off x="1383" y="111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4" name="Line 103"/>
            <p:cNvSpPr>
              <a:spLocks noChangeShapeType="1"/>
            </p:cNvSpPr>
            <p:nvPr/>
          </p:nvSpPr>
          <p:spPr bwMode="auto">
            <a:xfrm flipV="1">
              <a:off x="1474" y="11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5" name="Line 104"/>
            <p:cNvSpPr>
              <a:spLocks noChangeShapeType="1"/>
            </p:cNvSpPr>
            <p:nvPr/>
          </p:nvSpPr>
          <p:spPr bwMode="auto">
            <a:xfrm flipV="1">
              <a:off x="1610" y="12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6" name="Line 105"/>
            <p:cNvSpPr>
              <a:spLocks noChangeShapeType="1"/>
            </p:cNvSpPr>
            <p:nvPr/>
          </p:nvSpPr>
          <p:spPr bwMode="auto">
            <a:xfrm flipV="1">
              <a:off x="1746" y="125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7" name="Line 106"/>
            <p:cNvSpPr>
              <a:spLocks noChangeShapeType="1"/>
            </p:cNvSpPr>
            <p:nvPr/>
          </p:nvSpPr>
          <p:spPr bwMode="auto">
            <a:xfrm>
              <a:off x="1111" y="102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8" name="Line 107"/>
            <p:cNvSpPr>
              <a:spLocks noChangeShapeType="1"/>
            </p:cNvSpPr>
            <p:nvPr/>
          </p:nvSpPr>
          <p:spPr bwMode="auto">
            <a:xfrm>
              <a:off x="1927" y="93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9" name="Line 108"/>
            <p:cNvSpPr>
              <a:spLocks noChangeShapeType="1"/>
            </p:cNvSpPr>
            <p:nvPr/>
          </p:nvSpPr>
          <p:spPr bwMode="auto">
            <a:xfrm flipV="1">
              <a:off x="1247" y="1071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0" name="Line 109"/>
            <p:cNvSpPr>
              <a:spLocks noChangeShapeType="1"/>
            </p:cNvSpPr>
            <p:nvPr/>
          </p:nvSpPr>
          <p:spPr bwMode="auto">
            <a:xfrm>
              <a:off x="2018" y="93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1" name="Line 111"/>
            <p:cNvSpPr>
              <a:spLocks noChangeShapeType="1"/>
            </p:cNvSpPr>
            <p:nvPr/>
          </p:nvSpPr>
          <p:spPr bwMode="auto">
            <a:xfrm>
              <a:off x="1383" y="1117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2" name="Line 112"/>
            <p:cNvSpPr>
              <a:spLocks noChangeShapeType="1"/>
            </p:cNvSpPr>
            <p:nvPr/>
          </p:nvSpPr>
          <p:spPr bwMode="auto">
            <a:xfrm>
              <a:off x="2109" y="93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3" name="Line 113"/>
            <p:cNvSpPr>
              <a:spLocks noChangeShapeType="1"/>
            </p:cNvSpPr>
            <p:nvPr/>
          </p:nvSpPr>
          <p:spPr bwMode="auto">
            <a:xfrm>
              <a:off x="1474" y="116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4" name="Line 114"/>
            <p:cNvSpPr>
              <a:spLocks noChangeShapeType="1"/>
            </p:cNvSpPr>
            <p:nvPr/>
          </p:nvSpPr>
          <p:spPr bwMode="auto">
            <a:xfrm>
              <a:off x="2200" y="9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5" name="Line 115"/>
            <p:cNvSpPr>
              <a:spLocks noChangeShapeType="1"/>
            </p:cNvSpPr>
            <p:nvPr/>
          </p:nvSpPr>
          <p:spPr bwMode="auto">
            <a:xfrm>
              <a:off x="1610" y="1207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6" name="Line 116"/>
            <p:cNvSpPr>
              <a:spLocks noChangeShapeType="1"/>
            </p:cNvSpPr>
            <p:nvPr/>
          </p:nvSpPr>
          <p:spPr bwMode="auto">
            <a:xfrm>
              <a:off x="2290" y="93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7" name="Line 117"/>
            <p:cNvSpPr>
              <a:spLocks noChangeShapeType="1"/>
            </p:cNvSpPr>
            <p:nvPr/>
          </p:nvSpPr>
          <p:spPr bwMode="auto">
            <a:xfrm>
              <a:off x="1746" y="125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8" name="Line 118"/>
            <p:cNvSpPr>
              <a:spLocks noChangeShapeType="1"/>
            </p:cNvSpPr>
            <p:nvPr/>
          </p:nvSpPr>
          <p:spPr bwMode="auto">
            <a:xfrm>
              <a:off x="2381" y="93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63" name="Group 141"/>
          <p:cNvGrpSpPr>
            <a:grpSpLocks/>
          </p:cNvGrpSpPr>
          <p:nvPr/>
        </p:nvGrpSpPr>
        <p:grpSpPr bwMode="auto">
          <a:xfrm flipH="1">
            <a:off x="3924300" y="1484313"/>
            <a:ext cx="2232025" cy="720725"/>
            <a:chOff x="3742" y="663"/>
            <a:chExt cx="1406" cy="454"/>
          </a:xfrm>
        </p:grpSpPr>
        <p:sp>
          <p:nvSpPr>
            <p:cNvPr id="55387" name="Line 120"/>
            <p:cNvSpPr>
              <a:spLocks noChangeShapeType="1"/>
            </p:cNvSpPr>
            <p:nvPr/>
          </p:nvSpPr>
          <p:spPr bwMode="auto">
            <a:xfrm flipV="1">
              <a:off x="3742" y="70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8" name="Line 121"/>
            <p:cNvSpPr>
              <a:spLocks noChangeShapeType="1"/>
            </p:cNvSpPr>
            <p:nvPr/>
          </p:nvSpPr>
          <p:spPr bwMode="auto">
            <a:xfrm flipV="1">
              <a:off x="3878" y="75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9" name="Line 122"/>
            <p:cNvSpPr>
              <a:spLocks noChangeShapeType="1"/>
            </p:cNvSpPr>
            <p:nvPr/>
          </p:nvSpPr>
          <p:spPr bwMode="auto">
            <a:xfrm flipV="1">
              <a:off x="4014" y="79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0" name="Line 123"/>
            <p:cNvSpPr>
              <a:spLocks noChangeShapeType="1"/>
            </p:cNvSpPr>
            <p:nvPr/>
          </p:nvSpPr>
          <p:spPr bwMode="auto">
            <a:xfrm>
              <a:off x="3742" y="70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1" name="Line 124"/>
            <p:cNvSpPr>
              <a:spLocks noChangeShapeType="1"/>
            </p:cNvSpPr>
            <p:nvPr/>
          </p:nvSpPr>
          <p:spPr bwMode="auto">
            <a:xfrm flipV="1">
              <a:off x="4604" y="663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2" name="Line 125"/>
            <p:cNvSpPr>
              <a:spLocks noChangeShapeType="1"/>
            </p:cNvSpPr>
            <p:nvPr/>
          </p:nvSpPr>
          <p:spPr bwMode="auto">
            <a:xfrm flipV="1">
              <a:off x="4150" y="84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3" name="Line 126"/>
            <p:cNvSpPr>
              <a:spLocks noChangeShapeType="1"/>
            </p:cNvSpPr>
            <p:nvPr/>
          </p:nvSpPr>
          <p:spPr bwMode="auto">
            <a:xfrm flipV="1">
              <a:off x="4241" y="89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4" name="Line 127"/>
            <p:cNvSpPr>
              <a:spLocks noChangeShapeType="1"/>
            </p:cNvSpPr>
            <p:nvPr/>
          </p:nvSpPr>
          <p:spPr bwMode="auto">
            <a:xfrm flipV="1">
              <a:off x="4377" y="93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5" name="Line 128"/>
            <p:cNvSpPr>
              <a:spLocks noChangeShapeType="1"/>
            </p:cNvSpPr>
            <p:nvPr/>
          </p:nvSpPr>
          <p:spPr bwMode="auto">
            <a:xfrm flipV="1">
              <a:off x="4513" y="98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6" name="Line 129"/>
            <p:cNvSpPr>
              <a:spLocks noChangeShapeType="1"/>
            </p:cNvSpPr>
            <p:nvPr/>
          </p:nvSpPr>
          <p:spPr bwMode="auto">
            <a:xfrm>
              <a:off x="3878" y="75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7" name="Line 130"/>
            <p:cNvSpPr>
              <a:spLocks noChangeShapeType="1"/>
            </p:cNvSpPr>
            <p:nvPr/>
          </p:nvSpPr>
          <p:spPr bwMode="auto">
            <a:xfrm>
              <a:off x="4694" y="66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8" name="Line 131"/>
            <p:cNvSpPr>
              <a:spLocks noChangeShapeType="1"/>
            </p:cNvSpPr>
            <p:nvPr/>
          </p:nvSpPr>
          <p:spPr bwMode="auto">
            <a:xfrm flipV="1">
              <a:off x="4014" y="799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9" name="Line 132"/>
            <p:cNvSpPr>
              <a:spLocks noChangeShapeType="1"/>
            </p:cNvSpPr>
            <p:nvPr/>
          </p:nvSpPr>
          <p:spPr bwMode="auto">
            <a:xfrm>
              <a:off x="4785" y="6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0" name="Line 133"/>
            <p:cNvSpPr>
              <a:spLocks noChangeShapeType="1"/>
            </p:cNvSpPr>
            <p:nvPr/>
          </p:nvSpPr>
          <p:spPr bwMode="auto">
            <a:xfrm>
              <a:off x="4150" y="845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1" name="Line 134"/>
            <p:cNvSpPr>
              <a:spLocks noChangeShapeType="1"/>
            </p:cNvSpPr>
            <p:nvPr/>
          </p:nvSpPr>
          <p:spPr bwMode="auto">
            <a:xfrm>
              <a:off x="4876" y="66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2" name="Line 135"/>
            <p:cNvSpPr>
              <a:spLocks noChangeShapeType="1"/>
            </p:cNvSpPr>
            <p:nvPr/>
          </p:nvSpPr>
          <p:spPr bwMode="auto">
            <a:xfrm>
              <a:off x="4241" y="890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3" name="Line 136"/>
            <p:cNvSpPr>
              <a:spLocks noChangeShapeType="1"/>
            </p:cNvSpPr>
            <p:nvPr/>
          </p:nvSpPr>
          <p:spPr bwMode="auto">
            <a:xfrm>
              <a:off x="4967" y="66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4" name="Line 137"/>
            <p:cNvSpPr>
              <a:spLocks noChangeShapeType="1"/>
            </p:cNvSpPr>
            <p:nvPr/>
          </p:nvSpPr>
          <p:spPr bwMode="auto">
            <a:xfrm flipH="1">
              <a:off x="4377" y="935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5" name="Line 138"/>
            <p:cNvSpPr>
              <a:spLocks noChangeShapeType="1"/>
            </p:cNvSpPr>
            <p:nvPr/>
          </p:nvSpPr>
          <p:spPr bwMode="auto">
            <a:xfrm>
              <a:off x="5057" y="66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6" name="Line 139"/>
            <p:cNvSpPr>
              <a:spLocks noChangeShapeType="1"/>
            </p:cNvSpPr>
            <p:nvPr/>
          </p:nvSpPr>
          <p:spPr bwMode="auto">
            <a:xfrm>
              <a:off x="4513" y="981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7" name="Line 140"/>
            <p:cNvSpPr>
              <a:spLocks noChangeShapeType="1"/>
            </p:cNvSpPr>
            <p:nvPr/>
          </p:nvSpPr>
          <p:spPr bwMode="auto">
            <a:xfrm>
              <a:off x="5148" y="66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64" name="Group 148"/>
          <p:cNvGrpSpPr>
            <a:grpSpLocks/>
          </p:cNvGrpSpPr>
          <p:nvPr/>
        </p:nvGrpSpPr>
        <p:grpSpPr bwMode="auto">
          <a:xfrm>
            <a:off x="3059113" y="2349500"/>
            <a:ext cx="647700" cy="977900"/>
            <a:chOff x="4740" y="890"/>
            <a:chExt cx="408" cy="616"/>
          </a:xfrm>
        </p:grpSpPr>
        <p:sp>
          <p:nvSpPr>
            <p:cNvPr id="55382" name="Text Box 143"/>
            <p:cNvSpPr txBox="1">
              <a:spLocks noChangeArrowheads="1"/>
            </p:cNvSpPr>
            <p:nvPr/>
          </p:nvSpPr>
          <p:spPr bwMode="auto">
            <a:xfrm>
              <a:off x="4785" y="890"/>
              <a:ext cx="363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LT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</a:t>
              </a:r>
              <a:r>
                <a:rPr lang="en-US" altLang="zh-CN" sz="1600"/>
                <a:t>/Y</a:t>
              </a:r>
              <a:r>
                <a:rPr lang="en-US" altLang="zh-CN" sz="1600" baseline="-25000"/>
                <a:t>BR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BR</a:t>
              </a:r>
            </a:p>
          </p:txBody>
        </p:sp>
        <p:sp>
          <p:nvSpPr>
            <p:cNvPr id="55383" name="Line 144"/>
            <p:cNvSpPr>
              <a:spLocks noChangeShapeType="1"/>
            </p:cNvSpPr>
            <p:nvPr/>
          </p:nvSpPr>
          <p:spPr bwMode="auto">
            <a:xfrm>
              <a:off x="4740" y="89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4" name="Line 145"/>
            <p:cNvSpPr>
              <a:spLocks noChangeShapeType="1"/>
            </p:cNvSpPr>
            <p:nvPr/>
          </p:nvSpPr>
          <p:spPr bwMode="auto">
            <a:xfrm>
              <a:off x="4740" y="111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5" name="Line 146"/>
            <p:cNvSpPr>
              <a:spLocks noChangeShapeType="1"/>
            </p:cNvSpPr>
            <p:nvPr/>
          </p:nvSpPr>
          <p:spPr bwMode="auto">
            <a:xfrm>
              <a:off x="4876" y="111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6" name="Line 147"/>
            <p:cNvSpPr>
              <a:spLocks noChangeShapeType="1"/>
            </p:cNvSpPr>
            <p:nvPr/>
          </p:nvSpPr>
          <p:spPr bwMode="auto">
            <a:xfrm>
              <a:off x="4740" y="134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65" name="Group 149"/>
          <p:cNvGrpSpPr>
            <a:grpSpLocks/>
          </p:cNvGrpSpPr>
          <p:nvPr/>
        </p:nvGrpSpPr>
        <p:grpSpPr bwMode="auto">
          <a:xfrm>
            <a:off x="6516688" y="2276475"/>
            <a:ext cx="647700" cy="977900"/>
            <a:chOff x="4740" y="890"/>
            <a:chExt cx="408" cy="616"/>
          </a:xfrm>
        </p:grpSpPr>
        <p:sp>
          <p:nvSpPr>
            <p:cNvPr id="55377" name="Text Box 150"/>
            <p:cNvSpPr txBox="1">
              <a:spLocks noChangeArrowheads="1"/>
            </p:cNvSpPr>
            <p:nvPr/>
          </p:nvSpPr>
          <p:spPr bwMode="auto">
            <a:xfrm>
              <a:off x="4785" y="890"/>
              <a:ext cx="363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LT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</a:t>
              </a:r>
              <a:r>
                <a:rPr lang="en-US" altLang="zh-CN" sz="1600"/>
                <a:t>/Y</a:t>
              </a:r>
              <a:r>
                <a:rPr lang="en-US" altLang="zh-CN" sz="1600" baseline="-25000"/>
                <a:t>BR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BR</a:t>
              </a:r>
            </a:p>
          </p:txBody>
        </p:sp>
        <p:sp>
          <p:nvSpPr>
            <p:cNvPr id="55378" name="Line 151"/>
            <p:cNvSpPr>
              <a:spLocks noChangeShapeType="1"/>
            </p:cNvSpPr>
            <p:nvPr/>
          </p:nvSpPr>
          <p:spPr bwMode="auto">
            <a:xfrm>
              <a:off x="4740" y="89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9" name="Line 152"/>
            <p:cNvSpPr>
              <a:spLocks noChangeShapeType="1"/>
            </p:cNvSpPr>
            <p:nvPr/>
          </p:nvSpPr>
          <p:spPr bwMode="auto">
            <a:xfrm>
              <a:off x="4740" y="111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0" name="Line 153"/>
            <p:cNvSpPr>
              <a:spLocks noChangeShapeType="1"/>
            </p:cNvSpPr>
            <p:nvPr/>
          </p:nvSpPr>
          <p:spPr bwMode="auto">
            <a:xfrm>
              <a:off x="4876" y="111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1" name="Line 154"/>
            <p:cNvSpPr>
              <a:spLocks noChangeShapeType="1"/>
            </p:cNvSpPr>
            <p:nvPr/>
          </p:nvSpPr>
          <p:spPr bwMode="auto">
            <a:xfrm>
              <a:off x="4740" y="134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66" name="Line 155"/>
          <p:cNvSpPr>
            <a:spLocks noChangeShapeType="1"/>
          </p:cNvSpPr>
          <p:nvPr/>
        </p:nvSpPr>
        <p:spPr bwMode="auto">
          <a:xfrm>
            <a:off x="3563938" y="24209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7" name="Line 156"/>
          <p:cNvSpPr>
            <a:spLocks noChangeShapeType="1"/>
          </p:cNvSpPr>
          <p:nvPr/>
        </p:nvSpPr>
        <p:spPr bwMode="auto">
          <a:xfrm>
            <a:off x="3563938" y="27813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8" name="Line 157"/>
          <p:cNvSpPr>
            <a:spLocks noChangeShapeType="1"/>
          </p:cNvSpPr>
          <p:nvPr/>
        </p:nvSpPr>
        <p:spPr bwMode="auto">
          <a:xfrm>
            <a:off x="3563938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9" name="Line 158"/>
          <p:cNvSpPr>
            <a:spLocks noChangeShapeType="1"/>
          </p:cNvSpPr>
          <p:nvPr/>
        </p:nvSpPr>
        <p:spPr bwMode="auto">
          <a:xfrm>
            <a:off x="3851275" y="24209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0" name="Text Box 159"/>
          <p:cNvSpPr txBox="1">
            <a:spLocks noChangeArrowheads="1"/>
          </p:cNvSpPr>
          <p:nvPr/>
        </p:nvSpPr>
        <p:spPr bwMode="auto">
          <a:xfrm>
            <a:off x="11053763" y="487045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55371" name="Line 160"/>
          <p:cNvSpPr>
            <a:spLocks noChangeShapeType="1"/>
          </p:cNvSpPr>
          <p:nvPr/>
        </p:nvSpPr>
        <p:spPr bwMode="auto">
          <a:xfrm>
            <a:off x="7021513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2" name="Line 161"/>
          <p:cNvSpPr>
            <a:spLocks noChangeShapeType="1"/>
          </p:cNvSpPr>
          <p:nvPr/>
        </p:nvSpPr>
        <p:spPr bwMode="auto">
          <a:xfrm>
            <a:off x="7021513" y="27098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3" name="Line 162"/>
          <p:cNvSpPr>
            <a:spLocks noChangeShapeType="1"/>
          </p:cNvSpPr>
          <p:nvPr/>
        </p:nvSpPr>
        <p:spPr bwMode="auto">
          <a:xfrm>
            <a:off x="7021513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4" name="Line 163"/>
          <p:cNvSpPr>
            <a:spLocks noChangeShapeType="1"/>
          </p:cNvSpPr>
          <p:nvPr/>
        </p:nvSpPr>
        <p:spPr bwMode="auto">
          <a:xfrm>
            <a:off x="7308850" y="23495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5" name="Text Box 164"/>
          <p:cNvSpPr txBox="1">
            <a:spLocks noChangeArrowheads="1"/>
          </p:cNvSpPr>
          <p:nvPr/>
        </p:nvSpPr>
        <p:spPr bwMode="auto">
          <a:xfrm>
            <a:off x="4211638" y="256540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55376" name="Text Box 165"/>
          <p:cNvSpPr txBox="1">
            <a:spLocks noChangeArrowheads="1"/>
          </p:cNvSpPr>
          <p:nvPr/>
        </p:nvSpPr>
        <p:spPr bwMode="auto">
          <a:xfrm>
            <a:off x="7667625" y="25654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72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下周实验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实验七  </a:t>
            </a:r>
            <a:r>
              <a:rPr lang="en-US" altLang="zh-CN" dirty="0" smtClean="0"/>
              <a:t>8421</a:t>
            </a:r>
            <a:r>
              <a:rPr lang="zh-CN" altLang="en-US" dirty="0" smtClean="0"/>
              <a:t>码检测电路的设计</a:t>
            </a:r>
          </a:p>
        </p:txBody>
      </p:sp>
    </p:spTree>
    <p:extLst>
      <p:ext uri="{BB962C8B-B14F-4D97-AF65-F5344CB8AC3E}">
        <p14:creationId xmlns:p14="http://schemas.microsoft.com/office/powerpoint/2010/main" val="9794625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实验</a:t>
            </a:r>
            <a:r>
              <a:rPr lang="zh-CN" altLang="en-US" sz="4000" dirty="0"/>
              <a:t>七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8421</a:t>
            </a:r>
            <a:r>
              <a:rPr lang="zh-CN" altLang="en-US" sz="4000" dirty="0" smtClean="0"/>
              <a:t>码检测电路的设计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235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一、设计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、求原始状态转换图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设电路输入为</a:t>
            </a:r>
            <a:r>
              <a:rPr lang="en-US" altLang="zh-CN" smtClean="0"/>
              <a:t>x</a:t>
            </a:r>
            <a:r>
              <a:rPr lang="zh-CN" altLang="en-US" smtClean="0"/>
              <a:t>，电路输出为</a:t>
            </a:r>
            <a:r>
              <a:rPr lang="en-US" altLang="zh-CN" smtClean="0"/>
              <a:t>F</a:t>
            </a:r>
            <a:r>
              <a:rPr lang="zh-CN" altLang="en-US" smtClean="0"/>
              <a:t>，当输入为非法码时输出为</a:t>
            </a:r>
            <a:r>
              <a:rPr lang="en-US" altLang="zh-CN" smtClean="0"/>
              <a:t>1</a:t>
            </a:r>
            <a:r>
              <a:rPr lang="zh-CN" altLang="en-US" smtClean="0"/>
              <a:t>，否则输出为</a:t>
            </a:r>
            <a:r>
              <a:rPr lang="en-US" altLang="zh-CN" smtClean="0"/>
              <a:t>0</a:t>
            </a:r>
            <a:r>
              <a:rPr lang="zh-CN" altLang="en-US" smtClean="0"/>
              <a:t>。假设起始状态</a:t>
            </a:r>
            <a:r>
              <a:rPr lang="en-US" altLang="zh-CN" smtClean="0"/>
              <a:t>S0</a:t>
            </a:r>
            <a:r>
              <a:rPr lang="zh-CN" altLang="en-US" smtClean="0"/>
              <a:t>，从该状态开始根据输入是</a:t>
            </a:r>
            <a:r>
              <a:rPr lang="en-US" altLang="zh-CN" smtClean="0"/>
              <a:t>0</a:t>
            </a:r>
            <a:r>
              <a:rPr lang="zh-CN" altLang="en-US" smtClean="0"/>
              <a:t>还是</a:t>
            </a:r>
            <a:r>
              <a:rPr lang="en-US" altLang="zh-CN" smtClean="0"/>
              <a:t>1</a:t>
            </a:r>
            <a:r>
              <a:rPr lang="zh-CN" altLang="en-US" smtClean="0"/>
              <a:t>，将分别转换到两个不同的状态</a:t>
            </a:r>
            <a:r>
              <a:rPr lang="en-US" altLang="zh-CN" smtClean="0"/>
              <a:t>S1</a:t>
            </a:r>
            <a:r>
              <a:rPr lang="zh-CN" altLang="en-US" smtClean="0"/>
              <a:t>和</a:t>
            </a:r>
            <a:r>
              <a:rPr lang="en-US" altLang="zh-CN" smtClean="0"/>
              <a:t>S2</a:t>
            </a:r>
            <a:r>
              <a:rPr lang="zh-CN" altLang="en-US" smtClean="0"/>
              <a:t>，从</a:t>
            </a:r>
            <a:r>
              <a:rPr lang="en-US" altLang="zh-CN" smtClean="0"/>
              <a:t>S1</a:t>
            </a:r>
            <a:r>
              <a:rPr lang="zh-CN" altLang="en-US" smtClean="0"/>
              <a:t>和</a:t>
            </a:r>
            <a:r>
              <a:rPr lang="en-US" altLang="zh-CN" smtClean="0"/>
              <a:t>S2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接收第二个码元，又根据是</a:t>
            </a:r>
            <a:r>
              <a:rPr lang="en-US" altLang="zh-CN" smtClean="0"/>
              <a:t>0</a:t>
            </a:r>
            <a:r>
              <a:rPr lang="zh-CN" altLang="en-US" smtClean="0"/>
              <a:t>还是</a:t>
            </a:r>
            <a:r>
              <a:rPr lang="en-US" altLang="zh-CN" smtClean="0"/>
              <a:t>1</a:t>
            </a:r>
            <a:r>
              <a:rPr lang="zh-CN" altLang="en-US" smtClean="0"/>
              <a:t>又各自转换到两个不同的新状态。然后再接收第三、第四码元。在接收第四个码元后，根据所接收的代码是否是非法码而确定其输出是否是</a:t>
            </a:r>
            <a:r>
              <a:rPr lang="en-US" altLang="zh-CN" smtClean="0"/>
              <a:t>1</a:t>
            </a:r>
            <a:r>
              <a:rPr lang="zh-CN" altLang="en-US" smtClean="0"/>
              <a:t>，并回到初始状态</a:t>
            </a:r>
            <a:r>
              <a:rPr lang="en-US" altLang="zh-CN" smtClean="0"/>
              <a:t>S0</a:t>
            </a:r>
            <a:r>
              <a:rPr lang="zh-CN" altLang="en-US" smtClean="0"/>
              <a:t>，准备接受新的一组码组。</a:t>
            </a:r>
          </a:p>
        </p:txBody>
      </p:sp>
    </p:spTree>
    <p:extLst>
      <p:ext uri="{BB962C8B-B14F-4D97-AF65-F5344CB8AC3E}">
        <p14:creationId xmlns:p14="http://schemas.microsoft.com/office/powerpoint/2010/main" val="21876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24300" y="188913"/>
            <a:ext cx="5445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2339975" y="1125538"/>
            <a:ext cx="546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6156325" y="1052513"/>
            <a:ext cx="542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S2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900113" y="2276475"/>
            <a:ext cx="542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S3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132138" y="2349500"/>
            <a:ext cx="539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S4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7667625" y="2205038"/>
            <a:ext cx="542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S6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5435600" y="2205038"/>
            <a:ext cx="542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S5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323850" y="3213100"/>
            <a:ext cx="542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S7</a:t>
            </a: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1331913" y="3213100"/>
            <a:ext cx="542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S8</a:t>
            </a: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2484438" y="3213100"/>
            <a:ext cx="542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S9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635375" y="3213100"/>
            <a:ext cx="647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S10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859338" y="3213100"/>
            <a:ext cx="7191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S11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84888" y="3213100"/>
            <a:ext cx="6492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S12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7235825" y="3213100"/>
            <a:ext cx="647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S13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8496300" y="3213100"/>
            <a:ext cx="647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S14</a:t>
            </a: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 flipH="1">
            <a:off x="2771775" y="476250"/>
            <a:ext cx="11525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>
            <a:off x="4427538" y="476250"/>
            <a:ext cx="15843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2627313" y="1484313"/>
            <a:ext cx="5048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48" name="Line 20"/>
          <p:cNvSpPr>
            <a:spLocks noChangeShapeType="1"/>
          </p:cNvSpPr>
          <p:nvPr/>
        </p:nvSpPr>
        <p:spPr bwMode="auto">
          <a:xfrm flipH="1">
            <a:off x="1331913" y="1484313"/>
            <a:ext cx="1008062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 flipH="1">
            <a:off x="611188" y="2636838"/>
            <a:ext cx="3603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>
            <a:off x="1258888" y="2636838"/>
            <a:ext cx="360362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 flipH="1">
            <a:off x="2843213" y="2708275"/>
            <a:ext cx="4333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>
            <a:off x="3419475" y="27082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>
            <a:off x="6372225" y="1412875"/>
            <a:ext cx="12954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 flipH="1">
            <a:off x="5724525" y="1484313"/>
            <a:ext cx="5032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5219700" y="2636838"/>
            <a:ext cx="2889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5795963" y="2565400"/>
            <a:ext cx="5762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8101013" y="2636838"/>
            <a:ext cx="7191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7524750" y="2636838"/>
            <a:ext cx="2873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0" y="4508500"/>
            <a:ext cx="5445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3492500" y="4513263"/>
            <a:ext cx="5445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1187450" y="4513263"/>
            <a:ext cx="504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611188" y="4513263"/>
            <a:ext cx="5445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4716463" y="4513263"/>
            <a:ext cx="5445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8027988" y="4508500"/>
            <a:ext cx="5032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5940425" y="4513263"/>
            <a:ext cx="5445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6948488" y="4508500"/>
            <a:ext cx="5445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67" name="Line 39"/>
          <p:cNvSpPr>
            <a:spLocks noChangeShapeType="1"/>
          </p:cNvSpPr>
          <p:nvPr/>
        </p:nvSpPr>
        <p:spPr bwMode="auto">
          <a:xfrm flipH="1">
            <a:off x="250825" y="3500438"/>
            <a:ext cx="2889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11188" y="3573463"/>
            <a:ext cx="2159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 flipH="1">
            <a:off x="1403350" y="3573463"/>
            <a:ext cx="14446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 flipH="1">
            <a:off x="2484438" y="3644900"/>
            <a:ext cx="2873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71" name="Line 43"/>
          <p:cNvSpPr>
            <a:spLocks noChangeShapeType="1"/>
          </p:cNvSpPr>
          <p:nvPr/>
        </p:nvSpPr>
        <p:spPr bwMode="auto">
          <a:xfrm>
            <a:off x="2771775" y="3644900"/>
            <a:ext cx="2873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72" name="Line 44"/>
          <p:cNvSpPr>
            <a:spLocks noChangeShapeType="1"/>
          </p:cNvSpPr>
          <p:nvPr/>
        </p:nvSpPr>
        <p:spPr bwMode="auto">
          <a:xfrm>
            <a:off x="7596188" y="3644900"/>
            <a:ext cx="2174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 flipH="1">
            <a:off x="7308850" y="3644900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0" name="Text Box 46"/>
          <p:cNvSpPr txBox="1">
            <a:spLocks noChangeArrowheads="1"/>
          </p:cNvSpPr>
          <p:nvPr/>
        </p:nvSpPr>
        <p:spPr bwMode="auto">
          <a:xfrm>
            <a:off x="468313" y="260350"/>
            <a:ext cx="2873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</a:t>
            </a:r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827088" y="404813"/>
            <a:ext cx="5445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x/F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2843213" y="333375"/>
            <a:ext cx="433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177" name="Text Box 49"/>
          <p:cNvSpPr txBox="1">
            <a:spLocks noChangeArrowheads="1"/>
          </p:cNvSpPr>
          <p:nvPr/>
        </p:nvSpPr>
        <p:spPr bwMode="auto">
          <a:xfrm>
            <a:off x="5003800" y="260350"/>
            <a:ext cx="433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178" name="Text Box 50"/>
          <p:cNvSpPr txBox="1">
            <a:spLocks noChangeArrowheads="1"/>
          </p:cNvSpPr>
          <p:nvPr/>
        </p:nvSpPr>
        <p:spPr bwMode="auto">
          <a:xfrm>
            <a:off x="1331913" y="1268413"/>
            <a:ext cx="433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179" name="Text Box 51"/>
          <p:cNvSpPr txBox="1">
            <a:spLocks noChangeArrowheads="1"/>
          </p:cNvSpPr>
          <p:nvPr/>
        </p:nvSpPr>
        <p:spPr bwMode="auto">
          <a:xfrm>
            <a:off x="395288" y="25654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180" name="Text Box 52"/>
          <p:cNvSpPr txBox="1">
            <a:spLocks noChangeArrowheads="1"/>
          </p:cNvSpPr>
          <p:nvPr/>
        </p:nvSpPr>
        <p:spPr bwMode="auto">
          <a:xfrm>
            <a:off x="0" y="38608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181" name="Text Box 53"/>
          <p:cNvSpPr txBox="1">
            <a:spLocks noChangeArrowheads="1"/>
          </p:cNvSpPr>
          <p:nvPr/>
        </p:nvSpPr>
        <p:spPr bwMode="auto">
          <a:xfrm>
            <a:off x="1476375" y="2565400"/>
            <a:ext cx="5445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1/0</a:t>
            </a:r>
          </a:p>
        </p:txBody>
      </p:sp>
      <p:sp>
        <p:nvSpPr>
          <p:cNvPr id="176182" name="Text Box 54"/>
          <p:cNvSpPr txBox="1">
            <a:spLocks noChangeArrowheads="1"/>
          </p:cNvSpPr>
          <p:nvPr/>
        </p:nvSpPr>
        <p:spPr bwMode="auto">
          <a:xfrm>
            <a:off x="1763713" y="4508500"/>
            <a:ext cx="5445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>
            <a:off x="1619250" y="3573463"/>
            <a:ext cx="2889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84" name="Text Box 56"/>
          <p:cNvSpPr txBox="1">
            <a:spLocks noChangeArrowheads="1"/>
          </p:cNvSpPr>
          <p:nvPr/>
        </p:nvSpPr>
        <p:spPr bwMode="auto">
          <a:xfrm>
            <a:off x="2339975" y="4513263"/>
            <a:ext cx="504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5" name="Text Box 57"/>
          <p:cNvSpPr txBox="1">
            <a:spLocks noChangeArrowheads="1"/>
          </p:cNvSpPr>
          <p:nvPr/>
        </p:nvSpPr>
        <p:spPr bwMode="auto">
          <a:xfrm>
            <a:off x="2916238" y="4513263"/>
            <a:ext cx="5445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6" name="Text Box 58"/>
          <p:cNvSpPr txBox="1">
            <a:spLocks noChangeArrowheads="1"/>
          </p:cNvSpPr>
          <p:nvPr/>
        </p:nvSpPr>
        <p:spPr bwMode="auto">
          <a:xfrm>
            <a:off x="5292725" y="4513263"/>
            <a:ext cx="504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7" name="Text Box 59"/>
          <p:cNvSpPr txBox="1">
            <a:spLocks noChangeArrowheads="1"/>
          </p:cNvSpPr>
          <p:nvPr/>
        </p:nvSpPr>
        <p:spPr bwMode="auto">
          <a:xfrm>
            <a:off x="4067175" y="4513263"/>
            <a:ext cx="5445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8" name="Text Box 60"/>
          <p:cNvSpPr txBox="1">
            <a:spLocks noChangeArrowheads="1"/>
          </p:cNvSpPr>
          <p:nvPr/>
        </p:nvSpPr>
        <p:spPr bwMode="auto">
          <a:xfrm>
            <a:off x="7524750" y="4508500"/>
            <a:ext cx="504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89" name="Text Box 61"/>
          <p:cNvSpPr txBox="1">
            <a:spLocks noChangeArrowheads="1"/>
          </p:cNvSpPr>
          <p:nvPr/>
        </p:nvSpPr>
        <p:spPr bwMode="auto">
          <a:xfrm>
            <a:off x="6443663" y="4513263"/>
            <a:ext cx="5445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90" name="Line 62"/>
          <p:cNvSpPr>
            <a:spLocks noChangeShapeType="1"/>
          </p:cNvSpPr>
          <p:nvPr/>
        </p:nvSpPr>
        <p:spPr bwMode="auto">
          <a:xfrm flipH="1">
            <a:off x="3565525" y="3573463"/>
            <a:ext cx="28575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1" name="Line 63"/>
          <p:cNvSpPr>
            <a:spLocks noChangeShapeType="1"/>
          </p:cNvSpPr>
          <p:nvPr/>
        </p:nvSpPr>
        <p:spPr bwMode="auto">
          <a:xfrm>
            <a:off x="3851275" y="3573463"/>
            <a:ext cx="2889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2" name="Line 64"/>
          <p:cNvSpPr>
            <a:spLocks noChangeShapeType="1"/>
          </p:cNvSpPr>
          <p:nvPr/>
        </p:nvSpPr>
        <p:spPr bwMode="auto">
          <a:xfrm flipH="1">
            <a:off x="4860925" y="3573463"/>
            <a:ext cx="2159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3" name="Line 65"/>
          <p:cNvSpPr>
            <a:spLocks noChangeShapeType="1"/>
          </p:cNvSpPr>
          <p:nvPr/>
        </p:nvSpPr>
        <p:spPr bwMode="auto">
          <a:xfrm>
            <a:off x="5148263" y="3573463"/>
            <a:ext cx="28733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4" name="Line 66"/>
          <p:cNvSpPr>
            <a:spLocks noChangeShapeType="1"/>
          </p:cNvSpPr>
          <p:nvPr/>
        </p:nvSpPr>
        <p:spPr bwMode="auto">
          <a:xfrm flipH="1">
            <a:off x="6084888" y="3573463"/>
            <a:ext cx="2159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5" name="Line 67"/>
          <p:cNvSpPr>
            <a:spLocks noChangeShapeType="1"/>
          </p:cNvSpPr>
          <p:nvPr/>
        </p:nvSpPr>
        <p:spPr bwMode="auto">
          <a:xfrm>
            <a:off x="6372225" y="3573463"/>
            <a:ext cx="2159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6" name="Line 68"/>
          <p:cNvSpPr>
            <a:spLocks noChangeShapeType="1"/>
          </p:cNvSpPr>
          <p:nvPr/>
        </p:nvSpPr>
        <p:spPr bwMode="auto">
          <a:xfrm flipH="1">
            <a:off x="8316913" y="3644900"/>
            <a:ext cx="35877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7" name="Line 69"/>
          <p:cNvSpPr>
            <a:spLocks noChangeShapeType="1"/>
          </p:cNvSpPr>
          <p:nvPr/>
        </p:nvSpPr>
        <p:spPr bwMode="auto">
          <a:xfrm>
            <a:off x="8748713" y="3644900"/>
            <a:ext cx="1444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98" name="Text Box 70"/>
          <p:cNvSpPr txBox="1">
            <a:spLocks noChangeArrowheads="1"/>
          </p:cNvSpPr>
          <p:nvPr/>
        </p:nvSpPr>
        <p:spPr bwMode="auto">
          <a:xfrm>
            <a:off x="8639175" y="4514850"/>
            <a:ext cx="504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S0</a:t>
            </a:r>
          </a:p>
        </p:txBody>
      </p:sp>
      <p:sp>
        <p:nvSpPr>
          <p:cNvPr id="176199" name="Text Box 71"/>
          <p:cNvSpPr txBox="1">
            <a:spLocks noChangeArrowheads="1"/>
          </p:cNvSpPr>
          <p:nvPr/>
        </p:nvSpPr>
        <p:spPr bwMode="auto">
          <a:xfrm>
            <a:off x="684213" y="36449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0" name="Text Box 72"/>
          <p:cNvSpPr txBox="1">
            <a:spLocks noChangeArrowheads="1"/>
          </p:cNvSpPr>
          <p:nvPr/>
        </p:nvSpPr>
        <p:spPr bwMode="auto">
          <a:xfrm>
            <a:off x="2916238" y="15573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1" name="Text Box 73"/>
          <p:cNvSpPr txBox="1">
            <a:spLocks noChangeArrowheads="1"/>
          </p:cNvSpPr>
          <p:nvPr/>
        </p:nvSpPr>
        <p:spPr bwMode="auto">
          <a:xfrm>
            <a:off x="2700338" y="26368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02" name="Text Box 74"/>
          <p:cNvSpPr txBox="1">
            <a:spLocks noChangeArrowheads="1"/>
          </p:cNvSpPr>
          <p:nvPr/>
        </p:nvSpPr>
        <p:spPr bwMode="auto">
          <a:xfrm>
            <a:off x="3708400" y="2636838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3" name="Text Box 75"/>
          <p:cNvSpPr txBox="1">
            <a:spLocks noChangeArrowheads="1"/>
          </p:cNvSpPr>
          <p:nvPr/>
        </p:nvSpPr>
        <p:spPr bwMode="auto">
          <a:xfrm>
            <a:off x="5580063" y="1484313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04" name="Text Box 76"/>
          <p:cNvSpPr txBox="1">
            <a:spLocks noChangeArrowheads="1"/>
          </p:cNvSpPr>
          <p:nvPr/>
        </p:nvSpPr>
        <p:spPr bwMode="auto">
          <a:xfrm>
            <a:off x="6948488" y="13414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5" name="Text Box 77"/>
          <p:cNvSpPr txBox="1">
            <a:spLocks noChangeArrowheads="1"/>
          </p:cNvSpPr>
          <p:nvPr/>
        </p:nvSpPr>
        <p:spPr bwMode="auto">
          <a:xfrm>
            <a:off x="5003800" y="2565400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06" name="Text Box 78"/>
          <p:cNvSpPr txBox="1">
            <a:spLocks noChangeArrowheads="1"/>
          </p:cNvSpPr>
          <p:nvPr/>
        </p:nvSpPr>
        <p:spPr bwMode="auto">
          <a:xfrm>
            <a:off x="6011863" y="25654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7" name="Text Box 79"/>
          <p:cNvSpPr txBox="1">
            <a:spLocks noChangeArrowheads="1"/>
          </p:cNvSpPr>
          <p:nvPr/>
        </p:nvSpPr>
        <p:spPr bwMode="auto">
          <a:xfrm>
            <a:off x="7235825" y="270827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08" name="Text Box 80"/>
          <p:cNvSpPr txBox="1">
            <a:spLocks noChangeArrowheads="1"/>
          </p:cNvSpPr>
          <p:nvPr/>
        </p:nvSpPr>
        <p:spPr bwMode="auto">
          <a:xfrm>
            <a:off x="8388350" y="249237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09" name="Text Box 81"/>
          <p:cNvSpPr txBox="1">
            <a:spLocks noChangeArrowheads="1"/>
          </p:cNvSpPr>
          <p:nvPr/>
        </p:nvSpPr>
        <p:spPr bwMode="auto">
          <a:xfrm>
            <a:off x="1116013" y="38608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10" name="Text Box 82"/>
          <p:cNvSpPr txBox="1">
            <a:spLocks noChangeArrowheads="1"/>
          </p:cNvSpPr>
          <p:nvPr/>
        </p:nvSpPr>
        <p:spPr bwMode="auto">
          <a:xfrm>
            <a:off x="1763713" y="36449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11" name="Text Box 83"/>
          <p:cNvSpPr txBox="1">
            <a:spLocks noChangeArrowheads="1"/>
          </p:cNvSpPr>
          <p:nvPr/>
        </p:nvSpPr>
        <p:spPr bwMode="auto">
          <a:xfrm>
            <a:off x="2195513" y="40767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12" name="Text Box 84"/>
          <p:cNvSpPr txBox="1">
            <a:spLocks noChangeArrowheads="1"/>
          </p:cNvSpPr>
          <p:nvPr/>
        </p:nvSpPr>
        <p:spPr bwMode="auto">
          <a:xfrm>
            <a:off x="2843213" y="37163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13" name="Text Box 85"/>
          <p:cNvSpPr txBox="1">
            <a:spLocks noChangeArrowheads="1"/>
          </p:cNvSpPr>
          <p:nvPr/>
        </p:nvSpPr>
        <p:spPr bwMode="auto">
          <a:xfrm>
            <a:off x="3276600" y="4076700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14" name="Text Box 86"/>
          <p:cNvSpPr txBox="1">
            <a:spLocks noChangeArrowheads="1"/>
          </p:cNvSpPr>
          <p:nvPr/>
        </p:nvSpPr>
        <p:spPr bwMode="auto">
          <a:xfrm>
            <a:off x="3995738" y="3716338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15" name="Text Box 87"/>
          <p:cNvSpPr txBox="1">
            <a:spLocks noChangeArrowheads="1"/>
          </p:cNvSpPr>
          <p:nvPr/>
        </p:nvSpPr>
        <p:spPr bwMode="auto">
          <a:xfrm>
            <a:off x="4500563" y="40767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16" name="Text Box 88"/>
          <p:cNvSpPr txBox="1">
            <a:spLocks noChangeArrowheads="1"/>
          </p:cNvSpPr>
          <p:nvPr/>
        </p:nvSpPr>
        <p:spPr bwMode="auto">
          <a:xfrm>
            <a:off x="5292725" y="393382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1/0</a:t>
            </a:r>
          </a:p>
        </p:txBody>
      </p:sp>
      <p:sp>
        <p:nvSpPr>
          <p:cNvPr id="176217" name="Text Box 89"/>
          <p:cNvSpPr txBox="1">
            <a:spLocks noChangeArrowheads="1"/>
          </p:cNvSpPr>
          <p:nvPr/>
        </p:nvSpPr>
        <p:spPr bwMode="auto">
          <a:xfrm>
            <a:off x="5867400" y="3716338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18" name="Text Box 90"/>
          <p:cNvSpPr txBox="1">
            <a:spLocks noChangeArrowheads="1"/>
          </p:cNvSpPr>
          <p:nvPr/>
        </p:nvSpPr>
        <p:spPr bwMode="auto">
          <a:xfrm>
            <a:off x="6516688" y="3789363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19" name="Text Box 91"/>
          <p:cNvSpPr txBox="1">
            <a:spLocks noChangeArrowheads="1"/>
          </p:cNvSpPr>
          <p:nvPr/>
        </p:nvSpPr>
        <p:spPr bwMode="auto">
          <a:xfrm>
            <a:off x="7092950" y="3716338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20" name="Text Box 92"/>
          <p:cNvSpPr txBox="1">
            <a:spLocks noChangeArrowheads="1"/>
          </p:cNvSpPr>
          <p:nvPr/>
        </p:nvSpPr>
        <p:spPr bwMode="auto">
          <a:xfrm>
            <a:off x="7667625" y="3644900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21" name="Text Box 93"/>
          <p:cNvSpPr txBox="1">
            <a:spLocks noChangeArrowheads="1"/>
          </p:cNvSpPr>
          <p:nvPr/>
        </p:nvSpPr>
        <p:spPr bwMode="auto">
          <a:xfrm>
            <a:off x="8027988" y="40767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0/0</a:t>
            </a:r>
          </a:p>
        </p:txBody>
      </p:sp>
      <p:sp>
        <p:nvSpPr>
          <p:cNvPr id="176222" name="Text Box 94"/>
          <p:cNvSpPr txBox="1">
            <a:spLocks noChangeArrowheads="1"/>
          </p:cNvSpPr>
          <p:nvPr/>
        </p:nvSpPr>
        <p:spPr bwMode="auto">
          <a:xfrm>
            <a:off x="8783638" y="3860800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1/1</a:t>
            </a:r>
          </a:p>
        </p:txBody>
      </p:sp>
      <p:sp>
        <p:nvSpPr>
          <p:cNvPr id="176223" name="Text Box 95"/>
          <p:cNvSpPr txBox="1">
            <a:spLocks noChangeArrowheads="1"/>
          </p:cNvSpPr>
          <p:nvPr/>
        </p:nvSpPr>
        <p:spPr bwMode="auto">
          <a:xfrm>
            <a:off x="1187450" y="5445125"/>
            <a:ext cx="684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8421</a:t>
            </a:r>
            <a:r>
              <a:rPr lang="zh-CN" altLang="en-US" sz="2800" b="1"/>
              <a:t>码检测器原始状态图</a:t>
            </a:r>
          </a:p>
        </p:txBody>
      </p:sp>
    </p:spTree>
    <p:extLst>
      <p:ext uri="{BB962C8B-B14F-4D97-AF65-F5344CB8AC3E}">
        <p14:creationId xmlns:p14="http://schemas.microsoft.com/office/powerpoint/2010/main" val="16910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7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7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7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76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76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7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7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7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7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76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76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7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7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7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7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7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7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7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7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76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76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76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76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7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7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7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7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76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76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76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76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7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7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7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7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7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7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7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7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7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7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76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7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7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7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7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7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7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7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7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7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7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3" dur="2000"/>
                                        <p:tgtEl>
                                          <p:spTgt spid="17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/>
      <p:bldP spid="176131" grpId="0"/>
      <p:bldP spid="176132" grpId="0"/>
      <p:bldP spid="176133" grpId="0"/>
      <p:bldP spid="176134" grpId="0"/>
      <p:bldP spid="176135" grpId="0"/>
      <p:bldP spid="176136" grpId="0"/>
      <p:bldP spid="176137" grpId="0"/>
      <p:bldP spid="176138" grpId="0"/>
      <p:bldP spid="176139" grpId="0"/>
      <p:bldP spid="176140" grpId="0"/>
      <p:bldP spid="176141" grpId="0"/>
      <p:bldP spid="176142" grpId="0"/>
      <p:bldP spid="176143" grpId="0"/>
      <p:bldP spid="176144" grpId="0"/>
      <p:bldP spid="176145" grpId="0" animBg="1"/>
      <p:bldP spid="176146" grpId="0" animBg="1"/>
      <p:bldP spid="176147" grpId="0" animBg="1"/>
      <p:bldP spid="176148" grpId="0" animBg="1"/>
      <p:bldP spid="176149" grpId="0" animBg="1"/>
      <p:bldP spid="176150" grpId="0" animBg="1"/>
      <p:bldP spid="176151" grpId="0" animBg="1"/>
      <p:bldP spid="176152" grpId="0" animBg="1"/>
      <p:bldP spid="176153" grpId="0" animBg="1"/>
      <p:bldP spid="176154" grpId="0" animBg="1"/>
      <p:bldP spid="176155" grpId="0" animBg="1"/>
      <p:bldP spid="176156" grpId="0" animBg="1"/>
      <p:bldP spid="176157" grpId="0" animBg="1"/>
      <p:bldP spid="176158" grpId="0" animBg="1"/>
      <p:bldP spid="176159" grpId="0"/>
      <p:bldP spid="176160" grpId="0"/>
      <p:bldP spid="176161" grpId="0"/>
      <p:bldP spid="176162" grpId="0"/>
      <p:bldP spid="176163" grpId="0"/>
      <p:bldP spid="176164" grpId="0"/>
      <p:bldP spid="176165" grpId="0"/>
      <p:bldP spid="176166" grpId="0"/>
      <p:bldP spid="176167" grpId="0" animBg="1"/>
      <p:bldP spid="176168" grpId="0" animBg="1"/>
      <p:bldP spid="176169" grpId="0" animBg="1"/>
      <p:bldP spid="176170" grpId="0" animBg="1"/>
      <p:bldP spid="176171" grpId="0" animBg="1"/>
      <p:bldP spid="176172" grpId="0" animBg="1"/>
      <p:bldP spid="176173" grpId="0" animBg="1"/>
      <p:bldP spid="176176" grpId="0"/>
      <p:bldP spid="176177" grpId="0"/>
      <p:bldP spid="176178" grpId="0"/>
      <p:bldP spid="176179" grpId="0"/>
      <p:bldP spid="176180" grpId="0"/>
      <p:bldP spid="176181" grpId="0"/>
      <p:bldP spid="176182" grpId="0"/>
      <p:bldP spid="176183" grpId="0" animBg="1"/>
      <p:bldP spid="176184" grpId="0"/>
      <p:bldP spid="176185" grpId="0"/>
      <p:bldP spid="176186" grpId="0"/>
      <p:bldP spid="176187" grpId="0"/>
      <p:bldP spid="176188" grpId="0"/>
      <p:bldP spid="176189" grpId="0"/>
      <p:bldP spid="176190" grpId="0" animBg="1"/>
      <p:bldP spid="176191" grpId="0" animBg="1"/>
      <p:bldP spid="176192" grpId="0" animBg="1"/>
      <p:bldP spid="176193" grpId="0" animBg="1"/>
      <p:bldP spid="176194" grpId="0" animBg="1"/>
      <p:bldP spid="176195" grpId="0" animBg="1"/>
      <p:bldP spid="176196" grpId="0" animBg="1"/>
      <p:bldP spid="176197" grpId="0" animBg="1"/>
      <p:bldP spid="176198" grpId="0"/>
      <p:bldP spid="176199" grpId="0"/>
      <p:bldP spid="176200" grpId="0"/>
      <p:bldP spid="176201" grpId="0"/>
      <p:bldP spid="176202" grpId="0"/>
      <p:bldP spid="176203" grpId="0"/>
      <p:bldP spid="176204" grpId="0"/>
      <p:bldP spid="176205" grpId="0"/>
      <p:bldP spid="176206" grpId="0"/>
      <p:bldP spid="176207" grpId="0"/>
      <p:bldP spid="176208" grpId="0"/>
      <p:bldP spid="176209" grpId="0"/>
      <p:bldP spid="176210" grpId="0"/>
      <p:bldP spid="176211" grpId="0"/>
      <p:bldP spid="176212" grpId="0"/>
      <p:bldP spid="176213" grpId="0"/>
      <p:bldP spid="176214" grpId="0"/>
      <p:bldP spid="176215" grpId="0"/>
      <p:bldP spid="176216" grpId="0"/>
      <p:bldP spid="176217" grpId="0"/>
      <p:bldP spid="176218" grpId="0"/>
      <p:bldP spid="176219" grpId="0"/>
      <p:bldP spid="176220" grpId="0"/>
      <p:bldP spid="176221" grpId="0"/>
      <p:bldP spid="176222" grpId="0"/>
      <p:bldP spid="17622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95288" y="6400800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原始状态转换表</a:t>
            </a:r>
          </a:p>
        </p:txBody>
      </p:sp>
      <p:graphicFrame>
        <p:nvGraphicFramePr>
          <p:cNvPr id="177155" name="Group 3"/>
          <p:cNvGraphicFramePr>
            <a:graphicFrameLocks noGrp="1"/>
          </p:cNvGraphicFramePr>
          <p:nvPr>
            <p:ph/>
          </p:nvPr>
        </p:nvGraphicFramePr>
        <p:xfrm>
          <a:off x="539750" y="188913"/>
          <a:ext cx="2736850" cy="6253161"/>
        </p:xfrm>
        <a:graphic>
          <a:graphicData uri="http://schemas.openxmlformats.org/drawingml/2006/table">
            <a:tbl>
              <a:tblPr/>
              <a:tblGrid>
                <a:gridCol w="865188"/>
                <a:gridCol w="792162"/>
                <a:gridCol w="1079500"/>
              </a:tblGrid>
              <a:tr h="719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39750" y="549275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42" name="Line 74"/>
          <p:cNvSpPr>
            <a:spLocks noChangeShapeType="1"/>
          </p:cNvSpPr>
          <p:nvPr/>
        </p:nvSpPr>
        <p:spPr bwMode="auto">
          <a:xfrm>
            <a:off x="900113" y="188913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43" name="Text Box 75"/>
          <p:cNvSpPr txBox="1">
            <a:spLocks noChangeArrowheads="1"/>
          </p:cNvSpPr>
          <p:nvPr/>
        </p:nvSpPr>
        <p:spPr bwMode="auto">
          <a:xfrm>
            <a:off x="612775" y="333375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58444" name="Text Box 76"/>
          <p:cNvSpPr txBox="1">
            <a:spLocks noChangeArrowheads="1"/>
          </p:cNvSpPr>
          <p:nvPr/>
        </p:nvSpPr>
        <p:spPr bwMode="auto">
          <a:xfrm>
            <a:off x="612775" y="620713"/>
            <a:ext cx="144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58445" name="Text Box 77"/>
          <p:cNvSpPr txBox="1">
            <a:spLocks noChangeArrowheads="1"/>
          </p:cNvSpPr>
          <p:nvPr/>
        </p:nvSpPr>
        <p:spPr bwMode="auto">
          <a:xfrm>
            <a:off x="3635375" y="549275"/>
            <a:ext cx="525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等效状态是输入相同输出相同并且次态也相同。等效状态可以合并。</a:t>
            </a:r>
          </a:p>
        </p:txBody>
      </p:sp>
    </p:spTree>
    <p:extLst>
      <p:ext uri="{BB962C8B-B14F-4D97-AF65-F5344CB8AC3E}">
        <p14:creationId xmlns:p14="http://schemas.microsoft.com/office/powerpoint/2010/main" val="18409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Group 2"/>
          <p:cNvGraphicFramePr>
            <a:graphicFrameLocks noGrp="1"/>
          </p:cNvGraphicFramePr>
          <p:nvPr/>
        </p:nvGraphicFramePr>
        <p:xfrm>
          <a:off x="179388" y="498475"/>
          <a:ext cx="2736850" cy="6253161"/>
        </p:xfrm>
        <a:graphic>
          <a:graphicData uri="http://schemas.openxmlformats.org/drawingml/2006/table">
            <a:tbl>
              <a:tblPr/>
              <a:tblGrid>
                <a:gridCol w="865187"/>
                <a:gridCol w="792163"/>
                <a:gridCol w="1079500"/>
              </a:tblGrid>
              <a:tr h="719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64" name="Line 72"/>
          <p:cNvSpPr>
            <a:spLocks noChangeShapeType="1"/>
          </p:cNvSpPr>
          <p:nvPr/>
        </p:nvSpPr>
        <p:spPr bwMode="auto">
          <a:xfrm>
            <a:off x="179388" y="858838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5" name="Line 73"/>
          <p:cNvSpPr>
            <a:spLocks noChangeShapeType="1"/>
          </p:cNvSpPr>
          <p:nvPr/>
        </p:nvSpPr>
        <p:spPr bwMode="auto">
          <a:xfrm>
            <a:off x="539750" y="4984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6" name="Text Box 74"/>
          <p:cNvSpPr txBox="1">
            <a:spLocks noChangeArrowheads="1"/>
          </p:cNvSpPr>
          <p:nvPr/>
        </p:nvSpPr>
        <p:spPr bwMode="auto">
          <a:xfrm>
            <a:off x="252413" y="6429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59467" name="Text Box 75"/>
          <p:cNvSpPr txBox="1">
            <a:spLocks noChangeArrowheads="1"/>
          </p:cNvSpPr>
          <p:nvPr/>
        </p:nvSpPr>
        <p:spPr bwMode="auto">
          <a:xfrm>
            <a:off x="252413" y="93027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59468" name="Text Box 76"/>
          <p:cNvSpPr txBox="1">
            <a:spLocks noChangeArrowheads="1"/>
          </p:cNvSpPr>
          <p:nvPr/>
        </p:nvSpPr>
        <p:spPr bwMode="auto">
          <a:xfrm>
            <a:off x="250825" y="0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2</a:t>
            </a:r>
            <a:r>
              <a:rPr lang="zh-CN" altLang="en-US" sz="2400"/>
              <a:t>、状态化简（找出等效状态合并）</a:t>
            </a:r>
          </a:p>
        </p:txBody>
      </p:sp>
      <p:grpSp>
        <p:nvGrpSpPr>
          <p:cNvPr id="59469" name="Group 77"/>
          <p:cNvGrpSpPr>
            <a:grpSpLocks/>
          </p:cNvGrpSpPr>
          <p:nvPr/>
        </p:nvGrpSpPr>
        <p:grpSpPr bwMode="auto">
          <a:xfrm>
            <a:off x="2916238" y="4365625"/>
            <a:ext cx="647700" cy="2159000"/>
            <a:chOff x="1882" y="2750"/>
            <a:chExt cx="408" cy="1360"/>
          </a:xfrm>
        </p:grpSpPr>
        <p:sp>
          <p:nvSpPr>
            <p:cNvPr id="59554" name="Line 78"/>
            <p:cNvSpPr>
              <a:spLocks noChangeShapeType="1"/>
            </p:cNvSpPr>
            <p:nvPr/>
          </p:nvSpPr>
          <p:spPr bwMode="auto">
            <a:xfrm>
              <a:off x="1882" y="4110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55" name="Line 79"/>
            <p:cNvSpPr>
              <a:spLocks noChangeShapeType="1"/>
            </p:cNvSpPr>
            <p:nvPr/>
          </p:nvSpPr>
          <p:spPr bwMode="auto">
            <a:xfrm>
              <a:off x="1882" y="3929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56" name="Line 80"/>
            <p:cNvSpPr>
              <a:spLocks noChangeShapeType="1"/>
            </p:cNvSpPr>
            <p:nvPr/>
          </p:nvSpPr>
          <p:spPr bwMode="auto">
            <a:xfrm>
              <a:off x="1882" y="3657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57" name="Line 81"/>
            <p:cNvSpPr>
              <a:spLocks noChangeShapeType="1"/>
            </p:cNvSpPr>
            <p:nvPr/>
          </p:nvSpPr>
          <p:spPr bwMode="auto">
            <a:xfrm>
              <a:off x="1882" y="3203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58" name="Line 82"/>
            <p:cNvSpPr>
              <a:spLocks noChangeShapeType="1"/>
            </p:cNvSpPr>
            <p:nvPr/>
          </p:nvSpPr>
          <p:spPr bwMode="auto">
            <a:xfrm>
              <a:off x="1882" y="2931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59" name="Line 83"/>
            <p:cNvSpPr>
              <a:spLocks noChangeShapeType="1"/>
            </p:cNvSpPr>
            <p:nvPr/>
          </p:nvSpPr>
          <p:spPr bwMode="auto">
            <a:xfrm>
              <a:off x="1882" y="2750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60" name="Line 84"/>
            <p:cNvSpPr>
              <a:spLocks noChangeShapeType="1"/>
            </p:cNvSpPr>
            <p:nvPr/>
          </p:nvSpPr>
          <p:spPr bwMode="auto">
            <a:xfrm>
              <a:off x="2290" y="2750"/>
              <a:ext cx="0" cy="1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70" name="Line 85"/>
          <p:cNvSpPr>
            <a:spLocks noChangeShapeType="1"/>
          </p:cNvSpPr>
          <p:nvPr/>
        </p:nvSpPr>
        <p:spPr bwMode="auto">
          <a:xfrm flipH="1">
            <a:off x="2916238" y="54451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1" name="Line 86"/>
          <p:cNvSpPr>
            <a:spLocks noChangeShapeType="1"/>
          </p:cNvSpPr>
          <p:nvPr/>
        </p:nvSpPr>
        <p:spPr bwMode="auto">
          <a:xfrm flipH="1">
            <a:off x="2916238" y="40052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2" name="Line 87"/>
          <p:cNvSpPr>
            <a:spLocks noChangeShapeType="1"/>
          </p:cNvSpPr>
          <p:nvPr/>
        </p:nvSpPr>
        <p:spPr bwMode="auto">
          <a:xfrm flipV="1">
            <a:off x="3924300" y="4005263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3" name="Text Box 88"/>
          <p:cNvSpPr txBox="1">
            <a:spLocks noChangeArrowheads="1"/>
          </p:cNvSpPr>
          <p:nvPr/>
        </p:nvSpPr>
        <p:spPr bwMode="auto">
          <a:xfrm>
            <a:off x="3059113" y="836613"/>
            <a:ext cx="2735262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S8</a:t>
            </a:r>
            <a:r>
              <a:rPr lang="zh-CN" altLang="en-US" sz="2400"/>
              <a:t>、</a:t>
            </a:r>
            <a:r>
              <a:rPr lang="en-US" altLang="zh-CN" sz="2400"/>
              <a:t>S9</a:t>
            </a:r>
            <a:r>
              <a:rPr lang="zh-CN" altLang="en-US" sz="2400"/>
              <a:t>、</a:t>
            </a:r>
            <a:r>
              <a:rPr lang="en-US" altLang="zh-CN" sz="2400"/>
              <a:t>S10</a:t>
            </a:r>
            <a:r>
              <a:rPr lang="zh-CN" altLang="en-US" sz="2400"/>
              <a:t>、</a:t>
            </a:r>
            <a:r>
              <a:rPr lang="en-US" altLang="zh-CN" sz="2400"/>
              <a:t>S12</a:t>
            </a:r>
            <a:r>
              <a:rPr lang="zh-CN" altLang="en-US" sz="2400"/>
              <a:t>、</a:t>
            </a:r>
            <a:r>
              <a:rPr lang="en-US" altLang="zh-CN" sz="2400"/>
              <a:t>S13</a:t>
            </a:r>
            <a:r>
              <a:rPr lang="zh-CN" altLang="en-US" sz="2400"/>
              <a:t>、</a:t>
            </a:r>
            <a:r>
              <a:rPr lang="en-US" altLang="zh-CN" sz="2400"/>
              <a:t>S14</a:t>
            </a:r>
            <a:r>
              <a:rPr lang="zh-CN" altLang="en-US" sz="2400"/>
              <a:t>为等效状态，合并为</a:t>
            </a:r>
            <a:r>
              <a:rPr lang="en-US" altLang="zh-CN" sz="2400"/>
              <a:t>S8</a:t>
            </a:r>
            <a:r>
              <a:rPr lang="zh-CN" altLang="en-US" sz="2400"/>
              <a:t>，在出现这些状态的地方用</a:t>
            </a:r>
            <a:r>
              <a:rPr lang="en-US" altLang="zh-CN" sz="2400"/>
              <a:t>S8</a:t>
            </a:r>
            <a:r>
              <a:rPr lang="zh-CN" altLang="en-US" sz="2400"/>
              <a:t>代替。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S7</a:t>
            </a:r>
            <a:r>
              <a:rPr lang="zh-CN" altLang="en-US" sz="2400"/>
              <a:t>和</a:t>
            </a:r>
            <a:r>
              <a:rPr lang="en-US" altLang="zh-CN" sz="2400"/>
              <a:t>S11</a:t>
            </a:r>
            <a:r>
              <a:rPr lang="zh-CN" altLang="en-US" sz="2400"/>
              <a:t>等效合并后用</a:t>
            </a:r>
            <a:r>
              <a:rPr lang="en-US" altLang="zh-CN" sz="2400"/>
              <a:t>S7</a:t>
            </a:r>
            <a:r>
              <a:rPr lang="zh-CN" altLang="en-US" sz="2400"/>
              <a:t>表示。</a:t>
            </a:r>
          </a:p>
        </p:txBody>
      </p:sp>
      <p:graphicFrame>
        <p:nvGraphicFramePr>
          <p:cNvPr id="178265" name="Group 89"/>
          <p:cNvGraphicFramePr>
            <a:graphicFrameLocks noGrp="1"/>
          </p:cNvGraphicFramePr>
          <p:nvPr/>
        </p:nvGraphicFramePr>
        <p:xfrm>
          <a:off x="6227763" y="331788"/>
          <a:ext cx="2736850" cy="6288205"/>
        </p:xfrm>
        <a:graphic>
          <a:graphicData uri="http://schemas.openxmlformats.org/drawingml/2006/table">
            <a:tbl>
              <a:tblPr/>
              <a:tblGrid>
                <a:gridCol w="865187"/>
                <a:gridCol w="792163"/>
                <a:gridCol w="1079500"/>
              </a:tblGrid>
              <a:tr h="71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335" name="Line 159"/>
          <p:cNvSpPr>
            <a:spLocks noChangeShapeType="1"/>
          </p:cNvSpPr>
          <p:nvPr/>
        </p:nvSpPr>
        <p:spPr bwMode="auto">
          <a:xfrm>
            <a:off x="6227763" y="692150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36" name="Line 160"/>
          <p:cNvSpPr>
            <a:spLocks noChangeShapeType="1"/>
          </p:cNvSpPr>
          <p:nvPr/>
        </p:nvSpPr>
        <p:spPr bwMode="auto">
          <a:xfrm>
            <a:off x="6588125" y="331788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37" name="Text Box 161"/>
          <p:cNvSpPr txBox="1">
            <a:spLocks noChangeArrowheads="1"/>
          </p:cNvSpPr>
          <p:nvPr/>
        </p:nvSpPr>
        <p:spPr bwMode="auto">
          <a:xfrm>
            <a:off x="6300788" y="476250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178338" name="Text Box 162"/>
          <p:cNvSpPr txBox="1">
            <a:spLocks noChangeArrowheads="1"/>
          </p:cNvSpPr>
          <p:nvPr/>
        </p:nvSpPr>
        <p:spPr bwMode="auto">
          <a:xfrm>
            <a:off x="6300788" y="763588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178339" name="Line 163"/>
          <p:cNvSpPr>
            <a:spLocks noChangeShapeType="1"/>
          </p:cNvSpPr>
          <p:nvPr/>
        </p:nvSpPr>
        <p:spPr bwMode="auto">
          <a:xfrm>
            <a:off x="5940425" y="5589588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40" name="Line 164"/>
          <p:cNvSpPr>
            <a:spLocks noChangeShapeType="1"/>
          </p:cNvSpPr>
          <p:nvPr/>
        </p:nvSpPr>
        <p:spPr bwMode="auto">
          <a:xfrm>
            <a:off x="5940425" y="5949950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41" name="Line 165"/>
          <p:cNvSpPr>
            <a:spLocks noChangeShapeType="1"/>
          </p:cNvSpPr>
          <p:nvPr/>
        </p:nvSpPr>
        <p:spPr bwMode="auto">
          <a:xfrm>
            <a:off x="5940425" y="6308725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42" name="Line 166"/>
          <p:cNvSpPr>
            <a:spLocks noChangeShapeType="1"/>
          </p:cNvSpPr>
          <p:nvPr/>
        </p:nvSpPr>
        <p:spPr bwMode="auto">
          <a:xfrm>
            <a:off x="5940425" y="4868863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43" name="Line 167"/>
          <p:cNvSpPr>
            <a:spLocks noChangeShapeType="1"/>
          </p:cNvSpPr>
          <p:nvPr/>
        </p:nvSpPr>
        <p:spPr bwMode="auto">
          <a:xfrm>
            <a:off x="5940425" y="4508500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344" name="Line 168"/>
          <p:cNvSpPr>
            <a:spLocks noChangeShapeType="1"/>
          </p:cNvSpPr>
          <p:nvPr/>
        </p:nvSpPr>
        <p:spPr bwMode="auto">
          <a:xfrm>
            <a:off x="5940425" y="5229225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35" grpId="0" animBg="1"/>
      <p:bldP spid="178336" grpId="0" animBg="1"/>
      <p:bldP spid="178337" grpId="0"/>
      <p:bldP spid="178338" grpId="0"/>
      <p:bldP spid="178339" grpId="0" animBg="1"/>
      <p:bldP spid="178340" grpId="0" animBg="1"/>
      <p:bldP spid="178341" grpId="0" animBg="1"/>
      <p:bldP spid="178342" grpId="0" animBg="1"/>
      <p:bldP spid="178343" grpId="0" animBg="1"/>
      <p:bldP spid="17834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2" name="Group 2"/>
          <p:cNvGraphicFramePr>
            <a:graphicFrameLocks noGrp="1"/>
          </p:cNvGraphicFramePr>
          <p:nvPr/>
        </p:nvGraphicFramePr>
        <p:xfrm>
          <a:off x="323850" y="549275"/>
          <a:ext cx="2736850" cy="4057738"/>
        </p:xfrm>
        <a:graphic>
          <a:graphicData uri="http://schemas.openxmlformats.org/drawingml/2006/table">
            <a:tbl>
              <a:tblPr/>
              <a:tblGrid>
                <a:gridCol w="865188"/>
                <a:gridCol w="792162"/>
                <a:gridCol w="1079500"/>
              </a:tblGrid>
              <a:tr h="719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64" name="Line 48"/>
          <p:cNvSpPr>
            <a:spLocks noChangeShapeType="1"/>
          </p:cNvSpPr>
          <p:nvPr/>
        </p:nvSpPr>
        <p:spPr bwMode="auto">
          <a:xfrm>
            <a:off x="323850" y="909638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684213" y="5492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396875" y="6937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396875" y="981075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H="1">
            <a:off x="3059113" y="2924175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H="1">
            <a:off x="3059113" y="3644900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>
            <a:off x="3563938" y="2924175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>
            <a:off x="3059113" y="3357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>
            <a:off x="3059113" y="25654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V="1">
            <a:off x="3851275" y="25654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179388" y="4941888"/>
            <a:ext cx="34559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S3</a:t>
            </a:r>
            <a:r>
              <a:rPr lang="zh-CN" altLang="en-US" sz="2400"/>
              <a:t>和</a:t>
            </a:r>
            <a:r>
              <a:rPr lang="en-US" altLang="zh-CN" sz="2400"/>
              <a:t>S5</a:t>
            </a:r>
            <a:r>
              <a:rPr lang="zh-CN" altLang="en-US" sz="2400"/>
              <a:t>等效，合并为</a:t>
            </a:r>
            <a:r>
              <a:rPr lang="en-US" altLang="zh-CN" sz="2400"/>
              <a:t>S3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S4</a:t>
            </a:r>
            <a:r>
              <a:rPr lang="zh-CN" altLang="en-US" sz="2400"/>
              <a:t>和</a:t>
            </a:r>
            <a:r>
              <a:rPr lang="en-US" altLang="zh-CN" sz="2400"/>
              <a:t>S6</a:t>
            </a:r>
            <a:r>
              <a:rPr lang="zh-CN" altLang="en-US" sz="2400"/>
              <a:t>等效，合并为</a:t>
            </a:r>
            <a:r>
              <a:rPr lang="en-US" altLang="zh-CN" sz="2400"/>
              <a:t>S4</a:t>
            </a:r>
          </a:p>
        </p:txBody>
      </p:sp>
      <p:graphicFrame>
        <p:nvGraphicFramePr>
          <p:cNvPr id="179259" name="Group 59"/>
          <p:cNvGraphicFramePr>
            <a:graphicFrameLocks noGrp="1"/>
          </p:cNvGraphicFramePr>
          <p:nvPr/>
        </p:nvGraphicFramePr>
        <p:xfrm>
          <a:off x="6011863" y="549275"/>
          <a:ext cx="2736850" cy="4057738"/>
        </p:xfrm>
        <a:graphic>
          <a:graphicData uri="http://schemas.openxmlformats.org/drawingml/2006/table">
            <a:tbl>
              <a:tblPr/>
              <a:tblGrid>
                <a:gridCol w="865187"/>
                <a:gridCol w="792163"/>
                <a:gridCol w="1079500"/>
              </a:tblGrid>
              <a:tr h="719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305" name="Line 105"/>
          <p:cNvSpPr>
            <a:spLocks noChangeShapeType="1"/>
          </p:cNvSpPr>
          <p:nvPr/>
        </p:nvSpPr>
        <p:spPr bwMode="auto">
          <a:xfrm>
            <a:off x="6011863" y="909638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306" name="Line 106"/>
          <p:cNvSpPr>
            <a:spLocks noChangeShapeType="1"/>
          </p:cNvSpPr>
          <p:nvPr/>
        </p:nvSpPr>
        <p:spPr bwMode="auto">
          <a:xfrm>
            <a:off x="6372225" y="5492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307" name="Text Box 107"/>
          <p:cNvSpPr txBox="1">
            <a:spLocks noChangeArrowheads="1"/>
          </p:cNvSpPr>
          <p:nvPr/>
        </p:nvSpPr>
        <p:spPr bwMode="auto">
          <a:xfrm>
            <a:off x="6084888" y="6937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179308" name="Text Box 108"/>
          <p:cNvSpPr txBox="1">
            <a:spLocks noChangeArrowheads="1"/>
          </p:cNvSpPr>
          <p:nvPr/>
        </p:nvSpPr>
        <p:spPr bwMode="auto">
          <a:xfrm>
            <a:off x="6084888" y="98107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179309" name="Line 109"/>
          <p:cNvSpPr>
            <a:spLocks noChangeShapeType="1"/>
          </p:cNvSpPr>
          <p:nvPr/>
        </p:nvSpPr>
        <p:spPr bwMode="auto">
          <a:xfrm>
            <a:off x="5651500" y="3357563"/>
            <a:ext cx="34925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310" name="Line 110"/>
          <p:cNvSpPr>
            <a:spLocks noChangeShapeType="1"/>
          </p:cNvSpPr>
          <p:nvPr/>
        </p:nvSpPr>
        <p:spPr bwMode="auto">
          <a:xfrm>
            <a:off x="5651500" y="3716338"/>
            <a:ext cx="34925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4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5" grpId="0" animBg="1"/>
      <p:bldP spid="179306" grpId="0" animBg="1"/>
      <p:bldP spid="179307" grpId="0"/>
      <p:bldP spid="179308" grpId="0"/>
      <p:bldP spid="179309" grpId="0" animBg="1"/>
      <p:bldP spid="1793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五、实验考试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83534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第</a:t>
            </a:r>
            <a:r>
              <a:rPr lang="en-US" altLang="zh-CN" sz="2800" b="1" dirty="0" smtClean="0"/>
              <a:t>16</a:t>
            </a:r>
            <a:r>
              <a:rPr lang="zh-CN" altLang="en-US" sz="2800" b="1" dirty="0" smtClean="0"/>
              <a:t>周</a:t>
            </a:r>
            <a:r>
              <a:rPr lang="zh-CN" altLang="en-US" sz="2800" b="1" dirty="0"/>
              <a:t>补作实验。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第</a:t>
            </a:r>
            <a:r>
              <a:rPr lang="en-US" altLang="zh-CN" sz="2800" b="1" dirty="0" smtClean="0"/>
              <a:t>17</a:t>
            </a:r>
            <a:r>
              <a:rPr lang="zh-CN" altLang="en-US" sz="2800" b="1" dirty="0" smtClean="0"/>
              <a:t>周</a:t>
            </a:r>
            <a:r>
              <a:rPr lang="zh-CN" altLang="en-US" sz="2800" b="1" dirty="0"/>
              <a:t>考试：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r>
              <a:rPr lang="zh-CN" altLang="en-US" sz="2800" dirty="0"/>
              <a:t>考试时间：三小时。</a:t>
            </a:r>
          </a:p>
          <a:p>
            <a:pPr eaLnBrk="1" hangingPunct="1"/>
            <a:r>
              <a:rPr lang="zh-CN" altLang="en-US" sz="2800" dirty="0"/>
              <a:t>内       容：</a:t>
            </a:r>
          </a:p>
          <a:p>
            <a:pPr eaLnBrk="1" hangingPunct="1"/>
            <a:r>
              <a:rPr lang="zh-CN" altLang="en-US" sz="2800" dirty="0"/>
              <a:t>方       式：题目当场抽签，当场设计，当场作实           验，当场写报告。实验完毕要记录实验所用时间。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b="1" dirty="0"/>
              <a:t>第</a:t>
            </a:r>
            <a:r>
              <a:rPr lang="en-US" altLang="zh-CN" sz="2800" b="1" smtClean="0"/>
              <a:t>18</a:t>
            </a:r>
            <a:r>
              <a:rPr lang="zh-CN" altLang="en-US" sz="2800" b="1" smtClean="0"/>
              <a:t>周</a:t>
            </a:r>
            <a:r>
              <a:rPr lang="zh-CN" altLang="en-US" sz="2800" b="1" dirty="0"/>
              <a:t>补考。</a:t>
            </a:r>
          </a:p>
        </p:txBody>
      </p:sp>
    </p:spTree>
    <p:extLst>
      <p:ext uri="{BB962C8B-B14F-4D97-AF65-F5344CB8AC3E}">
        <p14:creationId xmlns:p14="http://schemas.microsoft.com/office/powerpoint/2010/main" val="16227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Group 2"/>
          <p:cNvGraphicFramePr>
            <a:graphicFrameLocks noGrp="1"/>
          </p:cNvGraphicFramePr>
          <p:nvPr/>
        </p:nvGraphicFramePr>
        <p:xfrm>
          <a:off x="539750" y="836613"/>
          <a:ext cx="2736850" cy="3325970"/>
        </p:xfrm>
        <a:graphic>
          <a:graphicData uri="http://schemas.openxmlformats.org/drawingml/2006/table">
            <a:tbl>
              <a:tblPr/>
              <a:tblGrid>
                <a:gridCol w="865188"/>
                <a:gridCol w="792162"/>
                <a:gridCol w="1079500"/>
              </a:tblGrid>
              <a:tr h="718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0" name="Line 40"/>
          <p:cNvSpPr>
            <a:spLocks noChangeShapeType="1"/>
          </p:cNvSpPr>
          <p:nvPr/>
        </p:nvSpPr>
        <p:spPr bwMode="auto">
          <a:xfrm>
            <a:off x="539750" y="1196975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>
            <a:off x="900113" y="836613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2" name="Text Box 42"/>
          <p:cNvSpPr txBox="1">
            <a:spLocks noChangeArrowheads="1"/>
          </p:cNvSpPr>
          <p:nvPr/>
        </p:nvSpPr>
        <p:spPr bwMode="auto">
          <a:xfrm>
            <a:off x="612775" y="981075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61483" name="Text Box 43"/>
          <p:cNvSpPr txBox="1">
            <a:spLocks noChangeArrowheads="1"/>
          </p:cNvSpPr>
          <p:nvPr/>
        </p:nvSpPr>
        <p:spPr bwMode="auto">
          <a:xfrm>
            <a:off x="612775" y="1268413"/>
            <a:ext cx="144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H="1">
            <a:off x="3276600" y="21336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H="1">
            <a:off x="3276600" y="24923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>
            <a:off x="3924300" y="21336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7" name="Text Box 47"/>
          <p:cNvSpPr txBox="1">
            <a:spLocks noChangeArrowheads="1"/>
          </p:cNvSpPr>
          <p:nvPr/>
        </p:nvSpPr>
        <p:spPr bwMode="auto">
          <a:xfrm>
            <a:off x="323850" y="5084763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S1</a:t>
            </a:r>
            <a:r>
              <a:rPr lang="zh-CN" altLang="en-US" sz="2400"/>
              <a:t>和</a:t>
            </a:r>
            <a:r>
              <a:rPr lang="en-US" altLang="zh-CN" sz="2400"/>
              <a:t>S2</a:t>
            </a:r>
            <a:r>
              <a:rPr lang="zh-CN" altLang="en-US" sz="2400"/>
              <a:t>等效合并为</a:t>
            </a:r>
            <a:r>
              <a:rPr lang="en-US" altLang="zh-CN" sz="2400"/>
              <a:t>S1</a:t>
            </a:r>
          </a:p>
        </p:txBody>
      </p:sp>
      <p:graphicFrame>
        <p:nvGraphicFramePr>
          <p:cNvPr id="180272" name="Group 48"/>
          <p:cNvGraphicFramePr>
            <a:graphicFrameLocks noGrp="1"/>
          </p:cNvGraphicFramePr>
          <p:nvPr/>
        </p:nvGraphicFramePr>
        <p:xfrm>
          <a:off x="5651500" y="908050"/>
          <a:ext cx="2736850" cy="3325970"/>
        </p:xfrm>
        <a:graphic>
          <a:graphicData uri="http://schemas.openxmlformats.org/drawingml/2006/table">
            <a:tbl>
              <a:tblPr/>
              <a:tblGrid>
                <a:gridCol w="865188"/>
                <a:gridCol w="792162"/>
                <a:gridCol w="1079500"/>
              </a:tblGrid>
              <a:tr h="718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310" name="Line 86"/>
          <p:cNvSpPr>
            <a:spLocks noChangeShapeType="1"/>
          </p:cNvSpPr>
          <p:nvPr/>
        </p:nvSpPr>
        <p:spPr bwMode="auto">
          <a:xfrm>
            <a:off x="5651500" y="1268413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311" name="Line 87"/>
          <p:cNvSpPr>
            <a:spLocks noChangeShapeType="1"/>
          </p:cNvSpPr>
          <p:nvPr/>
        </p:nvSpPr>
        <p:spPr bwMode="auto">
          <a:xfrm>
            <a:off x="6011863" y="90805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312" name="Text Box 88"/>
          <p:cNvSpPr txBox="1">
            <a:spLocks noChangeArrowheads="1"/>
          </p:cNvSpPr>
          <p:nvPr/>
        </p:nvSpPr>
        <p:spPr bwMode="auto">
          <a:xfrm>
            <a:off x="5724525" y="105251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180313" name="Text Box 89"/>
          <p:cNvSpPr txBox="1">
            <a:spLocks noChangeArrowheads="1"/>
          </p:cNvSpPr>
          <p:nvPr/>
        </p:nvSpPr>
        <p:spPr bwMode="auto">
          <a:xfrm>
            <a:off x="5724525" y="133985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180314" name="Line 90"/>
          <p:cNvSpPr>
            <a:spLocks noChangeShapeType="1"/>
          </p:cNvSpPr>
          <p:nvPr/>
        </p:nvSpPr>
        <p:spPr bwMode="auto">
          <a:xfrm>
            <a:off x="5219700" y="2565400"/>
            <a:ext cx="33845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8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0" grpId="0" animBg="1"/>
      <p:bldP spid="180311" grpId="0" animBg="1"/>
      <p:bldP spid="180312" grpId="0"/>
      <p:bldP spid="180313" grpId="0"/>
      <p:bldP spid="18031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Group 2"/>
          <p:cNvGraphicFramePr>
            <a:graphicFrameLocks noGrp="1"/>
          </p:cNvGraphicFramePr>
          <p:nvPr/>
        </p:nvGraphicFramePr>
        <p:xfrm>
          <a:off x="323850" y="765175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8"/>
                <a:gridCol w="792162"/>
                <a:gridCol w="1079500"/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00" name="Line 36"/>
          <p:cNvSpPr>
            <a:spLocks noChangeShapeType="1"/>
          </p:cNvSpPr>
          <p:nvPr/>
        </p:nvSpPr>
        <p:spPr bwMode="auto">
          <a:xfrm>
            <a:off x="323850" y="1125538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1" name="Line 37"/>
          <p:cNvSpPr>
            <a:spLocks noChangeShapeType="1"/>
          </p:cNvSpPr>
          <p:nvPr/>
        </p:nvSpPr>
        <p:spPr bwMode="auto">
          <a:xfrm>
            <a:off x="684213" y="7651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6875" y="9096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396875" y="1196975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276600" y="333375"/>
            <a:ext cx="25209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S0=A</a:t>
            </a:r>
            <a:r>
              <a:rPr lang="zh-CN" altLang="en-US" sz="2400"/>
              <a:t>，</a:t>
            </a:r>
            <a:r>
              <a:rPr lang="en-US" altLang="zh-CN" sz="2400"/>
              <a:t>S1=B</a:t>
            </a:r>
            <a:r>
              <a:rPr lang="zh-CN" altLang="en-US" sz="2400"/>
              <a:t>，</a:t>
            </a:r>
            <a:r>
              <a:rPr lang="en-US" altLang="zh-CN" sz="2400"/>
              <a:t>S3=C</a:t>
            </a:r>
            <a:r>
              <a:rPr lang="zh-CN" altLang="en-US" sz="2400"/>
              <a:t>，</a:t>
            </a:r>
            <a:r>
              <a:rPr lang="en-US" altLang="zh-CN" sz="2400"/>
              <a:t>S4=D</a:t>
            </a:r>
            <a:r>
              <a:rPr lang="zh-CN" altLang="en-US" sz="2400"/>
              <a:t>，</a:t>
            </a:r>
            <a:r>
              <a:rPr lang="en-US" altLang="zh-CN" sz="2400"/>
              <a:t>S7=E</a:t>
            </a:r>
            <a:r>
              <a:rPr lang="zh-CN" altLang="en-US" sz="2400"/>
              <a:t>，</a:t>
            </a:r>
            <a:r>
              <a:rPr lang="en-US" altLang="zh-CN" sz="2400"/>
              <a:t>S8=F</a:t>
            </a:r>
          </a:p>
        </p:txBody>
      </p:sp>
      <p:graphicFrame>
        <p:nvGraphicFramePr>
          <p:cNvPr id="181289" name="Group 41"/>
          <p:cNvGraphicFramePr>
            <a:graphicFrameLocks noGrp="1"/>
          </p:cNvGraphicFramePr>
          <p:nvPr/>
        </p:nvGraphicFramePr>
        <p:xfrm>
          <a:off x="6084888" y="549275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7"/>
                <a:gridCol w="792163"/>
                <a:gridCol w="1079500"/>
              </a:tblGrid>
              <a:tr h="719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39" name="Line 75"/>
          <p:cNvSpPr>
            <a:spLocks noChangeShapeType="1"/>
          </p:cNvSpPr>
          <p:nvPr/>
        </p:nvSpPr>
        <p:spPr bwMode="auto">
          <a:xfrm>
            <a:off x="6084888" y="909638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0" name="Line 76"/>
          <p:cNvSpPr>
            <a:spLocks noChangeShapeType="1"/>
          </p:cNvSpPr>
          <p:nvPr/>
        </p:nvSpPr>
        <p:spPr bwMode="auto">
          <a:xfrm>
            <a:off x="6445250" y="5492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6157913" y="6937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62542" name="Text Box 78"/>
          <p:cNvSpPr txBox="1">
            <a:spLocks noChangeArrowheads="1"/>
          </p:cNvSpPr>
          <p:nvPr/>
        </p:nvSpPr>
        <p:spPr bwMode="auto">
          <a:xfrm>
            <a:off x="6157913" y="98107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62543" name="AutoShape 79"/>
          <p:cNvSpPr>
            <a:spLocks noChangeArrowheads="1"/>
          </p:cNvSpPr>
          <p:nvPr/>
        </p:nvSpPr>
        <p:spPr bwMode="auto">
          <a:xfrm>
            <a:off x="3276600" y="2060575"/>
            <a:ext cx="2447925" cy="576263"/>
          </a:xfrm>
          <a:prstGeom prst="rightArrow">
            <a:avLst>
              <a:gd name="adj1" fmla="val 50000"/>
              <a:gd name="adj2" fmla="val 1061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584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496300" cy="64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、状态分配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501650" y="1012825"/>
            <a:ext cx="3743325" cy="1568450"/>
            <a:chOff x="316" y="638"/>
            <a:chExt cx="2358" cy="988"/>
          </a:xfrm>
        </p:grpSpPr>
        <p:sp>
          <p:nvSpPr>
            <p:cNvPr id="63569" name="Rectangle 4"/>
            <p:cNvSpPr>
              <a:spLocks noChangeArrowheads="1"/>
            </p:cNvSpPr>
            <p:nvPr/>
          </p:nvSpPr>
          <p:spPr bwMode="auto">
            <a:xfrm>
              <a:off x="2213" y="13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3570" name="Rectangle 5"/>
            <p:cNvSpPr>
              <a:spLocks noChangeArrowheads="1"/>
            </p:cNvSpPr>
            <p:nvPr/>
          </p:nvSpPr>
          <p:spPr bwMode="auto">
            <a:xfrm>
              <a:off x="1751" y="1326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3571" name="Rectangle 6"/>
            <p:cNvSpPr>
              <a:spLocks noChangeArrowheads="1"/>
            </p:cNvSpPr>
            <p:nvPr/>
          </p:nvSpPr>
          <p:spPr bwMode="auto">
            <a:xfrm>
              <a:off x="1292" y="1326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E</a:t>
              </a:r>
            </a:p>
          </p:txBody>
        </p:sp>
        <p:sp>
          <p:nvSpPr>
            <p:cNvPr id="63572" name="Rectangle 7"/>
            <p:cNvSpPr>
              <a:spLocks noChangeArrowheads="1"/>
            </p:cNvSpPr>
            <p:nvPr/>
          </p:nvSpPr>
          <p:spPr bwMode="auto">
            <a:xfrm>
              <a:off x="831" y="13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F</a:t>
              </a:r>
            </a:p>
          </p:txBody>
        </p:sp>
        <p:sp>
          <p:nvSpPr>
            <p:cNvPr id="63573" name="Rectangle 8"/>
            <p:cNvSpPr>
              <a:spLocks noChangeArrowheads="1"/>
            </p:cNvSpPr>
            <p:nvPr/>
          </p:nvSpPr>
          <p:spPr bwMode="auto">
            <a:xfrm>
              <a:off x="2213" y="10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B</a:t>
              </a:r>
            </a:p>
          </p:txBody>
        </p:sp>
        <p:sp>
          <p:nvSpPr>
            <p:cNvPr id="63574" name="Rectangle 9"/>
            <p:cNvSpPr>
              <a:spLocks noChangeArrowheads="1"/>
            </p:cNvSpPr>
            <p:nvPr/>
          </p:nvSpPr>
          <p:spPr bwMode="auto">
            <a:xfrm>
              <a:off x="1751" y="1026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C</a:t>
              </a:r>
            </a:p>
          </p:txBody>
        </p:sp>
        <p:sp>
          <p:nvSpPr>
            <p:cNvPr id="63575" name="Rectangle 10"/>
            <p:cNvSpPr>
              <a:spLocks noChangeArrowheads="1"/>
            </p:cNvSpPr>
            <p:nvPr/>
          </p:nvSpPr>
          <p:spPr bwMode="auto">
            <a:xfrm>
              <a:off x="1292" y="1026"/>
              <a:ext cx="15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D</a:t>
              </a:r>
            </a:p>
          </p:txBody>
        </p:sp>
        <p:sp>
          <p:nvSpPr>
            <p:cNvPr id="63576" name="Rectangle 11"/>
            <p:cNvSpPr>
              <a:spLocks noChangeArrowheads="1"/>
            </p:cNvSpPr>
            <p:nvPr/>
          </p:nvSpPr>
          <p:spPr bwMode="auto">
            <a:xfrm>
              <a:off x="831" y="10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A</a:t>
              </a:r>
            </a:p>
          </p:txBody>
        </p:sp>
        <p:sp>
          <p:nvSpPr>
            <p:cNvPr id="63577" name="Line 12"/>
            <p:cNvSpPr>
              <a:spLocks noChangeShapeType="1"/>
            </p:cNvSpPr>
            <p:nvPr/>
          </p:nvSpPr>
          <p:spPr bwMode="auto">
            <a:xfrm>
              <a:off x="831" y="1026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8" name="Line 13"/>
            <p:cNvSpPr>
              <a:spLocks noChangeShapeType="1"/>
            </p:cNvSpPr>
            <p:nvPr/>
          </p:nvSpPr>
          <p:spPr bwMode="auto">
            <a:xfrm>
              <a:off x="831" y="1326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9" name="Line 14"/>
            <p:cNvSpPr>
              <a:spLocks noChangeShapeType="1"/>
            </p:cNvSpPr>
            <p:nvPr/>
          </p:nvSpPr>
          <p:spPr bwMode="auto">
            <a:xfrm>
              <a:off x="831" y="1590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0" name="Line 15"/>
            <p:cNvSpPr>
              <a:spLocks noChangeShapeType="1"/>
            </p:cNvSpPr>
            <p:nvPr/>
          </p:nvSpPr>
          <p:spPr bwMode="auto">
            <a:xfrm>
              <a:off x="2674" y="1026"/>
              <a:ext cx="0" cy="5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1" name="Line 16"/>
            <p:cNvSpPr>
              <a:spLocks noChangeShapeType="1"/>
            </p:cNvSpPr>
            <p:nvPr/>
          </p:nvSpPr>
          <p:spPr bwMode="auto">
            <a:xfrm>
              <a:off x="316" y="865"/>
              <a:ext cx="515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2" name="Text Box 17"/>
            <p:cNvSpPr txBox="1">
              <a:spLocks noChangeArrowheads="1"/>
            </p:cNvSpPr>
            <p:nvPr/>
          </p:nvSpPr>
          <p:spPr bwMode="auto">
            <a:xfrm>
              <a:off x="679" y="1092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3583" name="Text Box 18"/>
            <p:cNvSpPr txBox="1">
              <a:spLocks noChangeArrowheads="1"/>
            </p:cNvSpPr>
            <p:nvPr/>
          </p:nvSpPr>
          <p:spPr bwMode="auto">
            <a:xfrm>
              <a:off x="679" y="1364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3584" name="Text Box 19"/>
            <p:cNvSpPr txBox="1">
              <a:spLocks noChangeArrowheads="1"/>
            </p:cNvSpPr>
            <p:nvPr/>
          </p:nvSpPr>
          <p:spPr bwMode="auto">
            <a:xfrm flipH="1">
              <a:off x="921" y="790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3585" name="Text Box 20"/>
            <p:cNvSpPr txBox="1">
              <a:spLocks noChangeArrowheads="1"/>
            </p:cNvSpPr>
            <p:nvPr/>
          </p:nvSpPr>
          <p:spPr bwMode="auto">
            <a:xfrm flipH="1">
              <a:off x="1477" y="790"/>
              <a:ext cx="2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3586" name="Text Box 21"/>
            <p:cNvSpPr txBox="1">
              <a:spLocks noChangeArrowheads="1"/>
            </p:cNvSpPr>
            <p:nvPr/>
          </p:nvSpPr>
          <p:spPr bwMode="auto">
            <a:xfrm flipH="1">
              <a:off x="2399" y="790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3587" name="Text Box 22"/>
            <p:cNvSpPr txBox="1">
              <a:spLocks noChangeArrowheads="1"/>
            </p:cNvSpPr>
            <p:nvPr/>
          </p:nvSpPr>
          <p:spPr bwMode="auto">
            <a:xfrm flipH="1">
              <a:off x="1937" y="790"/>
              <a:ext cx="2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3588" name="Text Box 23"/>
            <p:cNvSpPr txBox="1">
              <a:spLocks noChangeArrowheads="1"/>
            </p:cNvSpPr>
            <p:nvPr/>
          </p:nvSpPr>
          <p:spPr bwMode="auto">
            <a:xfrm>
              <a:off x="407" y="955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3589" name="Text Box 24"/>
            <p:cNvSpPr txBox="1">
              <a:spLocks noChangeArrowheads="1"/>
            </p:cNvSpPr>
            <p:nvPr/>
          </p:nvSpPr>
          <p:spPr bwMode="auto">
            <a:xfrm>
              <a:off x="361" y="638"/>
              <a:ext cx="4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3590" name="Line 25"/>
            <p:cNvSpPr>
              <a:spLocks noChangeShapeType="1"/>
            </p:cNvSpPr>
            <p:nvPr/>
          </p:nvSpPr>
          <p:spPr bwMode="auto">
            <a:xfrm>
              <a:off x="1223" y="104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1" name="Line 26"/>
            <p:cNvSpPr>
              <a:spLocks noChangeShapeType="1"/>
            </p:cNvSpPr>
            <p:nvPr/>
          </p:nvSpPr>
          <p:spPr bwMode="auto">
            <a:xfrm>
              <a:off x="815" y="1046"/>
              <a:ext cx="0" cy="5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2" name="Line 27"/>
            <p:cNvSpPr>
              <a:spLocks noChangeShapeType="1"/>
            </p:cNvSpPr>
            <p:nvPr/>
          </p:nvSpPr>
          <p:spPr bwMode="auto">
            <a:xfrm>
              <a:off x="1722" y="1046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3" name="Line 28"/>
            <p:cNvSpPr>
              <a:spLocks noChangeShapeType="1"/>
            </p:cNvSpPr>
            <p:nvPr/>
          </p:nvSpPr>
          <p:spPr bwMode="auto">
            <a:xfrm>
              <a:off x="2221" y="104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492" name="Text Box 29"/>
          <p:cNvSpPr txBox="1">
            <a:spLocks noChangeArrowheads="1"/>
          </p:cNvSpPr>
          <p:nvPr/>
        </p:nvSpPr>
        <p:spPr bwMode="auto">
          <a:xfrm>
            <a:off x="4932363" y="981075"/>
            <a:ext cx="352901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即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A=000</a:t>
            </a:r>
            <a:r>
              <a:rPr lang="zh-CN" altLang="en-US" sz="2400"/>
              <a:t>、</a:t>
            </a:r>
            <a:r>
              <a:rPr lang="en-US" altLang="zh-CN" sz="2400"/>
              <a:t>B=010</a:t>
            </a:r>
            <a:r>
              <a:rPr lang="zh-CN" altLang="en-US" sz="2400"/>
              <a:t>、</a:t>
            </a:r>
            <a:r>
              <a:rPr lang="en-US" altLang="zh-CN" sz="2400"/>
              <a:t>C=011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D=001</a:t>
            </a:r>
            <a:r>
              <a:rPr lang="zh-CN" altLang="en-US" sz="2400"/>
              <a:t>、</a:t>
            </a:r>
            <a:r>
              <a:rPr lang="en-US" altLang="zh-CN" sz="2400"/>
              <a:t>E=101</a:t>
            </a:r>
            <a:r>
              <a:rPr lang="zh-CN" altLang="en-US" sz="2400"/>
              <a:t>、</a:t>
            </a:r>
            <a:r>
              <a:rPr lang="en-US" altLang="zh-CN" sz="2400"/>
              <a:t>F=100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代入简化状态表。</a:t>
            </a:r>
          </a:p>
        </p:txBody>
      </p:sp>
      <p:graphicFrame>
        <p:nvGraphicFramePr>
          <p:cNvPr id="182302" name="Group 30"/>
          <p:cNvGraphicFramePr>
            <a:graphicFrameLocks noGrp="1"/>
          </p:cNvGraphicFramePr>
          <p:nvPr/>
        </p:nvGraphicFramePr>
        <p:xfrm>
          <a:off x="5292725" y="3429000"/>
          <a:ext cx="3673475" cy="2960688"/>
        </p:xfrm>
        <a:graphic>
          <a:graphicData uri="http://schemas.openxmlformats.org/drawingml/2006/table">
            <a:tbl>
              <a:tblPr/>
              <a:tblGrid>
                <a:gridCol w="1800225"/>
                <a:gridCol w="936625"/>
                <a:gridCol w="936625"/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27" name="Line 64"/>
          <p:cNvSpPr>
            <a:spLocks noChangeShapeType="1"/>
          </p:cNvSpPr>
          <p:nvPr/>
        </p:nvSpPr>
        <p:spPr bwMode="auto">
          <a:xfrm>
            <a:off x="5257800" y="3429000"/>
            <a:ext cx="18732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8" name="Text Box 65"/>
          <p:cNvSpPr txBox="1">
            <a:spLocks noChangeArrowheads="1"/>
          </p:cNvSpPr>
          <p:nvPr/>
        </p:nvSpPr>
        <p:spPr bwMode="auto">
          <a:xfrm>
            <a:off x="5257800" y="3789363"/>
            <a:ext cx="1295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3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r>
              <a:rPr lang="en-US" altLang="zh-CN" sz="1800" baseline="30000"/>
              <a:t>n</a:t>
            </a:r>
          </a:p>
        </p:txBody>
      </p:sp>
      <p:graphicFrame>
        <p:nvGraphicFramePr>
          <p:cNvPr id="182338" name="Group 66"/>
          <p:cNvGraphicFramePr>
            <a:graphicFrameLocks noGrp="1"/>
          </p:cNvGraphicFramePr>
          <p:nvPr/>
        </p:nvGraphicFramePr>
        <p:xfrm>
          <a:off x="179388" y="3644900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7"/>
                <a:gridCol w="792163"/>
                <a:gridCol w="1079500"/>
              </a:tblGrid>
              <a:tr h="719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63" name="Line 100"/>
          <p:cNvSpPr>
            <a:spLocks noChangeShapeType="1"/>
          </p:cNvSpPr>
          <p:nvPr/>
        </p:nvSpPr>
        <p:spPr bwMode="auto">
          <a:xfrm>
            <a:off x="179388" y="4005263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64" name="Line 101"/>
          <p:cNvSpPr>
            <a:spLocks noChangeShapeType="1"/>
          </p:cNvSpPr>
          <p:nvPr/>
        </p:nvSpPr>
        <p:spPr bwMode="auto">
          <a:xfrm>
            <a:off x="539750" y="364490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65" name="Text Box 102"/>
          <p:cNvSpPr txBox="1">
            <a:spLocks noChangeArrowheads="1"/>
          </p:cNvSpPr>
          <p:nvPr/>
        </p:nvSpPr>
        <p:spPr bwMode="auto">
          <a:xfrm>
            <a:off x="252413" y="378936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63566" name="Text Box 103"/>
          <p:cNvSpPr txBox="1">
            <a:spLocks noChangeArrowheads="1"/>
          </p:cNvSpPr>
          <p:nvPr/>
        </p:nvSpPr>
        <p:spPr bwMode="auto">
          <a:xfrm>
            <a:off x="252413" y="40767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63567" name="AutoShape 104"/>
          <p:cNvSpPr>
            <a:spLocks noChangeArrowheads="1"/>
          </p:cNvSpPr>
          <p:nvPr/>
        </p:nvSpPr>
        <p:spPr bwMode="auto">
          <a:xfrm>
            <a:off x="2987675" y="4868863"/>
            <a:ext cx="2232025" cy="576262"/>
          </a:xfrm>
          <a:prstGeom prst="rightArrow">
            <a:avLst>
              <a:gd name="adj1" fmla="val 50000"/>
              <a:gd name="adj2" fmla="val 968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3568" name="Text Box 105"/>
          <p:cNvSpPr txBox="1">
            <a:spLocks noChangeArrowheads="1"/>
          </p:cNvSpPr>
          <p:nvPr/>
        </p:nvSpPr>
        <p:spPr bwMode="auto">
          <a:xfrm>
            <a:off x="2987675" y="3933825"/>
            <a:ext cx="22320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A=000</a:t>
            </a:r>
            <a:r>
              <a:rPr lang="zh-CN" altLang="en-US" sz="1600"/>
              <a:t>、</a:t>
            </a:r>
            <a:r>
              <a:rPr lang="en-US" altLang="zh-CN" sz="1600"/>
              <a:t>B=010</a:t>
            </a:r>
            <a:r>
              <a:rPr lang="zh-CN" altLang="en-US" sz="1600"/>
              <a:t>、</a:t>
            </a:r>
            <a:r>
              <a:rPr lang="en-US" altLang="zh-CN" sz="1600"/>
              <a:t>C=011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D=001</a:t>
            </a:r>
            <a:r>
              <a:rPr lang="zh-CN" altLang="en-US" sz="1600"/>
              <a:t>、</a:t>
            </a:r>
            <a:r>
              <a:rPr lang="en-US" altLang="zh-CN" sz="1600"/>
              <a:t>E=101</a:t>
            </a:r>
            <a:r>
              <a:rPr lang="zh-CN" altLang="en-US" sz="1600"/>
              <a:t>、</a:t>
            </a:r>
            <a:r>
              <a:rPr lang="en-US" altLang="zh-CN" sz="1600"/>
              <a:t>F=100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94410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4968875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4</a:t>
            </a:r>
            <a:r>
              <a:rPr lang="zh-CN" altLang="en-US" sz="2400" smtClean="0"/>
              <a:t>、由状态转换表可得次态卡诺图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/>
        </p:nvGraphicFramePr>
        <p:xfrm>
          <a:off x="179388" y="1196975"/>
          <a:ext cx="3673475" cy="2960688"/>
        </p:xfrm>
        <a:graphic>
          <a:graphicData uri="http://schemas.openxmlformats.org/drawingml/2006/table">
            <a:tbl>
              <a:tblPr/>
              <a:tblGrid>
                <a:gridCol w="1800225"/>
                <a:gridCol w="936625"/>
                <a:gridCol w="936625"/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49" name="Line 37"/>
          <p:cNvSpPr>
            <a:spLocks noChangeShapeType="1"/>
          </p:cNvSpPr>
          <p:nvPr/>
        </p:nvSpPr>
        <p:spPr bwMode="auto">
          <a:xfrm>
            <a:off x="144463" y="1196975"/>
            <a:ext cx="18732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144463" y="1557338"/>
            <a:ext cx="1295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3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r>
              <a:rPr lang="en-US" altLang="zh-CN" sz="1800" baseline="30000"/>
              <a:t>n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8140700" y="3313113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001/0</a:t>
            </a:r>
          </a:p>
        </p:txBody>
      </p:sp>
      <p:sp>
        <p:nvSpPr>
          <p:cNvPr id="64552" name="Rectangle 40"/>
          <p:cNvSpPr>
            <a:spLocks noChangeArrowheads="1"/>
          </p:cNvSpPr>
          <p:nvPr/>
        </p:nvSpPr>
        <p:spPr bwMode="auto">
          <a:xfrm>
            <a:off x="7315200" y="3313113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4553" name="Rectangle 41"/>
          <p:cNvSpPr>
            <a:spLocks noChangeArrowheads="1"/>
          </p:cNvSpPr>
          <p:nvPr/>
        </p:nvSpPr>
        <p:spPr bwMode="auto">
          <a:xfrm>
            <a:off x="6496050" y="33131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5672138" y="3313113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010/0</a:t>
            </a:r>
          </a:p>
        </p:txBody>
      </p:sp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8140700" y="2836863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4556" name="Rectangle 44"/>
          <p:cNvSpPr>
            <a:spLocks noChangeArrowheads="1"/>
          </p:cNvSpPr>
          <p:nvPr/>
        </p:nvSpPr>
        <p:spPr bwMode="auto">
          <a:xfrm>
            <a:off x="7315200" y="2836863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4557" name="Rectangle 45"/>
          <p:cNvSpPr>
            <a:spLocks noChangeArrowheads="1"/>
          </p:cNvSpPr>
          <p:nvPr/>
        </p:nvSpPr>
        <p:spPr bwMode="auto">
          <a:xfrm>
            <a:off x="6496050" y="283686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4558" name="Rectangle 46"/>
          <p:cNvSpPr>
            <a:spLocks noChangeArrowheads="1"/>
          </p:cNvSpPr>
          <p:nvPr/>
        </p:nvSpPr>
        <p:spPr bwMode="auto">
          <a:xfrm>
            <a:off x="5672138" y="2836863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000/1</a:t>
            </a:r>
          </a:p>
        </p:txBody>
      </p:sp>
      <p:sp>
        <p:nvSpPr>
          <p:cNvPr id="64559" name="Rectangle 47"/>
          <p:cNvSpPr>
            <a:spLocks noChangeArrowheads="1"/>
          </p:cNvSpPr>
          <p:nvPr/>
        </p:nvSpPr>
        <p:spPr bwMode="auto">
          <a:xfrm>
            <a:off x="8140700" y="2360613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4560" name="Rectangle 48"/>
          <p:cNvSpPr>
            <a:spLocks noChangeArrowheads="1"/>
          </p:cNvSpPr>
          <p:nvPr/>
        </p:nvSpPr>
        <p:spPr bwMode="auto">
          <a:xfrm>
            <a:off x="7315200" y="2360613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6496050" y="23606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4562" name="Rectangle 50"/>
          <p:cNvSpPr>
            <a:spLocks noChangeArrowheads="1"/>
          </p:cNvSpPr>
          <p:nvPr/>
        </p:nvSpPr>
        <p:spPr bwMode="auto">
          <a:xfrm>
            <a:off x="5672138" y="2360613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4563" name="Rectangle 51"/>
          <p:cNvSpPr>
            <a:spLocks noChangeArrowheads="1"/>
          </p:cNvSpPr>
          <p:nvPr/>
        </p:nvSpPr>
        <p:spPr bwMode="auto">
          <a:xfrm>
            <a:off x="8140700" y="1884363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011/0</a:t>
            </a:r>
          </a:p>
        </p:txBody>
      </p:sp>
      <p:sp>
        <p:nvSpPr>
          <p:cNvPr id="64564" name="Rectangle 52"/>
          <p:cNvSpPr>
            <a:spLocks noChangeArrowheads="1"/>
          </p:cNvSpPr>
          <p:nvPr/>
        </p:nvSpPr>
        <p:spPr bwMode="auto">
          <a:xfrm>
            <a:off x="7315200" y="1884363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101/0</a:t>
            </a:r>
          </a:p>
        </p:txBody>
      </p:sp>
      <p:sp>
        <p:nvSpPr>
          <p:cNvPr id="64565" name="Rectangle 53"/>
          <p:cNvSpPr>
            <a:spLocks noChangeArrowheads="1"/>
          </p:cNvSpPr>
          <p:nvPr/>
        </p:nvSpPr>
        <p:spPr bwMode="auto">
          <a:xfrm>
            <a:off x="6496050" y="188436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5672138" y="1884363"/>
            <a:ext cx="86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010/0</a:t>
            </a:r>
          </a:p>
        </p:txBody>
      </p:sp>
      <p:sp>
        <p:nvSpPr>
          <p:cNvPr id="64567" name="Line 55"/>
          <p:cNvSpPr>
            <a:spLocks noChangeShapeType="1"/>
          </p:cNvSpPr>
          <p:nvPr/>
        </p:nvSpPr>
        <p:spPr bwMode="auto">
          <a:xfrm>
            <a:off x="5672138" y="1884363"/>
            <a:ext cx="32924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8" name="Line 56"/>
          <p:cNvSpPr>
            <a:spLocks noChangeShapeType="1"/>
          </p:cNvSpPr>
          <p:nvPr/>
        </p:nvSpPr>
        <p:spPr bwMode="auto">
          <a:xfrm>
            <a:off x="5672138" y="2360613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9" name="Line 57"/>
          <p:cNvSpPr>
            <a:spLocks noChangeShapeType="1"/>
          </p:cNvSpPr>
          <p:nvPr/>
        </p:nvSpPr>
        <p:spPr bwMode="auto">
          <a:xfrm>
            <a:off x="5672138" y="2836863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0" name="Line 58"/>
          <p:cNvSpPr>
            <a:spLocks noChangeShapeType="1"/>
          </p:cNvSpPr>
          <p:nvPr/>
        </p:nvSpPr>
        <p:spPr bwMode="auto">
          <a:xfrm>
            <a:off x="5672138" y="3313113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1" name="Line 59"/>
          <p:cNvSpPr>
            <a:spLocks noChangeShapeType="1"/>
          </p:cNvSpPr>
          <p:nvPr/>
        </p:nvSpPr>
        <p:spPr bwMode="auto">
          <a:xfrm>
            <a:off x="5672138" y="3789363"/>
            <a:ext cx="32924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2" name="Line 60"/>
          <p:cNvSpPr>
            <a:spLocks noChangeShapeType="1"/>
          </p:cNvSpPr>
          <p:nvPr/>
        </p:nvSpPr>
        <p:spPr bwMode="auto">
          <a:xfrm>
            <a:off x="5672138" y="1884363"/>
            <a:ext cx="0" cy="1905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3" name="Line 61"/>
          <p:cNvSpPr>
            <a:spLocks noChangeShapeType="1"/>
          </p:cNvSpPr>
          <p:nvPr/>
        </p:nvSpPr>
        <p:spPr bwMode="auto">
          <a:xfrm>
            <a:off x="6496050" y="1884363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4" name="Line 62"/>
          <p:cNvSpPr>
            <a:spLocks noChangeShapeType="1"/>
          </p:cNvSpPr>
          <p:nvPr/>
        </p:nvSpPr>
        <p:spPr bwMode="auto">
          <a:xfrm>
            <a:off x="7315200" y="1884363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5" name="Line 63"/>
          <p:cNvSpPr>
            <a:spLocks noChangeShapeType="1"/>
          </p:cNvSpPr>
          <p:nvPr/>
        </p:nvSpPr>
        <p:spPr bwMode="auto">
          <a:xfrm>
            <a:off x="8140700" y="1884363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6" name="Line 64"/>
          <p:cNvSpPr>
            <a:spLocks noChangeShapeType="1"/>
          </p:cNvSpPr>
          <p:nvPr/>
        </p:nvSpPr>
        <p:spPr bwMode="auto">
          <a:xfrm>
            <a:off x="8964613" y="1884363"/>
            <a:ext cx="0" cy="1905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7" name="Line 65"/>
          <p:cNvSpPr>
            <a:spLocks noChangeShapeType="1"/>
          </p:cNvSpPr>
          <p:nvPr/>
        </p:nvSpPr>
        <p:spPr bwMode="auto">
          <a:xfrm>
            <a:off x="4518025" y="1414463"/>
            <a:ext cx="1154113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8" name="Text Box 66"/>
          <p:cNvSpPr txBox="1">
            <a:spLocks noChangeArrowheads="1"/>
          </p:cNvSpPr>
          <p:nvPr/>
        </p:nvSpPr>
        <p:spPr bwMode="auto">
          <a:xfrm>
            <a:off x="5092700" y="1976438"/>
            <a:ext cx="469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00</a:t>
            </a:r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5092700" y="2447925"/>
            <a:ext cx="388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01</a:t>
            </a:r>
          </a:p>
        </p:txBody>
      </p:sp>
      <p:sp>
        <p:nvSpPr>
          <p:cNvPr id="64580" name="Text Box 68"/>
          <p:cNvSpPr txBox="1">
            <a:spLocks noChangeArrowheads="1"/>
          </p:cNvSpPr>
          <p:nvPr/>
        </p:nvSpPr>
        <p:spPr bwMode="auto">
          <a:xfrm>
            <a:off x="5092700" y="3387725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10</a:t>
            </a:r>
          </a:p>
        </p:txBody>
      </p:sp>
      <p:sp>
        <p:nvSpPr>
          <p:cNvPr id="64581" name="Text Box 69"/>
          <p:cNvSpPr txBox="1">
            <a:spLocks noChangeArrowheads="1"/>
          </p:cNvSpPr>
          <p:nvPr/>
        </p:nvSpPr>
        <p:spPr bwMode="auto">
          <a:xfrm>
            <a:off x="5092700" y="2917825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64582" name="Text Box 70"/>
          <p:cNvSpPr txBox="1">
            <a:spLocks noChangeArrowheads="1"/>
          </p:cNvSpPr>
          <p:nvPr/>
        </p:nvSpPr>
        <p:spPr bwMode="auto">
          <a:xfrm flipH="1">
            <a:off x="5834063" y="150971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00</a:t>
            </a:r>
          </a:p>
        </p:txBody>
      </p:sp>
      <p:sp>
        <p:nvSpPr>
          <p:cNvPr id="64583" name="Text Box 71"/>
          <p:cNvSpPr txBox="1">
            <a:spLocks noChangeArrowheads="1"/>
          </p:cNvSpPr>
          <p:nvPr/>
        </p:nvSpPr>
        <p:spPr bwMode="auto">
          <a:xfrm flipH="1">
            <a:off x="6826250" y="1509713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01</a:t>
            </a:r>
          </a:p>
        </p:txBody>
      </p:sp>
      <p:sp>
        <p:nvSpPr>
          <p:cNvPr id="64584" name="Text Box 72"/>
          <p:cNvSpPr txBox="1">
            <a:spLocks noChangeArrowheads="1"/>
          </p:cNvSpPr>
          <p:nvPr/>
        </p:nvSpPr>
        <p:spPr bwMode="auto">
          <a:xfrm flipH="1">
            <a:off x="8474075" y="1509713"/>
            <a:ext cx="330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10</a:t>
            </a:r>
          </a:p>
        </p:txBody>
      </p:sp>
      <p:sp>
        <p:nvSpPr>
          <p:cNvPr id="64585" name="Text Box 73"/>
          <p:cNvSpPr txBox="1">
            <a:spLocks noChangeArrowheads="1"/>
          </p:cNvSpPr>
          <p:nvPr/>
        </p:nvSpPr>
        <p:spPr bwMode="auto">
          <a:xfrm flipH="1">
            <a:off x="7648575" y="1509713"/>
            <a:ext cx="425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64586" name="Text Box 74"/>
          <p:cNvSpPr txBox="1">
            <a:spLocks noChangeArrowheads="1"/>
          </p:cNvSpPr>
          <p:nvPr/>
        </p:nvSpPr>
        <p:spPr bwMode="auto">
          <a:xfrm>
            <a:off x="4427538" y="1700213"/>
            <a:ext cx="647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XQ</a:t>
            </a:r>
            <a:r>
              <a:rPr lang="en-US" altLang="zh-CN" sz="1800" baseline="-25000"/>
              <a:t>3</a:t>
            </a:r>
            <a:r>
              <a:rPr lang="en-US" altLang="zh-CN" sz="1800" baseline="30000"/>
              <a:t>n</a:t>
            </a:r>
          </a:p>
        </p:txBody>
      </p:sp>
      <p:sp>
        <p:nvSpPr>
          <p:cNvPr id="64587" name="Text Box 75"/>
          <p:cNvSpPr txBox="1">
            <a:spLocks noChangeArrowheads="1"/>
          </p:cNvSpPr>
          <p:nvPr/>
        </p:nvSpPr>
        <p:spPr bwMode="auto">
          <a:xfrm>
            <a:off x="4752975" y="1268413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r>
              <a:rPr lang="en-US" altLang="zh-CN" sz="1800" baseline="30000"/>
              <a:t>n</a:t>
            </a:r>
          </a:p>
        </p:txBody>
      </p:sp>
      <p:sp>
        <p:nvSpPr>
          <p:cNvPr id="64588" name="AutoShape 76"/>
          <p:cNvSpPr>
            <a:spLocks noChangeArrowheads="1"/>
          </p:cNvSpPr>
          <p:nvPr/>
        </p:nvSpPr>
        <p:spPr bwMode="auto">
          <a:xfrm>
            <a:off x="3995738" y="2565400"/>
            <a:ext cx="1008062" cy="576263"/>
          </a:xfrm>
          <a:prstGeom prst="right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238565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22960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、由次态卡诺图求各触发器的状态方程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925888" y="2784475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001/0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100388" y="2784475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281238" y="2784475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457325" y="2784475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010/0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3925888" y="2308225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3100388" y="2308225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2281238" y="2308225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1457325" y="2308225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000/1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3925888" y="1831975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3100388" y="1831975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xxx/x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2281238" y="1831975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1457325" y="1831975"/>
            <a:ext cx="823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000/0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3925888" y="1355725"/>
            <a:ext cx="8239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011/0</a:t>
            </a: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3100388" y="1355725"/>
            <a:ext cx="825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101/0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2281238" y="1355725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100/0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1457325" y="1355725"/>
            <a:ext cx="86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/>
              <a:t>010/0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1457325" y="1355725"/>
            <a:ext cx="32924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1457325" y="1831975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1457325" y="2308225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1457325" y="2784475"/>
            <a:ext cx="329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1457325" y="3260725"/>
            <a:ext cx="32924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1457325" y="1355725"/>
            <a:ext cx="0" cy="1905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281238" y="13557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3100388" y="13557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3925888" y="135572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4749800" y="1355725"/>
            <a:ext cx="0" cy="1905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303213" y="885825"/>
            <a:ext cx="1154112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877888" y="1447800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00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877888" y="1919288"/>
            <a:ext cx="3889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01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877888" y="2859088"/>
            <a:ext cx="469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10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877888" y="2389188"/>
            <a:ext cx="469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 flipH="1">
            <a:off x="1619250" y="9810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00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 flipH="1">
            <a:off x="2611438" y="981075"/>
            <a:ext cx="438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01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 flipH="1">
            <a:off x="4259263" y="9810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10</a:t>
            </a:r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 flipH="1">
            <a:off x="3433763" y="981075"/>
            <a:ext cx="425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212725" y="1171575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XQ</a:t>
            </a:r>
            <a:r>
              <a:rPr lang="en-US" altLang="zh-CN" sz="1800" baseline="-25000"/>
              <a:t>3</a:t>
            </a:r>
            <a:r>
              <a:rPr lang="en-US" altLang="zh-CN" sz="1800" baseline="30000"/>
              <a:t>n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538163" y="739775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r>
              <a:rPr lang="en-US" altLang="zh-CN" sz="1800" baseline="30000"/>
              <a:t>n</a:t>
            </a:r>
          </a:p>
        </p:txBody>
      </p:sp>
      <p:grpSp>
        <p:nvGrpSpPr>
          <p:cNvPr id="65576" name="Group 40"/>
          <p:cNvGrpSpPr>
            <a:grpSpLocks/>
          </p:cNvGrpSpPr>
          <p:nvPr/>
        </p:nvGrpSpPr>
        <p:grpSpPr bwMode="auto">
          <a:xfrm>
            <a:off x="179388" y="3716338"/>
            <a:ext cx="4067175" cy="2233612"/>
            <a:chOff x="134" y="2280"/>
            <a:chExt cx="2858" cy="1588"/>
          </a:xfrm>
        </p:grpSpPr>
        <p:sp>
          <p:nvSpPr>
            <p:cNvPr id="65667" name="Rectangle 41"/>
            <p:cNvSpPr>
              <a:spLocks noChangeArrowheads="1"/>
            </p:cNvSpPr>
            <p:nvPr/>
          </p:nvSpPr>
          <p:spPr bwMode="auto">
            <a:xfrm>
              <a:off x="2473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68" name="Rectangle 42"/>
            <p:cNvSpPr>
              <a:spLocks noChangeArrowheads="1"/>
            </p:cNvSpPr>
            <p:nvPr/>
          </p:nvSpPr>
          <p:spPr bwMode="auto">
            <a:xfrm>
              <a:off x="1953" y="35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69" name="Rectangle 43"/>
            <p:cNvSpPr>
              <a:spLocks noChangeArrowheads="1"/>
            </p:cNvSpPr>
            <p:nvPr/>
          </p:nvSpPr>
          <p:spPr bwMode="auto">
            <a:xfrm>
              <a:off x="1437" y="35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0" name="Rectangle 44"/>
            <p:cNvSpPr>
              <a:spLocks noChangeArrowheads="1"/>
            </p:cNvSpPr>
            <p:nvPr/>
          </p:nvSpPr>
          <p:spPr bwMode="auto">
            <a:xfrm>
              <a:off x="918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1" name="Rectangle 45"/>
            <p:cNvSpPr>
              <a:spLocks noChangeArrowheads="1"/>
            </p:cNvSpPr>
            <p:nvPr/>
          </p:nvSpPr>
          <p:spPr bwMode="auto">
            <a:xfrm>
              <a:off x="2473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72" name="Rectangle 46"/>
            <p:cNvSpPr>
              <a:spLocks noChangeArrowheads="1"/>
            </p:cNvSpPr>
            <p:nvPr/>
          </p:nvSpPr>
          <p:spPr bwMode="auto">
            <a:xfrm>
              <a:off x="1953" y="32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73" name="Rectangle 47"/>
            <p:cNvSpPr>
              <a:spLocks noChangeArrowheads="1"/>
            </p:cNvSpPr>
            <p:nvPr/>
          </p:nvSpPr>
          <p:spPr bwMode="auto">
            <a:xfrm>
              <a:off x="1437" y="32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4" name="Rectangle 48"/>
            <p:cNvSpPr>
              <a:spLocks noChangeArrowheads="1"/>
            </p:cNvSpPr>
            <p:nvPr/>
          </p:nvSpPr>
          <p:spPr bwMode="auto">
            <a:xfrm>
              <a:off x="918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5" name="Rectangle 49"/>
            <p:cNvSpPr>
              <a:spLocks noChangeArrowheads="1"/>
            </p:cNvSpPr>
            <p:nvPr/>
          </p:nvSpPr>
          <p:spPr bwMode="auto">
            <a:xfrm>
              <a:off x="2473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76" name="Rectangle 50"/>
            <p:cNvSpPr>
              <a:spLocks noChangeArrowheads="1"/>
            </p:cNvSpPr>
            <p:nvPr/>
          </p:nvSpPr>
          <p:spPr bwMode="auto">
            <a:xfrm>
              <a:off x="1953" y="29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77" name="Rectangle 51"/>
            <p:cNvSpPr>
              <a:spLocks noChangeArrowheads="1"/>
            </p:cNvSpPr>
            <p:nvPr/>
          </p:nvSpPr>
          <p:spPr bwMode="auto">
            <a:xfrm>
              <a:off x="1437" y="29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8" name="Rectangle 52"/>
            <p:cNvSpPr>
              <a:spLocks noChangeArrowheads="1"/>
            </p:cNvSpPr>
            <p:nvPr/>
          </p:nvSpPr>
          <p:spPr bwMode="auto">
            <a:xfrm>
              <a:off x="918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79" name="Rectangle 53"/>
            <p:cNvSpPr>
              <a:spLocks noChangeArrowheads="1"/>
            </p:cNvSpPr>
            <p:nvPr/>
          </p:nvSpPr>
          <p:spPr bwMode="auto">
            <a:xfrm>
              <a:off x="2473" y="26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80" name="Rectangle 54"/>
            <p:cNvSpPr>
              <a:spLocks noChangeArrowheads="1"/>
            </p:cNvSpPr>
            <p:nvPr/>
          </p:nvSpPr>
          <p:spPr bwMode="auto">
            <a:xfrm>
              <a:off x="1953" y="26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81" name="Rectangle 55"/>
            <p:cNvSpPr>
              <a:spLocks noChangeArrowheads="1"/>
            </p:cNvSpPr>
            <p:nvPr/>
          </p:nvSpPr>
          <p:spPr bwMode="auto">
            <a:xfrm>
              <a:off x="1437" y="26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82" name="Rectangle 56"/>
            <p:cNvSpPr>
              <a:spLocks noChangeArrowheads="1"/>
            </p:cNvSpPr>
            <p:nvPr/>
          </p:nvSpPr>
          <p:spPr bwMode="auto">
            <a:xfrm>
              <a:off x="918" y="2668"/>
              <a:ext cx="5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83" name="Line 57"/>
            <p:cNvSpPr>
              <a:spLocks noChangeShapeType="1"/>
            </p:cNvSpPr>
            <p:nvPr/>
          </p:nvSpPr>
          <p:spPr bwMode="auto">
            <a:xfrm>
              <a:off x="918" y="26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4" name="Line 58"/>
            <p:cNvSpPr>
              <a:spLocks noChangeShapeType="1"/>
            </p:cNvSpPr>
            <p:nvPr/>
          </p:nvSpPr>
          <p:spPr bwMode="auto">
            <a:xfrm>
              <a:off x="918" y="29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5" name="Line 59"/>
            <p:cNvSpPr>
              <a:spLocks noChangeShapeType="1"/>
            </p:cNvSpPr>
            <p:nvPr/>
          </p:nvSpPr>
          <p:spPr bwMode="auto">
            <a:xfrm>
              <a:off x="918" y="32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6" name="Line 60"/>
            <p:cNvSpPr>
              <a:spLocks noChangeShapeType="1"/>
            </p:cNvSpPr>
            <p:nvPr/>
          </p:nvSpPr>
          <p:spPr bwMode="auto">
            <a:xfrm>
              <a:off x="918" y="35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7" name="Line 61"/>
            <p:cNvSpPr>
              <a:spLocks noChangeShapeType="1"/>
            </p:cNvSpPr>
            <p:nvPr/>
          </p:nvSpPr>
          <p:spPr bwMode="auto">
            <a:xfrm>
              <a:off x="918" y="38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8" name="Line 62"/>
            <p:cNvSpPr>
              <a:spLocks noChangeShapeType="1"/>
            </p:cNvSpPr>
            <p:nvPr/>
          </p:nvSpPr>
          <p:spPr bwMode="auto">
            <a:xfrm>
              <a:off x="918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89" name="Line 63"/>
            <p:cNvSpPr>
              <a:spLocks noChangeShapeType="1"/>
            </p:cNvSpPr>
            <p:nvPr/>
          </p:nvSpPr>
          <p:spPr bwMode="auto">
            <a:xfrm>
              <a:off x="1437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90" name="Line 64"/>
            <p:cNvSpPr>
              <a:spLocks noChangeShapeType="1"/>
            </p:cNvSpPr>
            <p:nvPr/>
          </p:nvSpPr>
          <p:spPr bwMode="auto">
            <a:xfrm>
              <a:off x="195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91" name="Line 65"/>
            <p:cNvSpPr>
              <a:spLocks noChangeShapeType="1"/>
            </p:cNvSpPr>
            <p:nvPr/>
          </p:nvSpPr>
          <p:spPr bwMode="auto">
            <a:xfrm>
              <a:off x="247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92" name="Line 66"/>
            <p:cNvSpPr>
              <a:spLocks noChangeShapeType="1"/>
            </p:cNvSpPr>
            <p:nvPr/>
          </p:nvSpPr>
          <p:spPr bwMode="auto">
            <a:xfrm>
              <a:off x="2992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93" name="Line 67"/>
            <p:cNvSpPr>
              <a:spLocks noChangeShapeType="1"/>
            </p:cNvSpPr>
            <p:nvPr/>
          </p:nvSpPr>
          <p:spPr bwMode="auto">
            <a:xfrm>
              <a:off x="191" y="2372"/>
              <a:ext cx="727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94" name="Text Box 68"/>
            <p:cNvSpPr txBox="1">
              <a:spLocks noChangeArrowheads="1"/>
            </p:cNvSpPr>
            <p:nvPr/>
          </p:nvSpPr>
          <p:spPr bwMode="auto">
            <a:xfrm>
              <a:off x="553" y="2726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95" name="Text Box 69"/>
            <p:cNvSpPr txBox="1">
              <a:spLocks noChangeArrowheads="1"/>
            </p:cNvSpPr>
            <p:nvPr/>
          </p:nvSpPr>
          <p:spPr bwMode="auto">
            <a:xfrm>
              <a:off x="553" y="3023"/>
              <a:ext cx="24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696" name="Text Box 70"/>
            <p:cNvSpPr txBox="1">
              <a:spLocks noChangeArrowheads="1"/>
            </p:cNvSpPr>
            <p:nvPr/>
          </p:nvSpPr>
          <p:spPr bwMode="auto">
            <a:xfrm>
              <a:off x="553" y="3615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697" name="Text Box 71"/>
            <p:cNvSpPr txBox="1">
              <a:spLocks noChangeArrowheads="1"/>
            </p:cNvSpPr>
            <p:nvPr/>
          </p:nvSpPr>
          <p:spPr bwMode="auto">
            <a:xfrm>
              <a:off x="553" y="3319"/>
              <a:ext cx="29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698" name="Text Box 72"/>
            <p:cNvSpPr txBox="1">
              <a:spLocks noChangeArrowheads="1"/>
            </p:cNvSpPr>
            <p:nvPr/>
          </p:nvSpPr>
          <p:spPr bwMode="auto">
            <a:xfrm flipH="1">
              <a:off x="1021" y="2432"/>
              <a:ext cx="28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99" name="Text Box 73"/>
            <p:cNvSpPr txBox="1">
              <a:spLocks noChangeArrowheads="1"/>
            </p:cNvSpPr>
            <p:nvPr/>
          </p:nvSpPr>
          <p:spPr bwMode="auto">
            <a:xfrm flipH="1">
              <a:off x="1646" y="2432"/>
              <a:ext cx="27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700" name="Text Box 74"/>
            <p:cNvSpPr txBox="1">
              <a:spLocks noChangeArrowheads="1"/>
            </p:cNvSpPr>
            <p:nvPr/>
          </p:nvSpPr>
          <p:spPr bwMode="auto">
            <a:xfrm flipH="1">
              <a:off x="2685" y="2432"/>
              <a:ext cx="20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701" name="Text Box 75"/>
            <p:cNvSpPr txBox="1">
              <a:spLocks noChangeArrowheads="1"/>
            </p:cNvSpPr>
            <p:nvPr/>
          </p:nvSpPr>
          <p:spPr bwMode="auto">
            <a:xfrm flipH="1">
              <a:off x="2164" y="2432"/>
              <a:ext cx="26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702" name="Text Box 76"/>
            <p:cNvSpPr txBox="1">
              <a:spLocks noChangeArrowheads="1"/>
            </p:cNvSpPr>
            <p:nvPr/>
          </p:nvSpPr>
          <p:spPr bwMode="auto">
            <a:xfrm>
              <a:off x="134" y="2552"/>
              <a:ext cx="40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XQ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5703" name="Text Box 77"/>
            <p:cNvSpPr txBox="1">
              <a:spLocks noChangeArrowheads="1"/>
            </p:cNvSpPr>
            <p:nvPr/>
          </p:nvSpPr>
          <p:spPr bwMode="auto">
            <a:xfrm>
              <a:off x="338" y="2280"/>
              <a:ext cx="50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65577" name="Group 78"/>
          <p:cNvGrpSpPr>
            <a:grpSpLocks/>
          </p:cNvGrpSpPr>
          <p:nvPr/>
        </p:nvGrpSpPr>
        <p:grpSpPr bwMode="auto">
          <a:xfrm>
            <a:off x="4859338" y="765175"/>
            <a:ext cx="4067175" cy="2233613"/>
            <a:chOff x="134" y="2280"/>
            <a:chExt cx="2858" cy="1588"/>
          </a:xfrm>
        </p:grpSpPr>
        <p:sp>
          <p:nvSpPr>
            <p:cNvPr id="65630" name="Rectangle 79"/>
            <p:cNvSpPr>
              <a:spLocks noChangeArrowheads="1"/>
            </p:cNvSpPr>
            <p:nvPr/>
          </p:nvSpPr>
          <p:spPr bwMode="auto">
            <a:xfrm>
              <a:off x="2473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31" name="Rectangle 80"/>
            <p:cNvSpPr>
              <a:spLocks noChangeArrowheads="1"/>
            </p:cNvSpPr>
            <p:nvPr/>
          </p:nvSpPr>
          <p:spPr bwMode="auto">
            <a:xfrm>
              <a:off x="1953" y="35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32" name="Rectangle 81"/>
            <p:cNvSpPr>
              <a:spLocks noChangeArrowheads="1"/>
            </p:cNvSpPr>
            <p:nvPr/>
          </p:nvSpPr>
          <p:spPr bwMode="auto">
            <a:xfrm>
              <a:off x="1437" y="35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33" name="Rectangle 82"/>
            <p:cNvSpPr>
              <a:spLocks noChangeArrowheads="1"/>
            </p:cNvSpPr>
            <p:nvPr/>
          </p:nvSpPr>
          <p:spPr bwMode="auto">
            <a:xfrm>
              <a:off x="918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34" name="Rectangle 83"/>
            <p:cNvSpPr>
              <a:spLocks noChangeArrowheads="1"/>
            </p:cNvSpPr>
            <p:nvPr/>
          </p:nvSpPr>
          <p:spPr bwMode="auto">
            <a:xfrm>
              <a:off x="2473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35" name="Rectangle 84"/>
            <p:cNvSpPr>
              <a:spLocks noChangeArrowheads="1"/>
            </p:cNvSpPr>
            <p:nvPr/>
          </p:nvSpPr>
          <p:spPr bwMode="auto">
            <a:xfrm>
              <a:off x="1953" y="32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36" name="Rectangle 85"/>
            <p:cNvSpPr>
              <a:spLocks noChangeArrowheads="1"/>
            </p:cNvSpPr>
            <p:nvPr/>
          </p:nvSpPr>
          <p:spPr bwMode="auto">
            <a:xfrm>
              <a:off x="1437" y="32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37" name="Rectangle 86"/>
            <p:cNvSpPr>
              <a:spLocks noChangeArrowheads="1"/>
            </p:cNvSpPr>
            <p:nvPr/>
          </p:nvSpPr>
          <p:spPr bwMode="auto">
            <a:xfrm>
              <a:off x="918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38" name="Rectangle 87"/>
            <p:cNvSpPr>
              <a:spLocks noChangeArrowheads="1"/>
            </p:cNvSpPr>
            <p:nvPr/>
          </p:nvSpPr>
          <p:spPr bwMode="auto">
            <a:xfrm>
              <a:off x="2473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39" name="Rectangle 88"/>
            <p:cNvSpPr>
              <a:spLocks noChangeArrowheads="1"/>
            </p:cNvSpPr>
            <p:nvPr/>
          </p:nvSpPr>
          <p:spPr bwMode="auto">
            <a:xfrm>
              <a:off x="1953" y="29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40" name="Rectangle 89"/>
            <p:cNvSpPr>
              <a:spLocks noChangeArrowheads="1"/>
            </p:cNvSpPr>
            <p:nvPr/>
          </p:nvSpPr>
          <p:spPr bwMode="auto">
            <a:xfrm>
              <a:off x="1437" y="29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41" name="Rectangle 90"/>
            <p:cNvSpPr>
              <a:spLocks noChangeArrowheads="1"/>
            </p:cNvSpPr>
            <p:nvPr/>
          </p:nvSpPr>
          <p:spPr bwMode="auto">
            <a:xfrm>
              <a:off x="918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42" name="Rectangle 91"/>
            <p:cNvSpPr>
              <a:spLocks noChangeArrowheads="1"/>
            </p:cNvSpPr>
            <p:nvPr/>
          </p:nvSpPr>
          <p:spPr bwMode="auto">
            <a:xfrm>
              <a:off x="2473" y="26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43" name="Rectangle 92"/>
            <p:cNvSpPr>
              <a:spLocks noChangeArrowheads="1"/>
            </p:cNvSpPr>
            <p:nvPr/>
          </p:nvSpPr>
          <p:spPr bwMode="auto">
            <a:xfrm>
              <a:off x="1953" y="26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44" name="Rectangle 93"/>
            <p:cNvSpPr>
              <a:spLocks noChangeArrowheads="1"/>
            </p:cNvSpPr>
            <p:nvPr/>
          </p:nvSpPr>
          <p:spPr bwMode="auto">
            <a:xfrm>
              <a:off x="1437" y="26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45" name="Rectangle 94"/>
            <p:cNvSpPr>
              <a:spLocks noChangeArrowheads="1"/>
            </p:cNvSpPr>
            <p:nvPr/>
          </p:nvSpPr>
          <p:spPr bwMode="auto">
            <a:xfrm>
              <a:off x="918" y="2668"/>
              <a:ext cx="5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46" name="Line 95"/>
            <p:cNvSpPr>
              <a:spLocks noChangeShapeType="1"/>
            </p:cNvSpPr>
            <p:nvPr/>
          </p:nvSpPr>
          <p:spPr bwMode="auto">
            <a:xfrm>
              <a:off x="918" y="26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7" name="Line 96"/>
            <p:cNvSpPr>
              <a:spLocks noChangeShapeType="1"/>
            </p:cNvSpPr>
            <p:nvPr/>
          </p:nvSpPr>
          <p:spPr bwMode="auto">
            <a:xfrm>
              <a:off x="918" y="29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8" name="Line 97"/>
            <p:cNvSpPr>
              <a:spLocks noChangeShapeType="1"/>
            </p:cNvSpPr>
            <p:nvPr/>
          </p:nvSpPr>
          <p:spPr bwMode="auto">
            <a:xfrm>
              <a:off x="918" y="32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9" name="Line 98"/>
            <p:cNvSpPr>
              <a:spLocks noChangeShapeType="1"/>
            </p:cNvSpPr>
            <p:nvPr/>
          </p:nvSpPr>
          <p:spPr bwMode="auto">
            <a:xfrm>
              <a:off x="918" y="35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0" name="Line 99"/>
            <p:cNvSpPr>
              <a:spLocks noChangeShapeType="1"/>
            </p:cNvSpPr>
            <p:nvPr/>
          </p:nvSpPr>
          <p:spPr bwMode="auto">
            <a:xfrm>
              <a:off x="918" y="38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1" name="Line 100"/>
            <p:cNvSpPr>
              <a:spLocks noChangeShapeType="1"/>
            </p:cNvSpPr>
            <p:nvPr/>
          </p:nvSpPr>
          <p:spPr bwMode="auto">
            <a:xfrm>
              <a:off x="918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2" name="Line 101"/>
            <p:cNvSpPr>
              <a:spLocks noChangeShapeType="1"/>
            </p:cNvSpPr>
            <p:nvPr/>
          </p:nvSpPr>
          <p:spPr bwMode="auto">
            <a:xfrm>
              <a:off x="1437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3" name="Line 102"/>
            <p:cNvSpPr>
              <a:spLocks noChangeShapeType="1"/>
            </p:cNvSpPr>
            <p:nvPr/>
          </p:nvSpPr>
          <p:spPr bwMode="auto">
            <a:xfrm>
              <a:off x="195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4" name="Line 103"/>
            <p:cNvSpPr>
              <a:spLocks noChangeShapeType="1"/>
            </p:cNvSpPr>
            <p:nvPr/>
          </p:nvSpPr>
          <p:spPr bwMode="auto">
            <a:xfrm>
              <a:off x="247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5" name="Line 104"/>
            <p:cNvSpPr>
              <a:spLocks noChangeShapeType="1"/>
            </p:cNvSpPr>
            <p:nvPr/>
          </p:nvSpPr>
          <p:spPr bwMode="auto">
            <a:xfrm>
              <a:off x="2992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6" name="Line 105"/>
            <p:cNvSpPr>
              <a:spLocks noChangeShapeType="1"/>
            </p:cNvSpPr>
            <p:nvPr/>
          </p:nvSpPr>
          <p:spPr bwMode="auto">
            <a:xfrm>
              <a:off x="191" y="2372"/>
              <a:ext cx="727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7" name="Text Box 106"/>
            <p:cNvSpPr txBox="1">
              <a:spLocks noChangeArrowheads="1"/>
            </p:cNvSpPr>
            <p:nvPr/>
          </p:nvSpPr>
          <p:spPr bwMode="auto">
            <a:xfrm>
              <a:off x="553" y="2726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58" name="Text Box 107"/>
            <p:cNvSpPr txBox="1">
              <a:spLocks noChangeArrowheads="1"/>
            </p:cNvSpPr>
            <p:nvPr/>
          </p:nvSpPr>
          <p:spPr bwMode="auto">
            <a:xfrm>
              <a:off x="553" y="3023"/>
              <a:ext cx="24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659" name="Text Box 108"/>
            <p:cNvSpPr txBox="1">
              <a:spLocks noChangeArrowheads="1"/>
            </p:cNvSpPr>
            <p:nvPr/>
          </p:nvSpPr>
          <p:spPr bwMode="auto">
            <a:xfrm>
              <a:off x="553" y="3615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660" name="Text Box 109"/>
            <p:cNvSpPr txBox="1">
              <a:spLocks noChangeArrowheads="1"/>
            </p:cNvSpPr>
            <p:nvPr/>
          </p:nvSpPr>
          <p:spPr bwMode="auto">
            <a:xfrm>
              <a:off x="553" y="3319"/>
              <a:ext cx="29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661" name="Text Box 110"/>
            <p:cNvSpPr txBox="1">
              <a:spLocks noChangeArrowheads="1"/>
            </p:cNvSpPr>
            <p:nvPr/>
          </p:nvSpPr>
          <p:spPr bwMode="auto">
            <a:xfrm flipH="1">
              <a:off x="1021" y="2432"/>
              <a:ext cx="28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62" name="Text Box 111"/>
            <p:cNvSpPr txBox="1">
              <a:spLocks noChangeArrowheads="1"/>
            </p:cNvSpPr>
            <p:nvPr/>
          </p:nvSpPr>
          <p:spPr bwMode="auto">
            <a:xfrm flipH="1">
              <a:off x="1646" y="2432"/>
              <a:ext cx="27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663" name="Text Box 112"/>
            <p:cNvSpPr txBox="1">
              <a:spLocks noChangeArrowheads="1"/>
            </p:cNvSpPr>
            <p:nvPr/>
          </p:nvSpPr>
          <p:spPr bwMode="auto">
            <a:xfrm flipH="1">
              <a:off x="2685" y="2432"/>
              <a:ext cx="20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664" name="Text Box 113"/>
            <p:cNvSpPr txBox="1">
              <a:spLocks noChangeArrowheads="1"/>
            </p:cNvSpPr>
            <p:nvPr/>
          </p:nvSpPr>
          <p:spPr bwMode="auto">
            <a:xfrm flipH="1">
              <a:off x="2164" y="2432"/>
              <a:ext cx="26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665" name="Text Box 114"/>
            <p:cNvSpPr txBox="1">
              <a:spLocks noChangeArrowheads="1"/>
            </p:cNvSpPr>
            <p:nvPr/>
          </p:nvSpPr>
          <p:spPr bwMode="auto">
            <a:xfrm>
              <a:off x="134" y="2552"/>
              <a:ext cx="40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XQ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5666" name="Text Box 115"/>
            <p:cNvSpPr txBox="1">
              <a:spLocks noChangeArrowheads="1"/>
            </p:cNvSpPr>
            <p:nvPr/>
          </p:nvSpPr>
          <p:spPr bwMode="auto">
            <a:xfrm>
              <a:off x="338" y="2280"/>
              <a:ext cx="50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65578" name="Group 116"/>
          <p:cNvGrpSpPr>
            <a:grpSpLocks/>
          </p:cNvGrpSpPr>
          <p:nvPr/>
        </p:nvGrpSpPr>
        <p:grpSpPr bwMode="auto">
          <a:xfrm>
            <a:off x="4643438" y="3860800"/>
            <a:ext cx="4067175" cy="2233613"/>
            <a:chOff x="134" y="2280"/>
            <a:chExt cx="2858" cy="1588"/>
          </a:xfrm>
        </p:grpSpPr>
        <p:sp>
          <p:nvSpPr>
            <p:cNvPr id="65593" name="Rectangle 117"/>
            <p:cNvSpPr>
              <a:spLocks noChangeArrowheads="1"/>
            </p:cNvSpPr>
            <p:nvPr/>
          </p:nvSpPr>
          <p:spPr bwMode="auto">
            <a:xfrm>
              <a:off x="2473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594" name="Rectangle 118"/>
            <p:cNvSpPr>
              <a:spLocks noChangeArrowheads="1"/>
            </p:cNvSpPr>
            <p:nvPr/>
          </p:nvSpPr>
          <p:spPr bwMode="auto">
            <a:xfrm>
              <a:off x="1953" y="35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595" name="Rectangle 119"/>
            <p:cNvSpPr>
              <a:spLocks noChangeArrowheads="1"/>
            </p:cNvSpPr>
            <p:nvPr/>
          </p:nvSpPr>
          <p:spPr bwMode="auto">
            <a:xfrm>
              <a:off x="1437" y="35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596" name="Rectangle 120"/>
            <p:cNvSpPr>
              <a:spLocks noChangeArrowheads="1"/>
            </p:cNvSpPr>
            <p:nvPr/>
          </p:nvSpPr>
          <p:spPr bwMode="auto">
            <a:xfrm>
              <a:off x="918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597" name="Rectangle 121"/>
            <p:cNvSpPr>
              <a:spLocks noChangeArrowheads="1"/>
            </p:cNvSpPr>
            <p:nvPr/>
          </p:nvSpPr>
          <p:spPr bwMode="auto">
            <a:xfrm>
              <a:off x="2473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598" name="Rectangle 122"/>
            <p:cNvSpPr>
              <a:spLocks noChangeArrowheads="1"/>
            </p:cNvSpPr>
            <p:nvPr/>
          </p:nvSpPr>
          <p:spPr bwMode="auto">
            <a:xfrm>
              <a:off x="1953" y="32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599" name="Rectangle 123"/>
            <p:cNvSpPr>
              <a:spLocks noChangeArrowheads="1"/>
            </p:cNvSpPr>
            <p:nvPr/>
          </p:nvSpPr>
          <p:spPr bwMode="auto">
            <a:xfrm>
              <a:off x="1437" y="32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0" name="Rectangle 124"/>
            <p:cNvSpPr>
              <a:spLocks noChangeArrowheads="1"/>
            </p:cNvSpPr>
            <p:nvPr/>
          </p:nvSpPr>
          <p:spPr bwMode="auto">
            <a:xfrm>
              <a:off x="918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1" name="Rectangle 125"/>
            <p:cNvSpPr>
              <a:spLocks noChangeArrowheads="1"/>
            </p:cNvSpPr>
            <p:nvPr/>
          </p:nvSpPr>
          <p:spPr bwMode="auto">
            <a:xfrm>
              <a:off x="2473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02" name="Rectangle 126"/>
            <p:cNvSpPr>
              <a:spLocks noChangeArrowheads="1"/>
            </p:cNvSpPr>
            <p:nvPr/>
          </p:nvSpPr>
          <p:spPr bwMode="auto">
            <a:xfrm>
              <a:off x="1953" y="29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5603" name="Rectangle 127"/>
            <p:cNvSpPr>
              <a:spLocks noChangeArrowheads="1"/>
            </p:cNvSpPr>
            <p:nvPr/>
          </p:nvSpPr>
          <p:spPr bwMode="auto">
            <a:xfrm>
              <a:off x="1437" y="29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4" name="Rectangle 128"/>
            <p:cNvSpPr>
              <a:spLocks noChangeArrowheads="1"/>
            </p:cNvSpPr>
            <p:nvPr/>
          </p:nvSpPr>
          <p:spPr bwMode="auto">
            <a:xfrm>
              <a:off x="918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5" name="Rectangle 129"/>
            <p:cNvSpPr>
              <a:spLocks noChangeArrowheads="1"/>
            </p:cNvSpPr>
            <p:nvPr/>
          </p:nvSpPr>
          <p:spPr bwMode="auto">
            <a:xfrm>
              <a:off x="2473" y="26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6" name="Rectangle 130"/>
            <p:cNvSpPr>
              <a:spLocks noChangeArrowheads="1"/>
            </p:cNvSpPr>
            <p:nvPr/>
          </p:nvSpPr>
          <p:spPr bwMode="auto">
            <a:xfrm>
              <a:off x="1953" y="26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07" name="Rectangle 131"/>
            <p:cNvSpPr>
              <a:spLocks noChangeArrowheads="1"/>
            </p:cNvSpPr>
            <p:nvPr/>
          </p:nvSpPr>
          <p:spPr bwMode="auto">
            <a:xfrm>
              <a:off x="1437" y="26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5608" name="Rectangle 132"/>
            <p:cNvSpPr>
              <a:spLocks noChangeArrowheads="1"/>
            </p:cNvSpPr>
            <p:nvPr/>
          </p:nvSpPr>
          <p:spPr bwMode="auto">
            <a:xfrm>
              <a:off x="918" y="2668"/>
              <a:ext cx="5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5609" name="Line 133"/>
            <p:cNvSpPr>
              <a:spLocks noChangeShapeType="1"/>
            </p:cNvSpPr>
            <p:nvPr/>
          </p:nvSpPr>
          <p:spPr bwMode="auto">
            <a:xfrm>
              <a:off x="918" y="26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0" name="Line 134"/>
            <p:cNvSpPr>
              <a:spLocks noChangeShapeType="1"/>
            </p:cNvSpPr>
            <p:nvPr/>
          </p:nvSpPr>
          <p:spPr bwMode="auto">
            <a:xfrm>
              <a:off x="918" y="29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Line 135"/>
            <p:cNvSpPr>
              <a:spLocks noChangeShapeType="1"/>
            </p:cNvSpPr>
            <p:nvPr/>
          </p:nvSpPr>
          <p:spPr bwMode="auto">
            <a:xfrm>
              <a:off x="918" y="32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Line 136"/>
            <p:cNvSpPr>
              <a:spLocks noChangeShapeType="1"/>
            </p:cNvSpPr>
            <p:nvPr/>
          </p:nvSpPr>
          <p:spPr bwMode="auto">
            <a:xfrm>
              <a:off x="918" y="35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3" name="Line 137"/>
            <p:cNvSpPr>
              <a:spLocks noChangeShapeType="1"/>
            </p:cNvSpPr>
            <p:nvPr/>
          </p:nvSpPr>
          <p:spPr bwMode="auto">
            <a:xfrm>
              <a:off x="918" y="38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4" name="Line 138"/>
            <p:cNvSpPr>
              <a:spLocks noChangeShapeType="1"/>
            </p:cNvSpPr>
            <p:nvPr/>
          </p:nvSpPr>
          <p:spPr bwMode="auto">
            <a:xfrm>
              <a:off x="918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5" name="Line 139"/>
            <p:cNvSpPr>
              <a:spLocks noChangeShapeType="1"/>
            </p:cNvSpPr>
            <p:nvPr/>
          </p:nvSpPr>
          <p:spPr bwMode="auto">
            <a:xfrm>
              <a:off x="1437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6" name="Line 140"/>
            <p:cNvSpPr>
              <a:spLocks noChangeShapeType="1"/>
            </p:cNvSpPr>
            <p:nvPr/>
          </p:nvSpPr>
          <p:spPr bwMode="auto">
            <a:xfrm>
              <a:off x="195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7" name="Line 141"/>
            <p:cNvSpPr>
              <a:spLocks noChangeShapeType="1"/>
            </p:cNvSpPr>
            <p:nvPr/>
          </p:nvSpPr>
          <p:spPr bwMode="auto">
            <a:xfrm>
              <a:off x="247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8" name="Line 142"/>
            <p:cNvSpPr>
              <a:spLocks noChangeShapeType="1"/>
            </p:cNvSpPr>
            <p:nvPr/>
          </p:nvSpPr>
          <p:spPr bwMode="auto">
            <a:xfrm>
              <a:off x="2992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9" name="Line 143"/>
            <p:cNvSpPr>
              <a:spLocks noChangeShapeType="1"/>
            </p:cNvSpPr>
            <p:nvPr/>
          </p:nvSpPr>
          <p:spPr bwMode="auto">
            <a:xfrm>
              <a:off x="191" y="2372"/>
              <a:ext cx="727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0" name="Text Box 144"/>
            <p:cNvSpPr txBox="1">
              <a:spLocks noChangeArrowheads="1"/>
            </p:cNvSpPr>
            <p:nvPr/>
          </p:nvSpPr>
          <p:spPr bwMode="auto">
            <a:xfrm>
              <a:off x="553" y="2726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21" name="Text Box 145"/>
            <p:cNvSpPr txBox="1">
              <a:spLocks noChangeArrowheads="1"/>
            </p:cNvSpPr>
            <p:nvPr/>
          </p:nvSpPr>
          <p:spPr bwMode="auto">
            <a:xfrm>
              <a:off x="553" y="3023"/>
              <a:ext cx="24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622" name="Text Box 146"/>
            <p:cNvSpPr txBox="1">
              <a:spLocks noChangeArrowheads="1"/>
            </p:cNvSpPr>
            <p:nvPr/>
          </p:nvSpPr>
          <p:spPr bwMode="auto">
            <a:xfrm>
              <a:off x="553" y="3615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623" name="Text Box 147"/>
            <p:cNvSpPr txBox="1">
              <a:spLocks noChangeArrowheads="1"/>
            </p:cNvSpPr>
            <p:nvPr/>
          </p:nvSpPr>
          <p:spPr bwMode="auto">
            <a:xfrm>
              <a:off x="553" y="3319"/>
              <a:ext cx="29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624" name="Text Box 148"/>
            <p:cNvSpPr txBox="1">
              <a:spLocks noChangeArrowheads="1"/>
            </p:cNvSpPr>
            <p:nvPr/>
          </p:nvSpPr>
          <p:spPr bwMode="auto">
            <a:xfrm flipH="1">
              <a:off x="1021" y="2432"/>
              <a:ext cx="28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5625" name="Text Box 149"/>
            <p:cNvSpPr txBox="1">
              <a:spLocks noChangeArrowheads="1"/>
            </p:cNvSpPr>
            <p:nvPr/>
          </p:nvSpPr>
          <p:spPr bwMode="auto">
            <a:xfrm flipH="1">
              <a:off x="1646" y="2432"/>
              <a:ext cx="27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5626" name="Text Box 150"/>
            <p:cNvSpPr txBox="1">
              <a:spLocks noChangeArrowheads="1"/>
            </p:cNvSpPr>
            <p:nvPr/>
          </p:nvSpPr>
          <p:spPr bwMode="auto">
            <a:xfrm flipH="1">
              <a:off x="2685" y="2432"/>
              <a:ext cx="20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5627" name="Text Box 151"/>
            <p:cNvSpPr txBox="1">
              <a:spLocks noChangeArrowheads="1"/>
            </p:cNvSpPr>
            <p:nvPr/>
          </p:nvSpPr>
          <p:spPr bwMode="auto">
            <a:xfrm flipH="1">
              <a:off x="2164" y="2432"/>
              <a:ext cx="26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5628" name="Text Box 152"/>
            <p:cNvSpPr txBox="1">
              <a:spLocks noChangeArrowheads="1"/>
            </p:cNvSpPr>
            <p:nvPr/>
          </p:nvSpPr>
          <p:spPr bwMode="auto">
            <a:xfrm>
              <a:off x="134" y="2552"/>
              <a:ext cx="40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XQ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5629" name="Text Box 153"/>
            <p:cNvSpPr txBox="1">
              <a:spLocks noChangeArrowheads="1"/>
            </p:cNvSpPr>
            <p:nvPr/>
          </p:nvSpPr>
          <p:spPr bwMode="auto">
            <a:xfrm>
              <a:off x="338" y="2280"/>
              <a:ext cx="50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65579" name="Group 154"/>
          <p:cNvGrpSpPr>
            <a:grpSpLocks/>
          </p:cNvGrpSpPr>
          <p:nvPr/>
        </p:nvGrpSpPr>
        <p:grpSpPr bwMode="auto">
          <a:xfrm>
            <a:off x="900113" y="6165850"/>
            <a:ext cx="3671887" cy="457200"/>
            <a:chOff x="567" y="3884"/>
            <a:chExt cx="2313" cy="288"/>
          </a:xfrm>
        </p:grpSpPr>
        <p:sp>
          <p:nvSpPr>
            <p:cNvPr id="65590" name="Text Box 155"/>
            <p:cNvSpPr txBox="1">
              <a:spLocks noChangeArrowheads="1"/>
            </p:cNvSpPr>
            <p:nvPr/>
          </p:nvSpPr>
          <p:spPr bwMode="auto">
            <a:xfrm>
              <a:off x="567" y="3884"/>
              <a:ext cx="2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+XQ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5591" name="Line 156"/>
            <p:cNvSpPr>
              <a:spLocks noChangeShapeType="1"/>
            </p:cNvSpPr>
            <p:nvPr/>
          </p:nvSpPr>
          <p:spPr bwMode="auto">
            <a:xfrm>
              <a:off x="1383" y="388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2" name="Line 157"/>
            <p:cNvSpPr>
              <a:spLocks noChangeShapeType="1"/>
            </p:cNvSpPr>
            <p:nvPr/>
          </p:nvSpPr>
          <p:spPr bwMode="auto">
            <a:xfrm>
              <a:off x="1701" y="388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80" name="Group 158"/>
          <p:cNvGrpSpPr>
            <a:grpSpLocks/>
          </p:cNvGrpSpPr>
          <p:nvPr/>
        </p:nvGrpSpPr>
        <p:grpSpPr bwMode="auto">
          <a:xfrm>
            <a:off x="5219700" y="3213100"/>
            <a:ext cx="3240088" cy="457200"/>
            <a:chOff x="3288" y="2024"/>
            <a:chExt cx="2041" cy="288"/>
          </a:xfrm>
        </p:grpSpPr>
        <p:sp>
          <p:nvSpPr>
            <p:cNvPr id="65584" name="Text Box 159"/>
            <p:cNvSpPr txBox="1">
              <a:spLocks noChangeArrowheads="1"/>
            </p:cNvSpPr>
            <p:nvPr/>
          </p:nvSpPr>
          <p:spPr bwMode="auto">
            <a:xfrm>
              <a:off x="3288" y="2024"/>
              <a:ext cx="20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+XQ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5585" name="Line 160"/>
            <p:cNvSpPr>
              <a:spLocks noChangeShapeType="1"/>
            </p:cNvSpPr>
            <p:nvPr/>
          </p:nvSpPr>
          <p:spPr bwMode="auto">
            <a:xfrm>
              <a:off x="3878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6" name="Line 161"/>
            <p:cNvSpPr>
              <a:spLocks noChangeShapeType="1"/>
            </p:cNvSpPr>
            <p:nvPr/>
          </p:nvSpPr>
          <p:spPr bwMode="auto">
            <a:xfrm>
              <a:off x="4105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7" name="Line 162"/>
            <p:cNvSpPr>
              <a:spLocks noChangeShapeType="1"/>
            </p:cNvSpPr>
            <p:nvPr/>
          </p:nvSpPr>
          <p:spPr bwMode="auto">
            <a:xfrm>
              <a:off x="4332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8" name="Line 163"/>
            <p:cNvSpPr>
              <a:spLocks noChangeShapeType="1"/>
            </p:cNvSpPr>
            <p:nvPr/>
          </p:nvSpPr>
          <p:spPr bwMode="auto">
            <a:xfrm>
              <a:off x="4649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9" name="Line 164"/>
            <p:cNvSpPr>
              <a:spLocks noChangeShapeType="1"/>
            </p:cNvSpPr>
            <p:nvPr/>
          </p:nvSpPr>
          <p:spPr bwMode="auto">
            <a:xfrm>
              <a:off x="5012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81" name="Group 165"/>
          <p:cNvGrpSpPr>
            <a:grpSpLocks/>
          </p:cNvGrpSpPr>
          <p:nvPr/>
        </p:nvGrpSpPr>
        <p:grpSpPr bwMode="auto">
          <a:xfrm>
            <a:off x="5724525" y="6165850"/>
            <a:ext cx="2447925" cy="457200"/>
            <a:chOff x="3606" y="3884"/>
            <a:chExt cx="1542" cy="288"/>
          </a:xfrm>
        </p:grpSpPr>
        <p:sp>
          <p:nvSpPr>
            <p:cNvPr id="65582" name="Text Box 166"/>
            <p:cNvSpPr txBox="1">
              <a:spLocks noChangeArrowheads="1"/>
            </p:cNvSpPr>
            <p:nvPr/>
          </p:nvSpPr>
          <p:spPr bwMode="auto">
            <a:xfrm>
              <a:off x="3606" y="3884"/>
              <a:ext cx="1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5583" name="Line 167"/>
            <p:cNvSpPr>
              <a:spLocks noChangeShapeType="1"/>
            </p:cNvSpPr>
            <p:nvPr/>
          </p:nvSpPr>
          <p:spPr bwMode="auto">
            <a:xfrm>
              <a:off x="4195" y="392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88395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229600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、由状态方程求驱动发方程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539750" y="1341438"/>
            <a:ext cx="3671888" cy="457200"/>
            <a:chOff x="567" y="3884"/>
            <a:chExt cx="2313" cy="288"/>
          </a:xfrm>
        </p:grpSpPr>
        <p:sp>
          <p:nvSpPr>
            <p:cNvPr id="66631" name="Text Box 4"/>
            <p:cNvSpPr txBox="1">
              <a:spLocks noChangeArrowheads="1"/>
            </p:cNvSpPr>
            <p:nvPr/>
          </p:nvSpPr>
          <p:spPr bwMode="auto">
            <a:xfrm>
              <a:off x="567" y="3884"/>
              <a:ext cx="2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+XQ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6632" name="Line 5"/>
            <p:cNvSpPr>
              <a:spLocks noChangeShapeType="1"/>
            </p:cNvSpPr>
            <p:nvPr/>
          </p:nvSpPr>
          <p:spPr bwMode="auto">
            <a:xfrm>
              <a:off x="1383" y="388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33" name="Line 6"/>
            <p:cNvSpPr>
              <a:spLocks noChangeShapeType="1"/>
            </p:cNvSpPr>
            <p:nvPr/>
          </p:nvSpPr>
          <p:spPr bwMode="auto">
            <a:xfrm>
              <a:off x="1701" y="388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4" name="Group 7"/>
          <p:cNvGrpSpPr>
            <a:grpSpLocks/>
          </p:cNvGrpSpPr>
          <p:nvPr/>
        </p:nvGrpSpPr>
        <p:grpSpPr bwMode="auto">
          <a:xfrm>
            <a:off x="539750" y="1989138"/>
            <a:ext cx="3240088" cy="457200"/>
            <a:chOff x="3288" y="2024"/>
            <a:chExt cx="2041" cy="288"/>
          </a:xfrm>
        </p:grpSpPr>
        <p:sp>
          <p:nvSpPr>
            <p:cNvPr id="66625" name="Text Box 8"/>
            <p:cNvSpPr txBox="1">
              <a:spLocks noChangeArrowheads="1"/>
            </p:cNvSpPr>
            <p:nvPr/>
          </p:nvSpPr>
          <p:spPr bwMode="auto">
            <a:xfrm>
              <a:off x="3288" y="2024"/>
              <a:ext cx="20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+XQ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6626" name="Line 9"/>
            <p:cNvSpPr>
              <a:spLocks noChangeShapeType="1"/>
            </p:cNvSpPr>
            <p:nvPr/>
          </p:nvSpPr>
          <p:spPr bwMode="auto">
            <a:xfrm>
              <a:off x="3878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7" name="Line 10"/>
            <p:cNvSpPr>
              <a:spLocks noChangeShapeType="1"/>
            </p:cNvSpPr>
            <p:nvPr/>
          </p:nvSpPr>
          <p:spPr bwMode="auto">
            <a:xfrm>
              <a:off x="4105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8" name="Line 11"/>
            <p:cNvSpPr>
              <a:spLocks noChangeShapeType="1"/>
            </p:cNvSpPr>
            <p:nvPr/>
          </p:nvSpPr>
          <p:spPr bwMode="auto">
            <a:xfrm>
              <a:off x="4332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9" name="Line 12"/>
            <p:cNvSpPr>
              <a:spLocks noChangeShapeType="1"/>
            </p:cNvSpPr>
            <p:nvPr/>
          </p:nvSpPr>
          <p:spPr bwMode="auto">
            <a:xfrm>
              <a:off x="4649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30" name="Line 13"/>
            <p:cNvSpPr>
              <a:spLocks noChangeShapeType="1"/>
            </p:cNvSpPr>
            <p:nvPr/>
          </p:nvSpPr>
          <p:spPr bwMode="auto">
            <a:xfrm>
              <a:off x="5012" y="2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5" name="Group 14"/>
          <p:cNvGrpSpPr>
            <a:grpSpLocks/>
          </p:cNvGrpSpPr>
          <p:nvPr/>
        </p:nvGrpSpPr>
        <p:grpSpPr bwMode="auto">
          <a:xfrm>
            <a:off x="468313" y="2565400"/>
            <a:ext cx="2447925" cy="457200"/>
            <a:chOff x="3606" y="3884"/>
            <a:chExt cx="1542" cy="288"/>
          </a:xfrm>
        </p:grpSpPr>
        <p:sp>
          <p:nvSpPr>
            <p:cNvPr id="66623" name="Text Box 15"/>
            <p:cNvSpPr txBox="1">
              <a:spLocks noChangeArrowheads="1"/>
            </p:cNvSpPr>
            <p:nvPr/>
          </p:nvSpPr>
          <p:spPr bwMode="auto">
            <a:xfrm>
              <a:off x="3606" y="3884"/>
              <a:ext cx="1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Q</a:t>
              </a:r>
              <a:r>
                <a:rPr lang="en-US" altLang="zh-CN" sz="2400" baseline="-25000"/>
                <a:t>3</a:t>
              </a:r>
              <a:r>
                <a:rPr lang="en-US" altLang="zh-CN" sz="2400" baseline="30000"/>
                <a:t>n+1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6624" name="Line 16"/>
            <p:cNvSpPr>
              <a:spLocks noChangeShapeType="1"/>
            </p:cNvSpPr>
            <p:nvPr/>
          </p:nvSpPr>
          <p:spPr bwMode="auto">
            <a:xfrm>
              <a:off x="4195" y="392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66" name="AutoShape 17"/>
          <p:cNvSpPr>
            <a:spLocks/>
          </p:cNvSpPr>
          <p:nvPr/>
        </p:nvSpPr>
        <p:spPr bwMode="auto">
          <a:xfrm>
            <a:off x="250825" y="1341438"/>
            <a:ext cx="217488" cy="1800225"/>
          </a:xfrm>
          <a:prstGeom prst="leftBrace">
            <a:avLst>
              <a:gd name="adj1" fmla="val 689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66567" name="Group 18"/>
          <p:cNvGrpSpPr>
            <a:grpSpLocks/>
          </p:cNvGrpSpPr>
          <p:nvPr/>
        </p:nvGrpSpPr>
        <p:grpSpPr bwMode="auto">
          <a:xfrm>
            <a:off x="5724525" y="1412875"/>
            <a:ext cx="2881313" cy="457200"/>
            <a:chOff x="2925" y="890"/>
            <a:chExt cx="1815" cy="288"/>
          </a:xfrm>
        </p:grpSpPr>
        <p:sp>
          <p:nvSpPr>
            <p:cNvPr id="66620" name="Text Box 19"/>
            <p:cNvSpPr txBox="1">
              <a:spLocks noChangeArrowheads="1"/>
            </p:cNvSpPr>
            <p:nvPr/>
          </p:nvSpPr>
          <p:spPr bwMode="auto">
            <a:xfrm>
              <a:off x="2925" y="890"/>
              <a:ext cx="18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J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 ,K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=XQ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66621" name="Line 20"/>
            <p:cNvSpPr>
              <a:spLocks noChangeShapeType="1"/>
            </p:cNvSpPr>
            <p:nvPr/>
          </p:nvSpPr>
          <p:spPr bwMode="auto">
            <a:xfrm>
              <a:off x="3878" y="93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2" name="Line 21"/>
            <p:cNvSpPr>
              <a:spLocks noChangeShapeType="1"/>
            </p:cNvSpPr>
            <p:nvPr/>
          </p:nvSpPr>
          <p:spPr bwMode="auto">
            <a:xfrm>
              <a:off x="3878" y="89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8" name="Group 22"/>
          <p:cNvGrpSpPr>
            <a:grpSpLocks/>
          </p:cNvGrpSpPr>
          <p:nvPr/>
        </p:nvGrpSpPr>
        <p:grpSpPr bwMode="auto">
          <a:xfrm>
            <a:off x="5726113" y="2159000"/>
            <a:ext cx="2881312" cy="457200"/>
            <a:chOff x="2971" y="2069"/>
            <a:chExt cx="1815" cy="288"/>
          </a:xfrm>
        </p:grpSpPr>
        <p:sp>
          <p:nvSpPr>
            <p:cNvPr id="66614" name="Text Box 23"/>
            <p:cNvSpPr txBox="1">
              <a:spLocks noChangeArrowheads="1"/>
            </p:cNvSpPr>
            <p:nvPr/>
          </p:nvSpPr>
          <p:spPr bwMode="auto">
            <a:xfrm>
              <a:off x="2971" y="2069"/>
              <a:ext cx="18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J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=Q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 ,K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=XQ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6615" name="Line 24"/>
            <p:cNvSpPr>
              <a:spLocks noChangeShapeType="1"/>
            </p:cNvSpPr>
            <p:nvPr/>
          </p:nvSpPr>
          <p:spPr bwMode="auto">
            <a:xfrm>
              <a:off x="3288" y="211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6" name="Line 25"/>
            <p:cNvSpPr>
              <a:spLocks noChangeShapeType="1"/>
            </p:cNvSpPr>
            <p:nvPr/>
          </p:nvSpPr>
          <p:spPr bwMode="auto">
            <a:xfrm>
              <a:off x="3515" y="211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7" name="Line 26"/>
            <p:cNvSpPr>
              <a:spLocks noChangeShapeType="1"/>
            </p:cNvSpPr>
            <p:nvPr/>
          </p:nvSpPr>
          <p:spPr bwMode="auto">
            <a:xfrm>
              <a:off x="4150" y="211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8" name="Line 27"/>
            <p:cNvSpPr>
              <a:spLocks noChangeShapeType="1"/>
            </p:cNvSpPr>
            <p:nvPr/>
          </p:nvSpPr>
          <p:spPr bwMode="auto">
            <a:xfrm>
              <a:off x="4332" y="211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9" name="Line 28"/>
            <p:cNvSpPr>
              <a:spLocks noChangeShapeType="1"/>
            </p:cNvSpPr>
            <p:nvPr/>
          </p:nvSpPr>
          <p:spPr bwMode="auto">
            <a:xfrm>
              <a:off x="4150" y="206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69" name="Text Box 29"/>
          <p:cNvSpPr txBox="1">
            <a:spLocks noChangeArrowheads="1"/>
          </p:cNvSpPr>
          <p:nvPr/>
        </p:nvSpPr>
        <p:spPr bwMode="auto">
          <a:xfrm>
            <a:off x="5797550" y="2806700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J</a:t>
            </a:r>
            <a:r>
              <a:rPr lang="en-US" altLang="zh-CN" sz="2400" baseline="-25000"/>
              <a:t>3</a:t>
            </a:r>
            <a:r>
              <a:rPr lang="en-US" altLang="zh-CN" sz="2400"/>
              <a:t>=Q</a:t>
            </a:r>
            <a:r>
              <a:rPr lang="en-US" altLang="zh-CN" sz="2400" baseline="-25000"/>
              <a:t>1</a:t>
            </a:r>
            <a:r>
              <a:rPr lang="en-US" altLang="zh-CN" sz="2400"/>
              <a:t> ,K</a:t>
            </a:r>
            <a:r>
              <a:rPr lang="en-US" altLang="zh-CN" sz="2400" baseline="-25000"/>
              <a:t>3</a:t>
            </a:r>
            <a:r>
              <a:rPr lang="en-US" altLang="zh-CN" sz="2400"/>
              <a:t>=1</a:t>
            </a:r>
            <a:endParaRPr lang="en-US" altLang="zh-CN" sz="2400" baseline="-25000"/>
          </a:p>
        </p:txBody>
      </p:sp>
      <p:sp>
        <p:nvSpPr>
          <p:cNvPr id="66570" name="AutoShape 30"/>
          <p:cNvSpPr>
            <a:spLocks/>
          </p:cNvSpPr>
          <p:nvPr/>
        </p:nvSpPr>
        <p:spPr bwMode="auto">
          <a:xfrm>
            <a:off x="5437188" y="1582738"/>
            <a:ext cx="288925" cy="1655762"/>
          </a:xfrm>
          <a:prstGeom prst="leftBrace">
            <a:avLst>
              <a:gd name="adj1" fmla="val 477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6571" name="AutoShape 31"/>
          <p:cNvSpPr>
            <a:spLocks noChangeArrowheads="1"/>
          </p:cNvSpPr>
          <p:nvPr/>
        </p:nvSpPr>
        <p:spPr bwMode="auto">
          <a:xfrm>
            <a:off x="3995738" y="1989138"/>
            <a:ext cx="1296987" cy="576262"/>
          </a:xfrm>
          <a:prstGeom prst="rightArrow">
            <a:avLst>
              <a:gd name="adj1" fmla="val 50000"/>
              <a:gd name="adj2" fmla="val 562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6572" name="Text Box 32"/>
          <p:cNvSpPr txBox="1">
            <a:spLocks noChangeArrowheads="1"/>
          </p:cNvSpPr>
          <p:nvPr/>
        </p:nvSpPr>
        <p:spPr bwMode="auto">
          <a:xfrm>
            <a:off x="323850" y="3429000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求输出方程</a:t>
            </a:r>
          </a:p>
        </p:txBody>
      </p:sp>
      <p:grpSp>
        <p:nvGrpSpPr>
          <p:cNvPr id="66573" name="Group 33"/>
          <p:cNvGrpSpPr>
            <a:grpSpLocks/>
          </p:cNvGrpSpPr>
          <p:nvPr/>
        </p:nvGrpSpPr>
        <p:grpSpPr bwMode="auto">
          <a:xfrm>
            <a:off x="250825" y="4076700"/>
            <a:ext cx="4067175" cy="2233613"/>
            <a:chOff x="134" y="2280"/>
            <a:chExt cx="2858" cy="1588"/>
          </a:xfrm>
        </p:grpSpPr>
        <p:sp>
          <p:nvSpPr>
            <p:cNvPr id="66577" name="Rectangle 34"/>
            <p:cNvSpPr>
              <a:spLocks noChangeArrowheads="1"/>
            </p:cNvSpPr>
            <p:nvPr/>
          </p:nvSpPr>
          <p:spPr bwMode="auto">
            <a:xfrm>
              <a:off x="2473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78" name="Rectangle 35"/>
            <p:cNvSpPr>
              <a:spLocks noChangeArrowheads="1"/>
            </p:cNvSpPr>
            <p:nvPr/>
          </p:nvSpPr>
          <p:spPr bwMode="auto">
            <a:xfrm>
              <a:off x="1953" y="35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79" name="Rectangle 36"/>
            <p:cNvSpPr>
              <a:spLocks noChangeArrowheads="1"/>
            </p:cNvSpPr>
            <p:nvPr/>
          </p:nvSpPr>
          <p:spPr bwMode="auto">
            <a:xfrm>
              <a:off x="1437" y="35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80" name="Rectangle 37"/>
            <p:cNvSpPr>
              <a:spLocks noChangeArrowheads="1"/>
            </p:cNvSpPr>
            <p:nvPr/>
          </p:nvSpPr>
          <p:spPr bwMode="auto">
            <a:xfrm>
              <a:off x="918" y="35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81" name="Rectangle 38"/>
            <p:cNvSpPr>
              <a:spLocks noChangeArrowheads="1"/>
            </p:cNvSpPr>
            <p:nvPr/>
          </p:nvSpPr>
          <p:spPr bwMode="auto">
            <a:xfrm>
              <a:off x="2473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6582" name="Rectangle 39"/>
            <p:cNvSpPr>
              <a:spLocks noChangeArrowheads="1"/>
            </p:cNvSpPr>
            <p:nvPr/>
          </p:nvSpPr>
          <p:spPr bwMode="auto">
            <a:xfrm>
              <a:off x="1953" y="32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6583" name="Rectangle 40"/>
            <p:cNvSpPr>
              <a:spLocks noChangeArrowheads="1"/>
            </p:cNvSpPr>
            <p:nvPr/>
          </p:nvSpPr>
          <p:spPr bwMode="auto">
            <a:xfrm>
              <a:off x="1437" y="32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84" name="Rectangle 41"/>
            <p:cNvSpPr>
              <a:spLocks noChangeArrowheads="1"/>
            </p:cNvSpPr>
            <p:nvPr/>
          </p:nvSpPr>
          <p:spPr bwMode="auto">
            <a:xfrm>
              <a:off x="918" y="32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6585" name="Rectangle 42"/>
            <p:cNvSpPr>
              <a:spLocks noChangeArrowheads="1"/>
            </p:cNvSpPr>
            <p:nvPr/>
          </p:nvSpPr>
          <p:spPr bwMode="auto">
            <a:xfrm>
              <a:off x="2473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6586" name="Rectangle 43"/>
            <p:cNvSpPr>
              <a:spLocks noChangeArrowheads="1"/>
            </p:cNvSpPr>
            <p:nvPr/>
          </p:nvSpPr>
          <p:spPr bwMode="auto">
            <a:xfrm>
              <a:off x="1953" y="29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66587" name="Rectangle 44"/>
            <p:cNvSpPr>
              <a:spLocks noChangeArrowheads="1"/>
            </p:cNvSpPr>
            <p:nvPr/>
          </p:nvSpPr>
          <p:spPr bwMode="auto">
            <a:xfrm>
              <a:off x="1437" y="29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88" name="Rectangle 45"/>
            <p:cNvSpPr>
              <a:spLocks noChangeArrowheads="1"/>
            </p:cNvSpPr>
            <p:nvPr/>
          </p:nvSpPr>
          <p:spPr bwMode="auto">
            <a:xfrm>
              <a:off x="918" y="29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89" name="Rectangle 46"/>
            <p:cNvSpPr>
              <a:spLocks noChangeArrowheads="1"/>
            </p:cNvSpPr>
            <p:nvPr/>
          </p:nvSpPr>
          <p:spPr bwMode="auto">
            <a:xfrm>
              <a:off x="2473" y="2668"/>
              <a:ext cx="51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90" name="Rectangle 47"/>
            <p:cNvSpPr>
              <a:spLocks noChangeArrowheads="1"/>
            </p:cNvSpPr>
            <p:nvPr/>
          </p:nvSpPr>
          <p:spPr bwMode="auto">
            <a:xfrm>
              <a:off x="1953" y="2668"/>
              <a:ext cx="5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91" name="Rectangle 48"/>
            <p:cNvSpPr>
              <a:spLocks noChangeArrowheads="1"/>
            </p:cNvSpPr>
            <p:nvPr/>
          </p:nvSpPr>
          <p:spPr bwMode="auto">
            <a:xfrm>
              <a:off x="1437" y="2668"/>
              <a:ext cx="51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92" name="Rectangle 49"/>
            <p:cNvSpPr>
              <a:spLocks noChangeArrowheads="1"/>
            </p:cNvSpPr>
            <p:nvPr/>
          </p:nvSpPr>
          <p:spPr bwMode="auto">
            <a:xfrm>
              <a:off x="918" y="2668"/>
              <a:ext cx="5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6593" name="Line 50"/>
            <p:cNvSpPr>
              <a:spLocks noChangeShapeType="1"/>
            </p:cNvSpPr>
            <p:nvPr/>
          </p:nvSpPr>
          <p:spPr bwMode="auto">
            <a:xfrm>
              <a:off x="918" y="26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Line 51"/>
            <p:cNvSpPr>
              <a:spLocks noChangeShapeType="1"/>
            </p:cNvSpPr>
            <p:nvPr/>
          </p:nvSpPr>
          <p:spPr bwMode="auto">
            <a:xfrm>
              <a:off x="918" y="29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5" name="Line 52"/>
            <p:cNvSpPr>
              <a:spLocks noChangeShapeType="1"/>
            </p:cNvSpPr>
            <p:nvPr/>
          </p:nvSpPr>
          <p:spPr bwMode="auto">
            <a:xfrm>
              <a:off x="918" y="32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Line 53"/>
            <p:cNvSpPr>
              <a:spLocks noChangeShapeType="1"/>
            </p:cNvSpPr>
            <p:nvPr/>
          </p:nvSpPr>
          <p:spPr bwMode="auto">
            <a:xfrm>
              <a:off x="918" y="3568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Line 54"/>
            <p:cNvSpPr>
              <a:spLocks noChangeShapeType="1"/>
            </p:cNvSpPr>
            <p:nvPr/>
          </p:nvSpPr>
          <p:spPr bwMode="auto">
            <a:xfrm>
              <a:off x="918" y="3868"/>
              <a:ext cx="20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8" name="Line 55"/>
            <p:cNvSpPr>
              <a:spLocks noChangeShapeType="1"/>
            </p:cNvSpPr>
            <p:nvPr/>
          </p:nvSpPr>
          <p:spPr bwMode="auto">
            <a:xfrm>
              <a:off x="918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Line 56"/>
            <p:cNvSpPr>
              <a:spLocks noChangeShapeType="1"/>
            </p:cNvSpPr>
            <p:nvPr/>
          </p:nvSpPr>
          <p:spPr bwMode="auto">
            <a:xfrm>
              <a:off x="1437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Line 57"/>
            <p:cNvSpPr>
              <a:spLocks noChangeShapeType="1"/>
            </p:cNvSpPr>
            <p:nvPr/>
          </p:nvSpPr>
          <p:spPr bwMode="auto">
            <a:xfrm>
              <a:off x="195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Line 58"/>
            <p:cNvSpPr>
              <a:spLocks noChangeShapeType="1"/>
            </p:cNvSpPr>
            <p:nvPr/>
          </p:nvSpPr>
          <p:spPr bwMode="auto">
            <a:xfrm>
              <a:off x="2473" y="26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Line 59"/>
            <p:cNvSpPr>
              <a:spLocks noChangeShapeType="1"/>
            </p:cNvSpPr>
            <p:nvPr/>
          </p:nvSpPr>
          <p:spPr bwMode="auto">
            <a:xfrm>
              <a:off x="2992" y="2668"/>
              <a:ext cx="0" cy="1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3" name="Line 60"/>
            <p:cNvSpPr>
              <a:spLocks noChangeShapeType="1"/>
            </p:cNvSpPr>
            <p:nvPr/>
          </p:nvSpPr>
          <p:spPr bwMode="auto">
            <a:xfrm>
              <a:off x="191" y="2372"/>
              <a:ext cx="727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4" name="Text Box 61"/>
            <p:cNvSpPr txBox="1">
              <a:spLocks noChangeArrowheads="1"/>
            </p:cNvSpPr>
            <p:nvPr/>
          </p:nvSpPr>
          <p:spPr bwMode="auto">
            <a:xfrm>
              <a:off x="553" y="2726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6605" name="Text Box 62"/>
            <p:cNvSpPr txBox="1">
              <a:spLocks noChangeArrowheads="1"/>
            </p:cNvSpPr>
            <p:nvPr/>
          </p:nvSpPr>
          <p:spPr bwMode="auto">
            <a:xfrm>
              <a:off x="553" y="3023"/>
              <a:ext cx="24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6606" name="Text Box 63"/>
            <p:cNvSpPr txBox="1">
              <a:spLocks noChangeArrowheads="1"/>
            </p:cNvSpPr>
            <p:nvPr/>
          </p:nvSpPr>
          <p:spPr bwMode="auto">
            <a:xfrm>
              <a:off x="553" y="3615"/>
              <a:ext cx="2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6607" name="Text Box 64"/>
            <p:cNvSpPr txBox="1">
              <a:spLocks noChangeArrowheads="1"/>
            </p:cNvSpPr>
            <p:nvPr/>
          </p:nvSpPr>
          <p:spPr bwMode="auto">
            <a:xfrm>
              <a:off x="553" y="3319"/>
              <a:ext cx="29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6608" name="Text Box 65"/>
            <p:cNvSpPr txBox="1">
              <a:spLocks noChangeArrowheads="1"/>
            </p:cNvSpPr>
            <p:nvPr/>
          </p:nvSpPr>
          <p:spPr bwMode="auto">
            <a:xfrm flipH="1">
              <a:off x="1021" y="2432"/>
              <a:ext cx="28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00</a:t>
              </a:r>
            </a:p>
          </p:txBody>
        </p:sp>
        <p:sp>
          <p:nvSpPr>
            <p:cNvPr id="66609" name="Text Box 66"/>
            <p:cNvSpPr txBox="1">
              <a:spLocks noChangeArrowheads="1"/>
            </p:cNvSpPr>
            <p:nvPr/>
          </p:nvSpPr>
          <p:spPr bwMode="auto">
            <a:xfrm flipH="1">
              <a:off x="1646" y="2432"/>
              <a:ext cx="27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01</a:t>
              </a:r>
            </a:p>
          </p:txBody>
        </p:sp>
        <p:sp>
          <p:nvSpPr>
            <p:cNvPr id="66610" name="Text Box 67"/>
            <p:cNvSpPr txBox="1">
              <a:spLocks noChangeArrowheads="1"/>
            </p:cNvSpPr>
            <p:nvPr/>
          </p:nvSpPr>
          <p:spPr bwMode="auto">
            <a:xfrm flipH="1">
              <a:off x="2685" y="2432"/>
              <a:ext cx="20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10</a:t>
              </a:r>
            </a:p>
          </p:txBody>
        </p:sp>
        <p:sp>
          <p:nvSpPr>
            <p:cNvPr id="66611" name="Text Box 68"/>
            <p:cNvSpPr txBox="1">
              <a:spLocks noChangeArrowheads="1"/>
            </p:cNvSpPr>
            <p:nvPr/>
          </p:nvSpPr>
          <p:spPr bwMode="auto">
            <a:xfrm flipH="1">
              <a:off x="2164" y="2432"/>
              <a:ext cx="26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66612" name="Text Box 69"/>
            <p:cNvSpPr txBox="1">
              <a:spLocks noChangeArrowheads="1"/>
            </p:cNvSpPr>
            <p:nvPr/>
          </p:nvSpPr>
          <p:spPr bwMode="auto">
            <a:xfrm>
              <a:off x="134" y="2552"/>
              <a:ext cx="40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XQ</a:t>
              </a:r>
              <a:r>
                <a:rPr lang="en-US" altLang="zh-CN" sz="1800" baseline="-25000"/>
                <a:t>3</a:t>
              </a:r>
              <a:r>
                <a:rPr lang="en-US" altLang="zh-CN" sz="1800" baseline="30000"/>
                <a:t>n</a:t>
              </a:r>
            </a:p>
          </p:txBody>
        </p:sp>
        <p:sp>
          <p:nvSpPr>
            <p:cNvPr id="66613" name="Text Box 70"/>
            <p:cNvSpPr txBox="1">
              <a:spLocks noChangeArrowheads="1"/>
            </p:cNvSpPr>
            <p:nvPr/>
          </p:nvSpPr>
          <p:spPr bwMode="auto">
            <a:xfrm>
              <a:off x="338" y="2280"/>
              <a:ext cx="50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Q</a:t>
              </a:r>
              <a:r>
                <a:rPr lang="en-US" altLang="zh-CN" sz="1800" baseline="-25000"/>
                <a:t>2</a:t>
              </a:r>
              <a:r>
                <a:rPr lang="en-US" altLang="zh-CN" sz="1800" baseline="30000"/>
                <a:t>n</a:t>
              </a:r>
              <a:r>
                <a:rPr lang="en-US" altLang="zh-CN" sz="1800"/>
                <a:t>Q</a:t>
              </a:r>
              <a:r>
                <a:rPr lang="en-US" altLang="zh-CN" sz="1800" baseline="-25000"/>
                <a:t>1</a:t>
              </a:r>
              <a:r>
                <a:rPr lang="en-US" altLang="zh-CN" sz="1800" baseline="30000"/>
                <a:t>n</a:t>
              </a:r>
            </a:p>
          </p:txBody>
        </p:sp>
      </p:grpSp>
      <p:grpSp>
        <p:nvGrpSpPr>
          <p:cNvPr id="66574" name="Group 71"/>
          <p:cNvGrpSpPr>
            <a:grpSpLocks/>
          </p:cNvGrpSpPr>
          <p:nvPr/>
        </p:nvGrpSpPr>
        <p:grpSpPr bwMode="auto">
          <a:xfrm>
            <a:off x="5435600" y="5084763"/>
            <a:ext cx="1512888" cy="457200"/>
            <a:chOff x="3424" y="3203"/>
            <a:chExt cx="953" cy="288"/>
          </a:xfrm>
        </p:grpSpPr>
        <p:sp>
          <p:nvSpPr>
            <p:cNvPr id="66575" name="Text Box 72"/>
            <p:cNvSpPr txBox="1">
              <a:spLocks noChangeArrowheads="1"/>
            </p:cNvSpPr>
            <p:nvPr/>
          </p:nvSpPr>
          <p:spPr bwMode="auto">
            <a:xfrm>
              <a:off x="3424" y="3203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F=XQ</a:t>
              </a:r>
              <a:r>
                <a:rPr lang="en-US" altLang="zh-CN" sz="2400" baseline="-25000"/>
                <a:t>3</a:t>
              </a:r>
              <a:r>
                <a:rPr lang="en-US" altLang="zh-CN" sz="2400"/>
                <a:t>Q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66576" name="Line 73"/>
            <p:cNvSpPr>
              <a:spLocks noChangeShapeType="1"/>
            </p:cNvSpPr>
            <p:nvPr/>
          </p:nvSpPr>
          <p:spPr bwMode="auto">
            <a:xfrm>
              <a:off x="4059" y="324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9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229600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7</a:t>
            </a:r>
            <a:r>
              <a:rPr lang="zh-CN" altLang="en-US" sz="2800" smtClean="0"/>
              <a:t>、画逻辑图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648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5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229600" cy="1223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一、实验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、静态测试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 flipV="1">
            <a:off x="1841500" y="1509713"/>
            <a:ext cx="1588" cy="511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430338" y="1573213"/>
            <a:ext cx="334962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F’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547813" y="4437063"/>
            <a:ext cx="1643062" cy="527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697038" y="4524375"/>
            <a:ext cx="1270000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检测电路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468438" y="2020888"/>
            <a:ext cx="1343025" cy="815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D  </a:t>
            </a:r>
            <a:endParaRPr lang="en-US" altLang="zh-CN" sz="2000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1662113" y="2141538"/>
            <a:ext cx="895350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74LS74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403350" y="2933700"/>
            <a:ext cx="312738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/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916113" y="1493838"/>
            <a:ext cx="1062037" cy="3111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至显示</a:t>
            </a:r>
            <a:endParaRPr lang="zh-CN" altLang="en-US" sz="2000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>
            <a:off x="2139950" y="2724150"/>
            <a:ext cx="12065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2260600" y="2759075"/>
            <a:ext cx="103188" cy="52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2289175" y="2874963"/>
            <a:ext cx="0" cy="200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2289175" y="3074988"/>
            <a:ext cx="55403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2987675" y="2790825"/>
            <a:ext cx="296863" cy="493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2836863" y="2967038"/>
            <a:ext cx="149225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 flipH="1">
            <a:off x="2667000" y="4876800"/>
            <a:ext cx="149225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2816225" y="4876800"/>
            <a:ext cx="150813" cy="87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3276600" y="3006725"/>
            <a:ext cx="790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2816225" y="5667375"/>
            <a:ext cx="328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 flipH="1">
            <a:off x="4044950" y="2997200"/>
            <a:ext cx="22225" cy="267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2068513" y="4964113"/>
            <a:ext cx="0" cy="72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1920875" y="5754688"/>
            <a:ext cx="312738" cy="3095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/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176963" y="5491163"/>
            <a:ext cx="388937" cy="3095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CP</a:t>
            </a:r>
            <a:endParaRPr lang="en-US" altLang="zh-CN" sz="2000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2816225" y="5138738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4" name="Oval 26"/>
          <p:cNvSpPr>
            <a:spLocks noChangeArrowheads="1"/>
          </p:cNvSpPr>
          <p:nvPr/>
        </p:nvSpPr>
        <p:spPr bwMode="auto">
          <a:xfrm>
            <a:off x="3190875" y="4613275"/>
            <a:ext cx="147638" cy="1762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8635" name="Oval 27"/>
          <p:cNvSpPr>
            <a:spLocks noChangeArrowheads="1"/>
          </p:cNvSpPr>
          <p:nvPr/>
        </p:nvSpPr>
        <p:spPr bwMode="auto">
          <a:xfrm>
            <a:off x="2743200" y="4964113"/>
            <a:ext cx="147638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 flipV="1">
            <a:off x="3340100" y="4695825"/>
            <a:ext cx="9207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 flipH="1">
            <a:off x="4260850" y="4695825"/>
            <a:ext cx="0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6103938" y="5140325"/>
            <a:ext cx="38735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Cr</a:t>
            </a:r>
            <a:endParaRPr lang="en-US" altLang="zh-CN" sz="2000"/>
          </a:p>
        </p:txBody>
      </p:sp>
      <p:sp>
        <p:nvSpPr>
          <p:cNvPr id="68639" name="Oval 31"/>
          <p:cNvSpPr>
            <a:spLocks noChangeArrowheads="1"/>
          </p:cNvSpPr>
          <p:nvPr/>
        </p:nvSpPr>
        <p:spPr bwMode="auto">
          <a:xfrm>
            <a:off x="1317625" y="2284413"/>
            <a:ext cx="147638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8640" name="Oval 32"/>
          <p:cNvSpPr>
            <a:spLocks noChangeArrowheads="1"/>
          </p:cNvSpPr>
          <p:nvPr/>
        </p:nvSpPr>
        <p:spPr bwMode="auto">
          <a:xfrm>
            <a:off x="2811463" y="2284413"/>
            <a:ext cx="147637" cy="1762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>
            <a:off x="2960688" y="2371725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 flipH="1">
            <a:off x="1093788" y="2371725"/>
            <a:ext cx="223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3111500" y="1933575"/>
            <a:ext cx="523875" cy="3508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R=1</a:t>
            </a:r>
            <a:endParaRPr lang="en-US" altLang="zh-CN" sz="2000"/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869950" y="1933575"/>
            <a:ext cx="522288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S=1</a:t>
            </a:r>
            <a:endParaRPr lang="en-US" altLang="zh-CN" sz="2000"/>
          </a:p>
        </p:txBody>
      </p:sp>
      <p:sp>
        <p:nvSpPr>
          <p:cNvPr id="68645" name="Line 37"/>
          <p:cNvSpPr>
            <a:spLocks noChangeShapeType="1"/>
          </p:cNvSpPr>
          <p:nvPr/>
        </p:nvSpPr>
        <p:spPr bwMode="auto">
          <a:xfrm>
            <a:off x="3111500" y="1933575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6" name="Line 38"/>
          <p:cNvSpPr>
            <a:spLocks noChangeShapeType="1"/>
          </p:cNvSpPr>
          <p:nvPr/>
        </p:nvSpPr>
        <p:spPr bwMode="auto">
          <a:xfrm>
            <a:off x="869950" y="1933575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7" name="Line 39"/>
          <p:cNvSpPr>
            <a:spLocks noChangeShapeType="1"/>
          </p:cNvSpPr>
          <p:nvPr/>
        </p:nvSpPr>
        <p:spPr bwMode="auto">
          <a:xfrm>
            <a:off x="4260850" y="5416550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8" name="Line 40"/>
          <p:cNvSpPr>
            <a:spLocks noChangeShapeType="1"/>
          </p:cNvSpPr>
          <p:nvPr/>
        </p:nvSpPr>
        <p:spPr bwMode="auto">
          <a:xfrm>
            <a:off x="6132513" y="51276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9" name="Text Box 41"/>
          <p:cNvSpPr txBox="1">
            <a:spLocks noChangeArrowheads="1"/>
          </p:cNvSpPr>
          <p:nvPr/>
        </p:nvSpPr>
        <p:spPr bwMode="auto">
          <a:xfrm>
            <a:off x="5867400" y="5805488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接实验箱单步脉冲</a:t>
            </a:r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1763713" y="623728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接模拟开关</a:t>
            </a:r>
          </a:p>
        </p:txBody>
      </p: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6588125" y="494188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接模拟开关</a:t>
            </a:r>
          </a:p>
        </p:txBody>
      </p:sp>
      <p:sp>
        <p:nvSpPr>
          <p:cNvPr id="68652" name="Line 44"/>
          <p:cNvSpPr>
            <a:spLocks noChangeShapeType="1"/>
          </p:cNvSpPr>
          <p:nvPr/>
        </p:nvSpPr>
        <p:spPr bwMode="auto">
          <a:xfrm flipV="1">
            <a:off x="1763713" y="28527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53" name="Line 45"/>
          <p:cNvSpPr>
            <a:spLocks noChangeShapeType="1"/>
          </p:cNvSpPr>
          <p:nvPr/>
        </p:nvSpPr>
        <p:spPr bwMode="auto">
          <a:xfrm>
            <a:off x="2124075" y="41497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54" name="Line 46"/>
          <p:cNvSpPr>
            <a:spLocks noChangeShapeType="1"/>
          </p:cNvSpPr>
          <p:nvPr/>
        </p:nvSpPr>
        <p:spPr bwMode="auto">
          <a:xfrm>
            <a:off x="2484438" y="41497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55" name="Line 47"/>
          <p:cNvSpPr>
            <a:spLocks noChangeShapeType="1"/>
          </p:cNvSpPr>
          <p:nvPr/>
        </p:nvSpPr>
        <p:spPr bwMode="auto">
          <a:xfrm>
            <a:off x="2843213" y="41497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56" name="Text Box 48"/>
          <p:cNvSpPr txBox="1">
            <a:spLocks noChangeArrowheads="1"/>
          </p:cNvSpPr>
          <p:nvPr/>
        </p:nvSpPr>
        <p:spPr bwMode="auto">
          <a:xfrm>
            <a:off x="1763713" y="4149725"/>
            <a:ext cx="2873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2124075" y="4149725"/>
            <a:ext cx="3587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Q</a:t>
            </a:r>
            <a:r>
              <a:rPr lang="en-US" altLang="zh-CN" sz="1800" baseline="-2500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68658" name="Text Box 50"/>
          <p:cNvSpPr txBox="1">
            <a:spLocks noChangeArrowheads="1"/>
          </p:cNvSpPr>
          <p:nvPr/>
        </p:nvSpPr>
        <p:spPr bwMode="auto">
          <a:xfrm>
            <a:off x="2484438" y="4149725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Q</a:t>
            </a:r>
            <a:r>
              <a:rPr lang="en-US" altLang="zh-CN" sz="1600" baseline="-2500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</p:txBody>
      </p:sp>
      <p:sp>
        <p:nvSpPr>
          <p:cNvPr id="68659" name="Text Box 51"/>
          <p:cNvSpPr txBox="1">
            <a:spLocks noChangeArrowheads="1"/>
          </p:cNvSpPr>
          <p:nvPr/>
        </p:nvSpPr>
        <p:spPr bwMode="auto">
          <a:xfrm>
            <a:off x="1908175" y="364490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接</a:t>
            </a:r>
            <a:r>
              <a:rPr lang="en-US" altLang="zh-CN" sz="2400"/>
              <a:t>0-1</a:t>
            </a:r>
            <a:r>
              <a:rPr lang="zh-CN" altLang="en-US" sz="2400"/>
              <a:t>显示器</a:t>
            </a:r>
          </a:p>
        </p:txBody>
      </p:sp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4500563" y="188913"/>
            <a:ext cx="4392612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测试时注意：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）每次测试试都应该从初始状态开始即从</a:t>
            </a:r>
            <a:r>
              <a:rPr lang="en-US" altLang="zh-CN" sz="2000"/>
              <a:t>A</a:t>
            </a:r>
            <a:r>
              <a:rPr lang="zh-CN" altLang="en-US" sz="2000"/>
              <a:t>状态开始。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）码组的输入从低位开始如检测</a:t>
            </a:r>
            <a:r>
              <a:rPr lang="en-US" altLang="zh-CN" sz="2000"/>
              <a:t>1011</a:t>
            </a:r>
            <a:r>
              <a:rPr lang="zh-CN" altLang="en-US" sz="2000"/>
              <a:t>则输入顺序为</a:t>
            </a:r>
            <a:r>
              <a:rPr lang="en-US" altLang="zh-CN" sz="2000"/>
              <a:t>1101</a:t>
            </a:r>
            <a:r>
              <a:rPr lang="zh-CN" altLang="en-US" sz="2000"/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）每输入一个码元即将</a:t>
            </a:r>
            <a:r>
              <a:rPr lang="en-US" altLang="zh-CN" sz="2000"/>
              <a:t>X</a:t>
            </a:r>
            <a:r>
              <a:rPr lang="zh-CN" altLang="en-US" sz="2000"/>
              <a:t>所连接的模拟开关放置相应的状态。再输入一个脉冲。故检测一组码元要四个脉冲。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）观察检测电路输出状态是否是按状态转换表变化。</a:t>
            </a:r>
          </a:p>
        </p:txBody>
      </p:sp>
    </p:spTree>
    <p:extLst>
      <p:ext uri="{BB962C8B-B14F-4D97-AF65-F5344CB8AC3E}">
        <p14:creationId xmlns:p14="http://schemas.microsoft.com/office/powerpoint/2010/main" val="40524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、动态测试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042988" y="1916113"/>
            <a:ext cx="5616575" cy="3384550"/>
            <a:chOff x="839" y="1525"/>
            <a:chExt cx="3538" cy="2132"/>
          </a:xfrm>
        </p:grpSpPr>
        <p:sp>
          <p:nvSpPr>
            <p:cNvPr id="69636" name="Line 4"/>
            <p:cNvSpPr>
              <a:spLocks noChangeShapeType="1"/>
            </p:cNvSpPr>
            <p:nvPr/>
          </p:nvSpPr>
          <p:spPr bwMode="auto">
            <a:xfrm flipV="1">
              <a:off x="1451" y="1535"/>
              <a:ext cx="1" cy="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37" name="Text Box 5"/>
            <p:cNvSpPr txBox="1">
              <a:spLocks noChangeArrowheads="1"/>
            </p:cNvSpPr>
            <p:nvPr/>
          </p:nvSpPr>
          <p:spPr bwMode="auto">
            <a:xfrm>
              <a:off x="1192" y="1575"/>
              <a:ext cx="211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F’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1216" y="2632"/>
              <a:ext cx="1035" cy="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/>
            </a:p>
          </p:txBody>
        </p:sp>
        <p:sp>
          <p:nvSpPr>
            <p:cNvPr id="69639" name="Text Box 7"/>
            <p:cNvSpPr txBox="1">
              <a:spLocks noChangeArrowheads="1"/>
            </p:cNvSpPr>
            <p:nvPr/>
          </p:nvSpPr>
          <p:spPr bwMode="auto">
            <a:xfrm>
              <a:off x="1310" y="2687"/>
              <a:ext cx="800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检测电路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1216" y="1857"/>
              <a:ext cx="846" cy="5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 D  </a:t>
              </a:r>
              <a:endParaRPr lang="en-US" altLang="zh-CN" sz="2000"/>
            </a:p>
          </p:txBody>
        </p:sp>
        <p:sp>
          <p:nvSpPr>
            <p:cNvPr id="69641" name="Text Box 9"/>
            <p:cNvSpPr txBox="1">
              <a:spLocks noChangeArrowheads="1"/>
            </p:cNvSpPr>
            <p:nvPr/>
          </p:nvSpPr>
          <p:spPr bwMode="auto">
            <a:xfrm>
              <a:off x="1338" y="1933"/>
              <a:ext cx="564" cy="1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74LS74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 flipV="1">
              <a:off x="1357" y="2393"/>
              <a:ext cx="0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3" name="Text Box 11"/>
            <p:cNvSpPr txBox="1">
              <a:spLocks noChangeArrowheads="1"/>
            </p:cNvSpPr>
            <p:nvPr/>
          </p:nvSpPr>
          <p:spPr bwMode="auto">
            <a:xfrm>
              <a:off x="1051" y="2405"/>
              <a:ext cx="197" cy="1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1498" y="1525"/>
              <a:ext cx="669" cy="1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至显示</a:t>
              </a:r>
              <a:endParaRPr lang="zh-CN" altLang="en-US" sz="2000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 flipH="1">
              <a:off x="1639" y="2300"/>
              <a:ext cx="76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1715" y="2322"/>
              <a:ext cx="65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1733" y="2395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1733" y="2521"/>
              <a:ext cx="7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2392" y="2355"/>
              <a:ext cx="187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2000"/>
            </a:p>
          </p:txBody>
        </p:sp>
        <p:sp>
          <p:nvSpPr>
            <p:cNvPr id="69650" name="Oval 18"/>
            <p:cNvSpPr>
              <a:spLocks noChangeArrowheads="1"/>
            </p:cNvSpPr>
            <p:nvPr/>
          </p:nvSpPr>
          <p:spPr bwMode="auto">
            <a:xfrm>
              <a:off x="2297" y="2466"/>
              <a:ext cx="94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 flipH="1">
              <a:off x="1921" y="2909"/>
              <a:ext cx="94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>
              <a:off x="2015" y="2909"/>
              <a:ext cx="95" cy="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2579" y="2521"/>
              <a:ext cx="1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2015" y="3407"/>
              <a:ext cx="20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>
              <a:off x="2768" y="2521"/>
              <a:ext cx="0" cy="8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544" y="2964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1451" y="3462"/>
              <a:ext cx="197" cy="1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69658" name="Text Box 26"/>
            <p:cNvSpPr txBox="1">
              <a:spLocks noChangeArrowheads="1"/>
            </p:cNvSpPr>
            <p:nvPr/>
          </p:nvSpPr>
          <p:spPr bwMode="auto">
            <a:xfrm>
              <a:off x="4132" y="3296"/>
              <a:ext cx="245" cy="1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CP</a:t>
              </a:r>
              <a:endParaRPr lang="en-US" altLang="zh-CN" sz="2000"/>
            </a:p>
          </p:txBody>
        </p:sp>
        <p:sp>
          <p:nvSpPr>
            <p:cNvPr id="69659" name="Text Box 27"/>
            <p:cNvSpPr txBox="1">
              <a:spLocks noChangeArrowheads="1"/>
            </p:cNvSpPr>
            <p:nvPr/>
          </p:nvSpPr>
          <p:spPr bwMode="auto">
            <a:xfrm>
              <a:off x="3050" y="2561"/>
              <a:ext cx="847" cy="5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 </a:t>
              </a:r>
              <a:endParaRPr lang="en-US" altLang="zh-CN" sz="2000"/>
            </a:p>
          </p:txBody>
        </p:sp>
        <p:sp>
          <p:nvSpPr>
            <p:cNvPr id="69660" name="Text Box 28"/>
            <p:cNvSpPr txBox="1">
              <a:spLocks noChangeArrowheads="1"/>
            </p:cNvSpPr>
            <p:nvPr/>
          </p:nvSpPr>
          <p:spPr bwMode="auto">
            <a:xfrm>
              <a:off x="3191" y="2672"/>
              <a:ext cx="565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74LS160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  <p:sp>
          <p:nvSpPr>
            <p:cNvPr id="69661" name="Line 29"/>
            <p:cNvSpPr>
              <a:spLocks noChangeShapeType="1"/>
            </p:cNvSpPr>
            <p:nvPr/>
          </p:nvSpPr>
          <p:spPr bwMode="auto">
            <a:xfrm>
              <a:off x="2015" y="3074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2" name="Oval 30"/>
            <p:cNvSpPr>
              <a:spLocks noChangeArrowheads="1"/>
            </p:cNvSpPr>
            <p:nvPr/>
          </p:nvSpPr>
          <p:spPr bwMode="auto">
            <a:xfrm>
              <a:off x="2956" y="2727"/>
              <a:ext cx="93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63" name="Oval 31"/>
            <p:cNvSpPr>
              <a:spLocks noChangeArrowheads="1"/>
            </p:cNvSpPr>
            <p:nvPr/>
          </p:nvSpPr>
          <p:spPr bwMode="auto">
            <a:xfrm>
              <a:off x="2251" y="2743"/>
              <a:ext cx="93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1969" y="2964"/>
              <a:ext cx="93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65" name="Line 33"/>
            <p:cNvSpPr>
              <a:spLocks noChangeShapeType="1"/>
            </p:cNvSpPr>
            <p:nvPr/>
          </p:nvSpPr>
          <p:spPr bwMode="auto">
            <a:xfrm>
              <a:off x="2345" y="2798"/>
              <a:ext cx="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6" name="Line 34"/>
            <p:cNvSpPr>
              <a:spLocks noChangeShapeType="1"/>
            </p:cNvSpPr>
            <p:nvPr/>
          </p:nvSpPr>
          <p:spPr bwMode="auto">
            <a:xfrm>
              <a:off x="2863" y="2798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Line 35"/>
            <p:cNvSpPr>
              <a:spLocks noChangeShapeType="1"/>
            </p:cNvSpPr>
            <p:nvPr/>
          </p:nvSpPr>
          <p:spPr bwMode="auto">
            <a:xfrm>
              <a:off x="2863" y="3241"/>
              <a:ext cx="1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Line 36"/>
            <p:cNvSpPr>
              <a:spLocks noChangeShapeType="1"/>
            </p:cNvSpPr>
            <p:nvPr/>
          </p:nvSpPr>
          <p:spPr bwMode="auto">
            <a:xfrm flipH="1">
              <a:off x="3333" y="3016"/>
              <a:ext cx="94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3427" y="3016"/>
              <a:ext cx="94" cy="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0" name="Line 38"/>
            <p:cNvSpPr>
              <a:spLocks noChangeShapeType="1"/>
            </p:cNvSpPr>
            <p:nvPr/>
          </p:nvSpPr>
          <p:spPr bwMode="auto">
            <a:xfrm>
              <a:off x="3427" y="3075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1" name="Text Box 39"/>
            <p:cNvSpPr txBox="1">
              <a:spLocks noChangeArrowheads="1"/>
            </p:cNvSpPr>
            <p:nvPr/>
          </p:nvSpPr>
          <p:spPr bwMode="auto">
            <a:xfrm>
              <a:off x="4086" y="3075"/>
              <a:ext cx="244" cy="1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Cr</a:t>
              </a:r>
              <a:endParaRPr lang="en-US" altLang="zh-CN" sz="2000"/>
            </a:p>
          </p:txBody>
        </p:sp>
        <p:sp>
          <p:nvSpPr>
            <p:cNvPr id="69672" name="Line 40"/>
            <p:cNvSpPr>
              <a:spLocks noChangeShapeType="1"/>
            </p:cNvSpPr>
            <p:nvPr/>
          </p:nvSpPr>
          <p:spPr bwMode="auto">
            <a:xfrm flipV="1">
              <a:off x="3474" y="2134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3" name="Text Box 41"/>
            <p:cNvSpPr txBox="1">
              <a:spLocks noChangeArrowheads="1"/>
            </p:cNvSpPr>
            <p:nvPr/>
          </p:nvSpPr>
          <p:spPr bwMode="auto">
            <a:xfrm>
              <a:off x="3333" y="1912"/>
              <a:ext cx="470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(x)</a:t>
              </a:r>
              <a:endParaRPr lang="en-US" altLang="zh-CN" sz="2000"/>
            </a:p>
          </p:txBody>
        </p:sp>
        <p:sp>
          <p:nvSpPr>
            <p:cNvPr id="69674" name="Line 42"/>
            <p:cNvSpPr>
              <a:spLocks noChangeShapeType="1"/>
            </p:cNvSpPr>
            <p:nvPr/>
          </p:nvSpPr>
          <p:spPr bwMode="auto">
            <a:xfrm>
              <a:off x="4132" y="3075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5" name="Oval 43"/>
            <p:cNvSpPr>
              <a:spLocks noChangeArrowheads="1"/>
            </p:cNvSpPr>
            <p:nvPr/>
          </p:nvSpPr>
          <p:spPr bwMode="auto">
            <a:xfrm>
              <a:off x="1121" y="2023"/>
              <a:ext cx="93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76" name="Oval 44"/>
            <p:cNvSpPr>
              <a:spLocks noChangeArrowheads="1"/>
            </p:cNvSpPr>
            <p:nvPr/>
          </p:nvSpPr>
          <p:spPr bwMode="auto">
            <a:xfrm>
              <a:off x="2062" y="2023"/>
              <a:ext cx="93" cy="1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2156" y="207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8" name="Line 46"/>
            <p:cNvSpPr>
              <a:spLocks noChangeShapeType="1"/>
            </p:cNvSpPr>
            <p:nvPr/>
          </p:nvSpPr>
          <p:spPr bwMode="auto">
            <a:xfrm flipH="1">
              <a:off x="980" y="207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9" name="Text Box 47"/>
            <p:cNvSpPr txBox="1">
              <a:spLocks noChangeArrowheads="1"/>
            </p:cNvSpPr>
            <p:nvPr/>
          </p:nvSpPr>
          <p:spPr bwMode="auto">
            <a:xfrm>
              <a:off x="2251" y="1802"/>
              <a:ext cx="330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R=1</a:t>
              </a:r>
              <a:endParaRPr lang="en-US" altLang="zh-CN" sz="2000"/>
            </a:p>
          </p:txBody>
        </p:sp>
        <p:sp>
          <p:nvSpPr>
            <p:cNvPr id="69680" name="Text Box 48"/>
            <p:cNvSpPr txBox="1">
              <a:spLocks noChangeArrowheads="1"/>
            </p:cNvSpPr>
            <p:nvPr/>
          </p:nvSpPr>
          <p:spPr bwMode="auto">
            <a:xfrm>
              <a:off x="839" y="1802"/>
              <a:ext cx="329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S=1</a:t>
              </a:r>
              <a:endParaRPr lang="en-US" altLang="zh-CN" sz="2000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>
              <a:off x="2251" y="1802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2" name="Line 50"/>
            <p:cNvSpPr>
              <a:spLocks noChangeShapeType="1"/>
            </p:cNvSpPr>
            <p:nvPr/>
          </p:nvSpPr>
          <p:spPr bwMode="auto">
            <a:xfrm>
              <a:off x="839" y="1802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8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744913" cy="692150"/>
          </a:xfrm>
        </p:spPr>
        <p:txBody>
          <a:bodyPr/>
          <a:lstStyle/>
          <a:p>
            <a:pPr algn="l" eaLnBrk="1" hangingPunct="1"/>
            <a:r>
              <a:rPr lang="zh-CN" altLang="en-US" sz="2800" smtClean="0"/>
              <a:t>六、所用主要仪器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95288" y="836613"/>
            <a:ext cx="568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hlinkClick r:id="rId2" action="ppaction://hlinkfile"/>
              </a:rPr>
              <a:t>1</a:t>
            </a:r>
            <a:r>
              <a:rPr lang="zh-CN" altLang="en-US" dirty="0">
                <a:hlinkClick r:id="rId2" action="ppaction://hlinkfile"/>
              </a:rPr>
              <a:t>、数电实验箱</a:t>
            </a:r>
            <a:endParaRPr lang="zh-CN" altLang="en-US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hlinkClick r:id="rId3" action="ppaction://hlinkfile"/>
              </a:rPr>
              <a:t>2</a:t>
            </a:r>
            <a:r>
              <a:rPr lang="zh-CN" altLang="en-US" dirty="0" smtClean="0">
                <a:hlinkClick r:id="rId3" action="ppaction://hlinkfile"/>
              </a:rPr>
              <a:t>、</a:t>
            </a:r>
            <a:r>
              <a:rPr lang="zh-CN" altLang="en-US" dirty="0">
                <a:hlinkClick r:id="rId3" action="ppaction://hlinkfile"/>
              </a:rPr>
              <a:t>示波器</a:t>
            </a:r>
            <a:endParaRPr lang="zh-CN" altLang="en-US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hlinkClick r:id="rId4" action="ppaction://hlinkfile"/>
              </a:rPr>
              <a:t>3</a:t>
            </a:r>
            <a:r>
              <a:rPr lang="zh-CN" altLang="en-US" smtClean="0">
                <a:hlinkClick r:id="rId4" action="ppaction://hlinkfile"/>
              </a:rPr>
              <a:t>、</a:t>
            </a:r>
            <a:r>
              <a:rPr lang="zh-CN" altLang="en-US" dirty="0">
                <a:hlinkClick r:id="rId4" action="ppaction://hlinkfile"/>
              </a:rPr>
              <a:t>万用表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3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5195</Words>
  <Application>Microsoft Office PowerPoint</Application>
  <PresentationFormat>全屏显示(4:3)</PresentationFormat>
  <Paragraphs>1828</Paragraphs>
  <Slides>88</Slides>
  <Notes>0</Notes>
  <HiddenSlides>6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0" baseType="lpstr">
      <vt:lpstr>Office 主题</vt:lpstr>
      <vt:lpstr>Equation</vt:lpstr>
      <vt:lpstr>数字电路与逻辑设计实验</vt:lpstr>
      <vt:lpstr>一、实验目的和要求</vt:lpstr>
      <vt:lpstr>一、实验目的和要求</vt:lpstr>
      <vt:lpstr>二、预习</vt:lpstr>
      <vt:lpstr>三、上课</vt:lpstr>
      <vt:lpstr>三、上课</vt:lpstr>
      <vt:lpstr>四、写实验报告</vt:lpstr>
      <vt:lpstr>五、实验考试 </vt:lpstr>
      <vt:lpstr>六、所用主要仪器</vt:lpstr>
      <vt:lpstr>预备实验</vt:lpstr>
      <vt:lpstr>下周课前准备</vt:lpstr>
      <vt:lpstr>实验一  组合逻辑电路分析与设计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下周实验</vt:lpstr>
      <vt:lpstr>实验三   译码显示电路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下周实验</vt:lpstr>
      <vt:lpstr>实验四 组合电路中的竞争与冒险</vt:lpstr>
      <vt:lpstr>PowerPoint 演示文稿</vt:lpstr>
      <vt:lpstr>PowerPoint 演示文稿</vt:lpstr>
      <vt:lpstr>下周实验</vt:lpstr>
      <vt:lpstr>实验五 计数器的设计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下周实验</vt:lpstr>
      <vt:lpstr>实验六 计数、译码、显示综合实验</vt:lpstr>
      <vt:lpstr>PowerPoint 演示文稿</vt:lpstr>
      <vt:lpstr>PowerPoint 演示文稿</vt:lpstr>
      <vt:lpstr>PowerPoint 演示文稿</vt:lpstr>
      <vt:lpstr>下周实验</vt:lpstr>
      <vt:lpstr>实验七 8421码检测电路的设计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数字电路与逻辑设计实验</dc:title>
  <dc:creator>Administrator</dc:creator>
  <cp:lastModifiedBy>Windows 用户</cp:lastModifiedBy>
  <cp:revision>112</cp:revision>
  <dcterms:created xsi:type="dcterms:W3CDTF">2016-01-14T03:10:05Z</dcterms:created>
  <dcterms:modified xsi:type="dcterms:W3CDTF">2016-11-10T07:45:47Z</dcterms:modified>
</cp:coreProperties>
</file>