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7"/>
  </p:notesMasterIdLst>
  <p:sldIdLst>
    <p:sldId id="359" r:id="rId2"/>
    <p:sldId id="317" r:id="rId3"/>
    <p:sldId id="318" r:id="rId4"/>
    <p:sldId id="319" r:id="rId5"/>
    <p:sldId id="321" r:id="rId6"/>
    <p:sldId id="322" r:id="rId7"/>
    <p:sldId id="323" r:id="rId8"/>
    <p:sldId id="324" r:id="rId9"/>
    <p:sldId id="325" r:id="rId10"/>
    <p:sldId id="326" r:id="rId11"/>
    <p:sldId id="327" r:id="rId12"/>
    <p:sldId id="328" r:id="rId13"/>
    <p:sldId id="360" r:id="rId14"/>
    <p:sldId id="372" r:id="rId15"/>
    <p:sldId id="361" r:id="rId16"/>
    <p:sldId id="362" r:id="rId17"/>
    <p:sldId id="363" r:id="rId18"/>
    <p:sldId id="364" r:id="rId19"/>
    <p:sldId id="365" r:id="rId20"/>
    <p:sldId id="366" r:id="rId21"/>
    <p:sldId id="367" r:id="rId22"/>
    <p:sldId id="368" r:id="rId23"/>
    <p:sldId id="369" r:id="rId24"/>
    <p:sldId id="370" r:id="rId25"/>
    <p:sldId id="37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0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71" autoAdjust="0"/>
  </p:normalViewPr>
  <p:slideViewPr>
    <p:cSldViewPr>
      <p:cViewPr varScale="1">
        <p:scale>
          <a:sx n="50" d="100"/>
          <a:sy n="50" d="100"/>
        </p:scale>
        <p:origin x="-13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emf"/><Relationship Id="rId7" Type="http://schemas.openxmlformats.org/officeDocument/2006/relationships/image" Target="../media/image12.wmf"/><Relationship Id="rId2" Type="http://schemas.openxmlformats.org/officeDocument/2006/relationships/image" Target="../media/image7.emf"/><Relationship Id="rId1" Type="http://schemas.openxmlformats.org/officeDocument/2006/relationships/image" Target="../media/image6.wmf"/><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3C23510-86E4-410E-8C48-E4306D99A14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latin typeface="宋体" pitchFamily="2" charset="-122"/>
              </a:rPr>
              <a:t>例：用两片</a:t>
            </a:r>
            <a:r>
              <a:rPr lang="en-US" altLang="zh-CN" sz="1200" b="1" dirty="0" smtClean="0">
                <a:solidFill>
                  <a:srgbClr val="003300"/>
                </a:solidFill>
                <a:latin typeface="宋体" pitchFamily="2" charset="-122"/>
              </a:rPr>
              <a:t>4</a:t>
            </a:r>
            <a:r>
              <a:rPr lang="zh-CN" altLang="en-US" sz="1200" b="1" dirty="0" smtClean="0">
                <a:solidFill>
                  <a:srgbClr val="003300"/>
                </a:solidFill>
                <a:latin typeface="宋体" pitchFamily="2" charset="-122"/>
              </a:rPr>
              <a:t>位二进制加法计数器</a:t>
            </a:r>
            <a:r>
              <a:rPr lang="en-US" altLang="zh-CN" sz="1200" b="1" dirty="0" smtClean="0">
                <a:solidFill>
                  <a:srgbClr val="003300"/>
                </a:solidFill>
                <a:latin typeface="宋体" pitchFamily="2" charset="-122"/>
                <a:hlinkClick r:id="" action="ppaction://noaction"/>
              </a:rPr>
              <a:t>74161</a:t>
            </a:r>
            <a:r>
              <a:rPr lang="zh-CN" altLang="en-US" sz="1200" b="1" dirty="0" smtClean="0">
                <a:solidFill>
                  <a:srgbClr val="003300"/>
                </a:solidFill>
                <a:latin typeface="宋体" pitchFamily="2" charset="-122"/>
              </a:rPr>
              <a:t>采用同步级联方式构成的</a:t>
            </a:r>
            <a:r>
              <a:rPr lang="en-US" altLang="zh-CN" sz="1200" b="1" dirty="0" smtClean="0">
                <a:solidFill>
                  <a:srgbClr val="003300"/>
                </a:solidFill>
                <a:latin typeface="宋体" pitchFamily="2" charset="-122"/>
              </a:rPr>
              <a:t>8</a:t>
            </a:r>
            <a:r>
              <a:rPr lang="zh-CN" altLang="en-US" sz="1200" b="1" dirty="0" smtClean="0">
                <a:solidFill>
                  <a:srgbClr val="003300"/>
                </a:solidFill>
                <a:latin typeface="宋体" pitchFamily="2" charset="-122"/>
              </a:rPr>
              <a:t>位二进制同步加法计数器，模为</a:t>
            </a:r>
            <a:r>
              <a:rPr lang="en-US" altLang="zh-CN" sz="1200" b="1" dirty="0" smtClean="0">
                <a:solidFill>
                  <a:srgbClr val="003300"/>
                </a:solidFill>
                <a:latin typeface="宋体" pitchFamily="2" charset="-122"/>
              </a:rPr>
              <a:t>16×16=256</a:t>
            </a:r>
            <a:r>
              <a:rPr lang="zh-CN" altLang="en-US" sz="1200" b="1" dirty="0" smtClean="0">
                <a:solidFill>
                  <a:srgbClr val="003300"/>
                </a:solidFill>
                <a:latin typeface="宋体" pitchFamily="2" charset="-122"/>
              </a:rPr>
              <a:t>。</a:t>
            </a:r>
            <a:endParaRPr lang="zh-CN" altLang="en-US" sz="1200" dirty="0" smtClean="0">
              <a:solidFill>
                <a:srgbClr val="0033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latin typeface="Times New Roman" pitchFamily="18" charset="0"/>
              </a:rPr>
              <a:t>例：用</a:t>
            </a:r>
            <a:r>
              <a:rPr lang="en-US" altLang="zh-CN" sz="1200" b="1" dirty="0" smtClean="0">
                <a:solidFill>
                  <a:srgbClr val="003300"/>
                </a:solidFill>
                <a:latin typeface="Times New Roman" pitchFamily="18" charset="0"/>
              </a:rPr>
              <a:t>74161</a:t>
            </a:r>
            <a:r>
              <a:rPr lang="zh-CN" altLang="en-US" sz="1200" b="1" dirty="0" smtClean="0">
                <a:solidFill>
                  <a:srgbClr val="003300"/>
                </a:solidFill>
                <a:latin typeface="Times New Roman" pitchFamily="18" charset="0"/>
              </a:rPr>
              <a:t>（具有异步清零端）及门电路构成序列信号发生器。</a:t>
            </a: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23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rPr>
              <a:t>解：由于序列长度</a:t>
            </a:r>
            <a:r>
              <a:rPr lang="en-US" altLang="zh-CN" sz="1200" b="1" i="1" dirty="0" smtClean="0">
                <a:solidFill>
                  <a:srgbClr val="003300"/>
                </a:solidFill>
              </a:rPr>
              <a:t>P</a:t>
            </a:r>
            <a:r>
              <a:rPr lang="en-US" altLang="zh-CN" sz="1200" b="1" dirty="0" smtClean="0">
                <a:solidFill>
                  <a:srgbClr val="003300"/>
                </a:solidFill>
              </a:rPr>
              <a:t>=8</a:t>
            </a:r>
            <a:r>
              <a:rPr lang="zh-CN" altLang="en-US" sz="1200" b="1" dirty="0" smtClean="0">
                <a:solidFill>
                  <a:srgbClr val="003300"/>
                </a:solidFill>
              </a:rPr>
              <a:t>，故将</a:t>
            </a:r>
            <a:r>
              <a:rPr lang="en-US" altLang="zh-CN" sz="1200" b="1" dirty="0" smtClean="0">
                <a:solidFill>
                  <a:srgbClr val="003300"/>
                </a:solidFill>
              </a:rPr>
              <a:t>74161</a:t>
            </a:r>
            <a:r>
              <a:rPr lang="zh-CN" altLang="en-US" sz="1200" b="1" dirty="0" smtClean="0">
                <a:solidFill>
                  <a:srgbClr val="003300"/>
                </a:solidFill>
              </a:rPr>
              <a:t>构成模</a:t>
            </a:r>
            <a:r>
              <a:rPr lang="en-US" altLang="zh-CN" sz="1200" b="1" dirty="0" smtClean="0">
                <a:solidFill>
                  <a:srgbClr val="003300"/>
                </a:solidFill>
              </a:rPr>
              <a:t>8</a:t>
            </a:r>
            <a:r>
              <a:rPr lang="zh-CN" altLang="en-US" sz="1200" b="1" dirty="0" smtClean="0">
                <a:solidFill>
                  <a:srgbClr val="003300"/>
                </a:solidFill>
              </a:rPr>
              <a:t>计数器，并选用数据选择器</a:t>
            </a:r>
            <a:r>
              <a:rPr lang="en-US" altLang="zh-CN" sz="1200" b="1" dirty="0" smtClean="0">
                <a:solidFill>
                  <a:srgbClr val="003300"/>
                </a:solidFill>
              </a:rPr>
              <a:t>74151</a:t>
            </a:r>
            <a:r>
              <a:rPr lang="zh-CN" altLang="en-US" sz="1200" b="1" dirty="0" smtClean="0">
                <a:solidFill>
                  <a:srgbClr val="003300"/>
                </a:solidFill>
              </a:rPr>
              <a:t>产生所需序列，从而得电路如下图所示。</a:t>
            </a:r>
            <a:endParaRPr lang="zh-CN" altLang="en-US" sz="1200" dirty="0" smtClean="0">
              <a:solidFill>
                <a:srgbClr val="0033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1000"/>
              </a:lnSpc>
              <a:buNone/>
            </a:pPr>
            <a:endParaRPr lang="en-US" altLang="zh-CN" sz="1200" b="1" dirty="0" smtClean="0">
              <a:solidFill>
                <a:srgbClr val="003300"/>
              </a:solidFill>
              <a:latin typeface="宋体" pitchFamily="2" charset="-122"/>
            </a:endParaRPr>
          </a:p>
          <a:p>
            <a:pPr algn="just">
              <a:lnSpc>
                <a:spcPct val="131000"/>
              </a:lnSpc>
              <a:buFont typeface="Wingdings" pitchFamily="2" charset="2"/>
              <a:buNone/>
            </a:pPr>
            <a:r>
              <a:rPr lang="zh-CN" altLang="en-US" sz="1200" b="1" dirty="0" smtClean="0">
                <a:solidFill>
                  <a:schemeClr val="accent2"/>
                </a:solidFill>
              </a:rPr>
              <a:t>  </a:t>
            </a:r>
            <a:endParaRPr lang="en-US" altLang="zh-CN" sz="1200" b="1" dirty="0" smtClean="0">
              <a:solidFill>
                <a:schemeClr val="accent2"/>
              </a:solidFill>
            </a:endParaRPr>
          </a:p>
          <a:p>
            <a:pPr algn="just">
              <a:lnSpc>
                <a:spcPct val="131000"/>
              </a:lnSpc>
              <a:buFont typeface="Wingdings" pitchFamily="2" charset="2"/>
              <a:buNone/>
            </a:pPr>
            <a:r>
              <a:rPr lang="zh-CN" altLang="en-US" sz="1200" b="1" dirty="0" smtClean="0">
                <a:solidFill>
                  <a:schemeClr val="accent2"/>
                </a:solidFill>
              </a:rPr>
              <a:t> </a:t>
            </a:r>
            <a:r>
              <a:rPr lang="zh-CN" altLang="en-US" sz="1200" b="1" dirty="0" smtClean="0">
                <a:solidFill>
                  <a:srgbClr val="003300"/>
                </a:solidFill>
              </a:rPr>
              <a:t>例：用两片单时钟</a:t>
            </a:r>
            <a:r>
              <a:rPr lang="en-US" altLang="zh-CN" sz="1200" b="1" dirty="0" smtClean="0">
                <a:solidFill>
                  <a:srgbClr val="003300"/>
                </a:solidFill>
              </a:rPr>
              <a:t>4</a:t>
            </a:r>
            <a:r>
              <a:rPr lang="zh-CN" altLang="en-US" sz="1200" b="1" dirty="0" smtClean="0">
                <a:solidFill>
                  <a:srgbClr val="003300"/>
                </a:solidFill>
              </a:rPr>
              <a:t>位二进制可逆计数器</a:t>
            </a:r>
            <a:r>
              <a:rPr lang="en-US" altLang="zh-CN" sz="1200" b="1" dirty="0" smtClean="0">
                <a:solidFill>
                  <a:srgbClr val="003300"/>
                </a:solidFill>
              </a:rPr>
              <a:t>74191</a:t>
            </a:r>
            <a:r>
              <a:rPr lang="zh-CN" altLang="en-US" sz="1200" b="1" dirty="0" smtClean="0">
                <a:solidFill>
                  <a:srgbClr val="003300"/>
                </a:solidFill>
              </a:rPr>
              <a:t>采用异步级联方式构成</a:t>
            </a:r>
            <a:r>
              <a:rPr lang="en-US" altLang="zh-CN" sz="1200" b="1" dirty="0" smtClean="0">
                <a:solidFill>
                  <a:srgbClr val="003300"/>
                </a:solidFill>
              </a:rPr>
              <a:t>8</a:t>
            </a:r>
            <a:r>
              <a:rPr lang="zh-CN" altLang="en-US" sz="1200" b="1" dirty="0" smtClean="0">
                <a:solidFill>
                  <a:srgbClr val="003300"/>
                </a:solidFill>
              </a:rPr>
              <a:t>位二进制异步可逆计数器。</a:t>
            </a: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Wingdings" pitchFamily="2" charset="2"/>
              <a:buNone/>
            </a:pPr>
            <a:r>
              <a:rPr lang="zh-CN" altLang="en-US" sz="1200" b="1" dirty="0" smtClean="0"/>
              <a:t>有的集成计数器没有进位</a:t>
            </a:r>
            <a:r>
              <a:rPr lang="en-US" altLang="zh-CN" sz="1200" b="1" dirty="0" smtClean="0"/>
              <a:t>/</a:t>
            </a:r>
            <a:r>
              <a:rPr lang="zh-CN" altLang="en-US" sz="1200" b="1" dirty="0" smtClean="0"/>
              <a:t>借位输出端，这时可根据具体情况，</a:t>
            </a:r>
          </a:p>
          <a:p>
            <a:pPr>
              <a:buFont typeface="Wingdings" pitchFamily="2" charset="2"/>
              <a:buNone/>
            </a:pPr>
            <a:r>
              <a:rPr lang="zh-CN" altLang="en-US" sz="1200" b="1" dirty="0" smtClean="0"/>
              <a:t>用计数器的输出信号</a:t>
            </a:r>
            <a:r>
              <a:rPr lang="en-US" altLang="zh-CN" sz="1200" b="1" i="1" dirty="0" smtClean="0"/>
              <a:t>Q</a:t>
            </a:r>
            <a:r>
              <a:rPr lang="en-US" altLang="zh-CN" sz="1200" b="1" baseline="-25000" dirty="0" smtClean="0"/>
              <a:t>3</a:t>
            </a:r>
            <a:r>
              <a:rPr lang="zh-CN" altLang="en-US" sz="1200" b="1" dirty="0" smtClean="0"/>
              <a:t>、</a:t>
            </a:r>
            <a:r>
              <a:rPr lang="en-US" altLang="zh-CN" sz="1200" b="1" i="1" dirty="0" smtClean="0"/>
              <a:t>Q</a:t>
            </a:r>
            <a:r>
              <a:rPr lang="en-US" altLang="zh-CN" sz="1200" b="1" baseline="-25000" dirty="0" smtClean="0"/>
              <a:t>2</a:t>
            </a:r>
            <a:r>
              <a:rPr lang="zh-CN" altLang="en-US" sz="1200" b="1" dirty="0" smtClean="0"/>
              <a:t>、</a:t>
            </a:r>
            <a:r>
              <a:rPr lang="en-US" altLang="zh-CN" sz="1200" b="1" i="1" dirty="0" smtClean="0"/>
              <a:t>Q</a:t>
            </a:r>
            <a:r>
              <a:rPr lang="en-US" altLang="zh-CN" sz="1200" b="1" baseline="-25000" dirty="0" smtClean="0"/>
              <a:t>1</a:t>
            </a:r>
            <a:r>
              <a:rPr lang="zh-CN" altLang="en-US" sz="1200" b="1" dirty="0" smtClean="0"/>
              <a:t>、</a:t>
            </a:r>
            <a:r>
              <a:rPr lang="en-US" altLang="zh-CN" sz="1200" b="1" i="1" dirty="0" smtClean="0"/>
              <a:t>Q</a:t>
            </a:r>
            <a:r>
              <a:rPr lang="en-US" altLang="zh-CN" sz="1200" b="1" baseline="-25000" dirty="0" smtClean="0"/>
              <a:t>0</a:t>
            </a:r>
            <a:r>
              <a:rPr lang="zh-CN" altLang="en-US" sz="1200" b="1" dirty="0" smtClean="0"/>
              <a:t>产生一个进位</a:t>
            </a:r>
            <a:r>
              <a:rPr lang="en-US" altLang="zh-CN" sz="1200" b="1" dirty="0" smtClean="0"/>
              <a:t>/</a:t>
            </a:r>
            <a:r>
              <a:rPr lang="zh-CN" altLang="en-US" sz="1200" b="1" dirty="0" smtClean="0"/>
              <a:t>借位。</a:t>
            </a:r>
            <a:endParaRPr lang="en-US" altLang="zh-CN" sz="1200" b="1" dirty="0" smtClean="0"/>
          </a:p>
          <a:p>
            <a:pPr>
              <a:buFont typeface="Wingdings" pitchFamily="2" charset="2"/>
              <a:buNone/>
            </a:pPr>
            <a:endParaRPr lang="en-US" altLang="zh-CN" sz="1200" b="1" dirty="0" smtClean="0"/>
          </a:p>
          <a:p>
            <a:pPr marL="342900" indent="-342900">
              <a:lnSpc>
                <a:spcPct val="120000"/>
              </a:lnSpc>
              <a:spcBef>
                <a:spcPct val="20000"/>
              </a:spcBef>
              <a:buClr>
                <a:schemeClr val="hlink"/>
              </a:buClr>
              <a:buSzPct val="80000"/>
              <a:buFont typeface="Monotype Sorts" pitchFamily="2" charset="2"/>
              <a:buNone/>
            </a:pPr>
            <a:r>
              <a:rPr lang="zh-CN" altLang="en-US" sz="1200" b="1" dirty="0" smtClean="0">
                <a:solidFill>
                  <a:srgbClr val="003300"/>
                </a:solidFill>
                <a:latin typeface="Times New Roman" pitchFamily="18" charset="0"/>
              </a:rPr>
              <a:t>例：如用两片</a:t>
            </a:r>
            <a:r>
              <a:rPr lang="en-US" altLang="zh-CN" sz="1200" b="1" dirty="0" smtClean="0">
                <a:solidFill>
                  <a:srgbClr val="003300"/>
                </a:solidFill>
                <a:latin typeface="Times New Roman" pitchFamily="18" charset="0"/>
              </a:rPr>
              <a:t>74290</a:t>
            </a:r>
            <a:r>
              <a:rPr lang="zh-CN" altLang="en-US" sz="1200" b="1" dirty="0" smtClean="0">
                <a:solidFill>
                  <a:srgbClr val="003300"/>
                </a:solidFill>
                <a:latin typeface="Times New Roman" pitchFamily="18" charset="0"/>
              </a:rPr>
              <a:t>采用异步级联方式组成的二位</a:t>
            </a:r>
            <a:r>
              <a:rPr lang="en-US" altLang="zh-CN" sz="1200" b="1" dirty="0" smtClean="0">
                <a:solidFill>
                  <a:srgbClr val="003300"/>
                </a:solidFill>
                <a:latin typeface="Times New Roman" pitchFamily="18" charset="0"/>
              </a:rPr>
              <a:t>8421BCD</a:t>
            </a:r>
            <a:r>
              <a:rPr lang="zh-CN" altLang="en-US" sz="1200" b="1" dirty="0" smtClean="0">
                <a:solidFill>
                  <a:srgbClr val="003300"/>
                </a:solidFill>
                <a:latin typeface="Times New Roman" pitchFamily="18" charset="0"/>
              </a:rPr>
              <a:t>码十进制加法计数器。</a:t>
            </a:r>
          </a:p>
          <a:p>
            <a:pPr marL="342900" indent="-342900">
              <a:lnSpc>
                <a:spcPct val="120000"/>
              </a:lnSpc>
              <a:spcBef>
                <a:spcPct val="20000"/>
              </a:spcBef>
              <a:buClr>
                <a:schemeClr val="hlink"/>
              </a:buClr>
              <a:buSzPct val="80000"/>
              <a:buFont typeface="Monotype Sorts" pitchFamily="2" charset="2"/>
              <a:buNone/>
            </a:pPr>
            <a:r>
              <a:rPr lang="zh-CN" altLang="en-US" sz="1200" b="1" dirty="0" smtClean="0">
                <a:solidFill>
                  <a:srgbClr val="003300"/>
                </a:solidFill>
                <a:latin typeface="Times New Roman" pitchFamily="18" charset="0"/>
              </a:rPr>
              <a:t>      模为</a:t>
            </a:r>
            <a:r>
              <a:rPr lang="en-US" altLang="zh-CN" sz="1200" b="1" dirty="0" smtClean="0">
                <a:solidFill>
                  <a:srgbClr val="003300"/>
                </a:solidFill>
                <a:latin typeface="Times New Roman" pitchFamily="18" charset="0"/>
              </a:rPr>
              <a:t>10×10=100</a:t>
            </a:r>
          </a:p>
          <a:p>
            <a:pPr>
              <a:buFont typeface="Wingdings" pitchFamily="2" charset="2"/>
              <a:buNone/>
            </a:pPr>
            <a:endParaRPr lang="zh-CN" altLang="en-US" sz="1200" b="1" dirty="0" smtClean="0"/>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latin typeface="Times New Roman" pitchFamily="18" charset="0"/>
              </a:rPr>
              <a:t>例：用同步十进制加法计数器</a:t>
            </a:r>
            <a:r>
              <a:rPr lang="en-US" altLang="zh-CN" sz="1200" b="1" dirty="0" smtClean="0">
                <a:solidFill>
                  <a:srgbClr val="003300"/>
                </a:solidFill>
                <a:latin typeface="Times New Roman" pitchFamily="18" charset="0"/>
              </a:rPr>
              <a:t>74160</a:t>
            </a:r>
            <a:r>
              <a:rPr lang="zh-CN" altLang="en-US" sz="1200" b="1" dirty="0" smtClean="0">
                <a:solidFill>
                  <a:srgbClr val="003300"/>
                </a:solidFill>
                <a:latin typeface="Times New Roman" pitchFamily="18" charset="0"/>
              </a:rPr>
              <a:t>（具有异步清零端）和与非门组成的</a:t>
            </a:r>
            <a:r>
              <a:rPr lang="en-US" altLang="zh-CN" sz="1200" b="1" dirty="0" smtClean="0">
                <a:solidFill>
                  <a:srgbClr val="003300"/>
                </a:solidFill>
                <a:latin typeface="Times New Roman" pitchFamily="18" charset="0"/>
              </a:rPr>
              <a:t>6</a:t>
            </a:r>
            <a:r>
              <a:rPr lang="zh-CN" altLang="en-US" sz="1200" b="1" dirty="0" smtClean="0">
                <a:solidFill>
                  <a:srgbClr val="003300"/>
                </a:solidFill>
                <a:latin typeface="Times New Roman" pitchFamily="18" charset="0"/>
              </a:rPr>
              <a:t>进制计数器。</a:t>
            </a: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rPr>
              <a:t>同步清零法适用于具有同步清零端的集成计数器。</a:t>
            </a:r>
            <a:endParaRPr lang="en-US" altLang="zh-CN" sz="1200" b="1" dirty="0" smtClean="0">
              <a:solidFill>
                <a:srgbClr val="0033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smtClean="0">
              <a:solidFill>
                <a:srgbClr val="0033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003300"/>
                </a:solidFill>
              </a:rPr>
              <a:t>例：用集成同步四位二进制计数器</a:t>
            </a:r>
            <a:r>
              <a:rPr lang="en-US" altLang="zh-CN" sz="1200" b="1" dirty="0" smtClean="0">
                <a:solidFill>
                  <a:srgbClr val="003300"/>
                </a:solidFill>
              </a:rPr>
              <a:t>74163</a:t>
            </a:r>
            <a:r>
              <a:rPr lang="zh-CN" altLang="en-US" sz="1200" b="1" dirty="0" smtClean="0">
                <a:solidFill>
                  <a:srgbClr val="003300"/>
                </a:solidFill>
              </a:rPr>
              <a:t>（具有同步清零端）和与非门组成的</a:t>
            </a:r>
            <a:r>
              <a:rPr lang="en-US" altLang="zh-CN" sz="1200" b="1" dirty="0" smtClean="0">
                <a:solidFill>
                  <a:srgbClr val="003300"/>
                </a:solidFill>
              </a:rPr>
              <a:t>6</a:t>
            </a:r>
            <a:r>
              <a:rPr lang="zh-CN" altLang="en-US" sz="1200" b="1" dirty="0" smtClean="0">
                <a:solidFill>
                  <a:srgbClr val="003300"/>
                </a:solidFill>
              </a:rPr>
              <a:t>进制计数器。</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1" dirty="0" smtClean="0">
              <a:solidFill>
                <a:srgbClr val="0033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1" dirty="0" smtClean="0">
                <a:solidFill>
                  <a:srgbClr val="990000"/>
                </a:solidFill>
              </a:rPr>
              <a:t>异步预置数法</a:t>
            </a:r>
            <a:endParaRPr lang="en-US" altLang="zh-CN" sz="1200" b="1" i="1" dirty="0" smtClean="0">
              <a:solidFill>
                <a:srgbClr val="990000"/>
              </a:solidFill>
            </a:endParaRPr>
          </a:p>
          <a:p>
            <a:pPr>
              <a:lnSpc>
                <a:spcPct val="90000"/>
              </a:lnSpc>
              <a:buFont typeface="Wingdings" pitchFamily="2" charset="2"/>
              <a:buNone/>
            </a:pPr>
            <a:r>
              <a:rPr lang="zh-CN" altLang="en-US" sz="1200" b="1" dirty="0" smtClean="0">
                <a:solidFill>
                  <a:srgbClr val="003300"/>
                </a:solidFill>
              </a:rPr>
              <a:t>异步预置数法适用于具有异步预置端的集成计数器。</a:t>
            </a:r>
          </a:p>
          <a:p>
            <a:pPr>
              <a:lnSpc>
                <a:spcPct val="90000"/>
              </a:lnSpc>
              <a:buFont typeface="Wingdings" pitchFamily="2" charset="2"/>
              <a:buNone/>
            </a:pPr>
            <a:r>
              <a:rPr lang="zh-CN" altLang="en-US" sz="1200" b="1" dirty="0" smtClean="0">
                <a:solidFill>
                  <a:srgbClr val="003300"/>
                </a:solidFill>
              </a:rPr>
              <a:t>例：用集成四位二进制可逆计数器</a:t>
            </a:r>
            <a:r>
              <a:rPr lang="en-US" altLang="zh-CN" sz="1200" b="1" dirty="0" smtClean="0">
                <a:solidFill>
                  <a:srgbClr val="003300"/>
                </a:solidFill>
              </a:rPr>
              <a:t>74191</a:t>
            </a:r>
            <a:r>
              <a:rPr lang="zh-CN" altLang="en-US" sz="1200" b="1" dirty="0" smtClean="0">
                <a:solidFill>
                  <a:srgbClr val="003300"/>
                </a:solidFill>
              </a:rPr>
              <a:t>（具有异步预置数端）和与非门组成的余</a:t>
            </a:r>
            <a:r>
              <a:rPr lang="en-US" altLang="zh-CN" sz="1200" b="1" dirty="0" smtClean="0">
                <a:solidFill>
                  <a:srgbClr val="003300"/>
                </a:solidFill>
              </a:rPr>
              <a:t>3</a:t>
            </a:r>
            <a:r>
              <a:rPr lang="zh-CN" altLang="en-US" sz="1200" b="1" dirty="0" smtClean="0">
                <a:solidFill>
                  <a:srgbClr val="003300"/>
                </a:solidFill>
              </a:rPr>
              <a:t>码</a:t>
            </a:r>
            <a:r>
              <a:rPr lang="en-US" altLang="zh-CN" sz="1200" b="1" dirty="0" smtClean="0">
                <a:solidFill>
                  <a:srgbClr val="003300"/>
                </a:solidFill>
              </a:rPr>
              <a:t>10</a:t>
            </a:r>
            <a:r>
              <a:rPr lang="zh-CN" altLang="en-US" sz="1200" b="1" dirty="0" smtClean="0">
                <a:solidFill>
                  <a:srgbClr val="003300"/>
                </a:solidFill>
              </a:rPr>
              <a:t>进制计数器。</a:t>
            </a:r>
          </a:p>
          <a:p>
            <a:endParaRPr lang="zh-CN" altLang="en-US" b="0"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19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1" dirty="0" smtClean="0">
                <a:solidFill>
                  <a:srgbClr val="990000"/>
                </a:solidFill>
              </a:rPr>
              <a:t>同步预置数法</a:t>
            </a:r>
            <a:endParaRPr lang="en-US" altLang="zh-CN" sz="1200" b="1" i="1" dirty="0" smtClean="0">
              <a:solidFill>
                <a:srgbClr val="990000"/>
              </a:solidFill>
            </a:endParaRPr>
          </a:p>
          <a:p>
            <a:pPr>
              <a:lnSpc>
                <a:spcPct val="80000"/>
              </a:lnSpc>
              <a:buFont typeface="Wingdings" pitchFamily="2" charset="2"/>
              <a:buNone/>
            </a:pPr>
            <a:r>
              <a:rPr lang="zh-CN" altLang="en-US" sz="1200" b="1" dirty="0" smtClean="0">
                <a:solidFill>
                  <a:srgbClr val="003300"/>
                </a:solidFill>
              </a:rPr>
              <a:t>同步预置数法适用于具有同步预置端的集成计数器。</a:t>
            </a:r>
          </a:p>
          <a:p>
            <a:pPr>
              <a:lnSpc>
                <a:spcPct val="80000"/>
              </a:lnSpc>
              <a:buFont typeface="Wingdings" pitchFamily="2" charset="2"/>
              <a:buNone/>
            </a:pPr>
            <a:r>
              <a:rPr lang="zh-CN" altLang="en-US" sz="1200" b="1" dirty="0" smtClean="0">
                <a:solidFill>
                  <a:srgbClr val="003300"/>
                </a:solidFill>
              </a:rPr>
              <a:t>例：用集成十进制加法计数器</a:t>
            </a:r>
            <a:r>
              <a:rPr lang="en-US" altLang="zh-CN" sz="1200" b="1" dirty="0" smtClean="0">
                <a:solidFill>
                  <a:srgbClr val="003300"/>
                </a:solidFill>
              </a:rPr>
              <a:t>74160</a:t>
            </a:r>
            <a:r>
              <a:rPr lang="zh-CN" altLang="en-US" sz="1200" b="1" dirty="0" smtClean="0">
                <a:solidFill>
                  <a:srgbClr val="003300"/>
                </a:solidFill>
              </a:rPr>
              <a:t>（具有同步预置数端）和与非门组成的</a:t>
            </a:r>
            <a:r>
              <a:rPr lang="en-US" altLang="zh-CN" sz="1200" b="1" dirty="0" smtClean="0">
                <a:solidFill>
                  <a:srgbClr val="003300"/>
                </a:solidFill>
              </a:rPr>
              <a:t>7</a:t>
            </a:r>
            <a:r>
              <a:rPr lang="zh-CN" altLang="en-US" sz="1200" b="1" dirty="0" smtClean="0">
                <a:solidFill>
                  <a:srgbClr val="003300"/>
                </a:solidFill>
              </a:rPr>
              <a:t>进制计数器。</a:t>
            </a:r>
          </a:p>
          <a:p>
            <a:endParaRPr lang="en-US" altLang="zh-CN" sz="1200" b="1" i="1" dirty="0" smtClean="0">
              <a:solidFill>
                <a:srgbClr val="99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20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600" b="1" dirty="0" smtClean="0">
                <a:solidFill>
                  <a:srgbClr val="003300"/>
                </a:solidFill>
                <a:latin typeface="黑体" pitchFamily="2" charset="-122"/>
                <a:ea typeface="黑体" pitchFamily="2" charset="-122"/>
              </a:rPr>
              <a:t>例</a:t>
            </a:r>
            <a:r>
              <a:rPr lang="en-US" altLang="zh-CN" sz="2600" b="1" dirty="0" smtClean="0">
                <a:solidFill>
                  <a:srgbClr val="003300"/>
                </a:solidFill>
                <a:latin typeface="宋体" pitchFamily="2" charset="-122"/>
              </a:rPr>
              <a:t> </a:t>
            </a:r>
            <a:r>
              <a:rPr lang="zh-CN" altLang="en-US" sz="2600" b="1" dirty="0" smtClean="0">
                <a:solidFill>
                  <a:srgbClr val="003300"/>
                </a:solidFill>
                <a:latin typeface="宋体" pitchFamily="2" charset="-122"/>
              </a:rPr>
              <a:t>用十进制加法器</a:t>
            </a:r>
            <a:r>
              <a:rPr lang="en-US" altLang="zh-CN" sz="2600" b="1" dirty="0" smtClean="0">
                <a:solidFill>
                  <a:srgbClr val="003300"/>
                </a:solidFill>
                <a:latin typeface="宋体" pitchFamily="2" charset="-122"/>
              </a:rPr>
              <a:t>74160</a:t>
            </a:r>
            <a:r>
              <a:rPr lang="zh-CN" altLang="en-US" sz="2600" b="1" dirty="0" smtClean="0">
                <a:solidFill>
                  <a:srgbClr val="003300"/>
                </a:solidFill>
                <a:latin typeface="宋体" pitchFamily="2" charset="-122"/>
              </a:rPr>
              <a:t>（具有异步清零端）组成</a:t>
            </a:r>
            <a:r>
              <a:rPr lang="en-US" altLang="zh-CN" sz="2600" b="1" dirty="0" smtClean="0">
                <a:solidFill>
                  <a:srgbClr val="003300"/>
                </a:solidFill>
                <a:latin typeface="宋体" pitchFamily="2" charset="-122"/>
              </a:rPr>
              <a:t>48</a:t>
            </a:r>
            <a:r>
              <a:rPr lang="zh-CN" altLang="en-US" sz="2600" b="1" dirty="0" smtClean="0">
                <a:solidFill>
                  <a:srgbClr val="003300"/>
                </a:solidFill>
                <a:latin typeface="宋体" pitchFamily="2" charset="-122"/>
              </a:rPr>
              <a:t>进制计数器。</a:t>
            </a:r>
            <a:endParaRPr lang="en-US" altLang="zh-CN" sz="2600" b="1" dirty="0" smtClean="0">
              <a:solidFill>
                <a:srgbClr val="003300"/>
              </a:solidFill>
              <a:latin typeface="宋体" pitchFamily="2" charset="-122"/>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00"/>
                </a:solidFill>
                <a:latin typeface="黑体" pitchFamily="2" charset="-122"/>
                <a:ea typeface="黑体" pitchFamily="2" charset="-122"/>
              </a:rPr>
              <a:t>解：</a:t>
            </a:r>
            <a:r>
              <a:rPr lang="zh-CN" altLang="en-US" sz="2800" b="1" dirty="0" smtClean="0">
                <a:solidFill>
                  <a:srgbClr val="003300"/>
                </a:solidFill>
                <a:latin typeface="宋体" pitchFamily="2" charset="-122"/>
              </a:rPr>
              <a:t>因为</a:t>
            </a:r>
            <a:r>
              <a:rPr lang="en-US" altLang="zh-CN" sz="2800" b="1" i="1" dirty="0" smtClean="0">
                <a:solidFill>
                  <a:srgbClr val="003300"/>
                </a:solidFill>
                <a:latin typeface="Times New Roman" pitchFamily="18" charset="0"/>
              </a:rPr>
              <a:t>N</a:t>
            </a:r>
            <a:r>
              <a:rPr lang="zh-CN" altLang="en-US" sz="2800" b="1" dirty="0" smtClean="0">
                <a:solidFill>
                  <a:srgbClr val="003300"/>
                </a:solidFill>
                <a:latin typeface="宋体" pitchFamily="2" charset="-122"/>
              </a:rPr>
              <a:t>＝</a:t>
            </a:r>
            <a:r>
              <a:rPr lang="en-US" altLang="zh-CN" sz="2800" b="1" dirty="0" smtClean="0">
                <a:solidFill>
                  <a:srgbClr val="003300"/>
                </a:solidFill>
                <a:latin typeface="宋体" pitchFamily="2" charset="-122"/>
              </a:rPr>
              <a:t>48</a:t>
            </a:r>
            <a:r>
              <a:rPr lang="zh-CN" altLang="en-US" sz="2800" b="1" dirty="0" smtClean="0">
                <a:solidFill>
                  <a:srgbClr val="003300"/>
                </a:solidFill>
                <a:latin typeface="宋体" pitchFamily="2" charset="-122"/>
              </a:rPr>
              <a:t>，而</a:t>
            </a:r>
            <a:r>
              <a:rPr lang="en-US" altLang="zh-CN" sz="2800" b="1" dirty="0" smtClean="0">
                <a:solidFill>
                  <a:srgbClr val="003300"/>
                </a:solidFill>
                <a:latin typeface="宋体" pitchFamily="2" charset="-122"/>
              </a:rPr>
              <a:t>74160</a:t>
            </a:r>
            <a:r>
              <a:rPr lang="zh-CN" altLang="en-US" sz="2800" b="1" dirty="0" smtClean="0">
                <a:solidFill>
                  <a:srgbClr val="003300"/>
                </a:solidFill>
                <a:latin typeface="宋体" pitchFamily="2" charset="-122"/>
              </a:rPr>
              <a:t>为模</a:t>
            </a:r>
            <a:r>
              <a:rPr lang="en-US" altLang="zh-CN" sz="2800" b="1" dirty="0" smtClean="0">
                <a:solidFill>
                  <a:srgbClr val="003300"/>
                </a:solidFill>
                <a:latin typeface="宋体" pitchFamily="2" charset="-122"/>
              </a:rPr>
              <a:t>10</a:t>
            </a:r>
            <a:r>
              <a:rPr lang="zh-CN" altLang="en-US" sz="2800" b="1" dirty="0" smtClean="0">
                <a:solidFill>
                  <a:srgbClr val="003300"/>
                </a:solidFill>
                <a:latin typeface="宋体" pitchFamily="2" charset="-122"/>
              </a:rPr>
              <a:t>计数器，所以要用两片</a:t>
            </a:r>
            <a:r>
              <a:rPr lang="en-US" altLang="zh-CN" sz="2800" b="1" dirty="0" smtClean="0">
                <a:solidFill>
                  <a:srgbClr val="003300"/>
                </a:solidFill>
                <a:latin typeface="宋体" pitchFamily="2" charset="-122"/>
              </a:rPr>
              <a:t>74160</a:t>
            </a:r>
            <a:r>
              <a:rPr lang="zh-CN" altLang="en-US" sz="2800" b="1" dirty="0" smtClean="0">
                <a:solidFill>
                  <a:srgbClr val="003300"/>
                </a:solidFill>
                <a:latin typeface="宋体" pitchFamily="2" charset="-122"/>
              </a:rPr>
              <a:t>构成此计数器。</a:t>
            </a:r>
            <a:endParaRPr lang="en-US" altLang="zh-CN" sz="2800" b="1" dirty="0" smtClean="0">
              <a:solidFill>
                <a:srgbClr val="003300"/>
              </a:solidFill>
              <a:latin typeface="宋体" pitchFamily="2" charset="-122"/>
            </a:endParaRPr>
          </a:p>
          <a:p>
            <a:pPr marL="1143000" lvl="2" indent="-228600" algn="just">
              <a:spcBef>
                <a:spcPct val="20000"/>
              </a:spcBef>
              <a:buClr>
                <a:schemeClr val="folHlink"/>
              </a:buClr>
            </a:pPr>
            <a:r>
              <a:rPr lang="zh-CN" altLang="en-US" sz="2000" b="1" dirty="0" smtClean="0">
                <a:latin typeface="宋体" pitchFamily="2" charset="-122"/>
              </a:rPr>
              <a:t>先将两芯片采用同步级联方式连接成</a:t>
            </a:r>
            <a:r>
              <a:rPr lang="en-US" altLang="zh-CN" sz="2000" b="1" dirty="0" smtClean="0">
                <a:latin typeface="宋体" pitchFamily="2" charset="-122"/>
              </a:rPr>
              <a:t>100</a:t>
            </a:r>
            <a:r>
              <a:rPr lang="zh-CN" altLang="en-US" sz="2000" b="1" dirty="0" smtClean="0">
                <a:latin typeface="宋体" pitchFamily="2" charset="-122"/>
              </a:rPr>
              <a:t>进制计数器，</a:t>
            </a:r>
          </a:p>
          <a:p>
            <a:pPr marL="342900" indent="-342900" algn="just">
              <a:spcBef>
                <a:spcPct val="20000"/>
              </a:spcBef>
              <a:buClr>
                <a:schemeClr val="hlink"/>
              </a:buClr>
              <a:buSzPct val="80000"/>
              <a:buFont typeface="Monotype Sorts" pitchFamily="2" charset="2"/>
              <a:buNone/>
            </a:pPr>
            <a:r>
              <a:rPr lang="zh-CN" altLang="en-US" sz="2000" b="1" dirty="0" smtClean="0">
                <a:latin typeface="宋体" pitchFamily="2" charset="-122"/>
              </a:rPr>
              <a:t>    然后再用异步清零法组成了</a:t>
            </a:r>
            <a:r>
              <a:rPr lang="en-US" altLang="zh-CN" sz="2000" b="1" dirty="0" smtClean="0">
                <a:latin typeface="宋体" pitchFamily="2" charset="-122"/>
              </a:rPr>
              <a:t>48</a:t>
            </a:r>
            <a:r>
              <a:rPr lang="zh-CN" altLang="en-US" sz="2000" b="1" dirty="0" smtClean="0">
                <a:latin typeface="宋体" pitchFamily="2" charset="-122"/>
              </a:rPr>
              <a:t>进制计数器。</a:t>
            </a:r>
            <a:endParaRPr lang="zh-CN" altLang="en-US" sz="3200" b="1" dirty="0" smtClean="0">
              <a:latin typeface="Times New Roman" pitchFamily="18" charset="0"/>
            </a:endParaRPr>
          </a:p>
          <a:p>
            <a:pPr marL="0" marR="0" lvl="2" indent="0" algn="l" defTabSz="914400" rtl="0" eaLnBrk="0" fontAlgn="base" latinLnBrk="0" hangingPunct="0">
              <a:lnSpc>
                <a:spcPct val="100000"/>
              </a:lnSpc>
              <a:spcBef>
                <a:spcPct val="30000"/>
              </a:spcBef>
              <a:spcAft>
                <a:spcPct val="0"/>
              </a:spcAft>
              <a:buClrTx/>
              <a:buSzTx/>
              <a:buFontTx/>
              <a:buNone/>
              <a:tabLst/>
              <a:defRPr/>
            </a:pPr>
            <a:endParaRPr lang="zh-CN" altLang="en-US" sz="2800" b="1" dirty="0" smtClean="0">
              <a:solidFill>
                <a:srgbClr val="003300"/>
              </a:solidFill>
              <a:latin typeface="Times New Roman" pitchFamily="18" charset="0"/>
            </a:endParaRPr>
          </a:p>
          <a:p>
            <a:pPr marL="0" marR="0" lvl="2" indent="0" algn="l" defTabSz="914400" rtl="0" eaLnBrk="0" fontAlgn="base" latinLnBrk="0" hangingPunct="0">
              <a:lnSpc>
                <a:spcPct val="100000"/>
              </a:lnSpc>
              <a:spcBef>
                <a:spcPct val="30000"/>
              </a:spcBef>
              <a:spcAft>
                <a:spcPct val="0"/>
              </a:spcAft>
              <a:buClrTx/>
              <a:buSzTx/>
              <a:buFontTx/>
              <a:buNone/>
              <a:tabLst/>
              <a:defRPr/>
            </a:pPr>
            <a:endParaRPr lang="zh-CN" altLang="en-US" sz="2600" b="1" dirty="0" smtClean="0">
              <a:solidFill>
                <a:srgbClr val="0033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21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模</a:t>
            </a:r>
            <a:r>
              <a:rPr kumimoji="0" lang="en-US" altLang="zh-CN" sz="2000" b="1" i="1"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mn-cs"/>
              </a:rPr>
              <a:t>N</a:t>
            </a: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计数器进位输出端输出脉冲的频率是输入脉冲频率的</a:t>
            </a:r>
            <a:r>
              <a:rPr kumimoji="0" lang="en-US" altLang="zh-CN"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1/</a:t>
            </a:r>
            <a:r>
              <a:rPr kumimoji="0" lang="en-US" altLang="zh-CN" sz="2000" b="1" i="1"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mn-cs"/>
              </a:rPr>
              <a:t>N</a:t>
            </a: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，因此可用模</a:t>
            </a:r>
            <a:r>
              <a:rPr kumimoji="0" lang="en-US" altLang="zh-CN" sz="2000" b="1" i="1"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mn-cs"/>
              </a:rPr>
              <a:t>N</a:t>
            </a: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计数器组成</a:t>
            </a:r>
            <a:r>
              <a:rPr kumimoji="0" lang="en-US" altLang="zh-CN" sz="2000" b="1" i="1" u="none" strike="noStrike" kern="1200" cap="none" spc="0" normalizeH="0" baseline="0" noProof="0" dirty="0" smtClean="0">
                <a:ln>
                  <a:noFill/>
                </a:ln>
                <a:solidFill>
                  <a:schemeClr val="tx1"/>
                </a:solidFill>
                <a:effectLst/>
                <a:uLnTx/>
                <a:uFillTx/>
                <a:latin typeface="Times New Roman" pitchFamily="18" charset="0"/>
                <a:ea typeface="宋体" pitchFamily="2" charset="-122"/>
                <a:cs typeface="+mn-cs"/>
              </a:rPr>
              <a:t>N</a:t>
            </a:r>
            <a:r>
              <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宋体" pitchFamily="2" charset="-122"/>
                <a:cs typeface="+mn-cs"/>
              </a:rPr>
              <a:t>分频器。</a:t>
            </a:r>
          </a:p>
          <a:p>
            <a:endParaRPr lang="zh-CN" altLang="en-US" dirty="0"/>
          </a:p>
        </p:txBody>
      </p:sp>
      <p:sp>
        <p:nvSpPr>
          <p:cNvPr id="4" name="灯片编号占位符 3"/>
          <p:cNvSpPr>
            <a:spLocks noGrp="1"/>
          </p:cNvSpPr>
          <p:nvPr>
            <p:ph type="sldNum" sz="quarter" idx="10"/>
          </p:nvPr>
        </p:nvSpPr>
        <p:spPr/>
        <p:txBody>
          <a:bodyPr/>
          <a:lstStyle/>
          <a:p>
            <a:pPr>
              <a:defRPr/>
            </a:pPr>
            <a:fld id="{03C23510-86E4-410E-8C48-E4306D99A140}" type="slidenum">
              <a:rPr lang="zh-CN" altLang="en-US" smtClean="0"/>
              <a:pPr>
                <a:defRPr/>
              </a:pPr>
              <a:t>22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D65CEEC-B7AE-422B-8E23-C9E27721F84D}"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C3AAA8B-0A31-4186-BD1C-8BD45F4B3A7E}" type="slidenum">
              <a:rPr lang="zh-CN" altLang="en-US"/>
              <a:pPr>
                <a:defRPr/>
              </a:pPr>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6EAC0EC-9BB7-41CD-8376-4FB91106EEEE}" type="slidenum">
              <a:rPr lang="zh-CN" altLang="en-US"/>
              <a:pPr>
                <a:defRPr/>
              </a:pPr>
              <a:t>‹#›</a:t>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370013" y="1827213"/>
            <a:ext cx="3579812"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02225" y="1827213"/>
            <a:ext cx="35814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447D53B9-6B05-43D4-905E-354BFDF2BB67}"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370013" y="1827213"/>
            <a:ext cx="3579812"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5102225" y="1827213"/>
            <a:ext cx="35814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5102225" y="3960813"/>
            <a:ext cx="35814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8"/>
          <p:cNvSpPr>
            <a:spLocks noGrp="1" noChangeArrowheads="1"/>
          </p:cNvSpPr>
          <p:nvPr>
            <p:ph type="dt" sz="half" idx="10"/>
          </p:nvPr>
        </p:nvSpPr>
        <p:spPr/>
        <p:txBody>
          <a:bodyPr/>
          <a:lstStyle>
            <a:lvl1pPr>
              <a:defRPr/>
            </a:lvl1pPr>
          </a:lstStyle>
          <a:p>
            <a:pPr>
              <a:defRPr/>
            </a:pPr>
            <a:endParaRPr lang="en-US" altLang="zh-CN"/>
          </a:p>
        </p:txBody>
      </p:sp>
      <p:sp>
        <p:nvSpPr>
          <p:cNvPr id="7" name="Rectangle 9"/>
          <p:cNvSpPr>
            <a:spLocks noGrp="1" noChangeArrowheads="1"/>
          </p:cNvSpPr>
          <p:nvPr>
            <p:ph type="ftr" sz="quarter" idx="11"/>
          </p:nvPr>
        </p:nvSpPr>
        <p:spPr/>
        <p:txBody>
          <a:bodyPr/>
          <a:lstStyle>
            <a:lvl1pPr>
              <a:defRPr/>
            </a:lvl1pPr>
          </a:lstStyle>
          <a:p>
            <a:pPr>
              <a:defRPr/>
            </a:pPr>
            <a:endParaRPr lang="en-US" altLang="zh-CN"/>
          </a:p>
        </p:txBody>
      </p:sp>
      <p:sp>
        <p:nvSpPr>
          <p:cNvPr id="8" name="Rectangle 10"/>
          <p:cNvSpPr>
            <a:spLocks noGrp="1" noChangeArrowheads="1"/>
          </p:cNvSpPr>
          <p:nvPr>
            <p:ph type="sldNum" sz="quarter" idx="12"/>
          </p:nvPr>
        </p:nvSpPr>
        <p:spPr/>
        <p:txBody>
          <a:bodyPr/>
          <a:lstStyle>
            <a:lvl1pPr>
              <a:defRPr/>
            </a:lvl1pPr>
          </a:lstStyle>
          <a:p>
            <a:pPr>
              <a:defRPr/>
            </a:pPr>
            <a:fld id="{92760A9C-9BA7-4111-B9CE-E11E2EB6439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EAC4571-9863-4B36-829A-9DEC0F6E801E}" type="slidenum">
              <a:rPr lang="zh-CN" altLang="en-US"/>
              <a:pPr>
                <a:defRPr/>
              </a:pPr>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5B3AE7E-EF8F-40FE-8849-81EF9A29A7D3}"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93867B30-B52E-4A29-B6C1-BC9AEA3521A0}" type="slidenum">
              <a:rPr lang="zh-CN" altLang="en-US"/>
              <a:pPr>
                <a:defRPr/>
              </a:pPr>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B947CF90-49E9-498C-82E8-D0165999D6F7}" type="slidenum">
              <a:rPr lang="zh-CN" altLang="en-US"/>
              <a:pPr>
                <a:defRPr/>
              </a:pPr>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01482CAC-2AEA-4539-9A58-70691D6D3691}" type="slidenum">
              <a:rPr lang="zh-CN" altLang="en-US"/>
              <a:pPr>
                <a:defRPr/>
              </a:pPr>
              <a:t>‹#›</a:t>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000D25A8-EDDE-42D7-889C-C0EB40BD0B27}" type="slidenum">
              <a:rPr lang="zh-CN" altLang="en-US"/>
              <a:pPr>
                <a:defRPr/>
              </a:pPr>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2C52935-E19D-4F96-A6A8-81DEE4BABE28}" type="slidenum">
              <a:rPr lang="zh-CN" altLang="en-US"/>
              <a:pPr>
                <a:defRPr/>
              </a:pPr>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2BF07C1-316B-4FD9-BE6A-C20576A717C8}" type="slidenum">
              <a:rPr lang="zh-CN" altLang="en-US"/>
              <a:pPr>
                <a:defRPr/>
              </a:pPr>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024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024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3032EBE-6BA3-4C71-A6C4-29F039207DC2}" type="slidenum">
              <a:rPr lang="zh-CN" altLang="en-US"/>
              <a:pPr>
                <a:defRPr/>
              </a:pPr>
              <a:t>‹#›</a:t>
            </a:fld>
            <a:endParaRPr lang="en-US" altLang="zh-CN"/>
          </a:p>
        </p:txBody>
      </p:sp>
      <p:grpSp>
        <p:nvGrpSpPr>
          <p:cNvPr id="1024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926" r:id="rId1"/>
    <p:sldLayoutId id="2147483918" r:id="rId2"/>
    <p:sldLayoutId id="2147483927" r:id="rId3"/>
    <p:sldLayoutId id="2147483919" r:id="rId4"/>
    <p:sldLayoutId id="2147483920" r:id="rId5"/>
    <p:sldLayoutId id="2147483921" r:id="rId6"/>
    <p:sldLayoutId id="2147483922" r:id="rId7"/>
    <p:sldLayoutId id="2147483923" r:id="rId8"/>
    <p:sldLayoutId id="2147483928" r:id="rId9"/>
    <p:sldLayoutId id="2147483924" r:id="rId10"/>
    <p:sldLayoutId id="2147483925" r:id="rId11"/>
    <p:sldLayoutId id="2147483929" r:id="rId12"/>
    <p:sldLayoutId id="2147483930" r:id="rId13"/>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8.emf"/><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3.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image" Target="../media/image15.emf"/><Relationship Id="rId10" Type="http://schemas.openxmlformats.org/officeDocument/2006/relationships/oleObject" Target="../embeddings/oleObject9.bin"/><Relationship Id="rId4" Type="http://schemas.openxmlformats.org/officeDocument/2006/relationships/oleObject" Target="../embeddings/oleObject4.bin"/><Relationship Id="rId9"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9552" y="836712"/>
            <a:ext cx="8136904" cy="1143000"/>
          </a:xfrm>
        </p:spPr>
        <p:txBody>
          <a:bodyPr>
            <a:normAutofit fontScale="90000"/>
          </a:bodyPr>
          <a:lstStyle/>
          <a:p>
            <a:pPr fontAlgn="auto">
              <a:spcAft>
                <a:spcPts val="0"/>
              </a:spcAft>
              <a:defRPr/>
            </a:pPr>
            <a:r>
              <a:rPr lang="en-US" altLang="zh-CN" b="1" dirty="0" smtClean="0"/>
              <a:t>Design of synchronous sequential logic circuits</a:t>
            </a:r>
            <a:endParaRPr lang="zh-CN" altLang="en-US" b="1" dirty="0" smtClean="0"/>
          </a:p>
        </p:txBody>
      </p:sp>
      <p:sp>
        <p:nvSpPr>
          <p:cNvPr id="16387" name="Rectangle 3"/>
          <p:cNvSpPr>
            <a:spLocks noGrp="1" noChangeArrowheads="1"/>
          </p:cNvSpPr>
          <p:nvPr>
            <p:ph idx="1"/>
          </p:nvPr>
        </p:nvSpPr>
        <p:spPr>
          <a:xfrm>
            <a:off x="971600" y="2204864"/>
            <a:ext cx="7313612" cy="4114800"/>
          </a:xfrm>
        </p:spPr>
        <p:txBody>
          <a:bodyPr/>
          <a:lstStyle/>
          <a:p>
            <a:r>
              <a:rPr lang="en-US" altLang="zh-CN" dirty="0" smtClean="0"/>
              <a:t>Mapping from practical requirements to state diagram</a:t>
            </a:r>
            <a:endParaRPr lang="zh-CN" altLang="en-US" dirty="0" smtClean="0"/>
          </a:p>
          <a:p>
            <a:r>
              <a:rPr lang="en-US" altLang="zh-CN" dirty="0" smtClean="0"/>
              <a:t>Simplify the state diagram</a:t>
            </a:r>
            <a:endParaRPr lang="zh-CN" altLang="en-US" dirty="0" smtClean="0"/>
          </a:p>
          <a:p>
            <a:r>
              <a:rPr lang="en-US" altLang="zh-CN" dirty="0" smtClean="0"/>
              <a:t>State assignment</a:t>
            </a:r>
          </a:p>
          <a:p>
            <a:r>
              <a:rPr lang="en-US" altLang="zh-CN" dirty="0" smtClean="0"/>
              <a:t>Choose suitable flip-flops</a:t>
            </a:r>
          </a:p>
          <a:p>
            <a:r>
              <a:rPr lang="en-US" altLang="zh-CN" dirty="0" err="1" smtClean="0"/>
              <a:t>Karnaugh</a:t>
            </a:r>
            <a:r>
              <a:rPr lang="en-US" altLang="zh-CN" dirty="0" smtClean="0"/>
              <a:t> maps</a:t>
            </a:r>
          </a:p>
          <a:p>
            <a:r>
              <a:rPr lang="en-US" altLang="zh-CN" dirty="0" smtClean="0"/>
              <a:t>Implementation</a:t>
            </a:r>
          </a:p>
          <a:p>
            <a:r>
              <a:rPr lang="en-US" altLang="zh-CN" dirty="0" smtClean="0"/>
              <a:t>Auto-boot?</a:t>
            </a:r>
            <a:endParaRPr lang="zh-CN" altLang="en-US" dirty="0" smtClean="0"/>
          </a:p>
        </p:txBody>
      </p:sp>
      <p:sp>
        <p:nvSpPr>
          <p:cNvPr id="12290" name="Slide Number Placeholder 5"/>
          <p:cNvSpPr>
            <a:spLocks noGrp="1"/>
          </p:cNvSpPr>
          <p:nvPr>
            <p:ph type="sldNum" sz="quarter" idx="12"/>
          </p:nvPr>
        </p:nvSpPr>
        <p:spPr/>
        <p:txBody>
          <a:bodyPr/>
          <a:lstStyle/>
          <a:p>
            <a:pPr>
              <a:defRPr/>
            </a:pPr>
            <a:fld id="{8821BFB8-4F39-455F-A2CB-85DE497EA435}" type="slidenum">
              <a:rPr lang="zh-CN" altLang="en-US"/>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55650" y="549275"/>
            <a:ext cx="6443663" cy="457200"/>
          </a:xfrm>
        </p:spPr>
        <p:txBody>
          <a:bodyPr/>
          <a:lstStyle/>
          <a:p>
            <a:r>
              <a:rPr lang="zh-CN" altLang="en-US" sz="2400" b="1" dirty="0" smtClean="0">
                <a:solidFill>
                  <a:schemeClr val="tx1"/>
                </a:solidFill>
                <a:latin typeface="宋体" pitchFamily="2" charset="-122"/>
              </a:rPr>
              <a:t>（</a:t>
            </a:r>
            <a:r>
              <a:rPr lang="en-US" altLang="zh-CN" sz="2400" b="1" dirty="0" smtClean="0">
                <a:solidFill>
                  <a:schemeClr val="tx1"/>
                </a:solidFill>
                <a:latin typeface="宋体" pitchFamily="2" charset="-122"/>
              </a:rPr>
              <a:t>6</a:t>
            </a:r>
            <a:r>
              <a:rPr lang="zh-CN" altLang="en-US" sz="2400" b="1" dirty="0" smtClean="0">
                <a:solidFill>
                  <a:schemeClr val="tx1"/>
                </a:solidFill>
                <a:latin typeface="宋体" pitchFamily="2" charset="-122"/>
              </a:rPr>
              <a:t>）</a:t>
            </a:r>
            <a:r>
              <a:rPr lang="en-US" altLang="zh-CN" sz="2400" b="1" dirty="0" err="1" smtClean="0">
                <a:solidFill>
                  <a:schemeClr val="tx1"/>
                </a:solidFill>
                <a:latin typeface="宋体" pitchFamily="2" charset="-122"/>
              </a:rPr>
              <a:t>Karnaugh</a:t>
            </a:r>
            <a:r>
              <a:rPr lang="en-US" altLang="zh-CN" sz="2400" b="1" dirty="0" smtClean="0">
                <a:solidFill>
                  <a:schemeClr val="tx1"/>
                </a:solidFill>
                <a:latin typeface="宋体" pitchFamily="2" charset="-122"/>
              </a:rPr>
              <a:t> maps</a:t>
            </a:r>
            <a:endParaRPr lang="zh-CN" altLang="en-US" sz="2400" b="1" dirty="0" smtClean="0">
              <a:solidFill>
                <a:schemeClr val="tx1"/>
              </a:solidFill>
              <a:latin typeface="宋体" pitchFamily="2" charset="-122"/>
            </a:endParaRPr>
          </a:p>
        </p:txBody>
      </p:sp>
      <p:sp>
        <p:nvSpPr>
          <p:cNvPr id="5124" name="Slide Number Placeholder 5"/>
          <p:cNvSpPr>
            <a:spLocks noGrp="1"/>
          </p:cNvSpPr>
          <p:nvPr>
            <p:ph type="sldNum" sz="quarter" idx="12"/>
          </p:nvPr>
        </p:nvSpPr>
        <p:spPr>
          <a:xfrm>
            <a:off x="6643688" y="6143625"/>
            <a:ext cx="2133600" cy="457200"/>
          </a:xfrm>
        </p:spPr>
        <p:txBody>
          <a:bodyPr/>
          <a:lstStyle/>
          <a:p>
            <a:pPr>
              <a:defRPr/>
            </a:pPr>
            <a:fld id="{59354824-6FAF-4A4A-A683-99B83B42DF12}" type="slidenum">
              <a:rPr lang="zh-CN" altLang="en-US"/>
              <a:pPr>
                <a:defRPr/>
              </a:pPr>
              <a:t>10</a:t>
            </a:fld>
            <a:endParaRPr lang="en-US" altLang="zh-CN" dirty="0"/>
          </a:p>
        </p:txBody>
      </p:sp>
      <p:graphicFrame>
        <p:nvGraphicFramePr>
          <p:cNvPr id="88069" name="Object 5"/>
          <p:cNvGraphicFramePr>
            <a:graphicFrameLocks noChangeAspect="1"/>
          </p:cNvGraphicFramePr>
          <p:nvPr/>
        </p:nvGraphicFramePr>
        <p:xfrm>
          <a:off x="4495800" y="5257800"/>
          <a:ext cx="1219200" cy="442913"/>
        </p:xfrm>
        <a:graphic>
          <a:graphicData uri="http://schemas.openxmlformats.org/presentationml/2006/ole">
            <p:oleObj spid="_x0000_s5122" name="BMP 图象" r:id="rId3" imgW="561905" imgH="209524" progId="PBrush">
              <p:embed/>
            </p:oleObj>
          </a:graphicData>
        </a:graphic>
      </p:graphicFrame>
      <p:sp>
        <p:nvSpPr>
          <p:cNvPr id="88070" name="Rectangle 6"/>
          <p:cNvSpPr>
            <a:spLocks noChangeArrowheads="1"/>
          </p:cNvSpPr>
          <p:nvPr/>
        </p:nvSpPr>
        <p:spPr bwMode="auto">
          <a:xfrm>
            <a:off x="1737320" y="4143375"/>
            <a:ext cx="5715000" cy="533400"/>
          </a:xfrm>
          <a:prstGeom prst="rect">
            <a:avLst/>
          </a:prstGeom>
          <a:noFill/>
          <a:ln w="9525">
            <a:noFill/>
            <a:miter lim="800000"/>
            <a:headEnd/>
            <a:tailEnd/>
          </a:ln>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en-US" altLang="zh-CN" sz="2400" b="1" dirty="0" smtClean="0">
                <a:latin typeface="Times New Roman" pitchFamily="18" charset="0"/>
              </a:rPr>
              <a:t>Output of the circuit</a:t>
            </a:r>
            <a:endParaRPr lang="zh-CN" altLang="en-US" sz="2400" b="1" dirty="0">
              <a:latin typeface="Times New Roman" pitchFamily="18" charset="0"/>
            </a:endParaRPr>
          </a:p>
        </p:txBody>
      </p:sp>
      <p:grpSp>
        <p:nvGrpSpPr>
          <p:cNvPr id="2" name="Group 10"/>
          <p:cNvGrpSpPr>
            <a:grpSpLocks/>
          </p:cNvGrpSpPr>
          <p:nvPr/>
        </p:nvGrpSpPr>
        <p:grpSpPr bwMode="auto">
          <a:xfrm>
            <a:off x="755576" y="1484784"/>
            <a:ext cx="8066087" cy="2362200"/>
            <a:chOff x="912" y="1248"/>
            <a:chExt cx="4848" cy="1488"/>
          </a:xfrm>
        </p:grpSpPr>
        <p:grpSp>
          <p:nvGrpSpPr>
            <p:cNvPr id="5164" name="Group 8"/>
            <p:cNvGrpSpPr>
              <a:grpSpLocks/>
            </p:cNvGrpSpPr>
            <p:nvPr/>
          </p:nvGrpSpPr>
          <p:grpSpPr bwMode="auto">
            <a:xfrm>
              <a:off x="912" y="1248"/>
              <a:ext cx="4848" cy="1488"/>
              <a:chOff x="912" y="1248"/>
              <a:chExt cx="4848" cy="1488"/>
            </a:xfrm>
          </p:grpSpPr>
          <p:graphicFrame>
            <p:nvGraphicFramePr>
              <p:cNvPr id="5123" name="Object 4"/>
              <p:cNvGraphicFramePr>
                <a:graphicFrameLocks noChangeAspect="1"/>
              </p:cNvGraphicFramePr>
              <p:nvPr/>
            </p:nvGraphicFramePr>
            <p:xfrm>
              <a:off x="912" y="1248"/>
              <a:ext cx="4848" cy="1488"/>
            </p:xfrm>
            <a:graphic>
              <a:graphicData uri="http://schemas.openxmlformats.org/presentationml/2006/ole">
                <p:oleObj spid="_x0000_s5123" name="BMP 图象" r:id="rId4" imgW="4371429" imgH="1333333" progId="PBrush">
                  <p:embed/>
                </p:oleObj>
              </a:graphicData>
            </a:graphic>
          </p:graphicFrame>
          <p:sp>
            <p:nvSpPr>
              <p:cNvPr id="5166" name="Rectangle 7"/>
              <p:cNvSpPr>
                <a:spLocks noChangeArrowheads="1"/>
              </p:cNvSpPr>
              <p:nvPr/>
            </p:nvSpPr>
            <p:spPr bwMode="auto">
              <a:xfrm>
                <a:off x="1292" y="1298"/>
                <a:ext cx="590" cy="136"/>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sp>
          <p:nvSpPr>
            <p:cNvPr id="5165" name="Text Box 9"/>
            <p:cNvSpPr txBox="1">
              <a:spLocks noChangeArrowheads="1"/>
            </p:cNvSpPr>
            <p:nvPr/>
          </p:nvSpPr>
          <p:spPr bwMode="auto">
            <a:xfrm>
              <a:off x="3379" y="2387"/>
              <a:ext cx="2268" cy="231"/>
            </a:xfrm>
            <a:prstGeom prst="rect">
              <a:avLst/>
            </a:prstGeom>
            <a:solidFill>
              <a:schemeClr val="bg1"/>
            </a:solidFill>
            <a:ln w="31750" algn="ctr">
              <a:noFill/>
              <a:miter lim="800000"/>
              <a:headEnd/>
              <a:tailEnd/>
            </a:ln>
          </p:spPr>
          <p:txBody>
            <a:bodyPr>
              <a:spAutoFit/>
            </a:bodyPr>
            <a:lstStyle/>
            <a:p>
              <a:pPr>
                <a:spcBef>
                  <a:spcPct val="50000"/>
                </a:spcBef>
              </a:pPr>
              <a:r>
                <a:rPr lang="zh-CN" altLang="en-US" dirty="0"/>
                <a:t>触发器的次态和输出卡诺图</a:t>
              </a:r>
            </a:p>
          </p:txBody>
        </p:sp>
      </p:grpSp>
      <p:sp>
        <p:nvSpPr>
          <p:cNvPr id="5129" name="AutoShape 13"/>
          <p:cNvSpPr>
            <a:spLocks noChangeAspect="1" noChangeArrowheads="1" noTextEdit="1"/>
          </p:cNvSpPr>
          <p:nvPr/>
        </p:nvSpPr>
        <p:spPr bwMode="auto">
          <a:xfrm>
            <a:off x="1676400" y="4640263"/>
            <a:ext cx="2686050" cy="2146300"/>
          </a:xfrm>
          <a:prstGeom prst="rect">
            <a:avLst/>
          </a:prstGeom>
          <a:noFill/>
          <a:ln w="9525">
            <a:noFill/>
            <a:miter lim="800000"/>
            <a:headEnd/>
            <a:tailEnd/>
          </a:ln>
        </p:spPr>
        <p:txBody>
          <a:bodyPr/>
          <a:lstStyle/>
          <a:p>
            <a:endParaRPr lang="zh-CN" altLang="en-US"/>
          </a:p>
        </p:txBody>
      </p:sp>
      <p:grpSp>
        <p:nvGrpSpPr>
          <p:cNvPr id="5130" name="Group 55"/>
          <p:cNvGrpSpPr>
            <a:grpSpLocks/>
          </p:cNvGrpSpPr>
          <p:nvPr/>
        </p:nvGrpSpPr>
        <p:grpSpPr bwMode="auto">
          <a:xfrm>
            <a:off x="1758950" y="4722813"/>
            <a:ext cx="2538413" cy="1519237"/>
            <a:chOff x="1758950" y="4722813"/>
            <a:chExt cx="2538413" cy="1519238"/>
          </a:xfrm>
        </p:grpSpPr>
        <p:sp>
          <p:nvSpPr>
            <p:cNvPr id="5131" name="Line 15"/>
            <p:cNvSpPr>
              <a:spLocks noChangeShapeType="1"/>
            </p:cNvSpPr>
            <p:nvPr/>
          </p:nvSpPr>
          <p:spPr bwMode="auto">
            <a:xfrm>
              <a:off x="2319338" y="5746751"/>
              <a:ext cx="1976438" cy="1588"/>
            </a:xfrm>
            <a:prstGeom prst="line">
              <a:avLst/>
            </a:prstGeom>
            <a:noFill/>
            <a:ln w="10">
              <a:solidFill>
                <a:srgbClr val="003300"/>
              </a:solidFill>
              <a:round/>
              <a:headEnd/>
              <a:tailEnd/>
            </a:ln>
          </p:spPr>
          <p:txBody>
            <a:bodyPr/>
            <a:lstStyle/>
            <a:p>
              <a:endParaRPr lang="zh-CN" altLang="en-US"/>
            </a:p>
          </p:txBody>
        </p:sp>
        <p:sp>
          <p:nvSpPr>
            <p:cNvPr id="5132" name="Line 16"/>
            <p:cNvSpPr>
              <a:spLocks noChangeShapeType="1"/>
            </p:cNvSpPr>
            <p:nvPr/>
          </p:nvSpPr>
          <p:spPr bwMode="auto">
            <a:xfrm>
              <a:off x="2319338" y="5251451"/>
              <a:ext cx="1976438" cy="1588"/>
            </a:xfrm>
            <a:prstGeom prst="line">
              <a:avLst/>
            </a:prstGeom>
            <a:noFill/>
            <a:ln w="10">
              <a:solidFill>
                <a:srgbClr val="003300"/>
              </a:solidFill>
              <a:round/>
              <a:headEnd/>
              <a:tailEnd/>
            </a:ln>
          </p:spPr>
          <p:txBody>
            <a:bodyPr/>
            <a:lstStyle/>
            <a:p>
              <a:endParaRPr lang="zh-CN" altLang="en-US"/>
            </a:p>
          </p:txBody>
        </p:sp>
        <p:sp>
          <p:nvSpPr>
            <p:cNvPr id="5133" name="Line 17"/>
            <p:cNvSpPr>
              <a:spLocks noChangeShapeType="1"/>
            </p:cNvSpPr>
            <p:nvPr/>
          </p:nvSpPr>
          <p:spPr bwMode="auto">
            <a:xfrm>
              <a:off x="2319338" y="6240463"/>
              <a:ext cx="1976438" cy="1588"/>
            </a:xfrm>
            <a:prstGeom prst="line">
              <a:avLst/>
            </a:prstGeom>
            <a:noFill/>
            <a:ln w="10">
              <a:solidFill>
                <a:srgbClr val="003300"/>
              </a:solidFill>
              <a:round/>
              <a:headEnd/>
              <a:tailEnd/>
            </a:ln>
          </p:spPr>
          <p:txBody>
            <a:bodyPr/>
            <a:lstStyle/>
            <a:p>
              <a:endParaRPr lang="zh-CN" altLang="en-US"/>
            </a:p>
          </p:txBody>
        </p:sp>
        <p:sp>
          <p:nvSpPr>
            <p:cNvPr id="5134" name="Line 18"/>
            <p:cNvSpPr>
              <a:spLocks noChangeShapeType="1"/>
            </p:cNvSpPr>
            <p:nvPr/>
          </p:nvSpPr>
          <p:spPr bwMode="auto">
            <a:xfrm>
              <a:off x="2105025" y="5053013"/>
              <a:ext cx="196850" cy="198438"/>
            </a:xfrm>
            <a:prstGeom prst="line">
              <a:avLst/>
            </a:prstGeom>
            <a:noFill/>
            <a:ln w="10">
              <a:solidFill>
                <a:srgbClr val="003300"/>
              </a:solidFill>
              <a:round/>
              <a:headEnd/>
              <a:tailEnd/>
            </a:ln>
          </p:spPr>
          <p:txBody>
            <a:bodyPr/>
            <a:lstStyle/>
            <a:p>
              <a:endParaRPr lang="zh-CN" altLang="en-US"/>
            </a:p>
          </p:txBody>
        </p:sp>
        <p:sp>
          <p:nvSpPr>
            <p:cNvPr id="5135" name="Line 19"/>
            <p:cNvSpPr>
              <a:spLocks noChangeShapeType="1"/>
            </p:cNvSpPr>
            <p:nvPr/>
          </p:nvSpPr>
          <p:spPr bwMode="auto">
            <a:xfrm>
              <a:off x="3306763" y="5251451"/>
              <a:ext cx="1588" cy="989013"/>
            </a:xfrm>
            <a:prstGeom prst="line">
              <a:avLst/>
            </a:prstGeom>
            <a:noFill/>
            <a:ln w="10">
              <a:solidFill>
                <a:srgbClr val="003300"/>
              </a:solidFill>
              <a:round/>
              <a:headEnd/>
              <a:tailEnd/>
            </a:ln>
          </p:spPr>
          <p:txBody>
            <a:bodyPr/>
            <a:lstStyle/>
            <a:p>
              <a:endParaRPr lang="zh-CN" altLang="en-US"/>
            </a:p>
          </p:txBody>
        </p:sp>
        <p:sp>
          <p:nvSpPr>
            <p:cNvPr id="5136" name="Line 20"/>
            <p:cNvSpPr>
              <a:spLocks noChangeShapeType="1"/>
            </p:cNvSpPr>
            <p:nvPr/>
          </p:nvSpPr>
          <p:spPr bwMode="auto">
            <a:xfrm>
              <a:off x="4295775" y="5251451"/>
              <a:ext cx="1588" cy="989013"/>
            </a:xfrm>
            <a:prstGeom prst="line">
              <a:avLst/>
            </a:prstGeom>
            <a:noFill/>
            <a:ln w="10">
              <a:solidFill>
                <a:srgbClr val="003300"/>
              </a:solidFill>
              <a:round/>
              <a:headEnd/>
              <a:tailEnd/>
            </a:ln>
          </p:spPr>
          <p:txBody>
            <a:bodyPr/>
            <a:lstStyle/>
            <a:p>
              <a:endParaRPr lang="zh-CN" altLang="en-US"/>
            </a:p>
          </p:txBody>
        </p:sp>
        <p:sp>
          <p:nvSpPr>
            <p:cNvPr id="5137" name="Line 21"/>
            <p:cNvSpPr>
              <a:spLocks noChangeShapeType="1"/>
            </p:cNvSpPr>
            <p:nvPr/>
          </p:nvSpPr>
          <p:spPr bwMode="auto">
            <a:xfrm>
              <a:off x="3802063" y="5251451"/>
              <a:ext cx="1588" cy="989013"/>
            </a:xfrm>
            <a:prstGeom prst="line">
              <a:avLst/>
            </a:prstGeom>
            <a:noFill/>
            <a:ln w="10">
              <a:solidFill>
                <a:srgbClr val="003300"/>
              </a:solidFill>
              <a:round/>
              <a:headEnd/>
              <a:tailEnd/>
            </a:ln>
          </p:spPr>
          <p:txBody>
            <a:bodyPr/>
            <a:lstStyle/>
            <a:p>
              <a:endParaRPr lang="zh-CN" altLang="en-US"/>
            </a:p>
          </p:txBody>
        </p:sp>
        <p:sp>
          <p:nvSpPr>
            <p:cNvPr id="5138" name="Line 22"/>
            <p:cNvSpPr>
              <a:spLocks noChangeShapeType="1"/>
            </p:cNvSpPr>
            <p:nvPr/>
          </p:nvSpPr>
          <p:spPr bwMode="auto">
            <a:xfrm>
              <a:off x="2319338" y="5251451"/>
              <a:ext cx="1588" cy="989013"/>
            </a:xfrm>
            <a:prstGeom prst="line">
              <a:avLst/>
            </a:prstGeom>
            <a:noFill/>
            <a:ln w="10">
              <a:solidFill>
                <a:srgbClr val="003300"/>
              </a:solidFill>
              <a:round/>
              <a:headEnd/>
              <a:tailEnd/>
            </a:ln>
          </p:spPr>
          <p:txBody>
            <a:bodyPr/>
            <a:lstStyle/>
            <a:p>
              <a:endParaRPr lang="zh-CN" altLang="en-US"/>
            </a:p>
          </p:txBody>
        </p:sp>
        <p:sp>
          <p:nvSpPr>
            <p:cNvPr id="5139" name="Line 23"/>
            <p:cNvSpPr>
              <a:spLocks noChangeShapeType="1"/>
            </p:cNvSpPr>
            <p:nvPr/>
          </p:nvSpPr>
          <p:spPr bwMode="auto">
            <a:xfrm>
              <a:off x="2813050" y="5251451"/>
              <a:ext cx="1588" cy="989013"/>
            </a:xfrm>
            <a:prstGeom prst="line">
              <a:avLst/>
            </a:prstGeom>
            <a:noFill/>
            <a:ln w="10">
              <a:solidFill>
                <a:srgbClr val="003300"/>
              </a:solidFill>
              <a:round/>
              <a:headEnd/>
              <a:tailEnd/>
            </a:ln>
          </p:spPr>
          <p:txBody>
            <a:bodyPr/>
            <a:lstStyle/>
            <a:p>
              <a:endParaRPr lang="zh-CN" altLang="en-US"/>
            </a:p>
          </p:txBody>
        </p:sp>
        <p:sp>
          <p:nvSpPr>
            <p:cNvPr id="5140" name="Rectangle 24"/>
            <p:cNvSpPr>
              <a:spLocks noChangeArrowheads="1"/>
            </p:cNvSpPr>
            <p:nvPr/>
          </p:nvSpPr>
          <p:spPr bwMode="auto">
            <a:xfrm>
              <a:off x="3440110" y="5811838"/>
              <a:ext cx="774700" cy="363538"/>
            </a:xfrm>
            <a:prstGeom prst="rect">
              <a:avLst/>
            </a:prstGeom>
            <a:noFill/>
            <a:ln w="10">
              <a:solidFill>
                <a:srgbClr val="003300"/>
              </a:solidFill>
              <a:miter lim="800000"/>
              <a:headEnd/>
              <a:tailEnd/>
            </a:ln>
          </p:spPr>
          <p:txBody>
            <a:bodyPr/>
            <a:lstStyle/>
            <a:p>
              <a:endParaRPr lang="zh-CN" altLang="en-US"/>
            </a:p>
          </p:txBody>
        </p:sp>
        <p:sp>
          <p:nvSpPr>
            <p:cNvPr id="5141" name="Oval 25"/>
            <p:cNvSpPr>
              <a:spLocks noChangeArrowheads="1"/>
            </p:cNvSpPr>
            <p:nvPr/>
          </p:nvSpPr>
          <p:spPr bwMode="auto">
            <a:xfrm>
              <a:off x="1758950" y="4722813"/>
              <a:ext cx="379413" cy="379413"/>
            </a:xfrm>
            <a:prstGeom prst="ellipse">
              <a:avLst/>
            </a:prstGeom>
            <a:noFill/>
            <a:ln w="10">
              <a:solidFill>
                <a:srgbClr val="003300"/>
              </a:solidFill>
              <a:round/>
              <a:headEnd/>
              <a:tailEnd/>
            </a:ln>
          </p:spPr>
          <p:txBody>
            <a:bodyPr/>
            <a:lstStyle/>
            <a:p>
              <a:endParaRPr lang="zh-CN" altLang="en-US"/>
            </a:p>
          </p:txBody>
        </p:sp>
        <p:sp>
          <p:nvSpPr>
            <p:cNvPr id="5142" name="Rectangle 26"/>
            <p:cNvSpPr>
              <a:spLocks noChangeArrowheads="1"/>
            </p:cNvSpPr>
            <p:nvPr/>
          </p:nvSpPr>
          <p:spPr bwMode="auto">
            <a:xfrm>
              <a:off x="2417763" y="4921251"/>
              <a:ext cx="147638" cy="214313"/>
            </a:xfrm>
            <a:prstGeom prst="rect">
              <a:avLst/>
            </a:prstGeom>
            <a:noFill/>
            <a:ln w="9525">
              <a:noFill/>
              <a:miter lim="800000"/>
              <a:headEnd/>
              <a:tailEnd/>
            </a:ln>
          </p:spPr>
          <p:txBody>
            <a:bodyPr wrap="none" lIns="0" tIns="0" rIns="0" bIns="0">
              <a:spAutoFit/>
            </a:bodyPr>
            <a:lstStyle/>
            <a:p>
              <a:r>
                <a:rPr lang="zh-CN" altLang="zh-CN" sz="1300">
                  <a:solidFill>
                    <a:srgbClr val="400080"/>
                  </a:solidFill>
                  <a:latin typeface="Times New Roman" pitchFamily="18" charset="0"/>
                </a:rPr>
                <a:t>0</a:t>
              </a:r>
              <a:endParaRPr lang="zh-CN" altLang="zh-CN"/>
            </a:p>
          </p:txBody>
        </p:sp>
        <p:sp>
          <p:nvSpPr>
            <p:cNvPr id="5143" name="Rectangle 27"/>
            <p:cNvSpPr>
              <a:spLocks noChangeArrowheads="1"/>
            </p:cNvSpPr>
            <p:nvPr/>
          </p:nvSpPr>
          <p:spPr bwMode="auto">
            <a:xfrm>
              <a:off x="2301875" y="4821238"/>
              <a:ext cx="180975" cy="214313"/>
            </a:xfrm>
            <a:prstGeom prst="rect">
              <a:avLst/>
            </a:prstGeom>
            <a:noFill/>
            <a:ln w="9525">
              <a:noFill/>
              <a:miter lim="800000"/>
              <a:headEnd/>
              <a:tailEnd/>
            </a:ln>
          </p:spPr>
          <p:txBody>
            <a:bodyPr wrap="none" lIns="0" tIns="0" rIns="0" bIns="0">
              <a:spAutoFit/>
            </a:bodyPr>
            <a:lstStyle/>
            <a:p>
              <a:r>
                <a:rPr lang="zh-CN" altLang="zh-CN" sz="1300" i="1">
                  <a:solidFill>
                    <a:srgbClr val="400080"/>
                  </a:solidFill>
                  <a:latin typeface="Times New Roman" pitchFamily="18" charset="0"/>
                </a:rPr>
                <a:t>Q</a:t>
              </a:r>
              <a:endParaRPr lang="zh-CN" altLang="zh-CN"/>
            </a:p>
          </p:txBody>
        </p:sp>
        <p:sp>
          <p:nvSpPr>
            <p:cNvPr id="5144" name="Rectangle 28"/>
            <p:cNvSpPr>
              <a:spLocks noChangeArrowheads="1"/>
            </p:cNvSpPr>
            <p:nvPr/>
          </p:nvSpPr>
          <p:spPr bwMode="auto">
            <a:xfrm>
              <a:off x="2170113" y="5481638"/>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a:t>
              </a:r>
              <a:endParaRPr lang="zh-CN" altLang="zh-CN"/>
            </a:p>
          </p:txBody>
        </p:sp>
        <p:sp>
          <p:nvSpPr>
            <p:cNvPr id="5145" name="Rectangle 29"/>
            <p:cNvSpPr>
              <a:spLocks noChangeArrowheads="1"/>
            </p:cNvSpPr>
            <p:nvPr/>
          </p:nvSpPr>
          <p:spPr bwMode="auto">
            <a:xfrm>
              <a:off x="2433638" y="4805363"/>
              <a:ext cx="147638" cy="198438"/>
            </a:xfrm>
            <a:prstGeom prst="rect">
              <a:avLst/>
            </a:prstGeom>
            <a:noFill/>
            <a:ln w="9525">
              <a:noFill/>
              <a:miter lim="800000"/>
              <a:headEnd/>
              <a:tailEnd/>
            </a:ln>
          </p:spPr>
          <p:txBody>
            <a:bodyPr wrap="none" lIns="0" tIns="0" rIns="0" bIns="0">
              <a:spAutoFit/>
            </a:bodyPr>
            <a:lstStyle/>
            <a:p>
              <a:r>
                <a:rPr lang="zh-CN" altLang="zh-CN" sz="1200" i="1">
                  <a:solidFill>
                    <a:srgbClr val="400080"/>
                  </a:solidFill>
                  <a:latin typeface="Times New Roman" pitchFamily="18" charset="0"/>
                </a:rPr>
                <a:t>n</a:t>
              </a:r>
              <a:endParaRPr lang="zh-CN" altLang="zh-CN"/>
            </a:p>
          </p:txBody>
        </p:sp>
        <p:sp>
          <p:nvSpPr>
            <p:cNvPr id="5146" name="Rectangle 30"/>
            <p:cNvSpPr>
              <a:spLocks noChangeArrowheads="1"/>
            </p:cNvSpPr>
            <p:nvPr/>
          </p:nvSpPr>
          <p:spPr bwMode="auto">
            <a:xfrm>
              <a:off x="2170113" y="5878513"/>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1</a:t>
              </a:r>
              <a:endParaRPr lang="zh-CN" altLang="zh-CN"/>
            </a:p>
          </p:txBody>
        </p:sp>
        <p:sp>
          <p:nvSpPr>
            <p:cNvPr id="5147" name="Rectangle 31"/>
            <p:cNvSpPr>
              <a:spLocks noChangeArrowheads="1"/>
            </p:cNvSpPr>
            <p:nvPr/>
          </p:nvSpPr>
          <p:spPr bwMode="auto">
            <a:xfrm>
              <a:off x="2944813" y="4986338"/>
              <a:ext cx="296863"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01</a:t>
              </a:r>
              <a:endParaRPr lang="zh-CN" altLang="zh-CN"/>
            </a:p>
          </p:txBody>
        </p:sp>
        <p:sp>
          <p:nvSpPr>
            <p:cNvPr id="5148" name="Rectangle 32"/>
            <p:cNvSpPr>
              <a:spLocks noChangeArrowheads="1"/>
            </p:cNvSpPr>
            <p:nvPr/>
          </p:nvSpPr>
          <p:spPr bwMode="auto">
            <a:xfrm>
              <a:off x="3916363" y="5003801"/>
              <a:ext cx="296863"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10</a:t>
              </a:r>
              <a:endParaRPr lang="zh-CN" altLang="zh-CN"/>
            </a:p>
          </p:txBody>
        </p:sp>
        <p:sp>
          <p:nvSpPr>
            <p:cNvPr id="5149" name="Rectangle 33"/>
            <p:cNvSpPr>
              <a:spLocks noChangeArrowheads="1"/>
            </p:cNvSpPr>
            <p:nvPr/>
          </p:nvSpPr>
          <p:spPr bwMode="auto">
            <a:xfrm>
              <a:off x="2484438" y="5019676"/>
              <a:ext cx="296863"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00</a:t>
              </a:r>
              <a:endParaRPr lang="zh-CN" altLang="zh-CN"/>
            </a:p>
          </p:txBody>
        </p:sp>
        <p:sp>
          <p:nvSpPr>
            <p:cNvPr id="5150" name="Rectangle 35"/>
            <p:cNvSpPr>
              <a:spLocks noChangeArrowheads="1"/>
            </p:cNvSpPr>
            <p:nvPr/>
          </p:nvSpPr>
          <p:spPr bwMode="auto">
            <a:xfrm>
              <a:off x="3011488" y="5399088"/>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a:t>
              </a:r>
              <a:endParaRPr lang="zh-CN" altLang="zh-CN"/>
            </a:p>
          </p:txBody>
        </p:sp>
        <p:sp>
          <p:nvSpPr>
            <p:cNvPr id="5151" name="Rectangle 36"/>
            <p:cNvSpPr>
              <a:spLocks noChangeArrowheads="1"/>
            </p:cNvSpPr>
            <p:nvPr/>
          </p:nvSpPr>
          <p:spPr bwMode="auto">
            <a:xfrm>
              <a:off x="1824038" y="4772026"/>
              <a:ext cx="142668" cy="276999"/>
            </a:xfrm>
            <a:prstGeom prst="rect">
              <a:avLst/>
            </a:prstGeom>
            <a:noFill/>
            <a:ln w="9525">
              <a:noFill/>
              <a:miter lim="800000"/>
              <a:headEnd/>
              <a:tailEnd/>
            </a:ln>
          </p:spPr>
          <p:txBody>
            <a:bodyPr wrap="none" lIns="0" tIns="0" rIns="0" bIns="0">
              <a:spAutoFit/>
            </a:bodyPr>
            <a:lstStyle/>
            <a:p>
              <a:r>
                <a:rPr lang="en-US" altLang="zh-CN"/>
                <a:t>Y</a:t>
              </a:r>
              <a:endParaRPr lang="zh-CN" altLang="zh-CN"/>
            </a:p>
          </p:txBody>
        </p:sp>
        <p:sp>
          <p:nvSpPr>
            <p:cNvPr id="5152" name="Rectangle 38"/>
            <p:cNvSpPr>
              <a:spLocks noChangeArrowheads="1"/>
            </p:cNvSpPr>
            <p:nvPr/>
          </p:nvSpPr>
          <p:spPr bwMode="auto">
            <a:xfrm>
              <a:off x="3505200" y="5399088"/>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a:t>
              </a:r>
              <a:endParaRPr lang="zh-CN" altLang="zh-CN"/>
            </a:p>
          </p:txBody>
        </p:sp>
        <p:sp>
          <p:nvSpPr>
            <p:cNvPr id="5153" name="Rectangle 40"/>
            <p:cNvSpPr>
              <a:spLocks noChangeArrowheads="1"/>
            </p:cNvSpPr>
            <p:nvPr/>
          </p:nvSpPr>
          <p:spPr bwMode="auto">
            <a:xfrm>
              <a:off x="2516188" y="5399088"/>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a:t>
              </a:r>
              <a:endParaRPr lang="zh-CN" altLang="zh-CN"/>
            </a:p>
          </p:txBody>
        </p:sp>
        <p:sp>
          <p:nvSpPr>
            <p:cNvPr id="5154" name="Rectangle 45"/>
            <p:cNvSpPr>
              <a:spLocks noChangeArrowheads="1"/>
            </p:cNvSpPr>
            <p:nvPr/>
          </p:nvSpPr>
          <p:spPr bwMode="auto">
            <a:xfrm>
              <a:off x="3438525" y="5003801"/>
              <a:ext cx="296863"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11</a:t>
              </a:r>
              <a:endParaRPr lang="zh-CN" altLang="zh-CN"/>
            </a:p>
          </p:txBody>
        </p:sp>
        <p:sp>
          <p:nvSpPr>
            <p:cNvPr id="5155" name="Rectangle 46"/>
            <p:cNvSpPr>
              <a:spLocks noChangeArrowheads="1"/>
            </p:cNvSpPr>
            <p:nvPr/>
          </p:nvSpPr>
          <p:spPr bwMode="auto">
            <a:xfrm>
              <a:off x="3967163" y="5927726"/>
              <a:ext cx="198438" cy="231775"/>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宋体" pitchFamily="2" charset="-122"/>
                </a:rPr>
                <a:t>×</a:t>
              </a:r>
              <a:endParaRPr lang="zh-CN" altLang="zh-CN"/>
            </a:p>
          </p:txBody>
        </p:sp>
        <p:sp>
          <p:nvSpPr>
            <p:cNvPr id="5156" name="Rectangle 47"/>
            <p:cNvSpPr>
              <a:spLocks noChangeArrowheads="1"/>
            </p:cNvSpPr>
            <p:nvPr/>
          </p:nvSpPr>
          <p:spPr bwMode="auto">
            <a:xfrm>
              <a:off x="2236788" y="4937126"/>
              <a:ext cx="147638" cy="214313"/>
            </a:xfrm>
            <a:prstGeom prst="rect">
              <a:avLst/>
            </a:prstGeom>
            <a:noFill/>
            <a:ln w="9525">
              <a:noFill/>
              <a:miter lim="800000"/>
              <a:headEnd/>
              <a:tailEnd/>
            </a:ln>
          </p:spPr>
          <p:txBody>
            <a:bodyPr wrap="none" lIns="0" tIns="0" rIns="0" bIns="0">
              <a:spAutoFit/>
            </a:bodyPr>
            <a:lstStyle/>
            <a:p>
              <a:r>
                <a:rPr lang="zh-CN" altLang="zh-CN" sz="1300">
                  <a:solidFill>
                    <a:srgbClr val="400080"/>
                  </a:solidFill>
                  <a:latin typeface="Times New Roman" pitchFamily="18" charset="0"/>
                </a:rPr>
                <a:t>1</a:t>
              </a:r>
              <a:endParaRPr lang="zh-CN" altLang="zh-CN"/>
            </a:p>
          </p:txBody>
        </p:sp>
        <p:sp>
          <p:nvSpPr>
            <p:cNvPr id="5157" name="Rectangle 48"/>
            <p:cNvSpPr>
              <a:spLocks noChangeArrowheads="1"/>
            </p:cNvSpPr>
            <p:nvPr/>
          </p:nvSpPr>
          <p:spPr bwMode="auto">
            <a:xfrm>
              <a:off x="2120900" y="4821238"/>
              <a:ext cx="180975" cy="214313"/>
            </a:xfrm>
            <a:prstGeom prst="rect">
              <a:avLst/>
            </a:prstGeom>
            <a:noFill/>
            <a:ln w="9525">
              <a:noFill/>
              <a:miter lim="800000"/>
              <a:headEnd/>
              <a:tailEnd/>
            </a:ln>
          </p:spPr>
          <p:txBody>
            <a:bodyPr wrap="none" lIns="0" tIns="0" rIns="0" bIns="0">
              <a:spAutoFit/>
            </a:bodyPr>
            <a:lstStyle/>
            <a:p>
              <a:r>
                <a:rPr lang="zh-CN" altLang="zh-CN" sz="1300" i="1">
                  <a:solidFill>
                    <a:srgbClr val="400080"/>
                  </a:solidFill>
                  <a:latin typeface="Times New Roman" pitchFamily="18" charset="0"/>
                </a:rPr>
                <a:t>Q</a:t>
              </a:r>
              <a:endParaRPr lang="zh-CN" altLang="zh-CN"/>
            </a:p>
          </p:txBody>
        </p:sp>
        <p:sp>
          <p:nvSpPr>
            <p:cNvPr id="5158" name="Rectangle 49"/>
            <p:cNvSpPr>
              <a:spLocks noChangeArrowheads="1"/>
            </p:cNvSpPr>
            <p:nvPr/>
          </p:nvSpPr>
          <p:spPr bwMode="auto">
            <a:xfrm>
              <a:off x="2252663" y="4789488"/>
              <a:ext cx="147638" cy="198438"/>
            </a:xfrm>
            <a:prstGeom prst="rect">
              <a:avLst/>
            </a:prstGeom>
            <a:noFill/>
            <a:ln w="9525">
              <a:noFill/>
              <a:miter lim="800000"/>
              <a:headEnd/>
              <a:tailEnd/>
            </a:ln>
          </p:spPr>
          <p:txBody>
            <a:bodyPr wrap="none" lIns="0" tIns="0" rIns="0" bIns="0">
              <a:spAutoFit/>
            </a:bodyPr>
            <a:lstStyle/>
            <a:p>
              <a:r>
                <a:rPr lang="zh-CN" altLang="zh-CN" sz="1200" i="1">
                  <a:solidFill>
                    <a:srgbClr val="400080"/>
                  </a:solidFill>
                  <a:latin typeface="Times New Roman" pitchFamily="18" charset="0"/>
                </a:rPr>
                <a:t>n</a:t>
              </a:r>
              <a:endParaRPr lang="zh-CN" altLang="zh-CN"/>
            </a:p>
          </p:txBody>
        </p:sp>
        <p:sp>
          <p:nvSpPr>
            <p:cNvPr id="5159" name="Rectangle 50"/>
            <p:cNvSpPr>
              <a:spLocks noChangeArrowheads="1"/>
            </p:cNvSpPr>
            <p:nvPr/>
          </p:nvSpPr>
          <p:spPr bwMode="auto">
            <a:xfrm>
              <a:off x="2022475" y="5184776"/>
              <a:ext cx="214313" cy="280988"/>
            </a:xfrm>
            <a:prstGeom prst="rect">
              <a:avLst/>
            </a:prstGeom>
            <a:noFill/>
            <a:ln w="9525">
              <a:noFill/>
              <a:miter lim="800000"/>
              <a:headEnd/>
              <a:tailEnd/>
            </a:ln>
          </p:spPr>
          <p:txBody>
            <a:bodyPr wrap="none" lIns="0" tIns="0" rIns="0" bIns="0">
              <a:spAutoFit/>
            </a:bodyPr>
            <a:lstStyle/>
            <a:p>
              <a:r>
                <a:rPr lang="zh-CN" altLang="zh-CN" sz="1600" i="1">
                  <a:solidFill>
                    <a:srgbClr val="400080"/>
                  </a:solidFill>
                  <a:latin typeface="Times New Roman" pitchFamily="18" charset="0"/>
                </a:rPr>
                <a:t>X</a:t>
              </a:r>
              <a:endParaRPr lang="zh-CN" altLang="zh-CN"/>
            </a:p>
          </p:txBody>
        </p:sp>
        <p:sp>
          <p:nvSpPr>
            <p:cNvPr id="5160" name="Rectangle 51"/>
            <p:cNvSpPr>
              <a:spLocks noChangeArrowheads="1"/>
            </p:cNvSpPr>
            <p:nvPr/>
          </p:nvSpPr>
          <p:spPr bwMode="auto">
            <a:xfrm>
              <a:off x="2500313" y="5878513"/>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0</a:t>
              </a:r>
              <a:endParaRPr lang="zh-CN" altLang="zh-CN"/>
            </a:p>
          </p:txBody>
        </p:sp>
        <p:sp>
          <p:nvSpPr>
            <p:cNvPr id="5161" name="Rectangle 52"/>
            <p:cNvSpPr>
              <a:spLocks noChangeArrowheads="1"/>
            </p:cNvSpPr>
            <p:nvPr/>
          </p:nvSpPr>
          <p:spPr bwMode="auto">
            <a:xfrm>
              <a:off x="3916363" y="5416551"/>
              <a:ext cx="198438" cy="231775"/>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宋体" pitchFamily="2" charset="-122"/>
                </a:rPr>
                <a:t>×</a:t>
              </a:r>
              <a:endParaRPr lang="zh-CN" altLang="zh-CN"/>
            </a:p>
          </p:txBody>
        </p:sp>
        <p:sp>
          <p:nvSpPr>
            <p:cNvPr id="5162" name="Rectangle 53"/>
            <p:cNvSpPr>
              <a:spLocks noChangeArrowheads="1"/>
            </p:cNvSpPr>
            <p:nvPr/>
          </p:nvSpPr>
          <p:spPr bwMode="auto">
            <a:xfrm>
              <a:off x="3027363" y="5894388"/>
              <a:ext cx="102592" cy="246221"/>
            </a:xfrm>
            <a:prstGeom prst="rect">
              <a:avLst/>
            </a:prstGeom>
            <a:noFill/>
            <a:ln w="9525">
              <a:noFill/>
              <a:miter lim="800000"/>
              <a:headEnd/>
              <a:tailEnd/>
            </a:ln>
          </p:spPr>
          <p:txBody>
            <a:bodyPr wrap="none" lIns="0" tIns="0" rIns="0" bIns="0">
              <a:spAutoFit/>
            </a:bodyPr>
            <a:lstStyle/>
            <a:p>
              <a:r>
                <a:rPr lang="en-US" altLang="zh-CN" sz="1600">
                  <a:solidFill>
                    <a:srgbClr val="400080"/>
                  </a:solidFill>
                  <a:latin typeface="Times New Roman" pitchFamily="18" charset="0"/>
                </a:rPr>
                <a:t>0</a:t>
              </a:r>
              <a:endParaRPr lang="zh-CN" altLang="zh-CN"/>
            </a:p>
          </p:txBody>
        </p:sp>
        <p:sp>
          <p:nvSpPr>
            <p:cNvPr id="5163" name="Rectangle 54"/>
            <p:cNvSpPr>
              <a:spLocks noChangeArrowheads="1"/>
            </p:cNvSpPr>
            <p:nvPr/>
          </p:nvSpPr>
          <p:spPr bwMode="auto">
            <a:xfrm>
              <a:off x="3505200" y="5910263"/>
              <a:ext cx="180975" cy="280988"/>
            </a:xfrm>
            <a:prstGeom prst="rect">
              <a:avLst/>
            </a:prstGeom>
            <a:noFill/>
            <a:ln w="9525">
              <a:noFill/>
              <a:miter lim="800000"/>
              <a:headEnd/>
              <a:tailEnd/>
            </a:ln>
          </p:spPr>
          <p:txBody>
            <a:bodyPr wrap="none" lIns="0" tIns="0" rIns="0" bIns="0">
              <a:spAutoFit/>
            </a:bodyPr>
            <a:lstStyle/>
            <a:p>
              <a:r>
                <a:rPr lang="zh-CN" altLang="zh-CN" sz="1600">
                  <a:solidFill>
                    <a:srgbClr val="400080"/>
                  </a:solidFill>
                  <a:latin typeface="Times New Roman" pitchFamily="18" charset="0"/>
                </a:rPr>
                <a:t>1</a:t>
              </a:r>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51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512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p:txBody>
          <a:bodyPr/>
          <a:lstStyle/>
          <a:p>
            <a:pPr>
              <a:defRPr/>
            </a:pPr>
            <a:fld id="{AB6DA3F8-EECD-4E0B-9EFE-D4421BA0D688}" type="slidenum">
              <a:rPr lang="zh-CN" altLang="en-US"/>
              <a:pPr>
                <a:defRPr/>
              </a:pPr>
              <a:t>11</a:t>
            </a:fld>
            <a:endParaRPr lang="en-US" altLang="zh-CN"/>
          </a:p>
        </p:txBody>
      </p:sp>
      <p:graphicFrame>
        <p:nvGraphicFramePr>
          <p:cNvPr id="89092" name="Object 4"/>
          <p:cNvGraphicFramePr>
            <a:graphicFrameLocks noChangeAspect="1"/>
          </p:cNvGraphicFramePr>
          <p:nvPr/>
        </p:nvGraphicFramePr>
        <p:xfrm>
          <a:off x="6324600" y="5562600"/>
          <a:ext cx="1219200" cy="762000"/>
        </p:xfrm>
        <a:graphic>
          <a:graphicData uri="http://schemas.openxmlformats.org/presentationml/2006/ole">
            <p:oleObj spid="_x0000_s6146" name="BMP 图象" r:id="rId3" imgW="704948" imgH="428798" progId="PBrush">
              <p:embed/>
            </p:oleObj>
          </a:graphicData>
        </a:graphic>
      </p:graphicFrame>
      <p:pic>
        <p:nvPicPr>
          <p:cNvPr id="89093" name="Picture 5"/>
          <p:cNvPicPr>
            <a:picLocks noChangeAspect="1" noChangeArrowheads="1"/>
          </p:cNvPicPr>
          <p:nvPr/>
        </p:nvPicPr>
        <p:blipFill>
          <a:blip r:embed="rId4" cstate="print"/>
          <a:srcRect/>
          <a:stretch>
            <a:fillRect/>
          </a:stretch>
        </p:blipFill>
        <p:spPr bwMode="auto">
          <a:xfrm>
            <a:off x="1676400" y="3200400"/>
            <a:ext cx="2686050" cy="2146300"/>
          </a:xfrm>
          <a:prstGeom prst="rect">
            <a:avLst/>
          </a:prstGeom>
          <a:noFill/>
          <a:ln w="12700" cap="sq">
            <a:noFill/>
            <a:miter lim="800000"/>
            <a:headEnd type="none" w="sm" len="sm"/>
            <a:tailEnd type="none" w="sm" len="sm"/>
          </a:ln>
        </p:spPr>
      </p:pic>
      <p:pic>
        <p:nvPicPr>
          <p:cNvPr id="89095" name="Picture 7"/>
          <p:cNvPicPr>
            <a:picLocks noChangeAspect="1" noChangeArrowheads="1"/>
          </p:cNvPicPr>
          <p:nvPr/>
        </p:nvPicPr>
        <p:blipFill>
          <a:blip r:embed="rId5" cstate="print"/>
          <a:srcRect/>
          <a:stretch>
            <a:fillRect/>
          </a:stretch>
        </p:blipFill>
        <p:spPr bwMode="auto">
          <a:xfrm>
            <a:off x="5105400" y="3184525"/>
            <a:ext cx="2667000" cy="2114550"/>
          </a:xfrm>
          <a:prstGeom prst="rect">
            <a:avLst/>
          </a:prstGeom>
          <a:noFill/>
          <a:ln w="12700" cap="sq">
            <a:noFill/>
            <a:miter lim="800000"/>
            <a:headEnd type="none" w="sm" len="sm"/>
            <a:tailEnd type="none" w="sm" len="sm"/>
          </a:ln>
        </p:spPr>
      </p:pic>
      <p:grpSp>
        <p:nvGrpSpPr>
          <p:cNvPr id="6153" name="Group 14"/>
          <p:cNvGrpSpPr>
            <a:grpSpLocks/>
          </p:cNvGrpSpPr>
          <p:nvPr/>
        </p:nvGrpSpPr>
        <p:grpSpPr bwMode="auto">
          <a:xfrm>
            <a:off x="1116013" y="765175"/>
            <a:ext cx="7696200" cy="2362200"/>
            <a:chOff x="703" y="482"/>
            <a:chExt cx="4848" cy="1488"/>
          </a:xfrm>
        </p:grpSpPr>
        <p:grpSp>
          <p:nvGrpSpPr>
            <p:cNvPr id="6154" name="Group 9"/>
            <p:cNvGrpSpPr>
              <a:grpSpLocks/>
            </p:cNvGrpSpPr>
            <p:nvPr/>
          </p:nvGrpSpPr>
          <p:grpSpPr bwMode="auto">
            <a:xfrm>
              <a:off x="703" y="482"/>
              <a:ext cx="4848" cy="1488"/>
              <a:chOff x="703" y="482"/>
              <a:chExt cx="4848" cy="1488"/>
            </a:xfrm>
          </p:grpSpPr>
          <p:graphicFrame>
            <p:nvGraphicFramePr>
              <p:cNvPr id="6147" name="Object 6"/>
              <p:cNvGraphicFramePr>
                <a:graphicFrameLocks noChangeAspect="1"/>
              </p:cNvGraphicFramePr>
              <p:nvPr/>
            </p:nvGraphicFramePr>
            <p:xfrm>
              <a:off x="703" y="482"/>
              <a:ext cx="4848" cy="1488"/>
            </p:xfrm>
            <a:graphic>
              <a:graphicData uri="http://schemas.openxmlformats.org/presentationml/2006/ole">
                <p:oleObj spid="_x0000_s6147" name="BMP 图象" r:id="rId6" imgW="4371429" imgH="1333333" progId="PBrush">
                  <p:embed/>
                </p:oleObj>
              </a:graphicData>
            </a:graphic>
          </p:graphicFrame>
          <p:sp>
            <p:nvSpPr>
              <p:cNvPr id="6156" name="Rectangle 8"/>
              <p:cNvSpPr>
                <a:spLocks noChangeArrowheads="1"/>
              </p:cNvSpPr>
              <p:nvPr/>
            </p:nvSpPr>
            <p:spPr bwMode="auto">
              <a:xfrm>
                <a:off x="1066" y="527"/>
                <a:ext cx="544" cy="136"/>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sp>
          <p:nvSpPr>
            <p:cNvPr id="6155" name="Text Box 13"/>
            <p:cNvSpPr txBox="1">
              <a:spLocks noChangeArrowheads="1"/>
            </p:cNvSpPr>
            <p:nvPr/>
          </p:nvSpPr>
          <p:spPr bwMode="auto">
            <a:xfrm>
              <a:off x="3152" y="1616"/>
              <a:ext cx="2359" cy="231"/>
            </a:xfrm>
            <a:prstGeom prst="rect">
              <a:avLst/>
            </a:prstGeom>
            <a:solidFill>
              <a:schemeClr val="bg1"/>
            </a:solidFill>
            <a:ln w="31750" algn="ctr">
              <a:noFill/>
              <a:miter lim="800000"/>
              <a:headEnd/>
              <a:tailEnd/>
            </a:ln>
          </p:spPr>
          <p:txBody>
            <a:bodyPr>
              <a:spAutoFit/>
            </a:bodyPr>
            <a:lstStyle/>
            <a:p>
              <a:pPr>
                <a:spcBef>
                  <a:spcPct val="50000"/>
                </a:spcBef>
              </a:pPr>
              <a:r>
                <a:rPr lang="zh-CN" altLang="en-US"/>
                <a:t>各触发器的次态和输出卡诺图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0-#ppt_w/2"/>
                                          </p:val>
                                        </p:tav>
                                        <p:tav tm="100000">
                                          <p:val>
                                            <p:strVal val="#ppt_x"/>
                                          </p:val>
                                        </p:tav>
                                      </p:tavLst>
                                    </p:anim>
                                    <p:anim calcmode="lin" valueType="num">
                                      <p:cBhvr additive="base">
                                        <p:cTn id="8"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9092"/>
                                        </p:tgtEl>
                                        <p:attrNameLst>
                                          <p:attrName>style.visibility</p:attrName>
                                        </p:attrNameLst>
                                      </p:cBhvr>
                                      <p:to>
                                        <p:strVal val="visible"/>
                                      </p:to>
                                    </p:set>
                                    <p:anim calcmode="lin" valueType="num">
                                      <p:cBhvr additive="base">
                                        <p:cTn id="19" dur="500" fill="hold"/>
                                        <p:tgtEl>
                                          <p:spTgt spid="89092"/>
                                        </p:tgtEl>
                                        <p:attrNameLst>
                                          <p:attrName>ppt_x</p:attrName>
                                        </p:attrNameLst>
                                      </p:cBhvr>
                                      <p:tavLst>
                                        <p:tav tm="0">
                                          <p:val>
                                            <p:strVal val="0-#ppt_w/2"/>
                                          </p:val>
                                        </p:tav>
                                        <p:tav tm="100000">
                                          <p:val>
                                            <p:strVal val="#ppt_x"/>
                                          </p:val>
                                        </p:tav>
                                      </p:tavLst>
                                    </p:anim>
                                    <p:anim calcmode="lin" valueType="num">
                                      <p:cBhvr additive="base">
                                        <p:cTn id="20" dur="500" fill="hold"/>
                                        <p:tgtEl>
                                          <p:spTgt spid="89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524000" y="304800"/>
            <a:ext cx="6324600" cy="685800"/>
          </a:xfrm>
        </p:spPr>
        <p:txBody>
          <a:bodyPr/>
          <a:lstStyle/>
          <a:p>
            <a:pPr>
              <a:lnSpc>
                <a:spcPct val="120000"/>
              </a:lnSpc>
            </a:pPr>
            <a:r>
              <a:rPr lang="zh-CN" altLang="en-US" sz="2400" b="1" dirty="0" smtClean="0">
                <a:solidFill>
                  <a:schemeClr val="tx1"/>
                </a:solidFill>
                <a:latin typeface="+mn-lt"/>
              </a:rPr>
              <a:t>（</a:t>
            </a:r>
            <a:r>
              <a:rPr lang="en-US" altLang="zh-CN" sz="2400" b="1" dirty="0" smtClean="0">
                <a:solidFill>
                  <a:schemeClr val="tx1"/>
                </a:solidFill>
                <a:latin typeface="+mn-lt"/>
              </a:rPr>
              <a:t>7</a:t>
            </a:r>
            <a:r>
              <a:rPr lang="zh-CN" altLang="en-US" sz="2400" b="1" dirty="0" smtClean="0">
                <a:solidFill>
                  <a:schemeClr val="tx1"/>
                </a:solidFill>
                <a:latin typeface="+mn-lt"/>
              </a:rPr>
              <a:t>）</a:t>
            </a:r>
            <a:r>
              <a:rPr lang="en-US" altLang="zh-CN" sz="2400" b="1" dirty="0" smtClean="0">
                <a:solidFill>
                  <a:schemeClr val="tx1"/>
                </a:solidFill>
                <a:latin typeface="+mn-lt"/>
              </a:rPr>
              <a:t>Implementation</a:t>
            </a:r>
            <a:endParaRPr lang="zh-CN" altLang="en-US" sz="2400" b="1" dirty="0" smtClean="0">
              <a:solidFill>
                <a:schemeClr val="tx1"/>
              </a:solidFill>
              <a:latin typeface="+mn-lt"/>
            </a:endParaRPr>
          </a:p>
        </p:txBody>
      </p:sp>
      <p:sp>
        <p:nvSpPr>
          <p:cNvPr id="90115" name="Rectangle 3"/>
          <p:cNvSpPr>
            <a:spLocks noGrp="1" noChangeArrowheads="1"/>
          </p:cNvSpPr>
          <p:nvPr>
            <p:ph idx="1"/>
          </p:nvPr>
        </p:nvSpPr>
        <p:spPr>
          <a:xfrm>
            <a:off x="1589088" y="3046413"/>
            <a:ext cx="4351064" cy="609600"/>
          </a:xfrm>
        </p:spPr>
        <p:txBody>
          <a:bodyPr/>
          <a:lstStyle/>
          <a:p>
            <a:pPr algn="just">
              <a:lnSpc>
                <a:spcPct val="131000"/>
              </a:lnSpc>
              <a:buFont typeface="Wingdings" pitchFamily="2" charset="2"/>
              <a:buNone/>
            </a:pPr>
            <a:r>
              <a:rPr lang="zh-CN" altLang="en-US" sz="2400" b="1" dirty="0" smtClean="0"/>
              <a:t>（</a:t>
            </a:r>
            <a:r>
              <a:rPr lang="en-US" altLang="zh-CN" sz="2400" b="1" dirty="0" smtClean="0"/>
              <a:t>8</a:t>
            </a:r>
            <a:r>
              <a:rPr lang="zh-CN" altLang="en-US" sz="2400" b="1" dirty="0" smtClean="0"/>
              <a:t>）</a:t>
            </a:r>
            <a:r>
              <a:rPr lang="en-US" altLang="zh-CN" sz="2400" b="1" dirty="0" smtClean="0"/>
              <a:t>Checking for auto boot</a:t>
            </a:r>
            <a:endParaRPr lang="zh-CN" altLang="en-US" sz="3200" dirty="0" smtClean="0"/>
          </a:p>
        </p:txBody>
      </p:sp>
      <p:sp>
        <p:nvSpPr>
          <p:cNvPr id="2" name="Slide Number Placeholder 5"/>
          <p:cNvSpPr>
            <a:spLocks noGrp="1"/>
          </p:cNvSpPr>
          <p:nvPr>
            <p:ph type="sldNum" sz="quarter" idx="12"/>
          </p:nvPr>
        </p:nvSpPr>
        <p:spPr/>
        <p:txBody>
          <a:bodyPr/>
          <a:lstStyle/>
          <a:p>
            <a:pPr>
              <a:defRPr/>
            </a:pPr>
            <a:fld id="{2D8E9A8F-1CAA-4853-A2CA-A253CF22C791}" type="slidenum">
              <a:rPr lang="zh-CN" altLang="en-US"/>
              <a:pPr>
                <a:defRPr/>
              </a:pPr>
              <a:t>12</a:t>
            </a:fld>
            <a:endParaRPr lang="en-US" altLang="zh-CN"/>
          </a:p>
        </p:txBody>
      </p:sp>
      <p:pic>
        <p:nvPicPr>
          <p:cNvPr id="90116" name="Picture 4"/>
          <p:cNvPicPr>
            <a:picLocks noChangeAspect="1" noChangeArrowheads="1"/>
          </p:cNvPicPr>
          <p:nvPr/>
        </p:nvPicPr>
        <p:blipFill>
          <a:blip r:embed="rId3" cstate="print"/>
          <a:srcRect/>
          <a:stretch>
            <a:fillRect/>
          </a:stretch>
        </p:blipFill>
        <p:spPr bwMode="auto">
          <a:xfrm>
            <a:off x="3352800" y="3581400"/>
            <a:ext cx="4114800" cy="2292350"/>
          </a:xfrm>
          <a:prstGeom prst="rect">
            <a:avLst/>
          </a:prstGeom>
          <a:noFill/>
          <a:ln w="12700" cap="sq">
            <a:noFill/>
            <a:miter lim="800000"/>
            <a:headEnd type="none" w="sm" len="sm"/>
            <a:tailEnd type="none" w="sm" len="sm"/>
          </a:ln>
        </p:spPr>
      </p:pic>
      <p:pic>
        <p:nvPicPr>
          <p:cNvPr id="90117" name="Picture 5"/>
          <p:cNvPicPr>
            <a:picLocks noChangeAspect="1" noChangeArrowheads="1"/>
          </p:cNvPicPr>
          <p:nvPr/>
        </p:nvPicPr>
        <p:blipFill>
          <a:blip r:embed="rId4" cstate="print"/>
          <a:srcRect/>
          <a:stretch>
            <a:fillRect/>
          </a:stretch>
        </p:blipFill>
        <p:spPr bwMode="auto">
          <a:xfrm>
            <a:off x="3429000" y="1066800"/>
            <a:ext cx="4948238" cy="2138363"/>
          </a:xfrm>
          <a:prstGeom prst="rect">
            <a:avLst/>
          </a:prstGeom>
          <a:noFill/>
          <a:ln w="12700" cap="sq">
            <a:noFill/>
            <a:miter lim="800000"/>
            <a:headEnd type="none" w="sm" len="sm"/>
            <a:tailEnd type="none" w="sm" len="sm"/>
          </a:ln>
        </p:spPr>
      </p:pic>
      <p:graphicFrame>
        <p:nvGraphicFramePr>
          <p:cNvPr id="7170" name="Object 6"/>
          <p:cNvGraphicFramePr>
            <a:graphicFrameLocks noChangeAspect="1"/>
          </p:cNvGraphicFramePr>
          <p:nvPr/>
        </p:nvGraphicFramePr>
        <p:xfrm>
          <a:off x="1752600" y="1371600"/>
          <a:ext cx="1219200" cy="762000"/>
        </p:xfrm>
        <a:graphic>
          <a:graphicData uri="http://schemas.openxmlformats.org/presentationml/2006/ole">
            <p:oleObj spid="_x0000_s7170" name="BMP 图象" r:id="rId5" imgW="704948" imgH="428798" progId="PBrush">
              <p:embed/>
            </p:oleObj>
          </a:graphicData>
        </a:graphic>
      </p:graphicFrame>
      <p:graphicFrame>
        <p:nvGraphicFramePr>
          <p:cNvPr id="7171" name="Object 7"/>
          <p:cNvGraphicFramePr>
            <a:graphicFrameLocks noChangeAspect="1"/>
          </p:cNvGraphicFramePr>
          <p:nvPr/>
        </p:nvGraphicFramePr>
        <p:xfrm>
          <a:off x="1752600" y="2209800"/>
          <a:ext cx="1219200" cy="442913"/>
        </p:xfrm>
        <a:graphic>
          <a:graphicData uri="http://schemas.openxmlformats.org/presentationml/2006/ole">
            <p:oleObj spid="_x0000_s7171" name="BMP 图象" r:id="rId6" imgW="561905" imgH="209524"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500" fill="hold"/>
                                        <p:tgtEl>
                                          <p:spTgt spid="90117"/>
                                        </p:tgtEl>
                                        <p:attrNameLst>
                                          <p:attrName>ppt_x</p:attrName>
                                        </p:attrNameLst>
                                      </p:cBhvr>
                                      <p:tavLst>
                                        <p:tav tm="0">
                                          <p:val>
                                            <p:strVal val="0-#ppt_w/2"/>
                                          </p:val>
                                        </p:tav>
                                        <p:tav tm="100000">
                                          <p:val>
                                            <p:strVal val="#ppt_x"/>
                                          </p:val>
                                        </p:tav>
                                      </p:tavLst>
                                    </p:anim>
                                    <p:anim calcmode="lin" valueType="num">
                                      <p:cBhvr additive="base">
                                        <p:cTn id="8"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0115">
                                            <p:txEl>
                                              <p:pRg st="0" end="0"/>
                                            </p:txEl>
                                          </p:spTgt>
                                        </p:tgtEl>
                                        <p:attrNameLst>
                                          <p:attrName>style.visibility</p:attrName>
                                        </p:attrNameLst>
                                      </p:cBhvr>
                                      <p:to>
                                        <p:strVal val="visible"/>
                                      </p:to>
                                    </p:set>
                                    <p:anim calcmode="lin" valueType="num">
                                      <p:cBhvr additive="base">
                                        <p:cTn id="13" dur="500" fill="hold"/>
                                        <p:tgtEl>
                                          <p:spTgt spid="9011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0116"/>
                                        </p:tgtEl>
                                        <p:attrNameLst>
                                          <p:attrName>style.visibility</p:attrName>
                                        </p:attrNameLst>
                                      </p:cBhvr>
                                      <p:to>
                                        <p:strVal val="visible"/>
                                      </p:to>
                                    </p:set>
                                    <p:anim calcmode="lin" valueType="num">
                                      <p:cBhvr additive="base">
                                        <p:cTn id="19" dur="500" fill="hold"/>
                                        <p:tgtEl>
                                          <p:spTgt spid="90116"/>
                                        </p:tgtEl>
                                        <p:attrNameLst>
                                          <p:attrName>ppt_x</p:attrName>
                                        </p:attrNameLst>
                                      </p:cBhvr>
                                      <p:tavLst>
                                        <p:tav tm="0">
                                          <p:val>
                                            <p:strVal val="0-#ppt_w/2"/>
                                          </p:val>
                                        </p:tav>
                                        <p:tav tm="100000">
                                          <p:val>
                                            <p:strVal val="#ppt_x"/>
                                          </p:val>
                                        </p:tav>
                                      </p:tavLst>
                                    </p:anim>
                                    <p:anim calcmode="lin" valueType="num">
                                      <p:cBhvr additive="base">
                                        <p:cTn id="20" dur="500" fill="hold"/>
                                        <p:tgtEl>
                                          <p:spTgt spid="90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683568" y="1988840"/>
            <a:ext cx="6529908" cy="457200"/>
          </a:xfrm>
        </p:spPr>
        <p:txBody>
          <a:bodyPr>
            <a:noAutofit/>
          </a:bodyPr>
          <a:lstStyle/>
          <a:p>
            <a:pPr lvl="2" indent="-246888" algn="ctr" fontAlgn="auto">
              <a:spcAft>
                <a:spcPts val="0"/>
              </a:spcAft>
              <a:buFont typeface="Wingdings" pitchFamily="2" charset="2"/>
              <a:buNone/>
              <a:defRPr/>
            </a:pPr>
            <a:r>
              <a:rPr lang="en-US" altLang="zh-CN" sz="4000" b="1" dirty="0" smtClean="0">
                <a:solidFill>
                  <a:srgbClr val="003300"/>
                </a:solidFill>
              </a:rPr>
              <a:t>Applications of integrated counters</a:t>
            </a:r>
            <a:endParaRPr lang="zh-CN" altLang="en-US" sz="4000" dirty="0" smtClean="0">
              <a:solidFill>
                <a:srgbClr val="0033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txBox="1">
            <a:spLocks/>
          </p:cNvSpPr>
          <p:nvPr/>
        </p:nvSpPr>
        <p:spPr bwMode="auto">
          <a:xfrm>
            <a:off x="6310313" y="6248400"/>
            <a:ext cx="2133600" cy="457200"/>
          </a:xfrm>
          <a:prstGeom prst="rect">
            <a:avLst/>
          </a:prstGeom>
          <a:noFill/>
          <a:ln w="9525">
            <a:noFill/>
            <a:miter lim="800000"/>
            <a:headEnd/>
            <a:tailEnd/>
          </a:ln>
        </p:spPr>
        <p:txBody>
          <a:bodyPr anchor="b"/>
          <a:lstStyle/>
          <a:p>
            <a:pPr algn="r"/>
            <a:fld id="{54879474-0D5C-4F7A-87B0-6B039B50EEAB}" type="slidenum">
              <a:rPr lang="zh-CN" altLang="en-US" sz="1200"/>
              <a:pPr algn="r"/>
              <a:t>14</a:t>
            </a:fld>
            <a:endParaRPr lang="en-US" altLang="zh-CN" sz="1200"/>
          </a:p>
        </p:txBody>
      </p:sp>
      <p:sp>
        <p:nvSpPr>
          <p:cNvPr id="4" name="Rectangle 3"/>
          <p:cNvSpPr>
            <a:spLocks noChangeArrowheads="1"/>
          </p:cNvSpPr>
          <p:nvPr/>
        </p:nvSpPr>
        <p:spPr bwMode="auto">
          <a:xfrm>
            <a:off x="827584" y="1340768"/>
            <a:ext cx="7916416" cy="1872208"/>
          </a:xfrm>
          <a:prstGeom prst="rect">
            <a:avLst/>
          </a:prstGeom>
          <a:noFill/>
          <a:ln w="9525">
            <a:noFill/>
            <a:miter lim="800000"/>
            <a:headEnd/>
            <a:tailEnd/>
          </a:ln>
        </p:spPr>
        <p:txBody>
          <a:bodyPr lIns="92075" tIns="46038" rIns="92075" bIns="46038"/>
          <a:lstStyle/>
          <a:p>
            <a:pPr marL="342900" indent="-342900" algn="just">
              <a:lnSpc>
                <a:spcPct val="130000"/>
              </a:lnSpc>
              <a:spcBef>
                <a:spcPct val="20000"/>
              </a:spcBef>
              <a:buClr>
                <a:schemeClr val="hlink"/>
              </a:buClr>
              <a:buSzPct val="80000"/>
              <a:buFont typeface="Monotype Sorts" pitchFamily="2" charset="2"/>
              <a:buNone/>
            </a:pPr>
            <a:r>
              <a:rPr lang="zh-CN" altLang="en-US" sz="2000" b="1" dirty="0">
                <a:solidFill>
                  <a:srgbClr val="003300"/>
                </a:solidFill>
                <a:latin typeface="Times New Roman" pitchFamily="18" charset="0"/>
                <a:cs typeface="Times New Roman" pitchFamily="18" charset="0"/>
              </a:rPr>
              <a:t>（</a:t>
            </a:r>
            <a:r>
              <a:rPr lang="en-US" altLang="zh-CN" sz="2000" b="1" dirty="0">
                <a:solidFill>
                  <a:srgbClr val="003300"/>
                </a:solidFill>
                <a:latin typeface="Times New Roman" pitchFamily="18" charset="0"/>
                <a:cs typeface="Times New Roman" pitchFamily="18" charset="0"/>
              </a:rPr>
              <a:t>1</a:t>
            </a:r>
            <a:r>
              <a:rPr lang="zh-CN" altLang="en-US" sz="2000" b="1" dirty="0" smtClean="0">
                <a:solidFill>
                  <a:srgbClr val="003300"/>
                </a:solidFill>
                <a:latin typeface="Times New Roman" pitchFamily="18" charset="0"/>
                <a:cs typeface="Times New Roman" pitchFamily="18" charset="0"/>
              </a:rPr>
              <a:t>）</a:t>
            </a:r>
            <a:r>
              <a:rPr lang="en-US" altLang="zh-CN" sz="2000" b="1" dirty="0" smtClean="0">
                <a:solidFill>
                  <a:srgbClr val="003300"/>
                </a:solidFill>
                <a:latin typeface="Times New Roman" pitchFamily="18" charset="0"/>
                <a:cs typeface="Times New Roman" pitchFamily="18" charset="0"/>
              </a:rPr>
              <a:t>Synchronous cascading</a:t>
            </a:r>
          </a:p>
          <a:p>
            <a:pPr marL="342900" indent="-342900" algn="just">
              <a:lnSpc>
                <a:spcPct val="130000"/>
              </a:lnSpc>
              <a:spcBef>
                <a:spcPct val="20000"/>
              </a:spcBef>
              <a:buClr>
                <a:schemeClr val="hlink"/>
              </a:buClr>
              <a:buSzPct val="80000"/>
              <a:buFont typeface="Monotype Sorts" pitchFamily="2" charset="2"/>
              <a:buNone/>
            </a:pPr>
            <a:r>
              <a:rPr lang="en-US" altLang="zh-CN" sz="2800" b="1" dirty="0" smtClean="0">
                <a:solidFill>
                  <a:srgbClr val="C00000"/>
                </a:solidFill>
                <a:latin typeface="Times New Roman" pitchFamily="18" charset="0"/>
                <a:cs typeface="Times New Roman" pitchFamily="18" charset="0"/>
              </a:rPr>
              <a:t>Example</a:t>
            </a:r>
            <a:r>
              <a:rPr lang="en-US" altLang="zh-CN" sz="2000" b="1" dirty="0" smtClean="0">
                <a:solidFill>
                  <a:srgbClr val="003300"/>
                </a:solidFill>
                <a:latin typeface="Times New Roman" pitchFamily="18" charset="0"/>
                <a:cs typeface="Times New Roman" pitchFamily="18" charset="0"/>
              </a:rPr>
              <a:t> Develop a modulus-256 synchronous counter using two 74161s. 74161 is a 4-bit (up) counter with modulus-16. Synchronous cascading is preferred.</a:t>
            </a:r>
          </a:p>
        </p:txBody>
      </p:sp>
      <p:sp>
        <p:nvSpPr>
          <p:cNvPr id="5" name="Rectangle 4"/>
          <p:cNvSpPr>
            <a:spLocks noChangeArrowheads="1"/>
          </p:cNvSpPr>
          <p:nvPr/>
        </p:nvSpPr>
        <p:spPr bwMode="auto">
          <a:xfrm>
            <a:off x="-108520" y="692696"/>
            <a:ext cx="7238007" cy="381000"/>
          </a:xfrm>
          <a:prstGeom prst="rect">
            <a:avLst/>
          </a:prstGeom>
          <a:noFill/>
          <a:ln w="9525">
            <a:noFill/>
            <a:miter lim="800000"/>
            <a:headEnd/>
            <a:tailEnd/>
          </a:ln>
        </p:spPr>
        <p:txBody>
          <a:bodyPr lIns="92075" tIns="46038" rIns="92075" bIns="46038"/>
          <a:lstStyle/>
          <a:p>
            <a:pPr marL="1143000" lvl="2" indent="-228600">
              <a:spcBef>
                <a:spcPct val="20000"/>
              </a:spcBef>
              <a:buClr>
                <a:schemeClr val="folHlink"/>
              </a:buClr>
            </a:pPr>
            <a:r>
              <a:rPr lang="en-US" altLang="zh-CN" sz="3200" b="1" dirty="0">
                <a:latin typeface="+mn-lt"/>
              </a:rPr>
              <a:t>1</a:t>
            </a:r>
            <a:r>
              <a:rPr lang="zh-CN" altLang="en-US" sz="3200" b="1" dirty="0" smtClean="0">
                <a:latin typeface="+mn-lt"/>
              </a:rPr>
              <a:t>．</a:t>
            </a:r>
            <a:r>
              <a:rPr lang="en-US" altLang="zh-CN" sz="3200" b="1" dirty="0" smtClean="0">
                <a:latin typeface="+mn-lt"/>
              </a:rPr>
              <a:t>Cascaded counters</a:t>
            </a:r>
            <a:endParaRPr lang="zh-CN" altLang="en-US" sz="3200" b="1" dirty="0">
              <a:latin typeface="+mn-lt"/>
            </a:endParaRPr>
          </a:p>
        </p:txBody>
      </p:sp>
      <p:pic>
        <p:nvPicPr>
          <p:cNvPr id="6" name="Picture 5"/>
          <p:cNvPicPr>
            <a:picLocks noChangeAspect="1" noChangeArrowheads="1"/>
          </p:cNvPicPr>
          <p:nvPr/>
        </p:nvPicPr>
        <p:blipFill>
          <a:blip r:embed="rId3" cstate="print"/>
          <a:srcRect/>
          <a:stretch>
            <a:fillRect/>
          </a:stretch>
        </p:blipFill>
        <p:spPr bwMode="auto">
          <a:xfrm>
            <a:off x="971600" y="3212976"/>
            <a:ext cx="7391400" cy="248602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755576" y="404664"/>
            <a:ext cx="7315200" cy="2880320"/>
          </a:xfrm>
        </p:spPr>
        <p:txBody>
          <a:bodyPr/>
          <a:lstStyle/>
          <a:p>
            <a:pPr algn="just">
              <a:lnSpc>
                <a:spcPct val="131000"/>
              </a:lnSpc>
              <a:buFont typeface="Wingdings" pitchFamily="2" charset="2"/>
              <a:buNone/>
            </a:pP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2</a:t>
            </a:r>
            <a:r>
              <a:rPr lang="zh-CN" altLang="en-US" sz="2500" b="1" dirty="0" smtClean="0">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 Asynchronous cascading</a:t>
            </a:r>
            <a:endParaRPr lang="zh-CN" altLang="en-US" sz="2500" b="1" dirty="0" smtClean="0">
              <a:latin typeface="Times New Roman" pitchFamily="18" charset="0"/>
              <a:cs typeface="Times New Roman" pitchFamily="18" charset="0"/>
            </a:endParaRPr>
          </a:p>
          <a:p>
            <a:pPr algn="just">
              <a:lnSpc>
                <a:spcPct val="131000"/>
              </a:lnSpc>
              <a:buNone/>
            </a:pPr>
            <a:r>
              <a:rPr lang="en-US" altLang="zh-CN" sz="3200" b="1" dirty="0" smtClean="0">
                <a:solidFill>
                  <a:srgbClr val="0070C0"/>
                </a:solidFill>
                <a:latin typeface="Times New Roman" pitchFamily="18" charset="0"/>
                <a:cs typeface="Times New Roman" pitchFamily="18" charset="0"/>
              </a:rPr>
              <a:t>Example</a:t>
            </a:r>
            <a:r>
              <a:rPr lang="en-US" altLang="zh-CN" sz="2400" b="1" dirty="0" smtClean="0">
                <a:solidFill>
                  <a:srgbClr val="003300"/>
                </a:solidFill>
                <a:latin typeface="Times New Roman" pitchFamily="18" charset="0"/>
                <a:cs typeface="Times New Roman" pitchFamily="18" charset="0"/>
              </a:rPr>
              <a:t> Develop an 8-bit up-down counter using two 74191. 74191 is a 4-bit (up/down) counter with modulus-16. Asynchronous cascading is preferred.</a:t>
            </a:r>
            <a:endParaRPr lang="zh-CN" altLang="en-US" sz="2100" b="1" dirty="0" smtClean="0">
              <a:solidFill>
                <a:srgbClr val="003300"/>
              </a:solidFill>
              <a:latin typeface="Times New Roman" pitchFamily="18" charset="0"/>
              <a:cs typeface="Times New Roman" pitchFamily="18" charset="0"/>
            </a:endParaRPr>
          </a:p>
        </p:txBody>
      </p:sp>
      <p:sp>
        <p:nvSpPr>
          <p:cNvPr id="19458" name="Slide Number Placeholder 5"/>
          <p:cNvSpPr>
            <a:spLocks noGrp="1"/>
          </p:cNvSpPr>
          <p:nvPr>
            <p:ph type="sldNum" sz="quarter" idx="12"/>
          </p:nvPr>
        </p:nvSpPr>
        <p:spPr/>
        <p:txBody>
          <a:bodyPr/>
          <a:lstStyle/>
          <a:p>
            <a:pPr>
              <a:defRPr/>
            </a:pPr>
            <a:fld id="{EB576ABF-E6F8-4638-B2AE-AAF3E9B4C9D6}" type="slidenum">
              <a:rPr lang="zh-CN" altLang="en-US"/>
              <a:pPr>
                <a:defRPr/>
              </a:pPr>
              <a:t>15</a:t>
            </a:fld>
            <a:endParaRPr lang="en-US" altLang="zh-CN"/>
          </a:p>
        </p:txBody>
      </p:sp>
      <p:pic>
        <p:nvPicPr>
          <p:cNvPr id="55299" name="Picture 3"/>
          <p:cNvPicPr>
            <a:picLocks noChangeAspect="1" noChangeArrowheads="1"/>
          </p:cNvPicPr>
          <p:nvPr/>
        </p:nvPicPr>
        <p:blipFill>
          <a:blip r:embed="rId3" cstate="print"/>
          <a:srcRect/>
          <a:stretch>
            <a:fillRect/>
          </a:stretch>
        </p:blipFill>
        <p:spPr bwMode="auto">
          <a:xfrm>
            <a:off x="539552" y="3284984"/>
            <a:ext cx="8208962" cy="2822575"/>
          </a:xfrm>
          <a:prstGeom prst="rect">
            <a:avLst/>
          </a:prstGeom>
          <a:noFill/>
          <a:ln w="12700" cap="sq">
            <a:noFill/>
            <a:miter lim="800000"/>
            <a:headEnd type="none" w="sm" len="sm"/>
            <a:tailEnd type="none" w="sm" len="sm"/>
          </a:ln>
        </p:spPr>
      </p:pic>
      <p:sp>
        <p:nvSpPr>
          <p:cNvPr id="23557" name="AutoShape 5"/>
          <p:cNvSpPr>
            <a:spLocks noChangeAspect="1" noChangeArrowheads="1"/>
          </p:cNvSpPr>
          <p:nvPr/>
        </p:nvSpPr>
        <p:spPr bwMode="auto">
          <a:xfrm>
            <a:off x="611188" y="2636838"/>
            <a:ext cx="8208962" cy="2822575"/>
          </a:xfrm>
          <a:prstGeom prst="rect">
            <a:avLst/>
          </a:prstGeom>
          <a:noFill/>
          <a:ln w="9525">
            <a:noFill/>
            <a:miter lim="800000"/>
            <a:headEnd/>
            <a:tailEnd/>
          </a:ln>
        </p:spPr>
        <p:txBody>
          <a:bodyPr/>
          <a:lstStyle/>
          <a:p>
            <a:endParaRPr lang="zh-CN" altLang="en-US"/>
          </a:p>
        </p:txBody>
      </p:sp>
      <p:cxnSp>
        <p:nvCxnSpPr>
          <p:cNvPr id="23558" name="Straight Connector 6"/>
          <p:cNvCxnSpPr>
            <a:cxnSpLocks noChangeShapeType="1"/>
          </p:cNvCxnSpPr>
          <p:nvPr/>
        </p:nvCxnSpPr>
        <p:spPr bwMode="auto">
          <a:xfrm>
            <a:off x="7643813" y="3857625"/>
            <a:ext cx="214312" cy="0"/>
          </a:xfrm>
          <a:prstGeom prst="line">
            <a:avLst/>
          </a:prstGeom>
          <a:noFill/>
          <a:ln w="31750"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ox(in)">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ox(in)">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235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p:bldP spid="2355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00112" y="404813"/>
            <a:ext cx="6624215" cy="533400"/>
          </a:xfrm>
        </p:spPr>
        <p:txBody>
          <a:bodyPr/>
          <a:lstStyle/>
          <a:p>
            <a:r>
              <a:rPr lang="zh-CN" altLang="en-US" sz="2400" b="1" dirty="0" smtClean="0">
                <a:solidFill>
                  <a:srgbClr val="003300"/>
                </a:solidFill>
                <a:latin typeface="Times New Roman" pitchFamily="18" charset="0"/>
                <a:cs typeface="Times New Roman" pitchFamily="18" charset="0"/>
              </a:rPr>
              <a:t>（</a:t>
            </a:r>
            <a:r>
              <a:rPr lang="en-US" altLang="zh-CN" sz="2400" b="1" dirty="0" smtClean="0">
                <a:solidFill>
                  <a:srgbClr val="003300"/>
                </a:solidFill>
                <a:latin typeface="Times New Roman" pitchFamily="18" charset="0"/>
                <a:cs typeface="Times New Roman" pitchFamily="18" charset="0"/>
              </a:rPr>
              <a:t>3</a:t>
            </a:r>
            <a:r>
              <a:rPr lang="zh-CN" altLang="en-US" sz="2400" b="1" dirty="0" smtClean="0">
                <a:solidFill>
                  <a:srgbClr val="003300"/>
                </a:solidFill>
                <a:latin typeface="Times New Roman" pitchFamily="18" charset="0"/>
                <a:cs typeface="Times New Roman" pitchFamily="18" charset="0"/>
              </a:rPr>
              <a:t>）</a:t>
            </a:r>
            <a:r>
              <a:rPr lang="en-US" altLang="zh-CN" sz="2400" b="1" dirty="0" smtClean="0">
                <a:solidFill>
                  <a:srgbClr val="003300"/>
                </a:solidFill>
                <a:latin typeface="Times New Roman" pitchFamily="18" charset="0"/>
                <a:cs typeface="Times New Roman" pitchFamily="18" charset="0"/>
              </a:rPr>
              <a:t>The output of counter is used as carry signal</a:t>
            </a:r>
            <a:endParaRPr lang="zh-CN" altLang="en-US" sz="2400" b="1" dirty="0" smtClean="0">
              <a:solidFill>
                <a:srgbClr val="003300"/>
              </a:solidFill>
              <a:latin typeface="Times New Roman" pitchFamily="18" charset="0"/>
              <a:cs typeface="Times New Roman" pitchFamily="18" charset="0"/>
            </a:endParaRPr>
          </a:p>
        </p:txBody>
      </p:sp>
      <p:sp>
        <p:nvSpPr>
          <p:cNvPr id="20482" name="Slide Number Placeholder 5"/>
          <p:cNvSpPr>
            <a:spLocks noGrp="1"/>
          </p:cNvSpPr>
          <p:nvPr>
            <p:ph type="sldNum" sz="quarter" idx="12"/>
          </p:nvPr>
        </p:nvSpPr>
        <p:spPr/>
        <p:txBody>
          <a:bodyPr/>
          <a:lstStyle/>
          <a:p>
            <a:pPr>
              <a:defRPr/>
            </a:pPr>
            <a:fld id="{9B436CFE-954A-4C86-AF33-BB58455EF44C}" type="slidenum">
              <a:rPr lang="zh-CN" altLang="en-US"/>
              <a:pPr>
                <a:defRPr/>
              </a:pPr>
              <a:t>16</a:t>
            </a:fld>
            <a:endParaRPr lang="en-US" altLang="zh-CN"/>
          </a:p>
        </p:txBody>
      </p:sp>
      <p:sp>
        <p:nvSpPr>
          <p:cNvPr id="56324" name="Rectangle 4"/>
          <p:cNvSpPr>
            <a:spLocks noChangeArrowheads="1"/>
          </p:cNvSpPr>
          <p:nvPr/>
        </p:nvSpPr>
        <p:spPr bwMode="auto">
          <a:xfrm>
            <a:off x="899592" y="1196752"/>
            <a:ext cx="7586662" cy="1368152"/>
          </a:xfrm>
          <a:prstGeom prst="rect">
            <a:avLst/>
          </a:prstGeom>
          <a:noFill/>
          <a:ln w="9525">
            <a:noFill/>
            <a:miter lim="800000"/>
            <a:headEnd/>
            <a:tailEnd/>
          </a:ln>
        </p:spPr>
        <p:txBody>
          <a:bodyPr lIns="92075" tIns="46038" rIns="92075" bIns="46038"/>
          <a:lstStyle/>
          <a:p>
            <a:pPr marL="342900" indent="-342900">
              <a:lnSpc>
                <a:spcPct val="120000"/>
              </a:lnSpc>
              <a:spcBef>
                <a:spcPct val="20000"/>
              </a:spcBef>
              <a:buClr>
                <a:schemeClr val="hlink"/>
              </a:buClr>
              <a:buSzPct val="80000"/>
              <a:buFont typeface="Monotype Sorts" pitchFamily="2" charset="2"/>
              <a:buNone/>
            </a:pPr>
            <a:r>
              <a:rPr lang="en-US" altLang="zh-CN" sz="2400" b="1" dirty="0" smtClean="0">
                <a:solidFill>
                  <a:srgbClr val="003300"/>
                </a:solidFill>
                <a:latin typeface="Times New Roman" pitchFamily="18" charset="0"/>
              </a:rPr>
              <a:t>A modulus-100 up counter (8421BCD) composed of two </a:t>
            </a:r>
            <a:r>
              <a:rPr lang="en-US" altLang="zh-CN" sz="2400" b="1" dirty="0" smtClean="0">
                <a:solidFill>
                  <a:srgbClr val="003300"/>
                </a:solidFill>
                <a:latin typeface="Times New Roman" pitchFamily="18" charset="0"/>
              </a:rPr>
              <a:t>74290s</a:t>
            </a:r>
            <a:r>
              <a:rPr lang="en-US" altLang="zh-CN" sz="2400" b="1" dirty="0" smtClean="0">
                <a:solidFill>
                  <a:srgbClr val="003300"/>
                </a:solidFill>
                <a:latin typeface="Times New Roman" pitchFamily="18" charset="0"/>
              </a:rPr>
              <a:t>.</a:t>
            </a:r>
            <a:endParaRPr lang="en-US" altLang="zh-CN" sz="2400" b="1" dirty="0">
              <a:solidFill>
                <a:srgbClr val="003300"/>
              </a:solidFill>
              <a:latin typeface="Times New Roman" pitchFamily="18" charset="0"/>
            </a:endParaRPr>
          </a:p>
        </p:txBody>
      </p:sp>
      <p:pic>
        <p:nvPicPr>
          <p:cNvPr id="56325" name="Picture 5"/>
          <p:cNvPicPr>
            <a:picLocks noChangeAspect="1" noChangeArrowheads="1"/>
          </p:cNvPicPr>
          <p:nvPr/>
        </p:nvPicPr>
        <p:blipFill>
          <a:blip r:embed="rId3" cstate="print"/>
          <a:srcRect/>
          <a:stretch>
            <a:fillRect/>
          </a:stretch>
        </p:blipFill>
        <p:spPr bwMode="auto">
          <a:xfrm>
            <a:off x="1043608" y="2478385"/>
            <a:ext cx="7010400" cy="239077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arn(outVertical)">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 calcmode="lin" valueType="num">
                                      <p:cBhvr additive="base">
                                        <p:cTn id="12" dur="500" fill="hold"/>
                                        <p:tgtEl>
                                          <p:spTgt spid="56325"/>
                                        </p:tgtEl>
                                        <p:attrNameLst>
                                          <p:attrName>ppt_x</p:attrName>
                                        </p:attrNameLst>
                                      </p:cBhvr>
                                      <p:tavLst>
                                        <p:tav tm="0">
                                          <p:val>
                                            <p:strVal val="0-#ppt_w/2"/>
                                          </p:val>
                                        </p:tav>
                                        <p:tav tm="100000">
                                          <p:val>
                                            <p:strVal val="#ppt_x"/>
                                          </p:val>
                                        </p:tav>
                                      </p:tavLst>
                                    </p:anim>
                                    <p:anim calcmode="lin" valueType="num">
                                      <p:cBhvr additive="base">
                                        <p:cTn id="13"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52538" y="304800"/>
            <a:ext cx="5695726" cy="381000"/>
          </a:xfrm>
        </p:spPr>
        <p:txBody>
          <a:bodyPr/>
          <a:lstStyle/>
          <a:p>
            <a:r>
              <a:rPr lang="en-US" altLang="zh-CN" sz="2400" b="1" dirty="0" smtClean="0">
                <a:solidFill>
                  <a:srgbClr val="003300"/>
                </a:solidFill>
                <a:latin typeface="Times New Roman" pitchFamily="18" charset="0"/>
                <a:cs typeface="Times New Roman" pitchFamily="18" charset="0"/>
              </a:rPr>
              <a:t>2</a:t>
            </a:r>
            <a:r>
              <a:rPr lang="zh-CN" altLang="en-US" sz="2400" b="1" dirty="0" smtClean="0">
                <a:solidFill>
                  <a:srgbClr val="003300"/>
                </a:solidFill>
                <a:latin typeface="Times New Roman" pitchFamily="18" charset="0"/>
                <a:cs typeface="Times New Roman" pitchFamily="18" charset="0"/>
              </a:rPr>
              <a:t>．</a:t>
            </a:r>
            <a:r>
              <a:rPr lang="en-US" altLang="zh-CN" sz="2400" b="1" dirty="0" smtClean="0">
                <a:solidFill>
                  <a:srgbClr val="003300"/>
                </a:solidFill>
                <a:latin typeface="Times New Roman" pitchFamily="18" charset="0"/>
                <a:cs typeface="Times New Roman" pitchFamily="18" charset="0"/>
              </a:rPr>
              <a:t>Counters with arbitrary modulus</a:t>
            </a:r>
            <a:endParaRPr lang="zh-CN" altLang="en-US" sz="3200" b="1" dirty="0" smtClean="0">
              <a:solidFill>
                <a:srgbClr val="003300"/>
              </a:solidFill>
              <a:latin typeface="Times New Roman" pitchFamily="18" charset="0"/>
              <a:cs typeface="Times New Roman" pitchFamily="18" charset="0"/>
            </a:endParaRPr>
          </a:p>
        </p:txBody>
      </p:sp>
      <p:sp>
        <p:nvSpPr>
          <p:cNvPr id="57347" name="Rectangle 3"/>
          <p:cNvSpPr>
            <a:spLocks noGrp="1" noChangeArrowheads="1"/>
          </p:cNvSpPr>
          <p:nvPr>
            <p:ph idx="1"/>
          </p:nvPr>
        </p:nvSpPr>
        <p:spPr>
          <a:xfrm>
            <a:off x="1042988" y="908050"/>
            <a:ext cx="6172200" cy="1066800"/>
          </a:xfrm>
        </p:spPr>
        <p:txBody>
          <a:bodyPr/>
          <a:lstStyle/>
          <a:p>
            <a:pPr algn="just">
              <a:lnSpc>
                <a:spcPct val="131000"/>
              </a:lnSpc>
              <a:buFont typeface="Wingdings" pitchFamily="2" charset="2"/>
              <a:buNone/>
            </a:pP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1</a:t>
            </a: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Asynchronous Reset</a:t>
            </a:r>
            <a:endParaRPr lang="zh-CN" altLang="en-US" sz="1900" b="1" dirty="0" smtClean="0">
              <a:latin typeface="Times New Roman" pitchFamily="18" charset="0"/>
              <a:cs typeface="Times New Roman" pitchFamily="18" charset="0"/>
            </a:endParaRPr>
          </a:p>
        </p:txBody>
      </p:sp>
      <p:sp>
        <p:nvSpPr>
          <p:cNvPr id="21506" name="Slide Number Placeholder 5"/>
          <p:cNvSpPr>
            <a:spLocks noGrp="1"/>
          </p:cNvSpPr>
          <p:nvPr>
            <p:ph type="sldNum" sz="quarter" idx="12"/>
          </p:nvPr>
        </p:nvSpPr>
        <p:spPr/>
        <p:txBody>
          <a:bodyPr/>
          <a:lstStyle/>
          <a:p>
            <a:pPr>
              <a:defRPr/>
            </a:pPr>
            <a:fld id="{9DAF6FB1-A2E2-45CD-BE8D-3340B5749812}" type="slidenum">
              <a:rPr lang="zh-CN" altLang="en-US"/>
              <a:pPr>
                <a:defRPr/>
              </a:pPr>
              <a:t>17</a:t>
            </a:fld>
            <a:endParaRPr lang="en-US" altLang="zh-CN"/>
          </a:p>
        </p:txBody>
      </p:sp>
      <p:sp>
        <p:nvSpPr>
          <p:cNvPr id="57348" name="Rectangle 4"/>
          <p:cNvSpPr>
            <a:spLocks noChangeArrowheads="1"/>
          </p:cNvSpPr>
          <p:nvPr/>
        </p:nvSpPr>
        <p:spPr bwMode="auto">
          <a:xfrm>
            <a:off x="755576" y="1844824"/>
            <a:ext cx="7670800" cy="6096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endParaRPr lang="zh-CN" altLang="en-US" sz="2000" b="1" dirty="0">
              <a:solidFill>
                <a:srgbClr val="003300"/>
              </a:solidFill>
              <a:latin typeface="Times New Roman" pitchFamily="18" charset="0"/>
            </a:endParaRPr>
          </a:p>
        </p:txBody>
      </p:sp>
      <p:grpSp>
        <p:nvGrpSpPr>
          <p:cNvPr id="2" name="Group 12"/>
          <p:cNvGrpSpPr>
            <a:grpSpLocks/>
          </p:cNvGrpSpPr>
          <p:nvPr/>
        </p:nvGrpSpPr>
        <p:grpSpPr bwMode="auto">
          <a:xfrm>
            <a:off x="457200" y="2738983"/>
            <a:ext cx="4895850" cy="2562225"/>
            <a:chOff x="288" y="1638"/>
            <a:chExt cx="3084" cy="1614"/>
          </a:xfrm>
        </p:grpSpPr>
        <p:pic>
          <p:nvPicPr>
            <p:cNvPr id="25612" name="Picture 5"/>
            <p:cNvPicPr>
              <a:picLocks noChangeAspect="1" noChangeArrowheads="1"/>
            </p:cNvPicPr>
            <p:nvPr/>
          </p:nvPicPr>
          <p:blipFill>
            <a:blip r:embed="rId3" cstate="print"/>
            <a:srcRect/>
            <a:stretch>
              <a:fillRect/>
            </a:stretch>
          </p:blipFill>
          <p:spPr bwMode="auto">
            <a:xfrm>
              <a:off x="780" y="1638"/>
              <a:ext cx="2592" cy="1614"/>
            </a:xfrm>
            <a:prstGeom prst="rect">
              <a:avLst/>
            </a:prstGeom>
            <a:noFill/>
            <a:ln w="12700" cap="sq">
              <a:noFill/>
              <a:miter lim="800000"/>
              <a:headEnd type="none" w="sm" len="sm"/>
              <a:tailEnd type="none" w="sm" len="sm"/>
            </a:ln>
          </p:spPr>
        </p:pic>
        <p:pic>
          <p:nvPicPr>
            <p:cNvPr id="25613" name="Picture 6"/>
            <p:cNvPicPr>
              <a:picLocks noChangeAspect="1" noChangeArrowheads="1"/>
            </p:cNvPicPr>
            <p:nvPr/>
          </p:nvPicPr>
          <p:blipFill>
            <a:blip r:embed="rId4" cstate="print"/>
            <a:srcRect/>
            <a:stretch>
              <a:fillRect/>
            </a:stretch>
          </p:blipFill>
          <p:spPr bwMode="auto">
            <a:xfrm>
              <a:off x="288" y="1848"/>
              <a:ext cx="1254" cy="1336"/>
            </a:xfrm>
            <a:prstGeom prst="rect">
              <a:avLst/>
            </a:prstGeom>
            <a:noFill/>
            <a:ln w="12700" cap="sq">
              <a:noFill/>
              <a:miter lim="800000"/>
              <a:headEnd type="none" w="sm" len="sm"/>
              <a:tailEnd type="none" w="sm" len="sm"/>
            </a:ln>
          </p:spPr>
        </p:pic>
      </p:grpSp>
      <p:grpSp>
        <p:nvGrpSpPr>
          <p:cNvPr id="3" name="Group 12"/>
          <p:cNvGrpSpPr>
            <a:grpSpLocks/>
          </p:cNvGrpSpPr>
          <p:nvPr/>
        </p:nvGrpSpPr>
        <p:grpSpPr bwMode="auto">
          <a:xfrm>
            <a:off x="5292080" y="2890812"/>
            <a:ext cx="3581400" cy="2338388"/>
            <a:chOff x="5334000" y="2819400"/>
            <a:chExt cx="3581400" cy="2338388"/>
          </a:xfrm>
        </p:grpSpPr>
        <p:grpSp>
          <p:nvGrpSpPr>
            <p:cNvPr id="25608" name="Group 13"/>
            <p:cNvGrpSpPr>
              <a:grpSpLocks/>
            </p:cNvGrpSpPr>
            <p:nvPr/>
          </p:nvGrpSpPr>
          <p:grpSpPr bwMode="auto">
            <a:xfrm>
              <a:off x="5334000" y="2819400"/>
              <a:ext cx="3581400" cy="2338388"/>
              <a:chOff x="3360" y="1776"/>
              <a:chExt cx="2256" cy="1473"/>
            </a:xfrm>
          </p:grpSpPr>
          <p:pic>
            <p:nvPicPr>
              <p:cNvPr id="25610" name="Picture 7"/>
              <p:cNvPicPr>
                <a:picLocks noChangeAspect="1" noChangeArrowheads="1"/>
              </p:cNvPicPr>
              <p:nvPr/>
            </p:nvPicPr>
            <p:blipFill>
              <a:blip r:embed="rId5" cstate="print"/>
              <a:srcRect/>
              <a:stretch>
                <a:fillRect/>
              </a:stretch>
            </p:blipFill>
            <p:spPr bwMode="auto">
              <a:xfrm>
                <a:off x="3360" y="1776"/>
                <a:ext cx="2256" cy="1473"/>
              </a:xfrm>
              <a:prstGeom prst="rect">
                <a:avLst/>
              </a:prstGeom>
              <a:noFill/>
              <a:ln w="12700" cap="sq">
                <a:noFill/>
                <a:miter lim="800000"/>
                <a:headEnd type="none" w="sm" len="sm"/>
                <a:tailEnd type="none" w="sm" len="sm"/>
              </a:ln>
            </p:spPr>
          </p:pic>
          <p:pic>
            <p:nvPicPr>
              <p:cNvPr id="25611" name="Picture 8"/>
              <p:cNvPicPr>
                <a:picLocks noChangeAspect="1" noChangeArrowheads="1"/>
              </p:cNvPicPr>
              <p:nvPr/>
            </p:nvPicPr>
            <p:blipFill>
              <a:blip r:embed="rId6" cstate="print"/>
              <a:srcRect/>
              <a:stretch>
                <a:fillRect/>
              </a:stretch>
            </p:blipFill>
            <p:spPr bwMode="auto">
              <a:xfrm>
                <a:off x="3590" y="2618"/>
                <a:ext cx="1749" cy="411"/>
              </a:xfrm>
              <a:prstGeom prst="rect">
                <a:avLst/>
              </a:prstGeom>
              <a:noFill/>
              <a:ln w="12700" cap="sq">
                <a:noFill/>
                <a:miter lim="800000"/>
                <a:headEnd type="none" w="sm" len="sm"/>
                <a:tailEnd type="none" w="sm" len="sm"/>
              </a:ln>
            </p:spPr>
          </p:pic>
        </p:grpSp>
        <p:pic>
          <p:nvPicPr>
            <p:cNvPr id="25609" name="Picture 9"/>
            <p:cNvPicPr>
              <a:picLocks noChangeAspect="1" noChangeArrowheads="1"/>
            </p:cNvPicPr>
            <p:nvPr/>
          </p:nvPicPr>
          <p:blipFill>
            <a:blip r:embed="rId7" cstate="print"/>
            <a:srcRect/>
            <a:stretch>
              <a:fillRect/>
            </a:stretch>
          </p:blipFill>
          <p:spPr bwMode="auto">
            <a:xfrm>
              <a:off x="7558088" y="4540250"/>
              <a:ext cx="600075" cy="600075"/>
            </a:xfrm>
            <a:prstGeom prst="rect">
              <a:avLst/>
            </a:prstGeom>
            <a:noFill/>
            <a:ln w="12700" cap="sq">
              <a:noFill/>
              <a:miter lim="800000"/>
              <a:headEnd type="none" w="sm" len="sm"/>
              <a:tailEnd type="none" w="sm" len="sm"/>
            </a:ln>
          </p:spPr>
        </p:pic>
      </p:grpSp>
      <p:sp>
        <p:nvSpPr>
          <p:cNvPr id="14" name="矩形 13"/>
          <p:cNvSpPr/>
          <p:nvPr/>
        </p:nvSpPr>
        <p:spPr>
          <a:xfrm>
            <a:off x="755576" y="1556792"/>
            <a:ext cx="7848872" cy="1060034"/>
          </a:xfrm>
          <a:prstGeom prst="rect">
            <a:avLst/>
          </a:prstGeom>
        </p:spPr>
        <p:txBody>
          <a:bodyPr wrap="square">
            <a:spAutoFit/>
          </a:bodyPr>
          <a:lstStyle/>
          <a:p>
            <a:pPr marL="342900" indent="-342900" algn="just">
              <a:lnSpc>
                <a:spcPct val="131000"/>
              </a:lnSpc>
              <a:spcBef>
                <a:spcPct val="20000"/>
              </a:spcBef>
              <a:buClr>
                <a:schemeClr val="hlink"/>
              </a:buClr>
              <a:buSzPct val="80000"/>
              <a:buFont typeface="Monotype Sorts" pitchFamily="2" charset="2"/>
              <a:buNone/>
            </a:pPr>
            <a:r>
              <a:rPr lang="en-US" altLang="zh-CN" sz="2400" b="1" dirty="0" smtClean="0">
                <a:solidFill>
                  <a:srgbClr val="003300"/>
                </a:solidFill>
                <a:latin typeface="Times New Roman" pitchFamily="18" charset="0"/>
              </a:rPr>
              <a:t>Example: Develop a modulus-6 counter by 74160 (modulus-10, with asynchronous reset), and NAND gate.</a:t>
            </a:r>
            <a:endParaRPr lang="zh-CN" altLang="en-US" sz="2400" b="1" dirty="0">
              <a:solidFill>
                <a:srgbClr val="0033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nodePh="1">
                                  <p:stCondLst>
                                    <p:cond delay="0"/>
                                  </p:stCondLst>
                                  <p:endCondLst>
                                    <p:cond evt="begin" delay="0">
                                      <p:tn val="11"/>
                                    </p:cond>
                                  </p:end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4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6012" y="549275"/>
            <a:ext cx="5112171" cy="609600"/>
          </a:xfrm>
        </p:spPr>
        <p:txBody>
          <a:bodyPr/>
          <a:lstStyle/>
          <a:p>
            <a:r>
              <a:rPr lang="zh-CN" altLang="en-US" sz="2800" b="1" dirty="0" smtClean="0">
                <a:solidFill>
                  <a:srgbClr val="003300"/>
                </a:solidFill>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2</a:t>
            </a:r>
            <a:r>
              <a:rPr lang="zh-CN" altLang="en-US" sz="2800" b="1" dirty="0" smtClean="0">
                <a:solidFill>
                  <a:srgbClr val="003300"/>
                </a:solidFill>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Synchronous Reset</a:t>
            </a:r>
            <a:endParaRPr lang="zh-CN" altLang="en-US" sz="2800" b="1" dirty="0" smtClean="0">
              <a:solidFill>
                <a:srgbClr val="990000"/>
              </a:solidFill>
              <a:latin typeface="Times New Roman" pitchFamily="18" charset="0"/>
              <a:cs typeface="Times New Roman" pitchFamily="18" charset="0"/>
            </a:endParaRPr>
          </a:p>
        </p:txBody>
      </p:sp>
      <p:sp>
        <p:nvSpPr>
          <p:cNvPr id="22530" name="Slide Number Placeholder 5"/>
          <p:cNvSpPr>
            <a:spLocks noGrp="1"/>
          </p:cNvSpPr>
          <p:nvPr>
            <p:ph type="sldNum" sz="quarter" idx="12"/>
          </p:nvPr>
        </p:nvSpPr>
        <p:spPr/>
        <p:txBody>
          <a:bodyPr/>
          <a:lstStyle/>
          <a:p>
            <a:pPr>
              <a:defRPr/>
            </a:pPr>
            <a:fld id="{C34030E0-6246-4439-BD6D-280938BAA525}" type="slidenum">
              <a:rPr lang="zh-CN" altLang="en-US"/>
              <a:pPr>
                <a:defRPr/>
              </a:pPr>
              <a:t>18</a:t>
            </a:fld>
            <a:endParaRPr lang="en-US" altLang="zh-CN"/>
          </a:p>
        </p:txBody>
      </p:sp>
      <p:pic>
        <p:nvPicPr>
          <p:cNvPr id="58372" name="Picture 4"/>
          <p:cNvPicPr>
            <a:picLocks noChangeAspect="1" noChangeArrowheads="1"/>
          </p:cNvPicPr>
          <p:nvPr/>
        </p:nvPicPr>
        <p:blipFill>
          <a:blip r:embed="rId3" cstate="print"/>
          <a:srcRect/>
          <a:stretch>
            <a:fillRect/>
          </a:stretch>
        </p:blipFill>
        <p:spPr bwMode="auto">
          <a:xfrm>
            <a:off x="1295400" y="2667000"/>
            <a:ext cx="4724400" cy="2473325"/>
          </a:xfrm>
          <a:prstGeom prst="rect">
            <a:avLst/>
          </a:prstGeom>
          <a:noFill/>
          <a:ln w="12700" cap="sq">
            <a:noFill/>
            <a:miter lim="800000"/>
            <a:headEnd type="none" w="sm" len="sm"/>
            <a:tailEnd type="none" w="sm" len="sm"/>
          </a:ln>
        </p:spPr>
      </p:pic>
      <p:pic>
        <p:nvPicPr>
          <p:cNvPr id="58373" name="Picture 5"/>
          <p:cNvPicPr>
            <a:picLocks noChangeAspect="1" noChangeArrowheads="1"/>
          </p:cNvPicPr>
          <p:nvPr/>
        </p:nvPicPr>
        <p:blipFill>
          <a:blip r:embed="rId4" cstate="print"/>
          <a:srcRect/>
          <a:stretch>
            <a:fillRect/>
          </a:stretch>
        </p:blipFill>
        <p:spPr bwMode="auto">
          <a:xfrm>
            <a:off x="5943600" y="2667000"/>
            <a:ext cx="2379663" cy="2446338"/>
          </a:xfrm>
          <a:prstGeom prst="rect">
            <a:avLst/>
          </a:prstGeom>
          <a:noFill/>
          <a:ln w="12700" cap="sq">
            <a:noFill/>
            <a:miter lim="800000"/>
            <a:headEnd type="none" w="sm" len="sm"/>
            <a:tailEnd type="none" w="sm" len="sm"/>
          </a:ln>
        </p:spPr>
      </p:pic>
      <p:sp>
        <p:nvSpPr>
          <p:cNvPr id="7" name="矩形 6"/>
          <p:cNvSpPr/>
          <p:nvPr/>
        </p:nvSpPr>
        <p:spPr>
          <a:xfrm>
            <a:off x="683568" y="1412776"/>
            <a:ext cx="7776864" cy="1060034"/>
          </a:xfrm>
          <a:prstGeom prst="rect">
            <a:avLst/>
          </a:prstGeom>
        </p:spPr>
        <p:txBody>
          <a:bodyPr wrap="square">
            <a:spAutoFit/>
          </a:bodyPr>
          <a:lstStyle/>
          <a:p>
            <a:pPr marL="342900" indent="-342900" algn="just">
              <a:lnSpc>
                <a:spcPct val="131000"/>
              </a:lnSpc>
              <a:spcBef>
                <a:spcPct val="20000"/>
              </a:spcBef>
              <a:buClr>
                <a:schemeClr val="hlink"/>
              </a:buClr>
              <a:buSzPct val="80000"/>
              <a:buFont typeface="Monotype Sorts" pitchFamily="2" charset="2"/>
              <a:buNone/>
            </a:pPr>
            <a:r>
              <a:rPr lang="en-US" altLang="zh-CN" sz="2400" b="1" dirty="0" smtClean="0">
                <a:solidFill>
                  <a:srgbClr val="003300"/>
                </a:solidFill>
                <a:latin typeface="Times New Roman" pitchFamily="18" charset="0"/>
              </a:rPr>
              <a:t>Example: Develop a modulus-6 counter by 74163 (modulus-16, with synchronous reset), and NAND gate.</a:t>
            </a:r>
            <a:endParaRPr lang="zh-CN" altLang="en-US" sz="2400" b="1" dirty="0">
              <a:solidFill>
                <a:srgbClr val="0033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0-#ppt_w/2"/>
                                          </p:val>
                                        </p:tav>
                                        <p:tav tm="100000">
                                          <p:val>
                                            <p:strVal val="#ppt_x"/>
                                          </p:val>
                                        </p:tav>
                                      </p:tavLst>
                                    </p:anim>
                                    <p:anim calcmode="lin" valueType="num">
                                      <p:cBhvr additive="base">
                                        <p:cTn id="14"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43608" y="692696"/>
            <a:ext cx="5472608" cy="457200"/>
          </a:xfrm>
        </p:spPr>
        <p:txBody>
          <a:bodyPr>
            <a:noAutofit/>
          </a:bodyPr>
          <a:lstStyle/>
          <a:p>
            <a:pPr fontAlgn="auto">
              <a:spcAft>
                <a:spcPts val="0"/>
              </a:spcAft>
              <a:defRPr/>
            </a:pPr>
            <a:r>
              <a:rPr lang="zh-CN" altLang="en-US" sz="2800" b="1" dirty="0" smtClean="0">
                <a:solidFill>
                  <a:srgbClr val="003300"/>
                </a:solidFill>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3</a:t>
            </a:r>
            <a:r>
              <a:rPr lang="zh-CN" altLang="en-US" sz="2800" b="1" dirty="0" smtClean="0">
                <a:solidFill>
                  <a:srgbClr val="003300"/>
                </a:solidFill>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Asynchronous Preset</a:t>
            </a:r>
            <a:endParaRPr lang="zh-CN" altLang="en-US" sz="3200" b="1" i="1" dirty="0" smtClean="0">
              <a:solidFill>
                <a:srgbClr val="990000"/>
              </a:solidFill>
              <a:latin typeface="Times New Roman" pitchFamily="18" charset="0"/>
              <a:cs typeface="Times New Roman" pitchFamily="18" charset="0"/>
            </a:endParaRPr>
          </a:p>
        </p:txBody>
      </p:sp>
      <p:sp>
        <p:nvSpPr>
          <p:cNvPr id="59395" name="Rectangle 3"/>
          <p:cNvSpPr>
            <a:spLocks noGrp="1" noChangeArrowheads="1"/>
          </p:cNvSpPr>
          <p:nvPr>
            <p:ph idx="1"/>
          </p:nvPr>
        </p:nvSpPr>
        <p:spPr>
          <a:xfrm>
            <a:off x="755576" y="1412875"/>
            <a:ext cx="8208912" cy="1223963"/>
          </a:xfrm>
        </p:spPr>
        <p:txBody>
          <a:bodyPr/>
          <a:lstStyle/>
          <a:p>
            <a:pPr>
              <a:lnSpc>
                <a:spcPct val="90000"/>
              </a:lnSpc>
              <a:buFont typeface="Wingdings" pitchFamily="2" charset="2"/>
              <a:buNone/>
            </a:pPr>
            <a:r>
              <a:rPr lang="en-US" altLang="zh-CN" sz="2400" b="1" dirty="0" smtClean="0">
                <a:solidFill>
                  <a:srgbClr val="003300"/>
                </a:solidFill>
                <a:latin typeface="+mj-lt"/>
              </a:rPr>
              <a:t>Example. Develop an excess-3 code (</a:t>
            </a:r>
            <a:r>
              <a:rPr lang="zh-CN" altLang="en-US" sz="2400" b="1" dirty="0" smtClean="0">
                <a:solidFill>
                  <a:srgbClr val="003300"/>
                </a:solidFill>
                <a:latin typeface="+mj-lt"/>
              </a:rPr>
              <a:t>余</a:t>
            </a:r>
            <a:r>
              <a:rPr lang="en-US" altLang="zh-CN" sz="2400" b="1" dirty="0" smtClean="0">
                <a:solidFill>
                  <a:srgbClr val="003300"/>
                </a:solidFill>
                <a:latin typeface="+mj-lt"/>
              </a:rPr>
              <a:t>3</a:t>
            </a:r>
            <a:r>
              <a:rPr lang="zh-CN" altLang="en-US" sz="2400" b="1" dirty="0" smtClean="0">
                <a:solidFill>
                  <a:srgbClr val="003300"/>
                </a:solidFill>
                <a:latin typeface="+mj-lt"/>
              </a:rPr>
              <a:t>码</a:t>
            </a:r>
            <a:r>
              <a:rPr lang="en-US" altLang="zh-CN" sz="2400" b="1" dirty="0" smtClean="0">
                <a:solidFill>
                  <a:srgbClr val="003300"/>
                </a:solidFill>
                <a:latin typeface="+mj-lt"/>
              </a:rPr>
              <a:t>) counter with modulus-10 by 74191 (4-bit up/down counter with asynchronous preset) and NAND gate.</a:t>
            </a:r>
            <a:endParaRPr lang="zh-CN" altLang="en-US" sz="2400" b="1" dirty="0" smtClean="0">
              <a:solidFill>
                <a:srgbClr val="003300"/>
              </a:solidFill>
              <a:latin typeface="+mj-lt"/>
            </a:endParaRPr>
          </a:p>
        </p:txBody>
      </p:sp>
      <p:sp>
        <p:nvSpPr>
          <p:cNvPr id="23554" name="Slide Number Placeholder 5"/>
          <p:cNvSpPr>
            <a:spLocks noGrp="1"/>
          </p:cNvSpPr>
          <p:nvPr>
            <p:ph type="sldNum" sz="quarter" idx="12"/>
          </p:nvPr>
        </p:nvSpPr>
        <p:spPr/>
        <p:txBody>
          <a:bodyPr/>
          <a:lstStyle/>
          <a:p>
            <a:pPr>
              <a:defRPr/>
            </a:pPr>
            <a:fld id="{D4D4B72A-56C0-4198-9A5B-DA055B87965E}" type="slidenum">
              <a:rPr lang="zh-CN" altLang="en-US"/>
              <a:pPr>
                <a:defRPr/>
              </a:pPr>
              <a:t>19</a:t>
            </a:fld>
            <a:endParaRPr lang="en-US" altLang="zh-CN"/>
          </a:p>
        </p:txBody>
      </p:sp>
      <p:pic>
        <p:nvPicPr>
          <p:cNvPr id="59396" name="Picture 4"/>
          <p:cNvPicPr>
            <a:picLocks noChangeAspect="1" noChangeArrowheads="1"/>
          </p:cNvPicPr>
          <p:nvPr/>
        </p:nvPicPr>
        <p:blipFill>
          <a:blip r:embed="rId3" cstate="print"/>
          <a:srcRect/>
          <a:stretch>
            <a:fillRect/>
          </a:stretch>
        </p:blipFill>
        <p:spPr bwMode="auto">
          <a:xfrm>
            <a:off x="395288" y="2924175"/>
            <a:ext cx="4648200" cy="2728913"/>
          </a:xfrm>
          <a:prstGeom prst="rect">
            <a:avLst/>
          </a:prstGeom>
          <a:noFill/>
          <a:ln w="12700" cap="sq">
            <a:noFill/>
            <a:miter lim="800000"/>
            <a:headEnd type="none" w="sm" len="sm"/>
            <a:tailEnd type="none" w="sm" len="sm"/>
          </a:ln>
        </p:spPr>
      </p:pic>
      <p:pic>
        <p:nvPicPr>
          <p:cNvPr id="59397" name="Picture 5"/>
          <p:cNvPicPr>
            <a:picLocks noChangeAspect="1" noChangeArrowheads="1"/>
          </p:cNvPicPr>
          <p:nvPr/>
        </p:nvPicPr>
        <p:blipFill>
          <a:blip r:embed="rId4" cstate="print"/>
          <a:srcRect/>
          <a:stretch>
            <a:fillRect/>
          </a:stretch>
        </p:blipFill>
        <p:spPr bwMode="auto">
          <a:xfrm>
            <a:off x="4572000" y="3573463"/>
            <a:ext cx="4343400" cy="230822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arn(outVertical)">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 calcmode="lin" valueType="num">
                                      <p:cBhvr additive="base">
                                        <p:cTn id="12" dur="500" fill="hold"/>
                                        <p:tgtEl>
                                          <p:spTgt spid="59396"/>
                                        </p:tgtEl>
                                        <p:attrNameLst>
                                          <p:attrName>ppt_x</p:attrName>
                                        </p:attrNameLst>
                                      </p:cBhvr>
                                      <p:tavLst>
                                        <p:tav tm="0">
                                          <p:val>
                                            <p:strVal val="0-#ppt_w/2"/>
                                          </p:val>
                                        </p:tav>
                                        <p:tav tm="100000">
                                          <p:val>
                                            <p:strVal val="#ppt_x"/>
                                          </p:val>
                                        </p:tav>
                                      </p:tavLst>
                                    </p:anim>
                                    <p:anim calcmode="lin" valueType="num">
                                      <p:cBhvr additive="base">
                                        <p:cTn id="13"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9397"/>
                                        </p:tgtEl>
                                        <p:attrNameLst>
                                          <p:attrName>style.visibility</p:attrName>
                                        </p:attrNameLst>
                                      </p:cBhvr>
                                      <p:to>
                                        <p:strVal val="visible"/>
                                      </p:to>
                                    </p:set>
                                    <p:anim calcmode="lin" valueType="num">
                                      <p:cBhvr additive="base">
                                        <p:cTn id="18" dur="500" fill="hold"/>
                                        <p:tgtEl>
                                          <p:spTgt spid="59397"/>
                                        </p:tgtEl>
                                        <p:attrNameLst>
                                          <p:attrName>ppt_x</p:attrName>
                                        </p:attrNameLst>
                                      </p:cBhvr>
                                      <p:tavLst>
                                        <p:tav tm="0">
                                          <p:val>
                                            <p:strVal val="0-#ppt_w/2"/>
                                          </p:val>
                                        </p:tav>
                                        <p:tav tm="100000">
                                          <p:val>
                                            <p:strVal val="#ppt_x"/>
                                          </p:val>
                                        </p:tav>
                                      </p:tavLst>
                                    </p:anim>
                                    <p:anim calcmode="lin" valueType="num">
                                      <p:cBhvr additive="base">
                                        <p:cTn id="19"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0" y="404664"/>
            <a:ext cx="8028384" cy="533400"/>
          </a:xfrm>
        </p:spPr>
        <p:txBody>
          <a:bodyPr/>
          <a:lstStyle/>
          <a:p>
            <a:pPr lvl="2" algn="just">
              <a:lnSpc>
                <a:spcPct val="131000"/>
              </a:lnSpc>
              <a:buFont typeface="Wingdings" pitchFamily="2" charset="2"/>
              <a:buNone/>
            </a:pPr>
            <a:r>
              <a:rPr lang="en-US" altLang="zh-CN" sz="2800" b="1" dirty="0" smtClean="0">
                <a:solidFill>
                  <a:srgbClr val="C00000"/>
                </a:solidFill>
                <a:ea typeface="黑体" pitchFamily="2" charset="-122"/>
              </a:rPr>
              <a:t>Example:</a:t>
            </a:r>
            <a:r>
              <a:rPr lang="en-US" altLang="zh-CN" sz="2800" b="1" dirty="0" smtClean="0"/>
              <a:t>  Develop a modulus-5 counter</a:t>
            </a:r>
            <a:endParaRPr lang="zh-CN" altLang="en-US" sz="2800" b="1" dirty="0" smtClean="0"/>
          </a:p>
        </p:txBody>
      </p:sp>
      <p:sp>
        <p:nvSpPr>
          <p:cNvPr id="1027" name="Slide Number Placeholder 5"/>
          <p:cNvSpPr>
            <a:spLocks noGrp="1"/>
          </p:cNvSpPr>
          <p:nvPr>
            <p:ph type="sldNum" sz="quarter" idx="12"/>
          </p:nvPr>
        </p:nvSpPr>
        <p:spPr/>
        <p:txBody>
          <a:bodyPr/>
          <a:lstStyle/>
          <a:p>
            <a:pPr>
              <a:defRPr/>
            </a:pPr>
            <a:fld id="{4F329355-E1C2-4B57-95FC-361D6041F4E9}" type="slidenum">
              <a:rPr lang="zh-CN" altLang="en-US"/>
              <a:pPr>
                <a:defRPr/>
              </a:pPr>
              <a:t>2</a:t>
            </a:fld>
            <a:endParaRPr lang="en-US" altLang="zh-CN"/>
          </a:p>
        </p:txBody>
      </p:sp>
      <p:sp>
        <p:nvSpPr>
          <p:cNvPr id="78853" name="Rectangle 5"/>
          <p:cNvSpPr>
            <a:spLocks noChangeArrowheads="1"/>
          </p:cNvSpPr>
          <p:nvPr/>
        </p:nvSpPr>
        <p:spPr bwMode="auto">
          <a:xfrm>
            <a:off x="1330176" y="1819672"/>
            <a:ext cx="4826000" cy="4572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80000"/>
              <a:buFont typeface="Monotype Sorts" pitchFamily="2" charset="2"/>
              <a:buNone/>
            </a:pPr>
            <a:r>
              <a:rPr lang="en-US" altLang="zh-CN"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2) State assignment</a:t>
            </a:r>
            <a:endParaRPr lang="zh-CN" altLang="en-US" sz="2400" dirty="0">
              <a:latin typeface="Times New Roman" pitchFamily="18" charset="0"/>
              <a:cs typeface="Times New Roman" pitchFamily="18" charset="0"/>
            </a:endParaRPr>
          </a:p>
        </p:txBody>
      </p:sp>
      <p:sp>
        <p:nvSpPr>
          <p:cNvPr id="78854" name="Rectangle 6"/>
          <p:cNvSpPr>
            <a:spLocks noChangeArrowheads="1"/>
          </p:cNvSpPr>
          <p:nvPr/>
        </p:nvSpPr>
        <p:spPr bwMode="auto">
          <a:xfrm>
            <a:off x="1258888" y="1125538"/>
            <a:ext cx="4800600" cy="7620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80000"/>
              <a:buFont typeface="Monotype Sorts" pitchFamily="2" charset="2"/>
              <a:buNone/>
            </a:pPr>
            <a:r>
              <a:rPr lang="en-US" altLang="zh-CN"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1)  State </a:t>
            </a:r>
            <a:r>
              <a:rPr lang="en-US" altLang="zh-CN" sz="2400" dirty="0" smtClean="0">
                <a:latin typeface="+mn-lt"/>
              </a:rPr>
              <a:t>Diagram</a:t>
            </a:r>
            <a:endParaRPr lang="zh-CN" altLang="en-US" sz="2400" dirty="0">
              <a:latin typeface="+mn-lt"/>
            </a:endParaRPr>
          </a:p>
        </p:txBody>
      </p:sp>
      <p:pic>
        <p:nvPicPr>
          <p:cNvPr id="78855" name="Picture 7"/>
          <p:cNvPicPr>
            <a:picLocks noChangeAspect="1" noChangeArrowheads="1"/>
          </p:cNvPicPr>
          <p:nvPr/>
        </p:nvPicPr>
        <p:blipFill>
          <a:blip r:embed="rId3" cstate="print"/>
          <a:srcRect/>
          <a:stretch>
            <a:fillRect/>
          </a:stretch>
        </p:blipFill>
        <p:spPr bwMode="auto">
          <a:xfrm>
            <a:off x="6324600" y="914400"/>
            <a:ext cx="2438400" cy="1733550"/>
          </a:xfrm>
          <a:prstGeom prst="rect">
            <a:avLst/>
          </a:prstGeom>
          <a:noFill/>
          <a:ln w="12700" cap="sq">
            <a:noFill/>
            <a:miter lim="800000"/>
            <a:headEnd type="none" w="sm" len="sm"/>
            <a:tailEnd type="none" w="sm" len="sm"/>
          </a:ln>
        </p:spPr>
      </p:pic>
      <p:grpSp>
        <p:nvGrpSpPr>
          <p:cNvPr id="2" name="Group 14"/>
          <p:cNvGrpSpPr>
            <a:grpSpLocks/>
          </p:cNvGrpSpPr>
          <p:nvPr/>
        </p:nvGrpSpPr>
        <p:grpSpPr bwMode="auto">
          <a:xfrm>
            <a:off x="1116013" y="3068638"/>
            <a:ext cx="7239000" cy="3121025"/>
            <a:chOff x="703" y="1933"/>
            <a:chExt cx="4560" cy="1966"/>
          </a:xfrm>
        </p:grpSpPr>
        <p:grpSp>
          <p:nvGrpSpPr>
            <p:cNvPr id="1033" name="Group 12"/>
            <p:cNvGrpSpPr>
              <a:grpSpLocks/>
            </p:cNvGrpSpPr>
            <p:nvPr/>
          </p:nvGrpSpPr>
          <p:grpSpPr bwMode="auto">
            <a:xfrm>
              <a:off x="703" y="1979"/>
              <a:ext cx="4560" cy="1920"/>
              <a:chOff x="703" y="1979"/>
              <a:chExt cx="4560" cy="1920"/>
            </a:xfrm>
          </p:grpSpPr>
          <p:grpSp>
            <p:nvGrpSpPr>
              <p:cNvPr id="1035" name="Group 10"/>
              <p:cNvGrpSpPr>
                <a:grpSpLocks/>
              </p:cNvGrpSpPr>
              <p:nvPr/>
            </p:nvGrpSpPr>
            <p:grpSpPr bwMode="auto">
              <a:xfrm>
                <a:off x="703" y="1979"/>
                <a:ext cx="4560" cy="1920"/>
                <a:chOff x="703" y="1979"/>
                <a:chExt cx="4560" cy="1920"/>
              </a:xfrm>
            </p:grpSpPr>
            <p:graphicFrame>
              <p:nvGraphicFramePr>
                <p:cNvPr id="1026" name="Object 4"/>
                <p:cNvGraphicFramePr>
                  <a:graphicFrameLocks noChangeAspect="1"/>
                </p:cNvGraphicFramePr>
                <p:nvPr/>
              </p:nvGraphicFramePr>
              <p:xfrm>
                <a:off x="703" y="1979"/>
                <a:ext cx="4560" cy="1920"/>
              </p:xfrm>
              <a:graphic>
                <a:graphicData uri="http://schemas.openxmlformats.org/presentationml/2006/ole">
                  <p:oleObj spid="_x0000_s1026" name="BMP 图象" r:id="rId4" imgW="4238095" imgH="1714739" progId="PBrush">
                    <p:embed/>
                  </p:oleObj>
                </a:graphicData>
              </a:graphic>
            </p:graphicFrame>
            <p:sp>
              <p:nvSpPr>
                <p:cNvPr id="1037" name="Rectangle 9"/>
                <p:cNvSpPr>
                  <a:spLocks noChangeArrowheads="1"/>
                </p:cNvSpPr>
                <p:nvPr/>
              </p:nvSpPr>
              <p:spPr bwMode="auto">
                <a:xfrm>
                  <a:off x="2064" y="1979"/>
                  <a:ext cx="408" cy="136"/>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sp>
            <p:nvSpPr>
              <p:cNvPr id="1036" name="Rectangle 11"/>
              <p:cNvSpPr>
                <a:spLocks noChangeArrowheads="1"/>
              </p:cNvSpPr>
              <p:nvPr/>
            </p:nvSpPr>
            <p:spPr bwMode="auto">
              <a:xfrm>
                <a:off x="2608" y="1979"/>
                <a:ext cx="635" cy="226"/>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sp>
          <p:nvSpPr>
            <p:cNvPr id="1034" name="Text Box 13"/>
            <p:cNvSpPr txBox="1">
              <a:spLocks noChangeArrowheads="1"/>
            </p:cNvSpPr>
            <p:nvPr/>
          </p:nvSpPr>
          <p:spPr bwMode="auto">
            <a:xfrm>
              <a:off x="2200" y="1933"/>
              <a:ext cx="1769" cy="233"/>
            </a:xfrm>
            <a:prstGeom prst="rect">
              <a:avLst/>
            </a:prstGeom>
            <a:solidFill>
              <a:schemeClr val="bg1"/>
            </a:solidFill>
            <a:ln w="31750" algn="ctr">
              <a:noFill/>
              <a:miter lim="800000"/>
              <a:headEnd/>
              <a:tailEnd/>
            </a:ln>
          </p:spPr>
          <p:txBody>
            <a:bodyPr>
              <a:spAutoFit/>
            </a:bodyPr>
            <a:lstStyle/>
            <a:p>
              <a:pPr>
                <a:spcBef>
                  <a:spcPct val="50000"/>
                </a:spcBef>
              </a:pPr>
              <a:r>
                <a:rPr lang="en-US" altLang="zh-CN" b="1" dirty="0" smtClean="0"/>
                <a:t>State transition </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a:defRPr/>
            </a:pPr>
            <a:fld id="{8A606EA0-B6D7-42B5-8626-695333C3D5B4}" type="slidenum">
              <a:rPr lang="zh-CN" altLang="en-US"/>
              <a:pPr>
                <a:defRPr/>
              </a:pPr>
              <a:t>20</a:t>
            </a:fld>
            <a:endParaRPr lang="en-US" altLang="zh-CN"/>
          </a:p>
        </p:txBody>
      </p:sp>
      <p:pic>
        <p:nvPicPr>
          <p:cNvPr id="60420" name="Picture 4"/>
          <p:cNvPicPr>
            <a:picLocks noChangeAspect="1" noChangeArrowheads="1"/>
          </p:cNvPicPr>
          <p:nvPr/>
        </p:nvPicPr>
        <p:blipFill>
          <a:blip r:embed="rId3" cstate="print"/>
          <a:srcRect/>
          <a:stretch>
            <a:fillRect/>
          </a:stretch>
        </p:blipFill>
        <p:spPr bwMode="auto">
          <a:xfrm>
            <a:off x="766936" y="2060848"/>
            <a:ext cx="5029200" cy="2514600"/>
          </a:xfrm>
          <a:prstGeom prst="rect">
            <a:avLst/>
          </a:prstGeom>
          <a:noFill/>
          <a:ln w="12700" cap="sq">
            <a:noFill/>
            <a:miter lim="800000"/>
            <a:headEnd type="none" w="sm" len="sm"/>
            <a:tailEnd type="none" w="sm" len="sm"/>
          </a:ln>
        </p:spPr>
      </p:pic>
      <p:pic>
        <p:nvPicPr>
          <p:cNvPr id="60421" name="Picture 5"/>
          <p:cNvPicPr>
            <a:picLocks noChangeAspect="1" noChangeArrowheads="1"/>
          </p:cNvPicPr>
          <p:nvPr/>
        </p:nvPicPr>
        <p:blipFill>
          <a:blip r:embed="rId4" cstate="print"/>
          <a:srcRect/>
          <a:stretch>
            <a:fillRect/>
          </a:stretch>
        </p:blipFill>
        <p:spPr bwMode="auto">
          <a:xfrm>
            <a:off x="5404048" y="3733800"/>
            <a:ext cx="3200400" cy="2509838"/>
          </a:xfrm>
          <a:prstGeom prst="rect">
            <a:avLst/>
          </a:prstGeom>
          <a:noFill/>
          <a:ln w="12700" cap="sq">
            <a:noFill/>
            <a:miter lim="800000"/>
            <a:headEnd type="none" w="sm" len="sm"/>
            <a:tailEnd type="none" w="sm" len="sm"/>
          </a:ln>
        </p:spPr>
      </p:pic>
      <p:sp>
        <p:nvSpPr>
          <p:cNvPr id="8" name="Rectangle 2"/>
          <p:cNvSpPr txBox="1">
            <a:spLocks noChangeArrowheads="1"/>
          </p:cNvSpPr>
          <p:nvPr/>
        </p:nvSpPr>
        <p:spPr bwMode="auto">
          <a:xfrm>
            <a:off x="971600" y="332656"/>
            <a:ext cx="3887787" cy="457200"/>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003300"/>
                </a:solidFill>
                <a:effectLst/>
                <a:uLnTx/>
                <a:uFillTx/>
                <a:latin typeface="+mj-lt"/>
                <a:ea typeface="+mj-ea"/>
                <a:cs typeface="+mj-cs"/>
              </a:rPr>
              <a:t>（</a:t>
            </a:r>
            <a:r>
              <a:rPr kumimoji="0" lang="en-US" altLang="zh-CN" sz="2400" b="1" i="0" u="none" strike="noStrike" kern="1200" cap="none" spc="0" normalizeH="0" baseline="0" noProof="0" dirty="0" smtClean="0">
                <a:ln>
                  <a:noFill/>
                </a:ln>
                <a:solidFill>
                  <a:srgbClr val="003300"/>
                </a:solidFill>
                <a:effectLst/>
                <a:uLnTx/>
                <a:uFillTx/>
                <a:latin typeface="+mj-lt"/>
                <a:ea typeface="+mj-ea"/>
                <a:cs typeface="+mj-cs"/>
              </a:rPr>
              <a:t>3</a:t>
            </a:r>
            <a:r>
              <a:rPr kumimoji="0" lang="zh-CN" altLang="en-US" sz="2400" b="1" i="0" u="none" strike="noStrike" kern="1200" cap="none" spc="0" normalizeH="0" baseline="0" noProof="0" dirty="0" smtClean="0">
                <a:ln>
                  <a:noFill/>
                </a:ln>
                <a:solidFill>
                  <a:srgbClr val="003300"/>
                </a:solidFill>
                <a:effectLst/>
                <a:uLnTx/>
                <a:uFillTx/>
                <a:latin typeface="+mj-lt"/>
                <a:ea typeface="+mj-ea"/>
                <a:cs typeface="+mj-cs"/>
              </a:rPr>
              <a:t>）</a:t>
            </a:r>
            <a:r>
              <a:rPr kumimoji="0" lang="en-US" altLang="zh-CN" sz="2400" b="1" i="0" u="none" strike="noStrike" kern="1200" cap="none" spc="0" normalizeH="0" baseline="0" noProof="0" dirty="0" smtClean="0">
                <a:ln>
                  <a:noFill/>
                </a:ln>
                <a:solidFill>
                  <a:srgbClr val="003300"/>
                </a:solidFill>
                <a:effectLst/>
                <a:uLnTx/>
                <a:uFillTx/>
                <a:latin typeface="+mj-lt"/>
                <a:ea typeface="+mj-ea"/>
                <a:cs typeface="+mj-cs"/>
              </a:rPr>
              <a:t>Synchronous Preset</a:t>
            </a:r>
            <a:endParaRPr kumimoji="0" lang="zh-CN" altLang="en-US" sz="2800" b="1" i="1" u="none" strike="noStrike" kern="1200" cap="none" spc="0" normalizeH="0" baseline="0" noProof="0" dirty="0" smtClean="0">
              <a:ln>
                <a:noFill/>
              </a:ln>
              <a:solidFill>
                <a:srgbClr val="990000"/>
              </a:solidFill>
              <a:effectLst/>
              <a:uLnTx/>
              <a:uFillTx/>
              <a:latin typeface="+mj-lt"/>
              <a:ea typeface="+mj-ea"/>
              <a:cs typeface="+mj-cs"/>
            </a:endParaRPr>
          </a:p>
        </p:txBody>
      </p:sp>
      <p:sp>
        <p:nvSpPr>
          <p:cNvPr id="9" name="Rectangle 3"/>
          <p:cNvSpPr>
            <a:spLocks noGrp="1" noChangeArrowheads="1"/>
          </p:cNvSpPr>
          <p:nvPr>
            <p:ph idx="1"/>
          </p:nvPr>
        </p:nvSpPr>
        <p:spPr>
          <a:xfrm>
            <a:off x="971600" y="980728"/>
            <a:ext cx="7956550" cy="1223963"/>
          </a:xfrm>
        </p:spPr>
        <p:txBody>
          <a:bodyPr/>
          <a:lstStyle/>
          <a:p>
            <a:pPr>
              <a:lnSpc>
                <a:spcPct val="90000"/>
              </a:lnSpc>
              <a:buFont typeface="Wingdings" pitchFamily="2" charset="2"/>
              <a:buNone/>
            </a:pPr>
            <a:r>
              <a:rPr lang="en-US" altLang="zh-CN" sz="2200" b="1" dirty="0" smtClean="0">
                <a:solidFill>
                  <a:srgbClr val="003300"/>
                </a:solidFill>
              </a:rPr>
              <a:t>Example. Develop a counter with modulus-7 by 74160 (modulus-10 up counter with synchronous preset) and NAND gate.</a:t>
            </a:r>
            <a:endParaRPr lang="zh-CN" altLang="en-US" sz="2200" b="1" dirty="0" smtClean="0">
              <a:solidFill>
                <a:srgbClr val="00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 calcmode="lin" valueType="num">
                                      <p:cBhvr additive="base">
                                        <p:cTn id="12" dur="500" fill="hold"/>
                                        <p:tgtEl>
                                          <p:spTgt spid="60420"/>
                                        </p:tgtEl>
                                        <p:attrNameLst>
                                          <p:attrName>ppt_x</p:attrName>
                                        </p:attrNameLst>
                                      </p:cBhvr>
                                      <p:tavLst>
                                        <p:tav tm="0">
                                          <p:val>
                                            <p:strVal val="0-#ppt_w/2"/>
                                          </p:val>
                                        </p:tav>
                                        <p:tav tm="100000">
                                          <p:val>
                                            <p:strVal val="#ppt_x"/>
                                          </p:val>
                                        </p:tav>
                                      </p:tavLst>
                                    </p:anim>
                                    <p:anim calcmode="lin" valueType="num">
                                      <p:cBhvr additive="base">
                                        <p:cTn id="13"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0421"/>
                                        </p:tgtEl>
                                        <p:attrNameLst>
                                          <p:attrName>style.visibility</p:attrName>
                                        </p:attrNameLst>
                                      </p:cBhvr>
                                      <p:to>
                                        <p:strVal val="visible"/>
                                      </p:to>
                                    </p:set>
                                    <p:anim calcmode="lin" valueType="num">
                                      <p:cBhvr additive="base">
                                        <p:cTn id="18" dur="500" fill="hold"/>
                                        <p:tgtEl>
                                          <p:spTgt spid="60421"/>
                                        </p:tgtEl>
                                        <p:attrNameLst>
                                          <p:attrName>ppt_x</p:attrName>
                                        </p:attrNameLst>
                                      </p:cBhvr>
                                      <p:tavLst>
                                        <p:tav tm="0">
                                          <p:val>
                                            <p:strVal val="0-#ppt_w/2"/>
                                          </p:val>
                                        </p:tav>
                                        <p:tav tm="100000">
                                          <p:val>
                                            <p:strVal val="#ppt_x"/>
                                          </p:val>
                                        </p:tav>
                                      </p:tavLst>
                                    </p:anim>
                                    <p:anim calcmode="lin" valueType="num">
                                      <p:cBhvr additive="base">
                                        <p:cTn id="19"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idx="1"/>
          </p:nvPr>
        </p:nvSpPr>
        <p:spPr>
          <a:xfrm>
            <a:off x="0" y="1052736"/>
            <a:ext cx="8532440" cy="936104"/>
          </a:xfrm>
        </p:spPr>
        <p:txBody>
          <a:bodyPr>
            <a:noAutofit/>
          </a:bodyPr>
          <a:lstStyle/>
          <a:p>
            <a:pPr lvl="2" indent="-246888" algn="just" fontAlgn="auto">
              <a:spcAft>
                <a:spcPts val="0"/>
              </a:spcAft>
              <a:buFont typeface="Wingdings" pitchFamily="2" charset="2"/>
              <a:buNone/>
              <a:defRPr/>
            </a:pPr>
            <a:r>
              <a:rPr lang="en-US" altLang="zh-CN" sz="2400" b="1" dirty="0" smtClean="0">
                <a:solidFill>
                  <a:srgbClr val="003300"/>
                </a:solidFill>
              </a:rPr>
              <a:t>Example: Develop a modulus-48 counter with 74160 ( modulus-10 up counter with asynchronous reset)</a:t>
            </a:r>
            <a:endParaRPr lang="zh-CN" altLang="en-US" sz="2400" b="1" dirty="0" smtClean="0">
              <a:solidFill>
                <a:srgbClr val="003300"/>
              </a:solidFill>
            </a:endParaRPr>
          </a:p>
        </p:txBody>
      </p:sp>
      <p:sp>
        <p:nvSpPr>
          <p:cNvPr id="25602" name="Slide Number Placeholder 5"/>
          <p:cNvSpPr>
            <a:spLocks noGrp="1"/>
          </p:cNvSpPr>
          <p:nvPr>
            <p:ph type="sldNum" sz="quarter" idx="12"/>
          </p:nvPr>
        </p:nvSpPr>
        <p:spPr/>
        <p:txBody>
          <a:bodyPr/>
          <a:lstStyle/>
          <a:p>
            <a:pPr>
              <a:defRPr/>
            </a:pPr>
            <a:fld id="{BC861E42-B2B3-4851-9218-446657F6067A}" type="slidenum">
              <a:rPr lang="zh-CN" altLang="en-US"/>
              <a:pPr>
                <a:defRPr/>
              </a:pPr>
              <a:t>21</a:t>
            </a:fld>
            <a:endParaRPr lang="en-US" altLang="zh-CN"/>
          </a:p>
        </p:txBody>
      </p:sp>
      <p:sp>
        <p:nvSpPr>
          <p:cNvPr id="61443" name="Rectangle 3"/>
          <p:cNvSpPr>
            <a:spLocks noChangeArrowheads="1"/>
          </p:cNvSpPr>
          <p:nvPr/>
        </p:nvSpPr>
        <p:spPr bwMode="auto">
          <a:xfrm>
            <a:off x="609600" y="1828800"/>
            <a:ext cx="7543800" cy="838200"/>
          </a:xfrm>
          <a:prstGeom prst="rect">
            <a:avLst/>
          </a:prstGeom>
          <a:noFill/>
          <a:ln w="9525">
            <a:noFill/>
            <a:miter lim="800000"/>
            <a:headEnd/>
            <a:tailEnd/>
          </a:ln>
        </p:spPr>
        <p:txBody>
          <a:bodyPr lIns="92075" tIns="46038" rIns="92075" bIns="46038"/>
          <a:lstStyle/>
          <a:p>
            <a:pPr marL="1143000" lvl="2" indent="-228600" algn="just">
              <a:spcBef>
                <a:spcPct val="20000"/>
              </a:spcBef>
              <a:buClr>
                <a:schemeClr val="folHlink"/>
              </a:buClr>
            </a:pPr>
            <a:endParaRPr lang="zh-CN" altLang="en-US" sz="3200" b="1" dirty="0">
              <a:latin typeface="Times New Roman" pitchFamily="18" charset="0"/>
            </a:endParaRPr>
          </a:p>
        </p:txBody>
      </p:sp>
      <p:sp>
        <p:nvSpPr>
          <p:cNvPr id="61444" name="Rectangle 4"/>
          <p:cNvSpPr>
            <a:spLocks noChangeArrowheads="1"/>
          </p:cNvSpPr>
          <p:nvPr/>
        </p:nvSpPr>
        <p:spPr bwMode="auto">
          <a:xfrm>
            <a:off x="323528" y="836712"/>
            <a:ext cx="8534400" cy="609600"/>
          </a:xfrm>
          <a:prstGeom prst="rect">
            <a:avLst/>
          </a:prstGeom>
          <a:noFill/>
          <a:ln w="9525">
            <a:noFill/>
            <a:miter lim="800000"/>
            <a:headEnd/>
            <a:tailEnd/>
          </a:ln>
        </p:spPr>
        <p:txBody>
          <a:bodyPr lIns="92075" tIns="46038" rIns="92075" bIns="46038"/>
          <a:lstStyle/>
          <a:p>
            <a:pPr marL="1143000" lvl="2" indent="-228600" algn="just">
              <a:spcBef>
                <a:spcPct val="20000"/>
              </a:spcBef>
              <a:buClr>
                <a:schemeClr val="folHlink"/>
              </a:buClr>
            </a:pPr>
            <a:endParaRPr lang="zh-CN" altLang="en-US" sz="3200" b="1" dirty="0">
              <a:solidFill>
                <a:srgbClr val="003300"/>
              </a:solidFill>
              <a:latin typeface="Times New Roman" pitchFamily="18" charset="0"/>
            </a:endParaRPr>
          </a:p>
        </p:txBody>
      </p:sp>
      <p:pic>
        <p:nvPicPr>
          <p:cNvPr id="61445" name="Picture 5"/>
          <p:cNvPicPr>
            <a:picLocks noChangeAspect="1" noChangeArrowheads="1"/>
          </p:cNvPicPr>
          <p:nvPr/>
        </p:nvPicPr>
        <p:blipFill>
          <a:blip r:embed="rId3" cstate="print"/>
          <a:srcRect/>
          <a:stretch>
            <a:fillRect/>
          </a:stretch>
        </p:blipFill>
        <p:spPr bwMode="auto">
          <a:xfrm>
            <a:off x="1371600" y="2895600"/>
            <a:ext cx="7772400" cy="2459038"/>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nodePh="1">
                                  <p:stCondLst>
                                    <p:cond delay="0"/>
                                  </p:stCondLst>
                                  <p:endCondLst>
                                    <p:cond evt="begin" delay="0">
                                      <p:tn val="5"/>
                                    </p:cond>
                                  </p:end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1+#ppt_w/2"/>
                                          </p:val>
                                        </p:tav>
                                        <p:tav tm="100000">
                                          <p:val>
                                            <p:strVal val="#ppt_x"/>
                                          </p:val>
                                        </p:tav>
                                      </p:tavLst>
                                    </p:anim>
                                    <p:anim calcmode="lin" valueType="num">
                                      <p:cBhvr additive="base">
                                        <p:cTn id="8" dur="500" fill="hold"/>
                                        <p:tgtEl>
                                          <p:spTgt spid="614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61443"/>
                                        </p:tgtEl>
                                        <p:attrNameLst>
                                          <p:attrName>style.visibility</p:attrName>
                                        </p:attrNameLst>
                                      </p:cBhvr>
                                      <p:to>
                                        <p:strVal val="visible"/>
                                      </p:to>
                                    </p:set>
                                    <p:anim calcmode="lin" valueType="num">
                                      <p:cBhvr additive="base">
                                        <p:cTn id="13" dur="500" fill="hold"/>
                                        <p:tgtEl>
                                          <p:spTgt spid="61443"/>
                                        </p:tgtEl>
                                        <p:attrNameLst>
                                          <p:attrName>ppt_x</p:attrName>
                                        </p:attrNameLst>
                                      </p:cBhvr>
                                      <p:tavLst>
                                        <p:tav tm="0">
                                          <p:val>
                                            <p:strVal val="#ppt_x"/>
                                          </p:val>
                                        </p:tav>
                                        <p:tav tm="100000">
                                          <p:val>
                                            <p:strVal val="#ppt_x"/>
                                          </p:val>
                                        </p:tav>
                                      </p:tavLst>
                                    </p:anim>
                                    <p:anim calcmode="lin" valueType="num">
                                      <p:cBhvr additive="base">
                                        <p:cTn id="14"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additive="base">
                                        <p:cTn id="19" dur="500" fill="hold"/>
                                        <p:tgtEl>
                                          <p:spTgt spid="61445"/>
                                        </p:tgtEl>
                                        <p:attrNameLst>
                                          <p:attrName>ppt_x</p:attrName>
                                        </p:attrNameLst>
                                      </p:cBhvr>
                                      <p:tavLst>
                                        <p:tav tm="0">
                                          <p:val>
                                            <p:strVal val="0-#ppt_w/2"/>
                                          </p:val>
                                        </p:tav>
                                        <p:tav tm="100000">
                                          <p:val>
                                            <p:strVal val="#ppt_x"/>
                                          </p:val>
                                        </p:tav>
                                      </p:tavLst>
                                    </p:anim>
                                    <p:anim calcmode="lin" valueType="num">
                                      <p:cBhvr additive="base">
                                        <p:cTn id="2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p:txBody>
          <a:bodyPr/>
          <a:lstStyle/>
          <a:p>
            <a:pPr>
              <a:defRPr/>
            </a:pPr>
            <a:fld id="{B9BBB255-7172-41DE-8AC1-7039B2CCF29D}" type="slidenum">
              <a:rPr lang="zh-CN" altLang="en-US"/>
              <a:pPr>
                <a:defRPr/>
              </a:pPr>
              <a:t>22</a:t>
            </a:fld>
            <a:endParaRPr lang="en-US" altLang="zh-CN"/>
          </a:p>
        </p:txBody>
      </p:sp>
      <p:sp>
        <p:nvSpPr>
          <p:cNvPr id="26627" name="Rectangle 2"/>
          <p:cNvSpPr>
            <a:spLocks noGrp="1" noChangeArrowheads="1"/>
          </p:cNvSpPr>
          <p:nvPr>
            <p:ph type="title" idx="4294967295"/>
          </p:nvPr>
        </p:nvSpPr>
        <p:spPr>
          <a:xfrm>
            <a:off x="539552" y="764704"/>
            <a:ext cx="5544616" cy="504056"/>
          </a:xfrm>
        </p:spPr>
        <p:txBody>
          <a:bodyPr>
            <a:normAutofit/>
          </a:bodyPr>
          <a:lstStyle/>
          <a:p>
            <a:pPr fontAlgn="auto">
              <a:spcAft>
                <a:spcPts val="0"/>
              </a:spcAft>
              <a:defRPr/>
            </a:pPr>
            <a:r>
              <a:rPr lang="en-US" altLang="zh-CN" sz="2800" b="1" dirty="0" smtClean="0">
                <a:solidFill>
                  <a:srgbClr val="003300"/>
                </a:solidFill>
                <a:latin typeface="Times New Roman" pitchFamily="18" charset="0"/>
                <a:cs typeface="Times New Roman" pitchFamily="18" charset="0"/>
              </a:rPr>
              <a:t>3</a:t>
            </a:r>
            <a:r>
              <a:rPr lang="zh-CN" altLang="en-US" sz="2800" b="1" dirty="0" smtClean="0">
                <a:solidFill>
                  <a:srgbClr val="003300"/>
                </a:solidFill>
                <a:latin typeface="Times New Roman" pitchFamily="18" charset="0"/>
                <a:cs typeface="Times New Roman" pitchFamily="18" charset="0"/>
              </a:rPr>
              <a:t>．</a:t>
            </a:r>
            <a:r>
              <a:rPr lang="en-US" altLang="zh-CN" sz="2800" b="1" dirty="0" smtClean="0">
                <a:solidFill>
                  <a:srgbClr val="003300"/>
                </a:solidFill>
                <a:latin typeface="Times New Roman" pitchFamily="18" charset="0"/>
                <a:cs typeface="Times New Roman" pitchFamily="18" charset="0"/>
              </a:rPr>
              <a:t>Frequency divider</a:t>
            </a:r>
            <a:endParaRPr lang="zh-CN" altLang="en-US" sz="2800" b="1" dirty="0" smtClean="0">
              <a:solidFill>
                <a:srgbClr val="003300"/>
              </a:solidFill>
              <a:latin typeface="Times New Roman" pitchFamily="18" charset="0"/>
              <a:cs typeface="Times New Roman" pitchFamily="18" charset="0"/>
            </a:endParaRPr>
          </a:p>
        </p:txBody>
      </p:sp>
      <p:sp>
        <p:nvSpPr>
          <p:cNvPr id="62469" name="Rectangle 5"/>
          <p:cNvSpPr>
            <a:spLocks noChangeArrowheads="1"/>
          </p:cNvSpPr>
          <p:nvPr/>
        </p:nvSpPr>
        <p:spPr bwMode="auto">
          <a:xfrm>
            <a:off x="0" y="1676400"/>
            <a:ext cx="8604250" cy="685800"/>
          </a:xfrm>
          <a:prstGeom prst="rect">
            <a:avLst/>
          </a:prstGeom>
          <a:noFill/>
          <a:ln w="9525">
            <a:noFill/>
            <a:miter lim="800000"/>
            <a:headEnd/>
            <a:tailEnd/>
          </a:ln>
        </p:spPr>
        <p:txBody>
          <a:bodyPr lIns="92075" tIns="46038" rIns="92075" bIns="46038"/>
          <a:lstStyle/>
          <a:p>
            <a:pPr marL="1143000" lvl="2" indent="-228600" algn="just">
              <a:lnSpc>
                <a:spcPct val="120000"/>
              </a:lnSpc>
              <a:spcBef>
                <a:spcPct val="20000"/>
              </a:spcBef>
              <a:buClr>
                <a:schemeClr val="folHlink"/>
              </a:buClr>
            </a:pPr>
            <a:r>
              <a:rPr lang="en-US" altLang="zh-CN" sz="2400" b="1" dirty="0" smtClean="0">
                <a:solidFill>
                  <a:srgbClr val="003300"/>
                </a:solidFill>
                <a:latin typeface="Times New Roman" pitchFamily="18" charset="0"/>
                <a:ea typeface="黑体" pitchFamily="2" charset="-122"/>
                <a:cs typeface="Times New Roman" pitchFamily="18" charset="0"/>
              </a:rPr>
              <a:t>Example: </a:t>
            </a:r>
            <a:r>
              <a:rPr lang="en-US" altLang="zh-CN" sz="2400" dirty="0" smtClean="0">
                <a:solidFill>
                  <a:srgbClr val="003300"/>
                </a:solidFill>
                <a:latin typeface="Times New Roman" pitchFamily="18" charset="0"/>
                <a:ea typeface="黑体" pitchFamily="2" charset="-122"/>
                <a:cs typeface="Times New Roman" pitchFamily="18" charset="0"/>
              </a:rPr>
              <a:t>From </a:t>
            </a:r>
            <a:r>
              <a:rPr lang="en-US" altLang="zh-CN" sz="2400" dirty="0" smtClean="0">
                <a:solidFill>
                  <a:srgbClr val="003300"/>
                </a:solidFill>
                <a:latin typeface="Times New Roman" pitchFamily="18" charset="0"/>
                <a:cs typeface="Times New Roman" pitchFamily="18" charset="0"/>
              </a:rPr>
              <a:t>32768Hz oscillated signal to 1Hz oscillated signal</a:t>
            </a:r>
            <a:endParaRPr lang="zh-CN" altLang="en-US" sz="3600" dirty="0">
              <a:solidFill>
                <a:srgbClr val="003300"/>
              </a:solidFill>
              <a:latin typeface="Times New Roman" pitchFamily="18" charset="0"/>
              <a:cs typeface="Times New Roman" pitchFamily="18" charset="0"/>
            </a:endParaRPr>
          </a:p>
        </p:txBody>
      </p:sp>
      <p:pic>
        <p:nvPicPr>
          <p:cNvPr id="62470" name="Picture 6"/>
          <p:cNvPicPr>
            <a:picLocks noChangeAspect="1" noChangeArrowheads="1"/>
          </p:cNvPicPr>
          <p:nvPr/>
        </p:nvPicPr>
        <p:blipFill>
          <a:blip r:embed="rId3" cstate="print"/>
          <a:srcRect/>
          <a:stretch>
            <a:fillRect/>
          </a:stretch>
        </p:blipFill>
        <p:spPr bwMode="auto">
          <a:xfrm>
            <a:off x="251520" y="2492896"/>
            <a:ext cx="8569325" cy="2178050"/>
          </a:xfrm>
          <a:prstGeom prst="rect">
            <a:avLst/>
          </a:prstGeom>
          <a:noFill/>
          <a:ln w="12700" cap="sq">
            <a:noFill/>
            <a:miter lim="800000"/>
            <a:headEnd type="none" w="sm" len="sm"/>
            <a:tailEnd type="none" w="sm" len="sm"/>
          </a:ln>
        </p:spPr>
      </p:pic>
      <p:sp>
        <p:nvSpPr>
          <p:cNvPr id="9" name="Rectangle 3"/>
          <p:cNvSpPr txBox="1">
            <a:spLocks noChangeArrowheads="1"/>
          </p:cNvSpPr>
          <p:nvPr/>
        </p:nvSpPr>
        <p:spPr bwMode="auto">
          <a:xfrm>
            <a:off x="152400" y="917575"/>
            <a:ext cx="8135938"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14400" marR="0" lvl="2" indent="-246063" algn="l" defTabSz="914400" rtl="0" eaLnBrk="1" fontAlgn="base" latinLnBrk="0" hangingPunct="1">
              <a:lnSpc>
                <a:spcPct val="120000"/>
              </a:lnSpc>
              <a:spcBef>
                <a:spcPct val="20000"/>
              </a:spcBef>
              <a:spcAft>
                <a:spcPct val="0"/>
              </a:spcAft>
              <a:buClr>
                <a:schemeClr val="accent2"/>
              </a:buClr>
              <a:buSzPct val="70000"/>
              <a:buFontTx/>
              <a:buNone/>
              <a:tabLst/>
              <a:defRPr/>
            </a:pPr>
            <a:endParaRPr kumimoji="0" lang="zh-CN" altLang="en-US" sz="20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0-#ppt_w/2"/>
                                          </p:val>
                                        </p:tav>
                                        <p:tav tm="100000">
                                          <p:val>
                                            <p:strVal val="#ppt_x"/>
                                          </p:val>
                                        </p:tav>
                                      </p:tavLst>
                                    </p:anim>
                                    <p:anim calcmode="lin" valueType="num">
                                      <p:cBhvr additive="base">
                                        <p:cTn id="8"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nodePh="1">
                                  <p:stCondLst>
                                    <p:cond delay="0"/>
                                  </p:stCondLst>
                                  <p:endCondLst>
                                    <p:cond evt="begin" delay="0">
                                      <p:tn val="11"/>
                                    </p:cond>
                                  </p:end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899592" y="260648"/>
            <a:ext cx="3852862" cy="457200"/>
          </a:xfrm>
        </p:spPr>
        <p:txBody>
          <a:bodyPr/>
          <a:lstStyle/>
          <a:p>
            <a:r>
              <a:rPr lang="en-US" altLang="zh-CN" sz="2400" b="1" dirty="0" smtClean="0">
                <a:solidFill>
                  <a:srgbClr val="003300"/>
                </a:solidFill>
                <a:latin typeface="宋体" pitchFamily="2" charset="-122"/>
              </a:rPr>
              <a:t>4</a:t>
            </a:r>
            <a:r>
              <a:rPr lang="zh-CN" altLang="en-US" sz="2400" b="1" dirty="0" smtClean="0">
                <a:solidFill>
                  <a:srgbClr val="003300"/>
                </a:solidFill>
                <a:latin typeface="宋体" pitchFamily="2" charset="-122"/>
              </a:rPr>
              <a:t>．</a:t>
            </a:r>
            <a:r>
              <a:rPr lang="en-US" altLang="zh-CN" sz="2400" b="1" dirty="0" smtClean="0">
                <a:solidFill>
                  <a:srgbClr val="003300"/>
                </a:solidFill>
                <a:latin typeface="宋体" pitchFamily="2" charset="-122"/>
              </a:rPr>
              <a:t>Sequence generator</a:t>
            </a:r>
            <a:endParaRPr lang="zh-CN" altLang="en-US" sz="2400" b="1" dirty="0" smtClean="0">
              <a:solidFill>
                <a:srgbClr val="003300"/>
              </a:solidFill>
              <a:latin typeface="宋体" pitchFamily="2" charset="-122"/>
            </a:endParaRPr>
          </a:p>
        </p:txBody>
      </p:sp>
      <p:sp>
        <p:nvSpPr>
          <p:cNvPr id="4" name="Slide Number Placeholder 5"/>
          <p:cNvSpPr>
            <a:spLocks noGrp="1"/>
          </p:cNvSpPr>
          <p:nvPr>
            <p:ph type="sldNum" sz="quarter" idx="12"/>
          </p:nvPr>
        </p:nvSpPr>
        <p:spPr/>
        <p:txBody>
          <a:bodyPr/>
          <a:lstStyle/>
          <a:p>
            <a:pPr>
              <a:defRPr/>
            </a:pPr>
            <a:fld id="{E9B4501B-26EC-4239-B855-32EDBC31676B}" type="slidenum">
              <a:rPr lang="zh-CN" altLang="en-US"/>
              <a:pPr>
                <a:defRPr/>
              </a:pPr>
              <a:t>23</a:t>
            </a:fld>
            <a:endParaRPr lang="en-US" altLang="zh-CN"/>
          </a:p>
        </p:txBody>
      </p:sp>
      <p:sp>
        <p:nvSpPr>
          <p:cNvPr id="63495" name="Rectangle 7"/>
          <p:cNvSpPr>
            <a:spLocks noChangeArrowheads="1"/>
          </p:cNvSpPr>
          <p:nvPr/>
        </p:nvSpPr>
        <p:spPr bwMode="auto">
          <a:xfrm>
            <a:off x="755576" y="1052736"/>
            <a:ext cx="6400800" cy="5334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endParaRPr lang="zh-CN" altLang="en-US" sz="2000" b="1" dirty="0">
              <a:solidFill>
                <a:srgbClr val="003300"/>
              </a:solidFill>
              <a:latin typeface="Times New Roman" pitchFamily="18" charset="0"/>
            </a:endParaRPr>
          </a:p>
        </p:txBody>
      </p:sp>
      <p:grpSp>
        <p:nvGrpSpPr>
          <p:cNvPr id="2" name="Group 12"/>
          <p:cNvGrpSpPr>
            <a:grpSpLocks/>
          </p:cNvGrpSpPr>
          <p:nvPr/>
        </p:nvGrpSpPr>
        <p:grpSpPr bwMode="auto">
          <a:xfrm>
            <a:off x="611188" y="5314528"/>
            <a:ext cx="8001000" cy="1066800"/>
            <a:chOff x="521" y="2749"/>
            <a:chExt cx="5040" cy="672"/>
          </a:xfrm>
        </p:grpSpPr>
        <p:graphicFrame>
          <p:nvGraphicFramePr>
            <p:cNvPr id="8196" name="Object 6"/>
            <p:cNvGraphicFramePr>
              <a:graphicFrameLocks noChangeAspect="1"/>
            </p:cNvGraphicFramePr>
            <p:nvPr/>
          </p:nvGraphicFramePr>
          <p:xfrm>
            <a:off x="703" y="3113"/>
            <a:ext cx="624" cy="252"/>
          </p:xfrm>
          <a:graphic>
            <a:graphicData uri="http://schemas.openxmlformats.org/presentationml/2006/ole">
              <p:oleObj spid="_x0000_s8196" name="BMP 图象" r:id="rId4" imgW="542857" imgH="219222" progId="PBrush">
                <p:embed/>
              </p:oleObj>
            </a:graphicData>
          </a:graphic>
        </p:graphicFrame>
        <p:sp>
          <p:nvSpPr>
            <p:cNvPr id="8205" name="Rectangle 8"/>
            <p:cNvSpPr>
              <a:spLocks noChangeArrowheads="1"/>
            </p:cNvSpPr>
            <p:nvPr/>
          </p:nvSpPr>
          <p:spPr bwMode="auto">
            <a:xfrm>
              <a:off x="521" y="2749"/>
              <a:ext cx="5040" cy="672"/>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400" b="1" dirty="0" smtClean="0">
                  <a:latin typeface="Times New Roman" pitchFamily="18" charset="0"/>
                </a:rPr>
                <a:t>A modulus-5 counter is built by74161 and G</a:t>
              </a:r>
              <a:r>
                <a:rPr lang="en-US" altLang="zh-CN" sz="2400" b="1" baseline="-25000" dirty="0" smtClean="0">
                  <a:latin typeface="Times New Roman" pitchFamily="18" charset="0"/>
                </a:rPr>
                <a:t>1</a:t>
              </a:r>
              <a:r>
                <a:rPr lang="en-US" altLang="zh-CN" sz="2400" b="1" dirty="0" smtClean="0">
                  <a:latin typeface="Times New Roman" pitchFamily="18" charset="0"/>
                </a:rPr>
                <a:t>.</a:t>
              </a:r>
              <a:endParaRPr lang="zh-CN" altLang="en-US" sz="2400" b="1" dirty="0">
                <a:latin typeface="Times New Roman" pitchFamily="18" charset="0"/>
              </a:endParaRPr>
            </a:p>
            <a:p>
              <a:pPr marL="342900" indent="-342900" algn="just">
                <a:lnSpc>
                  <a:spcPct val="131000"/>
                </a:lnSpc>
                <a:spcBef>
                  <a:spcPct val="20000"/>
                </a:spcBef>
                <a:buClr>
                  <a:schemeClr val="hlink"/>
                </a:buClr>
                <a:buSzPct val="80000"/>
                <a:buFont typeface="Monotype Sorts" pitchFamily="2" charset="2"/>
                <a:buNone/>
              </a:pPr>
              <a:r>
                <a:rPr lang="zh-CN" altLang="en-US" sz="2400" b="1" dirty="0">
                  <a:latin typeface="Times New Roman" pitchFamily="18" charset="0"/>
                </a:rPr>
                <a:t>                  </a:t>
              </a:r>
              <a:r>
                <a:rPr lang="zh-CN" altLang="en-US" sz="2400" b="1" dirty="0" smtClean="0">
                  <a:latin typeface="Times New Roman" pitchFamily="18" charset="0"/>
                </a:rPr>
                <a:t>，</a:t>
              </a:r>
              <a:r>
                <a:rPr lang="en-US" altLang="zh-CN" sz="2400" b="1" dirty="0" smtClean="0">
                  <a:latin typeface="Times New Roman" pitchFamily="18" charset="0"/>
                </a:rPr>
                <a:t>sequence is 01010 with length </a:t>
              </a:r>
              <a:r>
                <a:rPr lang="en-US" altLang="zh-CN" sz="2400" b="1" i="1" dirty="0" smtClean="0">
                  <a:latin typeface="Times New Roman" pitchFamily="18" charset="0"/>
                </a:rPr>
                <a:t>P</a:t>
              </a:r>
              <a:r>
                <a:rPr lang="en-US" altLang="zh-CN" sz="2400" b="1" dirty="0" smtClean="0">
                  <a:latin typeface="Times New Roman" pitchFamily="18" charset="0"/>
                </a:rPr>
                <a:t>=5</a:t>
              </a:r>
              <a:r>
                <a:rPr lang="en-US" altLang="zh-CN" sz="2400" b="1" dirty="0">
                  <a:latin typeface="Times New Roman" pitchFamily="18" charset="0"/>
                </a:rPr>
                <a:t>.</a:t>
              </a:r>
              <a:endParaRPr lang="zh-CN" altLang="en-US" sz="2400" b="1" dirty="0">
                <a:latin typeface="Times New Roman" pitchFamily="18" charset="0"/>
              </a:endParaRPr>
            </a:p>
          </p:txBody>
        </p:sp>
      </p:grpSp>
      <p:grpSp>
        <p:nvGrpSpPr>
          <p:cNvPr id="3" name="Group 11"/>
          <p:cNvGrpSpPr>
            <a:grpSpLocks/>
          </p:cNvGrpSpPr>
          <p:nvPr/>
        </p:nvGrpSpPr>
        <p:grpSpPr bwMode="auto">
          <a:xfrm>
            <a:off x="827088" y="2492350"/>
            <a:ext cx="7466012" cy="2736850"/>
            <a:chOff x="703" y="1344"/>
            <a:chExt cx="4703" cy="1724"/>
          </a:xfrm>
        </p:grpSpPr>
        <p:graphicFrame>
          <p:nvGraphicFramePr>
            <p:cNvPr id="8194" name="Object 4"/>
            <p:cNvGraphicFramePr>
              <a:graphicFrameLocks noChangeAspect="1"/>
            </p:cNvGraphicFramePr>
            <p:nvPr/>
          </p:nvGraphicFramePr>
          <p:xfrm>
            <a:off x="703" y="1525"/>
            <a:ext cx="2265" cy="1488"/>
          </p:xfrm>
          <a:graphic>
            <a:graphicData uri="http://schemas.openxmlformats.org/presentationml/2006/ole">
              <p:oleObj spid="_x0000_s8194" name="BMP 图象" r:id="rId5" imgW="2314286" imgH="1504762" progId="PBrush">
                <p:embed/>
              </p:oleObj>
            </a:graphicData>
          </a:graphic>
        </p:graphicFrame>
        <p:grpSp>
          <p:nvGrpSpPr>
            <p:cNvPr id="8203" name="Group 10"/>
            <p:cNvGrpSpPr>
              <a:grpSpLocks/>
            </p:cNvGrpSpPr>
            <p:nvPr/>
          </p:nvGrpSpPr>
          <p:grpSpPr bwMode="auto">
            <a:xfrm>
              <a:off x="3198" y="1344"/>
              <a:ext cx="2208" cy="1724"/>
              <a:chOff x="3264" y="1920"/>
              <a:chExt cx="2208" cy="1724"/>
            </a:xfrm>
          </p:grpSpPr>
          <p:graphicFrame>
            <p:nvGraphicFramePr>
              <p:cNvPr id="8195" name="Object 5"/>
              <p:cNvGraphicFramePr>
                <a:graphicFrameLocks noChangeAspect="1"/>
              </p:cNvGraphicFramePr>
              <p:nvPr/>
            </p:nvGraphicFramePr>
            <p:xfrm>
              <a:off x="3264" y="1920"/>
              <a:ext cx="2208" cy="1724"/>
            </p:xfrm>
            <a:graphic>
              <a:graphicData uri="http://schemas.openxmlformats.org/presentationml/2006/ole">
                <p:oleObj spid="_x0000_s8195" name="BMP 图象" r:id="rId6" imgW="2362530" imgH="1638529" progId="PBrush">
                  <p:embed/>
                </p:oleObj>
              </a:graphicData>
            </a:graphic>
          </p:graphicFrame>
          <p:sp>
            <p:nvSpPr>
              <p:cNvPr id="8204" name="Rectangle 9"/>
              <p:cNvSpPr>
                <a:spLocks noChangeArrowheads="1"/>
              </p:cNvSpPr>
              <p:nvPr/>
            </p:nvSpPr>
            <p:spPr bwMode="auto">
              <a:xfrm>
                <a:off x="3651" y="1933"/>
                <a:ext cx="544" cy="136"/>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grpSp>
      <p:sp>
        <p:nvSpPr>
          <p:cNvPr id="15" name="矩形 14"/>
          <p:cNvSpPr/>
          <p:nvPr/>
        </p:nvSpPr>
        <p:spPr>
          <a:xfrm>
            <a:off x="611560" y="980728"/>
            <a:ext cx="7848872" cy="1543884"/>
          </a:xfrm>
          <a:prstGeom prst="rect">
            <a:avLst/>
          </a:prstGeom>
        </p:spPr>
        <p:txBody>
          <a:bodyPr wrap="square">
            <a:spAutoFit/>
          </a:bodyPr>
          <a:lstStyle/>
          <a:p>
            <a:pPr marL="342900" indent="-342900" algn="just">
              <a:lnSpc>
                <a:spcPct val="131000"/>
              </a:lnSpc>
              <a:spcBef>
                <a:spcPct val="20000"/>
              </a:spcBef>
              <a:buClr>
                <a:schemeClr val="hlink"/>
              </a:buClr>
              <a:buSzPct val="80000"/>
              <a:buFont typeface="Monotype Sorts" pitchFamily="2" charset="2"/>
              <a:buNone/>
            </a:pPr>
            <a:r>
              <a:rPr lang="en-US" altLang="zh-CN" sz="2400" b="1" dirty="0" smtClean="0">
                <a:solidFill>
                  <a:srgbClr val="003300"/>
                </a:solidFill>
                <a:latin typeface="Arial Unicode MS" pitchFamily="34" charset="-122"/>
                <a:ea typeface="Arial Unicode MS" pitchFamily="34" charset="-122"/>
                <a:cs typeface="Arial Unicode MS" pitchFamily="34" charset="-122"/>
              </a:rPr>
              <a:t>Example: Develop a sequence generator with 74161( with asynchronous </a:t>
            </a:r>
            <a:r>
              <a:rPr lang="en-US" altLang="zh-CN" sz="2400" b="1" dirty="0" smtClean="0">
                <a:solidFill>
                  <a:srgbClr val="003300"/>
                </a:solidFill>
                <a:latin typeface="Arial Unicode MS" pitchFamily="34" charset="-122"/>
                <a:ea typeface="Arial Unicode MS" pitchFamily="34" charset="-122"/>
                <a:cs typeface="Arial Unicode MS" pitchFamily="34" charset="-122"/>
              </a:rPr>
              <a:t>reset</a:t>
            </a:r>
            <a:r>
              <a:rPr lang="en-US" altLang="zh-CN" sz="2400" b="1" dirty="0" smtClean="0">
                <a:solidFill>
                  <a:srgbClr val="003300"/>
                </a:solidFill>
                <a:latin typeface="Arial Unicode MS" pitchFamily="34" charset="-122"/>
                <a:ea typeface="Arial Unicode MS" pitchFamily="34" charset="-122"/>
                <a:cs typeface="Arial Unicode MS" pitchFamily="34" charset="-122"/>
              </a:rPr>
              <a:t>) and external logic </a:t>
            </a:r>
            <a:r>
              <a:rPr lang="en-US" altLang="zh-CN" sz="2400" b="1" dirty="0" smtClean="0">
                <a:solidFill>
                  <a:srgbClr val="003300"/>
                </a:solidFill>
                <a:latin typeface="Arial Unicode MS" pitchFamily="34" charset="-122"/>
                <a:ea typeface="Arial Unicode MS" pitchFamily="34" charset="-122"/>
                <a:cs typeface="Arial Unicode MS" pitchFamily="34" charset="-122"/>
              </a:rPr>
              <a:t>gates. </a:t>
            </a:r>
            <a:r>
              <a:rPr lang="en-US" altLang="zh-CN" sz="2400" b="1" dirty="0" smtClean="0">
                <a:solidFill>
                  <a:srgbClr val="003300"/>
                </a:solidFill>
                <a:latin typeface="Arial Unicode MS" pitchFamily="34" charset="-122"/>
                <a:ea typeface="Arial Unicode MS" pitchFamily="34" charset="-122"/>
                <a:cs typeface="Arial Unicode MS" pitchFamily="34" charset="-122"/>
              </a:rPr>
              <a:t>. </a:t>
            </a:r>
            <a:r>
              <a:rPr lang="en-US" altLang="zh-CN" sz="2400" b="1" dirty="0" smtClean="0">
                <a:solidFill>
                  <a:srgbClr val="003300"/>
                </a:solidFill>
                <a:latin typeface="Arial Unicode MS" pitchFamily="34" charset="-122"/>
                <a:ea typeface="Arial Unicode MS" pitchFamily="34" charset="-122"/>
                <a:cs typeface="Arial Unicode MS" pitchFamily="34" charset="-122"/>
              </a:rPr>
              <a:t>The generated </a:t>
            </a:r>
            <a:r>
              <a:rPr lang="en-US" altLang="zh-CN" sz="2400" b="1" i="1" dirty="0" smtClean="0">
                <a:solidFill>
                  <a:srgbClr val="003300"/>
                </a:solidFill>
                <a:latin typeface="Arial Unicode MS" pitchFamily="34" charset="-122"/>
                <a:ea typeface="Arial Unicode MS" pitchFamily="34" charset="-122"/>
                <a:cs typeface="Arial Unicode MS" pitchFamily="34" charset="-122"/>
              </a:rPr>
              <a:t>sequence should be ‘01010’.</a:t>
            </a:r>
            <a:endParaRPr lang="zh-CN" altLang="en-US" sz="2400" b="1" dirty="0">
              <a:solidFill>
                <a:srgbClr val="0033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nodePh="1">
                                  <p:stCondLst>
                                    <p:cond delay="0"/>
                                  </p:stCondLst>
                                  <p:endCondLst>
                                    <p:cond evt="begin" delay="0">
                                      <p:tn val="5"/>
                                    </p:cond>
                                  </p:endCondLst>
                                  <p:childTnLst>
                                    <p:set>
                                      <p:cBhvr>
                                        <p:cTn id="6" dur="1" fill="hold">
                                          <p:stCondLst>
                                            <p:cond delay="0"/>
                                          </p:stCondLst>
                                        </p:cTn>
                                        <p:tgtEl>
                                          <p:spTgt spid="63495"/>
                                        </p:tgtEl>
                                        <p:attrNameLst>
                                          <p:attrName>style.visibility</p:attrName>
                                        </p:attrNameLst>
                                      </p:cBhvr>
                                      <p:to>
                                        <p:strVal val="visible"/>
                                      </p:to>
                                    </p:set>
                                    <p:anim calcmode="lin" valueType="num">
                                      <p:cBhvr additive="base">
                                        <p:cTn id="7" dur="500" fill="hold"/>
                                        <p:tgtEl>
                                          <p:spTgt spid="63495"/>
                                        </p:tgtEl>
                                        <p:attrNameLst>
                                          <p:attrName>ppt_x</p:attrName>
                                        </p:attrNameLst>
                                      </p:cBhvr>
                                      <p:tavLst>
                                        <p:tav tm="0">
                                          <p:val>
                                            <p:strVal val="0-#ppt_w/2"/>
                                          </p:val>
                                        </p:tav>
                                        <p:tav tm="100000">
                                          <p:val>
                                            <p:strVal val="#ppt_x"/>
                                          </p:val>
                                        </p:tav>
                                      </p:tavLst>
                                    </p:anim>
                                    <p:anim calcmode="lin" valueType="num">
                                      <p:cBhvr additive="base">
                                        <p:cTn id="8"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755650" y="404813"/>
            <a:ext cx="7632700" cy="685800"/>
          </a:xfrm>
        </p:spPr>
        <p:txBody>
          <a:bodyPr>
            <a:normAutofit fontScale="90000"/>
          </a:bodyPr>
          <a:lstStyle/>
          <a:p>
            <a:pPr fontAlgn="auto">
              <a:spcAft>
                <a:spcPts val="0"/>
              </a:spcAft>
              <a:defRPr/>
            </a:pPr>
            <a:r>
              <a:rPr lang="zh-CN" altLang="en-US" sz="2700" b="1" dirty="0" smtClean="0">
                <a:solidFill>
                  <a:srgbClr val="990000"/>
                </a:solidFill>
              </a:rPr>
              <a:t>   </a:t>
            </a:r>
            <a:r>
              <a:rPr lang="en-US" altLang="zh-CN" sz="2700" b="1" dirty="0" smtClean="0">
                <a:solidFill>
                  <a:srgbClr val="990000"/>
                </a:solidFill>
              </a:rPr>
              <a:t>Example: </a:t>
            </a:r>
            <a:r>
              <a:rPr lang="en-US" altLang="zh-CN" sz="2400" b="1" dirty="0" smtClean="0">
                <a:solidFill>
                  <a:srgbClr val="003300"/>
                </a:solidFill>
              </a:rPr>
              <a:t>Develop a sequence generator using a four-bit up counter and a data-selector. </a:t>
            </a:r>
            <a:r>
              <a:rPr lang="en-US" altLang="zh-CN" sz="2400" b="1" i="1" dirty="0" smtClean="0">
                <a:solidFill>
                  <a:srgbClr val="003300"/>
                </a:solidFill>
              </a:rPr>
              <a:t>A sequence 01100011 is required.</a:t>
            </a:r>
            <a:endParaRPr lang="zh-CN" altLang="en-US" sz="2400" b="1" dirty="0" smtClean="0">
              <a:solidFill>
                <a:srgbClr val="003300"/>
              </a:solidFill>
            </a:endParaRPr>
          </a:p>
        </p:txBody>
      </p:sp>
      <p:sp>
        <p:nvSpPr>
          <p:cNvPr id="64515" name="Rectangle 3"/>
          <p:cNvSpPr>
            <a:spLocks noGrp="1" noChangeArrowheads="1"/>
          </p:cNvSpPr>
          <p:nvPr>
            <p:ph idx="1"/>
          </p:nvPr>
        </p:nvSpPr>
        <p:spPr>
          <a:xfrm>
            <a:off x="827088" y="1196975"/>
            <a:ext cx="8077200" cy="914400"/>
          </a:xfrm>
        </p:spPr>
        <p:txBody>
          <a:bodyPr/>
          <a:lstStyle/>
          <a:p>
            <a:pPr algn="just">
              <a:lnSpc>
                <a:spcPct val="131000"/>
              </a:lnSpc>
              <a:buFont typeface="Wingdings" pitchFamily="2" charset="2"/>
              <a:buNone/>
            </a:pPr>
            <a:r>
              <a:rPr lang="zh-CN" altLang="en-US" sz="1900" b="1" dirty="0" smtClean="0">
                <a:solidFill>
                  <a:srgbClr val="003300"/>
                </a:solidFill>
              </a:rPr>
              <a:t>  </a:t>
            </a:r>
            <a:endParaRPr lang="zh-CN" altLang="en-US" sz="1900" dirty="0" smtClean="0">
              <a:solidFill>
                <a:srgbClr val="003300"/>
              </a:solidFill>
            </a:endParaRPr>
          </a:p>
        </p:txBody>
      </p:sp>
      <p:sp>
        <p:nvSpPr>
          <p:cNvPr id="9219" name="Slide Number Placeholder 5"/>
          <p:cNvSpPr>
            <a:spLocks noGrp="1"/>
          </p:cNvSpPr>
          <p:nvPr>
            <p:ph type="sldNum" sz="quarter" idx="12"/>
          </p:nvPr>
        </p:nvSpPr>
        <p:spPr/>
        <p:txBody>
          <a:bodyPr/>
          <a:lstStyle/>
          <a:p>
            <a:pPr>
              <a:defRPr/>
            </a:pPr>
            <a:fld id="{97877829-2231-44BB-9CAB-CF66EE4CB72E}" type="slidenum">
              <a:rPr lang="zh-CN" altLang="en-US"/>
              <a:pPr>
                <a:defRPr/>
              </a:pPr>
              <a:t>24</a:t>
            </a:fld>
            <a:endParaRPr lang="en-US" altLang="zh-CN"/>
          </a:p>
        </p:txBody>
      </p:sp>
      <p:grpSp>
        <p:nvGrpSpPr>
          <p:cNvPr id="2" name="Group 6"/>
          <p:cNvGrpSpPr>
            <a:grpSpLocks/>
          </p:cNvGrpSpPr>
          <p:nvPr/>
        </p:nvGrpSpPr>
        <p:grpSpPr bwMode="auto">
          <a:xfrm>
            <a:off x="899592" y="1844824"/>
            <a:ext cx="7924800" cy="3382963"/>
            <a:chOff x="768" y="1344"/>
            <a:chExt cx="4992" cy="2131"/>
          </a:xfrm>
        </p:grpSpPr>
        <p:graphicFrame>
          <p:nvGraphicFramePr>
            <p:cNvPr id="9218" name="Object 4"/>
            <p:cNvGraphicFramePr>
              <a:graphicFrameLocks noChangeAspect="1"/>
            </p:cNvGraphicFramePr>
            <p:nvPr/>
          </p:nvGraphicFramePr>
          <p:xfrm>
            <a:off x="768" y="1344"/>
            <a:ext cx="4992" cy="2131"/>
          </p:xfrm>
          <a:graphic>
            <a:graphicData uri="http://schemas.openxmlformats.org/presentationml/2006/ole">
              <p:oleObj spid="_x0000_s9218" name="BMP 图象" r:id="rId4" imgW="4200000" imgH="1590897" progId="PBrush">
                <p:embed/>
              </p:oleObj>
            </a:graphicData>
          </a:graphic>
        </p:graphicFrame>
        <p:sp>
          <p:nvSpPr>
            <p:cNvPr id="9223" name="Rectangle 5"/>
            <p:cNvSpPr>
              <a:spLocks noChangeArrowheads="1"/>
            </p:cNvSpPr>
            <p:nvPr/>
          </p:nvSpPr>
          <p:spPr bwMode="auto">
            <a:xfrm>
              <a:off x="1791" y="3203"/>
              <a:ext cx="635" cy="272"/>
            </a:xfrm>
            <a:prstGeom prst="rect">
              <a:avLst/>
            </a:prstGeom>
            <a:solidFill>
              <a:schemeClr val="bg1"/>
            </a:solidFill>
            <a:ln w="31750" algn="ctr">
              <a:solidFill>
                <a:schemeClr val="bg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116632"/>
            <a:ext cx="3581400" cy="457200"/>
          </a:xfrm>
        </p:spPr>
        <p:txBody>
          <a:bodyPr/>
          <a:lstStyle/>
          <a:p>
            <a:r>
              <a:rPr lang="en-US" altLang="zh-CN" sz="2400" b="1" i="1" dirty="0" smtClean="0">
                <a:solidFill>
                  <a:schemeClr val="tx1"/>
                </a:solidFill>
              </a:rPr>
              <a:t>5</a:t>
            </a:r>
            <a:r>
              <a:rPr lang="zh-CN" altLang="en-US" sz="2400" b="1" i="1" dirty="0" smtClean="0">
                <a:solidFill>
                  <a:schemeClr val="tx1"/>
                </a:solidFill>
              </a:rPr>
              <a:t>．</a:t>
            </a:r>
            <a:r>
              <a:rPr lang="en-US" altLang="zh-CN" sz="2400" b="1" i="1" dirty="0" smtClean="0">
                <a:solidFill>
                  <a:schemeClr val="tx1"/>
                </a:solidFill>
              </a:rPr>
              <a:t>Pulse assignment</a:t>
            </a:r>
            <a:endParaRPr lang="zh-CN" altLang="en-US" sz="2400" b="1" dirty="0" smtClean="0">
              <a:solidFill>
                <a:schemeClr val="tx1"/>
              </a:solidFill>
            </a:endParaRPr>
          </a:p>
        </p:txBody>
      </p:sp>
      <p:sp>
        <p:nvSpPr>
          <p:cNvPr id="27650" name="Slide Number Placeholder 5"/>
          <p:cNvSpPr>
            <a:spLocks noGrp="1"/>
          </p:cNvSpPr>
          <p:nvPr>
            <p:ph type="sldNum" sz="quarter" idx="12"/>
          </p:nvPr>
        </p:nvSpPr>
        <p:spPr/>
        <p:txBody>
          <a:bodyPr/>
          <a:lstStyle/>
          <a:p>
            <a:pPr>
              <a:defRPr/>
            </a:pPr>
            <a:fld id="{91DA92B9-BE87-41BA-8B38-96737EFE505E}" type="slidenum">
              <a:rPr lang="zh-CN" altLang="en-US"/>
              <a:pPr>
                <a:defRPr/>
              </a:pPr>
              <a:t>25</a:t>
            </a:fld>
            <a:endParaRPr lang="en-US" altLang="zh-CN"/>
          </a:p>
        </p:txBody>
      </p:sp>
      <p:grpSp>
        <p:nvGrpSpPr>
          <p:cNvPr id="2" name="Group 15"/>
          <p:cNvGrpSpPr>
            <a:grpSpLocks/>
          </p:cNvGrpSpPr>
          <p:nvPr/>
        </p:nvGrpSpPr>
        <p:grpSpPr bwMode="auto">
          <a:xfrm>
            <a:off x="1763713" y="549275"/>
            <a:ext cx="6400800" cy="2670175"/>
            <a:chOff x="1111" y="346"/>
            <a:chExt cx="4032" cy="1682"/>
          </a:xfrm>
        </p:grpSpPr>
        <p:pic>
          <p:nvPicPr>
            <p:cNvPr id="31759" name="Picture 3"/>
            <p:cNvPicPr>
              <a:picLocks noChangeAspect="1" noChangeArrowheads="1"/>
            </p:cNvPicPr>
            <p:nvPr/>
          </p:nvPicPr>
          <p:blipFill>
            <a:blip r:embed="rId2" cstate="print"/>
            <a:srcRect/>
            <a:stretch>
              <a:fillRect/>
            </a:stretch>
          </p:blipFill>
          <p:spPr bwMode="auto">
            <a:xfrm>
              <a:off x="1111" y="346"/>
              <a:ext cx="4032" cy="1682"/>
            </a:xfrm>
            <a:prstGeom prst="rect">
              <a:avLst/>
            </a:prstGeom>
            <a:noFill/>
            <a:ln w="12700" cap="sq">
              <a:noFill/>
              <a:miter lim="800000"/>
              <a:headEnd type="none" w="sm" len="sm"/>
              <a:tailEnd type="none" w="sm" len="sm"/>
            </a:ln>
          </p:spPr>
        </p:pic>
        <p:sp>
          <p:nvSpPr>
            <p:cNvPr id="31760" name="Line 7"/>
            <p:cNvSpPr>
              <a:spLocks noChangeShapeType="1"/>
            </p:cNvSpPr>
            <p:nvPr/>
          </p:nvSpPr>
          <p:spPr bwMode="auto">
            <a:xfrm>
              <a:off x="1564" y="391"/>
              <a:ext cx="91" cy="0"/>
            </a:xfrm>
            <a:prstGeom prst="line">
              <a:avLst/>
            </a:prstGeom>
            <a:noFill/>
            <a:ln w="31750">
              <a:solidFill>
                <a:schemeClr val="tx1"/>
              </a:solidFill>
              <a:round/>
              <a:headEnd/>
              <a:tailEnd/>
            </a:ln>
          </p:spPr>
          <p:txBody>
            <a:bodyPr/>
            <a:lstStyle/>
            <a:p>
              <a:endParaRPr lang="zh-CN" altLang="en-US"/>
            </a:p>
          </p:txBody>
        </p:sp>
        <p:sp>
          <p:nvSpPr>
            <p:cNvPr id="31761" name="Line 8"/>
            <p:cNvSpPr>
              <a:spLocks noChangeShapeType="1"/>
            </p:cNvSpPr>
            <p:nvPr/>
          </p:nvSpPr>
          <p:spPr bwMode="auto">
            <a:xfrm>
              <a:off x="1700" y="391"/>
              <a:ext cx="91" cy="0"/>
            </a:xfrm>
            <a:prstGeom prst="line">
              <a:avLst/>
            </a:prstGeom>
            <a:noFill/>
            <a:ln w="31750">
              <a:solidFill>
                <a:schemeClr val="tx1"/>
              </a:solidFill>
              <a:round/>
              <a:headEnd/>
              <a:tailEnd/>
            </a:ln>
          </p:spPr>
          <p:txBody>
            <a:bodyPr/>
            <a:lstStyle/>
            <a:p>
              <a:endParaRPr lang="zh-CN" altLang="en-US"/>
            </a:p>
          </p:txBody>
        </p:sp>
        <p:sp>
          <p:nvSpPr>
            <p:cNvPr id="31762" name="Line 9"/>
            <p:cNvSpPr>
              <a:spLocks noChangeShapeType="1"/>
            </p:cNvSpPr>
            <p:nvPr/>
          </p:nvSpPr>
          <p:spPr bwMode="auto">
            <a:xfrm>
              <a:off x="1882" y="391"/>
              <a:ext cx="91" cy="0"/>
            </a:xfrm>
            <a:prstGeom prst="line">
              <a:avLst/>
            </a:prstGeom>
            <a:noFill/>
            <a:ln w="31750">
              <a:solidFill>
                <a:schemeClr val="tx1"/>
              </a:solidFill>
              <a:round/>
              <a:headEnd/>
              <a:tailEnd/>
            </a:ln>
          </p:spPr>
          <p:txBody>
            <a:bodyPr/>
            <a:lstStyle/>
            <a:p>
              <a:endParaRPr lang="zh-CN" altLang="en-US"/>
            </a:p>
          </p:txBody>
        </p:sp>
        <p:sp>
          <p:nvSpPr>
            <p:cNvPr id="31763" name="Line 10"/>
            <p:cNvSpPr>
              <a:spLocks noChangeShapeType="1"/>
            </p:cNvSpPr>
            <p:nvPr/>
          </p:nvSpPr>
          <p:spPr bwMode="auto">
            <a:xfrm>
              <a:off x="2018" y="391"/>
              <a:ext cx="91" cy="0"/>
            </a:xfrm>
            <a:prstGeom prst="line">
              <a:avLst/>
            </a:prstGeom>
            <a:noFill/>
            <a:ln w="31750">
              <a:solidFill>
                <a:schemeClr val="tx1"/>
              </a:solidFill>
              <a:round/>
              <a:headEnd/>
              <a:tailEnd/>
            </a:ln>
          </p:spPr>
          <p:txBody>
            <a:bodyPr/>
            <a:lstStyle/>
            <a:p>
              <a:endParaRPr lang="zh-CN" altLang="en-US"/>
            </a:p>
          </p:txBody>
        </p:sp>
        <p:sp>
          <p:nvSpPr>
            <p:cNvPr id="31764" name="Line 11"/>
            <p:cNvSpPr>
              <a:spLocks noChangeShapeType="1"/>
            </p:cNvSpPr>
            <p:nvPr/>
          </p:nvSpPr>
          <p:spPr bwMode="auto">
            <a:xfrm>
              <a:off x="2199" y="391"/>
              <a:ext cx="91" cy="0"/>
            </a:xfrm>
            <a:prstGeom prst="line">
              <a:avLst/>
            </a:prstGeom>
            <a:noFill/>
            <a:ln w="31750">
              <a:solidFill>
                <a:schemeClr val="tx1"/>
              </a:solidFill>
              <a:round/>
              <a:headEnd/>
              <a:tailEnd/>
            </a:ln>
          </p:spPr>
          <p:txBody>
            <a:bodyPr/>
            <a:lstStyle/>
            <a:p>
              <a:endParaRPr lang="zh-CN" altLang="en-US"/>
            </a:p>
          </p:txBody>
        </p:sp>
        <p:sp>
          <p:nvSpPr>
            <p:cNvPr id="31765" name="Line 12"/>
            <p:cNvSpPr>
              <a:spLocks noChangeShapeType="1"/>
            </p:cNvSpPr>
            <p:nvPr/>
          </p:nvSpPr>
          <p:spPr bwMode="auto">
            <a:xfrm>
              <a:off x="2336" y="391"/>
              <a:ext cx="91" cy="0"/>
            </a:xfrm>
            <a:prstGeom prst="line">
              <a:avLst/>
            </a:prstGeom>
            <a:noFill/>
            <a:ln w="31750">
              <a:solidFill>
                <a:schemeClr val="tx1"/>
              </a:solidFill>
              <a:round/>
              <a:headEnd/>
              <a:tailEnd/>
            </a:ln>
          </p:spPr>
          <p:txBody>
            <a:bodyPr/>
            <a:lstStyle/>
            <a:p>
              <a:endParaRPr lang="zh-CN" altLang="en-US"/>
            </a:p>
          </p:txBody>
        </p:sp>
        <p:sp>
          <p:nvSpPr>
            <p:cNvPr id="31766" name="Line 13"/>
            <p:cNvSpPr>
              <a:spLocks noChangeShapeType="1"/>
            </p:cNvSpPr>
            <p:nvPr/>
          </p:nvSpPr>
          <p:spPr bwMode="auto">
            <a:xfrm>
              <a:off x="1383" y="391"/>
              <a:ext cx="91" cy="0"/>
            </a:xfrm>
            <a:prstGeom prst="line">
              <a:avLst/>
            </a:prstGeom>
            <a:noFill/>
            <a:ln w="31750">
              <a:solidFill>
                <a:schemeClr val="tx1"/>
              </a:solidFill>
              <a:round/>
              <a:headEnd/>
              <a:tailEnd/>
            </a:ln>
          </p:spPr>
          <p:txBody>
            <a:bodyPr/>
            <a:lstStyle/>
            <a:p>
              <a:endParaRPr lang="zh-CN" altLang="en-US"/>
            </a:p>
          </p:txBody>
        </p:sp>
        <p:sp>
          <p:nvSpPr>
            <p:cNvPr id="31767" name="Line 14"/>
            <p:cNvSpPr>
              <a:spLocks noChangeShapeType="1"/>
            </p:cNvSpPr>
            <p:nvPr/>
          </p:nvSpPr>
          <p:spPr bwMode="auto">
            <a:xfrm>
              <a:off x="1247" y="391"/>
              <a:ext cx="91" cy="0"/>
            </a:xfrm>
            <a:prstGeom prst="line">
              <a:avLst/>
            </a:prstGeom>
            <a:noFill/>
            <a:ln w="31750">
              <a:solidFill>
                <a:schemeClr val="tx1"/>
              </a:solidFill>
              <a:round/>
              <a:headEnd/>
              <a:tailEnd/>
            </a:ln>
          </p:spPr>
          <p:txBody>
            <a:bodyPr/>
            <a:lstStyle/>
            <a:p>
              <a:endParaRPr lang="zh-CN" altLang="en-US"/>
            </a:p>
          </p:txBody>
        </p:sp>
      </p:grpSp>
      <p:grpSp>
        <p:nvGrpSpPr>
          <p:cNvPr id="3" name="Group 24"/>
          <p:cNvGrpSpPr>
            <a:grpSpLocks/>
          </p:cNvGrpSpPr>
          <p:nvPr/>
        </p:nvGrpSpPr>
        <p:grpSpPr bwMode="auto">
          <a:xfrm>
            <a:off x="1600200" y="3254375"/>
            <a:ext cx="5132388" cy="3370263"/>
            <a:chOff x="1008" y="2050"/>
            <a:chExt cx="3233" cy="2123"/>
          </a:xfrm>
        </p:grpSpPr>
        <p:pic>
          <p:nvPicPr>
            <p:cNvPr id="31750" name="Picture 4"/>
            <p:cNvPicPr>
              <a:picLocks noChangeAspect="1" noChangeArrowheads="1"/>
            </p:cNvPicPr>
            <p:nvPr/>
          </p:nvPicPr>
          <p:blipFill>
            <a:blip r:embed="rId3" cstate="print"/>
            <a:srcRect/>
            <a:stretch>
              <a:fillRect/>
            </a:stretch>
          </p:blipFill>
          <p:spPr bwMode="auto">
            <a:xfrm>
              <a:off x="1008" y="2050"/>
              <a:ext cx="3233" cy="2123"/>
            </a:xfrm>
            <a:prstGeom prst="rect">
              <a:avLst/>
            </a:prstGeom>
            <a:noFill/>
            <a:ln w="12700" cap="sq">
              <a:noFill/>
              <a:miter lim="800000"/>
              <a:headEnd type="none" w="sm" len="sm"/>
              <a:tailEnd type="none" w="sm" len="sm"/>
            </a:ln>
          </p:spPr>
        </p:pic>
        <p:sp>
          <p:nvSpPr>
            <p:cNvPr id="31751" name="Line 16"/>
            <p:cNvSpPr>
              <a:spLocks noChangeShapeType="1"/>
            </p:cNvSpPr>
            <p:nvPr/>
          </p:nvSpPr>
          <p:spPr bwMode="auto">
            <a:xfrm>
              <a:off x="1066" y="2795"/>
              <a:ext cx="90" cy="0"/>
            </a:xfrm>
            <a:prstGeom prst="line">
              <a:avLst/>
            </a:prstGeom>
            <a:noFill/>
            <a:ln w="31750">
              <a:solidFill>
                <a:schemeClr val="tx1"/>
              </a:solidFill>
              <a:round/>
              <a:headEnd/>
              <a:tailEnd/>
            </a:ln>
          </p:spPr>
          <p:txBody>
            <a:bodyPr/>
            <a:lstStyle/>
            <a:p>
              <a:endParaRPr lang="zh-CN" altLang="en-US"/>
            </a:p>
          </p:txBody>
        </p:sp>
        <p:sp>
          <p:nvSpPr>
            <p:cNvPr id="31752" name="Line 17"/>
            <p:cNvSpPr>
              <a:spLocks noChangeShapeType="1"/>
            </p:cNvSpPr>
            <p:nvPr/>
          </p:nvSpPr>
          <p:spPr bwMode="auto">
            <a:xfrm>
              <a:off x="1066" y="2931"/>
              <a:ext cx="90" cy="0"/>
            </a:xfrm>
            <a:prstGeom prst="line">
              <a:avLst/>
            </a:prstGeom>
            <a:noFill/>
            <a:ln w="31750">
              <a:solidFill>
                <a:schemeClr val="tx1"/>
              </a:solidFill>
              <a:round/>
              <a:headEnd/>
              <a:tailEnd/>
            </a:ln>
          </p:spPr>
          <p:txBody>
            <a:bodyPr/>
            <a:lstStyle/>
            <a:p>
              <a:endParaRPr lang="zh-CN" altLang="en-US"/>
            </a:p>
          </p:txBody>
        </p:sp>
        <p:sp>
          <p:nvSpPr>
            <p:cNvPr id="31753" name="Line 18"/>
            <p:cNvSpPr>
              <a:spLocks noChangeShapeType="1"/>
            </p:cNvSpPr>
            <p:nvPr/>
          </p:nvSpPr>
          <p:spPr bwMode="auto">
            <a:xfrm>
              <a:off x="1066" y="3113"/>
              <a:ext cx="90" cy="0"/>
            </a:xfrm>
            <a:prstGeom prst="line">
              <a:avLst/>
            </a:prstGeom>
            <a:noFill/>
            <a:ln w="31750">
              <a:solidFill>
                <a:schemeClr val="tx1"/>
              </a:solidFill>
              <a:round/>
              <a:headEnd/>
              <a:tailEnd/>
            </a:ln>
          </p:spPr>
          <p:txBody>
            <a:bodyPr/>
            <a:lstStyle/>
            <a:p>
              <a:endParaRPr lang="zh-CN" altLang="en-US"/>
            </a:p>
          </p:txBody>
        </p:sp>
        <p:sp>
          <p:nvSpPr>
            <p:cNvPr id="31754" name="Line 19"/>
            <p:cNvSpPr>
              <a:spLocks noChangeShapeType="1"/>
            </p:cNvSpPr>
            <p:nvPr/>
          </p:nvSpPr>
          <p:spPr bwMode="auto">
            <a:xfrm>
              <a:off x="1066" y="3294"/>
              <a:ext cx="90" cy="0"/>
            </a:xfrm>
            <a:prstGeom prst="line">
              <a:avLst/>
            </a:prstGeom>
            <a:noFill/>
            <a:ln w="31750">
              <a:solidFill>
                <a:schemeClr val="tx1"/>
              </a:solidFill>
              <a:round/>
              <a:headEnd/>
              <a:tailEnd/>
            </a:ln>
          </p:spPr>
          <p:txBody>
            <a:bodyPr/>
            <a:lstStyle/>
            <a:p>
              <a:endParaRPr lang="zh-CN" altLang="en-US"/>
            </a:p>
          </p:txBody>
        </p:sp>
        <p:sp>
          <p:nvSpPr>
            <p:cNvPr id="31755" name="Line 20"/>
            <p:cNvSpPr>
              <a:spLocks noChangeShapeType="1"/>
            </p:cNvSpPr>
            <p:nvPr/>
          </p:nvSpPr>
          <p:spPr bwMode="auto">
            <a:xfrm>
              <a:off x="1066" y="3475"/>
              <a:ext cx="90" cy="0"/>
            </a:xfrm>
            <a:prstGeom prst="line">
              <a:avLst/>
            </a:prstGeom>
            <a:noFill/>
            <a:ln w="31750">
              <a:solidFill>
                <a:schemeClr val="tx1"/>
              </a:solidFill>
              <a:round/>
              <a:headEnd/>
              <a:tailEnd/>
            </a:ln>
          </p:spPr>
          <p:txBody>
            <a:bodyPr/>
            <a:lstStyle/>
            <a:p>
              <a:endParaRPr lang="zh-CN" altLang="en-US"/>
            </a:p>
          </p:txBody>
        </p:sp>
        <p:sp>
          <p:nvSpPr>
            <p:cNvPr id="31756" name="Line 21"/>
            <p:cNvSpPr>
              <a:spLocks noChangeShapeType="1"/>
            </p:cNvSpPr>
            <p:nvPr/>
          </p:nvSpPr>
          <p:spPr bwMode="auto">
            <a:xfrm>
              <a:off x="1066" y="3657"/>
              <a:ext cx="90" cy="0"/>
            </a:xfrm>
            <a:prstGeom prst="line">
              <a:avLst/>
            </a:prstGeom>
            <a:noFill/>
            <a:ln w="31750">
              <a:solidFill>
                <a:schemeClr val="tx1"/>
              </a:solidFill>
              <a:round/>
              <a:headEnd/>
              <a:tailEnd/>
            </a:ln>
          </p:spPr>
          <p:txBody>
            <a:bodyPr/>
            <a:lstStyle/>
            <a:p>
              <a:endParaRPr lang="zh-CN" altLang="en-US"/>
            </a:p>
          </p:txBody>
        </p:sp>
        <p:sp>
          <p:nvSpPr>
            <p:cNvPr id="31757" name="Line 22"/>
            <p:cNvSpPr>
              <a:spLocks noChangeShapeType="1"/>
            </p:cNvSpPr>
            <p:nvPr/>
          </p:nvSpPr>
          <p:spPr bwMode="auto">
            <a:xfrm>
              <a:off x="1066" y="3838"/>
              <a:ext cx="90" cy="0"/>
            </a:xfrm>
            <a:prstGeom prst="line">
              <a:avLst/>
            </a:prstGeom>
            <a:noFill/>
            <a:ln w="31750">
              <a:solidFill>
                <a:schemeClr val="tx1"/>
              </a:solidFill>
              <a:round/>
              <a:headEnd/>
              <a:tailEnd/>
            </a:ln>
          </p:spPr>
          <p:txBody>
            <a:bodyPr/>
            <a:lstStyle/>
            <a:p>
              <a:endParaRPr lang="zh-CN" altLang="en-US"/>
            </a:p>
          </p:txBody>
        </p:sp>
        <p:sp>
          <p:nvSpPr>
            <p:cNvPr id="31758" name="Line 23"/>
            <p:cNvSpPr>
              <a:spLocks noChangeShapeType="1"/>
            </p:cNvSpPr>
            <p:nvPr/>
          </p:nvSpPr>
          <p:spPr bwMode="auto">
            <a:xfrm>
              <a:off x="1066" y="4020"/>
              <a:ext cx="90" cy="0"/>
            </a:xfrm>
            <a:prstGeom prst="line">
              <a:avLst/>
            </a:prstGeom>
            <a:noFill/>
            <a:ln w="31750">
              <a:solidFill>
                <a:schemeClr val="tx1"/>
              </a:solidFill>
              <a:round/>
              <a:headEnd/>
              <a:tailEnd/>
            </a:ln>
          </p:spPr>
          <p:txBody>
            <a:bodyPr/>
            <a:lstStyle/>
            <a:p>
              <a:endParaRPr lang="zh-CN" altLang="en-US"/>
            </a:p>
          </p:txBody>
        </p:sp>
      </p:grpSp>
      <p:sp>
        <p:nvSpPr>
          <p:cNvPr id="24" name="矩形 23"/>
          <p:cNvSpPr/>
          <p:nvPr/>
        </p:nvSpPr>
        <p:spPr>
          <a:xfrm>
            <a:off x="4788024" y="332656"/>
            <a:ext cx="3890809" cy="369332"/>
          </a:xfrm>
          <a:prstGeom prst="rect">
            <a:avLst/>
          </a:prstGeom>
        </p:spPr>
        <p:txBody>
          <a:bodyPr wrap="none">
            <a:spAutoFit/>
          </a:bodyPr>
          <a:lstStyle/>
          <a:p>
            <a:r>
              <a:rPr lang="en-US" altLang="zh-CN" b="1" dirty="0" smtClean="0">
                <a:solidFill>
                  <a:srgbClr val="003300"/>
                </a:solidFill>
                <a:latin typeface="Arial Unicode MS" pitchFamily="34" charset="-122"/>
                <a:ea typeface="Arial Unicode MS" pitchFamily="34" charset="-122"/>
                <a:cs typeface="Arial Unicode MS" pitchFamily="34" charset="-122"/>
              </a:rPr>
              <a:t>( 74161 is </a:t>
            </a:r>
            <a:r>
              <a:rPr lang="en-US" altLang="zh-CN" b="1" dirty="0" smtClean="0">
                <a:solidFill>
                  <a:srgbClr val="003300"/>
                </a:solidFill>
                <a:latin typeface="Arial Unicode MS" pitchFamily="34" charset="-122"/>
                <a:ea typeface="Arial Unicode MS" pitchFamily="34" charset="-122"/>
                <a:cs typeface="Arial Unicode MS" pitchFamily="34" charset="-122"/>
              </a:rPr>
              <a:t>with asynchronous reset)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858787" y="476672"/>
            <a:ext cx="7313613" cy="495300"/>
          </a:xfrm>
        </p:spPr>
        <p:txBody>
          <a:bodyPr/>
          <a:lstStyle/>
          <a:p>
            <a:r>
              <a:rPr lang="zh-CN" altLang="en-US" sz="2400" b="1" dirty="0" smtClean="0">
                <a:solidFill>
                  <a:schemeClr val="tx1"/>
                </a:solidFill>
                <a:latin typeface="Times New Roman" pitchFamily="18" charset="0"/>
                <a:cs typeface="Times New Roman" pitchFamily="18" charset="0"/>
              </a:rPr>
              <a:t>（</a:t>
            </a:r>
            <a:r>
              <a:rPr lang="en-US" altLang="zh-CN" sz="2400" b="1" dirty="0" smtClean="0">
                <a:solidFill>
                  <a:schemeClr val="tx1"/>
                </a:solidFill>
                <a:latin typeface="Times New Roman" pitchFamily="18" charset="0"/>
                <a:cs typeface="Times New Roman" pitchFamily="18" charset="0"/>
              </a:rPr>
              <a:t>3</a:t>
            </a:r>
            <a:r>
              <a:rPr lang="zh-CN" altLang="en-US" sz="2400" b="1" dirty="0" smtClean="0">
                <a:solidFill>
                  <a:schemeClr val="tx1"/>
                </a:solidFill>
                <a:latin typeface="Times New Roman" pitchFamily="18" charset="0"/>
                <a:cs typeface="Times New Roman" pitchFamily="18" charset="0"/>
              </a:rPr>
              <a:t>）</a:t>
            </a:r>
            <a:r>
              <a:rPr lang="en-US" altLang="zh-CN" sz="2400" b="1" dirty="0" smtClean="0">
                <a:solidFill>
                  <a:schemeClr val="tx1"/>
                </a:solidFill>
                <a:latin typeface="Times New Roman" pitchFamily="18" charset="0"/>
                <a:cs typeface="Times New Roman" pitchFamily="18" charset="0"/>
              </a:rPr>
              <a:t>Choosing JK-FF</a:t>
            </a:r>
            <a:endParaRPr lang="zh-CN" altLang="en-US" sz="2400" b="1" dirty="0" smtClean="0">
              <a:solidFill>
                <a:schemeClr val="tx1"/>
              </a:solidFill>
              <a:latin typeface="Times New Roman" pitchFamily="18" charset="0"/>
              <a:cs typeface="Times New Roman" pitchFamily="18" charset="0"/>
            </a:endParaRPr>
          </a:p>
        </p:txBody>
      </p:sp>
      <p:sp>
        <p:nvSpPr>
          <p:cNvPr id="79875" name="Rectangle 3"/>
          <p:cNvSpPr>
            <a:spLocks noGrp="1" noChangeArrowheads="1"/>
          </p:cNvSpPr>
          <p:nvPr>
            <p:ph type="body" sz="half" idx="1"/>
          </p:nvPr>
        </p:nvSpPr>
        <p:spPr>
          <a:xfrm>
            <a:off x="755650" y="2060575"/>
            <a:ext cx="7561263" cy="935038"/>
          </a:xfrm>
        </p:spPr>
        <p:txBody>
          <a:bodyPr>
            <a:normAutofit/>
          </a:bodyPr>
          <a:lstStyle/>
          <a:p>
            <a:pPr marL="274320" indent="-274320" algn="just" fontAlgn="auto">
              <a:lnSpc>
                <a:spcPct val="131000"/>
              </a:lnSpc>
              <a:spcAft>
                <a:spcPts val="0"/>
              </a:spcAft>
              <a:buClr>
                <a:schemeClr val="accent3"/>
              </a:buClr>
              <a:buFont typeface="Wingdings" pitchFamily="2" charset="2"/>
              <a:buNone/>
              <a:defRPr/>
            </a:pP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4</a:t>
            </a:r>
            <a:r>
              <a:rPr lang="zh-CN" altLang="en-US"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Karnaugh</a:t>
            </a:r>
            <a:r>
              <a:rPr lang="en-US" altLang="zh-CN" sz="2400" b="1" dirty="0" smtClean="0">
                <a:latin typeface="Times New Roman" pitchFamily="18" charset="0"/>
                <a:cs typeface="Times New Roman" pitchFamily="18" charset="0"/>
              </a:rPr>
              <a:t> maps</a:t>
            </a:r>
            <a:endParaRPr lang="zh-CN" altLang="en-US" sz="2400" dirty="0" smtClean="0">
              <a:latin typeface="Times New Roman" pitchFamily="18" charset="0"/>
              <a:cs typeface="Times New Roman" pitchFamily="18" charset="0"/>
            </a:endParaRPr>
          </a:p>
        </p:txBody>
      </p:sp>
      <p:graphicFrame>
        <p:nvGraphicFramePr>
          <p:cNvPr id="2050" name="Object 8"/>
          <p:cNvGraphicFramePr>
            <a:graphicFrameLocks noChangeAspect="1"/>
          </p:cNvGraphicFramePr>
          <p:nvPr>
            <p:ph sz="half" idx="2"/>
          </p:nvPr>
        </p:nvGraphicFramePr>
        <p:xfrm>
          <a:off x="2555875" y="1268413"/>
          <a:ext cx="3581400" cy="787400"/>
        </p:xfrm>
        <a:graphic>
          <a:graphicData uri="http://schemas.openxmlformats.org/presentationml/2006/ole">
            <p:oleObj spid="_x0000_s2050" name="公式" r:id="rId3" imgW="1155600" imgH="253800" progId="Equation.3">
              <p:embed/>
            </p:oleObj>
          </a:graphicData>
        </a:graphic>
      </p:graphicFrame>
      <p:sp>
        <p:nvSpPr>
          <p:cNvPr id="2" name="Slide Number Placeholder 6"/>
          <p:cNvSpPr>
            <a:spLocks noGrp="1"/>
          </p:cNvSpPr>
          <p:nvPr>
            <p:ph type="sldNum" sz="quarter" idx="12"/>
          </p:nvPr>
        </p:nvSpPr>
        <p:spPr/>
        <p:txBody>
          <a:bodyPr/>
          <a:lstStyle/>
          <a:p>
            <a:pPr>
              <a:defRPr/>
            </a:pPr>
            <a:fld id="{D35C1642-4B20-4A0D-923B-D17A0D22F3CA}" type="slidenum">
              <a:rPr lang="zh-CN" altLang="en-US" smtClean="0"/>
              <a:pPr>
                <a:defRPr/>
              </a:pPr>
              <a:t>3</a:t>
            </a:fld>
            <a:endParaRPr lang="en-US" altLang="zh-CN" smtClean="0"/>
          </a:p>
        </p:txBody>
      </p:sp>
      <p:pic>
        <p:nvPicPr>
          <p:cNvPr id="79877" name="Picture 5"/>
          <p:cNvPicPr>
            <a:picLocks noChangeAspect="1" noChangeArrowheads="1"/>
          </p:cNvPicPr>
          <p:nvPr/>
        </p:nvPicPr>
        <p:blipFill>
          <a:blip r:embed="rId4" cstate="print"/>
          <a:srcRect/>
          <a:stretch>
            <a:fillRect/>
          </a:stretch>
        </p:blipFill>
        <p:spPr bwMode="auto">
          <a:xfrm>
            <a:off x="1763713" y="3068638"/>
            <a:ext cx="4103687" cy="2611437"/>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1+#ppt_w/2"/>
                                          </p:val>
                                        </p:tav>
                                        <p:tav tm="100000">
                                          <p:val>
                                            <p:strVal val="#ppt_x"/>
                                          </p:val>
                                        </p:tav>
                                      </p:tavLst>
                                    </p:anim>
                                    <p:anim calcmode="lin" valueType="num">
                                      <p:cBhvr additive="base">
                                        <p:cTn id="8" dur="500" fill="hold"/>
                                        <p:tgtEl>
                                          <p:spTgt spid="798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9877"/>
                                        </p:tgtEl>
                                        <p:attrNameLst>
                                          <p:attrName>style.visibility</p:attrName>
                                        </p:attrNameLst>
                                      </p:cBhvr>
                                      <p:to>
                                        <p:strVal val="visible"/>
                                      </p:to>
                                    </p:set>
                                    <p:anim calcmode="lin" valueType="num">
                                      <p:cBhvr additive="base">
                                        <p:cTn id="13" dur="500" fill="hold"/>
                                        <p:tgtEl>
                                          <p:spTgt spid="79877"/>
                                        </p:tgtEl>
                                        <p:attrNameLst>
                                          <p:attrName>ppt_x</p:attrName>
                                        </p:attrNameLst>
                                      </p:cBhvr>
                                      <p:tavLst>
                                        <p:tav tm="0">
                                          <p:val>
                                            <p:strVal val="0-#ppt_w/2"/>
                                          </p:val>
                                        </p:tav>
                                        <p:tav tm="100000">
                                          <p:val>
                                            <p:strVal val="#ppt_x"/>
                                          </p:val>
                                        </p:tav>
                                      </p:tavLst>
                                    </p:anim>
                                    <p:anim calcmode="lin" valueType="num">
                                      <p:cBhvr additive="base">
                                        <p:cTn id="14"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3" name="Rectangle 2"/>
          <p:cNvSpPr>
            <a:spLocks noGrp="1" noChangeArrowheads="1"/>
          </p:cNvSpPr>
          <p:nvPr>
            <p:ph type="body" sz="half" idx="1"/>
          </p:nvPr>
        </p:nvSpPr>
        <p:spPr>
          <a:xfrm>
            <a:off x="395536" y="692696"/>
            <a:ext cx="3795712" cy="1873250"/>
          </a:xfrm>
        </p:spPr>
        <p:txBody>
          <a:bodyPr/>
          <a:lstStyle/>
          <a:p>
            <a:pPr>
              <a:lnSpc>
                <a:spcPct val="131000"/>
              </a:lnSpc>
              <a:buFont typeface="Wingdings" pitchFamily="2" charset="2"/>
              <a:buNone/>
            </a:pPr>
            <a:r>
              <a:rPr lang="zh-CN" altLang="en-US" sz="2000" b="1" dirty="0" smtClean="0">
                <a:solidFill>
                  <a:schemeClr val="tx2"/>
                </a:solidFill>
              </a:rPr>
              <a:t>     </a:t>
            </a:r>
            <a:r>
              <a:rPr lang="en-US" altLang="zh-CN" sz="2000" b="1" dirty="0" smtClean="0">
                <a:solidFill>
                  <a:schemeClr val="tx2"/>
                </a:solidFill>
              </a:rPr>
              <a:t>Decomposition on the </a:t>
            </a:r>
            <a:r>
              <a:rPr lang="en-US" altLang="zh-CN" sz="2000" b="1" dirty="0" err="1" smtClean="0">
                <a:solidFill>
                  <a:schemeClr val="tx2"/>
                </a:solidFill>
              </a:rPr>
              <a:t>Karnaugh</a:t>
            </a:r>
            <a:r>
              <a:rPr lang="en-US" altLang="zh-CN" sz="2000" b="1" dirty="0" smtClean="0">
                <a:solidFill>
                  <a:schemeClr val="tx2"/>
                </a:solidFill>
              </a:rPr>
              <a:t> map and get the driving of each JK-FF</a:t>
            </a:r>
            <a:endParaRPr lang="zh-CN" altLang="en-US" sz="2000" dirty="0" smtClean="0">
              <a:solidFill>
                <a:schemeClr val="tx2"/>
              </a:solidFill>
            </a:endParaRPr>
          </a:p>
        </p:txBody>
      </p:sp>
      <p:graphicFrame>
        <p:nvGraphicFramePr>
          <p:cNvPr id="3074" name="Object 8"/>
          <p:cNvGraphicFramePr>
            <a:graphicFrameLocks noChangeAspect="1"/>
          </p:cNvGraphicFramePr>
          <p:nvPr>
            <p:ph sz="quarter" idx="2"/>
          </p:nvPr>
        </p:nvGraphicFramePr>
        <p:xfrm>
          <a:off x="250825" y="4643438"/>
          <a:ext cx="5853113" cy="514350"/>
        </p:xfrm>
        <a:graphic>
          <a:graphicData uri="http://schemas.openxmlformats.org/presentationml/2006/ole">
            <p:oleObj spid="_x0000_s3074" name="公式" r:id="rId3" imgW="3035160" imgH="266400" progId="Equation.3">
              <p:embed/>
            </p:oleObj>
          </a:graphicData>
        </a:graphic>
      </p:graphicFrame>
      <p:graphicFrame>
        <p:nvGraphicFramePr>
          <p:cNvPr id="3075" name="Object 11"/>
          <p:cNvGraphicFramePr>
            <a:graphicFrameLocks noChangeAspect="1"/>
          </p:cNvGraphicFramePr>
          <p:nvPr>
            <p:ph sz="quarter" idx="3"/>
          </p:nvPr>
        </p:nvGraphicFramePr>
        <p:xfrm>
          <a:off x="142875" y="2420938"/>
          <a:ext cx="2773363" cy="1704975"/>
        </p:xfrm>
        <a:graphic>
          <a:graphicData uri="http://schemas.openxmlformats.org/presentationml/2006/ole">
            <p:oleObj spid="_x0000_s3075" name="Visio" r:id="rId4" imgW="2772766" imgH="1705661" progId="">
              <p:embed/>
            </p:oleObj>
          </a:graphicData>
        </a:graphic>
      </p:graphicFrame>
      <p:sp>
        <p:nvSpPr>
          <p:cNvPr id="2" name="Slide Number Placeholder 7"/>
          <p:cNvSpPr>
            <a:spLocks noGrp="1"/>
          </p:cNvSpPr>
          <p:nvPr>
            <p:ph type="sldNum" sz="quarter" idx="12"/>
          </p:nvPr>
        </p:nvSpPr>
        <p:spPr/>
        <p:txBody>
          <a:bodyPr/>
          <a:lstStyle/>
          <a:p>
            <a:pPr>
              <a:defRPr/>
            </a:pPr>
            <a:fld id="{545D4B53-4F1B-4CDD-9452-2C8BFB9BB8D1}" type="slidenum">
              <a:rPr lang="zh-CN" altLang="en-US" smtClean="0"/>
              <a:pPr>
                <a:defRPr/>
              </a:pPr>
              <a:t>4</a:t>
            </a:fld>
            <a:endParaRPr lang="en-US" altLang="zh-CN" smtClean="0"/>
          </a:p>
        </p:txBody>
      </p:sp>
      <p:pic>
        <p:nvPicPr>
          <p:cNvPr id="3085" name="Picture 5"/>
          <p:cNvPicPr>
            <a:picLocks noChangeAspect="1" noChangeArrowheads="1"/>
          </p:cNvPicPr>
          <p:nvPr/>
        </p:nvPicPr>
        <p:blipFill>
          <a:blip r:embed="rId5" cstate="print"/>
          <a:srcRect/>
          <a:stretch>
            <a:fillRect/>
          </a:stretch>
        </p:blipFill>
        <p:spPr bwMode="auto">
          <a:xfrm>
            <a:off x="4211638" y="0"/>
            <a:ext cx="4033837" cy="2568575"/>
          </a:xfrm>
          <a:prstGeom prst="rect">
            <a:avLst/>
          </a:prstGeom>
          <a:noFill/>
          <a:ln w="12700" cap="sq">
            <a:noFill/>
            <a:miter lim="800000"/>
            <a:headEnd type="none" w="sm" len="sm"/>
            <a:tailEnd type="none" w="sm" len="sm"/>
          </a:ln>
        </p:spPr>
      </p:pic>
      <p:graphicFrame>
        <p:nvGraphicFramePr>
          <p:cNvPr id="3076" name="Object 14"/>
          <p:cNvGraphicFramePr>
            <a:graphicFrameLocks noChangeAspect="1"/>
          </p:cNvGraphicFramePr>
          <p:nvPr/>
        </p:nvGraphicFramePr>
        <p:xfrm>
          <a:off x="3132138" y="2420938"/>
          <a:ext cx="2773362" cy="1704975"/>
        </p:xfrm>
        <a:graphic>
          <a:graphicData uri="http://schemas.openxmlformats.org/presentationml/2006/ole">
            <p:oleObj spid="_x0000_s3076" name="Visio" r:id="rId6" imgW="2772766" imgH="1705661" progId="">
              <p:embed/>
            </p:oleObj>
          </a:graphicData>
        </a:graphic>
      </p:graphicFrame>
      <p:graphicFrame>
        <p:nvGraphicFramePr>
          <p:cNvPr id="3077" name="Object 16"/>
          <p:cNvGraphicFramePr>
            <a:graphicFrameLocks noChangeAspect="1"/>
          </p:cNvGraphicFramePr>
          <p:nvPr/>
        </p:nvGraphicFramePr>
        <p:xfrm>
          <a:off x="250825" y="5229225"/>
          <a:ext cx="6913563" cy="504825"/>
        </p:xfrm>
        <a:graphic>
          <a:graphicData uri="http://schemas.openxmlformats.org/presentationml/2006/ole">
            <p:oleObj spid="_x0000_s3077" name="公式" r:id="rId7" imgW="3073320" imgH="266400" progId="Equation.3">
              <p:embed/>
            </p:oleObj>
          </a:graphicData>
        </a:graphic>
      </p:graphicFrame>
      <p:graphicFrame>
        <p:nvGraphicFramePr>
          <p:cNvPr id="3078" name="Object 17"/>
          <p:cNvGraphicFramePr>
            <a:graphicFrameLocks noChangeAspect="1"/>
          </p:cNvGraphicFramePr>
          <p:nvPr/>
        </p:nvGraphicFramePr>
        <p:xfrm>
          <a:off x="250825" y="5805488"/>
          <a:ext cx="6084888" cy="504825"/>
        </p:xfrm>
        <a:graphic>
          <a:graphicData uri="http://schemas.openxmlformats.org/presentationml/2006/ole">
            <p:oleObj spid="_x0000_s3078" name="公式" r:id="rId8" imgW="2705040" imgH="266400" progId="Equation.3">
              <p:embed/>
            </p:oleObj>
          </a:graphicData>
        </a:graphic>
      </p:graphicFrame>
      <p:graphicFrame>
        <p:nvGraphicFramePr>
          <p:cNvPr id="3079" name="Object 18"/>
          <p:cNvGraphicFramePr>
            <a:graphicFrameLocks noChangeAspect="1"/>
          </p:cNvGraphicFramePr>
          <p:nvPr/>
        </p:nvGraphicFramePr>
        <p:xfrm>
          <a:off x="6011863" y="2420938"/>
          <a:ext cx="2773362" cy="1704975"/>
        </p:xfrm>
        <a:graphic>
          <a:graphicData uri="http://schemas.openxmlformats.org/presentationml/2006/ole">
            <p:oleObj spid="_x0000_s3079" name="Visio" r:id="rId9" imgW="2772766" imgH="1705661" progId="">
              <p:embed/>
            </p:oleObj>
          </a:graphicData>
        </a:graphic>
      </p:graphicFrame>
      <p:graphicFrame>
        <p:nvGraphicFramePr>
          <p:cNvPr id="3080" name="Object 19"/>
          <p:cNvGraphicFramePr>
            <a:graphicFrameLocks noChangeAspect="1"/>
          </p:cNvGraphicFramePr>
          <p:nvPr/>
        </p:nvGraphicFramePr>
        <p:xfrm>
          <a:off x="1476375" y="4076700"/>
          <a:ext cx="574675" cy="431800"/>
        </p:xfrm>
        <a:graphic>
          <a:graphicData uri="http://schemas.openxmlformats.org/presentationml/2006/ole">
            <p:oleObj spid="_x0000_s3080" name="公式" r:id="rId10" imgW="304560" imgH="228600" progId="Equation.3">
              <p:embed/>
            </p:oleObj>
          </a:graphicData>
        </a:graphic>
      </p:graphicFrame>
      <p:graphicFrame>
        <p:nvGraphicFramePr>
          <p:cNvPr id="3081" name="Object 20"/>
          <p:cNvGraphicFramePr>
            <a:graphicFrameLocks noChangeAspect="1"/>
          </p:cNvGraphicFramePr>
          <p:nvPr/>
        </p:nvGraphicFramePr>
        <p:xfrm>
          <a:off x="4427538" y="4076700"/>
          <a:ext cx="574675" cy="431800"/>
        </p:xfrm>
        <a:graphic>
          <a:graphicData uri="http://schemas.openxmlformats.org/presentationml/2006/ole">
            <p:oleObj spid="_x0000_s3081" name="公式" r:id="rId11" imgW="304560" imgH="228600" progId="Equation.3">
              <p:embed/>
            </p:oleObj>
          </a:graphicData>
        </a:graphic>
      </p:graphicFrame>
      <p:graphicFrame>
        <p:nvGraphicFramePr>
          <p:cNvPr id="3082" name="Object 21"/>
          <p:cNvGraphicFramePr>
            <a:graphicFrameLocks noChangeAspect="1"/>
          </p:cNvGraphicFramePr>
          <p:nvPr/>
        </p:nvGraphicFramePr>
        <p:xfrm>
          <a:off x="7308850" y="4076700"/>
          <a:ext cx="574675" cy="455613"/>
        </p:xfrm>
        <a:graphic>
          <a:graphicData uri="http://schemas.openxmlformats.org/presentationml/2006/ole">
            <p:oleObj spid="_x0000_s3082" name="公式" r:id="rId12" imgW="3045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914400" y="762000"/>
            <a:ext cx="3048000" cy="381000"/>
          </a:xfrm>
        </p:spPr>
        <p:txBody>
          <a:bodyPr/>
          <a:lstStyle/>
          <a:p>
            <a:pPr algn="just">
              <a:lnSpc>
                <a:spcPct val="90000"/>
              </a:lnSpc>
              <a:buFont typeface="Wingdings" pitchFamily="2" charset="2"/>
              <a:buNone/>
            </a:pPr>
            <a:r>
              <a:rPr lang="en-US" altLang="zh-CN" sz="1900" b="1" dirty="0" smtClean="0">
                <a:latin typeface="宋体" pitchFamily="2" charset="-122"/>
              </a:rPr>
              <a:t>Output of the circuit</a:t>
            </a:r>
            <a:endParaRPr lang="zh-CN" altLang="en-US" sz="1900" b="1" dirty="0" smtClean="0"/>
          </a:p>
        </p:txBody>
      </p:sp>
      <p:sp>
        <p:nvSpPr>
          <p:cNvPr id="4100" name="Slide Number Placeholder 5"/>
          <p:cNvSpPr>
            <a:spLocks noGrp="1"/>
          </p:cNvSpPr>
          <p:nvPr>
            <p:ph type="sldNum" sz="quarter" idx="12"/>
          </p:nvPr>
        </p:nvSpPr>
        <p:spPr/>
        <p:txBody>
          <a:bodyPr/>
          <a:lstStyle/>
          <a:p>
            <a:pPr>
              <a:defRPr/>
            </a:pPr>
            <a:fld id="{8F5D6223-635B-4705-9BAE-5F5EB9847843}" type="slidenum">
              <a:rPr lang="zh-CN" altLang="en-US"/>
              <a:pPr>
                <a:defRPr/>
              </a:pPr>
              <a:t>5</a:t>
            </a:fld>
            <a:endParaRPr lang="en-US" altLang="zh-CN"/>
          </a:p>
        </p:txBody>
      </p:sp>
      <p:graphicFrame>
        <p:nvGraphicFramePr>
          <p:cNvPr id="82948" name="Object 4"/>
          <p:cNvGraphicFramePr>
            <a:graphicFrameLocks noChangeAspect="1"/>
          </p:cNvGraphicFramePr>
          <p:nvPr/>
        </p:nvGraphicFramePr>
        <p:xfrm>
          <a:off x="3059113" y="1196975"/>
          <a:ext cx="1019175" cy="457200"/>
        </p:xfrm>
        <a:graphic>
          <a:graphicData uri="http://schemas.openxmlformats.org/presentationml/2006/ole">
            <p:oleObj spid="_x0000_s4098" name="BMP 图象" r:id="rId3" imgW="514422" imgH="219222" progId="PBrush">
              <p:embed/>
            </p:oleObj>
          </a:graphicData>
        </a:graphic>
      </p:graphicFrame>
      <p:graphicFrame>
        <p:nvGraphicFramePr>
          <p:cNvPr id="82949" name="Object 5"/>
          <p:cNvGraphicFramePr>
            <a:graphicFrameLocks noChangeAspect="1"/>
          </p:cNvGraphicFramePr>
          <p:nvPr/>
        </p:nvGraphicFramePr>
        <p:xfrm>
          <a:off x="2843213" y="2276475"/>
          <a:ext cx="2438400" cy="1524000"/>
        </p:xfrm>
        <a:graphic>
          <a:graphicData uri="http://schemas.openxmlformats.org/presentationml/2006/ole">
            <p:oleObj spid="_x0000_s4099" name="BMP 图象" r:id="rId4" imgW="1400000" imgH="857143" progId="PBrush">
              <p:embed/>
            </p:oleObj>
          </a:graphicData>
        </a:graphic>
      </p:graphicFrame>
      <p:sp>
        <p:nvSpPr>
          <p:cNvPr id="82951" name="Rectangle 7"/>
          <p:cNvSpPr>
            <a:spLocks noChangeArrowheads="1"/>
          </p:cNvSpPr>
          <p:nvPr/>
        </p:nvSpPr>
        <p:spPr bwMode="auto">
          <a:xfrm>
            <a:off x="467544" y="3501008"/>
            <a:ext cx="2632075" cy="4572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000" b="1" dirty="0" smtClean="0">
                <a:latin typeface="宋体" pitchFamily="2" charset="-122"/>
              </a:rPr>
              <a:t>（</a:t>
            </a:r>
            <a:r>
              <a:rPr lang="en-US" altLang="zh-CN" sz="2000" b="1" dirty="0" smtClean="0">
                <a:latin typeface="宋体" pitchFamily="2" charset="-122"/>
              </a:rPr>
              <a:t>5</a:t>
            </a:r>
            <a:r>
              <a:rPr lang="zh-CN" altLang="en-US" sz="2000" b="1" dirty="0" smtClean="0">
                <a:latin typeface="宋体" pitchFamily="2" charset="-122"/>
              </a:rPr>
              <a:t>）</a:t>
            </a:r>
            <a:r>
              <a:rPr lang="en-US" altLang="zh-CN" sz="2000" b="1" dirty="0" smtClean="0">
                <a:latin typeface="宋体" pitchFamily="2" charset="-122"/>
              </a:rPr>
              <a:t>Implementation</a:t>
            </a:r>
            <a:endParaRPr lang="zh-CN" altLang="en-US" sz="3200" b="1" dirty="0">
              <a:latin typeface="宋体" pitchFamily="2" charset="-122"/>
            </a:endParaRPr>
          </a:p>
        </p:txBody>
      </p:sp>
      <p:pic>
        <p:nvPicPr>
          <p:cNvPr id="30729" name="Picture 8"/>
          <p:cNvPicPr>
            <a:picLocks noChangeAspect="1" noChangeArrowheads="1"/>
          </p:cNvPicPr>
          <p:nvPr/>
        </p:nvPicPr>
        <p:blipFill>
          <a:blip r:embed="rId5" cstate="print"/>
          <a:srcRect/>
          <a:stretch>
            <a:fillRect/>
          </a:stretch>
        </p:blipFill>
        <p:spPr bwMode="auto">
          <a:xfrm>
            <a:off x="5003800" y="188913"/>
            <a:ext cx="3124200" cy="1943100"/>
          </a:xfrm>
          <a:prstGeom prst="rect">
            <a:avLst/>
          </a:prstGeom>
          <a:noFill/>
          <a:ln w="12700" cap="sq">
            <a:noFill/>
            <a:miter lim="800000"/>
            <a:headEnd type="none" w="sm" len="sm"/>
            <a:tailEnd type="none" w="sm" len="sm"/>
          </a:ln>
        </p:spPr>
      </p:pic>
      <p:pic>
        <p:nvPicPr>
          <p:cNvPr id="82953" name="Picture 9"/>
          <p:cNvPicPr>
            <a:picLocks noChangeAspect="1" noChangeArrowheads="1"/>
          </p:cNvPicPr>
          <p:nvPr/>
        </p:nvPicPr>
        <p:blipFill>
          <a:blip r:embed="rId6" cstate="print"/>
          <a:srcRect/>
          <a:stretch>
            <a:fillRect/>
          </a:stretch>
        </p:blipFill>
        <p:spPr bwMode="auto">
          <a:xfrm>
            <a:off x="1619250" y="3860800"/>
            <a:ext cx="6343650" cy="2287588"/>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 calcmode="lin" valueType="num">
                                      <p:cBhvr additive="base">
                                        <p:cTn id="7" dur="500" fill="hold"/>
                                        <p:tgtEl>
                                          <p:spTgt spid="30729"/>
                                        </p:tgtEl>
                                        <p:attrNameLst>
                                          <p:attrName>ppt_x</p:attrName>
                                        </p:attrNameLst>
                                      </p:cBhvr>
                                      <p:tavLst>
                                        <p:tav tm="0">
                                          <p:val>
                                            <p:strVal val="#ppt_x"/>
                                          </p:val>
                                        </p:tav>
                                        <p:tav tm="100000">
                                          <p:val>
                                            <p:strVal val="#ppt_x"/>
                                          </p:val>
                                        </p:tav>
                                      </p:tavLst>
                                    </p:anim>
                                    <p:anim calcmode="lin" valueType="num">
                                      <p:cBhvr additive="base">
                                        <p:cTn id="8"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2947">
                                            <p:txEl>
                                              <p:pRg st="0" end="0"/>
                                            </p:txEl>
                                          </p:spTgt>
                                        </p:tgtEl>
                                        <p:attrNameLst>
                                          <p:attrName>style.visibility</p:attrName>
                                        </p:attrNameLst>
                                      </p:cBhvr>
                                      <p:to>
                                        <p:strVal val="visible"/>
                                      </p:to>
                                    </p:set>
                                    <p:anim calcmode="lin" valueType="num">
                                      <p:cBhvr additive="base">
                                        <p:cTn id="13"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82948"/>
                                        </p:tgtEl>
                                        <p:attrNameLst>
                                          <p:attrName>style.visibility</p:attrName>
                                        </p:attrNameLst>
                                      </p:cBhvr>
                                      <p:to>
                                        <p:strVal val="visible"/>
                                      </p:to>
                                    </p:set>
                                    <p:anim calcmode="lin" valueType="num">
                                      <p:cBhvr additive="base">
                                        <p:cTn id="19" dur="500" fill="hold"/>
                                        <p:tgtEl>
                                          <p:spTgt spid="82948"/>
                                        </p:tgtEl>
                                        <p:attrNameLst>
                                          <p:attrName>ppt_x</p:attrName>
                                        </p:attrNameLst>
                                      </p:cBhvr>
                                      <p:tavLst>
                                        <p:tav tm="0">
                                          <p:val>
                                            <p:strVal val="#ppt_x"/>
                                          </p:val>
                                        </p:tav>
                                        <p:tav tm="100000">
                                          <p:val>
                                            <p:strVal val="#ppt_x"/>
                                          </p:val>
                                        </p:tav>
                                      </p:tavLst>
                                    </p:anim>
                                    <p:anim calcmode="lin" valueType="num">
                                      <p:cBhvr additive="base">
                                        <p:cTn id="20" dur="500" fill="hold"/>
                                        <p:tgtEl>
                                          <p:spTgt spid="8294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82949"/>
                                        </p:tgtEl>
                                        <p:attrNameLst>
                                          <p:attrName>style.visibility</p:attrName>
                                        </p:attrNameLst>
                                      </p:cBhvr>
                                      <p:to>
                                        <p:strVal val="visible"/>
                                      </p:to>
                                    </p:set>
                                    <p:anim calcmode="lin" valueType="num">
                                      <p:cBhvr additive="base">
                                        <p:cTn id="25" dur="500" fill="hold"/>
                                        <p:tgtEl>
                                          <p:spTgt spid="82949"/>
                                        </p:tgtEl>
                                        <p:attrNameLst>
                                          <p:attrName>ppt_x</p:attrName>
                                        </p:attrNameLst>
                                      </p:cBhvr>
                                      <p:tavLst>
                                        <p:tav tm="0">
                                          <p:val>
                                            <p:strVal val="0-#ppt_w/2"/>
                                          </p:val>
                                        </p:tav>
                                        <p:tav tm="100000">
                                          <p:val>
                                            <p:strVal val="#ppt_x"/>
                                          </p:val>
                                        </p:tav>
                                      </p:tavLst>
                                    </p:anim>
                                    <p:anim calcmode="lin" valueType="num">
                                      <p:cBhvr additive="base">
                                        <p:cTn id="26"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951"/>
                                        </p:tgtEl>
                                        <p:attrNameLst>
                                          <p:attrName>style.visibility</p:attrName>
                                        </p:attrNameLst>
                                      </p:cBhvr>
                                      <p:to>
                                        <p:strVal val="visible"/>
                                      </p:to>
                                    </p:set>
                                    <p:anim calcmode="lin" valueType="num">
                                      <p:cBhvr additive="base">
                                        <p:cTn id="31" dur="500" fill="hold"/>
                                        <p:tgtEl>
                                          <p:spTgt spid="82951"/>
                                        </p:tgtEl>
                                        <p:attrNameLst>
                                          <p:attrName>ppt_x</p:attrName>
                                        </p:attrNameLst>
                                      </p:cBhvr>
                                      <p:tavLst>
                                        <p:tav tm="0">
                                          <p:val>
                                            <p:strVal val="#ppt_x"/>
                                          </p:val>
                                        </p:tav>
                                        <p:tav tm="100000">
                                          <p:val>
                                            <p:strVal val="#ppt_x"/>
                                          </p:val>
                                        </p:tav>
                                      </p:tavLst>
                                    </p:anim>
                                    <p:anim calcmode="lin" valueType="num">
                                      <p:cBhvr additive="base">
                                        <p:cTn id="32"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2953"/>
                                        </p:tgtEl>
                                        <p:attrNameLst>
                                          <p:attrName>style.visibility</p:attrName>
                                        </p:attrNameLst>
                                      </p:cBhvr>
                                      <p:to>
                                        <p:strVal val="visible"/>
                                      </p:to>
                                    </p:set>
                                    <p:anim calcmode="lin" valueType="num">
                                      <p:cBhvr additive="base">
                                        <p:cTn id="37" dur="500" fill="hold"/>
                                        <p:tgtEl>
                                          <p:spTgt spid="82953"/>
                                        </p:tgtEl>
                                        <p:attrNameLst>
                                          <p:attrName>ppt_x</p:attrName>
                                        </p:attrNameLst>
                                      </p:cBhvr>
                                      <p:tavLst>
                                        <p:tav tm="0">
                                          <p:val>
                                            <p:strVal val="0-#ppt_w/2"/>
                                          </p:val>
                                        </p:tav>
                                        <p:tav tm="100000">
                                          <p:val>
                                            <p:strVal val="#ppt_x"/>
                                          </p:val>
                                        </p:tav>
                                      </p:tavLst>
                                    </p:anim>
                                    <p:anim calcmode="lin" valueType="num">
                                      <p:cBhvr additive="base">
                                        <p:cTn id="38"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P spid="8295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1371600" y="914400"/>
            <a:ext cx="7053263" cy="457200"/>
          </a:xfrm>
        </p:spPr>
        <p:txBody>
          <a:bodyPr/>
          <a:lstStyle/>
          <a:p>
            <a:pPr>
              <a:buFont typeface="Wingdings" pitchFamily="2" charset="2"/>
              <a:buNone/>
            </a:pPr>
            <a:r>
              <a:rPr lang="en-US" altLang="zh-CN" sz="2100" b="1" dirty="0" smtClean="0"/>
              <a:t>The whole state diagram</a:t>
            </a:r>
            <a:endParaRPr lang="zh-CN" altLang="en-US" sz="2100" b="1" dirty="0" smtClean="0"/>
          </a:p>
        </p:txBody>
      </p:sp>
      <p:sp>
        <p:nvSpPr>
          <p:cNvPr id="13314" name="Slide Number Placeholder 5"/>
          <p:cNvSpPr>
            <a:spLocks noGrp="1"/>
          </p:cNvSpPr>
          <p:nvPr>
            <p:ph type="sldNum" sz="quarter" idx="12"/>
          </p:nvPr>
        </p:nvSpPr>
        <p:spPr/>
        <p:txBody>
          <a:bodyPr/>
          <a:lstStyle/>
          <a:p>
            <a:pPr>
              <a:defRPr/>
            </a:pPr>
            <a:fld id="{AE48D1E6-FFFE-4400-B1F7-209FBE4D0B66}" type="slidenum">
              <a:rPr lang="zh-CN" altLang="en-US"/>
              <a:pPr>
                <a:defRPr/>
              </a:pPr>
              <a:t>6</a:t>
            </a:fld>
            <a:endParaRPr lang="en-US" altLang="zh-CN"/>
          </a:p>
        </p:txBody>
      </p:sp>
      <p:sp>
        <p:nvSpPr>
          <p:cNvPr id="17412" name="Rectangle 3"/>
          <p:cNvSpPr>
            <a:spLocks noChangeArrowheads="1"/>
          </p:cNvSpPr>
          <p:nvPr/>
        </p:nvSpPr>
        <p:spPr bwMode="auto">
          <a:xfrm>
            <a:off x="1116013" y="404813"/>
            <a:ext cx="3886200" cy="3810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80000"/>
              <a:buFont typeface="Monotype Sorts" pitchFamily="2" charset="2"/>
              <a:buNone/>
            </a:pPr>
            <a:r>
              <a:rPr lang="zh-CN" altLang="en-US" sz="2400" b="1" dirty="0">
                <a:latin typeface="Times New Roman" pitchFamily="18" charset="0"/>
              </a:rPr>
              <a:t>（</a:t>
            </a:r>
            <a:r>
              <a:rPr lang="en-US" altLang="zh-CN" sz="2400" b="1" dirty="0">
                <a:latin typeface="Times New Roman" pitchFamily="18" charset="0"/>
              </a:rPr>
              <a:t>7</a:t>
            </a:r>
            <a:r>
              <a:rPr lang="zh-CN" altLang="en-US" sz="2400" b="1" dirty="0" smtClean="0">
                <a:latin typeface="Times New Roman" pitchFamily="18" charset="0"/>
              </a:rPr>
              <a:t>）</a:t>
            </a:r>
            <a:r>
              <a:rPr lang="en-US" altLang="zh-CN" sz="2400" b="1" dirty="0">
                <a:latin typeface="Times New Roman" pitchFamily="18" charset="0"/>
              </a:rPr>
              <a:t>C</a:t>
            </a:r>
            <a:r>
              <a:rPr lang="en-US" altLang="zh-CN" sz="2400" b="1" dirty="0" smtClean="0">
                <a:latin typeface="Times New Roman" pitchFamily="18" charset="0"/>
              </a:rPr>
              <a:t>heck for Auto-boot</a:t>
            </a:r>
            <a:endParaRPr lang="zh-CN" altLang="en-US" sz="2400" b="1" dirty="0">
              <a:latin typeface="Times New Roman" pitchFamily="18" charset="0"/>
            </a:endParaRPr>
          </a:p>
        </p:txBody>
      </p:sp>
      <p:sp>
        <p:nvSpPr>
          <p:cNvPr id="83972" name="Rectangle 4"/>
          <p:cNvSpPr>
            <a:spLocks noChangeArrowheads="1"/>
          </p:cNvSpPr>
          <p:nvPr/>
        </p:nvSpPr>
        <p:spPr bwMode="auto">
          <a:xfrm>
            <a:off x="1116013" y="4868863"/>
            <a:ext cx="7620000" cy="1447800"/>
          </a:xfrm>
          <a:prstGeom prst="rect">
            <a:avLst/>
          </a:prstGeom>
          <a:noFill/>
          <a:ln w="9525">
            <a:noFill/>
            <a:miter lim="800000"/>
            <a:headEnd/>
            <a:tailEnd/>
          </a:ln>
        </p:spPr>
        <p:txBody>
          <a:bodyPr lIns="92075" tIns="46038" rIns="92075" bIns="46038"/>
          <a:lstStyle/>
          <a:p>
            <a:pPr marL="342900" indent="-342900">
              <a:lnSpc>
                <a:spcPct val="130000"/>
              </a:lnSpc>
              <a:spcBef>
                <a:spcPct val="20000"/>
              </a:spcBef>
              <a:buClr>
                <a:schemeClr val="hlink"/>
              </a:buClr>
              <a:buSzPct val="80000"/>
              <a:buFont typeface="Monotype Sorts" pitchFamily="2" charset="2"/>
              <a:buNone/>
            </a:pPr>
            <a:r>
              <a:rPr lang="en-US" altLang="zh-CN" sz="2000" b="1" dirty="0" smtClean="0">
                <a:latin typeface="Times New Roman" pitchFamily="18" charset="0"/>
              </a:rPr>
              <a:t>It will auto-boot even if the current state is 101, 110, or 111.</a:t>
            </a:r>
            <a:endParaRPr lang="zh-CN" altLang="en-US" sz="2400" b="1" dirty="0">
              <a:latin typeface="Times New Roman" pitchFamily="18" charset="0"/>
            </a:endParaRPr>
          </a:p>
        </p:txBody>
      </p:sp>
      <p:pic>
        <p:nvPicPr>
          <p:cNvPr id="83973" name="Picture 5"/>
          <p:cNvPicPr>
            <a:picLocks noChangeAspect="1" noChangeArrowheads="1"/>
          </p:cNvPicPr>
          <p:nvPr/>
        </p:nvPicPr>
        <p:blipFill>
          <a:blip r:embed="rId2" cstate="print"/>
          <a:srcRect/>
          <a:stretch>
            <a:fillRect/>
          </a:stretch>
        </p:blipFill>
        <p:spPr bwMode="auto">
          <a:xfrm>
            <a:off x="2362200" y="1676400"/>
            <a:ext cx="5257800" cy="2946400"/>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 calcmode="lin" valueType="num">
                                      <p:cBhvr additive="base">
                                        <p:cTn id="7" dur="500" fill="hold"/>
                                        <p:tgtEl>
                                          <p:spTgt spid="839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0-#ppt_w/2"/>
                                          </p:val>
                                        </p:tav>
                                        <p:tav tm="100000">
                                          <p:val>
                                            <p:strVal val="#ppt_x"/>
                                          </p:val>
                                        </p:tav>
                                      </p:tavLst>
                                    </p:anim>
                                    <p:anim calcmode="lin" valueType="num">
                                      <p:cBhvr additive="base">
                                        <p:cTn id="14"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3972"/>
                                        </p:tgtEl>
                                        <p:attrNameLst>
                                          <p:attrName>style.visibility</p:attrName>
                                        </p:attrNameLst>
                                      </p:cBhvr>
                                      <p:to>
                                        <p:strVal val="visible"/>
                                      </p:to>
                                    </p:set>
                                    <p:animEffect transition="in" filter="box(in)">
                                      <p:cBhvr>
                                        <p:cTn id="19"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P spid="839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p>
            <a:pPr>
              <a:defRPr/>
            </a:pPr>
            <a:fld id="{E8BDAF84-7F50-4E45-BF77-C4E53778B6C8}" type="slidenum">
              <a:rPr lang="zh-CN" altLang="en-US"/>
              <a:pPr>
                <a:defRPr/>
              </a:pPr>
              <a:t>7</a:t>
            </a:fld>
            <a:endParaRPr lang="en-US" altLang="zh-CN"/>
          </a:p>
        </p:txBody>
      </p:sp>
      <p:sp>
        <p:nvSpPr>
          <p:cNvPr id="84996" name="Rectangle 4"/>
          <p:cNvSpPr>
            <a:spLocks noChangeArrowheads="1"/>
          </p:cNvSpPr>
          <p:nvPr/>
        </p:nvSpPr>
        <p:spPr bwMode="auto">
          <a:xfrm>
            <a:off x="1259632" y="3356992"/>
            <a:ext cx="5029200" cy="4572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000" b="1" i="1" dirty="0">
                <a:latin typeface="Times New Roman" pitchFamily="18" charset="0"/>
              </a:rPr>
              <a:t>S</a:t>
            </a:r>
            <a:r>
              <a:rPr lang="en-US" altLang="zh-CN" sz="2000" b="1" baseline="-25000" dirty="0">
                <a:latin typeface="宋体" pitchFamily="2" charset="-122"/>
              </a:rPr>
              <a:t>0</a:t>
            </a:r>
            <a:r>
              <a:rPr lang="en-US" altLang="zh-CN" sz="2000" b="1" dirty="0" smtClean="0">
                <a:latin typeface="Times New Roman" pitchFamily="18" charset="0"/>
              </a:rPr>
              <a:t>——Initial state. None ‘1’ is detected .</a:t>
            </a:r>
            <a:endParaRPr lang="zh-CN" altLang="en-US" sz="2000" b="1" dirty="0">
              <a:latin typeface="宋体" pitchFamily="2" charset="-122"/>
            </a:endParaRPr>
          </a:p>
        </p:txBody>
      </p:sp>
      <p:sp>
        <p:nvSpPr>
          <p:cNvPr id="84997" name="Rectangle 5"/>
          <p:cNvSpPr>
            <a:spLocks noChangeArrowheads="1"/>
          </p:cNvSpPr>
          <p:nvPr/>
        </p:nvSpPr>
        <p:spPr bwMode="auto">
          <a:xfrm>
            <a:off x="539552" y="260648"/>
            <a:ext cx="7775575" cy="2376264"/>
          </a:xfrm>
          <a:prstGeom prst="rect">
            <a:avLst/>
          </a:prstGeom>
          <a:noFill/>
          <a:ln w="9525">
            <a:noFill/>
            <a:miter lim="800000"/>
            <a:headEnd/>
            <a:tailEnd/>
          </a:ln>
        </p:spPr>
        <p:txBody>
          <a:bodyPr lIns="92075" tIns="46038" rIns="92075" bIns="46038"/>
          <a:lstStyle/>
          <a:p>
            <a:pPr marL="342900" indent="-342900" algn="just">
              <a:lnSpc>
                <a:spcPct val="125000"/>
              </a:lnSpc>
              <a:spcBef>
                <a:spcPct val="20000"/>
              </a:spcBef>
              <a:buClr>
                <a:schemeClr val="hlink"/>
              </a:buClr>
              <a:buSzPct val="80000"/>
              <a:buFont typeface="Monotype Sorts" pitchFamily="2" charset="2"/>
              <a:buNone/>
            </a:pPr>
            <a:r>
              <a:rPr lang="en-US" altLang="zh-CN" sz="2800" b="1" dirty="0" smtClean="0">
                <a:latin typeface="+mn-lt"/>
              </a:rPr>
              <a:t>Example </a:t>
            </a:r>
            <a:r>
              <a:rPr lang="en-US" altLang="zh-CN" sz="2000" b="1" dirty="0" smtClean="0">
                <a:latin typeface="+mn-lt"/>
              </a:rPr>
              <a:t>Develop a sequential data detector. Denote the input as ‘X’, and the output (indicator) as ‘Y’. The data inputs from ‘X’ serially. ‘Y’ is High when three or more successive ‘1’s appearing in the input. Otherwise, ‘Y’ will be Low.</a:t>
            </a:r>
            <a:endParaRPr lang="zh-CN" altLang="en-US" sz="2000" b="1" dirty="0">
              <a:latin typeface="+mn-lt"/>
            </a:endParaRPr>
          </a:p>
        </p:txBody>
      </p:sp>
      <p:sp>
        <p:nvSpPr>
          <p:cNvPr id="84999" name="Rectangle 7"/>
          <p:cNvSpPr>
            <a:spLocks noChangeArrowheads="1"/>
          </p:cNvSpPr>
          <p:nvPr/>
        </p:nvSpPr>
        <p:spPr bwMode="auto">
          <a:xfrm>
            <a:off x="1259632" y="4869160"/>
            <a:ext cx="6984776" cy="4572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000" b="1" i="1" dirty="0">
                <a:latin typeface="Times New Roman" pitchFamily="18" charset="0"/>
              </a:rPr>
              <a:t>S</a:t>
            </a:r>
            <a:r>
              <a:rPr lang="en-US" altLang="zh-CN" sz="2000" b="1" baseline="-25000" dirty="0">
                <a:latin typeface="宋体" pitchFamily="2" charset="-122"/>
              </a:rPr>
              <a:t>2</a:t>
            </a:r>
            <a:r>
              <a:rPr lang="en-US" altLang="zh-CN" sz="2000" b="1" dirty="0" smtClean="0">
                <a:latin typeface="Times New Roman" pitchFamily="18" charset="0"/>
              </a:rPr>
              <a:t>——The state when two successive ‘1’s are detected.</a:t>
            </a:r>
            <a:endParaRPr lang="zh-CN" altLang="en-US" sz="2000" b="1" dirty="0">
              <a:latin typeface="宋体" pitchFamily="2" charset="-122"/>
            </a:endParaRPr>
          </a:p>
        </p:txBody>
      </p:sp>
      <p:sp>
        <p:nvSpPr>
          <p:cNvPr id="85000" name="Rectangle 8"/>
          <p:cNvSpPr>
            <a:spLocks noChangeArrowheads="1"/>
          </p:cNvSpPr>
          <p:nvPr/>
        </p:nvSpPr>
        <p:spPr bwMode="auto">
          <a:xfrm>
            <a:off x="1259632" y="4077072"/>
            <a:ext cx="5256584" cy="4572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000" b="1" i="1" dirty="0">
                <a:latin typeface="Times New Roman" pitchFamily="18" charset="0"/>
              </a:rPr>
              <a:t>S</a:t>
            </a:r>
            <a:r>
              <a:rPr lang="en-US" altLang="zh-CN" sz="2000" b="1" baseline="-25000" dirty="0">
                <a:latin typeface="宋体" pitchFamily="2" charset="-122"/>
              </a:rPr>
              <a:t>1</a:t>
            </a:r>
            <a:r>
              <a:rPr lang="en-US" altLang="zh-CN" sz="2000" b="1" dirty="0" smtClean="0">
                <a:latin typeface="Times New Roman" pitchFamily="18" charset="0"/>
              </a:rPr>
              <a:t>——The state when one ‘1’ is detected.</a:t>
            </a:r>
            <a:endParaRPr lang="zh-CN" altLang="en-US" sz="2000" b="1" dirty="0">
              <a:latin typeface="Times New Roman" pitchFamily="18" charset="0"/>
            </a:endParaRPr>
          </a:p>
        </p:txBody>
      </p:sp>
      <p:sp>
        <p:nvSpPr>
          <p:cNvPr id="85001" name="Rectangle 9"/>
          <p:cNvSpPr>
            <a:spLocks noChangeArrowheads="1"/>
          </p:cNvSpPr>
          <p:nvPr/>
        </p:nvSpPr>
        <p:spPr bwMode="auto">
          <a:xfrm>
            <a:off x="1271588" y="5559896"/>
            <a:ext cx="6324600" cy="5334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en-US" altLang="zh-CN" sz="2000" b="1" i="1" dirty="0">
                <a:latin typeface="Times New Roman" pitchFamily="18" charset="0"/>
              </a:rPr>
              <a:t>S</a:t>
            </a:r>
            <a:r>
              <a:rPr lang="en-US" altLang="zh-CN" sz="2000" b="1" baseline="-25000" dirty="0">
                <a:latin typeface="宋体" pitchFamily="2" charset="-122"/>
              </a:rPr>
              <a:t>3</a:t>
            </a:r>
            <a:r>
              <a:rPr lang="en-US" altLang="zh-CN" sz="2000" b="1" dirty="0" smtClean="0">
                <a:latin typeface="Times New Roman" pitchFamily="18" charset="0"/>
              </a:rPr>
              <a:t>——The state when three or more ‘1’s are detected.</a:t>
            </a:r>
            <a:endParaRPr lang="zh-CN" altLang="en-US" sz="2000" b="1" dirty="0">
              <a:latin typeface="宋体" pitchFamily="2" charset="-122"/>
            </a:endParaRPr>
          </a:p>
        </p:txBody>
      </p:sp>
      <p:sp>
        <p:nvSpPr>
          <p:cNvPr id="9" name="Rectangle 3"/>
          <p:cNvSpPr>
            <a:spLocks noChangeArrowheads="1"/>
          </p:cNvSpPr>
          <p:nvPr/>
        </p:nvSpPr>
        <p:spPr bwMode="auto">
          <a:xfrm>
            <a:off x="539552" y="2492896"/>
            <a:ext cx="4860925" cy="457200"/>
          </a:xfrm>
          <a:prstGeom prst="rect">
            <a:avLst/>
          </a:prstGeom>
          <a:noFill/>
          <a:ln w="9525">
            <a:noFill/>
            <a:miter lim="800000"/>
            <a:headEnd/>
            <a:tailEnd/>
          </a:ln>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1</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Denote states</a:t>
            </a:r>
            <a:endParaRPr lang="zh-CN" alt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0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P spid="84999" grpId="0"/>
      <p:bldP spid="85000" grpId="0"/>
      <p:bldP spid="85001"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899592" y="1340768"/>
            <a:ext cx="4104456" cy="1440160"/>
          </a:xfrm>
        </p:spPr>
        <p:txBody>
          <a:bodyPr/>
          <a:lstStyle/>
          <a:p>
            <a:pPr>
              <a:lnSpc>
                <a:spcPct val="131000"/>
              </a:lnSpc>
              <a:buFont typeface="Wingdings" pitchFamily="2" charset="2"/>
              <a:buNone/>
            </a:pPr>
            <a:r>
              <a:rPr lang="zh-CN" altLang="en-US" sz="1900" b="1" dirty="0" smtClean="0"/>
              <a:t>  （</a:t>
            </a:r>
            <a:r>
              <a:rPr lang="en-US" altLang="zh-CN" sz="1900" b="1" dirty="0" smtClean="0"/>
              <a:t>3</a:t>
            </a:r>
            <a:r>
              <a:rPr lang="zh-CN" altLang="en-US" sz="1900" b="1" dirty="0" smtClean="0"/>
              <a:t>）</a:t>
            </a:r>
            <a:r>
              <a:rPr lang="en-US" altLang="zh-CN" sz="1900" b="1" dirty="0" smtClean="0"/>
              <a:t>Simplify the state diagram.</a:t>
            </a:r>
          </a:p>
          <a:p>
            <a:pPr>
              <a:lnSpc>
                <a:spcPct val="131000"/>
              </a:lnSpc>
              <a:buFont typeface="Wingdings" pitchFamily="2" charset="2"/>
              <a:buNone/>
            </a:pPr>
            <a:r>
              <a:rPr lang="en-US" altLang="zh-CN" sz="1900" b="1" i="1" dirty="0" smtClean="0"/>
              <a:t>       S</a:t>
            </a:r>
            <a:r>
              <a:rPr lang="en-US" altLang="zh-CN" sz="1900" b="1" baseline="-25000" dirty="0" smtClean="0"/>
              <a:t>2</a:t>
            </a:r>
            <a:r>
              <a:rPr lang="zh-CN" altLang="en-US" sz="1900" b="1" dirty="0" smtClean="0"/>
              <a:t> </a:t>
            </a:r>
            <a:r>
              <a:rPr lang="en-US" altLang="zh-CN" sz="1900" b="1" dirty="0" smtClean="0"/>
              <a:t>is equivalent to </a:t>
            </a:r>
            <a:r>
              <a:rPr lang="en-US" altLang="zh-CN" sz="1900" b="1" i="1" dirty="0" smtClean="0"/>
              <a:t>S</a:t>
            </a:r>
            <a:r>
              <a:rPr lang="en-US" altLang="zh-CN" sz="1900" b="1" baseline="-25000" dirty="0" smtClean="0"/>
              <a:t>3 </a:t>
            </a:r>
            <a:br>
              <a:rPr lang="en-US" altLang="zh-CN" sz="1900" b="1" baseline="-25000" dirty="0" smtClean="0"/>
            </a:br>
            <a:endParaRPr lang="en-US" altLang="zh-CN" sz="1900" b="1" dirty="0" smtClean="0"/>
          </a:p>
        </p:txBody>
      </p:sp>
      <p:sp>
        <p:nvSpPr>
          <p:cNvPr id="15362" name="Slide Number Placeholder 5"/>
          <p:cNvSpPr>
            <a:spLocks noGrp="1"/>
          </p:cNvSpPr>
          <p:nvPr>
            <p:ph type="sldNum" sz="quarter" idx="12"/>
          </p:nvPr>
        </p:nvSpPr>
        <p:spPr/>
        <p:txBody>
          <a:bodyPr/>
          <a:lstStyle/>
          <a:p>
            <a:pPr>
              <a:defRPr/>
            </a:pPr>
            <a:fld id="{5AAADB39-085D-4379-8AE7-BF45CAECEDD7}" type="slidenum">
              <a:rPr lang="zh-CN" altLang="en-US"/>
              <a:pPr>
                <a:defRPr/>
              </a:pPr>
              <a:t>8</a:t>
            </a:fld>
            <a:endParaRPr lang="en-US" altLang="zh-CN"/>
          </a:p>
        </p:txBody>
      </p:sp>
      <p:sp>
        <p:nvSpPr>
          <p:cNvPr id="19460" name="Rectangle 3"/>
          <p:cNvSpPr>
            <a:spLocks noChangeArrowheads="1"/>
          </p:cNvSpPr>
          <p:nvPr/>
        </p:nvSpPr>
        <p:spPr bwMode="auto">
          <a:xfrm>
            <a:off x="971600" y="692150"/>
            <a:ext cx="4860925" cy="457200"/>
          </a:xfrm>
          <a:prstGeom prst="rect">
            <a:avLst/>
          </a:prstGeom>
          <a:noFill/>
          <a:ln w="9525">
            <a:noFill/>
            <a:miter lim="800000"/>
            <a:headEnd/>
            <a:tailEnd/>
          </a:ln>
        </p:spPr>
        <p:txBody>
          <a:bodyPr lIns="92075" tIns="46038" rIns="92075" bIns="46038"/>
          <a:lstStyle/>
          <a:p>
            <a:pPr marL="342900" indent="-342900">
              <a:lnSpc>
                <a:spcPct val="131000"/>
              </a:lnSpc>
              <a:spcBef>
                <a:spcPct val="20000"/>
              </a:spcBef>
              <a:buClr>
                <a:schemeClr val="hlink"/>
              </a:buClr>
              <a:buSzPct val="80000"/>
              <a:buFont typeface="Monotype Sorts" pitchFamily="2" charset="2"/>
              <a:buNone/>
            </a:pPr>
            <a:r>
              <a:rPr lang="zh-CN" altLang="en-US" sz="2000" b="1" dirty="0">
                <a:latin typeface="+mn-lt"/>
              </a:rPr>
              <a:t>（</a:t>
            </a:r>
            <a:r>
              <a:rPr lang="en-US" altLang="zh-CN" sz="2000" b="1" dirty="0">
                <a:latin typeface="+mn-lt"/>
              </a:rPr>
              <a:t>2</a:t>
            </a:r>
            <a:r>
              <a:rPr lang="zh-CN" altLang="en-US" sz="2000" b="1" dirty="0" smtClean="0">
                <a:latin typeface="+mn-lt"/>
              </a:rPr>
              <a:t>）</a:t>
            </a:r>
            <a:r>
              <a:rPr lang="en-US" altLang="zh-CN" sz="2000" b="1" dirty="0" smtClean="0">
                <a:latin typeface="+mn-lt"/>
              </a:rPr>
              <a:t>The Primary state diagram</a:t>
            </a:r>
            <a:endParaRPr lang="zh-CN" altLang="en-US" sz="2000" b="1" dirty="0">
              <a:latin typeface="+mn-lt"/>
            </a:endParaRPr>
          </a:p>
        </p:txBody>
      </p:sp>
      <p:pic>
        <p:nvPicPr>
          <p:cNvPr id="86020" name="Picture 4"/>
          <p:cNvPicPr>
            <a:picLocks noChangeAspect="1" noChangeArrowheads="1"/>
          </p:cNvPicPr>
          <p:nvPr/>
        </p:nvPicPr>
        <p:blipFill>
          <a:blip r:embed="rId2" cstate="print"/>
          <a:srcRect/>
          <a:stretch>
            <a:fillRect/>
          </a:stretch>
        </p:blipFill>
        <p:spPr bwMode="auto">
          <a:xfrm>
            <a:off x="4800600" y="1150938"/>
            <a:ext cx="3886200" cy="2111375"/>
          </a:xfrm>
          <a:prstGeom prst="rect">
            <a:avLst/>
          </a:prstGeom>
          <a:noFill/>
          <a:ln w="12700" cap="sq">
            <a:noFill/>
            <a:miter lim="800000"/>
            <a:headEnd type="none" w="sm" len="sm"/>
            <a:tailEnd type="none" w="sm" len="sm"/>
          </a:ln>
        </p:spPr>
      </p:pic>
      <p:pic>
        <p:nvPicPr>
          <p:cNvPr id="86021" name="Picture 5"/>
          <p:cNvPicPr>
            <a:picLocks noChangeAspect="1" noChangeArrowheads="1"/>
          </p:cNvPicPr>
          <p:nvPr/>
        </p:nvPicPr>
        <p:blipFill>
          <a:blip r:embed="rId3" cstate="print"/>
          <a:srcRect/>
          <a:stretch>
            <a:fillRect/>
          </a:stretch>
        </p:blipFill>
        <p:spPr bwMode="auto">
          <a:xfrm>
            <a:off x="2743200" y="3657600"/>
            <a:ext cx="4267200" cy="2378075"/>
          </a:xfrm>
          <a:prstGeom prst="rect">
            <a:avLst/>
          </a:prstGeom>
          <a:noFill/>
          <a:ln w="12700" cap="sq">
            <a:noFill/>
            <a:miter lim="800000"/>
            <a:headEnd type="none" w="sm" len="sm"/>
            <a:tailEnd type="none" w="sm" len="sm"/>
          </a:ln>
        </p:spPr>
      </p:pic>
      <p:sp>
        <p:nvSpPr>
          <p:cNvPr id="7" name="矩形 6"/>
          <p:cNvSpPr/>
          <p:nvPr/>
        </p:nvSpPr>
        <p:spPr>
          <a:xfrm>
            <a:off x="827584" y="3284984"/>
            <a:ext cx="3363421" cy="369332"/>
          </a:xfrm>
          <a:prstGeom prst="rect">
            <a:avLst/>
          </a:prstGeom>
        </p:spPr>
        <p:txBody>
          <a:bodyPr wrap="none">
            <a:spAutoFit/>
          </a:bodyPr>
          <a:lstStyle/>
          <a:p>
            <a:r>
              <a:rPr lang="en-US" altLang="zh-CN" b="1" dirty="0" smtClean="0"/>
              <a:t>Simplified state diagram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899592" y="404664"/>
            <a:ext cx="7958138" cy="1447800"/>
          </a:xfrm>
        </p:spPr>
        <p:txBody>
          <a:bodyPr/>
          <a:lstStyle/>
          <a:p>
            <a:pPr algn="just">
              <a:lnSpc>
                <a:spcPct val="131000"/>
              </a:lnSpc>
              <a:buFont typeface="Wingdings" pitchFamily="2" charset="2"/>
              <a:buNone/>
            </a:pPr>
            <a:r>
              <a:rPr lang="zh-CN" altLang="en-US" sz="2100" dirty="0" smtClean="0">
                <a:latin typeface="Times New Roman" pitchFamily="18" charset="0"/>
                <a:cs typeface="Times New Roman" pitchFamily="18" charset="0"/>
              </a:rPr>
              <a:t> （</a:t>
            </a:r>
            <a:r>
              <a:rPr lang="en-US" altLang="zh-CN" sz="2100" dirty="0" smtClean="0">
                <a:latin typeface="Times New Roman" pitchFamily="18" charset="0"/>
                <a:cs typeface="Times New Roman" pitchFamily="18" charset="0"/>
              </a:rPr>
              <a:t>4</a:t>
            </a:r>
            <a:r>
              <a:rPr lang="zh-CN" altLang="en-US" sz="2100" dirty="0" smtClean="0">
                <a:latin typeface="Times New Roman" pitchFamily="18" charset="0"/>
                <a:cs typeface="Times New Roman" pitchFamily="18" charset="0"/>
              </a:rPr>
              <a:t>）</a:t>
            </a:r>
            <a:r>
              <a:rPr lang="en-US" altLang="zh-CN" sz="2100" dirty="0" smtClean="0">
                <a:latin typeface="Times New Roman" pitchFamily="18" charset="0"/>
                <a:cs typeface="Times New Roman" pitchFamily="18" charset="0"/>
              </a:rPr>
              <a:t>State assignment</a:t>
            </a:r>
            <a:r>
              <a:rPr lang="zh-CN" altLang="en-US" sz="2100" dirty="0" smtClean="0">
                <a:latin typeface="Times New Roman" pitchFamily="18" charset="0"/>
                <a:cs typeface="Times New Roman" pitchFamily="18" charset="0"/>
              </a:rPr>
              <a:t>。</a:t>
            </a:r>
          </a:p>
          <a:p>
            <a:pPr algn="just">
              <a:lnSpc>
                <a:spcPct val="131000"/>
              </a:lnSpc>
              <a:buFont typeface="Wingdings" pitchFamily="2" charset="2"/>
              <a:buNone/>
            </a:pPr>
            <a:r>
              <a:rPr lang="en-US" altLang="zh-CN" sz="1900" i="1" dirty="0" smtClean="0">
                <a:latin typeface="Times New Roman" pitchFamily="18" charset="0"/>
                <a:cs typeface="Times New Roman" pitchFamily="18" charset="0"/>
              </a:rPr>
              <a:t>             S</a:t>
            </a:r>
            <a:r>
              <a:rPr lang="en-US" altLang="zh-CN" sz="1900" baseline="-25000" dirty="0" smtClean="0">
                <a:latin typeface="Times New Roman" pitchFamily="18" charset="0"/>
                <a:cs typeface="Times New Roman" pitchFamily="18" charset="0"/>
              </a:rPr>
              <a:t>0</a:t>
            </a:r>
            <a:r>
              <a:rPr lang="en-US" altLang="zh-CN" sz="1900" dirty="0" smtClean="0">
                <a:latin typeface="Times New Roman" pitchFamily="18" charset="0"/>
                <a:cs typeface="Times New Roman" pitchFamily="18" charset="0"/>
              </a:rPr>
              <a:t>=00</a:t>
            </a:r>
            <a:r>
              <a:rPr lang="zh-CN" altLang="en-US" sz="1900" dirty="0" smtClean="0">
                <a:latin typeface="Times New Roman" pitchFamily="18" charset="0"/>
                <a:cs typeface="Times New Roman" pitchFamily="18" charset="0"/>
              </a:rPr>
              <a:t>、</a:t>
            </a:r>
            <a:r>
              <a:rPr lang="en-US" altLang="zh-CN" sz="1900" i="1" dirty="0" smtClean="0">
                <a:latin typeface="Times New Roman" pitchFamily="18" charset="0"/>
                <a:cs typeface="Times New Roman" pitchFamily="18" charset="0"/>
              </a:rPr>
              <a:t>S</a:t>
            </a:r>
            <a:r>
              <a:rPr lang="en-US" altLang="zh-CN" sz="1900" baseline="-25000" dirty="0" smtClean="0">
                <a:latin typeface="Times New Roman" pitchFamily="18" charset="0"/>
                <a:cs typeface="Times New Roman" pitchFamily="18" charset="0"/>
              </a:rPr>
              <a:t>1</a:t>
            </a:r>
            <a:r>
              <a:rPr lang="en-US" altLang="zh-CN" sz="1900" dirty="0" smtClean="0">
                <a:latin typeface="Times New Roman" pitchFamily="18" charset="0"/>
                <a:cs typeface="Times New Roman" pitchFamily="18" charset="0"/>
              </a:rPr>
              <a:t>=01</a:t>
            </a:r>
            <a:r>
              <a:rPr lang="zh-CN" altLang="en-US" sz="1900" dirty="0" smtClean="0">
                <a:latin typeface="Times New Roman" pitchFamily="18" charset="0"/>
                <a:cs typeface="Times New Roman" pitchFamily="18" charset="0"/>
              </a:rPr>
              <a:t>、</a:t>
            </a:r>
            <a:r>
              <a:rPr lang="en-US" altLang="zh-CN" sz="1900" i="1" dirty="0" smtClean="0">
                <a:latin typeface="Times New Roman" pitchFamily="18" charset="0"/>
                <a:cs typeface="Times New Roman" pitchFamily="18" charset="0"/>
              </a:rPr>
              <a:t>S</a:t>
            </a:r>
            <a:r>
              <a:rPr lang="en-US" altLang="zh-CN" sz="1900" baseline="-25000" dirty="0" smtClean="0">
                <a:latin typeface="Times New Roman" pitchFamily="18" charset="0"/>
                <a:cs typeface="Times New Roman" pitchFamily="18" charset="0"/>
              </a:rPr>
              <a:t>2</a:t>
            </a:r>
            <a:r>
              <a:rPr lang="en-US" altLang="zh-CN" sz="1900" dirty="0" smtClean="0">
                <a:latin typeface="Times New Roman" pitchFamily="18" charset="0"/>
                <a:cs typeface="Times New Roman" pitchFamily="18" charset="0"/>
              </a:rPr>
              <a:t>=11</a:t>
            </a:r>
            <a:r>
              <a:rPr lang="zh-CN" altLang="en-US" sz="1900" dirty="0" smtClean="0">
                <a:latin typeface="Times New Roman" pitchFamily="18" charset="0"/>
                <a:cs typeface="Times New Roman" pitchFamily="18" charset="0"/>
              </a:rPr>
              <a:t>。</a:t>
            </a:r>
          </a:p>
        </p:txBody>
      </p:sp>
      <p:sp>
        <p:nvSpPr>
          <p:cNvPr id="16386" name="Slide Number Placeholder 5"/>
          <p:cNvSpPr>
            <a:spLocks noGrp="1"/>
          </p:cNvSpPr>
          <p:nvPr>
            <p:ph type="sldNum" sz="quarter" idx="12"/>
          </p:nvPr>
        </p:nvSpPr>
        <p:spPr/>
        <p:txBody>
          <a:bodyPr/>
          <a:lstStyle/>
          <a:p>
            <a:pPr>
              <a:defRPr/>
            </a:pPr>
            <a:fld id="{C2FE6A21-B956-4CE4-9D4C-C5004A476AB4}" type="slidenum">
              <a:rPr lang="zh-CN" altLang="en-US"/>
              <a:pPr>
                <a:defRPr/>
              </a:pPr>
              <a:t>9</a:t>
            </a:fld>
            <a:endParaRPr lang="en-US" altLang="zh-CN"/>
          </a:p>
        </p:txBody>
      </p:sp>
      <p:sp>
        <p:nvSpPr>
          <p:cNvPr id="87043" name="Rectangle 3"/>
          <p:cNvSpPr>
            <a:spLocks noChangeArrowheads="1"/>
          </p:cNvSpPr>
          <p:nvPr/>
        </p:nvSpPr>
        <p:spPr bwMode="auto">
          <a:xfrm>
            <a:off x="1115616" y="4437112"/>
            <a:ext cx="6048672" cy="914400"/>
          </a:xfrm>
          <a:prstGeom prst="rect">
            <a:avLst/>
          </a:prstGeom>
          <a:noFill/>
          <a:ln w="9525">
            <a:noFill/>
            <a:miter lim="800000"/>
            <a:headEnd/>
            <a:tailEnd/>
          </a:ln>
        </p:spPr>
        <p:txBody>
          <a:bodyPr lIns="92075" tIns="46038" rIns="92075" bIns="46038"/>
          <a:lstStyle/>
          <a:p>
            <a:pPr marL="342900" indent="-342900" algn="just">
              <a:lnSpc>
                <a:spcPct val="131000"/>
              </a:lnSpc>
              <a:spcBef>
                <a:spcPct val="20000"/>
              </a:spcBef>
              <a:buClr>
                <a:schemeClr val="hlink"/>
              </a:buClr>
              <a:buSzPct val="80000"/>
              <a:buFont typeface="Monotype Sorts" pitchFamily="2" charset="2"/>
              <a:buNone/>
            </a:pP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5</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Choose Flip-Flops: </a:t>
            </a:r>
            <a:r>
              <a:rPr lang="en-US" altLang="zh-CN" sz="2000" dirty="0" smtClean="0">
                <a:latin typeface="Times New Roman" pitchFamily="18" charset="0"/>
                <a:cs typeface="Times New Roman" pitchFamily="18" charset="0"/>
              </a:rPr>
              <a:t>Two D-FFs</a:t>
            </a:r>
            <a:endParaRPr lang="zh-CN" altLang="en-US" sz="2000" dirty="0">
              <a:latin typeface="Times New Roman" pitchFamily="18" charset="0"/>
              <a:cs typeface="Times New Roman" pitchFamily="18" charset="0"/>
            </a:endParaRPr>
          </a:p>
        </p:txBody>
      </p:sp>
      <p:grpSp>
        <p:nvGrpSpPr>
          <p:cNvPr id="2" name="Group 6"/>
          <p:cNvGrpSpPr>
            <a:grpSpLocks/>
          </p:cNvGrpSpPr>
          <p:nvPr/>
        </p:nvGrpSpPr>
        <p:grpSpPr bwMode="auto">
          <a:xfrm>
            <a:off x="1907704" y="1484784"/>
            <a:ext cx="4343400" cy="2855913"/>
            <a:chOff x="1680" y="2016"/>
            <a:chExt cx="2736" cy="1799"/>
          </a:xfrm>
        </p:grpSpPr>
        <p:pic>
          <p:nvPicPr>
            <p:cNvPr id="20486" name="Picture 4"/>
            <p:cNvPicPr>
              <a:picLocks noChangeAspect="1" noChangeArrowheads="1"/>
            </p:cNvPicPr>
            <p:nvPr/>
          </p:nvPicPr>
          <p:blipFill>
            <a:blip r:embed="rId2" cstate="print"/>
            <a:srcRect/>
            <a:stretch>
              <a:fillRect/>
            </a:stretch>
          </p:blipFill>
          <p:spPr bwMode="auto">
            <a:xfrm>
              <a:off x="1680" y="2016"/>
              <a:ext cx="2736" cy="1799"/>
            </a:xfrm>
            <a:prstGeom prst="rect">
              <a:avLst/>
            </a:prstGeom>
            <a:noFill/>
            <a:ln w="12700" cap="sq">
              <a:noFill/>
              <a:miter lim="800000"/>
              <a:headEnd type="none" w="sm" len="sm"/>
              <a:tailEnd type="none" w="sm" len="sm"/>
            </a:ln>
          </p:spPr>
        </p:pic>
        <p:sp>
          <p:nvSpPr>
            <p:cNvPr id="20487" name="Text Box 5"/>
            <p:cNvSpPr txBox="1">
              <a:spLocks noChangeArrowheads="1"/>
            </p:cNvSpPr>
            <p:nvPr/>
          </p:nvSpPr>
          <p:spPr bwMode="auto">
            <a:xfrm>
              <a:off x="1882" y="3566"/>
              <a:ext cx="2313" cy="231"/>
            </a:xfrm>
            <a:prstGeom prst="rect">
              <a:avLst/>
            </a:prstGeom>
            <a:solidFill>
              <a:schemeClr val="bg1"/>
            </a:solidFill>
            <a:ln w="31750" algn="ctr">
              <a:noFill/>
              <a:miter lim="800000"/>
              <a:headEnd/>
              <a:tailEnd/>
            </a:ln>
          </p:spPr>
          <p:txBody>
            <a:bodyPr>
              <a:spAutoFit/>
            </a:bodyPr>
            <a:lstStyle/>
            <a:p>
              <a:pPr>
                <a:spcBef>
                  <a:spcPct val="50000"/>
                </a:spcBef>
              </a:pPr>
              <a:r>
                <a:rPr lang="en-US" altLang="zh-CN" dirty="0" smtClean="0"/>
                <a:t>Coded state diagram</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 calcmode="lin" valueType="num">
                                      <p:cBhvr additive="base">
                                        <p:cTn id="7" dur="500" fill="hold"/>
                                        <p:tgtEl>
                                          <p:spTgt spid="870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7042">
                                            <p:txEl>
                                              <p:pRg st="1" end="1"/>
                                            </p:txEl>
                                          </p:spTgt>
                                        </p:tgtEl>
                                        <p:attrNameLst>
                                          <p:attrName>style.visibility</p:attrName>
                                        </p:attrNameLst>
                                      </p:cBhvr>
                                      <p:to>
                                        <p:strVal val="visible"/>
                                      </p:to>
                                    </p:set>
                                    <p:anim calcmode="lin" valueType="num">
                                      <p:cBhvr additive="base">
                                        <p:cTn id="13" dur="500" fill="hold"/>
                                        <p:tgtEl>
                                          <p:spTgt spid="870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87043"/>
                                        </p:tgtEl>
                                        <p:attrNameLst>
                                          <p:attrName>style.visibility</p:attrName>
                                        </p:attrNameLst>
                                      </p:cBhvr>
                                      <p:to>
                                        <p:strVal val="visible"/>
                                      </p:to>
                                    </p:set>
                                    <p:anim calcmode="lin" valueType="num">
                                      <p:cBhvr additive="base">
                                        <p:cTn id="24" dur="500" fill="hold"/>
                                        <p:tgtEl>
                                          <p:spTgt spid="87043"/>
                                        </p:tgtEl>
                                        <p:attrNameLst>
                                          <p:attrName>ppt_x</p:attrName>
                                        </p:attrNameLst>
                                      </p:cBhvr>
                                      <p:tavLst>
                                        <p:tav tm="0">
                                          <p:val>
                                            <p:strVal val="0-#ppt_w/2"/>
                                          </p:val>
                                        </p:tav>
                                        <p:tav tm="100000">
                                          <p:val>
                                            <p:strVal val="#ppt_x"/>
                                          </p:val>
                                        </p:tav>
                                      </p:tavLst>
                                    </p:anim>
                                    <p:anim calcmode="lin" valueType="num">
                                      <p:cBhvr additive="base">
                                        <p:cTn id="25"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p:bldP spid="87043"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1047</TotalTime>
  <Words>1094</Words>
  <Application>Microsoft Office PowerPoint</Application>
  <PresentationFormat>全屏显示(4:3)</PresentationFormat>
  <Paragraphs>152</Paragraphs>
  <Slides>25</Slides>
  <Notes>11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29" baseType="lpstr">
      <vt:lpstr>流畅</vt:lpstr>
      <vt:lpstr>BMP 图象</vt:lpstr>
      <vt:lpstr>公式</vt:lpstr>
      <vt:lpstr>Visio</vt:lpstr>
      <vt:lpstr>Design of synchronous sequential logic circuits</vt:lpstr>
      <vt:lpstr>幻灯片 2</vt:lpstr>
      <vt:lpstr>（3）Choosing JK-FF</vt:lpstr>
      <vt:lpstr>幻灯片 4</vt:lpstr>
      <vt:lpstr>幻灯片 5</vt:lpstr>
      <vt:lpstr>幻灯片 6</vt:lpstr>
      <vt:lpstr>幻灯片 7</vt:lpstr>
      <vt:lpstr>幻灯片 8</vt:lpstr>
      <vt:lpstr>幻灯片 9</vt:lpstr>
      <vt:lpstr>（6）Karnaugh maps</vt:lpstr>
      <vt:lpstr>幻灯片 11</vt:lpstr>
      <vt:lpstr>（7）Implementation</vt:lpstr>
      <vt:lpstr>幻灯片 13</vt:lpstr>
      <vt:lpstr>幻灯片 14</vt:lpstr>
      <vt:lpstr>幻灯片 15</vt:lpstr>
      <vt:lpstr>（3）The output of counter is used as carry signal</vt:lpstr>
      <vt:lpstr>2．Counters with arbitrary modulus</vt:lpstr>
      <vt:lpstr>（2）Synchronous Reset</vt:lpstr>
      <vt:lpstr>（3）Asynchronous Preset</vt:lpstr>
      <vt:lpstr>幻灯片 20</vt:lpstr>
      <vt:lpstr>幻灯片 21</vt:lpstr>
      <vt:lpstr>3．Frequency divider</vt:lpstr>
      <vt:lpstr>4．Sequence generator</vt:lpstr>
      <vt:lpstr>   Example: Develop a sequence generator using a four-bit up counter and a data-selector. A sequence 01100011 is required.</vt:lpstr>
      <vt:lpstr>5．Pulse 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zhangd</cp:lastModifiedBy>
  <cp:revision>171</cp:revision>
  <dcterms:created xsi:type="dcterms:W3CDTF">1601-01-01T00:00:00Z</dcterms:created>
  <dcterms:modified xsi:type="dcterms:W3CDTF">2012-12-12T02:21:12Z</dcterms:modified>
</cp:coreProperties>
</file>