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handoutMasterIdLst>
    <p:handoutMasterId r:id="rId64"/>
  </p:handoutMasterIdLst>
  <p:sldIdLst>
    <p:sldId id="256" r:id="rId2"/>
    <p:sldId id="257" r:id="rId3"/>
    <p:sldId id="454" r:id="rId4"/>
    <p:sldId id="491" r:id="rId5"/>
    <p:sldId id="490" r:id="rId6"/>
    <p:sldId id="455" r:id="rId7"/>
    <p:sldId id="497" r:id="rId8"/>
    <p:sldId id="456" r:id="rId9"/>
    <p:sldId id="457" r:id="rId10"/>
    <p:sldId id="458" r:id="rId11"/>
    <p:sldId id="459" r:id="rId12"/>
    <p:sldId id="460" r:id="rId13"/>
    <p:sldId id="461" r:id="rId14"/>
    <p:sldId id="462" r:id="rId15"/>
    <p:sldId id="492" r:id="rId16"/>
    <p:sldId id="494" r:id="rId17"/>
    <p:sldId id="463" r:id="rId18"/>
    <p:sldId id="495" r:id="rId19"/>
    <p:sldId id="464" r:id="rId20"/>
    <p:sldId id="465" r:id="rId21"/>
    <p:sldId id="508" r:id="rId22"/>
    <p:sldId id="505" r:id="rId23"/>
    <p:sldId id="466" r:id="rId24"/>
    <p:sldId id="506" r:id="rId25"/>
    <p:sldId id="467" r:id="rId26"/>
    <p:sldId id="512" r:id="rId27"/>
    <p:sldId id="507" r:id="rId28"/>
    <p:sldId id="469" r:id="rId29"/>
    <p:sldId id="493" r:id="rId30"/>
    <p:sldId id="470" r:id="rId31"/>
    <p:sldId id="471" r:id="rId32"/>
    <p:sldId id="498" r:id="rId33"/>
    <p:sldId id="472" r:id="rId34"/>
    <p:sldId id="499" r:id="rId35"/>
    <p:sldId id="500" r:id="rId36"/>
    <p:sldId id="502" r:id="rId37"/>
    <p:sldId id="474" r:id="rId38"/>
    <p:sldId id="475" r:id="rId39"/>
    <p:sldId id="476" r:id="rId40"/>
    <p:sldId id="478" r:id="rId41"/>
    <p:sldId id="477" r:id="rId42"/>
    <p:sldId id="503" r:id="rId43"/>
    <p:sldId id="513" r:id="rId44"/>
    <p:sldId id="514" r:id="rId45"/>
    <p:sldId id="515" r:id="rId46"/>
    <p:sldId id="479" r:id="rId47"/>
    <p:sldId id="480" r:id="rId48"/>
    <p:sldId id="481" r:id="rId49"/>
    <p:sldId id="509" r:id="rId50"/>
    <p:sldId id="510" r:id="rId51"/>
    <p:sldId id="482" r:id="rId52"/>
    <p:sldId id="511" r:id="rId53"/>
    <p:sldId id="483" r:id="rId54"/>
    <p:sldId id="362" r:id="rId55"/>
    <p:sldId id="484" r:id="rId56"/>
    <p:sldId id="485" r:id="rId57"/>
    <p:sldId id="486" r:id="rId58"/>
    <p:sldId id="487" r:id="rId59"/>
    <p:sldId id="488" r:id="rId60"/>
    <p:sldId id="489" r:id="rId61"/>
    <p:sldId id="392" r:id="rId62"/>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6170" autoAdjust="0"/>
  </p:normalViewPr>
  <p:slideViewPr>
    <p:cSldViewPr>
      <p:cViewPr>
        <p:scale>
          <a:sx n="70" d="100"/>
          <a:sy n="70" d="100"/>
        </p:scale>
        <p:origin x="148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A6FC2D2B-AE36-40E0-96DF-B2D5C74B8402}" type="datetimeFigureOut">
              <a:rPr lang="zh-CN" altLang="en-US" smtClean="0"/>
              <a:t>2014/5/18</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BA27D3A3-7C44-4AAA-91E0-1F2CE6D6AACC}" type="slidenum">
              <a:rPr lang="zh-CN" altLang="en-US" smtClean="0"/>
              <a:t>‹#›</a:t>
            </a:fld>
            <a:endParaRPr lang="zh-CN" altLang="en-US"/>
          </a:p>
        </p:txBody>
      </p:sp>
    </p:spTree>
    <p:extLst>
      <p:ext uri="{BB962C8B-B14F-4D97-AF65-F5344CB8AC3E}">
        <p14:creationId xmlns:p14="http://schemas.microsoft.com/office/powerpoint/2010/main" val="3915570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15373"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73577" y="4686499"/>
            <a:ext cx="5388610" cy="4439841"/>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15373"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66016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61</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17933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6.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10</a:t>
            </a:r>
          </a:p>
          <a:p>
            <a:pPr algn="ctr" eaLnBrk="1" hangingPunct="1"/>
            <a:r>
              <a:rPr lang="en-US" altLang="zh-CN" sz="2800" dirty="0" smtClean="0">
                <a:ea typeface="宋体" pitchFamily="2" charset="-122"/>
              </a:rPr>
              <a:t>Memory and Storage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Addressing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Addressing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725327" y="5293657"/>
            <a:ext cx="79822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000" dirty="0">
                <a:ea typeface="宋体" charset="-122"/>
              </a:rPr>
              <a:t>The address bus is a group of conductors with a common function. </a:t>
            </a:r>
            <a:endParaRPr lang="en-US" altLang="zh-CN" sz="2000" dirty="0" smtClean="0">
              <a:ea typeface="宋体" charset="-122"/>
            </a:endParaRPr>
          </a:p>
          <a:p>
            <a:pPr algn="just">
              <a:spcBef>
                <a:spcPts val="0"/>
              </a:spcBef>
            </a:pPr>
            <a:r>
              <a:rPr lang="en-US" altLang="zh-CN" sz="2000" dirty="0" smtClean="0">
                <a:ea typeface="宋体" charset="-122"/>
              </a:rPr>
              <a:t>Its </a:t>
            </a:r>
            <a:r>
              <a:rPr lang="en-US" altLang="zh-CN" sz="2000" dirty="0">
                <a:ea typeface="宋体" charset="-122"/>
              </a:rPr>
              <a:t>size determines the number of locations that can be accessed. </a:t>
            </a:r>
            <a:endParaRPr lang="en-US" altLang="zh-CN" sz="2000" dirty="0" smtClean="0">
              <a:ea typeface="宋体" charset="-122"/>
            </a:endParaRPr>
          </a:p>
          <a:p>
            <a:pPr algn="just">
              <a:spcBef>
                <a:spcPts val="0"/>
              </a:spcBef>
            </a:pPr>
            <a:r>
              <a:rPr lang="en-US" altLang="zh-CN" sz="2000" dirty="0" smtClean="0">
                <a:ea typeface="宋体" charset="-122"/>
              </a:rPr>
              <a:t>A </a:t>
            </a:r>
            <a:r>
              <a:rPr lang="en-US" altLang="zh-CN" sz="2000" dirty="0">
                <a:ea typeface="宋体" charset="-122"/>
              </a:rPr>
              <a:t>32 bit address bus can access 2</a:t>
            </a:r>
            <a:r>
              <a:rPr lang="en-US" altLang="zh-CN" sz="2000" baseline="30000" dirty="0">
                <a:ea typeface="宋体" charset="-122"/>
              </a:rPr>
              <a:t>32</a:t>
            </a:r>
            <a:r>
              <a:rPr lang="en-US" altLang="zh-CN" sz="2000" dirty="0">
                <a:ea typeface="宋体" charset="-122"/>
              </a:rPr>
              <a:t> locations, which is approximately 4G.</a:t>
            </a:r>
          </a:p>
        </p:txBody>
      </p:sp>
      <p:graphicFrame>
        <p:nvGraphicFramePr>
          <p:cNvPr id="2" name="对象 1"/>
          <p:cNvGraphicFramePr>
            <a:graphicFrameLocks noChangeAspect="1"/>
          </p:cNvGraphicFramePr>
          <p:nvPr>
            <p:extLst>
              <p:ext uri="{D42A27DB-BD31-4B8C-83A1-F6EECF244321}">
                <p14:modId xmlns:p14="http://schemas.microsoft.com/office/powerpoint/2010/main" val="2690429045"/>
              </p:ext>
            </p:extLst>
          </p:nvPr>
        </p:nvGraphicFramePr>
        <p:xfrm>
          <a:off x="2057400" y="2163737"/>
          <a:ext cx="5029200" cy="3065463"/>
        </p:xfrm>
        <a:graphic>
          <a:graphicData uri="http://schemas.openxmlformats.org/presentationml/2006/ole">
            <mc:AlternateContent xmlns:mc="http://schemas.openxmlformats.org/markup-compatibility/2006">
              <mc:Choice xmlns:v="urn:schemas-microsoft-com:vml" Requires="v">
                <p:oleObj spid="_x0000_s305291" name="CorelDRAW" r:id="rId3" imgW="3503275" imgH="2134413" progId="CorelDRAW.Graphic.13">
                  <p:embed/>
                </p:oleObj>
              </mc:Choice>
              <mc:Fallback>
                <p:oleObj name="CorelDRAW" r:id="rId3" imgW="3503275" imgH="2134413" progId="CorelDRAW.Graphic.1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63737"/>
                        <a:ext cx="5029200" cy="30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3913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Addressing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Addressing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8" y="2300679"/>
            <a:ext cx="79822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In addition to the address bus and data bus, semiconductor memories have read and write control signals and chip select signals. Depending on the type of memory, other signals may be required.</a:t>
            </a:r>
          </a:p>
        </p:txBody>
      </p:sp>
      <p:grpSp>
        <p:nvGrpSpPr>
          <p:cNvPr id="8" name="Group 22"/>
          <p:cNvGrpSpPr>
            <a:grpSpLocks/>
          </p:cNvGrpSpPr>
          <p:nvPr/>
        </p:nvGrpSpPr>
        <p:grpSpPr bwMode="auto">
          <a:xfrm>
            <a:off x="929208" y="4771256"/>
            <a:ext cx="7315200" cy="701675"/>
            <a:chOff x="672" y="2688"/>
            <a:chExt cx="4608" cy="442"/>
          </a:xfrm>
        </p:grpSpPr>
        <p:sp>
          <p:nvSpPr>
            <p:cNvPr id="9" name="Text Box 12"/>
            <p:cNvSpPr txBox="1">
              <a:spLocks noChangeArrowheads="1"/>
            </p:cNvSpPr>
            <p:nvPr/>
          </p:nvSpPr>
          <p:spPr bwMode="auto">
            <a:xfrm>
              <a:off x="672" y="2688"/>
              <a:ext cx="46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b="1" dirty="0">
                  <a:ea typeface="宋体" charset="-122"/>
                </a:rPr>
                <a:t>Chip Select</a:t>
              </a:r>
              <a:r>
                <a:rPr lang="en-US" altLang="zh-CN" sz="2000" dirty="0">
                  <a:ea typeface="宋体" charset="-122"/>
                </a:rPr>
                <a:t> (</a:t>
              </a:r>
              <a:r>
                <a:rPr lang="en-US" altLang="zh-CN" sz="2000" i="1" dirty="0">
                  <a:ea typeface="宋体" charset="-122"/>
                </a:rPr>
                <a:t>CS</a:t>
              </a:r>
              <a:r>
                <a:rPr lang="en-US" altLang="zh-CN" sz="2000" dirty="0">
                  <a:ea typeface="宋体" charset="-122"/>
                </a:rPr>
                <a:t>) or </a:t>
              </a:r>
              <a:r>
                <a:rPr lang="en-US" altLang="zh-CN" sz="2000" b="1" dirty="0">
                  <a:ea typeface="宋体" charset="-122"/>
                </a:rPr>
                <a:t>Chip Enable</a:t>
              </a:r>
              <a:r>
                <a:rPr lang="en-US" altLang="zh-CN" sz="2000" dirty="0">
                  <a:ea typeface="宋体" charset="-122"/>
                </a:rPr>
                <a:t> (</a:t>
              </a:r>
              <a:r>
                <a:rPr lang="en-US" altLang="zh-CN" sz="2000" i="1" dirty="0">
                  <a:ea typeface="宋体" charset="-122"/>
                </a:rPr>
                <a:t>CE</a:t>
              </a:r>
              <a:r>
                <a:rPr lang="en-US" altLang="zh-CN" sz="2000" dirty="0">
                  <a:ea typeface="宋体" charset="-122"/>
                </a:rPr>
                <a:t>) is  used as part of address decoding. All other inputs are ignored if the Chip Select is not active.</a:t>
              </a:r>
            </a:p>
          </p:txBody>
        </p:sp>
        <p:sp>
          <p:nvSpPr>
            <p:cNvPr id="10" name="Line 13"/>
            <p:cNvSpPr>
              <a:spLocks noChangeShapeType="1"/>
            </p:cNvSpPr>
            <p:nvPr/>
          </p:nvSpPr>
          <p:spPr bwMode="auto">
            <a:xfrm>
              <a:off x="1619" y="2727"/>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4"/>
            <p:cNvSpPr>
              <a:spLocks noChangeShapeType="1"/>
            </p:cNvSpPr>
            <p:nvPr/>
          </p:nvSpPr>
          <p:spPr bwMode="auto">
            <a:xfrm>
              <a:off x="3024" y="27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5"/>
          <p:cNvGrpSpPr>
            <a:grpSpLocks/>
          </p:cNvGrpSpPr>
          <p:nvPr/>
        </p:nvGrpSpPr>
        <p:grpSpPr bwMode="auto">
          <a:xfrm>
            <a:off x="929208" y="3933056"/>
            <a:ext cx="7315200" cy="701675"/>
            <a:chOff x="624" y="2736"/>
            <a:chExt cx="4608" cy="442"/>
          </a:xfrm>
        </p:grpSpPr>
        <p:sp>
          <p:nvSpPr>
            <p:cNvPr id="13" name="Text Box 16"/>
            <p:cNvSpPr txBox="1">
              <a:spLocks noChangeArrowheads="1"/>
            </p:cNvSpPr>
            <p:nvPr/>
          </p:nvSpPr>
          <p:spPr bwMode="auto">
            <a:xfrm>
              <a:off x="624" y="2736"/>
              <a:ext cx="46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b="1" dirty="0">
                  <a:ea typeface="宋体" charset="-122"/>
                </a:rPr>
                <a:t>Read</a:t>
              </a:r>
              <a:r>
                <a:rPr lang="en-US" altLang="zh-CN" sz="2000" dirty="0">
                  <a:ea typeface="宋体" charset="-122"/>
                </a:rPr>
                <a:t> </a:t>
              </a:r>
              <a:r>
                <a:rPr lang="en-US" altLang="zh-CN" sz="2000" b="1" dirty="0">
                  <a:ea typeface="宋体" charset="-122"/>
                </a:rPr>
                <a:t>Enable</a:t>
              </a:r>
              <a:r>
                <a:rPr lang="en-US" altLang="zh-CN" sz="2000" dirty="0">
                  <a:ea typeface="宋体" charset="-122"/>
                </a:rPr>
                <a:t> (</a:t>
              </a:r>
              <a:r>
                <a:rPr lang="en-US" altLang="zh-CN" sz="2000" i="1" dirty="0">
                  <a:ea typeface="宋体" charset="-122"/>
                </a:rPr>
                <a:t>RE</a:t>
              </a:r>
              <a:r>
                <a:rPr lang="en-US" altLang="zh-CN" sz="2000" dirty="0">
                  <a:ea typeface="宋体" charset="-122"/>
                </a:rPr>
                <a:t>) and </a:t>
              </a:r>
              <a:r>
                <a:rPr lang="en-US" altLang="zh-CN" sz="2000" b="1" dirty="0">
                  <a:ea typeface="宋体" charset="-122"/>
                </a:rPr>
                <a:t>Write</a:t>
              </a:r>
              <a:r>
                <a:rPr lang="en-US" altLang="zh-CN" sz="2000" dirty="0">
                  <a:ea typeface="宋体" charset="-122"/>
                </a:rPr>
                <a:t> </a:t>
              </a:r>
              <a:r>
                <a:rPr lang="en-US" altLang="zh-CN" sz="2000" b="1" dirty="0">
                  <a:ea typeface="宋体" charset="-122"/>
                </a:rPr>
                <a:t>Enable</a:t>
              </a:r>
              <a:r>
                <a:rPr lang="en-US" altLang="zh-CN" sz="2000" dirty="0">
                  <a:ea typeface="宋体" charset="-122"/>
                </a:rPr>
                <a:t> (</a:t>
              </a:r>
              <a:r>
                <a:rPr lang="en-US" altLang="zh-CN" sz="2000" i="1" dirty="0">
                  <a:ea typeface="宋体" charset="-122"/>
                </a:rPr>
                <a:t>WE</a:t>
              </a:r>
              <a:r>
                <a:rPr lang="en-US" altLang="zh-CN" sz="2000" dirty="0">
                  <a:ea typeface="宋体" charset="-122"/>
                </a:rPr>
                <a:t>) signals are sent from the CPU to memory to control data transfer to or from memory. </a:t>
              </a:r>
            </a:p>
          </p:txBody>
        </p:sp>
        <p:sp>
          <p:nvSpPr>
            <p:cNvPr id="14" name="Line 17"/>
            <p:cNvSpPr>
              <a:spLocks noChangeShapeType="1"/>
            </p:cNvSpPr>
            <p:nvPr/>
          </p:nvSpPr>
          <p:spPr bwMode="auto">
            <a:xfrm>
              <a:off x="1655" y="277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8"/>
            <p:cNvSpPr>
              <a:spLocks noChangeShapeType="1"/>
            </p:cNvSpPr>
            <p:nvPr/>
          </p:nvSpPr>
          <p:spPr bwMode="auto">
            <a:xfrm>
              <a:off x="3272" y="27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3"/>
          <p:cNvGrpSpPr>
            <a:grpSpLocks/>
          </p:cNvGrpSpPr>
          <p:nvPr/>
        </p:nvGrpSpPr>
        <p:grpSpPr bwMode="auto">
          <a:xfrm>
            <a:off x="929208" y="5609456"/>
            <a:ext cx="7086600" cy="701675"/>
            <a:chOff x="672" y="3158"/>
            <a:chExt cx="4464" cy="442"/>
          </a:xfrm>
        </p:grpSpPr>
        <p:sp>
          <p:nvSpPr>
            <p:cNvPr id="17" name="Text Box 20"/>
            <p:cNvSpPr txBox="1">
              <a:spLocks noChangeArrowheads="1"/>
            </p:cNvSpPr>
            <p:nvPr/>
          </p:nvSpPr>
          <p:spPr bwMode="auto">
            <a:xfrm>
              <a:off x="672" y="3158"/>
              <a:ext cx="4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charset="-122"/>
                </a:rPr>
                <a:t>Output Enable</a:t>
              </a:r>
              <a:r>
                <a:rPr lang="en-US" altLang="zh-CN" sz="2000">
                  <a:ea typeface="宋体" charset="-122"/>
                </a:rPr>
                <a:t> (</a:t>
              </a:r>
              <a:r>
                <a:rPr lang="en-US" altLang="zh-CN" sz="2000" i="1">
                  <a:ea typeface="宋体" charset="-122"/>
                </a:rPr>
                <a:t>OE</a:t>
              </a:r>
              <a:r>
                <a:rPr lang="en-US" altLang="zh-CN" sz="2000">
                  <a:ea typeface="宋体" charset="-122"/>
                </a:rPr>
                <a:t>) is  active during a read operation, otherwise it is inactive. It connects the memory to the data bus.</a:t>
              </a:r>
            </a:p>
          </p:txBody>
        </p:sp>
        <p:sp>
          <p:nvSpPr>
            <p:cNvPr id="18" name="Line 21"/>
            <p:cNvSpPr>
              <a:spLocks noChangeShapeType="1"/>
            </p:cNvSpPr>
            <p:nvPr/>
          </p:nvSpPr>
          <p:spPr bwMode="auto">
            <a:xfrm>
              <a:off x="1872" y="3206"/>
              <a:ext cx="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1876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Operations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 and Write Operations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8"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200" dirty="0">
                <a:ea typeface="宋体" charset="-122"/>
              </a:rPr>
              <a:t>The two main memory operations are called </a:t>
            </a:r>
            <a:r>
              <a:rPr lang="en-US" altLang="zh-CN" sz="2200" b="1" dirty="0">
                <a:ea typeface="宋体" charset="-122"/>
              </a:rPr>
              <a:t>read</a:t>
            </a:r>
            <a:r>
              <a:rPr lang="en-US" altLang="zh-CN" sz="2200" dirty="0">
                <a:ea typeface="宋体" charset="-122"/>
              </a:rPr>
              <a:t> and </a:t>
            </a:r>
            <a:r>
              <a:rPr lang="en-US" altLang="zh-CN" sz="2200" b="1" dirty="0">
                <a:ea typeface="宋体" charset="-122"/>
              </a:rPr>
              <a:t>write</a:t>
            </a:r>
            <a:r>
              <a:rPr lang="en-US" altLang="zh-CN" sz="2200" dirty="0">
                <a:ea typeface="宋体" charset="-122"/>
              </a:rPr>
              <a:t>. </a:t>
            </a:r>
            <a:r>
              <a:rPr lang="en-US" altLang="zh-CN" sz="2200" dirty="0" smtClean="0">
                <a:ea typeface="宋体" charset="-122"/>
              </a:rPr>
              <a:t>        A </a:t>
            </a:r>
            <a:r>
              <a:rPr lang="en-US" altLang="zh-CN" sz="2200" dirty="0">
                <a:ea typeface="宋体" charset="-122"/>
              </a:rPr>
              <a:t>simplified write operation is shown in which new data overwrites the original data. Data moves </a:t>
            </a:r>
            <a:r>
              <a:rPr lang="en-US" altLang="zh-CN" sz="2200" i="1" dirty="0">
                <a:ea typeface="宋体" charset="-122"/>
              </a:rPr>
              <a:t>to</a:t>
            </a:r>
            <a:r>
              <a:rPr lang="en-US" altLang="zh-CN" sz="2200" dirty="0">
                <a:ea typeface="宋体" charset="-122"/>
              </a:rPr>
              <a:t> the memory.</a:t>
            </a:r>
          </a:p>
        </p:txBody>
      </p:sp>
      <p:sp>
        <p:nvSpPr>
          <p:cNvPr id="20" name="Text Box 10"/>
          <p:cNvSpPr txBox="1">
            <a:spLocks noChangeArrowheads="1"/>
          </p:cNvSpPr>
          <p:nvPr/>
        </p:nvSpPr>
        <p:spPr bwMode="auto">
          <a:xfrm>
            <a:off x="279648" y="5441776"/>
            <a:ext cx="36827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just">
              <a:buFontTx/>
              <a:buAutoNum type="arabicPeriod"/>
            </a:pPr>
            <a:r>
              <a:rPr lang="en-US" altLang="zh-CN" dirty="0">
                <a:latin typeface="Times New Roman" pitchFamily="18" charset="0"/>
                <a:ea typeface="宋体" charset="-122"/>
              </a:rPr>
              <a:t>The address is placed on the address bus.</a:t>
            </a:r>
          </a:p>
          <a:p>
            <a:pPr>
              <a:buFontTx/>
              <a:buAutoNum type="arabicPeriod"/>
            </a:pPr>
            <a:r>
              <a:rPr lang="en-US" altLang="zh-CN" dirty="0">
                <a:latin typeface="Times New Roman" pitchFamily="18" charset="0"/>
                <a:ea typeface="宋体" charset="-122"/>
              </a:rPr>
              <a:t>Data is placed on the data bus.</a:t>
            </a:r>
          </a:p>
          <a:p>
            <a:pPr>
              <a:buFontTx/>
              <a:buAutoNum type="arabicPeriod"/>
            </a:pPr>
            <a:r>
              <a:rPr lang="en-US" altLang="zh-CN" dirty="0">
                <a:latin typeface="Times New Roman" pitchFamily="18" charset="0"/>
                <a:ea typeface="宋体" charset="-122"/>
              </a:rPr>
              <a:t>A write command is issued.</a:t>
            </a:r>
          </a:p>
        </p:txBody>
      </p:sp>
      <p:graphicFrame>
        <p:nvGraphicFramePr>
          <p:cNvPr id="21" name="Object 12"/>
          <p:cNvGraphicFramePr>
            <a:graphicFrameLocks noChangeAspect="1"/>
          </p:cNvGraphicFramePr>
          <p:nvPr>
            <p:extLst>
              <p:ext uri="{D42A27DB-BD31-4B8C-83A1-F6EECF244321}">
                <p14:modId xmlns:p14="http://schemas.microsoft.com/office/powerpoint/2010/main" val="1724686667"/>
              </p:ext>
            </p:extLst>
          </p:nvPr>
        </p:nvGraphicFramePr>
        <p:xfrm>
          <a:off x="3200400" y="3719338"/>
          <a:ext cx="5133975" cy="2882900"/>
        </p:xfrm>
        <a:graphic>
          <a:graphicData uri="http://schemas.openxmlformats.org/presentationml/2006/ole">
            <mc:AlternateContent xmlns:mc="http://schemas.openxmlformats.org/markup-compatibility/2006">
              <mc:Choice xmlns:v="urn:schemas-microsoft-com:vml" Requires="v">
                <p:oleObj spid="_x0000_s306312" name="CorelDRAW" r:id="rId3" imgW="4020152" imgH="2257633" progId="CorelDRAW.Graphic.13">
                  <p:embed/>
                </p:oleObj>
              </mc:Choice>
              <mc:Fallback>
                <p:oleObj name="CorelDRAW" r:id="rId3" imgW="4020152" imgH="225763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719338"/>
                        <a:ext cx="5133975"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4"/>
          <p:cNvSpPr txBox="1">
            <a:spLocks noChangeArrowheads="1"/>
          </p:cNvSpPr>
          <p:nvPr/>
        </p:nvSpPr>
        <p:spPr bwMode="auto">
          <a:xfrm>
            <a:off x="2971800" y="3490738"/>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register</a:t>
            </a:r>
          </a:p>
        </p:txBody>
      </p:sp>
      <p:sp>
        <p:nvSpPr>
          <p:cNvPr id="23" name="Text Box 16"/>
          <p:cNvSpPr txBox="1">
            <a:spLocks noChangeArrowheads="1"/>
          </p:cNvSpPr>
          <p:nvPr/>
        </p:nvSpPr>
        <p:spPr bwMode="auto">
          <a:xfrm>
            <a:off x="7010400" y="3520901"/>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Data register</a:t>
            </a:r>
          </a:p>
        </p:txBody>
      </p:sp>
      <p:sp>
        <p:nvSpPr>
          <p:cNvPr id="24" name="Text Box 17"/>
          <p:cNvSpPr txBox="1">
            <a:spLocks noChangeArrowheads="1"/>
          </p:cNvSpPr>
          <p:nvPr/>
        </p:nvSpPr>
        <p:spPr bwMode="auto">
          <a:xfrm>
            <a:off x="3200400" y="5167138"/>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bus</a:t>
            </a:r>
          </a:p>
        </p:txBody>
      </p:sp>
      <p:sp>
        <p:nvSpPr>
          <p:cNvPr id="25" name="Text Box 18"/>
          <p:cNvSpPr txBox="1">
            <a:spLocks noChangeArrowheads="1"/>
          </p:cNvSpPr>
          <p:nvPr/>
        </p:nvSpPr>
        <p:spPr bwMode="auto">
          <a:xfrm>
            <a:off x="3962400" y="4252738"/>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decoder</a:t>
            </a:r>
          </a:p>
        </p:txBody>
      </p:sp>
      <p:sp>
        <p:nvSpPr>
          <p:cNvPr id="26" name="Text Box 19"/>
          <p:cNvSpPr txBox="1">
            <a:spLocks noChangeArrowheads="1"/>
          </p:cNvSpPr>
          <p:nvPr/>
        </p:nvSpPr>
        <p:spPr bwMode="auto">
          <a:xfrm>
            <a:off x="5257800" y="4252738"/>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Byte organized memory array</a:t>
            </a:r>
          </a:p>
        </p:txBody>
      </p:sp>
      <p:sp>
        <p:nvSpPr>
          <p:cNvPr id="27" name="Text Box 20"/>
          <p:cNvSpPr txBox="1">
            <a:spLocks noChangeArrowheads="1"/>
          </p:cNvSpPr>
          <p:nvPr/>
        </p:nvSpPr>
        <p:spPr bwMode="auto">
          <a:xfrm>
            <a:off x="5867400" y="653873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Write</a:t>
            </a:r>
          </a:p>
        </p:txBody>
      </p:sp>
      <p:sp>
        <p:nvSpPr>
          <p:cNvPr id="28" name="Text Box 21"/>
          <p:cNvSpPr txBox="1">
            <a:spLocks noChangeArrowheads="1"/>
          </p:cNvSpPr>
          <p:nvPr/>
        </p:nvSpPr>
        <p:spPr bwMode="auto">
          <a:xfrm>
            <a:off x="7010400" y="5776738"/>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Data bus</a:t>
            </a:r>
          </a:p>
        </p:txBody>
      </p:sp>
    </p:spTree>
    <p:extLst>
      <p:ext uri="{BB962C8B-B14F-4D97-AF65-F5344CB8AC3E}">
        <p14:creationId xmlns:p14="http://schemas.microsoft.com/office/powerpoint/2010/main" val="287067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900" decel="100000" fill="hold"/>
                                        <p:tgtEl>
                                          <p:spTgt spid="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Operations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 and Write Operations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8"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ts val="0"/>
              </a:spcBef>
              <a:buFont typeface="Wingdings" pitchFamily="2" charset="2"/>
              <a:buChar char="ü"/>
            </a:pPr>
            <a:r>
              <a:rPr lang="en-US" altLang="zh-CN" sz="2200" dirty="0">
                <a:ea typeface="宋体" charset="-122"/>
              </a:rPr>
              <a:t>The read operation is actually a “copy” operation, as the original data is not changed. The data bus is a “two-way” </a:t>
            </a:r>
            <a:r>
              <a:rPr lang="en-US" altLang="zh-CN" sz="2200" dirty="0" smtClean="0">
                <a:ea typeface="宋体" charset="-122"/>
              </a:rPr>
              <a:t>path</a:t>
            </a:r>
            <a:r>
              <a:rPr lang="en-US" altLang="zh-CN" sz="2200" dirty="0">
                <a:ea typeface="宋体" charset="-122"/>
              </a:rPr>
              <a:t>.</a:t>
            </a:r>
            <a:endParaRPr lang="en-US" altLang="zh-CN" sz="2200" dirty="0" smtClean="0">
              <a:ea typeface="宋体" charset="-122"/>
            </a:endParaRPr>
          </a:p>
          <a:p>
            <a:pPr marL="342900" indent="-342900" algn="just" eaLnBrk="1" hangingPunct="1">
              <a:spcBef>
                <a:spcPts val="0"/>
              </a:spcBef>
              <a:buFont typeface="Wingdings" pitchFamily="2" charset="2"/>
              <a:buChar char="ü"/>
            </a:pPr>
            <a:r>
              <a:rPr lang="en-US" altLang="zh-CN" sz="2200" dirty="0" smtClean="0">
                <a:ea typeface="宋体" charset="-122"/>
              </a:rPr>
              <a:t>Data </a:t>
            </a:r>
            <a:r>
              <a:rPr lang="en-US" altLang="zh-CN" sz="2200" dirty="0">
                <a:ea typeface="宋体" charset="-122"/>
              </a:rPr>
              <a:t>moves </a:t>
            </a:r>
            <a:r>
              <a:rPr lang="en-US" altLang="zh-CN" sz="2200" i="1" dirty="0">
                <a:ea typeface="宋体" charset="-122"/>
              </a:rPr>
              <a:t>from</a:t>
            </a:r>
            <a:r>
              <a:rPr lang="en-US" altLang="zh-CN" sz="2200" dirty="0">
                <a:ea typeface="宋体" charset="-122"/>
              </a:rPr>
              <a:t> the memory during a read operation.</a:t>
            </a:r>
          </a:p>
        </p:txBody>
      </p:sp>
      <p:sp>
        <p:nvSpPr>
          <p:cNvPr id="15" name="Text Box 14"/>
          <p:cNvSpPr txBox="1">
            <a:spLocks noChangeArrowheads="1"/>
          </p:cNvSpPr>
          <p:nvPr/>
        </p:nvSpPr>
        <p:spPr bwMode="auto">
          <a:xfrm>
            <a:off x="179065" y="5541039"/>
            <a:ext cx="45369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buFontTx/>
              <a:buAutoNum type="arabicPeriod"/>
            </a:pPr>
            <a:r>
              <a:rPr lang="en-US" altLang="zh-CN" dirty="0">
                <a:latin typeface="Times New Roman" pitchFamily="18" charset="0"/>
                <a:ea typeface="宋体" charset="-122"/>
              </a:rPr>
              <a:t>The address is placed on the address bus.</a:t>
            </a:r>
          </a:p>
          <a:p>
            <a:pPr>
              <a:buFontTx/>
              <a:buAutoNum type="arabicPeriod"/>
            </a:pPr>
            <a:r>
              <a:rPr lang="en-US" altLang="zh-CN" dirty="0">
                <a:latin typeface="Times New Roman" pitchFamily="18" charset="0"/>
                <a:ea typeface="宋体" charset="-122"/>
              </a:rPr>
              <a:t>A read command is issued.</a:t>
            </a:r>
          </a:p>
          <a:p>
            <a:pPr>
              <a:buFontTx/>
              <a:buAutoNum type="arabicPeriod"/>
            </a:pPr>
            <a:r>
              <a:rPr lang="en-US" altLang="zh-CN" dirty="0">
                <a:latin typeface="Times New Roman" pitchFamily="18" charset="0"/>
                <a:ea typeface="宋体" charset="-122"/>
              </a:rPr>
              <a:t>A copy of the data is placed in the data bus and shifted into the data register.</a:t>
            </a:r>
          </a:p>
        </p:txBody>
      </p:sp>
      <p:graphicFrame>
        <p:nvGraphicFramePr>
          <p:cNvPr id="16" name="Object 15"/>
          <p:cNvGraphicFramePr>
            <a:graphicFrameLocks noChangeAspect="1"/>
          </p:cNvGraphicFramePr>
          <p:nvPr>
            <p:extLst>
              <p:ext uri="{D42A27DB-BD31-4B8C-83A1-F6EECF244321}">
                <p14:modId xmlns:p14="http://schemas.microsoft.com/office/powerpoint/2010/main" val="3582680611"/>
              </p:ext>
            </p:extLst>
          </p:nvPr>
        </p:nvGraphicFramePr>
        <p:xfrm>
          <a:off x="3499048" y="3585592"/>
          <a:ext cx="4876800" cy="2738438"/>
        </p:xfrm>
        <a:graphic>
          <a:graphicData uri="http://schemas.openxmlformats.org/presentationml/2006/ole">
            <mc:AlternateContent xmlns:mc="http://schemas.openxmlformats.org/markup-compatibility/2006">
              <mc:Choice xmlns:v="urn:schemas-microsoft-com:vml" Requires="v">
                <p:oleObj spid="_x0000_s307335" name="CorelDRAW" r:id="rId3" imgW="4020152" imgH="2257633" progId="CorelDRAW.Graphic.13">
                  <p:embed/>
                </p:oleObj>
              </mc:Choice>
              <mc:Fallback>
                <p:oleObj name="CorelDRAW" r:id="rId3" imgW="4020152" imgH="225763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048" y="3585592"/>
                        <a:ext cx="48768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6"/>
          <p:cNvSpPr txBox="1">
            <a:spLocks noChangeArrowheads="1"/>
          </p:cNvSpPr>
          <p:nvPr/>
        </p:nvSpPr>
        <p:spPr bwMode="auto">
          <a:xfrm>
            <a:off x="3118048" y="3356992"/>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register</a:t>
            </a:r>
          </a:p>
        </p:txBody>
      </p:sp>
      <p:sp>
        <p:nvSpPr>
          <p:cNvPr id="18" name="Text Box 17"/>
          <p:cNvSpPr txBox="1">
            <a:spLocks noChangeArrowheads="1"/>
          </p:cNvSpPr>
          <p:nvPr/>
        </p:nvSpPr>
        <p:spPr bwMode="auto">
          <a:xfrm>
            <a:off x="7156648" y="3387155"/>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Data register</a:t>
            </a:r>
          </a:p>
        </p:txBody>
      </p:sp>
      <p:sp>
        <p:nvSpPr>
          <p:cNvPr id="29" name="Text Box 18"/>
          <p:cNvSpPr txBox="1">
            <a:spLocks noChangeArrowheads="1"/>
          </p:cNvSpPr>
          <p:nvPr/>
        </p:nvSpPr>
        <p:spPr bwMode="auto">
          <a:xfrm>
            <a:off x="3399036" y="4950842"/>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bus</a:t>
            </a:r>
          </a:p>
        </p:txBody>
      </p:sp>
      <p:sp>
        <p:nvSpPr>
          <p:cNvPr id="30" name="Text Box 19"/>
          <p:cNvSpPr txBox="1">
            <a:spLocks noChangeArrowheads="1"/>
          </p:cNvSpPr>
          <p:nvPr/>
        </p:nvSpPr>
        <p:spPr bwMode="auto">
          <a:xfrm>
            <a:off x="4108648" y="4118992"/>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Address decoder</a:t>
            </a:r>
          </a:p>
        </p:txBody>
      </p:sp>
      <p:sp>
        <p:nvSpPr>
          <p:cNvPr id="31" name="Text Box 20"/>
          <p:cNvSpPr txBox="1">
            <a:spLocks noChangeArrowheads="1"/>
          </p:cNvSpPr>
          <p:nvPr/>
        </p:nvSpPr>
        <p:spPr bwMode="auto">
          <a:xfrm>
            <a:off x="5404048" y="4118992"/>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Byte organized memory array</a:t>
            </a:r>
          </a:p>
        </p:txBody>
      </p:sp>
      <p:sp>
        <p:nvSpPr>
          <p:cNvPr id="32" name="Text Box 21"/>
          <p:cNvSpPr txBox="1">
            <a:spLocks noChangeArrowheads="1"/>
          </p:cNvSpPr>
          <p:nvPr/>
        </p:nvSpPr>
        <p:spPr bwMode="auto">
          <a:xfrm>
            <a:off x="6000948" y="6331967"/>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Read</a:t>
            </a:r>
          </a:p>
        </p:txBody>
      </p:sp>
      <p:sp>
        <p:nvSpPr>
          <p:cNvPr id="33" name="Text Box 22"/>
          <p:cNvSpPr txBox="1">
            <a:spLocks noChangeArrowheads="1"/>
          </p:cNvSpPr>
          <p:nvPr/>
        </p:nvSpPr>
        <p:spPr bwMode="auto">
          <a:xfrm>
            <a:off x="7080448" y="5139755"/>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charset="-122"/>
              </a:rPr>
              <a:t>Data bus</a:t>
            </a:r>
          </a:p>
        </p:txBody>
      </p:sp>
    </p:spTree>
    <p:extLst>
      <p:ext uri="{BB962C8B-B14F-4D97-AF65-F5344CB8AC3E}">
        <p14:creationId xmlns:p14="http://schemas.microsoft.com/office/powerpoint/2010/main" val="9640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Semiconductor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841444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The two major </a:t>
            </a:r>
            <a:r>
              <a:rPr lang="en-US" altLang="zh-CN" sz="2400" dirty="0" smtClean="0">
                <a:ea typeface="宋体" charset="-122"/>
              </a:rPr>
              <a:t>categories of </a:t>
            </a:r>
            <a:r>
              <a:rPr lang="en-US" altLang="zh-CN" sz="2400" dirty="0">
                <a:ea typeface="宋体" charset="-122"/>
              </a:rPr>
              <a:t>semiconductor memories </a:t>
            </a:r>
            <a:r>
              <a:rPr lang="en-US" altLang="zh-CN" sz="2400" dirty="0" smtClean="0">
                <a:ea typeface="宋体" charset="-122"/>
              </a:rPr>
              <a:t>are:</a:t>
            </a:r>
          </a:p>
          <a:p>
            <a:pPr algn="just">
              <a:lnSpc>
                <a:spcPct val="110000"/>
              </a:lnSpc>
            </a:pPr>
            <a:r>
              <a:rPr lang="en-US" altLang="zh-CN" sz="2400" dirty="0">
                <a:ea typeface="宋体" charset="-122"/>
              </a:rPr>
              <a:t> </a:t>
            </a:r>
            <a:r>
              <a:rPr lang="en-US" altLang="zh-CN" sz="2400" dirty="0" smtClean="0">
                <a:ea typeface="宋体" charset="-122"/>
              </a:rPr>
              <a:t>    RAM</a:t>
            </a:r>
          </a:p>
          <a:p>
            <a:pPr algn="just">
              <a:lnSpc>
                <a:spcPct val="110000"/>
              </a:lnSpc>
            </a:pPr>
            <a:r>
              <a:rPr lang="en-US" altLang="zh-CN" sz="2400" dirty="0">
                <a:ea typeface="宋体" charset="-122"/>
              </a:rPr>
              <a:t> </a:t>
            </a:r>
            <a:r>
              <a:rPr lang="en-US" altLang="zh-CN" sz="2400" dirty="0" smtClean="0">
                <a:ea typeface="宋体" charset="-122"/>
              </a:rPr>
              <a:t>    ROM</a:t>
            </a:r>
          </a:p>
          <a:p>
            <a:pPr algn="just">
              <a:lnSpc>
                <a:spcPct val="110000"/>
              </a:lnSpc>
            </a:pPr>
            <a:endParaRPr lang="en-US" altLang="zh-CN" sz="2400" dirty="0" smtClean="0">
              <a:ea typeface="宋体" charset="-122"/>
            </a:endParaRPr>
          </a:p>
          <a:p>
            <a:pPr marL="342900" indent="-342900" algn="just">
              <a:lnSpc>
                <a:spcPct val="110000"/>
              </a:lnSpc>
              <a:buFont typeface="Wingdings" pitchFamily="2" charset="2"/>
              <a:buChar char="ü"/>
            </a:pPr>
            <a:r>
              <a:rPr lang="en-US" altLang="zh-CN" sz="2400" b="1" dirty="0" smtClean="0">
                <a:ea typeface="宋体" charset="-122"/>
              </a:rPr>
              <a:t>RAM</a:t>
            </a:r>
            <a:r>
              <a:rPr lang="en-US" altLang="zh-CN" sz="2400" dirty="0" smtClean="0">
                <a:ea typeface="宋体" charset="-122"/>
              </a:rPr>
              <a:t> (Random-access memory) </a:t>
            </a:r>
            <a:r>
              <a:rPr lang="en-US" altLang="zh-CN" sz="2400" dirty="0">
                <a:ea typeface="宋体" charset="-122"/>
              </a:rPr>
              <a:t>is a type of memory in which all address are accessible in an equal amount of time and can be selected in any order for a read or write operation</a:t>
            </a:r>
            <a:r>
              <a:rPr lang="en-US" altLang="zh-CN" sz="2400" dirty="0" smtClean="0">
                <a:ea typeface="宋体" charset="-122"/>
              </a:rPr>
              <a:t>.</a:t>
            </a:r>
          </a:p>
          <a:p>
            <a:pPr algn="just">
              <a:lnSpc>
                <a:spcPct val="110000"/>
              </a:lnSpc>
            </a:pPr>
            <a:endParaRPr lang="en-US" altLang="zh-CN" sz="2400" dirty="0">
              <a:ea typeface="宋体" charset="-122"/>
            </a:endParaRPr>
          </a:p>
          <a:p>
            <a:pPr marL="342900" indent="-342900" algn="just">
              <a:lnSpc>
                <a:spcPct val="110000"/>
              </a:lnSpc>
              <a:buFont typeface="Wingdings" pitchFamily="2" charset="2"/>
              <a:buChar char="ü"/>
            </a:pPr>
            <a:r>
              <a:rPr lang="en-US" altLang="zh-CN" sz="2400" b="1" dirty="0">
                <a:ea typeface="宋体" charset="-122"/>
              </a:rPr>
              <a:t>ROM</a:t>
            </a:r>
            <a:r>
              <a:rPr lang="en-US" altLang="zh-CN" sz="2400" dirty="0">
                <a:ea typeface="宋体" charset="-122"/>
              </a:rPr>
              <a:t> (Read-only </a:t>
            </a:r>
            <a:r>
              <a:rPr lang="en-US" altLang="zh-CN" sz="2400" dirty="0" smtClean="0">
                <a:ea typeface="宋体" charset="-122"/>
              </a:rPr>
              <a:t>memory) </a:t>
            </a:r>
            <a:r>
              <a:rPr lang="en-US" altLang="zh-CN" sz="2400" dirty="0">
                <a:ea typeface="宋体" charset="-122"/>
              </a:rPr>
              <a:t>is a type of memory in which data are stored permanently </a:t>
            </a:r>
            <a:r>
              <a:rPr lang="en-US" altLang="zh-CN" sz="2400" dirty="0" smtClean="0">
                <a:ea typeface="宋体" charset="-122"/>
              </a:rPr>
              <a:t>or </a:t>
            </a:r>
            <a:r>
              <a:rPr lang="en-US" altLang="zh-CN" sz="2400" dirty="0" err="1" smtClean="0">
                <a:ea typeface="宋体" charset="-122"/>
              </a:rPr>
              <a:t>semipermanently</a:t>
            </a:r>
            <a:r>
              <a:rPr lang="en-US" altLang="zh-CN" sz="2400" dirty="0" smtClean="0">
                <a:ea typeface="宋体" charset="-122"/>
              </a:rPr>
              <a:t>. </a:t>
            </a:r>
            <a:endParaRPr lang="en-US" altLang="zh-CN" sz="2400" dirty="0">
              <a:ea typeface="宋体" charset="-122"/>
            </a:endParaRPr>
          </a:p>
        </p:txBody>
      </p:sp>
    </p:spTree>
    <p:extLst>
      <p:ext uri="{BB962C8B-B14F-4D97-AF65-F5344CB8AC3E}">
        <p14:creationId xmlns:p14="http://schemas.microsoft.com/office/powerpoint/2010/main" val="177452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Random Access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84144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RAMs are read/write </a:t>
            </a:r>
            <a:r>
              <a:rPr lang="en-US" altLang="zh-CN" sz="2400" dirty="0" smtClean="0">
                <a:ea typeface="宋体" charset="-122"/>
              </a:rPr>
              <a:t>memories </a:t>
            </a:r>
            <a:r>
              <a:rPr lang="en-US" altLang="zh-CN" sz="2400" dirty="0">
                <a:ea typeface="宋体" charset="-122"/>
              </a:rPr>
              <a:t>in which data can be written into or read from any selected address in any sequence.</a:t>
            </a:r>
          </a:p>
          <a:p>
            <a:pPr marL="342900" indent="-342900" algn="just">
              <a:buFont typeface="Wingdings" pitchFamily="2" charset="2"/>
              <a:buChar char="ü"/>
            </a:pPr>
            <a:r>
              <a:rPr lang="en-US" altLang="zh-CN" sz="2400" dirty="0">
                <a:ea typeface="宋体" charset="-122"/>
              </a:rPr>
              <a:t>When a data unit is written into a given address in the RAM, the data unit previously stored at that address is replaced by the new data unit. </a:t>
            </a:r>
          </a:p>
          <a:p>
            <a:pPr marL="342900" indent="-342900" algn="just">
              <a:buFont typeface="Wingdings" pitchFamily="2" charset="2"/>
              <a:buChar char="ü"/>
            </a:pPr>
            <a:r>
              <a:rPr lang="en-US" altLang="zh-CN" sz="2400" dirty="0">
                <a:ea typeface="宋体" charset="-122"/>
              </a:rPr>
              <a:t>When a data unit is read from a given address in the RAM, the data unit remains stored and is not destroyed by the read operation. </a:t>
            </a:r>
          </a:p>
          <a:p>
            <a:pPr marL="342900" indent="-342900" algn="just">
              <a:buFont typeface="Wingdings" pitchFamily="2" charset="2"/>
              <a:buChar char="ü"/>
            </a:pPr>
            <a:r>
              <a:rPr lang="en-US" altLang="zh-CN" sz="2400" dirty="0">
                <a:ea typeface="宋体" charset="-122"/>
              </a:rPr>
              <a:t>A RAM is typically used for short-term data storage because it cannot retain stored data when power is turned off.</a:t>
            </a:r>
          </a:p>
        </p:txBody>
      </p:sp>
    </p:spTree>
    <p:extLst>
      <p:ext uri="{BB962C8B-B14F-4D97-AF65-F5344CB8AC3E}">
        <p14:creationId xmlns:p14="http://schemas.microsoft.com/office/powerpoint/2010/main" val="354892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Random Access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841444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ts val="0"/>
              </a:spcBef>
              <a:buFont typeface="Wingdings" pitchFamily="2" charset="2"/>
              <a:buChar char="ü"/>
            </a:pPr>
            <a:r>
              <a:rPr lang="en-US" altLang="zh-CN" sz="2200" dirty="0">
                <a:ea typeface="宋体" charset="-122"/>
              </a:rPr>
              <a:t>RAM is for temporary data storage. It is read/write memory and can store data only when power is applied, hence it is </a:t>
            </a:r>
            <a:r>
              <a:rPr lang="en-US" altLang="zh-CN" sz="2200" i="1" dirty="0">
                <a:ea typeface="宋体" charset="-122"/>
              </a:rPr>
              <a:t>volatile</a:t>
            </a:r>
            <a:r>
              <a:rPr lang="en-US" altLang="zh-CN" sz="2200" dirty="0">
                <a:ea typeface="宋体" charset="-122"/>
              </a:rPr>
              <a:t>. </a:t>
            </a:r>
            <a:endParaRPr lang="en-US" altLang="zh-CN" sz="2200" dirty="0" smtClean="0">
              <a:ea typeface="宋体" charset="-122"/>
            </a:endParaRPr>
          </a:p>
          <a:p>
            <a:pPr marL="342900" indent="-342900" eaLnBrk="1" hangingPunct="1">
              <a:spcBef>
                <a:spcPts val="0"/>
              </a:spcBef>
              <a:buFont typeface="Wingdings" pitchFamily="2" charset="2"/>
              <a:buChar char="ü"/>
            </a:pPr>
            <a:r>
              <a:rPr lang="en-US" altLang="zh-CN" sz="2200" dirty="0" smtClean="0">
                <a:ea typeface="宋体" charset="-122"/>
              </a:rPr>
              <a:t>Two </a:t>
            </a:r>
            <a:r>
              <a:rPr lang="en-US" altLang="zh-CN" sz="2200" dirty="0">
                <a:ea typeface="宋体" charset="-122"/>
              </a:rPr>
              <a:t>categories are static RAM (SRAM) and dynamic RAM (DRAM).</a:t>
            </a:r>
          </a:p>
        </p:txBody>
      </p:sp>
      <p:graphicFrame>
        <p:nvGraphicFramePr>
          <p:cNvPr id="20" name="Object 19"/>
          <p:cNvGraphicFramePr>
            <a:graphicFrameLocks noChangeAspect="1"/>
          </p:cNvGraphicFramePr>
          <p:nvPr>
            <p:extLst>
              <p:ext uri="{D42A27DB-BD31-4B8C-83A1-F6EECF244321}">
                <p14:modId xmlns:p14="http://schemas.microsoft.com/office/powerpoint/2010/main" val="2079993300"/>
              </p:ext>
            </p:extLst>
          </p:nvPr>
        </p:nvGraphicFramePr>
        <p:xfrm>
          <a:off x="1750368" y="3501008"/>
          <a:ext cx="6096000" cy="3086100"/>
        </p:xfrm>
        <a:graphic>
          <a:graphicData uri="http://schemas.openxmlformats.org/presentationml/2006/ole">
            <mc:AlternateContent xmlns:mc="http://schemas.openxmlformats.org/markup-compatibility/2006">
              <mc:Choice xmlns:v="urn:schemas-microsoft-com:vml" Requires="v">
                <p:oleObj spid="_x0000_s330842" name="CorelDRAW" r:id="rId3" imgW="5529240" imgH="2761200" progId="CorelDRAW.Graphic.13">
                  <p:embed/>
                </p:oleObj>
              </mc:Choice>
              <mc:Fallback>
                <p:oleObj name="CorelDRAW" r:id="rId3" imgW="5529240" imgH="27612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368" y="3501008"/>
                        <a:ext cx="6096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0"/>
          <p:cNvSpPr txBox="1">
            <a:spLocks noChangeArrowheads="1"/>
          </p:cNvSpPr>
          <p:nvPr/>
        </p:nvSpPr>
        <p:spPr bwMode="auto">
          <a:xfrm>
            <a:off x="395536" y="4186808"/>
            <a:ext cx="1735832"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charset="-122"/>
              </a:rPr>
              <a:t>Bits stored in a semiconductor latch or flip-flop</a:t>
            </a:r>
          </a:p>
        </p:txBody>
      </p:sp>
      <p:sp>
        <p:nvSpPr>
          <p:cNvPr id="22" name="Text Box 21"/>
          <p:cNvSpPr txBox="1">
            <a:spLocks noChangeArrowheads="1"/>
          </p:cNvSpPr>
          <p:nvPr/>
        </p:nvSpPr>
        <p:spPr bwMode="auto">
          <a:xfrm>
            <a:off x="6474768" y="4263008"/>
            <a:ext cx="1985664"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dirty="0">
                <a:ea typeface="宋体" charset="-122"/>
              </a:rPr>
              <a:t>Bits stored as charge on a capacitor</a:t>
            </a:r>
          </a:p>
        </p:txBody>
      </p:sp>
    </p:spTree>
    <p:extLst>
      <p:ext uri="{BB962C8B-B14F-4D97-AF65-F5344CB8AC3E}">
        <p14:creationId xmlns:p14="http://schemas.microsoft.com/office/powerpoint/2010/main" val="17468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
                                          </p:val>
                                        </p:tav>
                                        <p:tav tm="100000">
                                          <p:val>
                                            <p:strVal val="#ppt_w"/>
                                          </p:val>
                                        </p:tav>
                                      </p:tavLst>
                                    </p:anim>
                                    <p:anim calcmode="lin" valueType="num">
                                      <p:cBhvr>
                                        <p:cTn id="16" dur="1000" fill="hold"/>
                                        <p:tgtEl>
                                          <p:spTgt spid="22"/>
                                        </p:tgtEl>
                                        <p:attrNameLst>
                                          <p:attrName>ppt_h</p:attrName>
                                        </p:attrNameLst>
                                      </p:cBhvr>
                                      <p:tavLst>
                                        <p:tav tm="0">
                                          <p:val>
                                            <p:fltVal val="0"/>
                                          </p:val>
                                        </p:tav>
                                        <p:tav tm="100000">
                                          <p:val>
                                            <p:strVal val="#ppt_h"/>
                                          </p:val>
                                        </p:tav>
                                      </p:tavLst>
                                    </p:anim>
                                    <p:anim calcmode="lin" valueType="num">
                                      <p:cBhvr>
                                        <p:cTn id="1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Static 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276872"/>
            <a:ext cx="841444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33400" indent="-533400" algn="just">
              <a:buFont typeface="Wingdings" pitchFamily="2" charset="2"/>
              <a:buChar char="ü"/>
            </a:pPr>
            <a:r>
              <a:rPr lang="en-US" altLang="zh-CN" sz="2200" dirty="0">
                <a:ea typeface="宋体" charset="-122"/>
              </a:rPr>
              <a:t>All SRAMs are characterized by flip-flop storage cells that are typically implemented in integrated circuits with several MOS </a:t>
            </a:r>
            <a:r>
              <a:rPr lang="en-US" altLang="zh-CN" sz="2200" dirty="0" smtClean="0">
                <a:ea typeface="宋体" charset="-122"/>
              </a:rPr>
              <a:t>FET (</a:t>
            </a:r>
            <a:r>
              <a:rPr lang="en-US" altLang="zh-CN" sz="2400" dirty="0"/>
              <a:t>metal–oxide–semiconductor field-effect transistor </a:t>
            </a:r>
            <a:r>
              <a:rPr lang="en-US" altLang="zh-CN" sz="2200" dirty="0" smtClean="0">
                <a:ea typeface="宋体" charset="-122"/>
              </a:rPr>
              <a:t>). </a:t>
            </a:r>
            <a:endParaRPr lang="en-US" altLang="zh-CN" sz="2200" dirty="0">
              <a:ea typeface="宋体" charset="-122"/>
            </a:endParaRPr>
          </a:p>
        </p:txBody>
      </p:sp>
      <p:pic>
        <p:nvPicPr>
          <p:cNvPr id="8" name="Picture 4" descr="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365104"/>
            <a:ext cx="3494829" cy="2482106"/>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
          <p:cNvSpPr txBox="1">
            <a:spLocks noChangeArrowheads="1"/>
          </p:cNvSpPr>
          <p:nvPr/>
        </p:nvSpPr>
        <p:spPr bwMode="auto">
          <a:xfrm>
            <a:off x="539552" y="3356992"/>
            <a:ext cx="841444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32800" indent="-342900" algn="just">
              <a:buFont typeface="Wingdings" pitchFamily="2" charset="2"/>
              <a:buChar char="ü"/>
            </a:pPr>
            <a:r>
              <a:rPr lang="en-US" altLang="zh-CN" sz="2200" dirty="0">
                <a:ea typeface="宋体" charset="-122"/>
              </a:rPr>
              <a:t>The following figure shows a basic SRAM flip-flop storage cell. The cell is selected by an active level on the Bit Select line and a data bit (1 or 0) is written into the cell by placing it on the data and the complement of data lines. </a:t>
            </a:r>
            <a:endParaRPr lang="zh-CN" altLang="en-US" sz="2200" dirty="0">
              <a:ea typeface="宋体" charset="-122"/>
            </a:endParaRPr>
          </a:p>
        </p:txBody>
      </p:sp>
    </p:spTree>
    <p:extLst>
      <p:ext uri="{BB962C8B-B14F-4D97-AF65-F5344CB8AC3E}">
        <p14:creationId xmlns:p14="http://schemas.microsoft.com/office/powerpoint/2010/main" val="1763652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Static 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402183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200" dirty="0">
                <a:ea typeface="宋体" charset="-122"/>
              </a:rPr>
              <a:t>The storage cells in a SRAM are organized in rows and columns. </a:t>
            </a:r>
            <a:r>
              <a:rPr lang="en-US" altLang="zh-CN" sz="2200" dirty="0" smtClean="0">
                <a:ea typeface="宋体" charset="-122"/>
              </a:rPr>
              <a:t>All the cells in a row share the same Row Select line. Each set of Data and the complement of Data lines go to each cell in a given column and are connected to a single data line that serves as both an input and output through the data input and data output buffers. </a:t>
            </a:r>
            <a:endParaRPr lang="en-US" altLang="zh-CN" sz="2200" dirty="0">
              <a:ea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55480201"/>
              </p:ext>
            </p:extLst>
          </p:nvPr>
        </p:nvGraphicFramePr>
        <p:xfrm>
          <a:off x="4612710" y="2780928"/>
          <a:ext cx="4423786" cy="3793107"/>
        </p:xfrm>
        <a:graphic>
          <a:graphicData uri="http://schemas.openxmlformats.org/presentationml/2006/ole">
            <mc:AlternateContent xmlns:mc="http://schemas.openxmlformats.org/markup-compatibility/2006">
              <mc:Choice xmlns:v="urn:schemas-microsoft-com:vml" Requires="v">
                <p:oleObj spid="_x0000_s332887" name="CorelDRAW" r:id="rId3" imgW="3416968" imgH="2929006" progId="CorelDRAW.Graphic.13">
                  <p:embed/>
                </p:oleObj>
              </mc:Choice>
              <mc:Fallback>
                <p:oleObj name="CorelDRAW" r:id="rId3" imgW="3416968" imgH="292900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2710" y="2780928"/>
                        <a:ext cx="4423786" cy="379310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695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Asynchronous Static 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84144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ü"/>
            </a:pPr>
            <a:r>
              <a:rPr lang="en-US" altLang="zh-CN" sz="2400" dirty="0">
                <a:ea typeface="宋体" charset="-122"/>
              </a:rPr>
              <a:t>The basic organization of an asynchronous SRAM</a:t>
            </a:r>
          </a:p>
        </p:txBody>
      </p:sp>
      <p:graphicFrame>
        <p:nvGraphicFramePr>
          <p:cNvPr id="8" name="Object 17"/>
          <p:cNvGraphicFramePr>
            <a:graphicFrameLocks noChangeAspect="1"/>
          </p:cNvGraphicFramePr>
          <p:nvPr>
            <p:extLst>
              <p:ext uri="{D42A27DB-BD31-4B8C-83A1-F6EECF244321}">
                <p14:modId xmlns:p14="http://schemas.microsoft.com/office/powerpoint/2010/main" val="41785304"/>
              </p:ext>
            </p:extLst>
          </p:nvPr>
        </p:nvGraphicFramePr>
        <p:xfrm>
          <a:off x="3165376" y="2859360"/>
          <a:ext cx="3644900" cy="3810000"/>
        </p:xfrm>
        <a:graphic>
          <a:graphicData uri="http://schemas.openxmlformats.org/presentationml/2006/ole">
            <mc:AlternateContent xmlns:mc="http://schemas.openxmlformats.org/markup-compatibility/2006">
              <mc:Choice xmlns:v="urn:schemas-microsoft-com:vml" Requires="v">
                <p:oleObj spid="_x0000_s310404" name="CorelDRAW" r:id="rId3" imgW="2448667" imgH="2558369" progId="CorelDRAW.Graphic.13">
                  <p:embed/>
                </p:oleObj>
              </mc:Choice>
              <mc:Fallback>
                <p:oleObj name="CorelDRAW" r:id="rId3" imgW="2448667" imgH="255836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376" y="2859360"/>
                        <a:ext cx="3644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9"/>
          <p:cNvSpPr txBox="1">
            <a:spLocks noChangeArrowheads="1"/>
          </p:cNvSpPr>
          <p:nvPr/>
        </p:nvSpPr>
        <p:spPr bwMode="auto">
          <a:xfrm>
            <a:off x="2860576" y="362136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Address lines</a:t>
            </a:r>
          </a:p>
        </p:txBody>
      </p:sp>
      <p:sp>
        <p:nvSpPr>
          <p:cNvPr id="11" name="Text Box 20"/>
          <p:cNvSpPr txBox="1">
            <a:spLocks noChangeArrowheads="1"/>
          </p:cNvSpPr>
          <p:nvPr/>
        </p:nvSpPr>
        <p:spPr bwMode="auto">
          <a:xfrm>
            <a:off x="4994176" y="583116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Address lines</a:t>
            </a:r>
          </a:p>
        </p:txBody>
      </p:sp>
      <p:sp>
        <p:nvSpPr>
          <p:cNvPr id="12" name="Text Box 21"/>
          <p:cNvSpPr txBox="1">
            <a:spLocks noChangeArrowheads="1"/>
          </p:cNvSpPr>
          <p:nvPr/>
        </p:nvSpPr>
        <p:spPr bwMode="auto">
          <a:xfrm>
            <a:off x="2555776" y="438336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     Eight</a:t>
            </a:r>
          </a:p>
          <a:p>
            <a:r>
              <a:rPr lang="en-US" altLang="zh-CN" sz="1200">
                <a:ea typeface="宋体" charset="-122"/>
              </a:rPr>
              <a:t> input buffers</a:t>
            </a:r>
          </a:p>
        </p:txBody>
      </p:sp>
      <p:sp>
        <p:nvSpPr>
          <p:cNvPr id="13" name="Text Box 22"/>
          <p:cNvSpPr txBox="1">
            <a:spLocks noChangeArrowheads="1"/>
          </p:cNvSpPr>
          <p:nvPr/>
        </p:nvSpPr>
        <p:spPr bwMode="auto">
          <a:xfrm>
            <a:off x="2993926" y="481357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I/O</a:t>
            </a:r>
            <a:r>
              <a:rPr lang="en-US" altLang="zh-CN" sz="1200" baseline="-25000">
                <a:solidFill>
                  <a:srgbClr val="FF0000"/>
                </a:solidFill>
                <a:ea typeface="宋体" charset="-122"/>
              </a:rPr>
              <a:t>0</a:t>
            </a:r>
          </a:p>
        </p:txBody>
      </p:sp>
      <p:sp>
        <p:nvSpPr>
          <p:cNvPr id="14" name="Text Box 23"/>
          <p:cNvSpPr txBox="1">
            <a:spLocks noChangeArrowheads="1"/>
          </p:cNvSpPr>
          <p:nvPr/>
        </p:nvSpPr>
        <p:spPr bwMode="auto">
          <a:xfrm>
            <a:off x="2993926" y="524061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I/O</a:t>
            </a:r>
            <a:r>
              <a:rPr lang="en-US" altLang="zh-CN" sz="1200" baseline="-25000">
                <a:solidFill>
                  <a:srgbClr val="FF0000"/>
                </a:solidFill>
                <a:ea typeface="宋体" charset="-122"/>
              </a:rPr>
              <a:t>7</a:t>
            </a:r>
          </a:p>
        </p:txBody>
      </p:sp>
      <p:sp>
        <p:nvSpPr>
          <p:cNvPr id="15" name="Text Box 24"/>
          <p:cNvSpPr txBox="1">
            <a:spLocks noChangeArrowheads="1"/>
          </p:cNvSpPr>
          <p:nvPr/>
        </p:nvSpPr>
        <p:spPr bwMode="auto">
          <a:xfrm>
            <a:off x="6594376" y="453576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ea typeface="宋体" charset="-122"/>
              </a:rPr>
              <a:t>Output data</a:t>
            </a:r>
          </a:p>
        </p:txBody>
      </p:sp>
      <p:grpSp>
        <p:nvGrpSpPr>
          <p:cNvPr id="16" name="Group 33"/>
          <p:cNvGrpSpPr>
            <a:grpSpLocks/>
          </p:cNvGrpSpPr>
          <p:nvPr/>
        </p:nvGrpSpPr>
        <p:grpSpPr bwMode="auto">
          <a:xfrm>
            <a:off x="3057426" y="5907360"/>
            <a:ext cx="457200" cy="274638"/>
            <a:chOff x="3168" y="4464"/>
            <a:chExt cx="288" cy="173"/>
          </a:xfrm>
        </p:grpSpPr>
        <p:sp>
          <p:nvSpPr>
            <p:cNvPr id="17" name="Text Box 25"/>
            <p:cNvSpPr txBox="1">
              <a:spLocks noChangeArrowheads="1"/>
            </p:cNvSpPr>
            <p:nvPr/>
          </p:nvSpPr>
          <p:spPr bwMode="auto">
            <a:xfrm>
              <a:off x="3168" y="446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CS</a:t>
              </a:r>
            </a:p>
          </p:txBody>
        </p:sp>
        <p:sp>
          <p:nvSpPr>
            <p:cNvPr id="18" name="Line 26"/>
            <p:cNvSpPr>
              <a:spLocks noChangeShapeType="1"/>
            </p:cNvSpPr>
            <p:nvPr/>
          </p:nvSpPr>
          <p:spPr bwMode="auto">
            <a:xfrm>
              <a:off x="3233" y="4490"/>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31"/>
          <p:cNvGrpSpPr>
            <a:grpSpLocks/>
          </p:cNvGrpSpPr>
          <p:nvPr/>
        </p:nvGrpSpPr>
        <p:grpSpPr bwMode="auto">
          <a:xfrm>
            <a:off x="3051076" y="6313760"/>
            <a:ext cx="457200" cy="274638"/>
            <a:chOff x="3216" y="4992"/>
            <a:chExt cx="288" cy="173"/>
          </a:xfrm>
        </p:grpSpPr>
        <p:sp>
          <p:nvSpPr>
            <p:cNvPr id="21" name="Text Box 27"/>
            <p:cNvSpPr txBox="1">
              <a:spLocks noChangeArrowheads="1"/>
            </p:cNvSpPr>
            <p:nvPr/>
          </p:nvSpPr>
          <p:spPr bwMode="auto">
            <a:xfrm>
              <a:off x="3216" y="4992"/>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OE</a:t>
              </a:r>
            </a:p>
          </p:txBody>
        </p:sp>
        <p:sp>
          <p:nvSpPr>
            <p:cNvPr id="22" name="Line 28"/>
            <p:cNvSpPr>
              <a:spLocks noChangeShapeType="1"/>
            </p:cNvSpPr>
            <p:nvPr/>
          </p:nvSpPr>
          <p:spPr bwMode="auto">
            <a:xfrm>
              <a:off x="3281" y="5018"/>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32"/>
          <p:cNvGrpSpPr>
            <a:grpSpLocks/>
          </p:cNvGrpSpPr>
          <p:nvPr/>
        </p:nvGrpSpPr>
        <p:grpSpPr bwMode="auto">
          <a:xfrm>
            <a:off x="3044726" y="6110560"/>
            <a:ext cx="457200" cy="274638"/>
            <a:chOff x="3360" y="4771"/>
            <a:chExt cx="288" cy="173"/>
          </a:xfrm>
        </p:grpSpPr>
        <p:sp>
          <p:nvSpPr>
            <p:cNvPr id="24" name="Text Box 29"/>
            <p:cNvSpPr txBox="1">
              <a:spLocks noChangeArrowheads="1"/>
            </p:cNvSpPr>
            <p:nvPr/>
          </p:nvSpPr>
          <p:spPr bwMode="auto">
            <a:xfrm>
              <a:off x="3360" y="47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WE</a:t>
              </a:r>
            </a:p>
          </p:txBody>
        </p:sp>
        <p:sp>
          <p:nvSpPr>
            <p:cNvPr id="25" name="Line 30"/>
            <p:cNvSpPr>
              <a:spLocks noChangeShapeType="1"/>
            </p:cNvSpPr>
            <p:nvPr/>
          </p:nvSpPr>
          <p:spPr bwMode="auto">
            <a:xfrm>
              <a:off x="3425" y="479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Text Box 34"/>
          <p:cNvSpPr txBox="1">
            <a:spLocks noChangeArrowheads="1"/>
          </p:cNvSpPr>
          <p:nvPr/>
        </p:nvSpPr>
        <p:spPr bwMode="auto">
          <a:xfrm>
            <a:off x="4003576" y="362136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Row</a:t>
            </a:r>
          </a:p>
          <a:p>
            <a:r>
              <a:rPr lang="en-US" altLang="zh-CN" sz="1200">
                <a:ea typeface="宋体" charset="-122"/>
              </a:rPr>
              <a:t>decoder</a:t>
            </a:r>
          </a:p>
        </p:txBody>
      </p:sp>
      <p:sp>
        <p:nvSpPr>
          <p:cNvPr id="27" name="Text Box 35"/>
          <p:cNvSpPr txBox="1">
            <a:spLocks noChangeArrowheads="1"/>
          </p:cNvSpPr>
          <p:nvPr/>
        </p:nvSpPr>
        <p:spPr bwMode="auto">
          <a:xfrm>
            <a:off x="5070376" y="331656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Memory array</a:t>
            </a:r>
          </a:p>
        </p:txBody>
      </p:sp>
      <p:sp>
        <p:nvSpPr>
          <p:cNvPr id="28" name="Text Box 36"/>
          <p:cNvSpPr txBox="1">
            <a:spLocks noChangeArrowheads="1"/>
          </p:cNvSpPr>
          <p:nvPr/>
        </p:nvSpPr>
        <p:spPr bwMode="auto">
          <a:xfrm>
            <a:off x="5146576" y="491676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ea typeface="宋体" charset="-122"/>
              </a:rPr>
              <a:t>Column I/O</a:t>
            </a:r>
          </a:p>
        </p:txBody>
      </p:sp>
      <p:sp>
        <p:nvSpPr>
          <p:cNvPr id="29" name="Text Box 37"/>
          <p:cNvSpPr txBox="1">
            <a:spLocks noChangeArrowheads="1"/>
          </p:cNvSpPr>
          <p:nvPr/>
        </p:nvSpPr>
        <p:spPr bwMode="auto">
          <a:xfrm>
            <a:off x="4917976" y="517552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Column decoder</a:t>
            </a:r>
          </a:p>
        </p:txBody>
      </p:sp>
      <p:sp>
        <p:nvSpPr>
          <p:cNvPr id="30" name="Text Box 38"/>
          <p:cNvSpPr txBox="1">
            <a:spLocks noChangeArrowheads="1"/>
          </p:cNvSpPr>
          <p:nvPr/>
        </p:nvSpPr>
        <p:spPr bwMode="auto">
          <a:xfrm>
            <a:off x="4994176" y="3621360"/>
            <a:ext cx="1295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1200">
                <a:ea typeface="宋体" charset="-122"/>
              </a:rPr>
              <a:t>256 rows </a:t>
            </a:r>
            <a:r>
              <a:rPr lang="en-US" altLang="zh-CN" sz="1200">
                <a:latin typeface="Arial" charset="0"/>
                <a:ea typeface="宋体" charset="-122"/>
              </a:rPr>
              <a:t>x</a:t>
            </a:r>
          </a:p>
          <a:p>
            <a:pPr algn="ctr"/>
            <a:r>
              <a:rPr lang="en-US" altLang="zh-CN" sz="1200">
                <a:ea typeface="宋体" charset="-122"/>
              </a:rPr>
              <a:t>128 columns </a:t>
            </a:r>
            <a:r>
              <a:rPr lang="en-US" altLang="zh-CN" sz="1200">
                <a:latin typeface="Arial" charset="0"/>
                <a:ea typeface="宋体" charset="-122"/>
              </a:rPr>
              <a:t>x</a:t>
            </a:r>
          </a:p>
          <a:p>
            <a:pPr algn="ctr"/>
            <a:r>
              <a:rPr lang="en-US" altLang="zh-CN" sz="1200">
                <a:ea typeface="宋体" charset="-122"/>
              </a:rPr>
              <a:t>8 bits</a:t>
            </a:r>
          </a:p>
        </p:txBody>
      </p:sp>
      <p:sp>
        <p:nvSpPr>
          <p:cNvPr id="31" name="Text Box 39"/>
          <p:cNvSpPr txBox="1">
            <a:spLocks noChangeArrowheads="1"/>
          </p:cNvSpPr>
          <p:nvPr/>
        </p:nvSpPr>
        <p:spPr bwMode="auto">
          <a:xfrm>
            <a:off x="4003576" y="4886598"/>
            <a:ext cx="60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000">
                <a:ea typeface="宋体" charset="-122"/>
              </a:rPr>
              <a:t>Input data control</a:t>
            </a:r>
          </a:p>
        </p:txBody>
      </p:sp>
    </p:spTree>
    <p:extLst>
      <p:ext uri="{BB962C8B-B14F-4D97-AF65-F5344CB8AC3E}">
        <p14:creationId xmlns:p14="http://schemas.microsoft.com/office/powerpoint/2010/main" val="329342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44675"/>
            <a:ext cx="8507288" cy="4479925"/>
          </a:xfrm>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a:solidFill>
                  <a:srgbClr val="FF3300"/>
                </a:solidFill>
                <a:ea typeface="PMingLiU" pitchFamily="18" charset="-120"/>
              </a:rPr>
              <a:t>Identify </a:t>
            </a:r>
            <a:r>
              <a:rPr lang="en-US" altLang="zh-TW" dirty="0">
                <a:ea typeface="PMingLiU" pitchFamily="18" charset="-120"/>
              </a:rPr>
              <a:t>different types of memory</a:t>
            </a:r>
          </a:p>
          <a:p>
            <a:pPr eaLnBrk="1" hangingPunct="1">
              <a:spcBef>
                <a:spcPct val="50000"/>
              </a:spcBef>
              <a:defRPr/>
            </a:pPr>
            <a:r>
              <a:rPr lang="en-US" altLang="zh-TW" b="1" dirty="0" smtClean="0">
                <a:solidFill>
                  <a:srgbClr val="FF3300"/>
                </a:solidFill>
                <a:ea typeface="PMingLiU" pitchFamily="18" charset="-120"/>
              </a:rPr>
              <a:t>Describe</a:t>
            </a:r>
            <a:r>
              <a:rPr lang="en-US" altLang="zh-TW" dirty="0" smtClean="0">
                <a:solidFill>
                  <a:srgbClr val="000066"/>
                </a:solidFill>
                <a:ea typeface="PMingLiU" pitchFamily="18" charset="-120"/>
              </a:rPr>
              <a:t> </a:t>
            </a:r>
            <a:r>
              <a:rPr lang="en-US" altLang="zh-TW" dirty="0" smtClean="0">
                <a:ea typeface="PMingLiU" pitchFamily="18" charset="-120"/>
              </a:rPr>
              <a:t>operations of different types of memory</a:t>
            </a:r>
          </a:p>
          <a:p>
            <a:pPr eaLnBrk="1" hangingPunct="1">
              <a:spcBef>
                <a:spcPct val="50000"/>
              </a:spcBef>
              <a:defRPr/>
            </a:pPr>
            <a:r>
              <a:rPr lang="en-US" altLang="zh-TW" b="1" dirty="0">
                <a:solidFill>
                  <a:srgbClr val="FF3300"/>
                </a:solidFill>
                <a:ea typeface="PMingLiU" pitchFamily="18" charset="-120"/>
              </a:rPr>
              <a:t>Describe</a:t>
            </a:r>
            <a:r>
              <a:rPr lang="en-US" altLang="zh-TW" dirty="0">
                <a:solidFill>
                  <a:srgbClr val="000066"/>
                </a:solidFill>
                <a:ea typeface="PMingLiU" pitchFamily="18" charset="-120"/>
              </a:rPr>
              <a:t> </a:t>
            </a:r>
            <a:r>
              <a:rPr lang="en-US" altLang="zh-TW" dirty="0" smtClean="0">
                <a:ea typeface="PMingLiU" pitchFamily="18" charset="-120"/>
              </a:rPr>
              <a:t>methods </a:t>
            </a:r>
            <a:r>
              <a:rPr lang="en-US" altLang="zh-TW" dirty="0" smtClean="0">
                <a:ea typeface="PMingLiU" pitchFamily="18" charset="-120"/>
              </a:rPr>
              <a:t>to expand </a:t>
            </a:r>
            <a:r>
              <a:rPr lang="en-US" altLang="zh-TW" dirty="0" smtClean="0">
                <a:ea typeface="PMingLiU" pitchFamily="18" charset="-120"/>
              </a:rPr>
              <a:t>the </a:t>
            </a:r>
            <a:r>
              <a:rPr lang="en-US" altLang="zh-TW" dirty="0" smtClean="0">
                <a:ea typeface="PMingLiU" pitchFamily="18" charset="-120"/>
              </a:rPr>
              <a:t>memory</a:t>
            </a:r>
          </a:p>
          <a:p>
            <a:pPr marL="0" indent="0" eaLnBrk="1" hangingPunct="1">
              <a:spcBef>
                <a:spcPct val="50000"/>
              </a:spcBef>
              <a:buNone/>
              <a:defRPr/>
            </a:pPr>
            <a:endParaRPr lang="en-US" altLang="zh-TW" dirty="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Asynchronous Static 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2"/>
          <p:cNvSpPr txBox="1">
            <a:spLocks noChangeArrowheads="1"/>
          </p:cNvSpPr>
          <p:nvPr/>
        </p:nvSpPr>
        <p:spPr bwMode="auto">
          <a:xfrm>
            <a:off x="550167" y="2300679"/>
            <a:ext cx="841444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Char char="ü"/>
            </a:pPr>
            <a:r>
              <a:rPr lang="en-US" altLang="zh-CN" sz="2200" dirty="0">
                <a:solidFill>
                  <a:srgbClr val="FF0000"/>
                </a:solidFill>
                <a:ea typeface="宋体" charset="-122"/>
              </a:rPr>
              <a:t>Read cycle sequence:</a:t>
            </a:r>
          </a:p>
          <a:p>
            <a:pPr>
              <a:buFontTx/>
              <a:buChar char="•"/>
            </a:pPr>
            <a:r>
              <a:rPr lang="en-US" altLang="zh-CN" sz="2200" dirty="0">
                <a:ea typeface="宋体" charset="-122"/>
              </a:rPr>
              <a:t> A valid address is put on the address bus</a:t>
            </a:r>
          </a:p>
          <a:p>
            <a:pPr>
              <a:buFontTx/>
              <a:buChar char="•"/>
            </a:pPr>
            <a:r>
              <a:rPr lang="en-US" altLang="zh-CN" sz="2200" dirty="0">
                <a:ea typeface="宋体" charset="-122"/>
              </a:rPr>
              <a:t> Chip select is LOW</a:t>
            </a:r>
          </a:p>
          <a:p>
            <a:pPr>
              <a:buFontTx/>
              <a:buChar char="•"/>
            </a:pPr>
            <a:r>
              <a:rPr lang="en-US" altLang="zh-CN" sz="2200" dirty="0">
                <a:ea typeface="宋体" charset="-122"/>
              </a:rPr>
              <a:t> Output enable is LOW</a:t>
            </a:r>
          </a:p>
          <a:p>
            <a:pPr>
              <a:buFontTx/>
              <a:buChar char="•"/>
            </a:pPr>
            <a:r>
              <a:rPr lang="en-US" altLang="zh-CN" sz="2200" dirty="0">
                <a:ea typeface="宋体" charset="-122"/>
              </a:rPr>
              <a:t> Data is placed on the data bus</a:t>
            </a:r>
          </a:p>
        </p:txBody>
      </p:sp>
      <p:sp>
        <p:nvSpPr>
          <p:cNvPr id="32" name="Text Box 2"/>
          <p:cNvSpPr txBox="1">
            <a:spLocks noChangeArrowheads="1"/>
          </p:cNvSpPr>
          <p:nvPr/>
        </p:nvSpPr>
        <p:spPr bwMode="auto">
          <a:xfrm>
            <a:off x="539552" y="4221088"/>
            <a:ext cx="841444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Char char="ü"/>
            </a:pPr>
            <a:r>
              <a:rPr lang="en-US" altLang="zh-CN" sz="2200" dirty="0">
                <a:solidFill>
                  <a:srgbClr val="FF0000"/>
                </a:solidFill>
                <a:ea typeface="宋体" charset="-122"/>
              </a:rPr>
              <a:t>Write cycle sequence:</a:t>
            </a:r>
          </a:p>
          <a:p>
            <a:pPr>
              <a:buFontTx/>
              <a:buChar char="•"/>
            </a:pPr>
            <a:r>
              <a:rPr lang="en-US" altLang="zh-CN" sz="2200" dirty="0">
                <a:ea typeface="宋体" charset="-122"/>
              </a:rPr>
              <a:t> A valid address is put on the address bus</a:t>
            </a:r>
          </a:p>
          <a:p>
            <a:pPr>
              <a:buFontTx/>
              <a:buChar char="•"/>
            </a:pPr>
            <a:r>
              <a:rPr lang="en-US" altLang="zh-CN" sz="2200" dirty="0">
                <a:ea typeface="宋体" charset="-122"/>
              </a:rPr>
              <a:t> Chip select is LOW</a:t>
            </a:r>
          </a:p>
          <a:p>
            <a:pPr>
              <a:buFontTx/>
              <a:buChar char="•"/>
            </a:pPr>
            <a:r>
              <a:rPr lang="en-US" altLang="zh-CN" sz="2200" dirty="0">
                <a:ea typeface="宋体" charset="-122"/>
              </a:rPr>
              <a:t> Write enable is LOW</a:t>
            </a:r>
          </a:p>
          <a:p>
            <a:pPr>
              <a:buFontTx/>
              <a:buChar char="•"/>
            </a:pPr>
            <a:r>
              <a:rPr lang="en-US" altLang="zh-CN" sz="2200" dirty="0">
                <a:ea typeface="宋体" charset="-122"/>
              </a:rPr>
              <a:t> Data is placed on the data bus</a:t>
            </a:r>
          </a:p>
        </p:txBody>
      </p:sp>
    </p:spTree>
    <p:extLst>
      <p:ext uri="{BB962C8B-B14F-4D97-AF65-F5344CB8AC3E}">
        <p14:creationId xmlns:p14="http://schemas.microsoft.com/office/powerpoint/2010/main" val="389446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Static 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0" name="Text Box 2"/>
          <p:cNvSpPr txBox="1">
            <a:spLocks noChangeArrowheads="1"/>
          </p:cNvSpPr>
          <p:nvPr/>
        </p:nvSpPr>
        <p:spPr bwMode="auto">
          <a:xfrm>
            <a:off x="395536" y="3956863"/>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Ø"/>
            </a:pPr>
            <a:r>
              <a:rPr lang="en-US" altLang="zh-CN" sz="2400" b="1" dirty="0" smtClean="0">
                <a:ea typeface="宋体" charset="-122"/>
              </a:rPr>
              <a:t>Advantages</a:t>
            </a:r>
          </a:p>
          <a:p>
            <a:pPr marL="342900" indent="-342900" eaLnBrk="1" hangingPunct="1">
              <a:spcBef>
                <a:spcPts val="0"/>
              </a:spcBef>
              <a:buFont typeface="Wingdings" pitchFamily="2" charset="2"/>
              <a:buChar char="ü"/>
            </a:pPr>
            <a:r>
              <a:rPr lang="en-US" altLang="zh-CN" sz="2400" dirty="0" smtClean="0">
                <a:ea typeface="宋体" charset="-122"/>
              </a:rPr>
              <a:t>Faster</a:t>
            </a:r>
          </a:p>
          <a:p>
            <a:pPr marL="342900" indent="-342900" eaLnBrk="1" hangingPunct="1">
              <a:spcBef>
                <a:spcPts val="0"/>
              </a:spcBef>
              <a:buFont typeface="Wingdings" pitchFamily="2" charset="2"/>
              <a:buChar char="ü"/>
            </a:pPr>
            <a:r>
              <a:rPr lang="en-US" altLang="zh-CN" sz="2400" dirty="0" smtClean="0">
                <a:ea typeface="宋体" charset="-122"/>
              </a:rPr>
              <a:t>More complex</a:t>
            </a:r>
          </a:p>
        </p:txBody>
      </p:sp>
      <p:sp>
        <p:nvSpPr>
          <p:cNvPr id="6" name="Text Box 2"/>
          <p:cNvSpPr txBox="1">
            <a:spLocks noChangeArrowheads="1"/>
          </p:cNvSpPr>
          <p:nvPr/>
        </p:nvSpPr>
        <p:spPr bwMode="auto">
          <a:xfrm>
            <a:off x="395536" y="5325015"/>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Ø"/>
            </a:pPr>
            <a:r>
              <a:rPr lang="en-US" altLang="zh-CN" sz="2400" b="1" dirty="0" smtClean="0">
                <a:ea typeface="宋体" charset="-122"/>
              </a:rPr>
              <a:t>Disadvantages</a:t>
            </a:r>
          </a:p>
          <a:p>
            <a:pPr marL="342900" indent="-342900" eaLnBrk="1" hangingPunct="1">
              <a:spcBef>
                <a:spcPts val="0"/>
              </a:spcBef>
              <a:buFont typeface="Wingdings" pitchFamily="2" charset="2"/>
              <a:buChar char="ü"/>
            </a:pPr>
            <a:r>
              <a:rPr lang="en-US" altLang="zh-CN" sz="2400" dirty="0" smtClean="0">
                <a:ea typeface="宋体" charset="-122"/>
              </a:rPr>
              <a:t>Take up more space</a:t>
            </a:r>
          </a:p>
          <a:p>
            <a:pPr marL="342900" indent="-342900" eaLnBrk="1" hangingPunct="1">
              <a:spcBef>
                <a:spcPts val="0"/>
              </a:spcBef>
              <a:buFont typeface="Wingdings" pitchFamily="2" charset="2"/>
              <a:buChar char="ü"/>
            </a:pPr>
            <a:r>
              <a:rPr lang="en-US" altLang="zh-CN" sz="2400" dirty="0" smtClean="0">
                <a:ea typeface="宋体" charset="-122"/>
              </a:rPr>
              <a:t>More expensive</a:t>
            </a:r>
            <a:endParaRPr lang="en-US" altLang="zh-CN" sz="2400" dirty="0">
              <a:ea typeface="宋体" charset="-122"/>
            </a:endParaRPr>
          </a:p>
        </p:txBody>
      </p:sp>
      <p:sp>
        <p:nvSpPr>
          <p:cNvPr id="7" name="Text Box 2"/>
          <p:cNvSpPr txBox="1">
            <a:spLocks noChangeArrowheads="1"/>
          </p:cNvSpPr>
          <p:nvPr/>
        </p:nvSpPr>
        <p:spPr bwMode="auto">
          <a:xfrm>
            <a:off x="467544" y="2348880"/>
            <a:ext cx="84144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Ø"/>
            </a:pPr>
            <a:r>
              <a:rPr lang="en-US" altLang="zh-CN" sz="2400" b="1" dirty="0" smtClean="0">
                <a:ea typeface="宋体" charset="-122"/>
              </a:rPr>
              <a:t>Tristate</a:t>
            </a:r>
          </a:p>
          <a:p>
            <a:pPr marL="342900" indent="-342900" eaLnBrk="1" hangingPunct="1">
              <a:spcBef>
                <a:spcPts val="0"/>
              </a:spcBef>
              <a:buFont typeface="Wingdings" pitchFamily="2" charset="2"/>
              <a:buChar char="ü"/>
            </a:pPr>
            <a:r>
              <a:rPr lang="en-US" altLang="zh-CN" sz="2400" dirty="0" smtClean="0">
                <a:ea typeface="宋体" charset="-122"/>
              </a:rPr>
              <a:t>High (1)</a:t>
            </a:r>
          </a:p>
          <a:p>
            <a:pPr marL="342900" indent="-342900" eaLnBrk="1" hangingPunct="1">
              <a:spcBef>
                <a:spcPts val="0"/>
              </a:spcBef>
              <a:buFont typeface="Wingdings" pitchFamily="2" charset="2"/>
              <a:buChar char="ü"/>
            </a:pPr>
            <a:r>
              <a:rPr lang="en-US" altLang="zh-CN" sz="2400" dirty="0" smtClean="0">
                <a:ea typeface="宋体" charset="-122"/>
              </a:rPr>
              <a:t>Low (0)</a:t>
            </a:r>
          </a:p>
          <a:p>
            <a:pPr marL="342900" indent="-342900" eaLnBrk="1" hangingPunct="1">
              <a:spcBef>
                <a:spcPts val="0"/>
              </a:spcBef>
              <a:buFont typeface="Wingdings" pitchFamily="2" charset="2"/>
              <a:buChar char="ü"/>
            </a:pPr>
            <a:r>
              <a:rPr lang="en-US" altLang="zh-CN" sz="2400" dirty="0" smtClean="0">
                <a:ea typeface="宋体" charset="-122"/>
              </a:rPr>
              <a:t>HIGH-Z (open)</a:t>
            </a:r>
          </a:p>
        </p:txBody>
      </p:sp>
    </p:spTree>
    <p:extLst>
      <p:ext uri="{BB962C8B-B14F-4D97-AF65-F5344CB8AC3E}">
        <p14:creationId xmlns:p14="http://schemas.microsoft.com/office/powerpoint/2010/main" val="3600517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Cache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smtClean="0">
                <a:ea typeface="宋体" charset="-122"/>
              </a:rPr>
              <a:t>The cache controller guesses which area of slow dynamic memory the CPU will need next and moves it to the cache memory.</a:t>
            </a:r>
          </a:p>
          <a:p>
            <a:pPr marL="342900" indent="-342900" eaLnBrk="1" hangingPunct="1">
              <a:spcBef>
                <a:spcPct val="50000"/>
              </a:spcBef>
              <a:buFont typeface="Wingdings" pitchFamily="2" charset="2"/>
              <a:buChar char="ü"/>
            </a:pPr>
            <a:r>
              <a:rPr lang="en-US" altLang="zh-CN" sz="2400" dirty="0" smtClean="0">
                <a:ea typeface="宋体" charset="-122"/>
              </a:rPr>
              <a:t>Major applications of SRAMs</a:t>
            </a:r>
          </a:p>
        </p:txBody>
      </p:sp>
      <p:sp>
        <p:nvSpPr>
          <p:cNvPr id="9" name="Text Box 2"/>
          <p:cNvSpPr txBox="1">
            <a:spLocks noChangeArrowheads="1"/>
          </p:cNvSpPr>
          <p:nvPr/>
        </p:nvSpPr>
        <p:spPr bwMode="auto">
          <a:xfrm>
            <a:off x="539552" y="4149080"/>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ts val="0"/>
              </a:spcBef>
              <a:buFont typeface="Wingdings" pitchFamily="2" charset="2"/>
              <a:buChar char="ü"/>
            </a:pPr>
            <a:r>
              <a:rPr lang="en-US" altLang="zh-CN" sz="2400" i="1" dirty="0" smtClean="0">
                <a:ea typeface="宋体" charset="-122"/>
              </a:rPr>
              <a:t>L</a:t>
            </a:r>
            <a:r>
              <a:rPr lang="en-US" altLang="zh-CN" sz="2400" dirty="0" smtClean="0">
                <a:ea typeface="宋体" charset="-122"/>
              </a:rPr>
              <a:t>1 cache (first level cache)</a:t>
            </a:r>
          </a:p>
          <a:p>
            <a:pPr eaLnBrk="1" hangingPunct="1">
              <a:spcBef>
                <a:spcPts val="0"/>
              </a:spcBef>
            </a:pPr>
            <a:r>
              <a:rPr lang="en-US" altLang="zh-CN" sz="2400" dirty="0" smtClean="0">
                <a:ea typeface="宋体" charset="-122"/>
              </a:rPr>
              <a:t>    Usually integrated into the processor chip</a:t>
            </a:r>
          </a:p>
          <a:p>
            <a:pPr eaLnBrk="1" hangingPunct="1">
              <a:spcBef>
                <a:spcPts val="0"/>
              </a:spcBef>
            </a:pPr>
            <a:r>
              <a:rPr lang="en-US" altLang="zh-CN" sz="2400" dirty="0">
                <a:ea typeface="宋体" charset="-122"/>
              </a:rPr>
              <a:t> </a:t>
            </a:r>
            <a:r>
              <a:rPr lang="en-US" altLang="zh-CN" sz="2400" dirty="0" smtClean="0">
                <a:ea typeface="宋体" charset="-122"/>
              </a:rPr>
              <a:t>   Has a very limited storage     </a:t>
            </a:r>
          </a:p>
        </p:txBody>
      </p:sp>
      <p:sp>
        <p:nvSpPr>
          <p:cNvPr id="10" name="Text Box 2"/>
          <p:cNvSpPr txBox="1">
            <a:spLocks noChangeArrowheads="1"/>
          </p:cNvSpPr>
          <p:nvPr/>
        </p:nvSpPr>
        <p:spPr bwMode="auto">
          <a:xfrm>
            <a:off x="539552" y="5397023"/>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ts val="0"/>
              </a:spcBef>
              <a:buFont typeface="Wingdings" pitchFamily="2" charset="2"/>
              <a:buChar char="ü"/>
            </a:pPr>
            <a:r>
              <a:rPr lang="en-US" altLang="zh-CN" sz="2400" i="1" dirty="0" smtClean="0">
                <a:ea typeface="宋体" charset="-122"/>
              </a:rPr>
              <a:t>L</a:t>
            </a:r>
            <a:r>
              <a:rPr lang="en-US" altLang="zh-CN" sz="2400" dirty="0">
                <a:ea typeface="宋体" charset="-122"/>
              </a:rPr>
              <a:t>2</a:t>
            </a:r>
            <a:r>
              <a:rPr lang="en-US" altLang="zh-CN" sz="2400" dirty="0" smtClean="0">
                <a:ea typeface="宋体" charset="-122"/>
              </a:rPr>
              <a:t> cache (second level cache)</a:t>
            </a:r>
          </a:p>
          <a:p>
            <a:pPr eaLnBrk="1" hangingPunct="1">
              <a:spcBef>
                <a:spcPts val="0"/>
              </a:spcBef>
            </a:pPr>
            <a:r>
              <a:rPr lang="en-US" altLang="zh-CN" sz="2400" dirty="0" smtClean="0">
                <a:ea typeface="宋体" charset="-122"/>
              </a:rPr>
              <a:t>    A separate memory chip or set of chips external to the </a:t>
            </a:r>
            <a:r>
              <a:rPr lang="en-US" altLang="zh-CN" sz="2400" dirty="0" smtClean="0">
                <a:ea typeface="宋体" charset="-122"/>
              </a:rPr>
              <a:t>processor</a:t>
            </a:r>
            <a:endParaRPr lang="en-US" altLang="zh-CN" sz="2400" dirty="0" smtClean="0">
              <a:ea typeface="宋体" charset="-122"/>
            </a:endParaRPr>
          </a:p>
          <a:p>
            <a:pPr eaLnBrk="1" hangingPunct="1">
              <a:spcBef>
                <a:spcPts val="0"/>
              </a:spcBef>
            </a:pPr>
            <a:r>
              <a:rPr lang="en-US" altLang="zh-CN" sz="2400" dirty="0">
                <a:ea typeface="宋体" charset="-122"/>
              </a:rPr>
              <a:t> </a:t>
            </a:r>
            <a:r>
              <a:rPr lang="en-US" altLang="zh-CN" sz="2400" dirty="0" smtClean="0">
                <a:ea typeface="宋体" charset="-122"/>
              </a:rPr>
              <a:t>   Has a larger storage capacity</a:t>
            </a:r>
          </a:p>
        </p:txBody>
      </p:sp>
    </p:spTree>
    <p:extLst>
      <p:ext uri="{BB962C8B-B14F-4D97-AF65-F5344CB8AC3E}">
        <p14:creationId xmlns:p14="http://schemas.microsoft.com/office/powerpoint/2010/main" val="4010243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Dynamic RAM (DRAM)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itchFamily="2" charset="2"/>
              <a:buChar char="ü"/>
            </a:pPr>
            <a:r>
              <a:rPr lang="en-US" altLang="zh-CN" sz="2400" dirty="0">
                <a:ea typeface="宋体" charset="-122"/>
              </a:rPr>
              <a:t>Dynamic RAMs (DRAMs) </a:t>
            </a:r>
            <a:r>
              <a:rPr lang="en-US" altLang="zh-CN" sz="2400" dirty="0">
                <a:ea typeface="宋体" panose="02010600030101010101" pitchFamily="2" charset="-122"/>
              </a:rPr>
              <a:t>store a data bit in a small capacitor rather than in a latch. </a:t>
            </a:r>
            <a:endParaRPr lang="en-US" altLang="zh-CN" sz="2400" dirty="0">
              <a:ea typeface="宋体" charset="-122"/>
            </a:endParaRPr>
          </a:p>
        </p:txBody>
      </p:sp>
      <p:sp>
        <p:nvSpPr>
          <p:cNvPr id="7" name="Text Box 2"/>
          <p:cNvSpPr txBox="1">
            <a:spLocks noChangeArrowheads="1"/>
          </p:cNvSpPr>
          <p:nvPr/>
        </p:nvSpPr>
        <p:spPr bwMode="auto">
          <a:xfrm>
            <a:off x="539552" y="3140968"/>
            <a:ext cx="84144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0"/>
              </a:spcBef>
              <a:buFont typeface="Wingdings" pitchFamily="2" charset="2"/>
              <a:buChar char="ü"/>
            </a:pPr>
            <a:r>
              <a:rPr lang="en-US" altLang="zh-CN" sz="2400" b="1" dirty="0" smtClean="0">
                <a:ea typeface="宋体" panose="02010600030101010101" pitchFamily="2" charset="-122"/>
              </a:rPr>
              <a:t>Advantage</a:t>
            </a:r>
            <a:endParaRPr lang="en-US" altLang="zh-CN" sz="2400" b="1" dirty="0">
              <a:ea typeface="宋体" charset="-122"/>
            </a:endParaRPr>
          </a:p>
          <a:p>
            <a:pPr algn="just">
              <a:spcBef>
                <a:spcPts val="0"/>
              </a:spcBef>
            </a:pPr>
            <a:r>
              <a:rPr lang="en-US" altLang="zh-CN" sz="2400" dirty="0">
                <a:ea typeface="宋体" charset="-122"/>
              </a:rPr>
              <a:t> </a:t>
            </a:r>
            <a:r>
              <a:rPr lang="en-US" altLang="zh-CN" sz="2400" dirty="0" smtClean="0">
                <a:ea typeface="宋体" charset="-122"/>
              </a:rPr>
              <a:t>    - Simple</a:t>
            </a:r>
          </a:p>
          <a:p>
            <a:pPr algn="just">
              <a:spcBef>
                <a:spcPts val="0"/>
              </a:spcBef>
            </a:pPr>
            <a:r>
              <a:rPr lang="en-US" altLang="zh-CN" sz="2400" dirty="0">
                <a:ea typeface="宋体" charset="-122"/>
              </a:rPr>
              <a:t> </a:t>
            </a:r>
            <a:r>
              <a:rPr lang="en-US" altLang="zh-CN" sz="2400" dirty="0" smtClean="0">
                <a:ea typeface="宋体" charset="-122"/>
              </a:rPr>
              <a:t>    - </a:t>
            </a:r>
            <a:r>
              <a:rPr lang="en-US" altLang="zh-CN" sz="2400" dirty="0" smtClean="0">
                <a:ea typeface="宋体" panose="02010600030101010101" pitchFamily="2" charset="-122"/>
              </a:rPr>
              <a:t>Allow </a:t>
            </a:r>
            <a:r>
              <a:rPr lang="en-US" altLang="zh-CN" sz="2400" dirty="0">
                <a:ea typeface="宋体" panose="02010600030101010101" pitchFamily="2" charset="-122"/>
              </a:rPr>
              <a:t>very large memory arrays to be constructed on  a chip </a:t>
            </a:r>
            <a:r>
              <a:rPr lang="en-US" altLang="zh-CN" sz="2400" dirty="0" smtClean="0">
                <a:ea typeface="宋体" panose="02010600030101010101" pitchFamily="2" charset="-122"/>
              </a:rPr>
              <a:t>at  </a:t>
            </a:r>
          </a:p>
          <a:p>
            <a:pPr algn="just">
              <a:spcBef>
                <a:spcPts val="0"/>
              </a:spcBef>
            </a:pPr>
            <a:r>
              <a:rPr lang="en-US" altLang="zh-CN" sz="2400" dirty="0">
                <a:ea typeface="宋体" panose="02010600030101010101" pitchFamily="2" charset="-122"/>
              </a:rPr>
              <a:t> </a:t>
            </a:r>
            <a:r>
              <a:rPr lang="en-US" altLang="zh-CN" sz="2400" dirty="0" smtClean="0">
                <a:ea typeface="宋体" panose="02010600030101010101" pitchFamily="2" charset="-122"/>
              </a:rPr>
              <a:t>       a </a:t>
            </a:r>
            <a:r>
              <a:rPr lang="en-US" altLang="zh-CN" sz="2400" dirty="0">
                <a:ea typeface="宋体" panose="02010600030101010101" pitchFamily="2" charset="-122"/>
              </a:rPr>
              <a:t>lower cost per bit than in static memories</a:t>
            </a:r>
            <a:endParaRPr lang="en-US" altLang="zh-CN" sz="2400" dirty="0" smtClean="0">
              <a:ea typeface="宋体" panose="02010600030101010101" pitchFamily="2" charset="-122"/>
            </a:endParaRPr>
          </a:p>
        </p:txBody>
      </p:sp>
      <p:sp>
        <p:nvSpPr>
          <p:cNvPr id="9" name="Text Box 2"/>
          <p:cNvSpPr txBox="1">
            <a:spLocks noChangeArrowheads="1"/>
          </p:cNvSpPr>
          <p:nvPr/>
        </p:nvSpPr>
        <p:spPr bwMode="auto">
          <a:xfrm>
            <a:off x="539552" y="4725144"/>
            <a:ext cx="84144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0"/>
              </a:spcBef>
              <a:buFont typeface="Wingdings" pitchFamily="2" charset="2"/>
              <a:buChar char="ü"/>
            </a:pPr>
            <a:r>
              <a:rPr lang="en-US" altLang="zh-CN" sz="2400" b="1" dirty="0" smtClean="0">
                <a:ea typeface="宋体" panose="02010600030101010101" pitchFamily="2" charset="-122"/>
              </a:rPr>
              <a:t>Disadvantage</a:t>
            </a:r>
            <a:endParaRPr lang="en-US" altLang="zh-CN" sz="2400" b="1" dirty="0">
              <a:ea typeface="宋体" charset="-122"/>
            </a:endParaRPr>
          </a:p>
          <a:p>
            <a:pPr algn="just">
              <a:spcBef>
                <a:spcPts val="0"/>
              </a:spcBef>
            </a:pPr>
            <a:r>
              <a:rPr lang="en-US" altLang="zh-CN" sz="2400" dirty="0">
                <a:ea typeface="宋体" charset="-122"/>
              </a:rPr>
              <a:t> </a:t>
            </a:r>
            <a:r>
              <a:rPr lang="en-US" altLang="zh-CN" sz="2400" dirty="0" smtClean="0">
                <a:ea typeface="宋体" charset="-122"/>
              </a:rPr>
              <a:t>    - </a:t>
            </a:r>
            <a:r>
              <a:rPr lang="en-US" altLang="zh-CN" sz="2400" dirty="0" smtClean="0">
                <a:ea typeface="宋体" panose="02010600030101010101" pitchFamily="2" charset="-122"/>
              </a:rPr>
              <a:t>The </a:t>
            </a:r>
            <a:r>
              <a:rPr lang="en-US" altLang="zh-CN" sz="2400" dirty="0">
                <a:ea typeface="宋体" panose="02010600030101010101" pitchFamily="2" charset="-122"/>
              </a:rPr>
              <a:t>storage capacitor cannot hold its charge over an extended </a:t>
            </a:r>
            <a:r>
              <a:rPr lang="en-US" altLang="zh-CN" sz="2400" dirty="0" smtClean="0">
                <a:ea typeface="宋体" panose="02010600030101010101" pitchFamily="2" charset="-122"/>
              </a:rPr>
              <a:t> </a:t>
            </a:r>
          </a:p>
          <a:p>
            <a:pPr algn="just">
              <a:spcBef>
                <a:spcPts val="0"/>
              </a:spcBef>
            </a:pPr>
            <a:r>
              <a:rPr lang="en-US" altLang="zh-CN" sz="2400" dirty="0">
                <a:ea typeface="宋体" panose="02010600030101010101" pitchFamily="2" charset="-122"/>
              </a:rPr>
              <a:t> </a:t>
            </a:r>
            <a:r>
              <a:rPr lang="en-US" altLang="zh-CN" sz="2400" dirty="0" smtClean="0">
                <a:ea typeface="宋体" panose="02010600030101010101" pitchFamily="2" charset="-122"/>
              </a:rPr>
              <a:t>       period </a:t>
            </a:r>
            <a:r>
              <a:rPr lang="en-US" altLang="zh-CN" sz="2400" dirty="0">
                <a:ea typeface="宋体" panose="02010600030101010101" pitchFamily="2" charset="-122"/>
              </a:rPr>
              <a:t>of time</a:t>
            </a:r>
            <a:r>
              <a:rPr lang="en-US" altLang="zh-CN" sz="2400" dirty="0" smtClean="0">
                <a:ea typeface="宋体" charset="-122"/>
              </a:rPr>
              <a:t> </a:t>
            </a:r>
            <a:r>
              <a:rPr lang="en-US" altLang="zh-CN" sz="2400" dirty="0">
                <a:ea typeface="宋体" panose="02010600030101010101" pitchFamily="2" charset="-122"/>
              </a:rPr>
              <a:t>and will lose the stored data </a:t>
            </a:r>
            <a:r>
              <a:rPr lang="en-US" altLang="zh-CN" sz="2400" dirty="0" smtClean="0">
                <a:ea typeface="宋体" panose="02010600030101010101" pitchFamily="2" charset="-122"/>
              </a:rPr>
              <a:t>bit</a:t>
            </a:r>
            <a:r>
              <a:rPr lang="en-US" altLang="zh-CN" sz="2400" dirty="0">
                <a:ea typeface="宋体" charset="-122"/>
              </a:rPr>
              <a:t>.</a:t>
            </a:r>
            <a:r>
              <a:rPr lang="en-US" altLang="zh-CN" sz="2400" dirty="0" smtClean="0">
                <a:ea typeface="宋体" charset="-122"/>
              </a:rPr>
              <a:t>   </a:t>
            </a:r>
          </a:p>
          <a:p>
            <a:r>
              <a:rPr lang="en-US" altLang="zh-CN" sz="2400" dirty="0">
                <a:ea typeface="宋体" charset="-122"/>
              </a:rPr>
              <a:t> </a:t>
            </a:r>
            <a:r>
              <a:rPr lang="en-US" altLang="zh-CN" sz="2400" dirty="0" smtClean="0">
                <a:ea typeface="宋体" charset="-122"/>
              </a:rPr>
              <a:t>    - </a:t>
            </a:r>
            <a:r>
              <a:rPr lang="en-US" altLang="zh-CN" sz="2400" dirty="0">
                <a:ea typeface="宋体" panose="02010600030101010101" pitchFamily="2" charset="-122"/>
              </a:rPr>
              <a:t>To refresh requires additional memory circuitry </a:t>
            </a:r>
            <a:r>
              <a:rPr lang="en-US" altLang="zh-CN" sz="2400" dirty="0" smtClean="0">
                <a:ea typeface="宋体" panose="02010600030101010101" pitchFamily="2" charset="-122"/>
              </a:rPr>
              <a:t>and </a:t>
            </a:r>
          </a:p>
          <a:p>
            <a:r>
              <a:rPr lang="en-US" altLang="zh-CN" sz="2400" dirty="0">
                <a:ea typeface="宋体" panose="02010600030101010101" pitchFamily="2" charset="-122"/>
              </a:rPr>
              <a:t> </a:t>
            </a:r>
            <a:r>
              <a:rPr lang="en-US" altLang="zh-CN" sz="2400" dirty="0" smtClean="0">
                <a:ea typeface="宋体" panose="02010600030101010101" pitchFamily="2" charset="-122"/>
              </a:rPr>
              <a:t>       complicates </a:t>
            </a:r>
            <a:r>
              <a:rPr lang="en-US" altLang="zh-CN" sz="2400" dirty="0">
                <a:ea typeface="宋体" panose="02010600030101010101" pitchFamily="2" charset="-122"/>
              </a:rPr>
              <a:t>the operation of the DRAM.</a:t>
            </a:r>
          </a:p>
        </p:txBody>
      </p:sp>
    </p:spTree>
    <p:extLst>
      <p:ext uri="{BB962C8B-B14F-4D97-AF65-F5344CB8AC3E}">
        <p14:creationId xmlns:p14="http://schemas.microsoft.com/office/powerpoint/2010/main" val="3045120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Dynamic RAM (DRAM)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89915872"/>
              </p:ext>
            </p:extLst>
          </p:nvPr>
        </p:nvGraphicFramePr>
        <p:xfrm>
          <a:off x="2483768" y="2276872"/>
          <a:ext cx="4896544" cy="4353845"/>
        </p:xfrm>
        <a:graphic>
          <a:graphicData uri="http://schemas.openxmlformats.org/presentationml/2006/ole">
            <mc:AlternateContent xmlns:mc="http://schemas.openxmlformats.org/markup-compatibility/2006">
              <mc:Choice xmlns:v="urn:schemas-microsoft-com:vml" Requires="v">
                <p:oleObj spid="_x0000_s335911" name="CorelDRAW" r:id="rId3" imgW="4439813" imgH="3948257" progId="CorelDRAW.Graphic.13">
                  <p:embed/>
                </p:oleObj>
              </mc:Choice>
              <mc:Fallback>
                <p:oleObj name="CorelDRAW" r:id="rId3" imgW="4439813" imgH="394825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76872"/>
                        <a:ext cx="4896544" cy="43538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76704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Dynamic RAM (DRAM)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itchFamily="2" charset="2"/>
              <a:buChar char="ü"/>
            </a:pPr>
            <a:r>
              <a:rPr lang="en-US" altLang="zh-CN" sz="2400" dirty="0" smtClean="0">
                <a:ea typeface="宋体" charset="-122"/>
              </a:rPr>
              <a:t>Multiplexed address lines: </a:t>
            </a:r>
            <a:endParaRPr lang="en-US" altLang="zh-CN" sz="2400" dirty="0">
              <a:ea typeface="宋体" charset="-122"/>
            </a:endParaRPr>
          </a:p>
        </p:txBody>
      </p:sp>
      <p:graphicFrame>
        <p:nvGraphicFramePr>
          <p:cNvPr id="10" name="Object 70"/>
          <p:cNvGraphicFramePr>
            <a:graphicFrameLocks noChangeAspect="1"/>
          </p:cNvGraphicFramePr>
          <p:nvPr>
            <p:extLst>
              <p:ext uri="{D42A27DB-BD31-4B8C-83A1-F6EECF244321}">
                <p14:modId xmlns:p14="http://schemas.microsoft.com/office/powerpoint/2010/main" val="2258840968"/>
              </p:ext>
            </p:extLst>
          </p:nvPr>
        </p:nvGraphicFramePr>
        <p:xfrm>
          <a:off x="3470723" y="2970981"/>
          <a:ext cx="3214688" cy="993775"/>
        </p:xfrm>
        <a:graphic>
          <a:graphicData uri="http://schemas.openxmlformats.org/presentationml/2006/ole">
            <mc:AlternateContent xmlns:mc="http://schemas.openxmlformats.org/markup-compatibility/2006">
              <mc:Choice xmlns:v="urn:schemas-microsoft-com:vml" Requires="v">
                <p:oleObj spid="_x0000_s312447" name="CorelDRAW" r:id="rId3" imgW="2833357" imgH="876849" progId="CorelDRAW.Graphic.13">
                  <p:embed/>
                </p:oleObj>
              </mc:Choice>
              <mc:Fallback>
                <p:oleObj name="CorelDRAW" r:id="rId3" imgW="2833357" imgH="87684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723" y="2970981"/>
                        <a:ext cx="321468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72"/>
          <p:cNvSpPr txBox="1">
            <a:spLocks noChangeArrowheads="1"/>
          </p:cNvSpPr>
          <p:nvPr/>
        </p:nvSpPr>
        <p:spPr bwMode="auto">
          <a:xfrm>
            <a:off x="3470723" y="3885381"/>
            <a:ext cx="1143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solidFill>
                  <a:srgbClr val="FF0000"/>
                </a:solidFill>
                <a:ea typeface="宋体" charset="-122"/>
              </a:rPr>
              <a:t>Row address is latched when </a:t>
            </a:r>
            <a:r>
              <a:rPr lang="en-US" altLang="zh-CN" sz="1200" i="1">
                <a:solidFill>
                  <a:srgbClr val="FF0000"/>
                </a:solidFill>
                <a:ea typeface="宋体" charset="-122"/>
              </a:rPr>
              <a:t>RAS</a:t>
            </a:r>
            <a:r>
              <a:rPr lang="en-US" altLang="zh-CN" sz="1200">
                <a:solidFill>
                  <a:srgbClr val="FF0000"/>
                </a:solidFill>
                <a:ea typeface="宋体" charset="-122"/>
              </a:rPr>
              <a:t> is LOW</a:t>
            </a:r>
          </a:p>
        </p:txBody>
      </p:sp>
      <p:sp>
        <p:nvSpPr>
          <p:cNvPr id="12" name="Text Box 73"/>
          <p:cNvSpPr txBox="1">
            <a:spLocks noChangeArrowheads="1"/>
          </p:cNvSpPr>
          <p:nvPr/>
        </p:nvSpPr>
        <p:spPr bwMode="auto">
          <a:xfrm>
            <a:off x="5070923" y="3885381"/>
            <a:ext cx="1295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solidFill>
                  <a:srgbClr val="FF0000"/>
                </a:solidFill>
                <a:ea typeface="宋体" charset="-122"/>
              </a:rPr>
              <a:t>Column address is latched when </a:t>
            </a:r>
            <a:r>
              <a:rPr lang="en-US" altLang="zh-CN" sz="1200" i="1">
                <a:solidFill>
                  <a:srgbClr val="FF0000"/>
                </a:solidFill>
                <a:ea typeface="宋体" charset="-122"/>
              </a:rPr>
              <a:t>CAS</a:t>
            </a:r>
            <a:r>
              <a:rPr lang="en-US" altLang="zh-CN" sz="1200">
                <a:solidFill>
                  <a:srgbClr val="FF0000"/>
                </a:solidFill>
                <a:ea typeface="宋体" charset="-122"/>
              </a:rPr>
              <a:t> is LOW</a:t>
            </a:r>
          </a:p>
        </p:txBody>
      </p:sp>
      <p:sp>
        <p:nvSpPr>
          <p:cNvPr id="13" name="Text Box 74"/>
          <p:cNvSpPr txBox="1">
            <a:spLocks noChangeArrowheads="1"/>
          </p:cNvSpPr>
          <p:nvPr/>
        </p:nvSpPr>
        <p:spPr bwMode="auto">
          <a:xfrm>
            <a:off x="2708723" y="2924944"/>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dirty="0">
                <a:solidFill>
                  <a:srgbClr val="FF0000"/>
                </a:solidFill>
                <a:ea typeface="宋体" charset="-122"/>
              </a:rPr>
              <a:t>Addresses</a:t>
            </a:r>
          </a:p>
        </p:txBody>
      </p:sp>
      <p:sp>
        <p:nvSpPr>
          <p:cNvPr id="14" name="Text Box 75"/>
          <p:cNvSpPr txBox="1">
            <a:spLocks noChangeArrowheads="1"/>
          </p:cNvSpPr>
          <p:nvPr/>
        </p:nvSpPr>
        <p:spPr bwMode="auto">
          <a:xfrm>
            <a:off x="3013523" y="3229744"/>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RAS</a:t>
            </a:r>
          </a:p>
        </p:txBody>
      </p:sp>
      <p:sp>
        <p:nvSpPr>
          <p:cNvPr id="15" name="Text Box 76"/>
          <p:cNvSpPr txBox="1">
            <a:spLocks noChangeArrowheads="1"/>
          </p:cNvSpPr>
          <p:nvPr/>
        </p:nvSpPr>
        <p:spPr bwMode="auto">
          <a:xfrm>
            <a:off x="3013523" y="3534544"/>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CAS</a:t>
            </a:r>
          </a:p>
        </p:txBody>
      </p:sp>
      <p:sp>
        <p:nvSpPr>
          <p:cNvPr id="16" name="Line 77"/>
          <p:cNvSpPr>
            <a:spLocks noChangeShapeType="1"/>
          </p:cNvSpPr>
          <p:nvPr/>
        </p:nvSpPr>
        <p:spPr bwMode="auto">
          <a:xfrm>
            <a:off x="3146873" y="3275781"/>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8"/>
          <p:cNvSpPr>
            <a:spLocks noChangeShapeType="1"/>
          </p:cNvSpPr>
          <p:nvPr/>
        </p:nvSpPr>
        <p:spPr bwMode="auto">
          <a:xfrm>
            <a:off x="3146873" y="3580581"/>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9"/>
          <p:cNvSpPr>
            <a:spLocks noChangeShapeType="1"/>
          </p:cNvSpPr>
          <p:nvPr/>
        </p:nvSpPr>
        <p:spPr bwMode="auto">
          <a:xfrm>
            <a:off x="3594548" y="4294956"/>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80"/>
          <p:cNvSpPr>
            <a:spLocks noChangeShapeType="1"/>
          </p:cNvSpPr>
          <p:nvPr/>
        </p:nvSpPr>
        <p:spPr bwMode="auto">
          <a:xfrm>
            <a:off x="5194748" y="4304481"/>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
          <p:cNvSpPr txBox="1">
            <a:spLocks noChangeArrowheads="1"/>
          </p:cNvSpPr>
          <p:nvPr/>
        </p:nvSpPr>
        <p:spPr bwMode="auto">
          <a:xfrm>
            <a:off x="539552" y="462351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itchFamily="2" charset="2"/>
              <a:buChar char="ü"/>
            </a:pPr>
            <a:r>
              <a:rPr lang="en-US" altLang="zh-CN" sz="2400" dirty="0" smtClean="0">
                <a:ea typeface="宋体" charset="-122"/>
              </a:rPr>
              <a:t>Read and Write Cycles</a:t>
            </a:r>
          </a:p>
          <a:p>
            <a:pPr algn="just">
              <a:spcBef>
                <a:spcPts val="0"/>
              </a:spcBef>
            </a:pPr>
            <a:r>
              <a:rPr lang="en-US" altLang="zh-CN" sz="2400" dirty="0" smtClean="0">
                <a:ea typeface="宋体" charset="-122"/>
              </a:rPr>
              <a:t>    For a read cycle, the R/W input is High.</a:t>
            </a:r>
          </a:p>
          <a:p>
            <a:pPr algn="just">
              <a:spcBef>
                <a:spcPts val="0"/>
              </a:spcBef>
            </a:pPr>
            <a:r>
              <a:rPr lang="en-US" altLang="zh-CN" sz="2400" dirty="0">
                <a:ea typeface="宋体" charset="-122"/>
              </a:rPr>
              <a:t> </a:t>
            </a:r>
            <a:r>
              <a:rPr lang="en-US" altLang="zh-CN" sz="2400" dirty="0" smtClean="0">
                <a:ea typeface="宋体" charset="-122"/>
              </a:rPr>
              <a:t>   For a write cycle, the R/W input is Low.</a:t>
            </a:r>
            <a:endParaRPr lang="en-US" altLang="zh-CN" sz="2400" dirty="0">
              <a:ea typeface="宋体" charset="-122"/>
            </a:endParaRPr>
          </a:p>
        </p:txBody>
      </p:sp>
      <p:cxnSp>
        <p:nvCxnSpPr>
          <p:cNvPr id="3" name="直接连接符 2"/>
          <p:cNvCxnSpPr/>
          <p:nvPr/>
        </p:nvCxnSpPr>
        <p:spPr bwMode="auto">
          <a:xfrm>
            <a:off x="3775523" y="5085184"/>
            <a:ext cx="2924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3851920" y="5445224"/>
            <a:ext cx="2924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7827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900" decel="100000" fill="hold"/>
                                        <p:tgtEl>
                                          <p:spTgt spid="1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900" decel="100000" fill="hold"/>
                                        <p:tgtEl>
                                          <p:spTgt spid="1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900" decel="100000" fill="hold"/>
                                        <p:tgtEl>
                                          <p:spTgt spid="1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900" decel="100000" fill="hold"/>
                                        <p:tgtEl>
                                          <p:spTgt spid="1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900" decel="100000" fill="hold"/>
                                        <p:tgtEl>
                                          <p:spTgt spid="1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900" decel="100000" fill="hold"/>
                                        <p:tgtEl>
                                          <p:spTgt spid="1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900" decel="100000" fill="hold"/>
                                        <p:tgtEl>
                                          <p:spTgt spid="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Dynamic RAM (DRAM)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anose="05000000000000000000" pitchFamily="2" charset="2"/>
              <a:buChar char="ü"/>
            </a:pPr>
            <a:r>
              <a:rPr lang="en-US" altLang="zh-CN" sz="2400" dirty="0">
                <a:ea typeface="宋体" panose="02010600030101010101" pitchFamily="2" charset="-122"/>
              </a:rPr>
              <a:t>Fast page mode allows successive read or write operations from a series of columns address that are all on the same row.</a:t>
            </a:r>
          </a:p>
        </p:txBody>
      </p:sp>
      <p:graphicFrame>
        <p:nvGraphicFramePr>
          <p:cNvPr id="21" name="Object 19"/>
          <p:cNvGraphicFramePr>
            <a:graphicFrameLocks noChangeAspect="1"/>
          </p:cNvGraphicFramePr>
          <p:nvPr>
            <p:extLst>
              <p:ext uri="{D42A27DB-BD31-4B8C-83A1-F6EECF244321}">
                <p14:modId xmlns:p14="http://schemas.microsoft.com/office/powerpoint/2010/main" val="530059158"/>
              </p:ext>
            </p:extLst>
          </p:nvPr>
        </p:nvGraphicFramePr>
        <p:xfrm>
          <a:off x="2194223" y="3284984"/>
          <a:ext cx="5670550" cy="2119313"/>
        </p:xfrm>
        <a:graphic>
          <a:graphicData uri="http://schemas.openxmlformats.org/presentationml/2006/ole">
            <mc:AlternateContent xmlns:mc="http://schemas.openxmlformats.org/markup-compatibility/2006">
              <mc:Choice xmlns:v="urn:schemas-microsoft-com:vml" Requires="v">
                <p:oleObj spid="_x0000_s337938" name="CorelDRAW" r:id="rId3" imgW="4786002" imgH="1788485" progId="CorelDRAW.Graphic.13">
                  <p:embed/>
                </p:oleObj>
              </mc:Choice>
              <mc:Fallback>
                <p:oleObj name="CorelDRAW" r:id="rId3" imgW="4786002" imgH="178848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223" y="3284984"/>
                        <a:ext cx="567055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0"/>
          <p:cNvSpPr txBox="1">
            <a:spLocks noChangeArrowheads="1"/>
          </p:cNvSpPr>
          <p:nvPr/>
        </p:nvSpPr>
        <p:spPr bwMode="auto">
          <a:xfrm>
            <a:off x="1403648" y="4542284"/>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a:solidFill>
                  <a:srgbClr val="FF0000"/>
                </a:solidFill>
                <a:ea typeface="宋体" panose="02010600030101010101" pitchFamily="2" charset="-122"/>
              </a:rPr>
              <a:t>Addresses</a:t>
            </a:r>
          </a:p>
        </p:txBody>
      </p:sp>
      <p:sp>
        <p:nvSpPr>
          <p:cNvPr id="25" name="Text Box 24"/>
          <p:cNvSpPr txBox="1">
            <a:spLocks noChangeArrowheads="1"/>
          </p:cNvSpPr>
          <p:nvPr/>
        </p:nvSpPr>
        <p:spPr bwMode="auto">
          <a:xfrm>
            <a:off x="1660823" y="3284984"/>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solidFill>
                  <a:srgbClr val="FF0000"/>
                </a:solidFill>
                <a:ea typeface="宋体" panose="02010600030101010101" pitchFamily="2" charset="-122"/>
              </a:rPr>
              <a:t>RAS</a:t>
            </a:r>
          </a:p>
        </p:txBody>
      </p:sp>
      <p:sp>
        <p:nvSpPr>
          <p:cNvPr id="26" name="Text Box 25"/>
          <p:cNvSpPr txBox="1">
            <a:spLocks noChangeArrowheads="1"/>
          </p:cNvSpPr>
          <p:nvPr/>
        </p:nvSpPr>
        <p:spPr bwMode="auto">
          <a:xfrm>
            <a:off x="1660823" y="3696147"/>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solidFill>
                  <a:srgbClr val="FF0000"/>
                </a:solidFill>
                <a:ea typeface="宋体" panose="02010600030101010101" pitchFamily="2" charset="-122"/>
              </a:rPr>
              <a:t>CAS</a:t>
            </a:r>
          </a:p>
        </p:txBody>
      </p:sp>
      <p:sp>
        <p:nvSpPr>
          <p:cNvPr id="27" name="Line 26"/>
          <p:cNvSpPr>
            <a:spLocks noChangeShapeType="1"/>
          </p:cNvSpPr>
          <p:nvPr/>
        </p:nvSpPr>
        <p:spPr bwMode="auto">
          <a:xfrm>
            <a:off x="1794173" y="3331022"/>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a:off x="1794173" y="3742184"/>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28"/>
          <p:cNvSpPr txBox="1">
            <a:spLocks noChangeArrowheads="1"/>
          </p:cNvSpPr>
          <p:nvPr/>
        </p:nvSpPr>
        <p:spPr bwMode="auto">
          <a:xfrm>
            <a:off x="1660823" y="4077147"/>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solidFill>
                  <a:srgbClr val="FF0000"/>
                </a:solidFill>
                <a:ea typeface="宋体" panose="02010600030101010101" pitchFamily="2" charset="-122"/>
              </a:rPr>
              <a:t>R/W</a:t>
            </a:r>
          </a:p>
        </p:txBody>
      </p:sp>
      <p:sp>
        <p:nvSpPr>
          <p:cNvPr id="30" name="Line 29"/>
          <p:cNvSpPr>
            <a:spLocks noChangeShapeType="1"/>
          </p:cNvSpPr>
          <p:nvPr/>
        </p:nvSpPr>
        <p:spPr bwMode="auto">
          <a:xfrm>
            <a:off x="1889423" y="4129534"/>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30"/>
          <p:cNvSpPr txBox="1">
            <a:spLocks noChangeArrowheads="1"/>
          </p:cNvSpPr>
          <p:nvPr/>
        </p:nvSpPr>
        <p:spPr bwMode="auto">
          <a:xfrm>
            <a:off x="1660823" y="5189984"/>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OUT</a:t>
            </a:r>
            <a:endParaRPr lang="en-US" altLang="zh-CN" sz="1200" i="1" baseline="-25000">
              <a:solidFill>
                <a:srgbClr val="FF0000"/>
              </a:solidFill>
              <a:ea typeface="宋体" panose="02010600030101010101" pitchFamily="2" charset="-122"/>
            </a:endParaRPr>
          </a:p>
        </p:txBody>
      </p:sp>
    </p:spTree>
    <p:extLst>
      <p:ext uri="{BB962C8B-B14F-4D97-AF65-F5344CB8AC3E}">
        <p14:creationId xmlns:p14="http://schemas.microsoft.com/office/powerpoint/2010/main" val="14360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0-#ppt_w/2"/>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0-#ppt_w/2"/>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animBg="1"/>
      <p:bldP spid="28" grpId="0" animBg="1"/>
      <p:bldP spid="29" grpId="0"/>
      <p:bldP spid="30" grpId="0" animBg="1"/>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RAM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Dynamic RAM (DRAM)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156663"/>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ts val="0"/>
              </a:spcBef>
              <a:buFont typeface="Wingdings" pitchFamily="2" charset="2"/>
              <a:buChar char="ü"/>
            </a:pPr>
            <a:r>
              <a:rPr lang="en-US" altLang="zh-CN" sz="2400" dirty="0" smtClean="0">
                <a:ea typeface="宋体" charset="-122"/>
              </a:rPr>
              <a:t>Refresh mode</a:t>
            </a:r>
          </a:p>
          <a:p>
            <a:pPr>
              <a:spcBef>
                <a:spcPts val="0"/>
              </a:spcBef>
            </a:pPr>
            <a:r>
              <a:rPr lang="en-US" altLang="zh-CN" sz="2400" dirty="0" smtClean="0">
                <a:ea typeface="宋体" charset="-122"/>
              </a:rPr>
              <a:t>    - Burst refresh</a:t>
            </a:r>
          </a:p>
          <a:p>
            <a:pPr>
              <a:spcBef>
                <a:spcPts val="0"/>
              </a:spcBef>
            </a:pPr>
            <a:r>
              <a:rPr lang="en-US" altLang="zh-CN" sz="2400" dirty="0">
                <a:ea typeface="宋体" charset="-122"/>
              </a:rPr>
              <a:t> </a:t>
            </a:r>
            <a:r>
              <a:rPr lang="en-US" altLang="zh-CN" sz="2400" dirty="0" smtClean="0">
                <a:ea typeface="宋体" charset="-122"/>
              </a:rPr>
              <a:t>   - Distributed refresh</a:t>
            </a:r>
          </a:p>
        </p:txBody>
      </p:sp>
      <p:sp>
        <p:nvSpPr>
          <p:cNvPr id="20" name="Text Box 2"/>
          <p:cNvSpPr txBox="1">
            <a:spLocks noChangeArrowheads="1"/>
          </p:cNvSpPr>
          <p:nvPr/>
        </p:nvSpPr>
        <p:spPr bwMode="auto">
          <a:xfrm>
            <a:off x="539552" y="3308791"/>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ts val="0"/>
              </a:spcBef>
              <a:buFont typeface="Wingdings" pitchFamily="2" charset="2"/>
              <a:buChar char="ü"/>
            </a:pPr>
            <a:r>
              <a:rPr lang="en-US" altLang="zh-CN" sz="2400" dirty="0" smtClean="0">
                <a:ea typeface="宋体" charset="-122"/>
              </a:rPr>
              <a:t>Refresh operation</a:t>
            </a:r>
          </a:p>
          <a:p>
            <a:pPr>
              <a:spcBef>
                <a:spcPts val="0"/>
              </a:spcBef>
            </a:pPr>
            <a:r>
              <a:rPr lang="en-US" altLang="zh-CN" sz="2400" dirty="0" smtClean="0">
                <a:ea typeface="宋体" charset="-122"/>
              </a:rPr>
              <a:t>    - RAS only refresh</a:t>
            </a:r>
          </a:p>
          <a:p>
            <a:pPr>
              <a:spcBef>
                <a:spcPts val="0"/>
              </a:spcBef>
            </a:pPr>
            <a:r>
              <a:rPr lang="en-US" altLang="zh-CN" sz="2400" dirty="0">
                <a:ea typeface="宋体" charset="-122"/>
              </a:rPr>
              <a:t> </a:t>
            </a:r>
            <a:r>
              <a:rPr lang="en-US" altLang="zh-CN" sz="2400" dirty="0" smtClean="0">
                <a:ea typeface="宋体" charset="-122"/>
              </a:rPr>
              <a:t>   - CAS before RAS refresh</a:t>
            </a:r>
          </a:p>
        </p:txBody>
      </p:sp>
      <p:cxnSp>
        <p:nvCxnSpPr>
          <p:cNvPr id="21" name="直接连接符 20"/>
          <p:cNvCxnSpPr/>
          <p:nvPr/>
        </p:nvCxnSpPr>
        <p:spPr bwMode="auto">
          <a:xfrm>
            <a:off x="1115616" y="3740839"/>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1115616" y="4100879"/>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2627784" y="4100879"/>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2"/>
          <p:cNvSpPr txBox="1">
            <a:spLocks noChangeArrowheads="1"/>
          </p:cNvSpPr>
          <p:nvPr/>
        </p:nvSpPr>
        <p:spPr bwMode="auto">
          <a:xfrm>
            <a:off x="539552" y="4437112"/>
            <a:ext cx="84144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ts val="0"/>
              </a:spcBef>
              <a:buFont typeface="Wingdings" pitchFamily="2" charset="2"/>
              <a:buChar char="ü"/>
            </a:pPr>
            <a:r>
              <a:rPr lang="en-US" altLang="zh-CN" sz="2400" dirty="0">
                <a:ea typeface="宋体" panose="02010600030101010101" pitchFamily="2" charset="-122"/>
              </a:rPr>
              <a:t>Other types of DRAMs have been developed to speed access and make the processor more </a:t>
            </a:r>
            <a:r>
              <a:rPr lang="en-US" altLang="zh-CN" sz="2400" dirty="0" smtClean="0">
                <a:ea typeface="宋体" panose="02010600030101010101" pitchFamily="2" charset="-122"/>
              </a:rPr>
              <a:t>efficient </a:t>
            </a:r>
          </a:p>
          <a:p>
            <a:pPr>
              <a:spcBef>
                <a:spcPts val="0"/>
              </a:spcBef>
            </a:pPr>
            <a:r>
              <a:rPr lang="en-US" altLang="zh-CN" sz="2400" dirty="0" smtClean="0">
                <a:ea typeface="宋体" charset="-122"/>
              </a:rPr>
              <a:t>    - FPM DRAM</a:t>
            </a:r>
          </a:p>
          <a:p>
            <a:pPr>
              <a:spcBef>
                <a:spcPts val="0"/>
              </a:spcBef>
            </a:pPr>
            <a:r>
              <a:rPr lang="en-US" altLang="zh-CN" sz="2400" dirty="0">
                <a:ea typeface="宋体" charset="-122"/>
              </a:rPr>
              <a:t> </a:t>
            </a:r>
            <a:r>
              <a:rPr lang="en-US" altLang="zh-CN" sz="2400" dirty="0" smtClean="0">
                <a:ea typeface="宋体" charset="-122"/>
              </a:rPr>
              <a:t>   - EDO DRAM</a:t>
            </a:r>
          </a:p>
          <a:p>
            <a:pPr>
              <a:spcBef>
                <a:spcPts val="0"/>
              </a:spcBef>
            </a:pPr>
            <a:r>
              <a:rPr lang="en-US" altLang="zh-CN" sz="2400" dirty="0">
                <a:ea typeface="宋体" charset="-122"/>
              </a:rPr>
              <a:t> </a:t>
            </a:r>
            <a:r>
              <a:rPr lang="en-US" altLang="zh-CN" sz="2400" dirty="0" smtClean="0">
                <a:ea typeface="宋体" charset="-122"/>
              </a:rPr>
              <a:t>   - BEDO DRAM</a:t>
            </a:r>
          </a:p>
          <a:p>
            <a:pPr>
              <a:spcBef>
                <a:spcPts val="0"/>
              </a:spcBef>
            </a:pPr>
            <a:r>
              <a:rPr lang="en-US" altLang="zh-CN" sz="2400" dirty="0">
                <a:ea typeface="宋体" charset="-122"/>
              </a:rPr>
              <a:t> </a:t>
            </a:r>
            <a:r>
              <a:rPr lang="en-US" altLang="zh-CN" sz="2400" dirty="0" smtClean="0">
                <a:ea typeface="宋体" charset="-122"/>
              </a:rPr>
              <a:t>   - SDRAM</a:t>
            </a:r>
          </a:p>
        </p:txBody>
      </p:sp>
    </p:spTree>
    <p:extLst>
      <p:ext uri="{BB962C8B-B14F-4D97-AF65-F5344CB8AC3E}">
        <p14:creationId xmlns:p14="http://schemas.microsoft.com/office/powerpoint/2010/main" val="3383054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Read-Only Memory (ROM)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A ROM contains permanently or </a:t>
            </a:r>
            <a:r>
              <a:rPr lang="en-US" altLang="zh-CN" sz="2400" dirty="0" err="1">
                <a:ea typeface="宋体" charset="-122"/>
              </a:rPr>
              <a:t>semipermanently</a:t>
            </a:r>
            <a:r>
              <a:rPr lang="en-US" altLang="zh-CN" sz="2400" dirty="0">
                <a:ea typeface="宋体" charset="-122"/>
              </a:rPr>
              <a:t> stored data, which can be read from the memory but either cannot be changed at all or cannot be changed without specialized equipment. </a:t>
            </a:r>
          </a:p>
        </p:txBody>
      </p:sp>
      <p:sp>
        <p:nvSpPr>
          <p:cNvPr id="17" name="Text Box 2"/>
          <p:cNvSpPr txBox="1">
            <a:spLocks noChangeArrowheads="1"/>
          </p:cNvSpPr>
          <p:nvPr/>
        </p:nvSpPr>
        <p:spPr bwMode="auto">
          <a:xfrm>
            <a:off x="611560" y="4149080"/>
            <a:ext cx="84144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0"/>
              </a:spcBef>
              <a:buFont typeface="Wingdings" pitchFamily="2" charset="2"/>
              <a:buChar char="ü"/>
            </a:pPr>
            <a:r>
              <a:rPr lang="en-US" altLang="zh-CN" sz="2400" dirty="0">
                <a:ea typeface="宋体" charset="-122"/>
              </a:rPr>
              <a:t>A ROM stores data that are used repeatedly in system applications, such as tables, conversions, or programmed instruction for system initialization and operation. </a:t>
            </a:r>
            <a:endParaRPr lang="en-US" altLang="zh-CN" sz="2400" dirty="0" smtClean="0">
              <a:ea typeface="宋体" charset="-122"/>
            </a:endParaRPr>
          </a:p>
          <a:p>
            <a:pPr algn="just">
              <a:spcBef>
                <a:spcPts val="0"/>
              </a:spcBef>
            </a:pPr>
            <a:endParaRPr lang="en-US" altLang="zh-CN" sz="2400" dirty="0">
              <a:ea typeface="宋体" charset="-122"/>
            </a:endParaRPr>
          </a:p>
          <a:p>
            <a:pPr marL="342900" indent="-342900" algn="just">
              <a:spcBef>
                <a:spcPts val="0"/>
              </a:spcBef>
              <a:buFont typeface="Wingdings" pitchFamily="2" charset="2"/>
              <a:buChar char="ü"/>
            </a:pPr>
            <a:r>
              <a:rPr lang="en-US" altLang="zh-CN" sz="2400" dirty="0" smtClean="0">
                <a:ea typeface="宋体" charset="-122"/>
              </a:rPr>
              <a:t>ROMs </a:t>
            </a:r>
            <a:r>
              <a:rPr lang="en-US" altLang="zh-CN" sz="2400" dirty="0">
                <a:ea typeface="宋体" charset="-122"/>
              </a:rPr>
              <a:t>retain stored data when the power is off and are therefore nonvolatile memories.</a:t>
            </a:r>
          </a:p>
        </p:txBody>
      </p:sp>
    </p:spTree>
    <p:extLst>
      <p:ext uri="{BB962C8B-B14F-4D97-AF65-F5344CB8AC3E}">
        <p14:creationId xmlns:p14="http://schemas.microsoft.com/office/powerpoint/2010/main" val="3922435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Read-Only Memory (ROM)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The ROM family is all considered non-volatile, because it retains data with power removed. It includes various members that can be either permanent memory or erasable. </a:t>
            </a:r>
          </a:p>
        </p:txBody>
      </p:sp>
      <p:graphicFrame>
        <p:nvGraphicFramePr>
          <p:cNvPr id="2" name="对象 1"/>
          <p:cNvGraphicFramePr>
            <a:graphicFrameLocks noChangeAspect="1"/>
          </p:cNvGraphicFramePr>
          <p:nvPr>
            <p:extLst>
              <p:ext uri="{D42A27DB-BD31-4B8C-83A1-F6EECF244321}">
                <p14:modId xmlns:p14="http://schemas.microsoft.com/office/powerpoint/2010/main" val="498999742"/>
              </p:ext>
            </p:extLst>
          </p:nvPr>
        </p:nvGraphicFramePr>
        <p:xfrm>
          <a:off x="1731392" y="3717032"/>
          <a:ext cx="6051993" cy="2304256"/>
        </p:xfrm>
        <a:graphic>
          <a:graphicData uri="http://schemas.openxmlformats.org/presentationml/2006/ole">
            <mc:AlternateContent xmlns:mc="http://schemas.openxmlformats.org/markup-compatibility/2006">
              <mc:Choice xmlns:v="urn:schemas-microsoft-com:vml" Requires="v">
                <p:oleObj spid="_x0000_s331866" name="CorelDRAW" r:id="rId3" imgW="3912349" imgH="1489700" progId="CorelDRAW.Graphic.13">
                  <p:embed/>
                </p:oleObj>
              </mc:Choice>
              <mc:Fallback>
                <p:oleObj name="CorelDRAW" r:id="rId3" imgW="3912349" imgH="14897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392" y="3717032"/>
                        <a:ext cx="6051993" cy="23042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95790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Units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and Storage</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39552" y="2348880"/>
            <a:ext cx="79822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Char char="ü"/>
            </a:pPr>
            <a:r>
              <a:rPr lang="en-US" altLang="zh-CN" sz="2400" dirty="0">
                <a:ea typeface="宋体" charset="-122"/>
              </a:rPr>
              <a:t>Computers and other types of systems require the permanent </a:t>
            </a:r>
            <a:r>
              <a:rPr lang="en-US" altLang="zh-CN" sz="2400" dirty="0" smtClean="0">
                <a:ea typeface="宋体" charset="-122"/>
              </a:rPr>
              <a:t> </a:t>
            </a:r>
            <a:r>
              <a:rPr lang="en-US" altLang="zh-CN" sz="2400" dirty="0">
                <a:ea typeface="宋体" charset="-122"/>
              </a:rPr>
              <a:t>or </a:t>
            </a:r>
            <a:r>
              <a:rPr lang="en-US" altLang="zh-CN" sz="2400" dirty="0" smtClean="0">
                <a:ea typeface="宋体" charset="-122"/>
              </a:rPr>
              <a:t>semi-permanent </a:t>
            </a:r>
            <a:r>
              <a:rPr lang="en-US" altLang="zh-CN" sz="2400" dirty="0">
                <a:ea typeface="宋体" charset="-122"/>
              </a:rPr>
              <a:t>storage of large amounts of binary </a:t>
            </a:r>
            <a:r>
              <a:rPr lang="en-US" altLang="zh-CN" sz="2400" dirty="0" smtClean="0">
                <a:ea typeface="宋体" charset="-122"/>
              </a:rPr>
              <a:t>data. </a:t>
            </a:r>
          </a:p>
          <a:p>
            <a:pPr marL="342900" indent="-342900">
              <a:buFont typeface="Wingdings" pitchFamily="2" charset="2"/>
              <a:buChar char="ü"/>
            </a:pPr>
            <a:endParaRPr lang="en-US" altLang="zh-CN" sz="2400" dirty="0">
              <a:ea typeface="宋体" charset="-122"/>
            </a:endParaRPr>
          </a:p>
          <a:p>
            <a:pPr marL="342900" indent="-342900" algn="just">
              <a:buFont typeface="Wingdings" pitchFamily="2" charset="2"/>
              <a:buChar char="ü"/>
            </a:pPr>
            <a:r>
              <a:rPr lang="en-US" altLang="zh-CN" sz="2400" dirty="0" smtClean="0">
                <a:ea typeface="宋体" charset="-122"/>
              </a:rPr>
              <a:t>Microprocessor-based </a:t>
            </a:r>
            <a:r>
              <a:rPr lang="en-US" altLang="zh-CN" sz="2400" dirty="0">
                <a:ea typeface="宋体" charset="-122"/>
              </a:rPr>
              <a:t>systems rely on storage devices and memories for their operation because of the necessity for storing programs and for retaining a data during processing. </a:t>
            </a:r>
            <a:endParaRPr lang="en-US" altLang="zh-CN" sz="2400" dirty="0" smtClean="0">
              <a:ea typeface="宋体" charset="-122"/>
            </a:endParaRPr>
          </a:p>
          <a:p>
            <a:pPr marL="342900" indent="-342900" algn="just">
              <a:buFont typeface="Wingdings" pitchFamily="2" charset="2"/>
              <a:buChar char="ü"/>
            </a:pPr>
            <a:endParaRPr lang="en-US" altLang="zh-CN" sz="2400" dirty="0">
              <a:ea typeface="宋体" charset="-122"/>
            </a:endParaRPr>
          </a:p>
          <a:p>
            <a:pPr marL="342900" indent="-342900" algn="just">
              <a:buFont typeface="Wingdings" pitchFamily="2" charset="2"/>
              <a:buChar char="ü"/>
            </a:pPr>
            <a:r>
              <a:rPr lang="en-US" altLang="zh-CN" sz="2400" dirty="0">
                <a:ea typeface="宋体" charset="-122"/>
              </a:rPr>
              <a:t>In computer </a:t>
            </a:r>
            <a:r>
              <a:rPr lang="en-US" altLang="zh-CN" sz="2400" dirty="0" smtClean="0">
                <a:ea typeface="宋体" charset="-122"/>
              </a:rPr>
              <a:t>terminology, </a:t>
            </a:r>
            <a:r>
              <a:rPr lang="en-US" altLang="zh-CN" sz="2400" dirty="0">
                <a:solidFill>
                  <a:srgbClr val="FF0000"/>
                </a:solidFill>
                <a:ea typeface="宋体" charset="-122"/>
              </a:rPr>
              <a:t>memory</a:t>
            </a:r>
            <a:r>
              <a:rPr lang="en-US" altLang="zh-CN" sz="2400" dirty="0">
                <a:ea typeface="宋体" charset="-122"/>
              </a:rPr>
              <a:t> usually refers to RAM and ROM and </a:t>
            </a:r>
            <a:r>
              <a:rPr lang="en-US" altLang="zh-CN" sz="2400" dirty="0">
                <a:solidFill>
                  <a:srgbClr val="FF0000"/>
                </a:solidFill>
                <a:ea typeface="宋体" charset="-122"/>
              </a:rPr>
              <a:t>storage</a:t>
            </a:r>
            <a:r>
              <a:rPr lang="en-US" altLang="zh-CN" sz="2400" dirty="0">
                <a:ea typeface="宋体" charset="-122"/>
              </a:rPr>
              <a:t> refers to hard disk, floppy disk, and CD-ROM.</a:t>
            </a:r>
          </a:p>
          <a:p>
            <a:pPr algn="just"/>
            <a:endParaRPr lang="en-US" altLang="zh-CN" sz="2400" dirty="0">
              <a:ea typeface="宋体" charset="-122"/>
            </a:endParaRPr>
          </a:p>
        </p:txBody>
      </p:sp>
    </p:spTree>
    <p:extLst>
      <p:ext uri="{BB962C8B-B14F-4D97-AF65-F5344CB8AC3E}">
        <p14:creationId xmlns:p14="http://schemas.microsoft.com/office/powerpoint/2010/main" val="2186025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Read-Only Memory (ROM)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ü"/>
            </a:pPr>
            <a:r>
              <a:rPr lang="en-US" altLang="zh-CN" sz="2400" dirty="0">
                <a:ea typeface="宋体" charset="-122"/>
              </a:rPr>
              <a:t>A ROM symbol is shown with typical inputs and outputs. The triangles on the outputs indicate it is a tri-stated device.</a:t>
            </a:r>
          </a:p>
        </p:txBody>
      </p:sp>
      <p:graphicFrame>
        <p:nvGraphicFramePr>
          <p:cNvPr id="9" name="Object 8"/>
          <p:cNvGraphicFramePr>
            <a:graphicFrameLocks noChangeAspect="1"/>
          </p:cNvGraphicFramePr>
          <p:nvPr>
            <p:extLst>
              <p:ext uri="{D42A27DB-BD31-4B8C-83A1-F6EECF244321}">
                <p14:modId xmlns:p14="http://schemas.microsoft.com/office/powerpoint/2010/main" val="3951691300"/>
              </p:ext>
            </p:extLst>
          </p:nvPr>
        </p:nvGraphicFramePr>
        <p:xfrm>
          <a:off x="4039209" y="3509825"/>
          <a:ext cx="1423988" cy="2895600"/>
        </p:xfrm>
        <a:graphic>
          <a:graphicData uri="http://schemas.openxmlformats.org/presentationml/2006/ole">
            <mc:AlternateContent xmlns:mc="http://schemas.openxmlformats.org/markup-compatibility/2006">
              <mc:Choice xmlns:v="urn:schemas-microsoft-com:vml" Requires="v">
                <p:oleObj spid="_x0000_s315516" name="CorelDRAW" r:id="rId3" imgW="986589" imgH="2003064" progId="CorelDRAW.Graphic.13">
                  <p:embed/>
                </p:oleObj>
              </mc:Choice>
              <mc:Fallback>
                <p:oleObj name="CorelDRAW" r:id="rId3" imgW="986589" imgH="200306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209" y="3509825"/>
                        <a:ext cx="14239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1"/>
          <p:cNvSpPr txBox="1">
            <a:spLocks noChangeArrowheads="1"/>
          </p:cNvSpPr>
          <p:nvPr/>
        </p:nvSpPr>
        <p:spPr bwMode="auto">
          <a:xfrm>
            <a:off x="3429609" y="3433625"/>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Address input lines</a:t>
            </a:r>
          </a:p>
        </p:txBody>
      </p:sp>
      <p:sp>
        <p:nvSpPr>
          <p:cNvPr id="11" name="Text Box 24"/>
          <p:cNvSpPr txBox="1">
            <a:spLocks noChangeArrowheads="1"/>
          </p:cNvSpPr>
          <p:nvPr/>
        </p:nvSpPr>
        <p:spPr bwMode="auto">
          <a:xfrm>
            <a:off x="3762984" y="38813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0</a:t>
            </a:r>
          </a:p>
        </p:txBody>
      </p:sp>
      <p:sp>
        <p:nvSpPr>
          <p:cNvPr id="12" name="Text Box 25"/>
          <p:cNvSpPr txBox="1">
            <a:spLocks noChangeArrowheads="1"/>
          </p:cNvSpPr>
          <p:nvPr/>
        </p:nvSpPr>
        <p:spPr bwMode="auto">
          <a:xfrm>
            <a:off x="3762984" y="41114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1</a:t>
            </a:r>
          </a:p>
        </p:txBody>
      </p:sp>
      <p:sp>
        <p:nvSpPr>
          <p:cNvPr id="13" name="Text Box 26"/>
          <p:cNvSpPr txBox="1">
            <a:spLocks noChangeArrowheads="1"/>
          </p:cNvSpPr>
          <p:nvPr/>
        </p:nvSpPr>
        <p:spPr bwMode="auto">
          <a:xfrm>
            <a:off x="3762984" y="43416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2</a:t>
            </a:r>
          </a:p>
        </p:txBody>
      </p:sp>
      <p:sp>
        <p:nvSpPr>
          <p:cNvPr id="14" name="Text Box 27"/>
          <p:cNvSpPr txBox="1">
            <a:spLocks noChangeArrowheads="1"/>
          </p:cNvSpPr>
          <p:nvPr/>
        </p:nvSpPr>
        <p:spPr bwMode="auto">
          <a:xfrm>
            <a:off x="3762984" y="45718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3</a:t>
            </a:r>
          </a:p>
        </p:txBody>
      </p:sp>
      <p:sp>
        <p:nvSpPr>
          <p:cNvPr id="15" name="Text Box 28"/>
          <p:cNvSpPr txBox="1">
            <a:spLocks noChangeArrowheads="1"/>
          </p:cNvSpPr>
          <p:nvPr/>
        </p:nvSpPr>
        <p:spPr bwMode="auto">
          <a:xfrm>
            <a:off x="3762984" y="48020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4</a:t>
            </a:r>
          </a:p>
        </p:txBody>
      </p:sp>
      <p:sp>
        <p:nvSpPr>
          <p:cNvPr id="16" name="Text Box 29"/>
          <p:cNvSpPr txBox="1">
            <a:spLocks noChangeArrowheads="1"/>
          </p:cNvSpPr>
          <p:nvPr/>
        </p:nvSpPr>
        <p:spPr bwMode="auto">
          <a:xfrm>
            <a:off x="3762984" y="50322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5</a:t>
            </a:r>
          </a:p>
        </p:txBody>
      </p:sp>
      <p:sp>
        <p:nvSpPr>
          <p:cNvPr id="18" name="Text Box 30"/>
          <p:cNvSpPr txBox="1">
            <a:spLocks noChangeArrowheads="1"/>
          </p:cNvSpPr>
          <p:nvPr/>
        </p:nvSpPr>
        <p:spPr bwMode="auto">
          <a:xfrm>
            <a:off x="3762984" y="52624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6</a:t>
            </a:r>
          </a:p>
        </p:txBody>
      </p:sp>
      <p:sp>
        <p:nvSpPr>
          <p:cNvPr id="20" name="Text Box 31"/>
          <p:cNvSpPr txBox="1">
            <a:spLocks noChangeArrowheads="1"/>
          </p:cNvSpPr>
          <p:nvPr/>
        </p:nvSpPr>
        <p:spPr bwMode="auto">
          <a:xfrm>
            <a:off x="3762984" y="54910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A</a:t>
            </a:r>
            <a:r>
              <a:rPr lang="en-US" altLang="zh-CN" sz="1200" baseline="-25000">
                <a:solidFill>
                  <a:srgbClr val="FF0000"/>
                </a:solidFill>
                <a:ea typeface="宋体" charset="-122"/>
              </a:rPr>
              <a:t>7</a:t>
            </a:r>
          </a:p>
        </p:txBody>
      </p:sp>
      <p:grpSp>
        <p:nvGrpSpPr>
          <p:cNvPr id="21" name="Group 33"/>
          <p:cNvGrpSpPr>
            <a:grpSpLocks/>
          </p:cNvGrpSpPr>
          <p:nvPr/>
        </p:nvGrpSpPr>
        <p:grpSpPr bwMode="auto">
          <a:xfrm>
            <a:off x="3753459" y="5825988"/>
            <a:ext cx="457200" cy="274637"/>
            <a:chOff x="4032" y="3504"/>
            <a:chExt cx="288" cy="173"/>
          </a:xfrm>
        </p:grpSpPr>
        <p:sp>
          <p:nvSpPr>
            <p:cNvPr id="22" name="Text Box 15"/>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E</a:t>
              </a:r>
              <a:r>
                <a:rPr lang="en-US" altLang="zh-CN" sz="1200" baseline="-25000">
                  <a:solidFill>
                    <a:srgbClr val="FF0000"/>
                  </a:solidFill>
                  <a:ea typeface="宋体" charset="-122"/>
                </a:rPr>
                <a:t>0</a:t>
              </a:r>
            </a:p>
          </p:txBody>
        </p:sp>
        <p:sp>
          <p:nvSpPr>
            <p:cNvPr id="23" name="Line 32"/>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34"/>
          <p:cNvGrpSpPr>
            <a:grpSpLocks/>
          </p:cNvGrpSpPr>
          <p:nvPr/>
        </p:nvGrpSpPr>
        <p:grpSpPr bwMode="auto">
          <a:xfrm>
            <a:off x="3772509" y="6100625"/>
            <a:ext cx="457200" cy="274638"/>
            <a:chOff x="4032" y="3504"/>
            <a:chExt cx="288" cy="173"/>
          </a:xfrm>
        </p:grpSpPr>
        <p:sp>
          <p:nvSpPr>
            <p:cNvPr id="25" name="Text Box 35"/>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E</a:t>
              </a:r>
              <a:r>
                <a:rPr lang="en-US" altLang="zh-CN" sz="1200" baseline="-25000">
                  <a:solidFill>
                    <a:srgbClr val="FF0000"/>
                  </a:solidFill>
                  <a:ea typeface="宋体" charset="-122"/>
                </a:rPr>
                <a:t>1</a:t>
              </a:r>
            </a:p>
          </p:txBody>
        </p:sp>
        <p:sp>
          <p:nvSpPr>
            <p:cNvPr id="26" name="Line 36"/>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Text Box 37"/>
          <p:cNvSpPr txBox="1">
            <a:spLocks noChangeArrowheads="1"/>
          </p:cNvSpPr>
          <p:nvPr/>
        </p:nvSpPr>
        <p:spPr bwMode="auto">
          <a:xfrm>
            <a:off x="5410809" y="44242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O</a:t>
            </a:r>
            <a:r>
              <a:rPr lang="en-US" altLang="zh-CN" sz="1200" baseline="-25000">
                <a:solidFill>
                  <a:srgbClr val="FF0000"/>
                </a:solidFill>
                <a:ea typeface="宋体" charset="-122"/>
              </a:rPr>
              <a:t>0</a:t>
            </a:r>
          </a:p>
        </p:txBody>
      </p:sp>
      <p:sp>
        <p:nvSpPr>
          <p:cNvPr id="28" name="Text Box 38"/>
          <p:cNvSpPr txBox="1">
            <a:spLocks noChangeArrowheads="1"/>
          </p:cNvSpPr>
          <p:nvPr/>
        </p:nvSpPr>
        <p:spPr bwMode="auto">
          <a:xfrm>
            <a:off x="5410809" y="46798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O</a:t>
            </a:r>
            <a:r>
              <a:rPr lang="en-US" altLang="zh-CN" sz="1200" baseline="-25000">
                <a:solidFill>
                  <a:srgbClr val="FF0000"/>
                </a:solidFill>
                <a:ea typeface="宋体" charset="-122"/>
              </a:rPr>
              <a:t>1</a:t>
            </a:r>
          </a:p>
        </p:txBody>
      </p:sp>
      <p:sp>
        <p:nvSpPr>
          <p:cNvPr id="29" name="Text Box 39"/>
          <p:cNvSpPr txBox="1">
            <a:spLocks noChangeArrowheads="1"/>
          </p:cNvSpPr>
          <p:nvPr/>
        </p:nvSpPr>
        <p:spPr bwMode="auto">
          <a:xfrm>
            <a:off x="5410809" y="4910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O</a:t>
            </a:r>
            <a:r>
              <a:rPr lang="en-US" altLang="zh-CN" sz="1200" baseline="-25000">
                <a:solidFill>
                  <a:srgbClr val="FF0000"/>
                </a:solidFill>
                <a:ea typeface="宋体" charset="-122"/>
              </a:rPr>
              <a:t>2</a:t>
            </a:r>
          </a:p>
        </p:txBody>
      </p:sp>
      <p:sp>
        <p:nvSpPr>
          <p:cNvPr id="30" name="Text Box 40"/>
          <p:cNvSpPr txBox="1">
            <a:spLocks noChangeArrowheads="1"/>
          </p:cNvSpPr>
          <p:nvPr/>
        </p:nvSpPr>
        <p:spPr bwMode="auto">
          <a:xfrm>
            <a:off x="5410809" y="51401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O</a:t>
            </a:r>
            <a:r>
              <a:rPr lang="en-US" altLang="zh-CN" sz="1200" baseline="-25000">
                <a:solidFill>
                  <a:srgbClr val="FF0000"/>
                </a:solidFill>
                <a:ea typeface="宋体" charset="-122"/>
              </a:rPr>
              <a:t>3</a:t>
            </a:r>
          </a:p>
        </p:txBody>
      </p:sp>
      <p:sp>
        <p:nvSpPr>
          <p:cNvPr id="31" name="Text Box 41"/>
          <p:cNvSpPr txBox="1">
            <a:spLocks noChangeArrowheads="1"/>
          </p:cNvSpPr>
          <p:nvPr/>
        </p:nvSpPr>
        <p:spPr bwMode="auto">
          <a:xfrm>
            <a:off x="5334609" y="3814625"/>
            <a:ext cx="685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Data output lines</a:t>
            </a:r>
          </a:p>
        </p:txBody>
      </p:sp>
    </p:spTree>
    <p:extLst>
      <p:ext uri="{BB962C8B-B14F-4D97-AF65-F5344CB8AC3E}">
        <p14:creationId xmlns:p14="http://schemas.microsoft.com/office/powerpoint/2010/main" val="4047080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Read-Only Memory (ROM)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To read a value from the ROM, an address is placed on the address bus, the chip is enabled, and a short time later (called the access time), data appears on the data bus.</a:t>
            </a:r>
          </a:p>
        </p:txBody>
      </p:sp>
      <p:sp>
        <p:nvSpPr>
          <p:cNvPr id="32" name="Rectangle 50"/>
          <p:cNvSpPr>
            <a:spLocks noChangeArrowheads="1"/>
          </p:cNvSpPr>
          <p:nvPr/>
        </p:nvSpPr>
        <p:spPr bwMode="auto">
          <a:xfrm>
            <a:off x="2825283" y="3771900"/>
            <a:ext cx="4191000" cy="2209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aphicFrame>
        <p:nvGraphicFramePr>
          <p:cNvPr id="33" name="Object 10"/>
          <p:cNvGraphicFramePr>
            <a:graphicFrameLocks noChangeAspect="1"/>
          </p:cNvGraphicFramePr>
          <p:nvPr>
            <p:extLst>
              <p:ext uri="{D42A27DB-BD31-4B8C-83A1-F6EECF244321}">
                <p14:modId xmlns:p14="http://schemas.microsoft.com/office/powerpoint/2010/main" val="3236771886"/>
              </p:ext>
            </p:extLst>
          </p:nvPr>
        </p:nvGraphicFramePr>
        <p:xfrm>
          <a:off x="3739683" y="3924300"/>
          <a:ext cx="2185988" cy="1963738"/>
        </p:xfrm>
        <a:graphic>
          <a:graphicData uri="http://schemas.openxmlformats.org/presentationml/2006/ole">
            <mc:AlternateContent xmlns:mc="http://schemas.openxmlformats.org/markup-compatibility/2006">
              <mc:Choice xmlns:v="urn:schemas-microsoft-com:vml" Requires="v">
                <p:oleObj spid="_x0000_s316540" name="CorelDRAW" r:id="rId3" imgW="2033818" imgH="1827825" progId="CorelDRAW.Graphic.13">
                  <p:embed/>
                </p:oleObj>
              </mc:Choice>
              <mc:Fallback>
                <p:oleObj name="CorelDRAW" r:id="rId3" imgW="2033818" imgH="182782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683" y="3924300"/>
                        <a:ext cx="2185988"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42"/>
          <p:cNvSpPr txBox="1">
            <a:spLocks noChangeArrowheads="1"/>
          </p:cNvSpPr>
          <p:nvPr/>
        </p:nvSpPr>
        <p:spPr bwMode="auto">
          <a:xfrm>
            <a:off x="2901483" y="40005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Address input lines</a:t>
            </a:r>
          </a:p>
        </p:txBody>
      </p:sp>
      <p:sp>
        <p:nvSpPr>
          <p:cNvPr id="35" name="Text Box 43"/>
          <p:cNvSpPr txBox="1">
            <a:spLocks noChangeArrowheads="1"/>
          </p:cNvSpPr>
          <p:nvPr/>
        </p:nvSpPr>
        <p:spPr bwMode="auto">
          <a:xfrm>
            <a:off x="3101508" y="47625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Data outputs</a:t>
            </a:r>
          </a:p>
        </p:txBody>
      </p:sp>
      <p:sp>
        <p:nvSpPr>
          <p:cNvPr id="36" name="Text Box 44"/>
          <p:cNvSpPr txBox="1">
            <a:spLocks noChangeArrowheads="1"/>
          </p:cNvSpPr>
          <p:nvPr/>
        </p:nvSpPr>
        <p:spPr bwMode="auto">
          <a:xfrm>
            <a:off x="4577883" y="38020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Address transition</a:t>
            </a:r>
          </a:p>
        </p:txBody>
      </p:sp>
      <p:sp>
        <p:nvSpPr>
          <p:cNvPr id="37" name="Text Box 45"/>
          <p:cNvSpPr txBox="1">
            <a:spLocks noChangeArrowheads="1"/>
          </p:cNvSpPr>
          <p:nvPr/>
        </p:nvSpPr>
        <p:spPr bwMode="auto">
          <a:xfrm>
            <a:off x="5235108" y="513397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Data output transition</a:t>
            </a:r>
          </a:p>
        </p:txBody>
      </p:sp>
      <p:sp>
        <p:nvSpPr>
          <p:cNvPr id="38" name="Text Box 46"/>
          <p:cNvSpPr txBox="1">
            <a:spLocks noChangeArrowheads="1"/>
          </p:cNvSpPr>
          <p:nvPr/>
        </p:nvSpPr>
        <p:spPr bwMode="auto">
          <a:xfrm>
            <a:off x="4730283" y="44577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solidFill>
                  <a:srgbClr val="FF0000"/>
                </a:solidFill>
                <a:ea typeface="宋体" charset="-122"/>
              </a:rPr>
              <a:t>t</a:t>
            </a:r>
            <a:r>
              <a:rPr lang="en-US" altLang="zh-CN" sz="1200" i="1" baseline="-25000">
                <a:solidFill>
                  <a:srgbClr val="FF0000"/>
                </a:solidFill>
                <a:ea typeface="宋体" charset="-122"/>
              </a:rPr>
              <a:t>a</a:t>
            </a:r>
          </a:p>
        </p:txBody>
      </p:sp>
      <p:sp>
        <p:nvSpPr>
          <p:cNvPr id="39" name="Text Box 47"/>
          <p:cNvSpPr txBox="1">
            <a:spLocks noChangeArrowheads="1"/>
          </p:cNvSpPr>
          <p:nvPr/>
        </p:nvSpPr>
        <p:spPr bwMode="auto">
          <a:xfrm>
            <a:off x="3282483" y="55245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Chip select</a:t>
            </a:r>
          </a:p>
        </p:txBody>
      </p:sp>
      <p:sp>
        <p:nvSpPr>
          <p:cNvPr id="40" name="Text Box 48"/>
          <p:cNvSpPr txBox="1">
            <a:spLocks noChangeArrowheads="1"/>
          </p:cNvSpPr>
          <p:nvPr/>
        </p:nvSpPr>
        <p:spPr bwMode="auto">
          <a:xfrm>
            <a:off x="5187483" y="483870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Valid data on output lines</a:t>
            </a:r>
          </a:p>
        </p:txBody>
      </p:sp>
      <p:sp>
        <p:nvSpPr>
          <p:cNvPr id="41" name="Text Box 49"/>
          <p:cNvSpPr txBox="1">
            <a:spLocks noChangeArrowheads="1"/>
          </p:cNvSpPr>
          <p:nvPr/>
        </p:nvSpPr>
        <p:spPr bwMode="auto">
          <a:xfrm>
            <a:off x="4577883" y="4106863"/>
            <a:ext cx="213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solidFill>
                  <a:srgbClr val="FF0000"/>
                </a:solidFill>
                <a:ea typeface="宋体" charset="-122"/>
              </a:rPr>
              <a:t>Valid address on input lines</a:t>
            </a:r>
          </a:p>
        </p:txBody>
      </p:sp>
    </p:spTree>
    <p:extLst>
      <p:ext uri="{BB962C8B-B14F-4D97-AF65-F5344CB8AC3E}">
        <p14:creationId xmlns:p14="http://schemas.microsoft.com/office/powerpoint/2010/main" val="36668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2000"/>
                                        <p:tgtEl>
                                          <p:spTgt spid="33"/>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0-#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1+#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p:bldP spid="36" grpId="0"/>
      <p:bldP spid="37" grpId="0"/>
      <p:bldP spid="38" grpId="0"/>
      <p:bldP spid="39" grpId="0"/>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mask ROM</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smtClean="0">
                <a:ea typeface="宋体" charset="-122"/>
              </a:rPr>
              <a:t>The </a:t>
            </a:r>
            <a:r>
              <a:rPr lang="en-US" altLang="zh-CN" sz="2400" dirty="0">
                <a:ea typeface="宋体" charset="-122"/>
              </a:rPr>
              <a:t>mask </a:t>
            </a:r>
            <a:r>
              <a:rPr lang="en-US" altLang="zh-CN" sz="2400" dirty="0" smtClean="0">
                <a:ea typeface="宋体" charset="-122"/>
              </a:rPr>
              <a:t>ROM is </a:t>
            </a:r>
            <a:r>
              <a:rPr lang="en-US" altLang="zh-CN" sz="2400" dirty="0">
                <a:ea typeface="宋体" charset="-122"/>
              </a:rPr>
              <a:t>the type in which the data are permanently stored in the memory during the manufacturing process</a:t>
            </a:r>
            <a:r>
              <a:rPr lang="en-US" altLang="zh-CN" sz="2400" dirty="0" smtClean="0">
                <a:ea typeface="宋体" charset="-122"/>
              </a:rPr>
              <a:t>.</a:t>
            </a:r>
            <a:endParaRPr lang="en-US" altLang="zh-CN" sz="2400" dirty="0">
              <a:ea typeface="宋体" charset="-122"/>
            </a:endParaRPr>
          </a:p>
        </p:txBody>
      </p:sp>
      <p:sp>
        <p:nvSpPr>
          <p:cNvPr id="16" name="Text Box 2"/>
          <p:cNvSpPr txBox="1">
            <a:spLocks noChangeArrowheads="1"/>
          </p:cNvSpPr>
          <p:nvPr/>
        </p:nvSpPr>
        <p:spPr bwMode="auto">
          <a:xfrm>
            <a:off x="550043" y="3183359"/>
            <a:ext cx="84144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Char char="ü"/>
            </a:pPr>
            <a:r>
              <a:rPr lang="en-US" altLang="zh-CN" sz="2400" dirty="0">
                <a:ea typeface="宋体" charset="-122"/>
              </a:rPr>
              <a:t>The mask ROM is usually referred to simply as a ROM. </a:t>
            </a:r>
          </a:p>
        </p:txBody>
      </p:sp>
      <p:sp>
        <p:nvSpPr>
          <p:cNvPr id="17" name="Text Box 2"/>
          <p:cNvSpPr txBox="1">
            <a:spLocks noChangeArrowheads="1"/>
          </p:cNvSpPr>
          <p:nvPr/>
        </p:nvSpPr>
        <p:spPr bwMode="auto">
          <a:xfrm>
            <a:off x="539552" y="3717032"/>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It is permanently programmed during the manufacturing process to provide widely used standard functions, such as popular conversions, or to provide user-specified functions. </a:t>
            </a:r>
          </a:p>
        </p:txBody>
      </p:sp>
      <p:sp>
        <p:nvSpPr>
          <p:cNvPr id="18" name="Text Box 2"/>
          <p:cNvSpPr txBox="1">
            <a:spLocks noChangeArrowheads="1"/>
          </p:cNvSpPr>
          <p:nvPr/>
        </p:nvSpPr>
        <p:spPr bwMode="auto">
          <a:xfrm>
            <a:off x="539552" y="4941168"/>
            <a:ext cx="84144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Char char="ü"/>
            </a:pPr>
            <a:r>
              <a:rPr lang="en-US" altLang="zh-CN" sz="2400" dirty="0">
                <a:ea typeface="宋体" charset="-122"/>
              </a:rPr>
              <a:t>Once the memory is programmed, it cannot be changed.</a:t>
            </a:r>
          </a:p>
        </p:txBody>
      </p:sp>
    </p:spTree>
    <p:extLst>
      <p:ext uri="{BB962C8B-B14F-4D97-AF65-F5344CB8AC3E}">
        <p14:creationId xmlns:p14="http://schemas.microsoft.com/office/powerpoint/2010/main" val="7920135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PROMS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PROMs are programmable ROM, in which a fused link is burned open during the programming process. Once the PROM is programmed, it cannot be reversed.  </a:t>
            </a:r>
          </a:p>
        </p:txBody>
      </p:sp>
      <p:sp>
        <p:nvSpPr>
          <p:cNvPr id="16" name="Text Box 2"/>
          <p:cNvSpPr txBox="1">
            <a:spLocks noChangeArrowheads="1"/>
          </p:cNvSpPr>
          <p:nvPr/>
        </p:nvSpPr>
        <p:spPr bwMode="auto">
          <a:xfrm>
            <a:off x="539552" y="3501008"/>
            <a:ext cx="841444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PROMs come from the manufacture </a:t>
            </a:r>
            <a:r>
              <a:rPr lang="en-US" altLang="zh-CN" sz="2400" dirty="0" err="1" smtClean="0">
                <a:ea typeface="宋体" charset="-122"/>
              </a:rPr>
              <a:t>unprogrammed</a:t>
            </a:r>
            <a:r>
              <a:rPr lang="en-US" altLang="zh-CN" sz="2000" dirty="0" smtClean="0">
                <a:ea typeface="宋体" charset="-122"/>
              </a:rPr>
              <a:t> </a:t>
            </a:r>
            <a:r>
              <a:rPr lang="en-US" altLang="zh-CN" sz="2400" dirty="0">
                <a:ea typeface="宋体" charset="-122"/>
              </a:rPr>
              <a:t>and are custom programmed in the programmed in the field to meet the user’s needs.</a:t>
            </a:r>
          </a:p>
        </p:txBody>
      </p:sp>
      <p:sp>
        <p:nvSpPr>
          <p:cNvPr id="9" name="Text Box 2"/>
          <p:cNvSpPr txBox="1">
            <a:spLocks noChangeArrowheads="1"/>
          </p:cNvSpPr>
          <p:nvPr/>
        </p:nvSpPr>
        <p:spPr bwMode="auto">
          <a:xfrm>
            <a:off x="539552" y="4785816"/>
            <a:ext cx="8414445" cy="87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10000"/>
              </a:lnSpc>
              <a:buFont typeface="Wingdings" pitchFamily="2" charset="2"/>
              <a:buChar char="ü"/>
            </a:pPr>
            <a:r>
              <a:rPr lang="en-US" altLang="zh-CN" sz="2400" dirty="0">
                <a:ea typeface="宋体" charset="-122"/>
              </a:rPr>
              <a:t>PROMs use some type of </a:t>
            </a:r>
            <a:r>
              <a:rPr lang="en-US" altLang="zh-CN" sz="2400" dirty="0" smtClean="0">
                <a:ea typeface="宋体" charset="-122"/>
              </a:rPr>
              <a:t>fusing</a:t>
            </a:r>
            <a:r>
              <a:rPr lang="en-US" altLang="zh-CN" sz="2000" dirty="0" smtClean="0">
                <a:ea typeface="宋体" charset="-122"/>
              </a:rPr>
              <a:t> </a:t>
            </a:r>
            <a:r>
              <a:rPr lang="en-US" altLang="zh-CN" sz="2400" dirty="0">
                <a:ea typeface="宋体" charset="-122"/>
              </a:rPr>
              <a:t>process to store bits, in which a memory link is burned open or left intact to represent a 0 or a 1</a:t>
            </a:r>
            <a:r>
              <a:rPr lang="en-US" altLang="zh-CN" sz="2400" dirty="0" smtClean="0">
                <a:ea typeface="宋体" charset="-122"/>
              </a:rPr>
              <a:t>.</a:t>
            </a:r>
          </a:p>
        </p:txBody>
      </p:sp>
      <p:sp>
        <p:nvSpPr>
          <p:cNvPr id="10" name="Text Box 2"/>
          <p:cNvSpPr txBox="1">
            <a:spLocks noChangeArrowheads="1"/>
          </p:cNvSpPr>
          <p:nvPr/>
        </p:nvSpPr>
        <p:spPr bwMode="auto">
          <a:xfrm>
            <a:off x="539552" y="5733256"/>
            <a:ext cx="8414445" cy="87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smtClean="0">
                <a:ea typeface="宋体" charset="-122"/>
              </a:rPr>
              <a:t>The </a:t>
            </a:r>
            <a:r>
              <a:rPr lang="en-US" altLang="zh-CN" sz="2400" dirty="0">
                <a:ea typeface="宋体" charset="-122"/>
              </a:rPr>
              <a:t>fusing process is </a:t>
            </a:r>
            <a:r>
              <a:rPr lang="en-US" altLang="zh-CN" sz="2400" dirty="0" smtClean="0">
                <a:ea typeface="宋体" charset="-122"/>
              </a:rPr>
              <a:t>irreversible</a:t>
            </a:r>
            <a:r>
              <a:rPr lang="en-US" altLang="zh-CN" sz="2000" dirty="0" smtClean="0">
                <a:ea typeface="宋体" charset="-122"/>
              </a:rPr>
              <a:t>;</a:t>
            </a:r>
            <a:r>
              <a:rPr lang="en-US" altLang="zh-CN" sz="2400" dirty="0" smtClean="0">
                <a:ea typeface="宋体" charset="-122"/>
              </a:rPr>
              <a:t> </a:t>
            </a:r>
            <a:r>
              <a:rPr lang="en-US" altLang="zh-CN" sz="2400" dirty="0">
                <a:ea typeface="宋体" charset="-122"/>
              </a:rPr>
              <a:t>once a PROM is programmed, it cannot be changed.  </a:t>
            </a:r>
          </a:p>
        </p:txBody>
      </p:sp>
    </p:spTree>
    <p:extLst>
      <p:ext uri="{BB962C8B-B14F-4D97-AF65-F5344CB8AC3E}">
        <p14:creationId xmlns:p14="http://schemas.microsoft.com/office/powerpoint/2010/main" val="2054960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EPROMS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An EPROM is an erasable PROM. Unlike an ordinary PROM, an EPROM can be reprogrammed if an existing program in the memory array is erased first.</a:t>
            </a:r>
          </a:p>
        </p:txBody>
      </p:sp>
      <p:sp>
        <p:nvSpPr>
          <p:cNvPr id="16" name="Text Box 2"/>
          <p:cNvSpPr txBox="1">
            <a:spLocks noChangeArrowheads="1"/>
          </p:cNvSpPr>
          <p:nvPr/>
        </p:nvSpPr>
        <p:spPr bwMode="auto">
          <a:xfrm>
            <a:off x="539552" y="3727831"/>
            <a:ext cx="841444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An EPROM uses an </a:t>
            </a:r>
            <a:r>
              <a:rPr lang="en-US" altLang="zh-CN" sz="2400" dirty="0" smtClean="0">
                <a:ea typeface="宋体" charset="-122"/>
              </a:rPr>
              <a:t>NMOSFET</a:t>
            </a:r>
            <a:r>
              <a:rPr lang="en-US" altLang="zh-CN" sz="2000" dirty="0" smtClean="0">
                <a:ea typeface="宋体" charset="-122"/>
              </a:rPr>
              <a:t> </a:t>
            </a:r>
            <a:r>
              <a:rPr lang="en-US" altLang="zh-CN" sz="2400" dirty="0">
                <a:ea typeface="宋体" charset="-122"/>
              </a:rPr>
              <a:t>array with an isolated-gate </a:t>
            </a:r>
            <a:r>
              <a:rPr lang="en-US" altLang="zh-CN" sz="2400" dirty="0" smtClean="0">
                <a:ea typeface="宋体" charset="-122"/>
              </a:rPr>
              <a:t>structure</a:t>
            </a:r>
            <a:r>
              <a:rPr lang="en-US" altLang="zh-CN" sz="2000" dirty="0" smtClean="0">
                <a:ea typeface="宋体" charset="-122"/>
              </a:rPr>
              <a:t>.</a:t>
            </a:r>
            <a:r>
              <a:rPr lang="en-US" altLang="zh-CN" sz="2400" dirty="0" smtClean="0">
                <a:ea typeface="宋体" charset="-122"/>
              </a:rPr>
              <a:t> </a:t>
            </a:r>
            <a:r>
              <a:rPr lang="en-US" altLang="zh-CN" sz="2400" dirty="0">
                <a:ea typeface="宋体" charset="-122"/>
              </a:rPr>
              <a:t>The isolated transistor gate has no electrical connections </a:t>
            </a:r>
            <a:r>
              <a:rPr lang="en-US" altLang="zh-CN" sz="2400" dirty="0" smtClean="0">
                <a:ea typeface="宋体" charset="-122"/>
              </a:rPr>
              <a:t>and  </a:t>
            </a:r>
            <a:r>
              <a:rPr lang="en-US" altLang="zh-CN" sz="2400" dirty="0">
                <a:ea typeface="宋体" charset="-122"/>
              </a:rPr>
              <a:t>can store an electrical charge for indefinite periods of time.</a:t>
            </a:r>
          </a:p>
        </p:txBody>
      </p:sp>
    </p:spTree>
    <p:extLst>
      <p:ext uri="{BB962C8B-B14F-4D97-AF65-F5344CB8AC3E}">
        <p14:creationId xmlns:p14="http://schemas.microsoft.com/office/powerpoint/2010/main" val="935237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ROM</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UV EPROMS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ü"/>
            </a:pPr>
            <a:r>
              <a:rPr lang="en-US" altLang="zh-CN" sz="2400" dirty="0">
                <a:ea typeface="宋体" panose="02010600030101010101" pitchFamily="2" charset="-122"/>
              </a:rPr>
              <a:t>The UV </a:t>
            </a:r>
            <a:r>
              <a:rPr lang="en-US" altLang="zh-CN" sz="2400" dirty="0" smtClean="0">
                <a:ea typeface="宋体" panose="02010600030101010101" pitchFamily="2" charset="-122"/>
              </a:rPr>
              <a:t>EPROM </a:t>
            </a:r>
            <a:r>
              <a:rPr lang="en-US" altLang="zh-CN" sz="2400" dirty="0">
                <a:ea typeface="宋体" panose="02010600030101010101" pitchFamily="2" charset="-122"/>
              </a:rPr>
              <a:t>is electrically programmable by the user, but the stored  data must be erased by exposure to ultraviolet light over a period of several minutes.</a:t>
            </a:r>
          </a:p>
        </p:txBody>
      </p:sp>
      <p:sp>
        <p:nvSpPr>
          <p:cNvPr id="7" name="Rectangle 3"/>
          <p:cNvSpPr txBox="1">
            <a:spLocks noChangeArrowheads="1"/>
          </p:cNvSpPr>
          <p:nvPr/>
        </p:nvSpPr>
        <p:spPr bwMode="auto">
          <a:xfrm>
            <a:off x="468313" y="350100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EEPROMS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0" name="Text Box 2"/>
          <p:cNvSpPr txBox="1">
            <a:spLocks noChangeArrowheads="1"/>
          </p:cNvSpPr>
          <p:nvPr/>
        </p:nvSpPr>
        <p:spPr bwMode="auto">
          <a:xfrm>
            <a:off x="550167" y="4028499"/>
            <a:ext cx="8414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An electrically erasable PROM can be both erased and programmed with electrical pulses. </a:t>
            </a:r>
          </a:p>
        </p:txBody>
      </p:sp>
      <p:sp>
        <p:nvSpPr>
          <p:cNvPr id="11" name="Text Box 2"/>
          <p:cNvSpPr txBox="1">
            <a:spLocks noChangeArrowheads="1"/>
          </p:cNvSpPr>
          <p:nvPr/>
        </p:nvSpPr>
        <p:spPr bwMode="auto">
          <a:xfrm>
            <a:off x="539552" y="4964603"/>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Since it can be both electrically written into and electrically erased, the EEPROM can be rapidly programmed and erased in circuit for reprogramming.</a:t>
            </a:r>
          </a:p>
        </p:txBody>
      </p:sp>
    </p:spTree>
    <p:extLst>
      <p:ext uri="{BB962C8B-B14F-4D97-AF65-F5344CB8AC3E}">
        <p14:creationId xmlns:p14="http://schemas.microsoft.com/office/powerpoint/2010/main" val="2387478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Flash</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Flash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Flash memories are high density read/write memories that are nonvolatile. They have the ability to retain charge for years with no applied power.</a:t>
            </a:r>
          </a:p>
        </p:txBody>
      </p:sp>
      <p:sp>
        <p:nvSpPr>
          <p:cNvPr id="9" name="Text Box 2"/>
          <p:cNvSpPr txBox="1">
            <a:spLocks noChangeArrowheads="1"/>
          </p:cNvSpPr>
          <p:nvPr/>
        </p:nvSpPr>
        <p:spPr bwMode="auto">
          <a:xfrm>
            <a:off x="550167" y="3573016"/>
            <a:ext cx="841444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The ideal memory has high storage </a:t>
            </a:r>
            <a:r>
              <a:rPr lang="en-US" altLang="zh-CN" sz="2400" dirty="0" smtClean="0">
                <a:ea typeface="宋体" charset="-122"/>
              </a:rPr>
              <a:t>capacity, </a:t>
            </a:r>
            <a:r>
              <a:rPr lang="en-US" altLang="zh-CN" sz="2400" dirty="0" err="1" smtClean="0">
                <a:ea typeface="宋体" charset="-122"/>
              </a:rPr>
              <a:t>nonvolatility</a:t>
            </a:r>
            <a:r>
              <a:rPr lang="en-US" altLang="zh-CN" sz="2400" dirty="0" smtClean="0">
                <a:ea typeface="宋体" charset="-122"/>
              </a:rPr>
              <a:t>, </a:t>
            </a:r>
            <a:r>
              <a:rPr lang="en-US" altLang="zh-CN" sz="2400" dirty="0">
                <a:ea typeface="宋体" charset="-122"/>
              </a:rPr>
              <a:t>in-system read</a:t>
            </a:r>
            <a:r>
              <a:rPr lang="zh-CN" altLang="en-US" sz="2400" dirty="0">
                <a:ea typeface="宋体" charset="-122"/>
              </a:rPr>
              <a:t> </a:t>
            </a:r>
            <a:r>
              <a:rPr lang="en-US" altLang="zh-CN" sz="2400" dirty="0">
                <a:ea typeface="宋体" charset="-122"/>
              </a:rPr>
              <a:t>and write </a:t>
            </a:r>
            <a:r>
              <a:rPr lang="en-US" altLang="zh-CN" sz="2400" dirty="0" smtClean="0">
                <a:ea typeface="宋体" charset="-122"/>
              </a:rPr>
              <a:t>capability, </a:t>
            </a:r>
            <a:r>
              <a:rPr lang="en-US" altLang="zh-CN" sz="2400" dirty="0">
                <a:ea typeface="宋体" charset="-122"/>
              </a:rPr>
              <a:t>comparatively fast </a:t>
            </a:r>
            <a:r>
              <a:rPr lang="en-US" altLang="zh-CN" sz="2400" dirty="0" smtClean="0">
                <a:ea typeface="宋体" charset="-122"/>
              </a:rPr>
              <a:t>operation,  </a:t>
            </a:r>
            <a:r>
              <a:rPr lang="en-US" altLang="zh-CN" sz="2400" dirty="0">
                <a:ea typeface="宋体" charset="-122"/>
              </a:rPr>
              <a:t>and cost </a:t>
            </a:r>
            <a:r>
              <a:rPr lang="en-US" altLang="zh-CN" sz="2400" dirty="0" smtClean="0">
                <a:ea typeface="宋体" charset="-122"/>
              </a:rPr>
              <a:t>effectiveness. </a:t>
            </a:r>
            <a:endParaRPr lang="en-US" altLang="zh-CN" sz="2400" dirty="0">
              <a:ea typeface="宋体" charset="-122"/>
            </a:endParaRPr>
          </a:p>
        </p:txBody>
      </p:sp>
      <p:sp>
        <p:nvSpPr>
          <p:cNvPr id="10" name="Text Box 2"/>
          <p:cNvSpPr txBox="1">
            <a:spLocks noChangeArrowheads="1"/>
          </p:cNvSpPr>
          <p:nvPr/>
        </p:nvSpPr>
        <p:spPr bwMode="auto">
          <a:xfrm>
            <a:off x="539552" y="4989369"/>
            <a:ext cx="841444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buFont typeface="Wingdings" pitchFamily="2" charset="2"/>
              <a:buChar char="ü"/>
            </a:pPr>
            <a:r>
              <a:rPr lang="en-US" altLang="zh-CN" sz="2400" dirty="0">
                <a:ea typeface="宋体" charset="-122"/>
              </a:rPr>
              <a:t>The traditional memory technologies such as ROM, PROM, EPROM,  EEPROM, SRAM and DRAM individually exhibit one or more of these characteristics, but no single technology has all of them except the flash memory.</a:t>
            </a:r>
          </a:p>
        </p:txBody>
      </p:sp>
    </p:spTree>
    <p:extLst>
      <p:ext uri="{BB962C8B-B14F-4D97-AF65-F5344CB8AC3E}">
        <p14:creationId xmlns:p14="http://schemas.microsoft.com/office/powerpoint/2010/main" val="1971255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Flash</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Flash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4144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0"/>
              </a:spcBef>
              <a:buFont typeface="Wingdings" pitchFamily="2" charset="2"/>
              <a:buChar char="ü"/>
            </a:pPr>
            <a:r>
              <a:rPr lang="en-US" altLang="zh-CN" sz="2400" dirty="0">
                <a:ea typeface="宋体" charset="-122"/>
              </a:rPr>
              <a:t>The flash memory cell can be read by applying a positive voltage to the control gate. </a:t>
            </a:r>
            <a:endParaRPr lang="en-US" altLang="zh-CN" sz="2400" dirty="0" smtClean="0">
              <a:ea typeface="宋体" charset="-122"/>
            </a:endParaRPr>
          </a:p>
          <a:p>
            <a:pPr marL="342900" indent="-342900" algn="just">
              <a:spcBef>
                <a:spcPts val="0"/>
              </a:spcBef>
              <a:buFont typeface="Wingdings" pitchFamily="2" charset="2"/>
              <a:buChar char="ü"/>
            </a:pPr>
            <a:r>
              <a:rPr lang="en-US" altLang="zh-CN" sz="2400" dirty="0" smtClean="0">
                <a:ea typeface="宋体" charset="-122"/>
              </a:rPr>
              <a:t>If </a:t>
            </a:r>
            <a:r>
              <a:rPr lang="en-US" altLang="zh-CN" sz="2400" dirty="0">
                <a:ea typeface="宋体" charset="-122"/>
              </a:rPr>
              <a:t>the cell is storing a 1, the positive voltage is sufficient to turn on the transistor; </a:t>
            </a:r>
            <a:endParaRPr lang="en-US" altLang="zh-CN" sz="2400" dirty="0" smtClean="0">
              <a:ea typeface="宋体" charset="-122"/>
            </a:endParaRPr>
          </a:p>
          <a:p>
            <a:pPr marL="342900" indent="-342900" algn="just">
              <a:spcBef>
                <a:spcPts val="0"/>
              </a:spcBef>
              <a:buFont typeface="Wingdings" pitchFamily="2" charset="2"/>
              <a:buChar char="ü"/>
            </a:pPr>
            <a:r>
              <a:rPr lang="en-US" altLang="zh-CN" sz="2400" dirty="0" smtClean="0">
                <a:ea typeface="宋体" charset="-122"/>
              </a:rPr>
              <a:t>if </a:t>
            </a:r>
            <a:r>
              <a:rPr lang="en-US" altLang="zh-CN" sz="2400" dirty="0">
                <a:ea typeface="宋体" charset="-122"/>
              </a:rPr>
              <a:t>it is storing a 0, the transistor is off.</a:t>
            </a:r>
          </a:p>
        </p:txBody>
      </p:sp>
      <p:graphicFrame>
        <p:nvGraphicFramePr>
          <p:cNvPr id="7" name="Object 37"/>
          <p:cNvGraphicFramePr>
            <a:graphicFrameLocks noChangeAspect="1"/>
          </p:cNvGraphicFramePr>
          <p:nvPr>
            <p:extLst>
              <p:ext uri="{D42A27DB-BD31-4B8C-83A1-F6EECF244321}">
                <p14:modId xmlns:p14="http://schemas.microsoft.com/office/powerpoint/2010/main" val="710602132"/>
              </p:ext>
            </p:extLst>
          </p:nvPr>
        </p:nvGraphicFramePr>
        <p:xfrm>
          <a:off x="3476600" y="4437112"/>
          <a:ext cx="2667000" cy="1879600"/>
        </p:xfrm>
        <a:graphic>
          <a:graphicData uri="http://schemas.openxmlformats.org/presentationml/2006/ole">
            <mc:AlternateContent xmlns:mc="http://schemas.openxmlformats.org/markup-compatibility/2006">
              <mc:Choice xmlns:v="urn:schemas-microsoft-com:vml" Requires="v">
                <p:oleObj spid="_x0000_s317562" name="CorelDRAW" r:id="rId3" imgW="2210602" imgH="1559601" progId="CorelDRAW.Graphic.13">
                  <p:embed/>
                </p:oleObj>
              </mc:Choice>
              <mc:Fallback>
                <p:oleObj name="CorelDRAW" r:id="rId3" imgW="2210602" imgH="155960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00" y="4437112"/>
                        <a:ext cx="2667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8"/>
          <p:cNvSpPr txBox="1">
            <a:spLocks noChangeArrowheads="1"/>
          </p:cNvSpPr>
          <p:nvPr/>
        </p:nvSpPr>
        <p:spPr bwMode="auto">
          <a:xfrm>
            <a:off x="3171800" y="6342112"/>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400">
                <a:ea typeface="宋体" charset="-122"/>
              </a:rPr>
              <a:t>logic 0 is stored</a:t>
            </a:r>
          </a:p>
        </p:txBody>
      </p:sp>
      <p:sp>
        <p:nvSpPr>
          <p:cNvPr id="10" name="Text Box 39"/>
          <p:cNvSpPr txBox="1">
            <a:spLocks noChangeArrowheads="1"/>
          </p:cNvSpPr>
          <p:nvPr/>
        </p:nvSpPr>
        <p:spPr bwMode="auto">
          <a:xfrm>
            <a:off x="4924400" y="6342112"/>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400">
                <a:ea typeface="宋体" charset="-122"/>
              </a:rPr>
              <a:t>logic 1 is stored</a:t>
            </a:r>
          </a:p>
        </p:txBody>
      </p:sp>
    </p:spTree>
    <p:extLst>
      <p:ext uri="{BB962C8B-B14F-4D97-AF65-F5344CB8AC3E}">
        <p14:creationId xmlns:p14="http://schemas.microsoft.com/office/powerpoint/2010/main" val="219932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9"/>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Flash</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Flash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53899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Flash memories arranged in arrays with an active load. </a:t>
            </a:r>
          </a:p>
          <a:p>
            <a:pPr marL="342900" indent="-342900" algn="just" eaLnBrk="1" hangingPunct="1">
              <a:spcBef>
                <a:spcPts val="0"/>
              </a:spcBef>
              <a:buFont typeface="Wingdings" pitchFamily="2" charset="2"/>
              <a:buChar char="ü"/>
            </a:pPr>
            <a:r>
              <a:rPr lang="en-US" altLang="zh-CN" sz="2400" dirty="0" smtClean="0">
                <a:ea typeface="宋体" charset="-122"/>
              </a:rPr>
              <a:t>When </a:t>
            </a:r>
            <a:r>
              <a:rPr lang="en-US" altLang="zh-CN" sz="2400" dirty="0">
                <a:ea typeface="宋体" charset="-122"/>
              </a:rPr>
              <a:t>a specific row and column is selected during a read operation, the active load has current.</a:t>
            </a:r>
          </a:p>
        </p:txBody>
      </p:sp>
      <p:graphicFrame>
        <p:nvGraphicFramePr>
          <p:cNvPr id="2" name="对象 1"/>
          <p:cNvGraphicFramePr>
            <a:graphicFrameLocks noChangeAspect="1"/>
          </p:cNvGraphicFramePr>
          <p:nvPr>
            <p:extLst>
              <p:ext uri="{D42A27DB-BD31-4B8C-83A1-F6EECF244321}">
                <p14:modId xmlns:p14="http://schemas.microsoft.com/office/powerpoint/2010/main" val="598018724"/>
              </p:ext>
            </p:extLst>
          </p:nvPr>
        </p:nvGraphicFramePr>
        <p:xfrm>
          <a:off x="5292080" y="1844824"/>
          <a:ext cx="3528392" cy="4985990"/>
        </p:xfrm>
        <a:graphic>
          <a:graphicData uri="http://schemas.openxmlformats.org/presentationml/2006/ole">
            <mc:AlternateContent xmlns:mc="http://schemas.openxmlformats.org/markup-compatibility/2006">
              <mc:Choice xmlns:v="urn:schemas-microsoft-com:vml" Requires="v">
                <p:oleObj spid="_x0000_s318586" name="CorelDRAW" r:id="rId3" imgW="2822127" imgH="3987597" progId="CorelDRAW.Graphic.13">
                  <p:embed/>
                </p:oleObj>
              </mc:Choice>
              <mc:Fallback>
                <p:oleObj name="CorelDRAW" r:id="rId3" imgW="2822127" imgH="3987597" progId="CorelDRAW.Graphic.1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844824"/>
                        <a:ext cx="3528392" cy="49859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54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Flash</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Flash Memory</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1262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anose="05000000000000000000" pitchFamily="2" charset="2"/>
              <a:buChar char="ü"/>
            </a:pPr>
            <a:r>
              <a:rPr lang="en-US" altLang="zh-CN" sz="2400" dirty="0" smtClean="0">
                <a:ea typeface="宋体" charset="-122"/>
              </a:rPr>
              <a:t>Drawback</a:t>
            </a:r>
            <a:endParaRPr lang="en-US" altLang="zh-CN" sz="2400" dirty="0" smtClean="0">
              <a:ea typeface="宋体" charset="-122"/>
            </a:endParaRPr>
          </a:p>
          <a:p>
            <a:pPr marL="342900" indent="-342900" algn="just">
              <a:spcBef>
                <a:spcPct val="50000"/>
              </a:spcBef>
              <a:buFont typeface="Wingdings" pitchFamily="2" charset="2"/>
              <a:buChar char="ü"/>
            </a:pPr>
            <a:r>
              <a:rPr lang="en-US" altLang="zh-CN" sz="2400" dirty="0">
                <a:ea typeface="宋体" charset="-122"/>
              </a:rPr>
              <a:t>O</a:t>
            </a:r>
            <a:r>
              <a:rPr lang="en-US" altLang="zh-CN" sz="2400" dirty="0" smtClean="0">
                <a:ea typeface="宋体" charset="-122"/>
              </a:rPr>
              <a:t>nce </a:t>
            </a:r>
            <a:r>
              <a:rPr lang="en-US" altLang="zh-CN" sz="2400" dirty="0">
                <a:ea typeface="宋体" charset="-122"/>
              </a:rPr>
              <a:t>a bit has been set to 0, it can be reset to a 1 only by erasing an entire block of memory</a:t>
            </a:r>
            <a:r>
              <a:rPr lang="en-US" altLang="zh-CN" sz="2400" dirty="0" smtClean="0">
                <a:ea typeface="宋体" charset="-122"/>
              </a:rPr>
              <a:t>.</a:t>
            </a:r>
          </a:p>
          <a:p>
            <a:pPr marL="342900" indent="-342900" algn="just">
              <a:spcBef>
                <a:spcPct val="50000"/>
              </a:spcBef>
              <a:buFont typeface="Wingdings" pitchFamily="2" charset="2"/>
              <a:buChar char="ü"/>
            </a:pPr>
            <a:r>
              <a:rPr lang="en-US" altLang="zh-CN" sz="2400" dirty="0" smtClean="0">
                <a:ea typeface="宋体" charset="-122"/>
              </a:rPr>
              <a:t> </a:t>
            </a:r>
            <a:r>
              <a:rPr lang="en-US" altLang="zh-CN" sz="2400" dirty="0">
                <a:ea typeface="宋体" charset="-122"/>
              </a:rPr>
              <a:t>F</a:t>
            </a:r>
            <a:r>
              <a:rPr lang="en-US" altLang="zh-CN" sz="2400" dirty="0" smtClean="0">
                <a:ea typeface="宋体" charset="-122"/>
              </a:rPr>
              <a:t>lash </a:t>
            </a:r>
            <a:r>
              <a:rPr lang="en-US" altLang="zh-CN" sz="2400" dirty="0">
                <a:ea typeface="宋体" charset="-122"/>
              </a:rPr>
              <a:t>memory has a large but finite number of read/write cycles.</a:t>
            </a:r>
          </a:p>
        </p:txBody>
      </p:sp>
    </p:spTree>
    <p:extLst>
      <p:ext uri="{BB962C8B-B14F-4D97-AF65-F5344CB8AC3E}">
        <p14:creationId xmlns:p14="http://schemas.microsoft.com/office/powerpoint/2010/main" val="307487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Units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a:t>
            </a:r>
            <a:endParaRPr lang="en-US" altLang="zh-CN" b="1" dirty="0">
              <a:ea typeface="宋体" charset="-122"/>
            </a:endParaRPr>
          </a:p>
        </p:txBody>
      </p:sp>
      <p:sp>
        <p:nvSpPr>
          <p:cNvPr id="36" name="Text Box 2"/>
          <p:cNvSpPr txBox="1">
            <a:spLocks noChangeArrowheads="1"/>
          </p:cNvSpPr>
          <p:nvPr/>
        </p:nvSpPr>
        <p:spPr bwMode="auto">
          <a:xfrm>
            <a:off x="539552" y="2348880"/>
            <a:ext cx="79822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Memory is the portion of a system for storing binary data in large quantities.</a:t>
            </a:r>
          </a:p>
          <a:p>
            <a:endParaRPr lang="en-US" altLang="zh-CN" sz="2400" dirty="0">
              <a:ea typeface="宋体" charset="-122"/>
            </a:endParaRPr>
          </a:p>
          <a:p>
            <a:pPr marL="342900" indent="-342900" algn="just">
              <a:buFont typeface="Wingdings" pitchFamily="2" charset="2"/>
              <a:buChar char="ü"/>
            </a:pPr>
            <a:r>
              <a:rPr lang="en-US" altLang="zh-CN" sz="2400" dirty="0">
                <a:ea typeface="宋体" charset="-122"/>
              </a:rPr>
              <a:t>Semiconductor memories </a:t>
            </a:r>
            <a:r>
              <a:rPr lang="en-US" altLang="zh-CN" sz="2400" dirty="0" smtClean="0">
                <a:ea typeface="宋体" charset="-122"/>
              </a:rPr>
              <a:t>consists </a:t>
            </a:r>
            <a:r>
              <a:rPr lang="en-US" altLang="zh-CN" sz="2400" dirty="0">
                <a:ea typeface="宋体" charset="-122"/>
              </a:rPr>
              <a:t>of </a:t>
            </a:r>
            <a:r>
              <a:rPr lang="en-US" altLang="zh-CN" sz="2400" dirty="0" smtClean="0">
                <a:ea typeface="宋体" charset="-122"/>
              </a:rPr>
              <a:t>arrays </a:t>
            </a:r>
            <a:r>
              <a:rPr lang="en-US" altLang="zh-CN" sz="2400" dirty="0">
                <a:ea typeface="宋体" charset="-122"/>
              </a:rPr>
              <a:t>of storage elements that are either latches or capacitors</a:t>
            </a:r>
            <a:r>
              <a:rPr lang="en-US" altLang="zh-CN" sz="2400" dirty="0" smtClean="0">
                <a:ea typeface="宋体" charset="-122"/>
              </a:rPr>
              <a:t>.</a:t>
            </a:r>
          </a:p>
          <a:p>
            <a:pPr marL="342900" indent="-342900" algn="just">
              <a:buFont typeface="Wingdings" pitchFamily="2" charset="2"/>
              <a:buChar char="ü"/>
            </a:pPr>
            <a:endParaRPr lang="en-US" altLang="zh-CN" sz="2400" dirty="0">
              <a:ea typeface="宋体" charset="-122"/>
            </a:endParaRPr>
          </a:p>
          <a:p>
            <a:pPr marL="342900" indent="-342900" algn="just">
              <a:buFont typeface="Wingdings" pitchFamily="2" charset="2"/>
              <a:buChar char="ü"/>
            </a:pPr>
            <a:r>
              <a:rPr lang="en-US" altLang="zh-CN" sz="2400" dirty="0">
                <a:ea typeface="宋体" charset="-122"/>
              </a:rPr>
              <a:t>Units </a:t>
            </a:r>
            <a:r>
              <a:rPr lang="en-US" altLang="zh-CN" sz="2400" dirty="0" smtClean="0">
                <a:ea typeface="宋体" charset="-122"/>
              </a:rPr>
              <a:t>of </a:t>
            </a:r>
            <a:r>
              <a:rPr lang="en-US" altLang="zh-CN" sz="2400" dirty="0">
                <a:ea typeface="宋体" charset="-122"/>
              </a:rPr>
              <a:t>binary data: </a:t>
            </a:r>
            <a:r>
              <a:rPr lang="en-US" altLang="zh-CN" sz="2400" dirty="0" smtClean="0">
                <a:ea typeface="宋体" charset="-122"/>
              </a:rPr>
              <a:t>bits, bytes, nibbles, and words.</a:t>
            </a:r>
            <a:endParaRPr lang="en-US" altLang="zh-CN" sz="2400" dirty="0">
              <a:ea typeface="宋体" charset="-122"/>
            </a:endParaRPr>
          </a:p>
          <a:p>
            <a:pPr marL="342900" indent="-342900" algn="just">
              <a:buFont typeface="Wingdings" pitchFamily="2" charset="2"/>
              <a:buChar char="ü"/>
            </a:pPr>
            <a:endParaRPr lang="en-US" altLang="zh-CN" sz="2400" dirty="0" smtClean="0">
              <a:ea typeface="宋体" charset="-122"/>
            </a:endParaRPr>
          </a:p>
          <a:p>
            <a:pPr marL="342900" indent="-342900">
              <a:buFont typeface="Wingdings" pitchFamily="2" charset="2"/>
              <a:buChar char="ü"/>
            </a:pPr>
            <a:r>
              <a:rPr lang="en-US" altLang="zh-CN" sz="2400" dirty="0">
                <a:ea typeface="宋体" charset="-122"/>
              </a:rPr>
              <a:t>The basic semiconductor memory </a:t>
            </a:r>
            <a:r>
              <a:rPr lang="en-US" altLang="zh-CN" sz="2400" dirty="0" smtClean="0">
                <a:ea typeface="宋体" charset="-122"/>
              </a:rPr>
              <a:t>array</a:t>
            </a:r>
            <a:endParaRPr lang="en-US" altLang="zh-CN" sz="2000" dirty="0">
              <a:ea typeface="宋体" charset="-122"/>
            </a:endParaRPr>
          </a:p>
          <a:p>
            <a:pPr>
              <a:buFont typeface="Wingdings" pitchFamily="2" charset="2"/>
              <a:buNone/>
            </a:pPr>
            <a:r>
              <a:rPr lang="en-US" altLang="zh-CN" sz="2400" dirty="0">
                <a:ea typeface="宋体" charset="-122"/>
              </a:rPr>
              <a:t>    </a:t>
            </a:r>
            <a:r>
              <a:rPr lang="en-US" altLang="zh-CN" sz="2400" dirty="0" smtClean="0">
                <a:ea typeface="宋体" charset="-122"/>
              </a:rPr>
              <a:t> Each </a:t>
            </a:r>
            <a:r>
              <a:rPr lang="en-US" altLang="zh-CN" sz="2400" dirty="0">
                <a:ea typeface="宋体" charset="-122"/>
              </a:rPr>
              <a:t>storage element in a memory can retain either a 1 or 0 </a:t>
            </a:r>
            <a:r>
              <a:rPr lang="en-US" altLang="zh-CN" sz="2400" dirty="0" smtClean="0">
                <a:ea typeface="宋体" charset="-122"/>
              </a:rPr>
              <a:t> </a:t>
            </a:r>
          </a:p>
          <a:p>
            <a:pPr>
              <a:buFont typeface="Wingdings" pitchFamily="2" charset="2"/>
              <a:buNone/>
            </a:pPr>
            <a:r>
              <a:rPr lang="en-US" altLang="zh-CN" sz="2400" dirty="0">
                <a:ea typeface="宋体" charset="-122"/>
              </a:rPr>
              <a:t> </a:t>
            </a:r>
            <a:r>
              <a:rPr lang="en-US" altLang="zh-CN" sz="2400" dirty="0" smtClean="0">
                <a:ea typeface="宋体" charset="-122"/>
              </a:rPr>
              <a:t>    and </a:t>
            </a:r>
            <a:r>
              <a:rPr lang="en-US" altLang="zh-CN" sz="2400" dirty="0">
                <a:ea typeface="宋体" charset="-122"/>
              </a:rPr>
              <a:t>is called a cell </a:t>
            </a:r>
            <a:r>
              <a:rPr lang="en-US" altLang="zh-CN" sz="2000" dirty="0" smtClean="0">
                <a:ea typeface="宋体" charset="-122"/>
              </a:rPr>
              <a:t>.</a:t>
            </a:r>
            <a:r>
              <a:rPr lang="en-US" altLang="zh-CN" sz="2400" dirty="0" smtClean="0">
                <a:ea typeface="宋体" charset="-122"/>
              </a:rPr>
              <a:t>  </a:t>
            </a:r>
            <a:endParaRPr lang="en-US" altLang="zh-CN" sz="2400" dirty="0">
              <a:ea typeface="宋体" charset="-122"/>
            </a:endParaRPr>
          </a:p>
        </p:txBody>
      </p:sp>
    </p:spTree>
    <p:extLst>
      <p:ext uri="{BB962C8B-B14F-4D97-AF65-F5344CB8AC3E}">
        <p14:creationId xmlns:p14="http://schemas.microsoft.com/office/powerpoint/2010/main" val="3890209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Expansion</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 name="Text Box 12"/>
          <p:cNvSpPr txBox="1">
            <a:spLocks noChangeArrowheads="1"/>
          </p:cNvSpPr>
          <p:nvPr/>
        </p:nvSpPr>
        <p:spPr bwMode="auto">
          <a:xfrm>
            <a:off x="539552" y="2348880"/>
            <a:ext cx="7776864"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lnSpc>
                <a:spcPct val="110000"/>
              </a:lnSpc>
              <a:buFont typeface="Wingdings" pitchFamily="2" charset="2"/>
              <a:buChar char="ü"/>
            </a:pPr>
            <a:r>
              <a:rPr lang="en-US" altLang="zh-CN" dirty="0">
                <a:ea typeface="宋体" charset="-122"/>
              </a:rPr>
              <a:t>Available memory can be expanded to increase the word length </a:t>
            </a:r>
            <a:r>
              <a:rPr lang="en-US" altLang="zh-CN" dirty="0" smtClean="0">
                <a:ea typeface="宋体" charset="-122"/>
              </a:rPr>
              <a:t>(</a:t>
            </a:r>
            <a:r>
              <a:rPr lang="en-US" altLang="zh-CN" dirty="0">
                <a:ea typeface="宋体" charset="-122"/>
              </a:rPr>
              <a:t>number of bits in each </a:t>
            </a:r>
            <a:r>
              <a:rPr lang="en-US" altLang="zh-CN" dirty="0" smtClean="0">
                <a:ea typeface="宋体" charset="-122"/>
              </a:rPr>
              <a:t>address), </a:t>
            </a:r>
            <a:r>
              <a:rPr lang="en-US" altLang="zh-CN" dirty="0">
                <a:ea typeface="宋体" charset="-122"/>
              </a:rPr>
              <a:t>or the word capacity </a:t>
            </a:r>
            <a:r>
              <a:rPr lang="en-US" altLang="zh-CN" dirty="0" smtClean="0">
                <a:ea typeface="宋体" charset="-122"/>
              </a:rPr>
              <a:t>(</a:t>
            </a:r>
            <a:r>
              <a:rPr lang="en-US" altLang="zh-CN" dirty="0">
                <a:ea typeface="宋体" charset="-122"/>
              </a:rPr>
              <a:t>number of different </a:t>
            </a:r>
            <a:r>
              <a:rPr lang="en-US" altLang="zh-CN" dirty="0" smtClean="0">
                <a:ea typeface="宋体" charset="-122"/>
              </a:rPr>
              <a:t>addresses) </a:t>
            </a:r>
            <a:r>
              <a:rPr lang="en-US" altLang="zh-CN" dirty="0">
                <a:ea typeface="宋体" charset="-122"/>
              </a:rPr>
              <a:t>or both.</a:t>
            </a:r>
          </a:p>
        </p:txBody>
      </p:sp>
      <p:sp>
        <p:nvSpPr>
          <p:cNvPr id="8" name="Text Box 12"/>
          <p:cNvSpPr txBox="1">
            <a:spLocks noChangeArrowheads="1"/>
          </p:cNvSpPr>
          <p:nvPr/>
        </p:nvSpPr>
        <p:spPr bwMode="auto">
          <a:xfrm>
            <a:off x="539552" y="3774056"/>
            <a:ext cx="7776864"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lnSpc>
                <a:spcPct val="110000"/>
              </a:lnSpc>
              <a:buFont typeface="Wingdings" pitchFamily="2" charset="2"/>
              <a:buChar char="ü"/>
            </a:pPr>
            <a:r>
              <a:rPr lang="en-US" altLang="zh-CN" dirty="0">
                <a:ea typeface="宋体" charset="-122"/>
              </a:rPr>
              <a:t>Memory expansion is accomplished by adding an appropriate number of memory chips to the address, data, and control buses.</a:t>
            </a:r>
          </a:p>
        </p:txBody>
      </p:sp>
    </p:spTree>
    <p:extLst>
      <p:ext uri="{BB962C8B-B14F-4D97-AF65-F5344CB8AC3E}">
        <p14:creationId xmlns:p14="http://schemas.microsoft.com/office/powerpoint/2010/main" val="18420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a:ea typeface="宋体" charset="-122"/>
              </a:rPr>
              <a:t>Memory Expansion</a:t>
            </a: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50167" y="2300679"/>
            <a:ext cx="81262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Memory can be expanded in either word </a:t>
            </a:r>
            <a:r>
              <a:rPr lang="en-US" altLang="zh-CN" sz="2400" dirty="0" smtClean="0">
                <a:ea typeface="宋体" charset="-122"/>
              </a:rPr>
              <a:t>length </a:t>
            </a:r>
            <a:r>
              <a:rPr lang="en-US" altLang="zh-CN" sz="2400" dirty="0">
                <a:ea typeface="宋体" charset="-122"/>
              </a:rPr>
              <a:t>or word capacity or both.</a:t>
            </a:r>
          </a:p>
        </p:txBody>
      </p:sp>
      <p:graphicFrame>
        <p:nvGraphicFramePr>
          <p:cNvPr id="2" name="对象 1"/>
          <p:cNvGraphicFramePr>
            <a:graphicFrameLocks noChangeAspect="1"/>
          </p:cNvGraphicFramePr>
          <p:nvPr>
            <p:extLst>
              <p:ext uri="{D42A27DB-BD31-4B8C-83A1-F6EECF244321}">
                <p14:modId xmlns:p14="http://schemas.microsoft.com/office/powerpoint/2010/main" val="305344200"/>
              </p:ext>
            </p:extLst>
          </p:nvPr>
        </p:nvGraphicFramePr>
        <p:xfrm>
          <a:off x="2339752" y="3887043"/>
          <a:ext cx="4800600" cy="2854325"/>
        </p:xfrm>
        <a:graphic>
          <a:graphicData uri="http://schemas.openxmlformats.org/presentationml/2006/ole">
            <mc:AlternateContent xmlns:mc="http://schemas.openxmlformats.org/markup-compatibility/2006">
              <mc:Choice xmlns:v="urn:schemas-microsoft-com:vml" Requires="v">
                <p:oleObj spid="_x0000_s319605" name="CorelDRAW" r:id="rId3" imgW="3943470" imgH="2344440" progId="CorelDRAW.Graphic.13">
                  <p:embed/>
                </p:oleObj>
              </mc:Choice>
              <mc:Fallback>
                <p:oleObj name="CorelDRAW" r:id="rId3" imgW="3943470" imgH="2344440" progId="CorelDRAW.Graphic.1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887043"/>
                        <a:ext cx="48006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2"/>
          <p:cNvSpPr txBox="1">
            <a:spLocks noChangeArrowheads="1"/>
          </p:cNvSpPr>
          <p:nvPr/>
        </p:nvSpPr>
        <p:spPr bwMode="auto">
          <a:xfrm>
            <a:off x="899592" y="3068960"/>
            <a:ext cx="82444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pPr>
            <a:r>
              <a:rPr lang="en-US" altLang="zh-CN" dirty="0">
                <a:ea typeface="宋体" charset="-122"/>
              </a:rPr>
              <a:t>To expand word </a:t>
            </a:r>
            <a:r>
              <a:rPr lang="en-US" altLang="zh-CN" dirty="0" smtClean="0">
                <a:ea typeface="宋体" charset="-122"/>
              </a:rPr>
              <a:t>length:</a:t>
            </a:r>
            <a:endParaRPr lang="en-US" altLang="zh-CN" dirty="0" smtClean="0">
              <a:ea typeface="宋体" charset="-122"/>
            </a:endParaRPr>
          </a:p>
          <a:p>
            <a:pPr>
              <a:spcBef>
                <a:spcPts val="0"/>
              </a:spcBef>
            </a:pPr>
            <a:r>
              <a:rPr lang="en-US" altLang="zh-CN" dirty="0" smtClean="0">
                <a:ea typeface="宋体" charset="-122"/>
              </a:rPr>
              <a:t>The </a:t>
            </a:r>
            <a:r>
              <a:rPr lang="en-US" altLang="zh-CN" dirty="0">
                <a:ea typeface="宋体" charset="-122"/>
              </a:rPr>
              <a:t>data bus size is larger, but the number of address is the same.</a:t>
            </a:r>
          </a:p>
        </p:txBody>
      </p:sp>
    </p:spTree>
    <p:extLst>
      <p:ext uri="{BB962C8B-B14F-4D97-AF65-F5344CB8AC3E}">
        <p14:creationId xmlns:p14="http://schemas.microsoft.com/office/powerpoint/2010/main" val="260387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a:ea typeface="宋体" charset="-122"/>
              </a:rPr>
              <a:t>Memory Expansion</a:t>
            </a:r>
          </a:p>
          <a:p>
            <a:pPr algn="just">
              <a:buFont typeface="Wingdings" pitchFamily="2" charset="2"/>
              <a:buChar char="Ø"/>
            </a:pPr>
            <a:endParaRPr lang="en-US" altLang="zh-CN" b="1" dirty="0">
              <a:ea typeface="宋体" charset="-122"/>
            </a:endParaRPr>
          </a:p>
        </p:txBody>
      </p:sp>
      <p:sp>
        <p:nvSpPr>
          <p:cNvPr id="7" name="Text Box 12"/>
          <p:cNvSpPr txBox="1">
            <a:spLocks noChangeArrowheads="1"/>
          </p:cNvSpPr>
          <p:nvPr/>
        </p:nvSpPr>
        <p:spPr bwMode="auto">
          <a:xfrm>
            <a:off x="899592" y="2276872"/>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0"/>
              </a:spcBef>
            </a:pPr>
            <a:r>
              <a:rPr lang="en-US" altLang="zh-CN" dirty="0">
                <a:ea typeface="宋体" charset="-122"/>
              </a:rPr>
              <a:t>To expand word capacity</a:t>
            </a:r>
            <a:r>
              <a:rPr lang="en-US" altLang="zh-CN" dirty="0" smtClean="0">
                <a:ea typeface="宋体" charset="-122"/>
              </a:rPr>
              <a:t>, need </a:t>
            </a:r>
            <a:r>
              <a:rPr lang="en-US" altLang="zh-CN" dirty="0">
                <a:ea typeface="宋体" charset="-122"/>
              </a:rPr>
              <a:t>to add an address line</a:t>
            </a:r>
          </a:p>
        </p:txBody>
      </p:sp>
      <p:graphicFrame>
        <p:nvGraphicFramePr>
          <p:cNvPr id="3" name="对象 2"/>
          <p:cNvGraphicFramePr>
            <a:graphicFrameLocks noChangeAspect="1"/>
          </p:cNvGraphicFramePr>
          <p:nvPr>
            <p:extLst>
              <p:ext uri="{D42A27DB-BD31-4B8C-83A1-F6EECF244321}">
                <p14:modId xmlns:p14="http://schemas.microsoft.com/office/powerpoint/2010/main" val="2477223804"/>
              </p:ext>
            </p:extLst>
          </p:nvPr>
        </p:nvGraphicFramePr>
        <p:xfrm>
          <a:off x="2736057" y="2996952"/>
          <a:ext cx="3960812" cy="3249613"/>
        </p:xfrm>
        <a:graphic>
          <a:graphicData uri="http://schemas.openxmlformats.org/presentationml/2006/ole">
            <mc:AlternateContent xmlns:mc="http://schemas.openxmlformats.org/markup-compatibility/2006">
              <mc:Choice xmlns:v="urn:schemas-microsoft-com:vml" Requires="v">
                <p:oleObj spid="_x0000_s334908" name="CorelDRAW" r:id="rId3" imgW="2588233" imgH="2122058" progId="CorelDRAW.Graphic.13">
                  <p:embed/>
                </p:oleObj>
              </mc:Choice>
              <mc:Fallback>
                <p:oleObj name="CorelDRAW" r:id="rId3" imgW="2588233" imgH="2122058" progId="CorelDRAW.Graphic.1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057" y="2996952"/>
                        <a:ext cx="3960812"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066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a:ea typeface="宋体" charset="-122"/>
              </a:rPr>
              <a:t>Memory </a:t>
            </a:r>
            <a:r>
              <a:rPr lang="en-US" altLang="zh-CN" b="1" dirty="0" smtClean="0">
                <a:ea typeface="宋体" charset="-122"/>
              </a:rPr>
              <a:t>Expansion</a:t>
            </a:r>
            <a:endParaRPr lang="en-US" altLang="zh-CN" b="1" dirty="0">
              <a:ea typeface="宋体" charset="-122"/>
            </a:endParaRPr>
          </a:p>
        </p:txBody>
      </p:sp>
      <p:sp>
        <p:nvSpPr>
          <p:cNvPr id="7" name="Text Box 12"/>
          <p:cNvSpPr txBox="1">
            <a:spLocks noChangeArrowheads="1"/>
          </p:cNvSpPr>
          <p:nvPr/>
        </p:nvSpPr>
        <p:spPr bwMode="auto">
          <a:xfrm>
            <a:off x="899592" y="2276872"/>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dirty="0">
                <a:ea typeface="宋体" panose="02010600030101010101" pitchFamily="2" charset="-122"/>
              </a:rPr>
              <a:t>Expand the 64K×4 ROMs to form a 64K×8 ROM.</a:t>
            </a:r>
            <a:endParaRPr lang="en-US" altLang="zh-CN" dirty="0">
              <a:ea typeface="宋体" panose="02010600030101010101" pitchFamily="2" charset="-122"/>
            </a:endParaRPr>
          </a:p>
        </p:txBody>
      </p:sp>
      <p:pic>
        <p:nvPicPr>
          <p:cNvPr id="8" name="Picture 4" descr="12-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615655"/>
            <a:ext cx="366712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054060"/>
            <a:ext cx="5112631" cy="332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5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a:ea typeface="宋体" charset="-122"/>
              </a:rPr>
              <a:t>Memory </a:t>
            </a:r>
            <a:r>
              <a:rPr lang="en-US" altLang="zh-CN" b="1" dirty="0" smtClean="0">
                <a:ea typeface="宋体" charset="-122"/>
              </a:rPr>
              <a:t>Expansion</a:t>
            </a:r>
            <a:endParaRPr lang="en-US" altLang="zh-CN" b="1" dirty="0">
              <a:ea typeface="宋体" charset="-122"/>
            </a:endParaRPr>
          </a:p>
        </p:txBody>
      </p:sp>
      <p:sp>
        <p:nvSpPr>
          <p:cNvPr id="7" name="Text Box 12"/>
          <p:cNvSpPr txBox="1">
            <a:spLocks noChangeArrowheads="1"/>
          </p:cNvSpPr>
          <p:nvPr/>
        </p:nvSpPr>
        <p:spPr bwMode="auto">
          <a:xfrm>
            <a:off x="899592" y="2276872"/>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dirty="0">
                <a:ea typeface="宋体" panose="02010600030101010101" pitchFamily="2" charset="-122"/>
              </a:rPr>
              <a:t>Use 512K×4 RAMs to implement a 1M×4 memory.</a:t>
            </a:r>
            <a:endParaRPr lang="en-US" altLang="zh-CN" dirty="0">
              <a:ea typeface="宋体" panose="02010600030101010101" pitchFamily="2" charset="-122"/>
            </a:endParaRPr>
          </a:p>
        </p:txBody>
      </p:sp>
      <p:pic>
        <p:nvPicPr>
          <p:cNvPr id="10" name="Picture 4" descr="1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827" y="2769369"/>
            <a:ext cx="6629272" cy="380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0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Memory expansion</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a:ea typeface="宋体" charset="-122"/>
              </a:rPr>
              <a:t>Memory </a:t>
            </a:r>
            <a:r>
              <a:rPr lang="en-US" altLang="zh-CN" b="1" dirty="0" smtClean="0">
                <a:ea typeface="宋体" charset="-122"/>
              </a:rPr>
              <a:t>Expansion</a:t>
            </a:r>
            <a:endParaRPr lang="en-US" altLang="zh-CN" b="1" dirty="0">
              <a:ea typeface="宋体" charset="-122"/>
            </a:endParaRPr>
          </a:p>
        </p:txBody>
      </p:sp>
      <p:sp>
        <p:nvSpPr>
          <p:cNvPr id="7" name="Text Box 12"/>
          <p:cNvSpPr txBox="1">
            <a:spLocks noChangeArrowheads="1"/>
          </p:cNvSpPr>
          <p:nvPr/>
        </p:nvSpPr>
        <p:spPr bwMode="auto">
          <a:xfrm>
            <a:off x="899592" y="2276872"/>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dirty="0">
                <a:solidFill>
                  <a:srgbClr val="000000"/>
                </a:solidFill>
                <a:ea typeface="宋体" panose="02010600030101010101" pitchFamily="2" charset="-122"/>
              </a:rPr>
              <a:t>Use 256×8 RAMs to implement a 1024×8 </a:t>
            </a:r>
            <a:r>
              <a:rPr lang="en-US" altLang="zh-CN" dirty="0" smtClean="0">
                <a:solidFill>
                  <a:srgbClr val="000000"/>
                </a:solidFill>
                <a:ea typeface="宋体" panose="02010600030101010101" pitchFamily="2" charset="-122"/>
              </a:rPr>
              <a:t>memory.</a:t>
            </a:r>
            <a:endParaRPr lang="en-US" altLang="zh-CN" dirty="0">
              <a:ea typeface="宋体" panose="02010600030101010101" pitchFamily="2" charset="-122"/>
            </a:endParaRPr>
          </a:p>
        </p:txBody>
      </p:sp>
      <p:pic>
        <p:nvPicPr>
          <p:cNvPr id="8" name="Picture 6" descr="256 8 to 1024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66904"/>
            <a:ext cx="7362750" cy="383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0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Module</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SIMMs and DIMMs</a:t>
            </a:r>
            <a:endParaRPr lang="en-US" altLang="zh-CN" b="1" dirty="0">
              <a:ea typeface="宋体" charset="-122"/>
            </a:endParaRPr>
          </a:p>
        </p:txBody>
      </p:sp>
      <p:sp>
        <p:nvSpPr>
          <p:cNvPr id="7" name="Text Box 12"/>
          <p:cNvSpPr txBox="1">
            <a:spLocks noChangeArrowheads="1"/>
          </p:cNvSpPr>
          <p:nvPr/>
        </p:nvSpPr>
        <p:spPr bwMode="auto">
          <a:xfrm>
            <a:off x="899592" y="2301840"/>
            <a:ext cx="7776864"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altLang="zh-CN" sz="2200" dirty="0">
                <a:ea typeface="宋体" charset="-122"/>
              </a:rPr>
              <a:t>SIMMs (single in-line memory modules) and DIMMs (dual in-line memory modules) are plug-in circuit boards containing the ICs and I/O brought out on edge connectors. </a:t>
            </a:r>
            <a:endParaRPr lang="en-US" altLang="zh-CN" sz="2200" dirty="0" smtClean="0">
              <a:ea typeface="宋体" charset="-122"/>
            </a:endParaRPr>
          </a:p>
          <a:p>
            <a:pPr>
              <a:spcBef>
                <a:spcPct val="50000"/>
              </a:spcBef>
            </a:pPr>
            <a:r>
              <a:rPr lang="en-US" altLang="zh-CN" sz="2200" dirty="0" smtClean="0">
                <a:ea typeface="宋体" charset="-122"/>
              </a:rPr>
              <a:t>SIMMs </a:t>
            </a:r>
            <a:r>
              <a:rPr lang="en-US" altLang="zh-CN" sz="2200" dirty="0">
                <a:ea typeface="宋体" charset="-122"/>
              </a:rPr>
              <a:t>have a 32-bit data path with I/O on only one side whereas DIMMs have a 64-bit data path with I/O on both sides of the board.</a:t>
            </a:r>
          </a:p>
        </p:txBody>
      </p:sp>
      <p:graphicFrame>
        <p:nvGraphicFramePr>
          <p:cNvPr id="8" name="Object 13"/>
          <p:cNvGraphicFramePr>
            <a:graphicFrameLocks noChangeAspect="1"/>
          </p:cNvGraphicFramePr>
          <p:nvPr>
            <p:extLst>
              <p:ext uri="{D42A27DB-BD31-4B8C-83A1-F6EECF244321}">
                <p14:modId xmlns:p14="http://schemas.microsoft.com/office/powerpoint/2010/main" val="808562556"/>
              </p:ext>
            </p:extLst>
          </p:nvPr>
        </p:nvGraphicFramePr>
        <p:xfrm>
          <a:off x="3566120" y="4505473"/>
          <a:ext cx="3886200" cy="1947863"/>
        </p:xfrm>
        <a:graphic>
          <a:graphicData uri="http://schemas.openxmlformats.org/presentationml/2006/ole">
            <mc:AlternateContent xmlns:mc="http://schemas.openxmlformats.org/markup-compatibility/2006">
              <mc:Choice xmlns:v="urn:schemas-microsoft-com:vml" Requires="v">
                <p:oleObj spid="_x0000_s321648" name="CorelDRAW" r:id="rId3" imgW="2611013" imgH="1309583" progId="CorelDRAW.Graphic.13">
                  <p:embed/>
                </p:oleObj>
              </mc:Choice>
              <mc:Fallback>
                <p:oleObj name="CorelDRAW" r:id="rId3" imgW="2611013" imgH="130958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120" y="4505473"/>
                        <a:ext cx="38862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5"/>
          <p:cNvSpPr txBox="1">
            <a:spLocks noChangeArrowheads="1"/>
          </p:cNvSpPr>
          <p:nvPr/>
        </p:nvSpPr>
        <p:spPr bwMode="auto">
          <a:xfrm>
            <a:off x="1127720" y="496267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ea typeface="宋体" charset="-122"/>
              </a:rPr>
              <a:t>SIMM or DIMM</a:t>
            </a:r>
          </a:p>
        </p:txBody>
      </p:sp>
      <p:sp>
        <p:nvSpPr>
          <p:cNvPr id="10" name="Line 16"/>
          <p:cNvSpPr>
            <a:spLocks noChangeShapeType="1"/>
          </p:cNvSpPr>
          <p:nvPr/>
        </p:nvSpPr>
        <p:spPr bwMode="auto">
          <a:xfrm flipV="1">
            <a:off x="3032720" y="5038873"/>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7"/>
          <p:cNvSpPr txBox="1">
            <a:spLocks noChangeArrowheads="1"/>
          </p:cNvSpPr>
          <p:nvPr/>
        </p:nvSpPr>
        <p:spPr bwMode="auto">
          <a:xfrm>
            <a:off x="1203920" y="5648473"/>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2000">
                <a:ea typeface="宋体" charset="-122"/>
              </a:rPr>
              <a:t>Socket on system board</a:t>
            </a:r>
          </a:p>
        </p:txBody>
      </p:sp>
      <p:sp>
        <p:nvSpPr>
          <p:cNvPr id="12" name="Line 18"/>
          <p:cNvSpPr>
            <a:spLocks noChangeShapeType="1"/>
          </p:cNvSpPr>
          <p:nvPr/>
        </p:nvSpPr>
        <p:spPr bwMode="auto">
          <a:xfrm>
            <a:off x="2727920" y="6181873"/>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540377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FIFO Memory</a:t>
            </a:r>
            <a:endParaRPr lang="en-US" altLang="zh-CN" b="1" dirty="0">
              <a:ea typeface="宋体" charset="-122"/>
            </a:endParaRPr>
          </a:p>
        </p:txBody>
      </p:sp>
      <p:sp>
        <p:nvSpPr>
          <p:cNvPr id="13" name="Text Box 12"/>
          <p:cNvSpPr txBox="1">
            <a:spLocks noChangeArrowheads="1"/>
          </p:cNvSpPr>
          <p:nvPr/>
        </p:nvSpPr>
        <p:spPr bwMode="auto">
          <a:xfrm>
            <a:off x="468313" y="2301840"/>
            <a:ext cx="82081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a:ea typeface="宋体" charset="-122"/>
              </a:rPr>
              <a:t>FIFO </a:t>
            </a:r>
            <a:r>
              <a:rPr lang="en-US" altLang="zh-CN" dirty="0" smtClean="0">
                <a:ea typeface="宋体" charset="-122"/>
              </a:rPr>
              <a:t>memory (first </a:t>
            </a:r>
            <a:r>
              <a:rPr lang="en-US" altLang="zh-CN" dirty="0">
                <a:ea typeface="宋体" charset="-122"/>
              </a:rPr>
              <a:t>in-first </a:t>
            </a:r>
            <a:r>
              <a:rPr lang="en-US" altLang="zh-CN" dirty="0" smtClean="0">
                <a:ea typeface="宋体" charset="-122"/>
              </a:rPr>
              <a:t>out) is </a:t>
            </a:r>
            <a:r>
              <a:rPr lang="en-US" altLang="zh-CN" dirty="0">
                <a:ea typeface="宋体" charset="-122"/>
              </a:rPr>
              <a:t>basically an arrangement of shift registers. </a:t>
            </a:r>
            <a:endParaRPr lang="en-US" altLang="zh-CN" dirty="0" smtClean="0">
              <a:ea typeface="宋体" charset="-122"/>
            </a:endParaRPr>
          </a:p>
          <a:p>
            <a:pPr marL="342900" indent="-342900" algn="just">
              <a:spcBef>
                <a:spcPts val="0"/>
              </a:spcBef>
              <a:buFont typeface="Wingdings" pitchFamily="2" charset="2"/>
              <a:buChar char="ü"/>
            </a:pPr>
            <a:r>
              <a:rPr lang="en-US" altLang="zh-CN" dirty="0" smtClean="0">
                <a:ea typeface="宋体" charset="-122"/>
              </a:rPr>
              <a:t>It </a:t>
            </a:r>
            <a:r>
              <a:rPr lang="en-US" altLang="zh-CN" dirty="0">
                <a:ea typeface="宋体" charset="-122"/>
              </a:rPr>
              <a:t>is used in applications where two systems communicate at different rates.</a:t>
            </a:r>
          </a:p>
        </p:txBody>
      </p:sp>
      <p:graphicFrame>
        <p:nvGraphicFramePr>
          <p:cNvPr id="2" name="对象 1"/>
          <p:cNvGraphicFramePr>
            <a:graphicFrameLocks noChangeAspect="1"/>
          </p:cNvGraphicFramePr>
          <p:nvPr>
            <p:extLst>
              <p:ext uri="{D42A27DB-BD31-4B8C-83A1-F6EECF244321}">
                <p14:modId xmlns:p14="http://schemas.microsoft.com/office/powerpoint/2010/main" val="566127996"/>
              </p:ext>
            </p:extLst>
          </p:nvPr>
        </p:nvGraphicFramePr>
        <p:xfrm>
          <a:off x="2123653" y="3694385"/>
          <a:ext cx="5400675" cy="2974975"/>
        </p:xfrm>
        <a:graphic>
          <a:graphicData uri="http://schemas.openxmlformats.org/presentationml/2006/ole">
            <mc:AlternateContent xmlns:mc="http://schemas.openxmlformats.org/markup-compatibility/2006">
              <mc:Choice xmlns:v="urn:schemas-microsoft-com:vml" Requires="v">
                <p:oleObj spid="_x0000_s322671" name="CorelDRAW" r:id="rId3" imgW="3943149" imgH="2171151" progId="CorelDRAW.Graphic.13">
                  <p:embed/>
                </p:oleObj>
              </mc:Choice>
              <mc:Fallback>
                <p:oleObj name="CorelDRAW" r:id="rId3" imgW="3943149" imgH="2171151" progId="CorelDRAW.Graphic.1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653" y="3694385"/>
                        <a:ext cx="54006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4016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LIFO Memory</a:t>
            </a:r>
            <a:endParaRPr lang="en-US" altLang="zh-CN" b="1" dirty="0">
              <a:ea typeface="宋体" charset="-122"/>
            </a:endParaRPr>
          </a:p>
        </p:txBody>
      </p:sp>
      <p:sp>
        <p:nvSpPr>
          <p:cNvPr id="13" name="Text Box 12"/>
          <p:cNvSpPr txBox="1">
            <a:spLocks noChangeArrowheads="1"/>
          </p:cNvSpPr>
          <p:nvPr/>
        </p:nvSpPr>
        <p:spPr bwMode="auto">
          <a:xfrm>
            <a:off x="468313" y="2301840"/>
            <a:ext cx="82081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smtClean="0">
                <a:ea typeface="宋体" charset="-122"/>
              </a:rPr>
              <a:t>LIFO memory (last </a:t>
            </a:r>
            <a:r>
              <a:rPr lang="en-US" altLang="zh-CN" dirty="0">
                <a:ea typeface="宋体" charset="-122"/>
              </a:rPr>
              <a:t>in-first </a:t>
            </a:r>
            <a:r>
              <a:rPr lang="en-US" altLang="zh-CN" dirty="0" smtClean="0">
                <a:ea typeface="宋体" charset="-122"/>
              </a:rPr>
              <a:t>out)</a:t>
            </a:r>
          </a:p>
          <a:p>
            <a:pPr marL="342900" indent="-342900" algn="just">
              <a:spcBef>
                <a:spcPts val="0"/>
              </a:spcBef>
              <a:buFont typeface="Wingdings" pitchFamily="2" charset="2"/>
              <a:buChar char="ü"/>
            </a:pPr>
            <a:r>
              <a:rPr lang="en-US" altLang="zh-CN" dirty="0">
                <a:ea typeface="宋体" charset="-122"/>
              </a:rPr>
              <a:t>In microprocessors, a portion of RAM is devoted to this type of memory, which is called the </a:t>
            </a:r>
            <a:r>
              <a:rPr lang="en-US" altLang="zh-CN" b="1" dirty="0">
                <a:ea typeface="宋体" charset="-122"/>
              </a:rPr>
              <a:t>stack</a:t>
            </a:r>
            <a:r>
              <a:rPr lang="en-US" altLang="zh-CN" dirty="0">
                <a:ea typeface="宋体" charset="-122"/>
              </a:rPr>
              <a:t>. </a:t>
            </a:r>
            <a:endParaRPr lang="en-US" altLang="zh-CN" dirty="0" smtClean="0">
              <a:ea typeface="宋体" charset="-122"/>
            </a:endParaRPr>
          </a:p>
          <a:p>
            <a:pPr marL="342900" indent="-342900" algn="just">
              <a:spcBef>
                <a:spcPts val="0"/>
              </a:spcBef>
              <a:buFont typeface="Wingdings" pitchFamily="2" charset="2"/>
              <a:buChar char="ü"/>
            </a:pPr>
            <a:r>
              <a:rPr lang="en-US" altLang="zh-CN" dirty="0" smtClean="0">
                <a:ea typeface="宋体" charset="-122"/>
              </a:rPr>
              <a:t>Stacks </a:t>
            </a:r>
            <a:r>
              <a:rPr lang="en-US" altLang="zh-CN" dirty="0">
                <a:ea typeface="宋体" charset="-122"/>
              </a:rPr>
              <a:t>are very useful for temporary storage of internal registers, so that the processor can be interrupted but can easily return to a given task. </a:t>
            </a:r>
          </a:p>
        </p:txBody>
      </p:sp>
      <p:graphicFrame>
        <p:nvGraphicFramePr>
          <p:cNvPr id="7" name="Object 9"/>
          <p:cNvGraphicFramePr>
            <a:graphicFrameLocks noChangeAspect="1"/>
          </p:cNvGraphicFramePr>
          <p:nvPr>
            <p:extLst>
              <p:ext uri="{D42A27DB-BD31-4B8C-83A1-F6EECF244321}">
                <p14:modId xmlns:p14="http://schemas.microsoft.com/office/powerpoint/2010/main" val="2280294029"/>
              </p:ext>
            </p:extLst>
          </p:nvPr>
        </p:nvGraphicFramePr>
        <p:xfrm>
          <a:off x="3068216" y="4509120"/>
          <a:ext cx="2798763" cy="2244725"/>
        </p:xfrm>
        <a:graphic>
          <a:graphicData uri="http://schemas.openxmlformats.org/presentationml/2006/ole">
            <mc:AlternateContent xmlns:mc="http://schemas.openxmlformats.org/markup-compatibility/2006">
              <mc:Choice xmlns:v="urn:schemas-microsoft-com:vml" Requires="v">
                <p:oleObj spid="_x0000_s323695" name="CorelDRAW" r:id="rId3" imgW="1634370" imgH="1311859" progId="CorelDRAW.Graphic.13">
                  <p:embed/>
                </p:oleObj>
              </mc:Choice>
              <mc:Fallback>
                <p:oleObj name="CorelDRAW" r:id="rId3" imgW="1634370" imgH="131185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216" y="4509120"/>
                        <a:ext cx="279876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0"/>
          <p:cNvSpPr txBox="1">
            <a:spLocks noChangeArrowheads="1"/>
          </p:cNvSpPr>
          <p:nvPr/>
        </p:nvSpPr>
        <p:spPr bwMode="auto">
          <a:xfrm>
            <a:off x="5811416" y="560608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solidFill>
                  <a:srgbClr val="FF0000"/>
                </a:solidFill>
                <a:ea typeface="宋体" charset="-122"/>
              </a:rPr>
              <a:t>Top-of-stack</a:t>
            </a:r>
          </a:p>
        </p:txBody>
      </p:sp>
      <p:sp>
        <p:nvSpPr>
          <p:cNvPr id="9" name="Text Box 11"/>
          <p:cNvSpPr txBox="1">
            <a:spLocks noChangeArrowheads="1"/>
          </p:cNvSpPr>
          <p:nvPr/>
        </p:nvSpPr>
        <p:spPr bwMode="auto">
          <a:xfrm>
            <a:off x="2915816" y="575848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a:solidFill>
                  <a:srgbClr val="FF0000"/>
                </a:solidFill>
                <a:ea typeface="宋体" charset="-122"/>
              </a:rPr>
              <a:t>Stack pointer</a:t>
            </a:r>
          </a:p>
        </p:txBody>
      </p:sp>
    </p:spTree>
    <p:extLst>
      <p:ext uri="{BB962C8B-B14F-4D97-AF65-F5344CB8AC3E}">
        <p14:creationId xmlns:p14="http://schemas.microsoft.com/office/powerpoint/2010/main" val="376239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37"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900" decel="100000" fill="hold"/>
                                        <p:tgtEl>
                                          <p:spTgt spid="8"/>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900" decel="100000" fill="hold"/>
                                        <p:tgtEl>
                                          <p:spTgt spid="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CCD Memory</a:t>
            </a:r>
            <a:endParaRPr lang="en-US" altLang="zh-CN" b="1" dirty="0">
              <a:ea typeface="宋体" charset="-122"/>
            </a:endParaRPr>
          </a:p>
        </p:txBody>
      </p:sp>
      <p:sp>
        <p:nvSpPr>
          <p:cNvPr id="13" name="Text Box 12"/>
          <p:cNvSpPr txBox="1">
            <a:spLocks noChangeArrowheads="1"/>
          </p:cNvSpPr>
          <p:nvPr/>
        </p:nvSpPr>
        <p:spPr bwMode="auto">
          <a:xfrm>
            <a:off x="468313" y="2301840"/>
            <a:ext cx="82081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smtClean="0">
                <a:ea typeface="宋体" charset="-122"/>
              </a:rPr>
              <a:t>CCD memory (charge-coupled device memory)</a:t>
            </a:r>
          </a:p>
          <a:p>
            <a:pPr algn="just">
              <a:spcBef>
                <a:spcPts val="0"/>
              </a:spcBef>
            </a:pPr>
            <a:r>
              <a:rPr lang="en-US" altLang="zh-CN" dirty="0" smtClean="0">
                <a:ea typeface="宋体" charset="-122"/>
              </a:rPr>
              <a:t>     High density is the main advantage</a:t>
            </a:r>
          </a:p>
          <a:p>
            <a:pPr algn="just">
              <a:spcBef>
                <a:spcPts val="0"/>
              </a:spcBef>
            </a:pPr>
            <a:endParaRPr lang="en-US" altLang="zh-CN" dirty="0" smtClean="0">
              <a:ea typeface="宋体" charset="-122"/>
            </a:endParaRPr>
          </a:p>
          <a:p>
            <a:pPr marL="342900" indent="-342900" algn="just">
              <a:spcBef>
                <a:spcPts val="0"/>
              </a:spcBef>
              <a:buFont typeface="Wingdings" pitchFamily="2" charset="2"/>
              <a:buChar char="ü"/>
            </a:pPr>
            <a:r>
              <a:rPr lang="en-US" altLang="zh-CN" dirty="0" smtClean="0">
                <a:ea typeface="宋体" charset="-122"/>
              </a:rPr>
              <a:t>Operation</a:t>
            </a:r>
          </a:p>
          <a:p>
            <a:pPr algn="just">
              <a:spcBef>
                <a:spcPts val="0"/>
              </a:spcBef>
            </a:pPr>
            <a:r>
              <a:rPr lang="en-US" altLang="zh-CN" dirty="0" smtClean="0">
                <a:ea typeface="宋体" charset="-122"/>
              </a:rPr>
              <a:t>    - Consist of long rows of semiconductor capacitors</a:t>
            </a:r>
          </a:p>
          <a:p>
            <a:pPr algn="just">
              <a:spcBef>
                <a:spcPts val="0"/>
              </a:spcBef>
            </a:pPr>
            <a:r>
              <a:rPr lang="en-US" altLang="zh-CN" dirty="0" smtClean="0">
                <a:ea typeface="宋体" charset="-122"/>
              </a:rPr>
              <a:t>    - Data are entered into a channel serially by depositing a small  </a:t>
            </a:r>
          </a:p>
          <a:p>
            <a:pPr algn="just">
              <a:spcBef>
                <a:spcPts val="0"/>
              </a:spcBef>
            </a:pPr>
            <a:r>
              <a:rPr lang="en-US" altLang="zh-CN" dirty="0">
                <a:ea typeface="宋体" charset="-122"/>
              </a:rPr>
              <a:t> </a:t>
            </a:r>
            <a:r>
              <a:rPr lang="en-US" altLang="zh-CN" dirty="0" smtClean="0">
                <a:ea typeface="宋体" charset="-122"/>
              </a:rPr>
              <a:t>      charge for a 0 and a large charge for a 1 on the capacitors.</a:t>
            </a:r>
          </a:p>
          <a:p>
            <a:pPr algn="just">
              <a:spcBef>
                <a:spcPts val="0"/>
              </a:spcBef>
            </a:pPr>
            <a:r>
              <a:rPr lang="en-US" altLang="zh-CN" dirty="0">
                <a:ea typeface="宋体" charset="-122"/>
              </a:rPr>
              <a:t> </a:t>
            </a:r>
            <a:r>
              <a:rPr lang="en-US" altLang="zh-CN" dirty="0" smtClean="0">
                <a:ea typeface="宋体" charset="-122"/>
              </a:rPr>
              <a:t>   - Refreshment is done by shifting the charge packets serially  </a:t>
            </a:r>
          </a:p>
          <a:p>
            <a:pPr algn="just">
              <a:spcBef>
                <a:spcPts val="0"/>
              </a:spcBef>
            </a:pPr>
            <a:r>
              <a:rPr lang="en-US" altLang="zh-CN" dirty="0">
                <a:ea typeface="宋体" charset="-122"/>
              </a:rPr>
              <a:t> </a:t>
            </a:r>
            <a:r>
              <a:rPr lang="en-US" altLang="zh-CN" dirty="0" smtClean="0">
                <a:ea typeface="宋体" charset="-122"/>
              </a:rPr>
              <a:t>      through a refresh circuit.</a:t>
            </a:r>
          </a:p>
          <a:p>
            <a:pPr algn="just">
              <a:spcBef>
                <a:spcPts val="0"/>
              </a:spcBef>
            </a:pPr>
            <a:endParaRPr lang="en-US" altLang="zh-CN" dirty="0" smtClean="0">
              <a:ea typeface="宋体" charset="-122"/>
            </a:endParaRPr>
          </a:p>
          <a:p>
            <a:pPr marL="342900" indent="-342900" algn="just">
              <a:spcBef>
                <a:spcPts val="0"/>
              </a:spcBef>
              <a:buFont typeface="Wingdings" pitchFamily="2" charset="2"/>
              <a:buChar char="ü"/>
            </a:pPr>
            <a:r>
              <a:rPr lang="en-US" altLang="zh-CN" dirty="0" smtClean="0">
                <a:ea typeface="宋体" charset="-122"/>
              </a:rPr>
              <a:t>Used in modern cameras to capture video images in the form of light-induced charge.</a:t>
            </a:r>
            <a:endParaRPr lang="en-US" altLang="zh-CN" dirty="0">
              <a:ea typeface="宋体" charset="-122"/>
            </a:endParaRPr>
          </a:p>
        </p:txBody>
      </p:sp>
    </p:spTree>
    <p:extLst>
      <p:ext uri="{BB962C8B-B14F-4D97-AF65-F5344CB8AC3E}">
        <p14:creationId xmlns:p14="http://schemas.microsoft.com/office/powerpoint/2010/main" val="2733165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Units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Units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39551" y="2348880"/>
            <a:ext cx="84250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ts val="0"/>
              </a:spcBef>
              <a:buFont typeface="Wingdings" pitchFamily="2" charset="2"/>
              <a:buChar char="ü"/>
            </a:pPr>
            <a:r>
              <a:rPr lang="en-US" altLang="zh-CN" sz="2400" dirty="0">
                <a:ea typeface="宋体" charset="-122"/>
              </a:rPr>
              <a:t>Memories store data in units from one to eight bits. </a:t>
            </a:r>
            <a:endParaRPr lang="en-US" altLang="zh-CN" sz="2400" dirty="0" smtClean="0">
              <a:ea typeface="宋体" charset="-122"/>
            </a:endParaRPr>
          </a:p>
          <a:p>
            <a:pPr marL="342900" indent="-342900" eaLnBrk="1" hangingPunct="1">
              <a:spcBef>
                <a:spcPts val="0"/>
              </a:spcBef>
              <a:buFont typeface="Wingdings" pitchFamily="2" charset="2"/>
              <a:buChar char="ü"/>
            </a:pPr>
            <a:r>
              <a:rPr lang="en-US" altLang="zh-CN" sz="2400" dirty="0" smtClean="0">
                <a:ea typeface="宋体" charset="-122"/>
              </a:rPr>
              <a:t>The </a:t>
            </a:r>
            <a:r>
              <a:rPr lang="en-US" altLang="zh-CN" sz="2400" dirty="0">
                <a:ea typeface="宋体" charset="-122"/>
              </a:rPr>
              <a:t>most common unit is the </a:t>
            </a:r>
            <a:r>
              <a:rPr lang="en-US" altLang="zh-CN" sz="2400" b="1" dirty="0">
                <a:ea typeface="宋体" charset="-122"/>
              </a:rPr>
              <a:t>byte</a:t>
            </a:r>
            <a:r>
              <a:rPr lang="en-US" altLang="zh-CN" sz="2400" dirty="0">
                <a:ea typeface="宋体" charset="-122"/>
              </a:rPr>
              <a:t>, which by definition is 8 bits. </a:t>
            </a:r>
          </a:p>
        </p:txBody>
      </p:sp>
      <p:graphicFrame>
        <p:nvGraphicFramePr>
          <p:cNvPr id="2" name="对象 1"/>
          <p:cNvGraphicFramePr>
            <a:graphicFrameLocks noChangeAspect="1"/>
          </p:cNvGraphicFramePr>
          <p:nvPr>
            <p:extLst>
              <p:ext uri="{D42A27DB-BD31-4B8C-83A1-F6EECF244321}">
                <p14:modId xmlns:p14="http://schemas.microsoft.com/office/powerpoint/2010/main" val="4208838059"/>
              </p:ext>
            </p:extLst>
          </p:nvPr>
        </p:nvGraphicFramePr>
        <p:xfrm>
          <a:off x="3054265" y="3356992"/>
          <a:ext cx="3324395" cy="560933"/>
        </p:xfrm>
        <a:graphic>
          <a:graphicData uri="http://schemas.openxmlformats.org/presentationml/2006/ole">
            <mc:AlternateContent xmlns:mc="http://schemas.openxmlformats.org/markup-compatibility/2006">
              <mc:Choice xmlns:v="urn:schemas-microsoft-com:vml" Requires="v">
                <p:oleObj spid="_x0000_s329821" name="CorelDRAW" r:id="rId3" imgW="1045945" imgH="176540" progId="CorelDRAW.Graphic.13">
                  <p:embed/>
                </p:oleObj>
              </mc:Choice>
              <mc:Fallback>
                <p:oleObj name="CorelDRAW" r:id="rId3" imgW="1045945" imgH="1765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265" y="3356992"/>
                        <a:ext cx="3324395" cy="560933"/>
                      </a:xfrm>
                      <a:prstGeom prst="rect">
                        <a:avLst/>
                      </a:prstGeom>
                      <a:noFill/>
                      <a:ln>
                        <a:noFill/>
                      </a:ln>
                      <a:effectLst/>
                    </p:spPr>
                  </p:pic>
                </p:oleObj>
              </mc:Fallback>
            </mc:AlternateContent>
          </a:graphicData>
        </a:graphic>
      </p:graphicFrame>
      <p:sp>
        <p:nvSpPr>
          <p:cNvPr id="7" name="Text Box 30"/>
          <p:cNvSpPr txBox="1">
            <a:spLocks noChangeArrowheads="1"/>
          </p:cNvSpPr>
          <p:nvPr/>
        </p:nvSpPr>
        <p:spPr bwMode="auto">
          <a:xfrm>
            <a:off x="844624" y="4154304"/>
            <a:ext cx="76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000" dirty="0">
                <a:ea typeface="宋体" charset="-122"/>
              </a:rPr>
              <a:t>Computer memories are organized into multiples of bytes called </a:t>
            </a:r>
            <a:r>
              <a:rPr lang="en-US" altLang="zh-CN" sz="2000" dirty="0" smtClean="0">
                <a:ea typeface="宋体" charset="-122"/>
              </a:rPr>
              <a:t>words.</a:t>
            </a:r>
          </a:p>
          <a:p>
            <a:pPr algn="just" eaLnBrk="1" hangingPunct="1">
              <a:spcBef>
                <a:spcPct val="50000"/>
              </a:spcBef>
            </a:pPr>
            <a:r>
              <a:rPr lang="en-US" altLang="zh-CN" sz="2000" dirty="0" smtClean="0">
                <a:ea typeface="宋体" charset="-122"/>
              </a:rPr>
              <a:t>Generally, a word </a:t>
            </a:r>
            <a:r>
              <a:rPr lang="en-US" altLang="zh-CN" sz="2000" dirty="0">
                <a:ea typeface="宋体" charset="-122"/>
              </a:rPr>
              <a:t>is defined as the number of bits handled as one entity by a computer. </a:t>
            </a:r>
            <a:endParaRPr lang="en-US" altLang="zh-CN" sz="2000" dirty="0" smtClean="0">
              <a:ea typeface="宋体" charset="-122"/>
            </a:endParaRPr>
          </a:p>
          <a:p>
            <a:pPr algn="just" eaLnBrk="1" hangingPunct="1">
              <a:spcBef>
                <a:spcPct val="50000"/>
              </a:spcBef>
            </a:pPr>
            <a:r>
              <a:rPr lang="en-US" altLang="zh-CN" sz="2000" dirty="0" smtClean="0">
                <a:ea typeface="宋体" charset="-122"/>
              </a:rPr>
              <a:t>By </a:t>
            </a:r>
            <a:r>
              <a:rPr lang="en-US" altLang="zh-CN" sz="2000" dirty="0">
                <a:ea typeface="宋体" charset="-122"/>
              </a:rPr>
              <a:t>this definition, a word is equal to the internal register size (usually 16, 32, or 64 bits). </a:t>
            </a:r>
          </a:p>
        </p:txBody>
      </p:sp>
    </p:spTree>
    <p:extLst>
      <p:ext uri="{BB962C8B-B14F-4D97-AF65-F5344CB8AC3E}">
        <p14:creationId xmlns:p14="http://schemas.microsoft.com/office/powerpoint/2010/main" val="206129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Magnetic Hard Drive</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Magnetic Hard Drive</a:t>
            </a:r>
            <a:endParaRPr lang="en-US" altLang="zh-CN" b="1" dirty="0">
              <a:ea typeface="宋体" charset="-122"/>
            </a:endParaRPr>
          </a:p>
        </p:txBody>
      </p:sp>
      <p:sp>
        <p:nvSpPr>
          <p:cNvPr id="13" name="Text Box 12"/>
          <p:cNvSpPr txBox="1">
            <a:spLocks noChangeArrowheads="1"/>
          </p:cNvSpPr>
          <p:nvPr/>
        </p:nvSpPr>
        <p:spPr bwMode="auto">
          <a:xfrm>
            <a:off x="468313" y="2301840"/>
            <a:ext cx="82081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a:ea typeface="宋体" charset="-122"/>
              </a:rPr>
              <a:t>The magnetic hard drive is the backbone of computer mass storage and is applied to other devices such as digital video recorders. </a:t>
            </a:r>
            <a:endParaRPr lang="en-US" altLang="zh-CN" dirty="0" smtClean="0">
              <a:ea typeface="宋体" charset="-122"/>
            </a:endParaRPr>
          </a:p>
          <a:p>
            <a:pPr marL="342900" indent="-342900" algn="just">
              <a:spcBef>
                <a:spcPts val="0"/>
              </a:spcBef>
              <a:buFont typeface="Wingdings" pitchFamily="2" charset="2"/>
              <a:buChar char="ü"/>
            </a:pPr>
            <a:r>
              <a:rPr lang="en-US" altLang="zh-CN" dirty="0" smtClean="0">
                <a:ea typeface="宋体" charset="-122"/>
              </a:rPr>
              <a:t>Capacities </a:t>
            </a:r>
            <a:r>
              <a:rPr lang="en-US" altLang="zh-CN" dirty="0">
                <a:ea typeface="宋体" charset="-122"/>
              </a:rPr>
              <a:t>of hard drives have increased exponentially, with 1 TB (1 trillion  bytes!) drives available today.</a:t>
            </a:r>
          </a:p>
        </p:txBody>
      </p:sp>
      <p:graphicFrame>
        <p:nvGraphicFramePr>
          <p:cNvPr id="10" name="Object 10"/>
          <p:cNvGraphicFramePr>
            <a:graphicFrameLocks noChangeAspect="1"/>
          </p:cNvGraphicFramePr>
          <p:nvPr>
            <p:extLst/>
          </p:nvPr>
        </p:nvGraphicFramePr>
        <p:xfrm>
          <a:off x="4427984" y="4037285"/>
          <a:ext cx="4071938" cy="2632075"/>
        </p:xfrm>
        <a:graphic>
          <a:graphicData uri="http://schemas.openxmlformats.org/presentationml/2006/ole">
            <mc:AlternateContent xmlns:mc="http://schemas.openxmlformats.org/markup-compatibility/2006">
              <mc:Choice xmlns:v="urn:schemas-microsoft-com:vml" Requires="v">
                <p:oleObj spid="_x0000_s336926" name="CorelDRAW" r:id="rId3" imgW="2962335" imgH="1914307" progId="CorelDRAW.Graphic.13">
                  <p:embed/>
                </p:oleObj>
              </mc:Choice>
              <mc:Fallback>
                <p:oleObj name="CorelDRAW" r:id="rId3" imgW="2962335" imgH="191430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037285"/>
                        <a:ext cx="4071938"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1"/>
          <p:cNvSpPr txBox="1">
            <a:spLocks noChangeArrowheads="1"/>
          </p:cNvSpPr>
          <p:nvPr/>
        </p:nvSpPr>
        <p:spPr bwMode="auto">
          <a:xfrm>
            <a:off x="854968" y="4365104"/>
            <a:ext cx="335699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0"/>
              </a:spcBef>
            </a:pPr>
            <a:r>
              <a:rPr lang="en-US" altLang="zh-CN" sz="2000" dirty="0">
                <a:ea typeface="宋体" charset="-122"/>
              </a:rPr>
              <a:t>Platters are arranged in tracks (circular shapes) and sectors (pie shaped). </a:t>
            </a:r>
            <a:endParaRPr lang="en-US" altLang="zh-CN" sz="2000" dirty="0" smtClean="0">
              <a:ea typeface="宋体" charset="-122"/>
            </a:endParaRPr>
          </a:p>
          <a:p>
            <a:pPr algn="just">
              <a:spcBef>
                <a:spcPts val="0"/>
              </a:spcBef>
            </a:pPr>
            <a:r>
              <a:rPr lang="en-US" altLang="zh-CN" sz="2000" dirty="0" smtClean="0">
                <a:ea typeface="宋体" charset="-122"/>
              </a:rPr>
              <a:t>Files </a:t>
            </a:r>
            <a:r>
              <a:rPr lang="en-US" altLang="zh-CN" sz="2000" dirty="0">
                <a:ea typeface="宋体" charset="-122"/>
              </a:rPr>
              <a:t>are listed in a File Allocation Table, (FAT) that keeps track of file names, locations, size, and more.</a:t>
            </a:r>
          </a:p>
        </p:txBody>
      </p:sp>
    </p:spTree>
    <p:extLst>
      <p:ext uri="{BB962C8B-B14F-4D97-AF65-F5344CB8AC3E}">
        <p14:creationId xmlns:p14="http://schemas.microsoft.com/office/powerpoint/2010/main" val="366479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Magnetic Hard Drive</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Magnetic Hard Drive Performance</a:t>
            </a:r>
            <a:endParaRPr lang="en-US" altLang="zh-CN" b="1" dirty="0">
              <a:ea typeface="宋体" charset="-122"/>
            </a:endParaRPr>
          </a:p>
        </p:txBody>
      </p:sp>
      <p:sp>
        <p:nvSpPr>
          <p:cNvPr id="13" name="Text Box 12"/>
          <p:cNvSpPr txBox="1">
            <a:spLocks noChangeArrowheads="1"/>
          </p:cNvSpPr>
          <p:nvPr/>
        </p:nvSpPr>
        <p:spPr bwMode="auto">
          <a:xfrm>
            <a:off x="468313" y="2301840"/>
            <a:ext cx="8208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a:ea typeface="宋体" charset="-122"/>
              </a:rPr>
              <a:t> </a:t>
            </a:r>
            <a:r>
              <a:rPr lang="en-US" altLang="zh-CN" dirty="0" smtClean="0">
                <a:ea typeface="宋体" charset="-122"/>
              </a:rPr>
              <a:t>Seek time</a:t>
            </a:r>
          </a:p>
          <a:p>
            <a:pPr algn="just">
              <a:spcBef>
                <a:spcPts val="0"/>
              </a:spcBef>
            </a:pPr>
            <a:r>
              <a:rPr lang="en-US" altLang="zh-CN" dirty="0">
                <a:ea typeface="宋体" charset="-122"/>
              </a:rPr>
              <a:t> </a:t>
            </a:r>
            <a:r>
              <a:rPr lang="en-US" altLang="zh-CN" dirty="0" smtClean="0">
                <a:ea typeface="宋体" charset="-122"/>
              </a:rPr>
              <a:t>     - the average time for the read/write head to the desire track</a:t>
            </a:r>
          </a:p>
        </p:txBody>
      </p:sp>
      <p:sp>
        <p:nvSpPr>
          <p:cNvPr id="8" name="Text Box 12"/>
          <p:cNvSpPr txBox="1">
            <a:spLocks noChangeArrowheads="1"/>
          </p:cNvSpPr>
          <p:nvPr/>
        </p:nvSpPr>
        <p:spPr bwMode="auto">
          <a:xfrm>
            <a:off x="468313" y="3140968"/>
            <a:ext cx="82081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a:ea typeface="宋体" charset="-122"/>
              </a:rPr>
              <a:t> </a:t>
            </a:r>
            <a:r>
              <a:rPr lang="en-US" altLang="zh-CN" dirty="0" smtClean="0">
                <a:ea typeface="宋体" charset="-122"/>
              </a:rPr>
              <a:t>Latency time</a:t>
            </a:r>
          </a:p>
          <a:p>
            <a:pPr algn="just">
              <a:spcBef>
                <a:spcPts val="0"/>
              </a:spcBef>
            </a:pPr>
            <a:r>
              <a:rPr lang="en-US" altLang="zh-CN" dirty="0">
                <a:ea typeface="宋体" charset="-122"/>
              </a:rPr>
              <a:t> </a:t>
            </a:r>
            <a:r>
              <a:rPr lang="en-US" altLang="zh-CN" dirty="0" smtClean="0">
                <a:ea typeface="宋体" charset="-122"/>
              </a:rPr>
              <a:t>     - the time it takes for the desired sector to spin under the head  </a:t>
            </a:r>
          </a:p>
          <a:p>
            <a:pPr algn="just">
              <a:spcBef>
                <a:spcPts val="0"/>
              </a:spcBef>
            </a:pPr>
            <a:r>
              <a:rPr lang="en-US" altLang="zh-CN" dirty="0">
                <a:ea typeface="宋体" charset="-122"/>
              </a:rPr>
              <a:t> </a:t>
            </a:r>
            <a:r>
              <a:rPr lang="en-US" altLang="zh-CN" dirty="0" smtClean="0">
                <a:ea typeface="宋体" charset="-122"/>
              </a:rPr>
              <a:t>        once the head is position over the desired tack</a:t>
            </a:r>
          </a:p>
        </p:txBody>
      </p:sp>
      <p:sp>
        <p:nvSpPr>
          <p:cNvPr id="9" name="Text Box 12"/>
          <p:cNvSpPr txBox="1">
            <a:spLocks noChangeArrowheads="1"/>
          </p:cNvSpPr>
          <p:nvPr/>
        </p:nvSpPr>
        <p:spPr bwMode="auto">
          <a:xfrm>
            <a:off x="540321" y="4460919"/>
            <a:ext cx="82081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ts val="0"/>
              </a:spcBef>
              <a:buFont typeface="Wingdings" pitchFamily="2" charset="2"/>
              <a:buChar char="ü"/>
            </a:pPr>
            <a:r>
              <a:rPr lang="en-US" altLang="zh-CN" dirty="0">
                <a:ea typeface="宋体" charset="-122"/>
              </a:rPr>
              <a:t> </a:t>
            </a:r>
            <a:r>
              <a:rPr lang="en-US" altLang="zh-CN" dirty="0" smtClean="0">
                <a:ea typeface="宋体" charset="-122"/>
              </a:rPr>
              <a:t>Access time</a:t>
            </a:r>
          </a:p>
          <a:p>
            <a:pPr algn="just">
              <a:spcBef>
                <a:spcPts val="0"/>
              </a:spcBef>
            </a:pPr>
            <a:r>
              <a:rPr lang="en-US" altLang="zh-CN" dirty="0">
                <a:ea typeface="宋体" charset="-122"/>
              </a:rPr>
              <a:t> </a:t>
            </a:r>
            <a:r>
              <a:rPr lang="en-US" altLang="zh-CN" dirty="0" smtClean="0">
                <a:ea typeface="宋体" charset="-122"/>
              </a:rPr>
              <a:t>     - the sum of the average seek time and the average latency </a:t>
            </a:r>
          </a:p>
          <a:p>
            <a:pPr algn="just">
              <a:spcBef>
                <a:spcPts val="0"/>
              </a:spcBef>
            </a:pPr>
            <a:r>
              <a:rPr lang="en-US" altLang="zh-CN" dirty="0">
                <a:ea typeface="宋体" charset="-122"/>
              </a:rPr>
              <a:t> </a:t>
            </a:r>
            <a:r>
              <a:rPr lang="en-US" altLang="zh-CN" dirty="0" smtClean="0">
                <a:ea typeface="宋体" charset="-122"/>
              </a:rPr>
              <a:t>        period for the disk drive</a:t>
            </a:r>
          </a:p>
        </p:txBody>
      </p:sp>
    </p:spTree>
    <p:extLst>
      <p:ext uri="{BB962C8B-B14F-4D97-AF65-F5344CB8AC3E}">
        <p14:creationId xmlns:p14="http://schemas.microsoft.com/office/powerpoint/2010/main" val="42471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Magnetic Hard Drive</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Magnetic Hard Drive</a:t>
            </a:r>
            <a:endParaRPr lang="en-US" altLang="zh-CN" b="1" dirty="0">
              <a:ea typeface="宋体"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01" y="2702199"/>
            <a:ext cx="2715319" cy="1806921"/>
          </a:xfrm>
          <a:prstGeom prst="rect">
            <a:avLst/>
          </a:prstGeom>
        </p:spPr>
      </p:pic>
      <p:sp>
        <p:nvSpPr>
          <p:cNvPr id="10" name="Text Box 12"/>
          <p:cNvSpPr txBox="1">
            <a:spLocks noChangeArrowheads="1"/>
          </p:cNvSpPr>
          <p:nvPr/>
        </p:nvSpPr>
        <p:spPr bwMode="auto">
          <a:xfrm>
            <a:off x="1614258" y="2276872"/>
            <a:ext cx="18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0"/>
              </a:spcBef>
            </a:pPr>
            <a:r>
              <a:rPr lang="en-US" altLang="zh-CN" dirty="0">
                <a:ea typeface="宋体" charset="-122"/>
              </a:rPr>
              <a:t> </a:t>
            </a:r>
            <a:r>
              <a:rPr lang="en-US" altLang="zh-CN" dirty="0" smtClean="0">
                <a:ea typeface="宋体" charset="-122"/>
              </a:rPr>
              <a:t>Floppy Disk</a:t>
            </a:r>
            <a:endParaRPr lang="en-US" altLang="zh-CN" dirty="0">
              <a:ea typeface="宋体"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596" y="2636912"/>
            <a:ext cx="3013852" cy="1808311"/>
          </a:xfrm>
          <a:prstGeom prst="rect">
            <a:avLst/>
          </a:prstGeom>
        </p:spPr>
      </p:pic>
      <p:sp>
        <p:nvSpPr>
          <p:cNvPr id="11" name="Text Box 12"/>
          <p:cNvSpPr txBox="1">
            <a:spLocks noChangeArrowheads="1"/>
          </p:cNvSpPr>
          <p:nvPr/>
        </p:nvSpPr>
        <p:spPr bwMode="auto">
          <a:xfrm>
            <a:off x="6804248" y="2116740"/>
            <a:ext cx="18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0"/>
              </a:spcBef>
            </a:pPr>
            <a:r>
              <a:rPr lang="en-US" altLang="zh-CN" dirty="0">
                <a:ea typeface="宋体" charset="-122"/>
              </a:rPr>
              <a:t> </a:t>
            </a:r>
            <a:r>
              <a:rPr lang="en-US" altLang="zh-CN" dirty="0" smtClean="0">
                <a:ea typeface="宋体" charset="-122"/>
              </a:rPr>
              <a:t>Zip</a:t>
            </a:r>
            <a:endParaRPr lang="en-US" altLang="zh-CN" dirty="0">
              <a:ea typeface="宋体"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841929"/>
            <a:ext cx="3045718" cy="1827431"/>
          </a:xfrm>
          <a:prstGeom prst="rect">
            <a:avLst/>
          </a:prstGeom>
        </p:spPr>
      </p:pic>
      <p:sp>
        <p:nvSpPr>
          <p:cNvPr id="14" name="Text Box 12"/>
          <p:cNvSpPr txBox="1">
            <a:spLocks noChangeArrowheads="1"/>
          </p:cNvSpPr>
          <p:nvPr/>
        </p:nvSpPr>
        <p:spPr bwMode="auto">
          <a:xfrm>
            <a:off x="2195736" y="4407495"/>
            <a:ext cx="18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0"/>
              </a:spcBef>
            </a:pPr>
            <a:r>
              <a:rPr lang="en-US" altLang="zh-CN" dirty="0">
                <a:ea typeface="宋体" charset="-122"/>
              </a:rPr>
              <a:t> </a:t>
            </a:r>
            <a:r>
              <a:rPr lang="en-US" altLang="zh-CN" dirty="0" smtClean="0">
                <a:ea typeface="宋体" charset="-122"/>
              </a:rPr>
              <a:t>REV</a:t>
            </a:r>
            <a:endParaRPr lang="en-US" altLang="zh-CN" dirty="0">
              <a:ea typeface="宋体" charset="-122"/>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5193" y="4803719"/>
            <a:ext cx="3393271" cy="1865641"/>
          </a:xfrm>
          <a:prstGeom prst="rect">
            <a:avLst/>
          </a:prstGeom>
        </p:spPr>
      </p:pic>
      <p:sp>
        <p:nvSpPr>
          <p:cNvPr id="15" name="Text Box 12"/>
          <p:cNvSpPr txBox="1">
            <a:spLocks noChangeArrowheads="1"/>
          </p:cNvSpPr>
          <p:nvPr/>
        </p:nvSpPr>
        <p:spPr bwMode="auto">
          <a:xfrm>
            <a:off x="6121448" y="4365104"/>
            <a:ext cx="2266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ts val="0"/>
              </a:spcBef>
            </a:pPr>
            <a:r>
              <a:rPr lang="en-US" altLang="zh-CN" dirty="0">
                <a:ea typeface="宋体" charset="-122"/>
              </a:rPr>
              <a:t> </a:t>
            </a:r>
            <a:r>
              <a:rPr lang="en-US" altLang="zh-CN" dirty="0" smtClean="0">
                <a:ea typeface="宋体" charset="-122"/>
              </a:rPr>
              <a:t>Magnetic Tape</a:t>
            </a:r>
            <a:endParaRPr lang="en-US" altLang="zh-CN" dirty="0">
              <a:ea typeface="宋体" charset="-122"/>
            </a:endParaRPr>
          </a:p>
        </p:txBody>
      </p:sp>
    </p:spTree>
    <p:extLst>
      <p:ext uri="{BB962C8B-B14F-4D97-AF65-F5344CB8AC3E}">
        <p14:creationId xmlns:p14="http://schemas.microsoft.com/office/powerpoint/2010/main" val="8969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Optical Storage</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Optical Storage</a:t>
            </a:r>
            <a:endParaRPr lang="en-US" altLang="zh-CN" b="1" dirty="0">
              <a:ea typeface="宋体" charset="-122"/>
            </a:endParaRPr>
          </a:p>
        </p:txBody>
      </p:sp>
      <p:sp>
        <p:nvSpPr>
          <p:cNvPr id="13" name="Text Box 12"/>
          <p:cNvSpPr txBox="1">
            <a:spLocks noChangeArrowheads="1"/>
          </p:cNvSpPr>
          <p:nvPr/>
        </p:nvSpPr>
        <p:spPr bwMode="auto">
          <a:xfrm>
            <a:off x="468313" y="2301840"/>
            <a:ext cx="82081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a:spcBef>
                <a:spcPct val="50000"/>
              </a:spcBef>
              <a:buFont typeface="Wingdings" pitchFamily="2" charset="2"/>
              <a:buChar char="ü"/>
            </a:pPr>
            <a:r>
              <a:rPr lang="en-US" altLang="zh-CN" dirty="0">
                <a:ea typeface="宋体" charset="-122"/>
              </a:rPr>
              <a:t>The compact disk (CD) uses a laser to burn tiny </a:t>
            </a:r>
            <a:r>
              <a:rPr lang="en-US" altLang="zh-CN" i="1" dirty="0">
                <a:ea typeface="宋体" charset="-122"/>
              </a:rPr>
              <a:t>pits</a:t>
            </a:r>
            <a:r>
              <a:rPr lang="en-US" altLang="zh-CN" dirty="0">
                <a:ea typeface="宋体" charset="-122"/>
              </a:rPr>
              <a:t> into  the media. Surrounding the pits are flat areas called </a:t>
            </a:r>
            <a:r>
              <a:rPr lang="en-US" altLang="zh-CN" i="1" dirty="0">
                <a:ea typeface="宋体" charset="-122"/>
              </a:rPr>
              <a:t>lands</a:t>
            </a:r>
            <a:r>
              <a:rPr lang="en-US" altLang="zh-CN" dirty="0">
                <a:ea typeface="宋体" charset="-122"/>
              </a:rPr>
              <a:t>. The CD can be read using a low-power IR laser that detects the difference between pits and lands.  </a:t>
            </a:r>
          </a:p>
        </p:txBody>
      </p:sp>
      <p:sp>
        <p:nvSpPr>
          <p:cNvPr id="8" name="Text Box 11"/>
          <p:cNvSpPr txBox="1">
            <a:spLocks noChangeArrowheads="1"/>
          </p:cNvSpPr>
          <p:nvPr/>
        </p:nvSpPr>
        <p:spPr bwMode="auto">
          <a:xfrm>
            <a:off x="736483" y="4077072"/>
            <a:ext cx="484363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n-US" altLang="zh-CN" sz="2000" dirty="0">
                <a:ea typeface="宋体" charset="-122"/>
              </a:rPr>
              <a:t>Binary data is encoded with a special method called negative non-return to zero encoding. A change from a pit to a land or a land to a pit represents a binary one, whereas no change represents a zero. A standard 120 mm CD can hold approximately 700 MB of data.</a:t>
            </a:r>
          </a:p>
        </p:txBody>
      </p:sp>
      <p:pic>
        <p:nvPicPr>
          <p:cNvPr id="9" name="Picture 14" descr="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861048"/>
            <a:ext cx="2744891" cy="2744891"/>
          </a:xfrm>
          <a:prstGeom prst="rect">
            <a:avLst/>
          </a:prstGeom>
          <a:noFill/>
          <a:ln w="57150" cmpd="thinThick">
            <a:solidFill>
              <a:srgbClr val="0066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1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charset="-122"/>
              </a:rPr>
              <a:t>1. Static RAM is </a:t>
            </a:r>
          </a:p>
          <a:p>
            <a:pPr eaLnBrk="1" hangingPunct="1">
              <a:spcBef>
                <a:spcPct val="50000"/>
              </a:spcBef>
            </a:pPr>
            <a:r>
              <a:rPr lang="en-US" altLang="zh-CN" sz="2200" dirty="0">
                <a:ea typeface="宋体" charset="-122"/>
              </a:rPr>
              <a:t>	a. nonvolatile read only memory</a:t>
            </a:r>
            <a:endParaRPr lang="en-US" altLang="zh-CN" sz="2200" baseline="30000" dirty="0">
              <a:ea typeface="宋体" charset="-122"/>
            </a:endParaRPr>
          </a:p>
          <a:p>
            <a:pPr eaLnBrk="1" hangingPunct="1">
              <a:spcBef>
                <a:spcPct val="50000"/>
              </a:spcBef>
            </a:pPr>
            <a:r>
              <a:rPr lang="en-US" altLang="zh-CN" sz="2200" dirty="0">
                <a:ea typeface="宋体" charset="-122"/>
              </a:rPr>
              <a:t>	b. nonvolatile read/write memory</a:t>
            </a:r>
          </a:p>
          <a:p>
            <a:pPr eaLnBrk="1" hangingPunct="1">
              <a:spcBef>
                <a:spcPct val="50000"/>
              </a:spcBef>
            </a:pPr>
            <a:r>
              <a:rPr lang="en-US" altLang="zh-CN" sz="2200" dirty="0">
                <a:ea typeface="宋体" charset="-122"/>
              </a:rPr>
              <a:t>	c. volatile read only memory</a:t>
            </a:r>
          </a:p>
          <a:p>
            <a:pPr eaLnBrk="1" hangingPunct="1">
              <a:spcBef>
                <a:spcPct val="50000"/>
              </a:spcBef>
            </a:pPr>
            <a:r>
              <a:rPr lang="en-US" altLang="zh-CN" sz="2200" dirty="0">
                <a:ea typeface="宋体" charset="-122"/>
              </a:rPr>
              <a:t>	d. volatile read/write </a:t>
            </a:r>
            <a:r>
              <a:rPr lang="en-US" altLang="zh-CN" sz="2200" dirty="0" smtClean="0">
                <a:ea typeface="宋体" charset="-122"/>
              </a:rPr>
              <a:t>memory</a:t>
            </a:r>
          </a:p>
          <a:p>
            <a:pPr>
              <a:spcBef>
                <a:spcPct val="50000"/>
              </a:spcBef>
            </a:pPr>
            <a:r>
              <a:rPr lang="en-US" altLang="zh-CN" sz="2200" dirty="0">
                <a:ea typeface="宋体" charset="-122"/>
              </a:rPr>
              <a:t>2.  A nonvolatile memory is one that</a:t>
            </a:r>
          </a:p>
          <a:p>
            <a:pPr lvl="1">
              <a:spcBef>
                <a:spcPct val="50000"/>
              </a:spcBef>
            </a:pPr>
            <a:r>
              <a:rPr lang="en-US" altLang="zh-CN" sz="2200" dirty="0">
                <a:ea typeface="宋体" charset="-122"/>
              </a:rPr>
              <a:t> 	a. requires a clock</a:t>
            </a:r>
          </a:p>
          <a:p>
            <a:pPr lvl="1">
              <a:spcBef>
                <a:spcPct val="50000"/>
              </a:spcBef>
            </a:pPr>
            <a:r>
              <a:rPr lang="en-US" altLang="zh-CN" sz="2200" dirty="0">
                <a:ea typeface="宋体" charset="-122"/>
              </a:rPr>
              <a:t> 	b. must be refreshed regularly</a:t>
            </a:r>
          </a:p>
          <a:p>
            <a:pPr>
              <a:spcBef>
                <a:spcPct val="50000"/>
              </a:spcBef>
            </a:pPr>
            <a:r>
              <a:rPr lang="en-US" altLang="zh-CN" sz="2200" dirty="0">
                <a:ea typeface="宋体" charset="-122"/>
              </a:rPr>
              <a:t> 	c. retains data without power applied</a:t>
            </a:r>
          </a:p>
          <a:p>
            <a:pPr>
              <a:spcBef>
                <a:spcPct val="50000"/>
              </a:spcBef>
            </a:pPr>
            <a:r>
              <a:rPr lang="en-US" altLang="zh-CN" sz="2200" dirty="0">
                <a:ea typeface="宋体" charset="-122"/>
              </a:rPr>
              <a:t> 	d. all of the </a:t>
            </a:r>
            <a:r>
              <a:rPr lang="en-US" altLang="zh-CN" sz="2200" dirty="0" smtClean="0">
                <a:ea typeface="宋体" charset="-122"/>
              </a:rPr>
              <a:t>above</a:t>
            </a:r>
            <a:endParaRPr lang="en-US" altLang="zh-CN" sz="2200" dirty="0">
              <a:ea typeface="宋体"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76205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000" dirty="0">
                <a:ea typeface="宋体" charset="-122"/>
              </a:rPr>
              <a:t>3. The advantage of dynamic RAM over static RAM is that</a:t>
            </a:r>
          </a:p>
          <a:p>
            <a:pPr eaLnBrk="1" hangingPunct="1">
              <a:spcBef>
                <a:spcPct val="50000"/>
              </a:spcBef>
            </a:pPr>
            <a:r>
              <a:rPr lang="en-US" altLang="zh-CN" sz="2000" dirty="0">
                <a:ea typeface="宋体" charset="-122"/>
              </a:rPr>
              <a:t>	a. it is much faster</a:t>
            </a:r>
            <a:endParaRPr lang="en-US" altLang="zh-CN" sz="2000" baseline="30000" dirty="0">
              <a:ea typeface="宋体" charset="-122"/>
            </a:endParaRPr>
          </a:p>
          <a:p>
            <a:pPr eaLnBrk="1" hangingPunct="1">
              <a:spcBef>
                <a:spcPct val="50000"/>
              </a:spcBef>
            </a:pPr>
            <a:r>
              <a:rPr lang="en-US" altLang="zh-CN" sz="2000" dirty="0">
                <a:ea typeface="宋体" charset="-122"/>
              </a:rPr>
              <a:t>	b. it does not require refreshing</a:t>
            </a:r>
          </a:p>
          <a:p>
            <a:pPr eaLnBrk="1" hangingPunct="1">
              <a:spcBef>
                <a:spcPct val="50000"/>
              </a:spcBef>
            </a:pPr>
            <a:r>
              <a:rPr lang="en-US" altLang="zh-CN" sz="2000" dirty="0">
                <a:ea typeface="宋体" charset="-122"/>
              </a:rPr>
              <a:t>	c. it is simpler and cheaper</a:t>
            </a:r>
          </a:p>
          <a:p>
            <a:pPr eaLnBrk="1" hangingPunct="1">
              <a:spcBef>
                <a:spcPct val="50000"/>
              </a:spcBef>
            </a:pPr>
            <a:r>
              <a:rPr lang="en-US" altLang="zh-CN" sz="2000" dirty="0">
                <a:ea typeface="宋体" charset="-122"/>
              </a:rPr>
              <a:t>	d. all of the </a:t>
            </a:r>
            <a:r>
              <a:rPr lang="en-US" altLang="zh-CN" sz="2000" dirty="0" smtClean="0">
                <a:ea typeface="宋体" charset="-122"/>
              </a:rPr>
              <a:t>above</a:t>
            </a:r>
          </a:p>
          <a:p>
            <a:pPr eaLnBrk="1" hangingPunct="1">
              <a:spcBef>
                <a:spcPct val="50000"/>
              </a:spcBef>
            </a:pPr>
            <a:r>
              <a:rPr lang="en-US" altLang="zh-CN" sz="2000" dirty="0">
                <a:ea typeface="宋体" charset="-122"/>
              </a:rPr>
              <a:t>4. The first step in a read or write operation for a random access memory is to</a:t>
            </a:r>
          </a:p>
          <a:p>
            <a:pPr eaLnBrk="1" hangingPunct="1">
              <a:spcBef>
                <a:spcPct val="50000"/>
              </a:spcBef>
            </a:pPr>
            <a:r>
              <a:rPr lang="en-US" altLang="zh-CN" sz="2000" dirty="0">
                <a:ea typeface="宋体" charset="-122"/>
              </a:rPr>
              <a:t>	a. place a valid address on the address bus</a:t>
            </a:r>
            <a:endParaRPr lang="en-US" altLang="zh-CN" sz="2000" baseline="30000" dirty="0">
              <a:ea typeface="宋体" charset="-122"/>
            </a:endParaRPr>
          </a:p>
          <a:p>
            <a:pPr eaLnBrk="1" hangingPunct="1">
              <a:spcBef>
                <a:spcPct val="50000"/>
              </a:spcBef>
            </a:pPr>
            <a:r>
              <a:rPr lang="en-US" altLang="zh-CN" sz="2000" dirty="0">
                <a:ea typeface="宋体" charset="-122"/>
              </a:rPr>
              <a:t>	b. enable the memory</a:t>
            </a:r>
          </a:p>
          <a:p>
            <a:pPr eaLnBrk="1" hangingPunct="1">
              <a:spcBef>
                <a:spcPct val="50000"/>
              </a:spcBef>
            </a:pPr>
            <a:r>
              <a:rPr lang="en-US" altLang="zh-CN" sz="2000" dirty="0">
                <a:ea typeface="宋体" charset="-122"/>
              </a:rPr>
              <a:t>	c. send or obtain the data</a:t>
            </a:r>
          </a:p>
          <a:p>
            <a:pPr eaLnBrk="1" hangingPunct="1">
              <a:spcBef>
                <a:spcPct val="50000"/>
              </a:spcBef>
            </a:pPr>
            <a:r>
              <a:rPr lang="en-US" altLang="zh-CN" sz="2000" dirty="0">
                <a:ea typeface="宋体" charset="-122"/>
              </a:rPr>
              <a:t>	d. start a refresh </a:t>
            </a:r>
            <a:r>
              <a:rPr lang="en-US" altLang="zh-CN" sz="2000" dirty="0" smtClean="0">
                <a:ea typeface="宋体" charset="-122"/>
              </a:rPr>
              <a:t>cycle</a:t>
            </a:r>
            <a:endParaRPr lang="en-US" altLang="zh-CN" sz="2000" dirty="0">
              <a:ea typeface="宋体" charset="-122"/>
            </a:endParaRPr>
          </a:p>
        </p:txBody>
      </p:sp>
    </p:spTree>
    <p:extLst>
      <p:ext uri="{BB962C8B-B14F-4D97-AF65-F5344CB8AC3E}">
        <p14:creationId xmlns:p14="http://schemas.microsoft.com/office/powerpoint/2010/main" val="36431244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772816"/>
            <a:ext cx="7762056"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5.  The output enable signal (</a:t>
            </a:r>
            <a:r>
              <a:rPr lang="en-US" altLang="zh-CN" sz="2200" i="1" dirty="0">
                <a:ea typeface="宋体" charset="-122"/>
              </a:rPr>
              <a:t>OE</a:t>
            </a:r>
            <a:r>
              <a:rPr lang="en-US" altLang="zh-CN" sz="2200" dirty="0">
                <a:ea typeface="宋体" charset="-122"/>
              </a:rPr>
              <a:t>) on a RAM is active</a:t>
            </a:r>
          </a:p>
          <a:p>
            <a:pPr lvl="1" eaLnBrk="1" hangingPunct="1">
              <a:spcBef>
                <a:spcPct val="50000"/>
              </a:spcBef>
            </a:pPr>
            <a:r>
              <a:rPr lang="en-US" altLang="zh-CN" sz="2200" dirty="0">
                <a:ea typeface="宋体" charset="-122"/>
              </a:rPr>
              <a:t> 		a. only during a write operation</a:t>
            </a:r>
          </a:p>
          <a:p>
            <a:pPr lvl="1" eaLnBrk="1" hangingPunct="1">
              <a:spcBef>
                <a:spcPct val="50000"/>
              </a:spcBef>
            </a:pPr>
            <a:r>
              <a:rPr lang="en-US" altLang="zh-CN" sz="2200" dirty="0">
                <a:ea typeface="宋体" charset="-122"/>
              </a:rPr>
              <a:t> 		b. only during a read operation</a:t>
            </a:r>
          </a:p>
          <a:p>
            <a:pPr eaLnBrk="1" hangingPunct="1">
              <a:spcBef>
                <a:spcPct val="50000"/>
              </a:spcBef>
            </a:pPr>
            <a:r>
              <a:rPr lang="en-US" altLang="zh-CN" sz="2200" dirty="0">
                <a:ea typeface="宋体" charset="-122"/>
              </a:rPr>
              <a:t> 		c. both of the above</a:t>
            </a:r>
          </a:p>
          <a:p>
            <a:pPr eaLnBrk="1" hangingPunct="1">
              <a:spcBef>
                <a:spcPct val="50000"/>
              </a:spcBef>
            </a:pPr>
            <a:r>
              <a:rPr lang="en-US" altLang="zh-CN" sz="2200" dirty="0">
                <a:ea typeface="宋体" charset="-122"/>
              </a:rPr>
              <a:t> 		d. none of the </a:t>
            </a:r>
            <a:r>
              <a:rPr lang="en-US" altLang="zh-CN" sz="2200" dirty="0" smtClean="0">
                <a:ea typeface="宋体" charset="-122"/>
              </a:rPr>
              <a:t>above</a:t>
            </a:r>
          </a:p>
          <a:p>
            <a:pPr eaLnBrk="1" hangingPunct="1">
              <a:spcBef>
                <a:spcPct val="50000"/>
              </a:spcBef>
            </a:pPr>
            <a:r>
              <a:rPr lang="en-US" altLang="zh-CN" sz="2200" dirty="0">
                <a:ea typeface="宋体" charset="-122"/>
              </a:rPr>
              <a:t>6.  When data is read from RAM, the memory location is</a:t>
            </a:r>
          </a:p>
          <a:p>
            <a:pPr lvl="1" eaLnBrk="1" hangingPunct="1">
              <a:spcBef>
                <a:spcPct val="50000"/>
              </a:spcBef>
            </a:pPr>
            <a:r>
              <a:rPr lang="en-US" altLang="zh-CN" sz="2200" dirty="0">
                <a:ea typeface="宋体" charset="-122"/>
              </a:rPr>
              <a:t> 		a. cleared after the read operation</a:t>
            </a:r>
          </a:p>
          <a:p>
            <a:pPr lvl="1" eaLnBrk="1" hangingPunct="1">
              <a:spcBef>
                <a:spcPct val="50000"/>
              </a:spcBef>
            </a:pPr>
            <a:r>
              <a:rPr lang="en-US" altLang="zh-CN" sz="2200" dirty="0">
                <a:ea typeface="宋体" charset="-122"/>
              </a:rPr>
              <a:t> 		b. set to all 1’s after the read operation</a:t>
            </a:r>
          </a:p>
          <a:p>
            <a:pPr eaLnBrk="1" hangingPunct="1">
              <a:spcBef>
                <a:spcPct val="50000"/>
              </a:spcBef>
            </a:pPr>
            <a:r>
              <a:rPr lang="en-US" altLang="zh-CN" sz="2200" dirty="0">
                <a:ea typeface="宋体" charset="-122"/>
              </a:rPr>
              <a:t> 		c. unchanged</a:t>
            </a:r>
          </a:p>
          <a:p>
            <a:pPr eaLnBrk="1" hangingPunct="1">
              <a:spcBef>
                <a:spcPct val="50000"/>
              </a:spcBef>
            </a:pPr>
            <a:r>
              <a:rPr lang="en-US" altLang="zh-CN" sz="2200" dirty="0">
                <a:ea typeface="宋体" charset="-122"/>
              </a:rPr>
              <a:t> 		d. </a:t>
            </a:r>
            <a:r>
              <a:rPr lang="en-US" altLang="zh-CN" sz="2200" dirty="0" smtClean="0">
                <a:ea typeface="宋体" charset="-122"/>
              </a:rPr>
              <a:t>destroyed</a:t>
            </a:r>
            <a:endParaRPr lang="en-US" altLang="zh-CN" sz="2200" dirty="0">
              <a:ea typeface="宋体" charset="-122"/>
            </a:endParaRPr>
          </a:p>
        </p:txBody>
      </p:sp>
      <p:sp>
        <p:nvSpPr>
          <p:cNvPr id="4" name="Line 8"/>
          <p:cNvSpPr>
            <a:spLocks noChangeShapeType="1"/>
          </p:cNvSpPr>
          <p:nvPr/>
        </p:nvSpPr>
        <p:spPr bwMode="auto">
          <a:xfrm>
            <a:off x="4339208" y="1844824"/>
            <a:ext cx="304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Tree>
    <p:extLst>
      <p:ext uri="{BB962C8B-B14F-4D97-AF65-F5344CB8AC3E}">
        <p14:creationId xmlns:p14="http://schemas.microsoft.com/office/powerpoint/2010/main" val="488584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924377"/>
            <a:ext cx="776205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7. An EPROM has a window to allow UV light to enter under certain conditions. The purpose of this is to </a:t>
            </a:r>
          </a:p>
          <a:p>
            <a:pPr eaLnBrk="1" hangingPunct="1">
              <a:spcBef>
                <a:spcPct val="50000"/>
              </a:spcBef>
            </a:pPr>
            <a:r>
              <a:rPr lang="en-US" altLang="zh-CN" sz="2200" dirty="0">
                <a:ea typeface="宋体" charset="-122"/>
              </a:rPr>
              <a:t>	a. refresh the data</a:t>
            </a:r>
            <a:endParaRPr lang="en-US" altLang="zh-CN" sz="2200" baseline="30000" dirty="0">
              <a:ea typeface="宋体" charset="-122"/>
            </a:endParaRPr>
          </a:p>
          <a:p>
            <a:pPr eaLnBrk="1" hangingPunct="1">
              <a:spcBef>
                <a:spcPct val="50000"/>
              </a:spcBef>
            </a:pPr>
            <a:r>
              <a:rPr lang="en-US" altLang="zh-CN" sz="2200" dirty="0">
                <a:ea typeface="宋体" charset="-122"/>
              </a:rPr>
              <a:t>	b. read the data</a:t>
            </a:r>
          </a:p>
          <a:p>
            <a:pPr eaLnBrk="1" hangingPunct="1">
              <a:spcBef>
                <a:spcPct val="50000"/>
              </a:spcBef>
            </a:pPr>
            <a:r>
              <a:rPr lang="en-US" altLang="zh-CN" sz="2200" dirty="0">
                <a:ea typeface="宋体" charset="-122"/>
              </a:rPr>
              <a:t>	c. program the IC</a:t>
            </a:r>
          </a:p>
          <a:p>
            <a:pPr eaLnBrk="1" hangingPunct="1">
              <a:spcBef>
                <a:spcPct val="50000"/>
              </a:spcBef>
            </a:pPr>
            <a:r>
              <a:rPr lang="en-US" altLang="zh-CN" sz="2200" dirty="0">
                <a:ea typeface="宋体" charset="-122"/>
              </a:rPr>
              <a:t>	d. erase the data</a:t>
            </a:r>
          </a:p>
        </p:txBody>
      </p:sp>
      <p:graphicFrame>
        <p:nvGraphicFramePr>
          <p:cNvPr id="2" name="对象 1"/>
          <p:cNvGraphicFramePr>
            <a:graphicFrameLocks noChangeAspect="1"/>
          </p:cNvGraphicFramePr>
          <p:nvPr>
            <p:extLst>
              <p:ext uri="{D42A27DB-BD31-4B8C-83A1-F6EECF244321}">
                <p14:modId xmlns:p14="http://schemas.microsoft.com/office/powerpoint/2010/main" val="1838080136"/>
              </p:ext>
            </p:extLst>
          </p:nvPr>
        </p:nvGraphicFramePr>
        <p:xfrm>
          <a:off x="3491880" y="5062368"/>
          <a:ext cx="2425068" cy="1462976"/>
        </p:xfrm>
        <a:graphic>
          <a:graphicData uri="http://schemas.openxmlformats.org/presentationml/2006/ole">
            <mc:AlternateContent xmlns:mc="http://schemas.openxmlformats.org/markup-compatibility/2006">
              <mc:Choice xmlns:v="urn:schemas-microsoft-com:vml" Requires="v">
                <p:oleObj spid="_x0000_s326764" name="CorelDRAW" r:id="rId3" imgW="1553197" imgH="936671" progId="CorelDRAW.Graphic.13">
                  <p:embed/>
                </p:oleObj>
              </mc:Choice>
              <mc:Fallback>
                <p:oleObj name="CorelDRAW" r:id="rId3" imgW="1553197" imgH="936671" progId="CorelDRAW.Graphic.1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062368"/>
                        <a:ext cx="2425068" cy="14629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85467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924377"/>
            <a:ext cx="776205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8. The small triangles on the logic diagram indicate that these outputs are</a:t>
            </a:r>
          </a:p>
          <a:p>
            <a:pPr eaLnBrk="1" hangingPunct="1">
              <a:spcBef>
                <a:spcPct val="50000"/>
              </a:spcBef>
            </a:pPr>
            <a:r>
              <a:rPr lang="en-US" altLang="zh-CN" sz="2200" dirty="0">
                <a:ea typeface="宋体" charset="-122"/>
              </a:rPr>
              <a:t>	a. not used</a:t>
            </a:r>
            <a:endParaRPr lang="en-US" altLang="zh-CN" sz="2200" baseline="30000" dirty="0">
              <a:ea typeface="宋体" charset="-122"/>
            </a:endParaRPr>
          </a:p>
          <a:p>
            <a:pPr eaLnBrk="1" hangingPunct="1">
              <a:spcBef>
                <a:spcPct val="50000"/>
              </a:spcBef>
            </a:pPr>
            <a:r>
              <a:rPr lang="en-US" altLang="zh-CN" sz="2200" dirty="0">
                <a:ea typeface="宋体" charset="-122"/>
              </a:rPr>
              <a:t>	b. tri-stated</a:t>
            </a:r>
          </a:p>
          <a:p>
            <a:pPr eaLnBrk="1" hangingPunct="1">
              <a:spcBef>
                <a:spcPct val="50000"/>
              </a:spcBef>
            </a:pPr>
            <a:r>
              <a:rPr lang="en-US" altLang="zh-CN" sz="2200" dirty="0">
                <a:ea typeface="宋体" charset="-122"/>
              </a:rPr>
              <a:t>	c. inverted</a:t>
            </a:r>
          </a:p>
          <a:p>
            <a:pPr eaLnBrk="1" hangingPunct="1">
              <a:spcBef>
                <a:spcPct val="50000"/>
              </a:spcBef>
            </a:pPr>
            <a:r>
              <a:rPr lang="en-US" altLang="zh-CN" sz="2200" dirty="0">
                <a:ea typeface="宋体" charset="-122"/>
              </a:rPr>
              <a:t>	d. grounded</a:t>
            </a:r>
          </a:p>
        </p:txBody>
      </p:sp>
      <p:graphicFrame>
        <p:nvGraphicFramePr>
          <p:cNvPr id="6" name="Object 6"/>
          <p:cNvGraphicFramePr>
            <a:graphicFrameLocks noChangeAspect="1"/>
          </p:cNvGraphicFramePr>
          <p:nvPr>
            <p:extLst>
              <p:ext uri="{D42A27DB-BD31-4B8C-83A1-F6EECF244321}">
                <p14:modId xmlns:p14="http://schemas.microsoft.com/office/powerpoint/2010/main" val="1517871497"/>
              </p:ext>
            </p:extLst>
          </p:nvPr>
        </p:nvGraphicFramePr>
        <p:xfrm>
          <a:off x="5901680" y="3110880"/>
          <a:ext cx="1423988" cy="2895600"/>
        </p:xfrm>
        <a:graphic>
          <a:graphicData uri="http://schemas.openxmlformats.org/presentationml/2006/ole">
            <mc:AlternateContent xmlns:mc="http://schemas.openxmlformats.org/markup-compatibility/2006">
              <mc:Choice xmlns:v="urn:schemas-microsoft-com:vml" Requires="v">
                <p:oleObj spid="_x0000_s328811" name="CorelDRAW" r:id="rId3" imgW="986589" imgH="2003064" progId="CorelDRAW.Graphic.13">
                  <p:embed/>
                </p:oleObj>
              </mc:Choice>
              <mc:Fallback>
                <p:oleObj name="CorelDRAW" r:id="rId3" imgW="986589" imgH="200306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1680" y="3110880"/>
                        <a:ext cx="14239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5292080" y="303468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Address input lines</a:t>
            </a:r>
          </a:p>
        </p:txBody>
      </p:sp>
      <p:sp>
        <p:nvSpPr>
          <p:cNvPr id="8" name="Text Box 8"/>
          <p:cNvSpPr txBox="1">
            <a:spLocks noChangeArrowheads="1"/>
          </p:cNvSpPr>
          <p:nvPr/>
        </p:nvSpPr>
        <p:spPr bwMode="auto">
          <a:xfrm>
            <a:off x="5625455" y="348235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0</a:t>
            </a:r>
          </a:p>
        </p:txBody>
      </p:sp>
      <p:sp>
        <p:nvSpPr>
          <p:cNvPr id="9" name="Text Box 9"/>
          <p:cNvSpPr txBox="1">
            <a:spLocks noChangeArrowheads="1"/>
          </p:cNvSpPr>
          <p:nvPr/>
        </p:nvSpPr>
        <p:spPr bwMode="auto">
          <a:xfrm>
            <a:off x="5625455" y="371254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1</a:t>
            </a:r>
          </a:p>
        </p:txBody>
      </p:sp>
      <p:sp>
        <p:nvSpPr>
          <p:cNvPr id="10" name="Text Box 10"/>
          <p:cNvSpPr txBox="1">
            <a:spLocks noChangeArrowheads="1"/>
          </p:cNvSpPr>
          <p:nvPr/>
        </p:nvSpPr>
        <p:spPr bwMode="auto">
          <a:xfrm>
            <a:off x="5625455" y="394273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2</a:t>
            </a:r>
          </a:p>
        </p:txBody>
      </p:sp>
      <p:sp>
        <p:nvSpPr>
          <p:cNvPr id="11" name="Text Box 11"/>
          <p:cNvSpPr txBox="1">
            <a:spLocks noChangeArrowheads="1"/>
          </p:cNvSpPr>
          <p:nvPr/>
        </p:nvSpPr>
        <p:spPr bwMode="auto">
          <a:xfrm>
            <a:off x="5625455" y="417291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3</a:t>
            </a:r>
          </a:p>
        </p:txBody>
      </p:sp>
      <p:sp>
        <p:nvSpPr>
          <p:cNvPr id="12" name="Text Box 12"/>
          <p:cNvSpPr txBox="1">
            <a:spLocks noChangeArrowheads="1"/>
          </p:cNvSpPr>
          <p:nvPr/>
        </p:nvSpPr>
        <p:spPr bwMode="auto">
          <a:xfrm>
            <a:off x="5625455" y="440310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4</a:t>
            </a:r>
          </a:p>
        </p:txBody>
      </p:sp>
      <p:sp>
        <p:nvSpPr>
          <p:cNvPr id="13" name="Text Box 13"/>
          <p:cNvSpPr txBox="1">
            <a:spLocks noChangeArrowheads="1"/>
          </p:cNvSpPr>
          <p:nvPr/>
        </p:nvSpPr>
        <p:spPr bwMode="auto">
          <a:xfrm>
            <a:off x="5625455" y="463329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5</a:t>
            </a:r>
          </a:p>
        </p:txBody>
      </p:sp>
      <p:sp>
        <p:nvSpPr>
          <p:cNvPr id="14" name="Text Box 14"/>
          <p:cNvSpPr txBox="1">
            <a:spLocks noChangeArrowheads="1"/>
          </p:cNvSpPr>
          <p:nvPr/>
        </p:nvSpPr>
        <p:spPr bwMode="auto">
          <a:xfrm>
            <a:off x="5625455" y="486348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6</a:t>
            </a:r>
          </a:p>
        </p:txBody>
      </p:sp>
      <p:sp>
        <p:nvSpPr>
          <p:cNvPr id="15" name="Text Box 15"/>
          <p:cNvSpPr txBox="1">
            <a:spLocks noChangeArrowheads="1"/>
          </p:cNvSpPr>
          <p:nvPr/>
        </p:nvSpPr>
        <p:spPr bwMode="auto">
          <a:xfrm>
            <a:off x="5625455" y="509208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A</a:t>
            </a:r>
            <a:r>
              <a:rPr lang="en-US" altLang="zh-CN" sz="1200" baseline="-25000">
                <a:ea typeface="宋体" charset="-122"/>
              </a:rPr>
              <a:t>7</a:t>
            </a:r>
          </a:p>
        </p:txBody>
      </p:sp>
      <p:grpSp>
        <p:nvGrpSpPr>
          <p:cNvPr id="16" name="Group 16"/>
          <p:cNvGrpSpPr>
            <a:grpSpLocks/>
          </p:cNvGrpSpPr>
          <p:nvPr/>
        </p:nvGrpSpPr>
        <p:grpSpPr bwMode="auto">
          <a:xfrm>
            <a:off x="5615930" y="5427043"/>
            <a:ext cx="457200" cy="274637"/>
            <a:chOff x="4032" y="3504"/>
            <a:chExt cx="288" cy="173"/>
          </a:xfrm>
        </p:grpSpPr>
        <p:sp>
          <p:nvSpPr>
            <p:cNvPr id="17" name="Text Box 17"/>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E</a:t>
              </a:r>
              <a:r>
                <a:rPr lang="en-US" altLang="zh-CN" sz="1200" baseline="-25000">
                  <a:ea typeface="宋体" charset="-122"/>
                </a:rPr>
                <a:t>0</a:t>
              </a:r>
            </a:p>
          </p:txBody>
        </p:sp>
        <p:sp>
          <p:nvSpPr>
            <p:cNvPr id="18" name="Line 18"/>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19"/>
          <p:cNvGrpSpPr>
            <a:grpSpLocks/>
          </p:cNvGrpSpPr>
          <p:nvPr/>
        </p:nvGrpSpPr>
        <p:grpSpPr bwMode="auto">
          <a:xfrm>
            <a:off x="5634980" y="5701680"/>
            <a:ext cx="457200" cy="274638"/>
            <a:chOff x="4032" y="3504"/>
            <a:chExt cx="288" cy="173"/>
          </a:xfrm>
        </p:grpSpPr>
        <p:sp>
          <p:nvSpPr>
            <p:cNvPr id="20" name="Text Box 20"/>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E</a:t>
              </a:r>
              <a:r>
                <a:rPr lang="en-US" altLang="zh-CN" sz="1200" baseline="-25000">
                  <a:ea typeface="宋体" charset="-122"/>
                </a:rPr>
                <a:t>1</a:t>
              </a:r>
            </a:p>
          </p:txBody>
        </p:sp>
        <p:sp>
          <p:nvSpPr>
            <p:cNvPr id="21" name="Line 21"/>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 name="Text Box 22"/>
          <p:cNvSpPr txBox="1">
            <a:spLocks noChangeArrowheads="1"/>
          </p:cNvSpPr>
          <p:nvPr/>
        </p:nvSpPr>
        <p:spPr bwMode="auto">
          <a:xfrm>
            <a:off x="7273280" y="402528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O</a:t>
            </a:r>
            <a:r>
              <a:rPr lang="en-US" altLang="zh-CN" sz="1200" baseline="-25000">
                <a:ea typeface="宋体" charset="-122"/>
              </a:rPr>
              <a:t>0</a:t>
            </a:r>
          </a:p>
        </p:txBody>
      </p:sp>
      <p:sp>
        <p:nvSpPr>
          <p:cNvPr id="23" name="Text Box 23"/>
          <p:cNvSpPr txBox="1">
            <a:spLocks noChangeArrowheads="1"/>
          </p:cNvSpPr>
          <p:nvPr/>
        </p:nvSpPr>
        <p:spPr bwMode="auto">
          <a:xfrm>
            <a:off x="7273280" y="428086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O</a:t>
            </a:r>
            <a:r>
              <a:rPr lang="en-US" altLang="zh-CN" sz="1200" baseline="-25000">
                <a:ea typeface="宋体" charset="-122"/>
              </a:rPr>
              <a:t>1</a:t>
            </a:r>
          </a:p>
        </p:txBody>
      </p:sp>
      <p:sp>
        <p:nvSpPr>
          <p:cNvPr id="24" name="Text Box 24"/>
          <p:cNvSpPr txBox="1">
            <a:spLocks noChangeArrowheads="1"/>
          </p:cNvSpPr>
          <p:nvPr/>
        </p:nvSpPr>
        <p:spPr bwMode="auto">
          <a:xfrm>
            <a:off x="7273280" y="451105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O</a:t>
            </a:r>
            <a:r>
              <a:rPr lang="en-US" altLang="zh-CN" sz="1200" baseline="-25000">
                <a:ea typeface="宋体" charset="-122"/>
              </a:rPr>
              <a:t>2</a:t>
            </a:r>
          </a:p>
        </p:txBody>
      </p:sp>
      <p:sp>
        <p:nvSpPr>
          <p:cNvPr id="25" name="Text Box 25"/>
          <p:cNvSpPr txBox="1">
            <a:spLocks noChangeArrowheads="1"/>
          </p:cNvSpPr>
          <p:nvPr/>
        </p:nvSpPr>
        <p:spPr bwMode="auto">
          <a:xfrm>
            <a:off x="7273280" y="474124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200" i="1">
                <a:ea typeface="宋体" charset="-122"/>
              </a:rPr>
              <a:t>O</a:t>
            </a:r>
            <a:r>
              <a:rPr lang="en-US" altLang="zh-CN" sz="1200" baseline="-25000">
                <a:ea typeface="宋体" charset="-122"/>
              </a:rPr>
              <a:t>3</a:t>
            </a:r>
          </a:p>
        </p:txBody>
      </p:sp>
      <p:sp>
        <p:nvSpPr>
          <p:cNvPr id="26" name="Text Box 26"/>
          <p:cNvSpPr txBox="1">
            <a:spLocks noChangeArrowheads="1"/>
          </p:cNvSpPr>
          <p:nvPr/>
        </p:nvSpPr>
        <p:spPr bwMode="auto">
          <a:xfrm>
            <a:off x="7197080" y="3415680"/>
            <a:ext cx="68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1200">
                <a:ea typeface="宋体" charset="-122"/>
              </a:rPr>
              <a:t>Data output lines</a:t>
            </a:r>
          </a:p>
        </p:txBody>
      </p:sp>
      <p:sp>
        <p:nvSpPr>
          <p:cNvPr id="27" name="Line 27"/>
          <p:cNvSpPr>
            <a:spLocks noChangeShapeType="1"/>
          </p:cNvSpPr>
          <p:nvPr/>
        </p:nvSpPr>
        <p:spPr bwMode="auto">
          <a:xfrm>
            <a:off x="5520680" y="2348880"/>
            <a:ext cx="1295400" cy="1752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a:p>
        </p:txBody>
      </p:sp>
    </p:spTree>
    <p:extLst>
      <p:ext uri="{BB962C8B-B14F-4D97-AF65-F5344CB8AC3E}">
        <p14:creationId xmlns:p14="http://schemas.microsoft.com/office/powerpoint/2010/main" val="1640039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741687"/>
            <a:ext cx="7762056"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30000"/>
              </a:spcBef>
            </a:pPr>
            <a:r>
              <a:rPr lang="en-US" altLang="zh-CN" sz="2200" dirty="0">
                <a:ea typeface="宋体" charset="-122"/>
              </a:rPr>
              <a:t>9. Using two ICs as shown will expand</a:t>
            </a:r>
          </a:p>
          <a:p>
            <a:pPr eaLnBrk="1" hangingPunct="1">
              <a:spcBef>
                <a:spcPct val="30000"/>
              </a:spcBef>
            </a:pPr>
            <a:r>
              <a:rPr lang="en-US" altLang="zh-CN" sz="2200" dirty="0">
                <a:ea typeface="宋体" charset="-122"/>
              </a:rPr>
              <a:t>	a. the word size</a:t>
            </a:r>
            <a:endParaRPr lang="en-US" altLang="zh-CN" sz="2200" baseline="30000" dirty="0">
              <a:ea typeface="宋体" charset="-122"/>
            </a:endParaRPr>
          </a:p>
          <a:p>
            <a:pPr eaLnBrk="1" hangingPunct="1">
              <a:spcBef>
                <a:spcPct val="30000"/>
              </a:spcBef>
            </a:pPr>
            <a:r>
              <a:rPr lang="en-US" altLang="zh-CN" sz="2200" dirty="0">
                <a:ea typeface="宋体" charset="-122"/>
              </a:rPr>
              <a:t>	b. the number of words available</a:t>
            </a:r>
          </a:p>
          <a:p>
            <a:pPr eaLnBrk="1" hangingPunct="1">
              <a:spcBef>
                <a:spcPct val="30000"/>
              </a:spcBef>
            </a:pPr>
            <a:r>
              <a:rPr lang="en-US" altLang="zh-CN" sz="2200" dirty="0">
                <a:ea typeface="宋体" charset="-122"/>
              </a:rPr>
              <a:t>	c. both of the above</a:t>
            </a:r>
          </a:p>
          <a:p>
            <a:pPr eaLnBrk="1" hangingPunct="1">
              <a:spcBef>
                <a:spcPct val="30000"/>
              </a:spcBef>
            </a:pPr>
            <a:r>
              <a:rPr lang="en-US" altLang="zh-CN" sz="2200" dirty="0">
                <a:ea typeface="宋体" charset="-122"/>
              </a:rPr>
              <a:t>	d. none of the above</a:t>
            </a:r>
          </a:p>
        </p:txBody>
      </p:sp>
      <p:graphicFrame>
        <p:nvGraphicFramePr>
          <p:cNvPr id="2" name="对象 1"/>
          <p:cNvGraphicFramePr>
            <a:graphicFrameLocks noChangeAspect="1"/>
          </p:cNvGraphicFramePr>
          <p:nvPr>
            <p:extLst>
              <p:ext uri="{D42A27DB-BD31-4B8C-83A1-F6EECF244321}">
                <p14:modId xmlns:p14="http://schemas.microsoft.com/office/powerpoint/2010/main" val="874304294"/>
              </p:ext>
            </p:extLst>
          </p:nvPr>
        </p:nvGraphicFramePr>
        <p:xfrm>
          <a:off x="2579712" y="3887043"/>
          <a:ext cx="4800600" cy="2854325"/>
        </p:xfrm>
        <a:graphic>
          <a:graphicData uri="http://schemas.openxmlformats.org/presentationml/2006/ole">
            <mc:AlternateContent xmlns:mc="http://schemas.openxmlformats.org/markup-compatibility/2006">
              <mc:Choice xmlns:v="urn:schemas-microsoft-com:vml" Requires="v">
                <p:oleObj spid="_x0000_s327788" name="CorelDRAW" r:id="rId3" imgW="3943470" imgH="2344440" progId="CorelDRAW.Graphic.13">
                  <p:embed/>
                </p:oleObj>
              </mc:Choice>
              <mc:Fallback>
                <p:oleObj name="CorelDRAW" r:id="rId3" imgW="3943470" imgH="2344440" progId="CorelDRAW.Graphic.1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712" y="3887043"/>
                        <a:ext cx="48006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4857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Units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Units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50168" y="2300679"/>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The location of a unit of data in a memory is called the </a:t>
            </a:r>
            <a:r>
              <a:rPr lang="en-US" altLang="zh-CN" sz="2400" b="1" dirty="0">
                <a:ea typeface="宋体" charset="-122"/>
              </a:rPr>
              <a:t>address</a:t>
            </a:r>
            <a:r>
              <a:rPr lang="en-US" altLang="zh-CN" sz="2400" dirty="0">
                <a:ea typeface="宋体" charset="-122"/>
              </a:rPr>
              <a:t>. In PCs, a byte is the smallest unit of data that can be accessed. </a:t>
            </a:r>
          </a:p>
        </p:txBody>
      </p:sp>
      <p:sp>
        <p:nvSpPr>
          <p:cNvPr id="8" name="Text Box 2"/>
          <p:cNvSpPr txBox="1">
            <a:spLocks noChangeArrowheads="1"/>
          </p:cNvSpPr>
          <p:nvPr/>
        </p:nvSpPr>
        <p:spPr bwMode="auto">
          <a:xfrm>
            <a:off x="539552" y="3524815"/>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itchFamily="2" charset="2"/>
              <a:buChar char="ü"/>
            </a:pPr>
            <a:r>
              <a:rPr lang="en-US" altLang="zh-CN" sz="2400" dirty="0">
                <a:ea typeface="宋体" charset="-122"/>
              </a:rPr>
              <a:t>In a 2-dimensional array, a byte is accessed by supplying a row number. For example the blue byte is located in row 7.</a:t>
            </a:r>
          </a:p>
        </p:txBody>
      </p:sp>
      <p:sp>
        <p:nvSpPr>
          <p:cNvPr id="9" name="Text Box 2"/>
          <p:cNvSpPr txBox="1">
            <a:spLocks noChangeArrowheads="1"/>
          </p:cNvSpPr>
          <p:nvPr/>
        </p:nvSpPr>
        <p:spPr bwMode="auto">
          <a:xfrm>
            <a:off x="539552" y="4509120"/>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400" dirty="0">
                <a:ea typeface="宋体" charset="-122"/>
              </a:rPr>
              <a:t>The </a:t>
            </a:r>
            <a:r>
              <a:rPr lang="en-US" altLang="zh-CN" sz="2400" b="1" dirty="0">
                <a:ea typeface="宋体" charset="-122"/>
              </a:rPr>
              <a:t>capacity</a:t>
            </a:r>
            <a:r>
              <a:rPr lang="en-US" altLang="zh-CN" sz="2400" dirty="0">
                <a:ea typeface="宋体" charset="-122"/>
              </a:rPr>
              <a:t> of a memory is the total number of data units that can be stored. </a:t>
            </a:r>
          </a:p>
        </p:txBody>
      </p:sp>
    </p:spTree>
    <p:extLst>
      <p:ext uri="{BB962C8B-B14F-4D97-AF65-F5344CB8AC3E}">
        <p14:creationId xmlns:p14="http://schemas.microsoft.com/office/powerpoint/2010/main" val="1587775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76205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200" dirty="0">
                <a:ea typeface="宋体" charset="-122"/>
              </a:rPr>
              <a:t>10. On a hard drive. information about file names, locations, and file size are kept in a special location called the</a:t>
            </a:r>
          </a:p>
          <a:p>
            <a:pPr eaLnBrk="1" hangingPunct="1">
              <a:spcBef>
                <a:spcPct val="50000"/>
              </a:spcBef>
            </a:pPr>
            <a:r>
              <a:rPr lang="en-US" altLang="zh-CN" sz="2200" dirty="0">
                <a:ea typeface="宋体" charset="-122"/>
              </a:rPr>
              <a:t>	a. file location list</a:t>
            </a:r>
          </a:p>
          <a:p>
            <a:pPr eaLnBrk="1" hangingPunct="1">
              <a:spcBef>
                <a:spcPct val="50000"/>
              </a:spcBef>
            </a:pPr>
            <a:r>
              <a:rPr lang="en-US" altLang="zh-CN" sz="2200" dirty="0">
                <a:ea typeface="宋体" charset="-122"/>
              </a:rPr>
              <a:t>	b. file allocation table</a:t>
            </a:r>
          </a:p>
          <a:p>
            <a:pPr eaLnBrk="1" hangingPunct="1">
              <a:spcBef>
                <a:spcPct val="50000"/>
              </a:spcBef>
            </a:pPr>
            <a:r>
              <a:rPr lang="en-US" altLang="zh-CN" sz="2200" dirty="0">
                <a:ea typeface="宋体" charset="-122"/>
              </a:rPr>
              <a:t>	c. disk directory </a:t>
            </a:r>
          </a:p>
          <a:p>
            <a:pPr eaLnBrk="1" hangingPunct="1">
              <a:spcBef>
                <a:spcPct val="50000"/>
              </a:spcBef>
            </a:pPr>
            <a:r>
              <a:rPr lang="en-US" altLang="zh-CN" sz="2200" dirty="0">
                <a:ea typeface="宋体" charset="-122"/>
              </a:rPr>
              <a:t>	d. stack</a:t>
            </a:r>
          </a:p>
        </p:txBody>
      </p:sp>
    </p:spTree>
    <p:extLst>
      <p:ext uri="{BB962C8B-B14F-4D97-AF65-F5344CB8AC3E}">
        <p14:creationId xmlns:p14="http://schemas.microsoft.com/office/powerpoint/2010/main" val="7646967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11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18 May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PP.452</a:t>
            </a:r>
          </a:p>
          <a:p>
            <a:pPr marL="0" indent="0">
              <a:buNone/>
              <a:defRPr/>
            </a:pPr>
            <a:r>
              <a:rPr lang="en-US" altLang="zh-CN" dirty="0">
                <a:ea typeface="宋体" pitchFamily="2" charset="-122"/>
              </a:rPr>
              <a:t> </a:t>
            </a:r>
            <a:r>
              <a:rPr lang="en-US" altLang="zh-CN" dirty="0" smtClean="0">
                <a:ea typeface="宋体" pitchFamily="2" charset="-122"/>
              </a:rPr>
              <a:t>    2,9,14,18,23</a:t>
            </a: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Units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Units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2"/>
          <p:cNvSpPr txBox="1">
            <a:spLocks noChangeArrowheads="1"/>
          </p:cNvSpPr>
          <p:nvPr/>
        </p:nvSpPr>
        <p:spPr bwMode="auto">
          <a:xfrm>
            <a:off x="539552" y="2348880"/>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itchFamily="2" charset="2"/>
              <a:buChar char="ü"/>
            </a:pPr>
            <a:r>
              <a:rPr lang="en-US" altLang="zh-CN" sz="2400" dirty="0">
                <a:ea typeface="宋体" charset="-122"/>
              </a:rPr>
              <a:t>In a 2-dimensional array, a byte is accessed by supplying a row number. For example the blue byte is located in row 7.</a:t>
            </a:r>
          </a:p>
        </p:txBody>
      </p:sp>
      <p:graphicFrame>
        <p:nvGraphicFramePr>
          <p:cNvPr id="3" name="对象 2"/>
          <p:cNvGraphicFramePr>
            <a:graphicFrameLocks noChangeAspect="1"/>
          </p:cNvGraphicFramePr>
          <p:nvPr>
            <p:extLst>
              <p:ext uri="{D42A27DB-BD31-4B8C-83A1-F6EECF244321}">
                <p14:modId xmlns:p14="http://schemas.microsoft.com/office/powerpoint/2010/main" val="1653842627"/>
              </p:ext>
            </p:extLst>
          </p:nvPr>
        </p:nvGraphicFramePr>
        <p:xfrm>
          <a:off x="3105039" y="3356992"/>
          <a:ext cx="3051137" cy="2946010"/>
        </p:xfrm>
        <a:graphic>
          <a:graphicData uri="http://schemas.openxmlformats.org/presentationml/2006/ole">
            <mc:AlternateContent xmlns:mc="http://schemas.openxmlformats.org/markup-compatibility/2006">
              <mc:Choice xmlns:v="urn:schemas-microsoft-com:vml" Requires="v">
                <p:oleObj spid="_x0000_s333906" name="CorelDRAW" r:id="rId3" imgW="1098563" imgH="1059891" progId="CorelDRAW.Graphic.13">
                  <p:embed/>
                </p:oleObj>
              </mc:Choice>
              <mc:Fallback>
                <p:oleObj name="CorelDRAW" r:id="rId3" imgW="1098563" imgH="105989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039" y="3356992"/>
                        <a:ext cx="3051137" cy="29460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650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Addressing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Addressing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50168" y="2300679"/>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A 3-dimensional array is arranged as rows and columns. Each byte has a unique row and column address.</a:t>
            </a:r>
          </a:p>
        </p:txBody>
      </p:sp>
      <p:sp>
        <p:nvSpPr>
          <p:cNvPr id="9" name="WordArt 9"/>
          <p:cNvSpPr>
            <a:spLocks noChangeArrowheads="1" noChangeShapeType="1" noTextEdit="1"/>
          </p:cNvSpPr>
          <p:nvPr/>
        </p:nvSpPr>
        <p:spPr bwMode="auto">
          <a:xfrm>
            <a:off x="971600" y="3352626"/>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0" name="Text Box 10"/>
          <p:cNvSpPr txBox="1">
            <a:spLocks noChangeArrowheads="1"/>
          </p:cNvSpPr>
          <p:nvPr/>
        </p:nvSpPr>
        <p:spPr bwMode="auto">
          <a:xfrm>
            <a:off x="2343200" y="3428826"/>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buFontTx/>
              <a:buAutoNum type="alphaLcParenR"/>
            </a:pPr>
            <a:r>
              <a:rPr lang="en-US" altLang="zh-CN" sz="2000">
                <a:latin typeface="Times New Roman" pitchFamily="18" charset="0"/>
                <a:ea typeface="宋体" charset="-122"/>
              </a:rPr>
              <a:t>How many bytes are shown? </a:t>
            </a:r>
          </a:p>
          <a:p>
            <a:pPr>
              <a:spcBef>
                <a:spcPct val="50000"/>
              </a:spcBef>
              <a:buFontTx/>
              <a:buAutoNum type="alphaLcParenR"/>
            </a:pPr>
            <a:r>
              <a:rPr lang="en-US" altLang="zh-CN" sz="2000">
                <a:latin typeface="Times New Roman" pitchFamily="18" charset="0"/>
                <a:ea typeface="宋体" charset="-122"/>
              </a:rPr>
              <a:t>What is the location of the blue byte?</a:t>
            </a:r>
          </a:p>
        </p:txBody>
      </p:sp>
      <p:sp>
        <p:nvSpPr>
          <p:cNvPr id="12" name="Text Box 12"/>
          <p:cNvSpPr txBox="1">
            <a:spLocks noChangeArrowheads="1"/>
          </p:cNvSpPr>
          <p:nvPr/>
        </p:nvSpPr>
        <p:spPr bwMode="auto">
          <a:xfrm>
            <a:off x="1809800" y="5730701"/>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charset="-122"/>
              </a:rPr>
              <a:t>b) Row 2, column 8</a:t>
            </a:r>
          </a:p>
        </p:txBody>
      </p:sp>
      <p:sp>
        <p:nvSpPr>
          <p:cNvPr id="14" name="Text Box 15"/>
          <p:cNvSpPr txBox="1">
            <a:spLocks noChangeArrowheads="1"/>
          </p:cNvSpPr>
          <p:nvPr/>
        </p:nvSpPr>
        <p:spPr bwMode="auto">
          <a:xfrm>
            <a:off x="1809800" y="5349701"/>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charset="-122"/>
              </a:rPr>
              <a:t>a) 64 B</a:t>
            </a:r>
          </a:p>
        </p:txBody>
      </p:sp>
      <p:graphicFrame>
        <p:nvGraphicFramePr>
          <p:cNvPr id="15" name="Object 17"/>
          <p:cNvGraphicFramePr>
            <a:graphicFrameLocks noChangeAspect="1"/>
          </p:cNvGraphicFramePr>
          <p:nvPr>
            <p:extLst>
              <p:ext uri="{D42A27DB-BD31-4B8C-83A1-F6EECF244321}">
                <p14:modId xmlns:p14="http://schemas.microsoft.com/office/powerpoint/2010/main" val="2679612075"/>
              </p:ext>
            </p:extLst>
          </p:nvPr>
        </p:nvGraphicFramePr>
        <p:xfrm>
          <a:off x="5436096" y="3348307"/>
          <a:ext cx="3016250" cy="3048000"/>
        </p:xfrm>
        <a:graphic>
          <a:graphicData uri="http://schemas.openxmlformats.org/presentationml/2006/ole">
            <mc:AlternateContent xmlns:mc="http://schemas.openxmlformats.org/markup-compatibility/2006">
              <mc:Choice xmlns:v="urn:schemas-microsoft-com:vml" Requires="v">
                <p:oleObj spid="_x0000_s304268" name="CorelDRAW" r:id="rId3" imgW="1610948" imgH="1629501" progId="CorelDRAW.Graphic.13">
                  <p:embed/>
                </p:oleObj>
              </mc:Choice>
              <mc:Fallback>
                <p:oleObj name="CorelDRAW" r:id="rId3" imgW="1610948" imgH="162950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348307"/>
                        <a:ext cx="30162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2077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par>
                                <p:cTn id="12" presetID="37"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900" decel="100000" fill="hold"/>
                                        <p:tgtEl>
                                          <p:spTgt spid="1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900" decel="100000" fill="hold"/>
                                        <p:tgtEl>
                                          <p:spTgt spid="1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Memory Addressing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Memory Addressing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50168" y="2300679"/>
            <a:ext cx="79822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spcBef>
                <a:spcPct val="50000"/>
              </a:spcBef>
              <a:buFont typeface="Wingdings" pitchFamily="2" charset="2"/>
              <a:buChar char="ü"/>
            </a:pPr>
            <a:r>
              <a:rPr lang="en-US" altLang="zh-CN" sz="2400" dirty="0">
                <a:ea typeface="宋体" charset="-122"/>
              </a:rPr>
              <a:t>In order to read or write to a specific memory location, a binary code is placed on the </a:t>
            </a:r>
            <a:r>
              <a:rPr lang="en-US" altLang="zh-CN" sz="2400" b="1" dirty="0">
                <a:ea typeface="宋体" charset="-122"/>
              </a:rPr>
              <a:t>address bus</a:t>
            </a:r>
            <a:r>
              <a:rPr lang="en-US" altLang="zh-CN" sz="2400" dirty="0">
                <a:ea typeface="宋体" charset="-122"/>
              </a:rPr>
              <a:t>. </a:t>
            </a:r>
            <a:endParaRPr lang="en-US" altLang="zh-CN" sz="2400" dirty="0" smtClean="0">
              <a:ea typeface="宋体" charset="-122"/>
            </a:endParaRPr>
          </a:p>
          <a:p>
            <a:pPr marL="342900" indent="-342900" algn="just" eaLnBrk="1" hangingPunct="1">
              <a:spcBef>
                <a:spcPct val="50000"/>
              </a:spcBef>
              <a:buFont typeface="Wingdings" pitchFamily="2" charset="2"/>
              <a:buChar char="ü"/>
            </a:pPr>
            <a:r>
              <a:rPr lang="en-US" altLang="zh-CN" sz="2400" dirty="0" smtClean="0">
                <a:ea typeface="宋体" charset="-122"/>
              </a:rPr>
              <a:t>Internal </a:t>
            </a:r>
            <a:r>
              <a:rPr lang="en-US" altLang="zh-CN" sz="2400" dirty="0">
                <a:ea typeface="宋体" charset="-122"/>
              </a:rPr>
              <a:t>decoders decode the address to determine the specific location. </a:t>
            </a:r>
          </a:p>
          <a:p>
            <a:pPr marL="342900" indent="-342900" algn="just" eaLnBrk="1" hangingPunct="1">
              <a:spcBef>
                <a:spcPct val="50000"/>
              </a:spcBef>
              <a:buFont typeface="Wingdings" pitchFamily="2" charset="2"/>
              <a:buChar char="ü"/>
            </a:pPr>
            <a:r>
              <a:rPr lang="en-US" altLang="zh-CN" sz="2400" dirty="0" smtClean="0">
                <a:ea typeface="宋体" charset="-122"/>
              </a:rPr>
              <a:t>Data </a:t>
            </a:r>
            <a:r>
              <a:rPr lang="en-US" altLang="zh-CN" sz="2400" dirty="0">
                <a:ea typeface="宋体" charset="-122"/>
              </a:rPr>
              <a:t>units go into the memory during a write operation and come out of the memory during a read operation on a set of lines called the </a:t>
            </a:r>
            <a:r>
              <a:rPr lang="en-US" altLang="zh-CN" sz="2400" b="1" dirty="0">
                <a:ea typeface="宋体" charset="-122"/>
              </a:rPr>
              <a:t>data </a:t>
            </a:r>
            <a:r>
              <a:rPr lang="en-US" altLang="zh-CN" sz="2400" b="1" dirty="0" smtClean="0">
                <a:ea typeface="宋体" charset="-122"/>
              </a:rPr>
              <a:t>bus</a:t>
            </a:r>
            <a:r>
              <a:rPr lang="en-US" altLang="zh-CN" sz="2400" dirty="0" smtClean="0">
                <a:ea typeface="宋体" charset="-122"/>
              </a:rPr>
              <a:t>.</a:t>
            </a:r>
          </a:p>
          <a:p>
            <a:pPr marL="342900" indent="-342900" algn="just" eaLnBrk="1" hangingPunct="1">
              <a:spcBef>
                <a:spcPct val="50000"/>
              </a:spcBef>
              <a:buFont typeface="Wingdings" pitchFamily="2" charset="2"/>
              <a:buChar char="ü"/>
            </a:pPr>
            <a:r>
              <a:rPr lang="en-US" altLang="zh-CN" sz="2400" dirty="0" smtClean="0">
                <a:ea typeface="宋体" charset="-122"/>
              </a:rPr>
              <a:t>The </a:t>
            </a:r>
            <a:r>
              <a:rPr lang="en-US" altLang="zh-CN" sz="2400" dirty="0">
                <a:ea typeface="宋体" charset="-122"/>
              </a:rPr>
              <a:t>data bus is </a:t>
            </a:r>
            <a:r>
              <a:rPr lang="en-US" altLang="zh-CN" sz="2400" b="1" dirty="0">
                <a:ea typeface="宋体" charset="-122"/>
              </a:rPr>
              <a:t>bidirectional</a:t>
            </a:r>
            <a:r>
              <a:rPr lang="en-US" altLang="zh-CN" sz="2400" dirty="0">
                <a:ea typeface="宋体" charset="-122"/>
              </a:rPr>
              <a:t>, which means that data can go in either direction (into the memory or out of the memory). </a:t>
            </a:r>
          </a:p>
          <a:p>
            <a:pPr marL="342900" indent="-342900" algn="just" eaLnBrk="1" hangingPunct="1">
              <a:spcBef>
                <a:spcPct val="50000"/>
              </a:spcBef>
              <a:buFont typeface="Wingdings" pitchFamily="2" charset="2"/>
              <a:buChar char="ü"/>
            </a:pPr>
            <a:endParaRPr lang="en-US" altLang="zh-CN" sz="2400" dirty="0">
              <a:ea typeface="宋体" charset="-122"/>
            </a:endParaRPr>
          </a:p>
        </p:txBody>
      </p:sp>
    </p:spTree>
    <p:extLst>
      <p:ext uri="{BB962C8B-B14F-4D97-AF65-F5344CB8AC3E}">
        <p14:creationId xmlns:p14="http://schemas.microsoft.com/office/powerpoint/2010/main" val="58841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8831</TotalTime>
  <Words>3353</Words>
  <Application>Microsoft Office PowerPoint</Application>
  <PresentationFormat>全屏显示(4:3)</PresentationFormat>
  <Paragraphs>461</Paragraphs>
  <Slides>61</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3" baseType="lpstr">
      <vt:lpstr>Arial Unicode MS</vt:lpstr>
      <vt:lpstr>Gulim</vt:lpstr>
      <vt:lpstr>PMingLiU</vt:lpstr>
      <vt:lpstr>宋体</vt:lpstr>
      <vt:lpstr>Arial</vt:lpstr>
      <vt:lpstr>Arial Black</vt:lpstr>
      <vt:lpstr>Impact</vt:lpstr>
      <vt:lpstr>Times New Roman</vt:lpstr>
      <vt:lpstr>Verdana</vt:lpstr>
      <vt:lpstr>Wingdings</vt:lpstr>
      <vt:lpstr>com8_p</vt:lpstr>
      <vt:lpstr>CorelDRAW</vt:lpstr>
      <vt:lpstr>Digital Circuits and Logic Design</vt:lpstr>
      <vt:lpstr>PowerPoint 演示文稿</vt:lpstr>
      <vt:lpstr>Memory Units</vt:lpstr>
      <vt:lpstr>Memory Units</vt:lpstr>
      <vt:lpstr>Memory Units</vt:lpstr>
      <vt:lpstr>Memory Units</vt:lpstr>
      <vt:lpstr>Memory Units</vt:lpstr>
      <vt:lpstr>Memory Addressing</vt:lpstr>
      <vt:lpstr>Memory Addressing</vt:lpstr>
      <vt:lpstr>Memory Addressing</vt:lpstr>
      <vt:lpstr>Memory Addressing</vt:lpstr>
      <vt:lpstr>Operations</vt:lpstr>
      <vt:lpstr>Operations</vt:lpstr>
      <vt:lpstr>RAM</vt:lpstr>
      <vt:lpstr>RAM</vt:lpstr>
      <vt:lpstr>RAM</vt:lpstr>
      <vt:lpstr>RAM</vt:lpstr>
      <vt:lpstr>RAM</vt:lpstr>
      <vt:lpstr>RAM</vt:lpstr>
      <vt:lpstr>RAM</vt:lpstr>
      <vt:lpstr>RAM</vt:lpstr>
      <vt:lpstr>RAM</vt:lpstr>
      <vt:lpstr>RAM</vt:lpstr>
      <vt:lpstr>RAM</vt:lpstr>
      <vt:lpstr>RAM</vt:lpstr>
      <vt:lpstr>RAM</vt:lpstr>
      <vt:lpstr>RAM</vt:lpstr>
      <vt:lpstr>ROM</vt:lpstr>
      <vt:lpstr>ROM</vt:lpstr>
      <vt:lpstr>ROM</vt:lpstr>
      <vt:lpstr>ROM</vt:lpstr>
      <vt:lpstr>ROM</vt:lpstr>
      <vt:lpstr>ROM</vt:lpstr>
      <vt:lpstr>ROM</vt:lpstr>
      <vt:lpstr>ROM</vt:lpstr>
      <vt:lpstr>Flash</vt:lpstr>
      <vt:lpstr>Flash</vt:lpstr>
      <vt:lpstr>Flash</vt:lpstr>
      <vt:lpstr>Flash</vt:lpstr>
      <vt:lpstr>Memory expansion</vt:lpstr>
      <vt:lpstr>Memory expansion</vt:lpstr>
      <vt:lpstr>Memory expansion</vt:lpstr>
      <vt:lpstr>Memory expansion</vt:lpstr>
      <vt:lpstr>Memory expansion</vt:lpstr>
      <vt:lpstr>Memory expansion</vt:lpstr>
      <vt:lpstr>Memory Module</vt:lpstr>
      <vt:lpstr>Memory</vt:lpstr>
      <vt:lpstr>Memory</vt:lpstr>
      <vt:lpstr>Memory</vt:lpstr>
      <vt:lpstr>Magnetic Hard Drive</vt:lpstr>
      <vt:lpstr>Magnetic Hard Drive</vt:lpstr>
      <vt:lpstr>Magnetic Hard Drive</vt:lpstr>
      <vt:lpstr>Optical Storage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Pan</cp:lastModifiedBy>
  <cp:revision>979</cp:revision>
  <dcterms:created xsi:type="dcterms:W3CDTF">2003-10-31T07:41:03Z</dcterms:created>
  <dcterms:modified xsi:type="dcterms:W3CDTF">2014-05-18T13:39:26Z</dcterms:modified>
</cp:coreProperties>
</file>