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40"/>
  </p:notesMasterIdLst>
  <p:handoutMasterIdLst>
    <p:handoutMasterId r:id="rId41"/>
  </p:handoutMasterIdLst>
  <p:sldIdLst>
    <p:sldId id="256" r:id="rId2"/>
    <p:sldId id="257" r:id="rId3"/>
    <p:sldId id="454" r:id="rId4"/>
    <p:sldId id="481" r:id="rId5"/>
    <p:sldId id="482" r:id="rId6"/>
    <p:sldId id="483" r:id="rId7"/>
    <p:sldId id="480" r:id="rId8"/>
    <p:sldId id="455" r:id="rId9"/>
    <p:sldId id="456" r:id="rId10"/>
    <p:sldId id="488" r:id="rId11"/>
    <p:sldId id="484" r:id="rId12"/>
    <p:sldId id="485" r:id="rId13"/>
    <p:sldId id="457" r:id="rId14"/>
    <p:sldId id="458" r:id="rId15"/>
    <p:sldId id="460" r:id="rId16"/>
    <p:sldId id="461" r:id="rId17"/>
    <p:sldId id="462" r:id="rId18"/>
    <p:sldId id="463" r:id="rId19"/>
    <p:sldId id="464" r:id="rId20"/>
    <p:sldId id="465" r:id="rId21"/>
    <p:sldId id="487" r:id="rId22"/>
    <p:sldId id="466" r:id="rId23"/>
    <p:sldId id="467" r:id="rId24"/>
    <p:sldId id="468" r:id="rId25"/>
    <p:sldId id="469" r:id="rId26"/>
    <p:sldId id="470" r:id="rId27"/>
    <p:sldId id="486" r:id="rId28"/>
    <p:sldId id="471" r:id="rId29"/>
    <p:sldId id="472" r:id="rId30"/>
    <p:sldId id="473" r:id="rId31"/>
    <p:sldId id="362" r:id="rId32"/>
    <p:sldId id="474" r:id="rId33"/>
    <p:sldId id="475" r:id="rId34"/>
    <p:sldId id="476" r:id="rId35"/>
    <p:sldId id="477" r:id="rId36"/>
    <p:sldId id="479" r:id="rId37"/>
    <p:sldId id="478" r:id="rId38"/>
    <p:sldId id="392" r:id="rId39"/>
  </p:sldIdLst>
  <p:sldSz cx="9144000" cy="6858000" type="screen4x3"/>
  <p:notesSz cx="6735763" cy="9866313"/>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18" autoAdjust="0"/>
    <p:restoredTop sz="96170" autoAdjust="0"/>
  </p:normalViewPr>
  <p:slideViewPr>
    <p:cSldViewPr>
      <p:cViewPr varScale="1">
        <p:scale>
          <a:sx n="67" d="100"/>
          <a:sy n="67" d="100"/>
        </p:scale>
        <p:origin x="1722"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5" Type="http://schemas.openxmlformats.org/officeDocument/2006/relationships/image" Target="../media/image39.wmf"/><Relationship Id="rId4" Type="http://schemas.openxmlformats.org/officeDocument/2006/relationships/image" Target="../media/image3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9.emf"/><Relationship Id="rId7" Type="http://schemas.openxmlformats.org/officeDocument/2006/relationships/image" Target="../media/image23.emf"/><Relationship Id="rId2" Type="http://schemas.openxmlformats.org/officeDocument/2006/relationships/image" Target="../media/image18.emf"/><Relationship Id="rId1" Type="http://schemas.openxmlformats.org/officeDocument/2006/relationships/image" Target="../media/image17.wmf"/><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14763" y="0"/>
            <a:ext cx="2919412" cy="493713"/>
          </a:xfrm>
          <a:prstGeom prst="rect">
            <a:avLst/>
          </a:prstGeom>
        </p:spPr>
        <p:txBody>
          <a:bodyPr vert="horz" lIns="91440" tIns="45720" rIns="91440" bIns="45720" rtlCol="0"/>
          <a:lstStyle>
            <a:lvl1pPr algn="r">
              <a:defRPr sz="1200"/>
            </a:lvl1pPr>
          </a:lstStyle>
          <a:p>
            <a:fld id="{A6FC2D2B-AE36-40E0-96DF-B2D5C74B8402}" type="datetimeFigureOut">
              <a:rPr lang="zh-CN" altLang="en-US" smtClean="0"/>
              <a:t>2014/5/24</a:t>
            </a:fld>
            <a:endParaRPr lang="zh-CN" altLang="en-US"/>
          </a:p>
        </p:txBody>
      </p:sp>
      <p:sp>
        <p:nvSpPr>
          <p:cNvPr id="4" name="页脚占位符 3"/>
          <p:cNvSpPr>
            <a:spLocks noGrp="1"/>
          </p:cNvSpPr>
          <p:nvPr>
            <p:ph type="ftr" sz="quarter" idx="2"/>
          </p:nvPr>
        </p:nvSpPr>
        <p:spPr>
          <a:xfrm>
            <a:off x="0" y="9371013"/>
            <a:ext cx="2919413" cy="493712"/>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14763" y="9371013"/>
            <a:ext cx="2919412" cy="493712"/>
          </a:xfrm>
          <a:prstGeom prst="rect">
            <a:avLst/>
          </a:prstGeom>
        </p:spPr>
        <p:txBody>
          <a:bodyPr vert="horz" lIns="91440" tIns="45720" rIns="91440" bIns="45720" rtlCol="0" anchor="b"/>
          <a:lstStyle>
            <a:lvl1pPr algn="r">
              <a:defRPr sz="1200"/>
            </a:lvl1pPr>
          </a:lstStyle>
          <a:p>
            <a:fld id="{BA27D3A3-7C44-4AAA-91E0-1F2CE6D6AACC}" type="slidenum">
              <a:rPr lang="zh-CN" altLang="en-US" smtClean="0"/>
              <a:t>‹#›</a:t>
            </a:fld>
            <a:endParaRPr lang="zh-CN" altLang="en-US"/>
          </a:p>
        </p:txBody>
      </p:sp>
    </p:spTree>
    <p:extLst>
      <p:ext uri="{BB962C8B-B14F-4D97-AF65-F5344CB8AC3E}">
        <p14:creationId xmlns:p14="http://schemas.microsoft.com/office/powerpoint/2010/main" val="3915570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18831" cy="493316"/>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zh-CN" altLang="en-US"/>
          </a:p>
        </p:txBody>
      </p:sp>
      <p:sp>
        <p:nvSpPr>
          <p:cNvPr id="37891" name="Rectangle 3"/>
          <p:cNvSpPr>
            <a:spLocks noGrp="1" noChangeArrowheads="1"/>
          </p:cNvSpPr>
          <p:nvPr>
            <p:ph type="dt" idx="1"/>
          </p:nvPr>
        </p:nvSpPr>
        <p:spPr bwMode="auto">
          <a:xfrm>
            <a:off x="3815373" y="0"/>
            <a:ext cx="2918831" cy="493316"/>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37892" name="Rectangle 4"/>
          <p:cNvSpPr>
            <a:spLocks noGrp="1" noRot="1" noChangeAspect="1" noChangeArrowheads="1" noTextEdit="1"/>
          </p:cNvSpPr>
          <p:nvPr>
            <p:ph type="sldImg" idx="2"/>
          </p:nvPr>
        </p:nvSpPr>
        <p:spPr bwMode="auto">
          <a:xfrm>
            <a:off x="901700" y="739775"/>
            <a:ext cx="4932363" cy="3700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3" name="Rectangle 5"/>
          <p:cNvSpPr>
            <a:spLocks noGrp="1" noChangeArrowheads="1"/>
          </p:cNvSpPr>
          <p:nvPr>
            <p:ph type="body" sz="quarter" idx="3"/>
          </p:nvPr>
        </p:nvSpPr>
        <p:spPr bwMode="auto">
          <a:xfrm>
            <a:off x="673577" y="4686499"/>
            <a:ext cx="5388610" cy="4439841"/>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7894" name="Rectangle 6"/>
          <p:cNvSpPr>
            <a:spLocks noGrp="1" noChangeArrowheads="1"/>
          </p:cNvSpPr>
          <p:nvPr>
            <p:ph type="ftr" sz="quarter" idx="4"/>
          </p:nvPr>
        </p:nvSpPr>
        <p:spPr bwMode="auto">
          <a:xfrm>
            <a:off x="0" y="9371285"/>
            <a:ext cx="2918831" cy="493316"/>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37895" name="Rectangle 7"/>
          <p:cNvSpPr>
            <a:spLocks noGrp="1" noChangeArrowheads="1"/>
          </p:cNvSpPr>
          <p:nvPr>
            <p:ph type="sldNum" sz="quarter" idx="5"/>
          </p:nvPr>
        </p:nvSpPr>
        <p:spPr bwMode="auto">
          <a:xfrm>
            <a:off x="3815373" y="9371285"/>
            <a:ext cx="2918831" cy="493316"/>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atin typeface="Arial" pitchFamily="34" charset="0"/>
              </a:defRPr>
            </a:lvl1pPr>
          </a:lstStyle>
          <a:p>
            <a:pPr>
              <a:defRPr/>
            </a:pPr>
            <a:fld id="{289714BB-A6ED-4F84-8255-EED73A057D5D}" type="slidenum">
              <a:rPr lang="zh-CN" altLang="en-US"/>
              <a:pPr>
                <a:defRPr/>
              </a:pPr>
              <a:t>‹#›</a:t>
            </a:fld>
            <a:endParaRPr lang="en-US" altLang="zh-CN"/>
          </a:p>
        </p:txBody>
      </p:sp>
    </p:spTree>
    <p:extLst>
      <p:ext uri="{BB962C8B-B14F-4D97-AF65-F5344CB8AC3E}">
        <p14:creationId xmlns:p14="http://schemas.microsoft.com/office/powerpoint/2010/main" val="6588871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5B8FF9D9-776F-4A54-AAAA-B4663733325A}" type="slidenum">
              <a:rPr lang="zh-CN" altLang="en-US" smtClean="0">
                <a:latin typeface="Arial" charset="0"/>
              </a:rPr>
              <a:pPr/>
              <a:t>1</a:t>
            </a:fld>
            <a:endParaRPr lang="en-US" altLang="zh-CN" smtClean="0">
              <a:latin typeface="Arial"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charset="0"/>
            </a:endParaRPr>
          </a:p>
        </p:txBody>
      </p:sp>
    </p:spTree>
    <p:extLst>
      <p:ext uri="{BB962C8B-B14F-4D97-AF65-F5344CB8AC3E}">
        <p14:creationId xmlns:p14="http://schemas.microsoft.com/office/powerpoint/2010/main" val="3660164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BB93D9C4-E70D-4B54-A186-A9E63441DC64}" type="slidenum">
              <a:rPr lang="zh-CN" altLang="en-US" smtClean="0">
                <a:latin typeface="Arial" charset="0"/>
              </a:rPr>
              <a:pPr/>
              <a:t>38</a:t>
            </a:fld>
            <a:endParaRPr lang="en-US" altLang="zh-CN" smtClean="0">
              <a:latin typeface="Arial"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charset="0"/>
            </a:endParaRPr>
          </a:p>
        </p:txBody>
      </p:sp>
    </p:spTree>
    <p:extLst>
      <p:ext uri="{BB962C8B-B14F-4D97-AF65-F5344CB8AC3E}">
        <p14:creationId xmlns:p14="http://schemas.microsoft.com/office/powerpoint/2010/main" val="8179337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pic>
        <p:nvPicPr>
          <p:cNvPr id="4" name="Picture 31" descr="com8_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0" y="1125538"/>
            <a:ext cx="9144000"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27988" y="41275"/>
            <a:ext cx="1081087"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3" name="Rectangle 21"/>
          <p:cNvSpPr>
            <a:spLocks noGrp="1" noChangeArrowheads="1"/>
          </p:cNvSpPr>
          <p:nvPr>
            <p:ph type="ctrTitle" sz="quarter"/>
          </p:nvPr>
        </p:nvSpPr>
        <p:spPr bwMode="black">
          <a:xfrm>
            <a:off x="955675" y="2924175"/>
            <a:ext cx="8153400" cy="669925"/>
          </a:xfrm>
        </p:spPr>
        <p:txBody>
          <a:bodyPr/>
          <a:lstStyle>
            <a:lvl1pPr>
              <a:defRPr sz="4400" b="1">
                <a:latin typeface="Times New Roman" pitchFamily="18" charset="0"/>
                <a:ea typeface="Arial Unicode MS" pitchFamily="34" charset="-122"/>
                <a:cs typeface="Times New Roman" pitchFamily="18" charset="0"/>
              </a:defRPr>
            </a:lvl1pPr>
          </a:lstStyle>
          <a:p>
            <a:pPr lvl="0"/>
            <a:r>
              <a:rPr lang="zh-CN" altLang="en-US" noProof="0" smtClean="0"/>
              <a:t>单击此处编辑母版标题样式</a:t>
            </a:r>
            <a:endParaRPr lang="en-US" altLang="ko-KR" noProof="0" dirty="0" smtClean="0"/>
          </a:p>
        </p:txBody>
      </p:sp>
      <p:sp>
        <p:nvSpPr>
          <p:cNvPr id="13334" name="Rectangle 22"/>
          <p:cNvSpPr>
            <a:spLocks noGrp="1" noChangeArrowheads="1"/>
          </p:cNvSpPr>
          <p:nvPr>
            <p:ph type="subTitle" sz="quarter" idx="1"/>
          </p:nvPr>
        </p:nvSpPr>
        <p:spPr>
          <a:xfrm>
            <a:off x="2743200" y="6324600"/>
            <a:ext cx="6400800" cy="533400"/>
          </a:xfrm>
        </p:spPr>
        <p:txBody>
          <a:bodyPr/>
          <a:lstStyle>
            <a:lvl1pPr marL="0" indent="0" algn="r">
              <a:buFont typeface="Wingdings" pitchFamily="2" charset="2"/>
              <a:buNone/>
              <a:defRPr sz="1600" b="1"/>
            </a:lvl1pPr>
          </a:lstStyle>
          <a:p>
            <a:pPr lvl="0"/>
            <a:r>
              <a:rPr lang="en-US" altLang="ko-KR" noProof="0" smtClean="0"/>
              <a:t>Click to edit Master subtitle style</a:t>
            </a:r>
          </a:p>
        </p:txBody>
      </p:sp>
    </p:spTree>
    <p:extLst>
      <p:ext uri="{BB962C8B-B14F-4D97-AF65-F5344CB8AC3E}">
        <p14:creationId xmlns:p14="http://schemas.microsoft.com/office/powerpoint/2010/main" val="209189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sldNum" sz="quarter" idx="10"/>
          </p:nvPr>
        </p:nvSpPr>
        <p:spPr>
          <a:ln/>
        </p:spPr>
        <p:txBody>
          <a:bodyPr/>
          <a:lstStyle>
            <a:lvl1pPr>
              <a:defRPr/>
            </a:lvl1pPr>
          </a:lstStyle>
          <a:p>
            <a:pPr>
              <a:defRPr/>
            </a:pPr>
            <a:fld id="{B72AF9A6-2F4C-44FE-84F0-D473A75E2C6E}" type="slidenum">
              <a:rPr lang="ko-KR" altLang="en-US"/>
              <a:pPr>
                <a:defRPr/>
              </a:pPr>
              <a:t>‹#›</a:t>
            </a:fld>
            <a:endParaRPr lang="en-US" altLang="ko-KR"/>
          </a:p>
        </p:txBody>
      </p:sp>
    </p:spTree>
    <p:extLst>
      <p:ext uri="{BB962C8B-B14F-4D97-AF65-F5344CB8AC3E}">
        <p14:creationId xmlns:p14="http://schemas.microsoft.com/office/powerpoint/2010/main" val="106434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72300" y="0"/>
            <a:ext cx="2171700" cy="6324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0"/>
            <a:ext cx="6362700" cy="6324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sldNum" sz="quarter" idx="10"/>
          </p:nvPr>
        </p:nvSpPr>
        <p:spPr>
          <a:ln/>
        </p:spPr>
        <p:txBody>
          <a:bodyPr/>
          <a:lstStyle>
            <a:lvl1pPr>
              <a:defRPr/>
            </a:lvl1pPr>
          </a:lstStyle>
          <a:p>
            <a:pPr>
              <a:defRPr/>
            </a:pPr>
            <a:fld id="{49543D72-667C-4DB3-BF77-E3708D715E71}" type="slidenum">
              <a:rPr lang="ko-KR" altLang="en-US"/>
              <a:pPr>
                <a:defRPr/>
              </a:pPr>
              <a:t>‹#›</a:t>
            </a:fld>
            <a:endParaRPr lang="en-US" altLang="ko-KR"/>
          </a:p>
        </p:txBody>
      </p:sp>
    </p:spTree>
    <p:extLst>
      <p:ext uri="{BB962C8B-B14F-4D97-AF65-F5344CB8AC3E}">
        <p14:creationId xmlns:p14="http://schemas.microsoft.com/office/powerpoint/2010/main" val="2204620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295400" y="0"/>
            <a:ext cx="7848600" cy="765175"/>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844675"/>
            <a:ext cx="8229600" cy="4479925"/>
          </a:xfrm>
        </p:spPr>
        <p:txBody>
          <a:bodyPr/>
          <a:lstStyle/>
          <a:p>
            <a:pPr lvl="0"/>
            <a:endParaRPr lang="zh-CN" altLang="en-US" noProof="0" smtClean="0"/>
          </a:p>
        </p:txBody>
      </p:sp>
      <p:sp>
        <p:nvSpPr>
          <p:cNvPr id="4" name="日期占位符 3"/>
          <p:cNvSpPr>
            <a:spLocks noGrp="1"/>
          </p:cNvSpPr>
          <p:nvPr>
            <p:ph type="dt" sz="half" idx="10"/>
          </p:nvPr>
        </p:nvSpPr>
        <p:spPr>
          <a:xfrm>
            <a:off x="327025" y="6477000"/>
            <a:ext cx="2514600" cy="304800"/>
          </a:xfrm>
          <a:prstGeom prst="rect">
            <a:avLst/>
          </a:prstGeom>
        </p:spPr>
        <p:txBody>
          <a:bodyPr/>
          <a:lstStyle>
            <a:lvl1pPr>
              <a:defRPr/>
            </a:lvl1pPr>
          </a:lstStyle>
          <a:p>
            <a:pPr>
              <a:defRPr/>
            </a:pPr>
            <a:r>
              <a:rPr lang="en-US" altLang="ko-KR"/>
              <a:t>www.themegallery.com</a:t>
            </a:r>
          </a:p>
        </p:txBody>
      </p:sp>
      <p:sp>
        <p:nvSpPr>
          <p:cNvPr id="5" name="页脚占位符 4"/>
          <p:cNvSpPr>
            <a:spLocks noGrp="1"/>
          </p:cNvSpPr>
          <p:nvPr>
            <p:ph type="ftr" sz="quarter" idx="11"/>
          </p:nvPr>
        </p:nvSpPr>
        <p:spPr>
          <a:xfrm>
            <a:off x="5943600" y="6477000"/>
            <a:ext cx="2895600" cy="304800"/>
          </a:xfrm>
          <a:prstGeom prst="rect">
            <a:avLst/>
          </a:prstGeom>
        </p:spPr>
        <p:txBody>
          <a:bodyPr/>
          <a:lstStyle>
            <a:lvl1pPr>
              <a:defRPr/>
            </a:lvl1pPr>
          </a:lstStyle>
          <a:p>
            <a:pPr>
              <a:defRPr/>
            </a:pPr>
            <a:r>
              <a:rPr lang="en-US" altLang="ko-KR"/>
              <a:t>Company Logo</a:t>
            </a:r>
          </a:p>
        </p:txBody>
      </p:sp>
      <p:sp>
        <p:nvSpPr>
          <p:cNvPr id="6" name="灯片编号占位符 5"/>
          <p:cNvSpPr>
            <a:spLocks noGrp="1"/>
          </p:cNvSpPr>
          <p:nvPr>
            <p:ph type="sldNum" sz="quarter" idx="12"/>
          </p:nvPr>
        </p:nvSpPr>
        <p:spPr/>
        <p:txBody>
          <a:bodyPr/>
          <a:lstStyle>
            <a:lvl1pPr>
              <a:defRPr/>
            </a:lvl1pPr>
          </a:lstStyle>
          <a:p>
            <a:pPr>
              <a:defRPr/>
            </a:pPr>
            <a:fld id="{84A00DE5-D3B9-4B72-B95C-8C4548FD8423}" type="slidenum">
              <a:rPr lang="ko-KR" altLang="en-US"/>
              <a:pPr>
                <a:defRPr/>
              </a:pPr>
              <a:t>‹#›</a:t>
            </a:fld>
            <a:endParaRPr lang="en-US" altLang="ko-KR"/>
          </a:p>
        </p:txBody>
      </p:sp>
    </p:spTree>
    <p:extLst>
      <p:ext uri="{BB962C8B-B14F-4D97-AF65-F5344CB8AC3E}">
        <p14:creationId xmlns:p14="http://schemas.microsoft.com/office/powerpoint/2010/main" val="416925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sldNum" sz="quarter" idx="10"/>
          </p:nvPr>
        </p:nvSpPr>
        <p:spPr>
          <a:ln/>
        </p:spPr>
        <p:txBody>
          <a:bodyPr/>
          <a:lstStyle>
            <a:lvl1pPr>
              <a:defRPr/>
            </a:lvl1pPr>
          </a:lstStyle>
          <a:p>
            <a:pPr>
              <a:defRPr/>
            </a:pPr>
            <a:fld id="{C7203E70-6FBF-4159-A0BA-9087160FE7A6}" type="slidenum">
              <a:rPr lang="ko-KR" altLang="en-US"/>
              <a:pPr>
                <a:defRPr/>
              </a:pPr>
              <a:t>‹#›</a:t>
            </a:fld>
            <a:endParaRPr lang="en-US" altLang="ko-KR"/>
          </a:p>
        </p:txBody>
      </p:sp>
    </p:spTree>
    <p:extLst>
      <p:ext uri="{BB962C8B-B14F-4D97-AF65-F5344CB8AC3E}">
        <p14:creationId xmlns:p14="http://schemas.microsoft.com/office/powerpoint/2010/main" val="892544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
          <p:cNvSpPr>
            <a:spLocks noGrp="1" noChangeArrowheads="1"/>
          </p:cNvSpPr>
          <p:nvPr>
            <p:ph type="sldNum" sz="quarter" idx="10"/>
          </p:nvPr>
        </p:nvSpPr>
        <p:spPr>
          <a:ln/>
        </p:spPr>
        <p:txBody>
          <a:bodyPr/>
          <a:lstStyle>
            <a:lvl1pPr>
              <a:defRPr/>
            </a:lvl1pPr>
          </a:lstStyle>
          <a:p>
            <a:pPr>
              <a:defRPr/>
            </a:pPr>
            <a:fld id="{B15357D2-2DB1-415C-A178-D810A594924D}" type="slidenum">
              <a:rPr lang="ko-KR" altLang="en-US"/>
              <a:pPr>
                <a:defRPr/>
              </a:pPr>
              <a:t>‹#›</a:t>
            </a:fld>
            <a:endParaRPr lang="en-US" altLang="ko-KR"/>
          </a:p>
        </p:txBody>
      </p:sp>
    </p:spTree>
    <p:extLst>
      <p:ext uri="{BB962C8B-B14F-4D97-AF65-F5344CB8AC3E}">
        <p14:creationId xmlns:p14="http://schemas.microsoft.com/office/powerpoint/2010/main" val="1380894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44675"/>
            <a:ext cx="40386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44675"/>
            <a:ext cx="40386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
          <p:cNvSpPr>
            <a:spLocks noGrp="1" noChangeArrowheads="1"/>
          </p:cNvSpPr>
          <p:nvPr>
            <p:ph type="sldNum" sz="quarter" idx="10"/>
          </p:nvPr>
        </p:nvSpPr>
        <p:spPr>
          <a:ln/>
        </p:spPr>
        <p:txBody>
          <a:bodyPr/>
          <a:lstStyle>
            <a:lvl1pPr>
              <a:defRPr/>
            </a:lvl1pPr>
          </a:lstStyle>
          <a:p>
            <a:pPr>
              <a:defRPr/>
            </a:pPr>
            <a:fld id="{21F3AC22-C357-4529-B247-C0C23D54DD8B}" type="slidenum">
              <a:rPr lang="ko-KR" altLang="en-US"/>
              <a:pPr>
                <a:defRPr/>
              </a:pPr>
              <a:t>‹#›</a:t>
            </a:fld>
            <a:endParaRPr lang="en-US" altLang="ko-KR"/>
          </a:p>
        </p:txBody>
      </p:sp>
    </p:spTree>
    <p:extLst>
      <p:ext uri="{BB962C8B-B14F-4D97-AF65-F5344CB8AC3E}">
        <p14:creationId xmlns:p14="http://schemas.microsoft.com/office/powerpoint/2010/main" val="1100214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
          <p:cNvSpPr>
            <a:spLocks noGrp="1" noChangeArrowheads="1"/>
          </p:cNvSpPr>
          <p:nvPr>
            <p:ph type="sldNum" sz="quarter" idx="10"/>
          </p:nvPr>
        </p:nvSpPr>
        <p:spPr>
          <a:ln/>
        </p:spPr>
        <p:txBody>
          <a:bodyPr/>
          <a:lstStyle>
            <a:lvl1pPr>
              <a:defRPr/>
            </a:lvl1pPr>
          </a:lstStyle>
          <a:p>
            <a:pPr>
              <a:defRPr/>
            </a:pPr>
            <a:fld id="{51044C41-A4E7-4FBD-8229-A5E40CC7B746}" type="slidenum">
              <a:rPr lang="ko-KR" altLang="en-US"/>
              <a:pPr>
                <a:defRPr/>
              </a:pPr>
              <a:t>‹#›</a:t>
            </a:fld>
            <a:endParaRPr lang="en-US" altLang="ko-KR"/>
          </a:p>
        </p:txBody>
      </p:sp>
    </p:spTree>
    <p:extLst>
      <p:ext uri="{BB962C8B-B14F-4D97-AF65-F5344CB8AC3E}">
        <p14:creationId xmlns:p14="http://schemas.microsoft.com/office/powerpoint/2010/main" val="347557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
          <p:cNvSpPr>
            <a:spLocks noGrp="1" noChangeArrowheads="1"/>
          </p:cNvSpPr>
          <p:nvPr>
            <p:ph type="sldNum" sz="quarter" idx="10"/>
          </p:nvPr>
        </p:nvSpPr>
        <p:spPr>
          <a:ln/>
        </p:spPr>
        <p:txBody>
          <a:bodyPr/>
          <a:lstStyle>
            <a:lvl1pPr>
              <a:defRPr/>
            </a:lvl1pPr>
          </a:lstStyle>
          <a:p>
            <a:pPr>
              <a:defRPr/>
            </a:pPr>
            <a:fld id="{5238F5CE-442C-4E8D-8FAE-2795FC165F78}" type="slidenum">
              <a:rPr lang="ko-KR" altLang="en-US"/>
              <a:pPr>
                <a:defRPr/>
              </a:pPr>
              <a:t>‹#›</a:t>
            </a:fld>
            <a:endParaRPr lang="en-US" altLang="ko-KR"/>
          </a:p>
        </p:txBody>
      </p:sp>
    </p:spTree>
    <p:extLst>
      <p:ext uri="{BB962C8B-B14F-4D97-AF65-F5344CB8AC3E}">
        <p14:creationId xmlns:p14="http://schemas.microsoft.com/office/powerpoint/2010/main" val="2314755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
          <p:cNvSpPr>
            <a:spLocks noGrp="1" noChangeArrowheads="1"/>
          </p:cNvSpPr>
          <p:nvPr>
            <p:ph type="sldNum" sz="quarter" idx="10"/>
          </p:nvPr>
        </p:nvSpPr>
        <p:spPr>
          <a:ln/>
        </p:spPr>
        <p:txBody>
          <a:bodyPr/>
          <a:lstStyle>
            <a:lvl1pPr>
              <a:defRPr/>
            </a:lvl1pPr>
          </a:lstStyle>
          <a:p>
            <a:pPr>
              <a:defRPr/>
            </a:pPr>
            <a:fld id="{C99B9894-C075-4E09-8064-C52471D76FD7}" type="slidenum">
              <a:rPr lang="ko-KR" altLang="en-US"/>
              <a:pPr>
                <a:defRPr/>
              </a:pPr>
              <a:t>‹#›</a:t>
            </a:fld>
            <a:endParaRPr lang="en-US" altLang="ko-KR"/>
          </a:p>
        </p:txBody>
      </p:sp>
    </p:spTree>
    <p:extLst>
      <p:ext uri="{BB962C8B-B14F-4D97-AF65-F5344CB8AC3E}">
        <p14:creationId xmlns:p14="http://schemas.microsoft.com/office/powerpoint/2010/main" val="2981842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
          <p:cNvSpPr>
            <a:spLocks noGrp="1" noChangeArrowheads="1"/>
          </p:cNvSpPr>
          <p:nvPr>
            <p:ph type="sldNum" sz="quarter" idx="10"/>
          </p:nvPr>
        </p:nvSpPr>
        <p:spPr>
          <a:ln/>
        </p:spPr>
        <p:txBody>
          <a:bodyPr/>
          <a:lstStyle>
            <a:lvl1pPr>
              <a:defRPr/>
            </a:lvl1pPr>
          </a:lstStyle>
          <a:p>
            <a:pPr>
              <a:defRPr/>
            </a:pPr>
            <a:fld id="{44634D2C-90F0-4943-BA24-1074A4424867}" type="slidenum">
              <a:rPr lang="ko-KR" altLang="en-US"/>
              <a:pPr>
                <a:defRPr/>
              </a:pPr>
              <a:t>‹#›</a:t>
            </a:fld>
            <a:endParaRPr lang="en-US" altLang="ko-KR"/>
          </a:p>
        </p:txBody>
      </p:sp>
    </p:spTree>
    <p:extLst>
      <p:ext uri="{BB962C8B-B14F-4D97-AF65-F5344CB8AC3E}">
        <p14:creationId xmlns:p14="http://schemas.microsoft.com/office/powerpoint/2010/main" val="3899698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
          <p:cNvSpPr>
            <a:spLocks noGrp="1" noChangeArrowheads="1"/>
          </p:cNvSpPr>
          <p:nvPr>
            <p:ph type="sldNum" sz="quarter" idx="10"/>
          </p:nvPr>
        </p:nvSpPr>
        <p:spPr>
          <a:ln/>
        </p:spPr>
        <p:txBody>
          <a:bodyPr/>
          <a:lstStyle>
            <a:lvl1pPr>
              <a:defRPr/>
            </a:lvl1pPr>
          </a:lstStyle>
          <a:p>
            <a:pPr>
              <a:defRPr/>
            </a:pPr>
            <a:fld id="{137656AF-64C5-46E6-85BE-2827307A1FD2}" type="slidenum">
              <a:rPr lang="ko-KR" altLang="en-US"/>
              <a:pPr>
                <a:defRPr/>
              </a:pPr>
              <a:t>‹#›</a:t>
            </a:fld>
            <a:endParaRPr lang="en-US" altLang="ko-KR"/>
          </a:p>
        </p:txBody>
      </p:sp>
    </p:spTree>
    <p:extLst>
      <p:ext uri="{BB962C8B-B14F-4D97-AF65-F5344CB8AC3E}">
        <p14:creationId xmlns:p14="http://schemas.microsoft.com/office/powerpoint/2010/main" val="2147183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3" descr="com8_p_sl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ltGray">
          <a:xfrm>
            <a:off x="0" y="0"/>
            <a:ext cx="91440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1"/>
          <p:cNvSpPr>
            <a:spLocks noGrp="1" noChangeArrowheads="1"/>
          </p:cNvSpPr>
          <p:nvPr>
            <p:ph type="title"/>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smtClean="0"/>
              <a:t>Click to edit Master title style</a:t>
            </a:r>
          </a:p>
        </p:txBody>
      </p:sp>
      <p:sp>
        <p:nvSpPr>
          <p:cNvPr id="1028" name="Rectangle 22"/>
          <p:cNvSpPr>
            <a:spLocks noGrp="1" noChangeArrowheads="1"/>
          </p:cNvSpPr>
          <p:nvPr>
            <p:ph type="body" idx="1"/>
          </p:nvPr>
        </p:nvSpPr>
        <p:spPr bwMode="auto">
          <a:xfrm>
            <a:off x="457200" y="1844675"/>
            <a:ext cx="8229600"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12313" name="Rectangle 25"/>
          <p:cNvSpPr>
            <a:spLocks noGrp="1" noChangeArrowheads="1"/>
          </p:cNvSpPr>
          <p:nvPr>
            <p:ph type="sldNum" sz="quarter" idx="4"/>
          </p:nvPr>
        </p:nvSpPr>
        <p:spPr bwMode="auto">
          <a:xfrm>
            <a:off x="3276600" y="6477000"/>
            <a:ext cx="21336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1" hangingPunct="1">
              <a:defRPr sz="1200" b="1">
                <a:latin typeface="+mn-lt"/>
                <a:ea typeface="Gulim" pitchFamily="34" charset="-127"/>
              </a:defRPr>
            </a:lvl1pPr>
          </a:lstStyle>
          <a:p>
            <a:pPr>
              <a:defRPr/>
            </a:pPr>
            <a:fld id="{D464D405-6D98-4C01-A861-B2189BA8F626}" type="slidenum">
              <a:rPr lang="ko-KR" altLang="en-US"/>
              <a:pPr>
                <a:defRPr/>
              </a:pPr>
              <a:t>‹#›</a:t>
            </a:fld>
            <a:endParaRPr lang="en-US" altLang="ko-KR"/>
          </a:p>
        </p:txBody>
      </p:sp>
      <p:pic>
        <p:nvPicPr>
          <p:cNvPr id="1030" name="图片 1"/>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885113" y="5673725"/>
            <a:ext cx="118745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71"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2" r:id="rId12"/>
  </p:sldLayoutIdLst>
  <p:timing>
    <p:tnLst>
      <p:par>
        <p:cTn id="1" dur="indefinite" restart="never" nodeType="tmRoot"/>
      </p:par>
    </p:tnLst>
  </p:timing>
  <p:hf sldNum="0" hdr="0"/>
  <p:txStyles>
    <p:titleStyle>
      <a:lvl1pPr algn="r" rtl="0" eaLnBrk="0" fontAlgn="base" hangingPunct="0">
        <a:spcBef>
          <a:spcPct val="0"/>
        </a:spcBef>
        <a:spcAft>
          <a:spcPct val="0"/>
        </a:spcAft>
        <a:defRPr sz="3600" b="1">
          <a:solidFill>
            <a:schemeClr val="tx2"/>
          </a:solidFill>
          <a:latin typeface="Times New Roman" pitchFamily="18" charset="0"/>
          <a:ea typeface="+mj-ea"/>
          <a:cs typeface="Times New Roman" pitchFamily="18" charset="0"/>
        </a:defRPr>
      </a:lvl1pPr>
      <a:lvl2pPr algn="r" rtl="0" eaLnBrk="0" fontAlgn="base" hangingPunct="0">
        <a:spcBef>
          <a:spcPct val="0"/>
        </a:spcBef>
        <a:spcAft>
          <a:spcPct val="0"/>
        </a:spcAft>
        <a:defRPr sz="3600" b="1">
          <a:solidFill>
            <a:schemeClr val="tx2"/>
          </a:solidFill>
          <a:latin typeface="Times New Roman" pitchFamily="18" charset="0"/>
          <a:cs typeface="Times New Roman" pitchFamily="18" charset="0"/>
        </a:defRPr>
      </a:lvl2pPr>
      <a:lvl3pPr algn="r" rtl="0" eaLnBrk="0" fontAlgn="base" hangingPunct="0">
        <a:spcBef>
          <a:spcPct val="0"/>
        </a:spcBef>
        <a:spcAft>
          <a:spcPct val="0"/>
        </a:spcAft>
        <a:defRPr sz="3600" b="1">
          <a:solidFill>
            <a:schemeClr val="tx2"/>
          </a:solidFill>
          <a:latin typeface="Times New Roman" pitchFamily="18" charset="0"/>
          <a:cs typeface="Times New Roman" pitchFamily="18" charset="0"/>
        </a:defRPr>
      </a:lvl3pPr>
      <a:lvl4pPr algn="r" rtl="0" eaLnBrk="0" fontAlgn="base" hangingPunct="0">
        <a:spcBef>
          <a:spcPct val="0"/>
        </a:spcBef>
        <a:spcAft>
          <a:spcPct val="0"/>
        </a:spcAft>
        <a:defRPr sz="3600" b="1">
          <a:solidFill>
            <a:schemeClr val="tx2"/>
          </a:solidFill>
          <a:latin typeface="Times New Roman" pitchFamily="18" charset="0"/>
          <a:cs typeface="Times New Roman" pitchFamily="18" charset="0"/>
        </a:defRPr>
      </a:lvl4pPr>
      <a:lvl5pPr algn="r" rtl="0" eaLnBrk="0" fontAlgn="base" hangingPunct="0">
        <a:spcBef>
          <a:spcPct val="0"/>
        </a:spcBef>
        <a:spcAft>
          <a:spcPct val="0"/>
        </a:spcAft>
        <a:defRPr sz="3600" b="1">
          <a:solidFill>
            <a:schemeClr val="tx2"/>
          </a:solidFill>
          <a:latin typeface="Times New Roman" pitchFamily="18" charset="0"/>
          <a:cs typeface="Times New Roman" pitchFamily="18" charset="0"/>
        </a:defRPr>
      </a:lvl5pPr>
      <a:lvl6pPr marL="457200" algn="r" rtl="0" fontAlgn="base">
        <a:spcBef>
          <a:spcPct val="0"/>
        </a:spcBef>
        <a:spcAft>
          <a:spcPct val="0"/>
        </a:spcAft>
        <a:defRPr sz="3600">
          <a:solidFill>
            <a:schemeClr val="tx2"/>
          </a:solidFill>
          <a:latin typeface="Arial Black" pitchFamily="34" charset="0"/>
        </a:defRPr>
      </a:lvl6pPr>
      <a:lvl7pPr marL="914400" algn="r" rtl="0" fontAlgn="base">
        <a:spcBef>
          <a:spcPct val="0"/>
        </a:spcBef>
        <a:spcAft>
          <a:spcPct val="0"/>
        </a:spcAft>
        <a:defRPr sz="3600">
          <a:solidFill>
            <a:schemeClr val="tx2"/>
          </a:solidFill>
          <a:latin typeface="Arial Black" pitchFamily="34" charset="0"/>
        </a:defRPr>
      </a:lvl7pPr>
      <a:lvl8pPr marL="1371600" algn="r" rtl="0" fontAlgn="base">
        <a:spcBef>
          <a:spcPct val="0"/>
        </a:spcBef>
        <a:spcAft>
          <a:spcPct val="0"/>
        </a:spcAft>
        <a:defRPr sz="3600">
          <a:solidFill>
            <a:schemeClr val="tx2"/>
          </a:solidFill>
          <a:latin typeface="Arial Black" pitchFamily="34" charset="0"/>
        </a:defRPr>
      </a:lvl8pPr>
      <a:lvl9pPr marL="1828800" algn="r" rtl="0" fontAlgn="base">
        <a:spcBef>
          <a:spcPct val="0"/>
        </a:spcBef>
        <a:spcAft>
          <a:spcPct val="0"/>
        </a:spcAft>
        <a:defRPr sz="3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4.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4.emf"/><Relationship Id="rId5" Type="http://schemas.openxmlformats.org/officeDocument/2006/relationships/oleObject" Target="../embeddings/oleObject6.bin"/><Relationship Id="rId4" Type="http://schemas.openxmlformats.org/officeDocument/2006/relationships/image" Target="../media/image15.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6.emf"/></Relationships>
</file>

<file path=ppt/slides/_rels/slide16.xml.rels><?xml version="1.0" encoding="UTF-8" standalone="yes"?>
<Relationships xmlns="http://schemas.openxmlformats.org/package/2006/relationships"><Relationship Id="rId8" Type="http://schemas.openxmlformats.org/officeDocument/2006/relationships/image" Target="../media/image19.emf"/><Relationship Id="rId13" Type="http://schemas.openxmlformats.org/officeDocument/2006/relationships/image" Target="../media/image21.e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oleObject" Target="../embeddings/oleObject13.bin"/><Relationship Id="rId17" Type="http://schemas.openxmlformats.org/officeDocument/2006/relationships/image" Target="../media/image23.emf"/><Relationship Id="rId2" Type="http://schemas.openxmlformats.org/officeDocument/2006/relationships/slideLayout" Target="../slideLayouts/slideLayout2.xml"/><Relationship Id="rId16" Type="http://schemas.openxmlformats.org/officeDocument/2006/relationships/oleObject" Target="../embeddings/oleObject15.bin"/><Relationship Id="rId1" Type="http://schemas.openxmlformats.org/officeDocument/2006/relationships/vmlDrawing" Target="../drawings/vmlDrawing6.vml"/><Relationship Id="rId6" Type="http://schemas.openxmlformats.org/officeDocument/2006/relationships/image" Target="../media/image18.emf"/><Relationship Id="rId11" Type="http://schemas.openxmlformats.org/officeDocument/2006/relationships/oleObject" Target="../embeddings/oleObject12.bin"/><Relationship Id="rId5" Type="http://schemas.openxmlformats.org/officeDocument/2006/relationships/oleObject" Target="../embeddings/oleObject9.bin"/><Relationship Id="rId15" Type="http://schemas.openxmlformats.org/officeDocument/2006/relationships/image" Target="../media/image22.emf"/><Relationship Id="rId10" Type="http://schemas.openxmlformats.org/officeDocument/2006/relationships/image" Target="../media/image20.emf"/><Relationship Id="rId4" Type="http://schemas.openxmlformats.org/officeDocument/2006/relationships/image" Target="../media/image17.wmf"/><Relationship Id="rId9" Type="http://schemas.openxmlformats.org/officeDocument/2006/relationships/oleObject" Target="../embeddings/oleObject11.bin"/><Relationship Id="rId14" Type="http://schemas.openxmlformats.org/officeDocument/2006/relationships/oleObject" Target="../embeddings/oleObject14.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6.bin"/><Relationship Id="rId7" Type="http://schemas.openxmlformats.org/officeDocument/2006/relationships/image" Target="../media/image25.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image" Target="../media/image24.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6.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0.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2.wmf"/><Relationship Id="rId5" Type="http://schemas.openxmlformats.org/officeDocument/2006/relationships/oleObject" Target="../embeddings/oleObject24.bin"/><Relationship Id="rId4" Type="http://schemas.openxmlformats.org/officeDocument/2006/relationships/image" Target="../media/image31.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4.wmf"/><Relationship Id="rId5" Type="http://schemas.openxmlformats.org/officeDocument/2006/relationships/oleObject" Target="../embeddings/oleObject26.bin"/><Relationship Id="rId4" Type="http://schemas.openxmlformats.org/officeDocument/2006/relationships/image" Target="../media/image33.emf"/></Relationships>
</file>

<file path=ppt/slides/_rels/slide25.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39.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6.wmf"/><Relationship Id="rId11" Type="http://schemas.openxmlformats.org/officeDocument/2006/relationships/oleObject" Target="../embeddings/oleObject31.bin"/><Relationship Id="rId5" Type="http://schemas.openxmlformats.org/officeDocument/2006/relationships/oleObject" Target="../embeddings/oleObject28.bin"/><Relationship Id="rId10" Type="http://schemas.openxmlformats.org/officeDocument/2006/relationships/image" Target="../media/image38.emf"/><Relationship Id="rId4" Type="http://schemas.openxmlformats.org/officeDocument/2006/relationships/image" Target="../media/image35.wmf"/><Relationship Id="rId9" Type="http://schemas.openxmlformats.org/officeDocument/2006/relationships/oleObject" Target="../embeddings/oleObject30.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40.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4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42.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5.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26.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30.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43.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emf"/><Relationship Id="rId5" Type="http://schemas.openxmlformats.org/officeDocument/2006/relationships/oleObject" Target="../embeddings/oleObject3.bin"/><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altLang="zh-CN" sz="3600" smtClean="0">
                <a:cs typeface="Arial Unicode MS" pitchFamily="34" charset="-122"/>
              </a:rPr>
              <a:t>Digital Circuits and Logic Design</a:t>
            </a:r>
            <a:endParaRPr lang="ko-KR" altLang="en-US" sz="3600" smtClean="0">
              <a:ea typeface="Gulim" pitchFamily="34" charset="-127"/>
            </a:endParaRPr>
          </a:p>
        </p:txBody>
      </p:sp>
      <p:sp>
        <p:nvSpPr>
          <p:cNvPr id="4099" name="Rectangle 3"/>
          <p:cNvSpPr>
            <a:spLocks noGrp="1" noChangeArrowheads="1"/>
          </p:cNvSpPr>
          <p:nvPr>
            <p:ph type="subTitle" idx="1"/>
          </p:nvPr>
        </p:nvSpPr>
        <p:spPr>
          <a:xfrm>
            <a:off x="827088" y="4221163"/>
            <a:ext cx="7429500" cy="1600200"/>
          </a:xfrm>
        </p:spPr>
        <p:txBody>
          <a:bodyPr/>
          <a:lstStyle/>
          <a:p>
            <a:pPr algn="ctr" eaLnBrk="1" hangingPunct="1"/>
            <a:r>
              <a:rPr lang="en-US" altLang="zh-CN" sz="2800" dirty="0" smtClean="0">
                <a:ea typeface="宋体" pitchFamily="2" charset="-122"/>
              </a:rPr>
              <a:t>Chapter 11</a:t>
            </a:r>
          </a:p>
          <a:p>
            <a:pPr algn="ctr" eaLnBrk="1" hangingPunct="1"/>
            <a:r>
              <a:rPr lang="en-US" altLang="zh-CN" sz="2800" dirty="0" smtClean="0">
                <a:ea typeface="宋体" pitchFamily="2" charset="-122"/>
              </a:rPr>
              <a:t>Signal Interfacing and Processing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Anti-aliasing Filter</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Anti-aliasing Filter</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36" name="Text Box 2"/>
          <p:cNvSpPr txBox="1">
            <a:spLocks noChangeArrowheads="1"/>
          </p:cNvSpPr>
          <p:nvPr/>
        </p:nvSpPr>
        <p:spPr bwMode="auto">
          <a:xfrm>
            <a:off x="838199" y="2300679"/>
            <a:ext cx="8126413"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ts val="0"/>
              </a:spcBef>
            </a:pPr>
            <a:r>
              <a:rPr lang="en-US" altLang="zh-CN" sz="2200" dirty="0">
                <a:ea typeface="宋体" panose="02010600030101010101" pitchFamily="2" charset="-122"/>
              </a:rPr>
              <a:t>Most signals have higher frequency harmonic and noise. </a:t>
            </a:r>
            <a:endParaRPr lang="en-US" altLang="zh-CN" sz="2200" dirty="0" smtClean="0">
              <a:ea typeface="宋体" panose="02010600030101010101" pitchFamily="2" charset="-122"/>
            </a:endParaRPr>
          </a:p>
          <a:p>
            <a:pPr algn="just">
              <a:spcBef>
                <a:spcPts val="0"/>
              </a:spcBef>
            </a:pPr>
            <a:r>
              <a:rPr lang="en-US" altLang="zh-CN" sz="2200" dirty="0" smtClean="0">
                <a:ea typeface="宋体" panose="02010600030101010101" pitchFamily="2" charset="-122"/>
              </a:rPr>
              <a:t>For </a:t>
            </a:r>
            <a:r>
              <a:rPr lang="en-US" altLang="zh-CN" sz="2200" dirty="0">
                <a:ea typeface="宋体" panose="02010600030101010101" pitchFamily="2" charset="-122"/>
              </a:rPr>
              <a:t>most ADCs, the sampling and filter cutoff frequencies are selected to be able to reconstruct the desired signal without including unnecessary harmonics and noise. </a:t>
            </a:r>
          </a:p>
        </p:txBody>
      </p:sp>
      <p:sp>
        <p:nvSpPr>
          <p:cNvPr id="30" name="Text Box 24"/>
          <p:cNvSpPr txBox="1">
            <a:spLocks noChangeArrowheads="1"/>
          </p:cNvSpPr>
          <p:nvPr/>
        </p:nvSpPr>
        <p:spPr bwMode="auto">
          <a:xfrm>
            <a:off x="848816" y="3769568"/>
            <a:ext cx="8043664"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000" dirty="0">
                <a:ea typeface="宋体" panose="02010600030101010101" pitchFamily="2" charset="-122"/>
              </a:rPr>
              <a:t>An example of a reasonable sampling rate is in a digital audio CD. For audio CDs, sampling is done at 44.1 kHz because audio frequencies above 20 kHz are not detectable by the ear.</a:t>
            </a:r>
            <a:endParaRPr lang="en-US" altLang="zh-CN" dirty="0">
              <a:ea typeface="宋体" panose="02010600030101010101" pitchFamily="2" charset="-122"/>
            </a:endParaRPr>
          </a:p>
        </p:txBody>
      </p:sp>
      <p:sp>
        <p:nvSpPr>
          <p:cNvPr id="31" name="WordArt 25"/>
          <p:cNvSpPr>
            <a:spLocks noChangeArrowheads="1" noChangeShapeType="1" noTextEdit="1"/>
          </p:cNvSpPr>
          <p:nvPr/>
        </p:nvSpPr>
        <p:spPr bwMode="auto">
          <a:xfrm>
            <a:off x="1001216" y="4988768"/>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rPr>
              <a:t>Question</a:t>
            </a:r>
            <a:endParaRPr lang="zh-CN" altLang="en-US"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endParaRPr>
          </a:p>
        </p:txBody>
      </p:sp>
      <p:sp>
        <p:nvSpPr>
          <p:cNvPr id="32" name="Text Box 26"/>
          <p:cNvSpPr txBox="1">
            <a:spLocks noChangeArrowheads="1"/>
          </p:cNvSpPr>
          <p:nvPr/>
        </p:nvSpPr>
        <p:spPr bwMode="auto">
          <a:xfrm>
            <a:off x="2296616" y="4972893"/>
            <a:ext cx="414759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dirty="0">
                <a:ea typeface="宋体" panose="02010600030101010101" pitchFamily="2" charset="-122"/>
              </a:rPr>
              <a:t>What cutoff frequency should an anti-aliasing filter have for a digital audio CD?</a:t>
            </a:r>
          </a:p>
        </p:txBody>
      </p:sp>
      <p:sp>
        <p:nvSpPr>
          <p:cNvPr id="34" name="Text Box 28"/>
          <p:cNvSpPr txBox="1">
            <a:spLocks noChangeArrowheads="1"/>
          </p:cNvSpPr>
          <p:nvPr/>
        </p:nvSpPr>
        <p:spPr bwMode="auto">
          <a:xfrm>
            <a:off x="2296616" y="6039693"/>
            <a:ext cx="3505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Less than 22.05 kHz.</a:t>
            </a:r>
          </a:p>
        </p:txBody>
      </p:sp>
      <p:pic>
        <p:nvPicPr>
          <p:cNvPr id="35" name="Picture 29" descr="Cropped C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10672" y="4531568"/>
            <a:ext cx="2209800" cy="2209800"/>
          </a:xfrm>
          <a:prstGeom prst="rect">
            <a:avLst/>
          </a:prstGeom>
          <a:noFill/>
          <a:ln w="38100">
            <a:solidFill>
              <a:srgbClr val="FFCC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96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par>
                                <p:cTn id="9" presetID="9"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dissolve">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dissolve">
                                      <p:cBhvr>
                                        <p:cTn id="16" dur="500"/>
                                        <p:tgtEl>
                                          <p:spTgt spid="31"/>
                                        </p:tgtEl>
                                      </p:cBhvr>
                                    </p:animEffect>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 calcmode="lin" valueType="num">
                                      <p:cBhvr additive="base">
                                        <p:cTn id="20" dur="500" fill="hold"/>
                                        <p:tgtEl>
                                          <p:spTgt spid="32"/>
                                        </p:tgtEl>
                                        <p:attrNameLst>
                                          <p:attrName>ppt_x</p:attrName>
                                        </p:attrNameLst>
                                      </p:cBhvr>
                                      <p:tavLst>
                                        <p:tav tm="0">
                                          <p:val>
                                            <p:strVal val="#ppt_x"/>
                                          </p:val>
                                        </p:tav>
                                        <p:tav tm="100000">
                                          <p:val>
                                            <p:strVal val="#ppt_x"/>
                                          </p:val>
                                        </p:tav>
                                      </p:tavLst>
                                    </p:anim>
                                    <p:anim calcmode="lin" valueType="num">
                                      <p:cBhvr additive="base">
                                        <p:cTn id="21" dur="500" fill="hold"/>
                                        <p:tgtEl>
                                          <p:spTgt spid="32"/>
                                        </p:tgtEl>
                                        <p:attrNameLst>
                                          <p:attrName>ppt_y</p:attrName>
                                        </p:attrNameLst>
                                      </p:cBhvr>
                                      <p:tavLst>
                                        <p:tav tm="0">
                                          <p:val>
                                            <p:strVal val="1+#ppt_h/2"/>
                                          </p:val>
                                        </p:tav>
                                        <p:tav tm="100000">
                                          <p:val>
                                            <p:strVal val="#ppt_y"/>
                                          </p:val>
                                        </p:tav>
                                      </p:tavLst>
                                    </p:anim>
                                  </p:childTnLst>
                                </p:cTn>
                              </p:par>
                              <p:par>
                                <p:cTn id="22" presetID="37" presetClass="entr" presetSubtype="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1000"/>
                                        <p:tgtEl>
                                          <p:spTgt spid="34"/>
                                        </p:tgtEl>
                                      </p:cBhvr>
                                    </p:animEffect>
                                    <p:anim calcmode="lin" valueType="num">
                                      <p:cBhvr>
                                        <p:cTn id="25" dur="1000" fill="hold"/>
                                        <p:tgtEl>
                                          <p:spTgt spid="34"/>
                                        </p:tgtEl>
                                        <p:attrNameLst>
                                          <p:attrName>ppt_x</p:attrName>
                                        </p:attrNameLst>
                                      </p:cBhvr>
                                      <p:tavLst>
                                        <p:tav tm="0">
                                          <p:val>
                                            <p:strVal val="#ppt_x"/>
                                          </p:val>
                                        </p:tav>
                                        <p:tav tm="100000">
                                          <p:val>
                                            <p:strVal val="#ppt_x"/>
                                          </p:val>
                                        </p:tav>
                                      </p:tavLst>
                                    </p:anim>
                                    <p:anim calcmode="lin" valueType="num">
                                      <p:cBhvr>
                                        <p:cTn id="26" dur="900" decel="100000" fill="hold"/>
                                        <p:tgtEl>
                                          <p:spTgt spid="34"/>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3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animBg="1"/>
      <p:bldP spid="32" grpId="0"/>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6" descr="扫描00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4017" y="2924944"/>
            <a:ext cx="2196096" cy="2391907"/>
          </a:xfrm>
          <a:prstGeom prst="rect">
            <a:avLst/>
          </a:prstGeom>
          <a:noFill/>
          <a:extLst>
            <a:ext uri="{909E8E84-426E-40DD-AFC4-6F175D3DCCD1}">
              <a14:hiddenFill xmlns:a14="http://schemas.microsoft.com/office/drawing/2010/main">
                <a:solidFill>
                  <a:srgbClr val="FFFFFF"/>
                </a:solidFill>
              </a14:hiddenFill>
            </a:ext>
          </a:extLst>
        </p:spPr>
      </p:pic>
      <p:sp>
        <p:nvSpPr>
          <p:cNvPr id="55298" name="Rectangle 2"/>
          <p:cNvSpPr>
            <a:spLocks noGrp="1" noChangeArrowheads="1"/>
          </p:cNvSpPr>
          <p:nvPr>
            <p:ph type="title"/>
          </p:nvPr>
        </p:nvSpPr>
        <p:spPr/>
        <p:txBody>
          <a:bodyPr/>
          <a:lstStyle/>
          <a:p>
            <a:r>
              <a:rPr lang="en-US" altLang="zh-CN" sz="3200" dirty="0" smtClean="0">
                <a:ea typeface="宋体" pitchFamily="2" charset="-122"/>
              </a:rPr>
              <a:t>ADC</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The Operational Amplifier</a:t>
            </a: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36" name="Text Box 2"/>
          <p:cNvSpPr txBox="1">
            <a:spLocks noChangeArrowheads="1"/>
          </p:cNvSpPr>
          <p:nvPr/>
        </p:nvSpPr>
        <p:spPr bwMode="auto">
          <a:xfrm>
            <a:off x="550168" y="2300679"/>
            <a:ext cx="798227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ü"/>
            </a:pPr>
            <a:r>
              <a:rPr lang="en-US" altLang="zh-CN" sz="2400" dirty="0">
                <a:ea typeface="宋体" panose="02010600030101010101" pitchFamily="2" charset="-122"/>
              </a:rPr>
              <a:t>An op-amp is a linear </a:t>
            </a:r>
            <a:r>
              <a:rPr lang="en-US" altLang="zh-CN" sz="2400" dirty="0" smtClean="0">
                <a:ea typeface="宋体" panose="02010600030101010101" pitchFamily="2" charset="-122"/>
              </a:rPr>
              <a:t>amplifier that has one output and two inputs (inverting and  </a:t>
            </a:r>
            <a:r>
              <a:rPr lang="en-US" altLang="zh-CN" sz="2400" dirty="0" err="1" smtClean="0">
                <a:ea typeface="宋体" panose="02010600030101010101" pitchFamily="2" charset="-122"/>
              </a:rPr>
              <a:t>noninverting</a:t>
            </a:r>
            <a:r>
              <a:rPr lang="en-US" altLang="zh-CN" sz="2400" dirty="0" smtClean="0">
                <a:ea typeface="宋体" panose="02010600030101010101" pitchFamily="2" charset="-122"/>
              </a:rPr>
              <a:t> ).</a:t>
            </a:r>
            <a:endParaRPr lang="zh-CN" altLang="en-US" sz="2400" dirty="0">
              <a:ea typeface="宋体" panose="02010600030101010101" pitchFamily="2" charset="-122"/>
            </a:endParaRPr>
          </a:p>
        </p:txBody>
      </p:sp>
      <p:sp>
        <p:nvSpPr>
          <p:cNvPr id="15" name="Text Box 2"/>
          <p:cNvSpPr txBox="1">
            <a:spLocks noChangeArrowheads="1"/>
          </p:cNvSpPr>
          <p:nvPr/>
        </p:nvSpPr>
        <p:spPr bwMode="auto">
          <a:xfrm>
            <a:off x="622176" y="5373216"/>
            <a:ext cx="798227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buFont typeface="Wingdings" panose="05000000000000000000" pitchFamily="2" charset="2"/>
              <a:buChar char="ü"/>
            </a:pPr>
            <a:r>
              <a:rPr lang="en-US" altLang="zh-CN" sz="2400" dirty="0">
                <a:ea typeface="宋体" panose="02010600030101010101" pitchFamily="2" charset="-122"/>
              </a:rPr>
              <a:t>The ideal op-amp has a very high voltage gain </a:t>
            </a:r>
            <a:r>
              <a:rPr lang="en-US" altLang="zh-CN" sz="2400" dirty="0" smtClean="0">
                <a:ea typeface="宋体" panose="02010600030101010101" pitchFamily="2" charset="-122"/>
              </a:rPr>
              <a:t> and </a:t>
            </a:r>
            <a:r>
              <a:rPr lang="en-US" altLang="zh-CN" sz="2400" dirty="0">
                <a:ea typeface="宋体" panose="02010600030101010101" pitchFamily="2" charset="-122"/>
              </a:rPr>
              <a:t>a very high input impedance </a:t>
            </a:r>
            <a:r>
              <a:rPr lang="en-US" altLang="zh-CN" sz="2400" dirty="0" smtClean="0">
                <a:ea typeface="宋体" panose="02010600030101010101" pitchFamily="2" charset="-122"/>
              </a:rPr>
              <a:t>as </a:t>
            </a:r>
            <a:r>
              <a:rPr lang="en-US" altLang="zh-CN" sz="2400" dirty="0">
                <a:ea typeface="宋体" panose="02010600030101010101" pitchFamily="2" charset="-122"/>
              </a:rPr>
              <a:t>well as a very low output </a:t>
            </a:r>
            <a:r>
              <a:rPr lang="en-US" altLang="zh-CN" sz="2400" dirty="0" smtClean="0">
                <a:ea typeface="宋体" panose="02010600030101010101" pitchFamily="2" charset="-122"/>
              </a:rPr>
              <a:t>impedance.</a:t>
            </a:r>
            <a:endParaRPr lang="en-US" altLang="zh-CN" sz="2400" dirty="0">
              <a:ea typeface="宋体" panose="02010600030101010101" pitchFamily="2" charset="-122"/>
            </a:endParaRPr>
          </a:p>
        </p:txBody>
      </p:sp>
    </p:spTree>
    <p:extLst>
      <p:ext uri="{BB962C8B-B14F-4D97-AF65-F5344CB8AC3E}">
        <p14:creationId xmlns:p14="http://schemas.microsoft.com/office/powerpoint/2010/main" val="36251705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ADC</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The Operational Amplifier</a:t>
            </a: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pic>
        <p:nvPicPr>
          <p:cNvPr id="8" name="Picture 7" descr="扫描00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3426743"/>
            <a:ext cx="3405187" cy="252253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扫描00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3573016"/>
            <a:ext cx="2441575" cy="2074863"/>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9"/>
          <p:cNvSpPr txBox="1">
            <a:spLocks noChangeArrowheads="1"/>
          </p:cNvSpPr>
          <p:nvPr/>
        </p:nvSpPr>
        <p:spPr bwMode="auto">
          <a:xfrm>
            <a:off x="5038576" y="2708920"/>
            <a:ext cx="3133824" cy="52540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25400">
                <a:solidFill>
                  <a:srgbClr val="00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pPr>
              <a:spcBef>
                <a:spcPct val="50000"/>
              </a:spcBef>
            </a:pPr>
            <a:r>
              <a:rPr lang="en-US" altLang="zh-CN" sz="2800" b="1" dirty="0" smtClean="0">
                <a:ea typeface="宋体" panose="02010600030101010101" pitchFamily="2" charset="-122"/>
              </a:rPr>
              <a:t>Inverting amplifier</a:t>
            </a:r>
            <a:endParaRPr lang="en-US" altLang="zh-CN" sz="2800" b="1" dirty="0">
              <a:ea typeface="宋体" panose="02010600030101010101" pitchFamily="2" charset="-122"/>
            </a:endParaRPr>
          </a:p>
        </p:txBody>
      </p:sp>
      <p:sp>
        <p:nvSpPr>
          <p:cNvPr id="11" name="Text Box 10"/>
          <p:cNvSpPr txBox="1">
            <a:spLocks noChangeArrowheads="1"/>
          </p:cNvSpPr>
          <p:nvPr/>
        </p:nvSpPr>
        <p:spPr bwMode="auto">
          <a:xfrm>
            <a:off x="1763714" y="2780358"/>
            <a:ext cx="2225526" cy="52540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25400">
                <a:solidFill>
                  <a:srgbClr val="00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pPr>
              <a:spcBef>
                <a:spcPct val="50000"/>
              </a:spcBef>
            </a:pPr>
            <a:r>
              <a:rPr lang="en-US" altLang="zh-CN" sz="2800" b="1" dirty="0">
                <a:solidFill>
                  <a:srgbClr val="000000"/>
                </a:solidFill>
                <a:ea typeface="宋体" panose="02010600030101010101" pitchFamily="2" charset="-122"/>
              </a:rPr>
              <a:t>C</a:t>
            </a:r>
            <a:r>
              <a:rPr lang="en-US" altLang="zh-CN" sz="2800" b="1" dirty="0" smtClean="0">
                <a:solidFill>
                  <a:srgbClr val="000000"/>
                </a:solidFill>
                <a:ea typeface="宋体" panose="02010600030101010101" pitchFamily="2" charset="-122"/>
              </a:rPr>
              <a:t>omparator</a:t>
            </a:r>
            <a:endParaRPr lang="en-US" altLang="zh-CN" sz="2800" b="1" dirty="0">
              <a:solidFill>
                <a:srgbClr val="000000"/>
              </a:solidFill>
              <a:ea typeface="宋体" panose="02010600030101010101" pitchFamily="2" charset="-122"/>
            </a:endParaRPr>
          </a:p>
        </p:txBody>
      </p:sp>
    </p:spTree>
    <p:extLst>
      <p:ext uri="{BB962C8B-B14F-4D97-AF65-F5344CB8AC3E}">
        <p14:creationId xmlns:p14="http://schemas.microsoft.com/office/powerpoint/2010/main" val="1664861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Righ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trips(upRigh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ADC</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Analog-to-Digital </a:t>
            </a:r>
            <a:r>
              <a:rPr lang="en-US" altLang="zh-CN" b="1" dirty="0">
                <a:ea typeface="宋体" charset="-122"/>
              </a:rPr>
              <a:t>Conversion</a:t>
            </a: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36" name="Text Box 2"/>
          <p:cNvSpPr txBox="1">
            <a:spLocks noChangeArrowheads="1"/>
          </p:cNvSpPr>
          <p:nvPr/>
        </p:nvSpPr>
        <p:spPr bwMode="auto">
          <a:xfrm>
            <a:off x="838200" y="2300679"/>
            <a:ext cx="7982272"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spcBef>
                <a:spcPct val="50000"/>
              </a:spcBef>
            </a:pPr>
            <a:r>
              <a:rPr lang="en-US" altLang="zh-CN" sz="2200" dirty="0">
                <a:ea typeface="宋体" panose="02010600030101010101" pitchFamily="2" charset="-122"/>
              </a:rPr>
              <a:t>To process naturally occurring analog quantities with a digital system, the analog signal is converted to digital form after the anti-aliasing filter.</a:t>
            </a:r>
          </a:p>
        </p:txBody>
      </p:sp>
      <p:sp>
        <p:nvSpPr>
          <p:cNvPr id="30" name="Text Box 31"/>
          <p:cNvSpPr txBox="1">
            <a:spLocks noChangeArrowheads="1"/>
          </p:cNvSpPr>
          <p:nvPr/>
        </p:nvSpPr>
        <p:spPr bwMode="auto">
          <a:xfrm>
            <a:off x="827584" y="3475062"/>
            <a:ext cx="7992888"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200" dirty="0">
                <a:ea typeface="宋体" panose="02010600030101010101" pitchFamily="2" charset="-122"/>
              </a:rPr>
              <a:t>The first step in converting a signal to digital form is to use a sample-and-hold circuit. This circuit samples the input signal at a rate determined by a clock signal and holds the level on a capacitor until the next clock pulse.</a:t>
            </a:r>
          </a:p>
        </p:txBody>
      </p:sp>
      <p:sp>
        <p:nvSpPr>
          <p:cNvPr id="31" name="Text Box 44"/>
          <p:cNvSpPr txBox="1">
            <a:spLocks noChangeArrowheads="1"/>
          </p:cNvSpPr>
          <p:nvPr/>
        </p:nvSpPr>
        <p:spPr bwMode="auto">
          <a:xfrm>
            <a:off x="827584" y="4926037"/>
            <a:ext cx="3810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ea typeface="宋体" panose="02010600030101010101" pitchFamily="2" charset="-122"/>
              </a:rPr>
              <a:t>A positive half-wave from 0-10 V is shown in blue. The sample-and-hold circuit produces the staircase representation shown in red. </a:t>
            </a:r>
          </a:p>
        </p:txBody>
      </p:sp>
      <p:sp>
        <p:nvSpPr>
          <p:cNvPr id="32" name="Rectangle 45"/>
          <p:cNvSpPr>
            <a:spLocks noChangeArrowheads="1"/>
          </p:cNvSpPr>
          <p:nvPr/>
        </p:nvSpPr>
        <p:spPr bwMode="auto">
          <a:xfrm>
            <a:off x="4866184" y="4929336"/>
            <a:ext cx="3352800" cy="15240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33" name="Text Box 46"/>
          <p:cNvSpPr txBox="1">
            <a:spLocks noChangeArrowheads="1"/>
          </p:cNvSpPr>
          <p:nvPr/>
        </p:nvSpPr>
        <p:spPr bwMode="auto">
          <a:xfrm>
            <a:off x="4866184" y="6148536"/>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0 V</a:t>
            </a:r>
          </a:p>
        </p:txBody>
      </p:sp>
      <p:sp>
        <p:nvSpPr>
          <p:cNvPr id="34" name="Text Box 47"/>
          <p:cNvSpPr txBox="1">
            <a:spLocks noChangeArrowheads="1"/>
          </p:cNvSpPr>
          <p:nvPr/>
        </p:nvSpPr>
        <p:spPr bwMode="auto">
          <a:xfrm>
            <a:off x="4904284" y="4910286"/>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10 V</a:t>
            </a:r>
          </a:p>
        </p:txBody>
      </p:sp>
      <p:sp>
        <p:nvSpPr>
          <p:cNvPr id="35" name="Line 48"/>
          <p:cNvSpPr>
            <a:spLocks noChangeShapeType="1"/>
          </p:cNvSpPr>
          <p:nvPr/>
        </p:nvSpPr>
        <p:spPr bwMode="auto">
          <a:xfrm>
            <a:off x="5247184" y="6300936"/>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49"/>
          <p:cNvSpPr>
            <a:spLocks noChangeShapeType="1"/>
          </p:cNvSpPr>
          <p:nvPr/>
        </p:nvSpPr>
        <p:spPr bwMode="auto">
          <a:xfrm>
            <a:off x="5399584" y="5056336"/>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8" name="Object 50"/>
          <p:cNvGraphicFramePr>
            <a:graphicFrameLocks noChangeAspect="1"/>
          </p:cNvGraphicFramePr>
          <p:nvPr>
            <p:extLst>
              <p:ext uri="{D42A27DB-BD31-4B8C-83A1-F6EECF244321}">
                <p14:modId xmlns:p14="http://schemas.microsoft.com/office/powerpoint/2010/main" val="55818327"/>
              </p:ext>
            </p:extLst>
          </p:nvPr>
        </p:nvGraphicFramePr>
        <p:xfrm>
          <a:off x="5445622" y="5026174"/>
          <a:ext cx="2667000" cy="1317625"/>
        </p:xfrm>
        <a:graphic>
          <a:graphicData uri="http://schemas.openxmlformats.org/presentationml/2006/ole">
            <mc:AlternateContent xmlns:mc="http://schemas.openxmlformats.org/markup-compatibility/2006">
              <mc:Choice xmlns:v="urn:schemas-microsoft-com:vml" Requires="v">
                <p:oleObj spid="_x0000_s341061" name="CorelDRAW" r:id="rId3" imgW="1273101" imgH="612201" progId="CorelDRAW.Graphic.13">
                  <p:embed/>
                </p:oleObj>
              </mc:Choice>
              <mc:Fallback>
                <p:oleObj name="CorelDRAW" r:id="rId3" imgW="1273101" imgH="612201"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5622" y="5026174"/>
                        <a:ext cx="2667000" cy="131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01224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dissolve">
                                      <p:cBhvr>
                                        <p:cTn id="12" dur="500"/>
                                        <p:tgtEl>
                                          <p:spTgt spid="32"/>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dissolve">
                                      <p:cBhvr>
                                        <p:cTn id="15" dur="500"/>
                                        <p:tgtEl>
                                          <p:spTgt spid="3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dissolve">
                                      <p:cBhvr>
                                        <p:cTn id="18" dur="500"/>
                                        <p:tgtEl>
                                          <p:spTgt spid="34"/>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dissolve">
                                      <p:cBhvr>
                                        <p:cTn id="21" dur="500"/>
                                        <p:tgtEl>
                                          <p:spTgt spid="35"/>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dissolve">
                                      <p:cBhvr>
                                        <p:cTn id="24" dur="500"/>
                                        <p:tgtEl>
                                          <p:spTgt spid="37"/>
                                        </p:tgtEl>
                                      </p:cBhvr>
                                    </p:animEffect>
                                  </p:childTnLst>
                                </p:cTn>
                              </p:par>
                              <p:par>
                                <p:cTn id="25" presetID="9" presetClass="entr" presetSubtype="0"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dissolve">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 calcmode="lin" valueType="num">
                                      <p:cBhvr additive="base">
                                        <p:cTn id="32" dur="500" fill="hold"/>
                                        <p:tgtEl>
                                          <p:spTgt spid="31"/>
                                        </p:tgtEl>
                                        <p:attrNameLst>
                                          <p:attrName>ppt_x</p:attrName>
                                        </p:attrNameLst>
                                      </p:cBhvr>
                                      <p:tavLst>
                                        <p:tav tm="0">
                                          <p:val>
                                            <p:strVal val="0-#ppt_w/2"/>
                                          </p:val>
                                        </p:tav>
                                        <p:tav tm="100000">
                                          <p:val>
                                            <p:strVal val="#ppt_x"/>
                                          </p:val>
                                        </p:tav>
                                      </p:tavLst>
                                    </p:anim>
                                    <p:anim calcmode="lin" valueType="num">
                                      <p:cBhvr additive="base">
                                        <p:cTn id="33"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animBg="1"/>
      <p:bldP spid="33" grpId="0"/>
      <p:bldP spid="34" grpId="0"/>
      <p:bldP spid="35" grpId="0" animBg="1"/>
      <p:bldP spid="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ADC</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Analog-to-Digital </a:t>
            </a:r>
            <a:r>
              <a:rPr lang="en-US" altLang="zh-CN" b="1" dirty="0">
                <a:ea typeface="宋体" charset="-122"/>
              </a:rPr>
              <a:t>Conversion</a:t>
            </a: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36" name="Text Box 2"/>
          <p:cNvSpPr txBox="1">
            <a:spLocks noChangeArrowheads="1"/>
          </p:cNvSpPr>
          <p:nvPr/>
        </p:nvSpPr>
        <p:spPr bwMode="auto">
          <a:xfrm>
            <a:off x="838200" y="2300679"/>
            <a:ext cx="7982272"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200" dirty="0">
                <a:ea typeface="宋体" panose="02010600030101010101" pitchFamily="2" charset="-122"/>
              </a:rPr>
              <a:t>The second step is to </a:t>
            </a:r>
            <a:r>
              <a:rPr lang="en-US" altLang="zh-CN" sz="2200" b="1" dirty="0">
                <a:ea typeface="宋体" panose="02010600030101010101" pitchFamily="2" charset="-122"/>
              </a:rPr>
              <a:t>quantize</a:t>
            </a:r>
            <a:r>
              <a:rPr lang="en-US" altLang="zh-CN" sz="2200" dirty="0">
                <a:ea typeface="宋体" panose="02010600030101010101" pitchFamily="2" charset="-122"/>
              </a:rPr>
              <a:t> these staircase levels to binary coded form using an analog-to-digital converter (ADC). The digital values can then be processed by a digital signal processor or computer.</a:t>
            </a:r>
          </a:p>
        </p:txBody>
      </p:sp>
      <p:sp>
        <p:nvSpPr>
          <p:cNvPr id="14" name="Rectangle 2"/>
          <p:cNvSpPr>
            <a:spLocks noChangeArrowheads="1"/>
          </p:cNvSpPr>
          <p:nvPr/>
        </p:nvSpPr>
        <p:spPr bwMode="auto">
          <a:xfrm>
            <a:off x="2724200" y="5181600"/>
            <a:ext cx="3352800" cy="15240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15" name="Rectangle 16"/>
          <p:cNvSpPr>
            <a:spLocks noChangeArrowheads="1"/>
          </p:cNvSpPr>
          <p:nvPr/>
        </p:nvSpPr>
        <p:spPr bwMode="auto">
          <a:xfrm>
            <a:off x="7448600" y="3429000"/>
            <a:ext cx="931863" cy="3276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6" name="Object 8"/>
          <p:cNvGraphicFramePr>
            <a:graphicFrameLocks noChangeAspect="1"/>
          </p:cNvGraphicFramePr>
          <p:nvPr>
            <p:extLst>
              <p:ext uri="{D42A27DB-BD31-4B8C-83A1-F6EECF244321}">
                <p14:modId xmlns:p14="http://schemas.microsoft.com/office/powerpoint/2010/main" val="2427298645"/>
              </p:ext>
            </p:extLst>
          </p:nvPr>
        </p:nvGraphicFramePr>
        <p:xfrm>
          <a:off x="7067600" y="3505200"/>
          <a:ext cx="1279525" cy="3124200"/>
        </p:xfrm>
        <a:graphic>
          <a:graphicData uri="http://schemas.openxmlformats.org/presentationml/2006/ole">
            <mc:AlternateContent xmlns:mc="http://schemas.openxmlformats.org/markup-compatibility/2006">
              <mc:Choice xmlns:v="urn:schemas-microsoft-com:vml" Requires="v">
                <p:oleObj spid="_x0000_s342149" name="Worksheet" r:id="rId3" imgW="1033137" imgH="2523699" progId="Excel.Sheet.8">
                  <p:embed/>
                </p:oleObj>
              </mc:Choice>
              <mc:Fallback>
                <p:oleObj name="Worksheet" r:id="rId3" imgW="1033137" imgH="2523699"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7600" y="3505200"/>
                        <a:ext cx="127952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Text Box 9"/>
          <p:cNvSpPr txBox="1">
            <a:spLocks noChangeArrowheads="1"/>
          </p:cNvSpPr>
          <p:nvPr/>
        </p:nvSpPr>
        <p:spPr bwMode="auto">
          <a:xfrm>
            <a:off x="2724200" y="64008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0 V</a:t>
            </a:r>
          </a:p>
        </p:txBody>
      </p:sp>
      <p:sp>
        <p:nvSpPr>
          <p:cNvPr id="18" name="Text Box 10"/>
          <p:cNvSpPr txBox="1">
            <a:spLocks noChangeArrowheads="1"/>
          </p:cNvSpPr>
          <p:nvPr/>
        </p:nvSpPr>
        <p:spPr bwMode="auto">
          <a:xfrm>
            <a:off x="2762300" y="516255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10 V</a:t>
            </a:r>
          </a:p>
        </p:txBody>
      </p:sp>
      <p:sp>
        <p:nvSpPr>
          <p:cNvPr id="20" name="Line 11"/>
          <p:cNvSpPr>
            <a:spLocks noChangeShapeType="1"/>
          </p:cNvSpPr>
          <p:nvPr/>
        </p:nvSpPr>
        <p:spPr bwMode="auto">
          <a:xfrm>
            <a:off x="3105200" y="65532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2"/>
          <p:cNvSpPr>
            <a:spLocks noChangeShapeType="1"/>
          </p:cNvSpPr>
          <p:nvPr/>
        </p:nvSpPr>
        <p:spPr bwMode="auto">
          <a:xfrm>
            <a:off x="3257600" y="53086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2" name="Object 13"/>
          <p:cNvGraphicFramePr>
            <a:graphicFrameLocks noChangeAspect="1"/>
          </p:cNvGraphicFramePr>
          <p:nvPr>
            <p:extLst>
              <p:ext uri="{D42A27DB-BD31-4B8C-83A1-F6EECF244321}">
                <p14:modId xmlns:p14="http://schemas.microsoft.com/office/powerpoint/2010/main" val="1585477871"/>
              </p:ext>
            </p:extLst>
          </p:nvPr>
        </p:nvGraphicFramePr>
        <p:xfrm>
          <a:off x="3303638" y="5278438"/>
          <a:ext cx="2667000" cy="1317625"/>
        </p:xfrm>
        <a:graphic>
          <a:graphicData uri="http://schemas.openxmlformats.org/presentationml/2006/ole">
            <mc:AlternateContent xmlns:mc="http://schemas.openxmlformats.org/markup-compatibility/2006">
              <mc:Choice xmlns:v="urn:schemas-microsoft-com:vml" Requires="v">
                <p:oleObj spid="_x0000_s342150" name="CorelDRAW" r:id="rId5" imgW="1273101" imgH="612201" progId="CorelDRAW.Graphic.13">
                  <p:embed/>
                </p:oleObj>
              </mc:Choice>
              <mc:Fallback>
                <p:oleObj name="CorelDRAW" r:id="rId5" imgW="1273101" imgH="612201" progId="CorelDRAW.Graphic.1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3638" y="5278438"/>
                        <a:ext cx="2667000" cy="131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WordArt 14"/>
          <p:cNvSpPr>
            <a:spLocks noChangeArrowheads="1" noChangeShapeType="1" noTextEdit="1"/>
          </p:cNvSpPr>
          <p:nvPr/>
        </p:nvSpPr>
        <p:spPr bwMode="auto">
          <a:xfrm>
            <a:off x="971600" y="3505200"/>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rPr>
              <a:t>Example</a:t>
            </a:r>
            <a:endParaRPr lang="zh-CN" altLang="en-US"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endParaRPr>
          </a:p>
        </p:txBody>
      </p:sp>
      <p:sp>
        <p:nvSpPr>
          <p:cNvPr id="24" name="Text Box 15"/>
          <p:cNvSpPr txBox="1">
            <a:spLocks noChangeArrowheads="1"/>
          </p:cNvSpPr>
          <p:nvPr/>
        </p:nvSpPr>
        <p:spPr bwMode="auto">
          <a:xfrm>
            <a:off x="2267000" y="3505200"/>
            <a:ext cx="52578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200" dirty="0">
                <a:ea typeface="宋体" panose="02010600030101010101" pitchFamily="2" charset="-122"/>
              </a:rPr>
              <a:t>What is the maximum unsigned binary value for the waveform? </a:t>
            </a:r>
          </a:p>
        </p:txBody>
      </p:sp>
      <p:sp>
        <p:nvSpPr>
          <p:cNvPr id="26" name="Text Box 19"/>
          <p:cNvSpPr txBox="1">
            <a:spLocks noChangeArrowheads="1"/>
          </p:cNvSpPr>
          <p:nvPr/>
        </p:nvSpPr>
        <p:spPr bwMode="auto">
          <a:xfrm>
            <a:off x="2267000" y="4343400"/>
            <a:ext cx="5029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10 V = 1010</a:t>
            </a:r>
            <a:r>
              <a:rPr lang="en-US" altLang="zh-CN" sz="2000" baseline="-25000">
                <a:ea typeface="宋体" panose="02010600030101010101" pitchFamily="2" charset="-122"/>
              </a:rPr>
              <a:t>2</a:t>
            </a:r>
            <a:r>
              <a:rPr lang="en-US" altLang="zh-CN" sz="2000">
                <a:ea typeface="宋体" panose="02010600030101010101" pitchFamily="2" charset="-122"/>
              </a:rPr>
              <a:t> V. The table lists the quantized binary values for all of the steps.</a:t>
            </a:r>
          </a:p>
        </p:txBody>
      </p:sp>
      <p:sp>
        <p:nvSpPr>
          <p:cNvPr id="27" name="Text Box 20"/>
          <p:cNvSpPr txBox="1">
            <a:spLocks noChangeArrowheads="1"/>
          </p:cNvSpPr>
          <p:nvPr/>
        </p:nvSpPr>
        <p:spPr bwMode="auto">
          <a:xfrm>
            <a:off x="6229400" y="4800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3300"/>
                </a:solidFill>
                <a:ea typeface="宋体" panose="02010600030101010101" pitchFamily="2" charset="-122"/>
              </a:rPr>
              <a:t>Peak = 10 V</a:t>
            </a:r>
          </a:p>
        </p:txBody>
      </p:sp>
      <p:sp>
        <p:nvSpPr>
          <p:cNvPr id="28" name="Line 21"/>
          <p:cNvSpPr>
            <a:spLocks noChangeShapeType="1"/>
          </p:cNvSpPr>
          <p:nvPr/>
        </p:nvSpPr>
        <p:spPr bwMode="auto">
          <a:xfrm>
            <a:off x="7220000" y="4953000"/>
            <a:ext cx="304800"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22"/>
          <p:cNvSpPr>
            <a:spLocks noChangeShapeType="1"/>
          </p:cNvSpPr>
          <p:nvPr/>
        </p:nvSpPr>
        <p:spPr bwMode="auto">
          <a:xfrm>
            <a:off x="7220000" y="5029200"/>
            <a:ext cx="304800" cy="762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17232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par>
                                <p:cTn id="8" presetID="2" presetClass="entr" presetSubtype="2"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 calcmode="lin" valueType="num">
                                      <p:cBhvr additive="base">
                                        <p:cTn id="10" dur="500" fill="hold"/>
                                        <p:tgtEl>
                                          <p:spTgt spid="24"/>
                                        </p:tgtEl>
                                        <p:attrNameLst>
                                          <p:attrName>ppt_x</p:attrName>
                                        </p:attrNameLst>
                                      </p:cBhvr>
                                      <p:tavLst>
                                        <p:tav tm="0">
                                          <p:val>
                                            <p:strVal val="1+#ppt_w/2"/>
                                          </p:val>
                                        </p:tav>
                                        <p:tav tm="100000">
                                          <p:val>
                                            <p:strVal val="#ppt_x"/>
                                          </p:val>
                                        </p:tav>
                                      </p:tavLst>
                                    </p:anim>
                                    <p:anim calcmode="lin" valueType="num">
                                      <p:cBhvr additive="base">
                                        <p:cTn id="11" dur="500" fill="hold"/>
                                        <p:tgtEl>
                                          <p:spTgt spid="24"/>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53" presetClass="entr" presetSubtype="0"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animEffect transition="in" filter="fade">
                                      <p:cBhvr>
                                        <p:cTn id="17" dur="500"/>
                                        <p:tgtEl>
                                          <p:spTgt spid="2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up)">
                                      <p:cBhvr>
                                        <p:cTn id="24" dur="1000"/>
                                        <p:tgtEl>
                                          <p:spTgt spid="16"/>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500"/>
                                        <p:tgtEl>
                                          <p:spTgt spid="27"/>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left)">
                                      <p:cBhvr>
                                        <p:cTn id="32" dur="500"/>
                                        <p:tgtEl>
                                          <p:spTgt spid="28"/>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left)">
                                      <p:cBhvr>
                                        <p:cTn id="3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3" grpId="0" animBg="1"/>
      <p:bldP spid="24" grpId="0"/>
      <p:bldP spid="26" grpId="0"/>
      <p:bldP spid="27" grpId="0"/>
      <p:bldP spid="28" grpId="0" animBg="1"/>
      <p:bldP spid="2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ADC</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Analog-to-Digital Conversion Method</a:t>
            </a: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graphicFrame>
        <p:nvGraphicFramePr>
          <p:cNvPr id="25" name="Object 12"/>
          <p:cNvGraphicFramePr>
            <a:graphicFrameLocks noChangeAspect="1"/>
          </p:cNvGraphicFramePr>
          <p:nvPr>
            <p:extLst>
              <p:ext uri="{D42A27DB-BD31-4B8C-83A1-F6EECF244321}">
                <p14:modId xmlns:p14="http://schemas.microsoft.com/office/powerpoint/2010/main" val="3915096801"/>
              </p:ext>
            </p:extLst>
          </p:nvPr>
        </p:nvGraphicFramePr>
        <p:xfrm>
          <a:off x="3193976" y="2348880"/>
          <a:ext cx="5257800" cy="3611563"/>
        </p:xfrm>
        <a:graphic>
          <a:graphicData uri="http://schemas.openxmlformats.org/presentationml/2006/ole">
            <mc:AlternateContent xmlns:mc="http://schemas.openxmlformats.org/markup-compatibility/2006">
              <mc:Choice xmlns:v="urn:schemas-microsoft-com:vml" Requires="v">
                <p:oleObj spid="_x0000_s343107" name="CorelDRAW" r:id="rId3" imgW="5211438" imgH="3579896" progId="CorelDRAW.Graphic.13">
                  <p:embed/>
                </p:oleObj>
              </mc:Choice>
              <mc:Fallback>
                <p:oleObj name="CorelDRAW" r:id="rId3" imgW="5211438" imgH="3579896"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3976" y="2348880"/>
                        <a:ext cx="5257800" cy="361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 name="Text Box 10"/>
          <p:cNvSpPr txBox="1">
            <a:spLocks noChangeArrowheads="1"/>
          </p:cNvSpPr>
          <p:nvPr/>
        </p:nvSpPr>
        <p:spPr bwMode="auto">
          <a:xfrm>
            <a:off x="761256" y="3284984"/>
            <a:ext cx="27306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b="1" dirty="0">
                <a:ea typeface="宋体" panose="02010600030101010101" pitchFamily="2" charset="-122"/>
              </a:rPr>
              <a:t>The </a:t>
            </a:r>
            <a:r>
              <a:rPr lang="en-US" altLang="zh-CN" sz="2400" b="1" dirty="0" smtClean="0">
                <a:ea typeface="宋体" panose="02010600030101010101" pitchFamily="2" charset="-122"/>
              </a:rPr>
              <a:t>Flash ADC</a:t>
            </a:r>
            <a:endParaRPr lang="en-US" altLang="zh-CN" sz="2400" b="1" dirty="0">
              <a:ea typeface="宋体" panose="02010600030101010101" pitchFamily="2" charset="-122"/>
            </a:endParaRPr>
          </a:p>
        </p:txBody>
      </p:sp>
      <p:sp>
        <p:nvSpPr>
          <p:cNvPr id="31" name="Text Box 11"/>
          <p:cNvSpPr txBox="1">
            <a:spLocks noChangeArrowheads="1"/>
          </p:cNvSpPr>
          <p:nvPr/>
        </p:nvSpPr>
        <p:spPr bwMode="auto">
          <a:xfrm>
            <a:off x="768152" y="3789040"/>
            <a:ext cx="4523928"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000" dirty="0">
                <a:ea typeface="宋体" panose="02010600030101010101" pitchFamily="2" charset="-122"/>
              </a:rPr>
              <a:t>The flash ADC uses a series high-speed comparators that compare the input with reference voltages. Flash ADCs are fast but require 2</a:t>
            </a:r>
            <a:r>
              <a:rPr lang="en-US" altLang="zh-CN" sz="2000" i="1" baseline="30000" dirty="0">
                <a:ea typeface="宋体" panose="02010600030101010101" pitchFamily="2" charset="-122"/>
              </a:rPr>
              <a:t>n</a:t>
            </a:r>
            <a:r>
              <a:rPr lang="en-US" altLang="zh-CN" sz="2000" dirty="0">
                <a:ea typeface="宋体" panose="02010600030101010101" pitchFamily="2" charset="-122"/>
              </a:rPr>
              <a:t> – 1 comparators to convert an analog input to an </a:t>
            </a:r>
            <a:r>
              <a:rPr lang="en-US" altLang="zh-CN" sz="2000" i="1" dirty="0">
                <a:ea typeface="宋体" panose="02010600030101010101" pitchFamily="2" charset="-122"/>
              </a:rPr>
              <a:t>n</a:t>
            </a:r>
            <a:r>
              <a:rPr lang="en-US" altLang="zh-CN" sz="2000" dirty="0">
                <a:ea typeface="宋体" panose="02010600030101010101" pitchFamily="2" charset="-122"/>
              </a:rPr>
              <a:t>-bit binary number. </a:t>
            </a:r>
          </a:p>
        </p:txBody>
      </p:sp>
      <p:sp>
        <p:nvSpPr>
          <p:cNvPr id="32" name="WordArt 13"/>
          <p:cNvSpPr>
            <a:spLocks noChangeArrowheads="1" noChangeShapeType="1" noTextEdit="1"/>
          </p:cNvSpPr>
          <p:nvPr/>
        </p:nvSpPr>
        <p:spPr bwMode="auto">
          <a:xfrm>
            <a:off x="755576" y="5805264"/>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rPr>
              <a:t>Question</a:t>
            </a:r>
            <a:endParaRPr lang="zh-CN" altLang="en-US"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endParaRPr>
          </a:p>
        </p:txBody>
      </p:sp>
      <p:sp>
        <p:nvSpPr>
          <p:cNvPr id="33" name="Text Box 14"/>
          <p:cNvSpPr txBox="1">
            <a:spLocks noChangeArrowheads="1"/>
          </p:cNvSpPr>
          <p:nvPr/>
        </p:nvSpPr>
        <p:spPr bwMode="auto">
          <a:xfrm>
            <a:off x="1974776" y="5881464"/>
            <a:ext cx="6477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How many comparators are needed by a 10-bit flash ADC?</a:t>
            </a:r>
          </a:p>
        </p:txBody>
      </p:sp>
      <p:sp>
        <p:nvSpPr>
          <p:cNvPr id="35" name="Text Box 16"/>
          <p:cNvSpPr txBox="1">
            <a:spLocks noChangeArrowheads="1"/>
          </p:cNvSpPr>
          <p:nvPr/>
        </p:nvSpPr>
        <p:spPr bwMode="auto">
          <a:xfrm>
            <a:off x="2127176" y="6338664"/>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rgbClr val="FF3300"/>
                </a:solidFill>
                <a:ea typeface="宋体" panose="02010600030101010101" pitchFamily="2" charset="-122"/>
              </a:rPr>
              <a:t>1023</a:t>
            </a:r>
          </a:p>
        </p:txBody>
      </p:sp>
    </p:spTree>
    <p:extLst>
      <p:ext uri="{BB962C8B-B14F-4D97-AF65-F5344CB8AC3E}">
        <p14:creationId xmlns:p14="http://schemas.microsoft.com/office/powerpoint/2010/main" val="19709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par>
                                <p:cTn id="8" presetID="2" presetClass="entr" presetSubtype="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 calcmode="lin" valueType="num">
                                      <p:cBhvr additive="base">
                                        <p:cTn id="10" dur="500" fill="hold"/>
                                        <p:tgtEl>
                                          <p:spTgt spid="33"/>
                                        </p:tgtEl>
                                        <p:attrNameLst>
                                          <p:attrName>ppt_x</p:attrName>
                                        </p:attrNameLst>
                                      </p:cBhvr>
                                      <p:tavLst>
                                        <p:tav tm="0">
                                          <p:val>
                                            <p:strVal val="1+#ppt_w/2"/>
                                          </p:val>
                                        </p:tav>
                                        <p:tav tm="100000">
                                          <p:val>
                                            <p:strVal val="#ppt_x"/>
                                          </p:val>
                                        </p:tav>
                                      </p:tavLst>
                                    </p:anim>
                                    <p:anim calcmode="lin" valueType="num">
                                      <p:cBhvr additive="base">
                                        <p:cTn id="11" dur="500" fill="hold"/>
                                        <p:tgtEl>
                                          <p:spTgt spid="33"/>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56" presetClass="entr" presetSubtype="0" fill="hold" grpId="0" nodeType="afterEffect">
                                  <p:stCondLst>
                                    <p:cond delay="0"/>
                                  </p:stCondLst>
                                  <p:iterate type="lt">
                                    <p:tmPct val="10000"/>
                                  </p:iterate>
                                  <p:childTnLst>
                                    <p:set>
                                      <p:cBhvr>
                                        <p:cTn id="14" dur="1" fill="hold">
                                          <p:stCondLst>
                                            <p:cond delay="0"/>
                                          </p:stCondLst>
                                        </p:cTn>
                                        <p:tgtEl>
                                          <p:spTgt spid="35"/>
                                        </p:tgtEl>
                                        <p:attrNameLst>
                                          <p:attrName>style.visibility</p:attrName>
                                        </p:attrNameLst>
                                      </p:cBhvr>
                                      <p:to>
                                        <p:strVal val="visible"/>
                                      </p:to>
                                    </p:set>
                                    <p:anim by="(-#ppt_w*2)" calcmode="lin" valueType="num">
                                      <p:cBhvr rctx="PPT">
                                        <p:cTn id="15" dur="500" autoRev="1" fill="hold">
                                          <p:stCondLst>
                                            <p:cond delay="0"/>
                                          </p:stCondLst>
                                        </p:cTn>
                                        <p:tgtEl>
                                          <p:spTgt spid="35"/>
                                        </p:tgtEl>
                                        <p:attrNameLst>
                                          <p:attrName>ppt_w</p:attrName>
                                        </p:attrNameLst>
                                      </p:cBhvr>
                                    </p:anim>
                                    <p:anim by="(#ppt_w*0.50)" calcmode="lin" valueType="num">
                                      <p:cBhvr>
                                        <p:cTn id="16" dur="500" decel="50000" autoRev="1" fill="hold">
                                          <p:stCondLst>
                                            <p:cond delay="0"/>
                                          </p:stCondLst>
                                        </p:cTn>
                                        <p:tgtEl>
                                          <p:spTgt spid="35"/>
                                        </p:tgtEl>
                                        <p:attrNameLst>
                                          <p:attrName>ppt_x</p:attrName>
                                        </p:attrNameLst>
                                      </p:cBhvr>
                                    </p:anim>
                                    <p:anim from="(-#ppt_h/2)" to="(#ppt_y)" calcmode="lin" valueType="num">
                                      <p:cBhvr>
                                        <p:cTn id="17" dur="1000" fill="hold">
                                          <p:stCondLst>
                                            <p:cond delay="0"/>
                                          </p:stCondLst>
                                        </p:cTn>
                                        <p:tgtEl>
                                          <p:spTgt spid="35"/>
                                        </p:tgtEl>
                                        <p:attrNameLst>
                                          <p:attrName>ppt_y</p:attrName>
                                        </p:attrNameLst>
                                      </p:cBhvr>
                                    </p:anim>
                                    <p:animRot by="21600000">
                                      <p:cBhvr>
                                        <p:cTn id="18" dur="1000" fill="hold">
                                          <p:stCondLst>
                                            <p:cond delay="0"/>
                                          </p:stCondLst>
                                        </p:cTn>
                                        <p:tgtEl>
                                          <p:spTgt spid="3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ADC</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Analog-to-Digital Conversion Method</a:t>
            </a: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11" name="Text Box 7"/>
          <p:cNvSpPr txBox="1">
            <a:spLocks noChangeArrowheads="1"/>
          </p:cNvSpPr>
          <p:nvPr/>
        </p:nvSpPr>
        <p:spPr bwMode="auto">
          <a:xfrm>
            <a:off x="912440" y="2245568"/>
            <a:ext cx="3505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ea typeface="宋体" panose="02010600030101010101" pitchFamily="2" charset="-122"/>
              </a:rPr>
              <a:t>The dual-slope </a:t>
            </a:r>
            <a:r>
              <a:rPr lang="en-US" altLang="zh-CN" sz="2400" b="1" dirty="0" smtClean="0">
                <a:ea typeface="宋体" panose="02010600030101010101" pitchFamily="2" charset="-122"/>
              </a:rPr>
              <a:t>ADC</a:t>
            </a:r>
            <a:endParaRPr lang="en-US" altLang="zh-CN" sz="2400" b="1" dirty="0">
              <a:ea typeface="宋体" panose="02010600030101010101" pitchFamily="2" charset="-122"/>
            </a:endParaRPr>
          </a:p>
        </p:txBody>
      </p:sp>
      <p:sp>
        <p:nvSpPr>
          <p:cNvPr id="12" name="Text Box 8"/>
          <p:cNvSpPr txBox="1">
            <a:spLocks noChangeArrowheads="1"/>
          </p:cNvSpPr>
          <p:nvPr/>
        </p:nvSpPr>
        <p:spPr bwMode="auto">
          <a:xfrm>
            <a:off x="920824" y="2636912"/>
            <a:ext cx="7239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1. The dual-slope ADC integrates the input voltage for a fixed time while the counter counts to </a:t>
            </a:r>
            <a:r>
              <a:rPr lang="en-US" altLang="zh-CN" sz="2000" i="1">
                <a:ea typeface="宋体" panose="02010600030101010101" pitchFamily="2" charset="-122"/>
              </a:rPr>
              <a:t>n</a:t>
            </a:r>
            <a:r>
              <a:rPr lang="en-US" altLang="zh-CN" sz="2000">
                <a:ea typeface="宋体" panose="02010600030101010101" pitchFamily="2" charset="-122"/>
              </a:rPr>
              <a:t>. </a:t>
            </a:r>
          </a:p>
        </p:txBody>
      </p:sp>
      <p:sp>
        <p:nvSpPr>
          <p:cNvPr id="13" name="Text Box 14"/>
          <p:cNvSpPr txBox="1">
            <a:spLocks noChangeArrowheads="1"/>
          </p:cNvSpPr>
          <p:nvPr/>
        </p:nvSpPr>
        <p:spPr bwMode="auto">
          <a:xfrm>
            <a:off x="920824" y="3246512"/>
            <a:ext cx="609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ea typeface="宋体" panose="02010600030101010101" pitchFamily="2" charset="-122"/>
              </a:rPr>
              <a:t>2. Control logic switches to the </a:t>
            </a:r>
            <a:r>
              <a:rPr lang="en-US" altLang="zh-CN" sz="2000" i="1" dirty="0">
                <a:ea typeface="宋体" panose="02010600030101010101" pitchFamily="2" charset="-122"/>
              </a:rPr>
              <a:t>V</a:t>
            </a:r>
            <a:r>
              <a:rPr lang="en-US" altLang="zh-CN" sz="2000" baseline="-25000" dirty="0">
                <a:ea typeface="宋体" panose="02010600030101010101" pitchFamily="2" charset="-122"/>
              </a:rPr>
              <a:t>REF</a:t>
            </a:r>
            <a:r>
              <a:rPr lang="en-US" altLang="zh-CN" sz="2000" dirty="0">
                <a:ea typeface="宋体" panose="02010600030101010101" pitchFamily="2" charset="-122"/>
              </a:rPr>
              <a:t> input. </a:t>
            </a:r>
          </a:p>
        </p:txBody>
      </p:sp>
      <p:graphicFrame>
        <p:nvGraphicFramePr>
          <p:cNvPr id="14" name="Object 16"/>
          <p:cNvGraphicFramePr>
            <a:graphicFrameLocks noChangeAspect="1"/>
          </p:cNvGraphicFramePr>
          <p:nvPr>
            <p:extLst>
              <p:ext uri="{D42A27DB-BD31-4B8C-83A1-F6EECF244321}">
                <p14:modId xmlns:p14="http://schemas.microsoft.com/office/powerpoint/2010/main" val="91190872"/>
              </p:ext>
            </p:extLst>
          </p:nvPr>
        </p:nvGraphicFramePr>
        <p:xfrm>
          <a:off x="1692275" y="4294188"/>
          <a:ext cx="6019800" cy="2360612"/>
        </p:xfrm>
        <a:graphic>
          <a:graphicData uri="http://schemas.openxmlformats.org/presentationml/2006/ole">
            <mc:AlternateContent xmlns:mc="http://schemas.openxmlformats.org/markup-compatibility/2006">
              <mc:Choice xmlns:v="urn:schemas-microsoft-com:vml" Requires="v">
                <p:oleObj spid="_x0000_s344562" name="CorelDRAW" r:id="rId3" imgW="5976720" imgH="2313000" progId="CorelDRAW.Graphic.13">
                  <p:embed/>
                </p:oleObj>
              </mc:Choice>
              <mc:Fallback>
                <p:oleObj name="CorelDRAW" r:id="rId3" imgW="5976720" imgH="2313000"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4294188"/>
                        <a:ext cx="6019800" cy="2360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25"/>
          <p:cNvGraphicFramePr>
            <a:graphicFrameLocks noChangeAspect="1"/>
          </p:cNvGraphicFramePr>
          <p:nvPr>
            <p:extLst>
              <p:ext uri="{D42A27DB-BD31-4B8C-83A1-F6EECF244321}">
                <p14:modId xmlns:p14="http://schemas.microsoft.com/office/powerpoint/2010/main" val="4106086859"/>
              </p:ext>
            </p:extLst>
          </p:nvPr>
        </p:nvGraphicFramePr>
        <p:xfrm>
          <a:off x="1696443" y="4585196"/>
          <a:ext cx="565150" cy="493713"/>
        </p:xfrm>
        <a:graphic>
          <a:graphicData uri="http://schemas.openxmlformats.org/presentationml/2006/ole">
            <mc:AlternateContent xmlns:mc="http://schemas.openxmlformats.org/markup-compatibility/2006">
              <mc:Choice xmlns:v="urn:schemas-microsoft-com:vml" Requires="v">
                <p:oleObj spid="_x0000_s344563" name="CorelDRAW" r:id="rId5" imgW="502118" imgH="438912" progId="CorelDRAW.Graphic.13">
                  <p:embed/>
                </p:oleObj>
              </mc:Choice>
              <mc:Fallback>
                <p:oleObj name="CorelDRAW" r:id="rId5" imgW="502118" imgH="438912" progId="CorelDRAW.Graphic.1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6443" y="4585196"/>
                        <a:ext cx="56515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6" name="Group 31"/>
          <p:cNvGrpSpPr>
            <a:grpSpLocks/>
          </p:cNvGrpSpPr>
          <p:nvPr/>
        </p:nvGrpSpPr>
        <p:grpSpPr bwMode="auto">
          <a:xfrm>
            <a:off x="3825280" y="4734421"/>
            <a:ext cx="2527300" cy="244475"/>
            <a:chOff x="2256" y="2678"/>
            <a:chExt cx="1592" cy="154"/>
          </a:xfrm>
        </p:grpSpPr>
        <p:graphicFrame>
          <p:nvGraphicFramePr>
            <p:cNvPr id="17" name="Object 28"/>
            <p:cNvGraphicFramePr>
              <a:graphicFrameLocks noChangeAspect="1"/>
            </p:cNvGraphicFramePr>
            <p:nvPr/>
          </p:nvGraphicFramePr>
          <p:xfrm>
            <a:off x="3312" y="2736"/>
            <a:ext cx="536" cy="66"/>
          </p:xfrm>
          <a:graphic>
            <a:graphicData uri="http://schemas.openxmlformats.org/presentationml/2006/ole">
              <mc:AlternateContent xmlns:mc="http://schemas.openxmlformats.org/markup-compatibility/2006">
                <mc:Choice xmlns:v="urn:schemas-microsoft-com:vml" Requires="v">
                  <p:oleObj spid="_x0000_s344564" name="CorelDRAW" r:id="rId7" imgW="850552" imgH="105014" progId="CorelDRAW.Graphic.13">
                    <p:embed/>
                  </p:oleObj>
                </mc:Choice>
                <mc:Fallback>
                  <p:oleObj name="CorelDRAW" r:id="rId7" imgW="850552" imgH="105014" progId="CorelDRAW.Graphic.1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12" y="2736"/>
                          <a:ext cx="536" cy="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Text Box 30"/>
            <p:cNvSpPr txBox="1">
              <a:spLocks noChangeArrowheads="1"/>
            </p:cNvSpPr>
            <p:nvPr/>
          </p:nvSpPr>
          <p:spPr bwMode="auto">
            <a:xfrm>
              <a:off x="2256" y="2678"/>
              <a:ext cx="28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000" i="1">
                  <a:ea typeface="宋体" panose="02010600030101010101" pitchFamily="2" charset="-122"/>
                </a:rPr>
                <a:t>-V</a:t>
              </a:r>
            </a:p>
          </p:txBody>
        </p:sp>
      </p:grpSp>
      <p:grpSp>
        <p:nvGrpSpPr>
          <p:cNvPr id="20" name="Group 34"/>
          <p:cNvGrpSpPr>
            <a:grpSpLocks/>
          </p:cNvGrpSpPr>
          <p:nvPr/>
        </p:nvGrpSpPr>
        <p:grpSpPr bwMode="auto">
          <a:xfrm>
            <a:off x="2301280" y="4293096"/>
            <a:ext cx="4051300" cy="1749425"/>
            <a:chOff x="1296" y="2400"/>
            <a:chExt cx="2552" cy="1102"/>
          </a:xfrm>
        </p:grpSpPr>
        <p:grpSp>
          <p:nvGrpSpPr>
            <p:cNvPr id="21" name="Group 29"/>
            <p:cNvGrpSpPr>
              <a:grpSpLocks/>
            </p:cNvGrpSpPr>
            <p:nvPr/>
          </p:nvGrpSpPr>
          <p:grpSpPr bwMode="auto">
            <a:xfrm>
              <a:off x="1296" y="2400"/>
              <a:ext cx="2552" cy="1102"/>
              <a:chOff x="1296" y="2400"/>
              <a:chExt cx="2552" cy="1102"/>
            </a:xfrm>
          </p:grpSpPr>
          <p:graphicFrame>
            <p:nvGraphicFramePr>
              <p:cNvPr id="23" name="Object 19"/>
              <p:cNvGraphicFramePr>
                <a:graphicFrameLocks noChangeAspect="1"/>
              </p:cNvGraphicFramePr>
              <p:nvPr/>
            </p:nvGraphicFramePr>
            <p:xfrm>
              <a:off x="1344" y="2833"/>
              <a:ext cx="995" cy="669"/>
            </p:xfrm>
            <a:graphic>
              <a:graphicData uri="http://schemas.openxmlformats.org/presentationml/2006/ole">
                <mc:AlternateContent xmlns:mc="http://schemas.openxmlformats.org/markup-compatibility/2006">
                  <mc:Choice xmlns:v="urn:schemas-microsoft-com:vml" Requires="v">
                    <p:oleObj spid="_x0000_s344565" name="CorelDRAW" r:id="rId9" imgW="1503145" imgH="1011123" progId="CorelDRAW.Graphic.13">
                      <p:embed/>
                    </p:oleObj>
                  </mc:Choice>
                  <mc:Fallback>
                    <p:oleObj name="CorelDRAW" r:id="rId9" imgW="1503145" imgH="1011123" progId="CorelDRAW.Graphic.1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44" y="2833"/>
                            <a:ext cx="995" cy="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 name="Object 20"/>
              <p:cNvGraphicFramePr>
                <a:graphicFrameLocks noChangeAspect="1"/>
              </p:cNvGraphicFramePr>
              <p:nvPr/>
            </p:nvGraphicFramePr>
            <p:xfrm>
              <a:off x="3312" y="2737"/>
              <a:ext cx="536" cy="66"/>
            </p:xfrm>
            <a:graphic>
              <a:graphicData uri="http://schemas.openxmlformats.org/presentationml/2006/ole">
                <mc:AlternateContent xmlns:mc="http://schemas.openxmlformats.org/markup-compatibility/2006">
                  <mc:Choice xmlns:v="urn:schemas-microsoft-com:vml" Requires="v">
                    <p:oleObj spid="_x0000_s344566" name="CorelDRAW" r:id="rId11" imgW="850552" imgH="105014" progId="CorelDRAW.Graphic.13">
                      <p:embed/>
                    </p:oleObj>
                  </mc:Choice>
                  <mc:Fallback>
                    <p:oleObj name="CorelDRAW" r:id="rId11" imgW="850552" imgH="105014" progId="CorelDRAW.Graphic.1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12" y="2737"/>
                            <a:ext cx="536" cy="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 name="Object 27"/>
              <p:cNvGraphicFramePr>
                <a:graphicFrameLocks noChangeAspect="1"/>
              </p:cNvGraphicFramePr>
              <p:nvPr/>
            </p:nvGraphicFramePr>
            <p:xfrm>
              <a:off x="1296" y="2400"/>
              <a:ext cx="854" cy="278"/>
            </p:xfrm>
            <a:graphic>
              <a:graphicData uri="http://schemas.openxmlformats.org/presentationml/2006/ole">
                <mc:AlternateContent xmlns:mc="http://schemas.openxmlformats.org/markup-compatibility/2006">
                  <mc:Choice xmlns:v="urn:schemas-microsoft-com:vml" Requires="v">
                    <p:oleObj spid="_x0000_s344567" name="CorelDRAW" r:id="rId12" imgW="1278877" imgH="415828" progId="CorelDRAW.Graphic.13">
                      <p:embed/>
                    </p:oleObj>
                  </mc:Choice>
                  <mc:Fallback>
                    <p:oleObj name="CorelDRAW" r:id="rId12" imgW="1278877" imgH="415828" progId="CorelDRAW.Graphic.1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96" y="2400"/>
                            <a:ext cx="854"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2" name="Text Box 32"/>
            <p:cNvSpPr txBox="1">
              <a:spLocks noChangeArrowheads="1"/>
            </p:cNvSpPr>
            <p:nvPr/>
          </p:nvSpPr>
          <p:spPr bwMode="auto">
            <a:xfrm>
              <a:off x="2640" y="2736"/>
              <a:ext cx="38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000">
                  <a:ea typeface="宋体" panose="02010600030101010101" pitchFamily="2" charset="-122"/>
                </a:rPr>
                <a:t>HIGH</a:t>
              </a:r>
            </a:p>
          </p:txBody>
        </p:sp>
      </p:grpSp>
      <p:sp>
        <p:nvSpPr>
          <p:cNvPr id="27" name="Text Box 33"/>
          <p:cNvSpPr txBox="1">
            <a:spLocks noChangeArrowheads="1"/>
          </p:cNvSpPr>
          <p:nvPr/>
        </p:nvSpPr>
        <p:spPr bwMode="auto">
          <a:xfrm>
            <a:off x="4434880" y="4826496"/>
            <a:ext cx="609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000">
                <a:ea typeface="宋体" panose="02010600030101010101" pitchFamily="2" charset="-122"/>
              </a:rPr>
              <a:t>HIGH</a:t>
            </a:r>
          </a:p>
        </p:txBody>
      </p:sp>
      <p:graphicFrame>
        <p:nvGraphicFramePr>
          <p:cNvPr id="28" name="Object 35"/>
          <p:cNvGraphicFramePr>
            <a:graphicFrameLocks noChangeAspect="1"/>
          </p:cNvGraphicFramePr>
          <p:nvPr>
            <p:extLst>
              <p:ext uri="{D42A27DB-BD31-4B8C-83A1-F6EECF244321}">
                <p14:modId xmlns:p14="http://schemas.microsoft.com/office/powerpoint/2010/main" val="395782616"/>
              </p:ext>
            </p:extLst>
          </p:nvPr>
        </p:nvGraphicFramePr>
        <p:xfrm>
          <a:off x="2225080" y="4294684"/>
          <a:ext cx="4114800" cy="2070100"/>
        </p:xfrm>
        <a:graphic>
          <a:graphicData uri="http://schemas.openxmlformats.org/presentationml/2006/ole">
            <mc:AlternateContent xmlns:mc="http://schemas.openxmlformats.org/markup-compatibility/2006">
              <mc:Choice xmlns:v="urn:schemas-microsoft-com:vml" Requires="v">
                <p:oleObj spid="_x0000_s344568" name="CorelDRAW" r:id="rId14" imgW="3555251" imgH="1789786" progId="CorelDRAW.Graphic.13">
                  <p:embed/>
                </p:oleObj>
              </mc:Choice>
              <mc:Fallback>
                <p:oleObj name="CorelDRAW" r:id="rId14" imgW="3555251" imgH="1789786" progId="CorelDRAW.Graphic.1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25080" y="4294684"/>
                        <a:ext cx="4114800" cy="207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 name="Object 36"/>
          <p:cNvGraphicFramePr>
            <a:graphicFrameLocks noChangeAspect="1"/>
          </p:cNvGraphicFramePr>
          <p:nvPr>
            <p:extLst>
              <p:ext uri="{D42A27DB-BD31-4B8C-83A1-F6EECF244321}">
                <p14:modId xmlns:p14="http://schemas.microsoft.com/office/powerpoint/2010/main" val="3418782273"/>
              </p:ext>
            </p:extLst>
          </p:nvPr>
        </p:nvGraphicFramePr>
        <p:xfrm>
          <a:off x="2596555" y="4959846"/>
          <a:ext cx="1366838" cy="1084263"/>
        </p:xfrm>
        <a:graphic>
          <a:graphicData uri="http://schemas.openxmlformats.org/presentationml/2006/ole">
            <mc:AlternateContent xmlns:mc="http://schemas.openxmlformats.org/markup-compatibility/2006">
              <mc:Choice xmlns:v="urn:schemas-microsoft-com:vml" Requires="v">
                <p:oleObj spid="_x0000_s344569" name="CorelDRAW" r:id="rId16" imgW="1267968" imgH="1007222" progId="CorelDRAW.Graphic.13">
                  <p:embed/>
                </p:oleObj>
              </mc:Choice>
              <mc:Fallback>
                <p:oleObj name="CorelDRAW" r:id="rId16" imgW="1267968" imgH="1007222" progId="CorelDRAW.Graphic.1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96555" y="4959846"/>
                        <a:ext cx="1366838" cy="108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 name="Text Box 37"/>
          <p:cNvSpPr txBox="1">
            <a:spLocks noChangeArrowheads="1"/>
          </p:cNvSpPr>
          <p:nvPr/>
        </p:nvSpPr>
        <p:spPr bwMode="auto">
          <a:xfrm>
            <a:off x="920824" y="3535437"/>
            <a:ext cx="7467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smtClean="0">
                <a:ea typeface="宋体" panose="02010600030101010101" pitchFamily="2" charset="-122"/>
              </a:rPr>
              <a:t>3. </a:t>
            </a:r>
            <a:r>
              <a:rPr lang="en-US" altLang="zh-CN" sz="2000" dirty="0">
                <a:ea typeface="宋体" panose="02010600030101010101" pitchFamily="2" charset="-122"/>
              </a:rPr>
              <a:t>A fixed-slope ramp starts from –</a:t>
            </a:r>
            <a:r>
              <a:rPr lang="en-US" altLang="zh-CN" sz="2000" i="1" dirty="0">
                <a:ea typeface="宋体" panose="02010600030101010101" pitchFamily="2" charset="-122"/>
              </a:rPr>
              <a:t>V</a:t>
            </a:r>
            <a:r>
              <a:rPr lang="en-US" altLang="zh-CN" sz="2000" dirty="0">
                <a:ea typeface="宋体" panose="02010600030101010101" pitchFamily="2" charset="-122"/>
              </a:rPr>
              <a:t> as the counter counts. When it reaches 0 V, the counter output is latched.</a:t>
            </a:r>
          </a:p>
        </p:txBody>
      </p:sp>
    </p:spTree>
    <p:extLst>
      <p:ext uri="{BB962C8B-B14F-4D97-AF65-F5344CB8AC3E}">
        <p14:creationId xmlns:p14="http://schemas.microsoft.com/office/powerpoint/2010/main" val="1921140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up)">
                                      <p:cBhvr>
                                        <p:cTn id="12" dur="500"/>
                                        <p:tgtEl>
                                          <p:spTgt spid="15"/>
                                        </p:tgtEl>
                                      </p:cBhvr>
                                    </p:animEffect>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0-#ppt_w/2"/>
                                          </p:val>
                                        </p:tav>
                                        <p:tav tm="100000">
                                          <p:val>
                                            <p:strVal val="#ppt_x"/>
                                          </p:val>
                                        </p:tav>
                                      </p:tavLst>
                                    </p:anim>
                                    <p:anim calcmode="lin" valueType="num">
                                      <p:cBhvr additive="base">
                                        <p:cTn id="26" dur="500" fill="hold"/>
                                        <p:tgtEl>
                                          <p:spTgt spid="34"/>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18" presetClass="entr" presetSubtype="12" fill="hold"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strips(downLeft)">
                                      <p:cBhvr>
                                        <p:cTn id="30" dur="500"/>
                                        <p:tgtEl>
                                          <p:spTgt spid="28"/>
                                        </p:tgtEl>
                                      </p:cBhvr>
                                    </p:animEffect>
                                  </p:childTnLst>
                                </p:cTn>
                              </p:par>
                              <p:par>
                                <p:cTn id="31" presetID="22" presetClass="entr" presetSubtype="8"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left)">
                                      <p:cBhvr>
                                        <p:cTn id="3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7" grpId="0"/>
      <p:bldP spid="3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ADC</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Analog-to-Digital Conversion Method</a:t>
            </a: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graphicFrame>
        <p:nvGraphicFramePr>
          <p:cNvPr id="25" name="Object 37"/>
          <p:cNvGraphicFramePr>
            <a:graphicFrameLocks noChangeAspect="1"/>
          </p:cNvGraphicFramePr>
          <p:nvPr>
            <p:extLst>
              <p:ext uri="{D42A27DB-BD31-4B8C-83A1-F6EECF244321}">
                <p14:modId xmlns:p14="http://schemas.microsoft.com/office/powerpoint/2010/main" val="1365614684"/>
              </p:ext>
            </p:extLst>
          </p:nvPr>
        </p:nvGraphicFramePr>
        <p:xfrm>
          <a:off x="4273352" y="4696668"/>
          <a:ext cx="950913" cy="1003300"/>
        </p:xfrm>
        <a:graphic>
          <a:graphicData uri="http://schemas.openxmlformats.org/presentationml/2006/ole">
            <mc:AlternateContent xmlns:mc="http://schemas.openxmlformats.org/markup-compatibility/2006">
              <mc:Choice xmlns:v="urn:schemas-microsoft-com:vml" Requires="v">
                <p:oleObj spid="_x0000_s345273" name="CorelDRAW" r:id="rId3" imgW="372498" imgH="394371" progId="CorelDRAW.Graphic.13">
                  <p:embed/>
                </p:oleObj>
              </mc:Choice>
              <mc:Fallback>
                <p:oleObj name="CorelDRAW" r:id="rId3" imgW="372498" imgH="394371"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3352" y="4696668"/>
                        <a:ext cx="950913"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 name="Object 36"/>
          <p:cNvGraphicFramePr>
            <a:graphicFrameLocks noChangeAspect="1"/>
          </p:cNvGraphicFramePr>
          <p:nvPr>
            <p:extLst>
              <p:ext uri="{D42A27DB-BD31-4B8C-83A1-F6EECF244321}">
                <p14:modId xmlns:p14="http://schemas.microsoft.com/office/powerpoint/2010/main" val="1751543126"/>
              </p:ext>
            </p:extLst>
          </p:nvPr>
        </p:nvGraphicFramePr>
        <p:xfrm>
          <a:off x="5111552" y="3325068"/>
          <a:ext cx="373063" cy="393700"/>
        </p:xfrm>
        <a:graphic>
          <a:graphicData uri="http://schemas.openxmlformats.org/presentationml/2006/ole">
            <mc:AlternateContent xmlns:mc="http://schemas.openxmlformats.org/markup-compatibility/2006">
              <mc:Choice xmlns:v="urn:schemas-microsoft-com:vml" Requires="v">
                <p:oleObj spid="_x0000_s345274" name="CorelDRAW" r:id="rId5" imgW="372498" imgH="394371" progId="CorelDRAW.Graphic.13">
                  <p:embed/>
                </p:oleObj>
              </mc:Choice>
              <mc:Fallback>
                <p:oleObj name="CorelDRAW" r:id="rId5" imgW="372498" imgH="394371"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1552" y="3325068"/>
                        <a:ext cx="3730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 name="Line 30"/>
          <p:cNvSpPr>
            <a:spLocks noChangeShapeType="1"/>
          </p:cNvSpPr>
          <p:nvPr/>
        </p:nvSpPr>
        <p:spPr bwMode="auto">
          <a:xfrm flipV="1">
            <a:off x="5873552" y="4087068"/>
            <a:ext cx="0" cy="144780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31"/>
          <p:cNvSpPr>
            <a:spLocks noChangeShapeType="1"/>
          </p:cNvSpPr>
          <p:nvPr/>
        </p:nvSpPr>
        <p:spPr bwMode="auto">
          <a:xfrm flipV="1">
            <a:off x="6102152" y="4087068"/>
            <a:ext cx="0" cy="144780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32"/>
          <p:cNvSpPr>
            <a:spLocks noChangeShapeType="1"/>
          </p:cNvSpPr>
          <p:nvPr/>
        </p:nvSpPr>
        <p:spPr bwMode="auto">
          <a:xfrm flipV="1">
            <a:off x="6330752" y="4087068"/>
            <a:ext cx="0" cy="144780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33"/>
          <p:cNvSpPr>
            <a:spLocks noChangeShapeType="1"/>
          </p:cNvSpPr>
          <p:nvPr/>
        </p:nvSpPr>
        <p:spPr bwMode="auto">
          <a:xfrm flipV="1">
            <a:off x="6559352" y="4087068"/>
            <a:ext cx="0" cy="144780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Text Box 6"/>
          <p:cNvSpPr txBox="1">
            <a:spLocks noChangeArrowheads="1"/>
          </p:cNvSpPr>
          <p:nvPr/>
        </p:nvSpPr>
        <p:spPr bwMode="auto">
          <a:xfrm>
            <a:off x="899592" y="2229693"/>
            <a:ext cx="49739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b="1" dirty="0">
                <a:ea typeface="宋体" panose="02010600030101010101" pitchFamily="2" charset="-122"/>
              </a:rPr>
              <a:t>The successive approximation </a:t>
            </a:r>
            <a:r>
              <a:rPr lang="en-US" altLang="zh-CN" sz="2400" b="1" dirty="0" smtClean="0">
                <a:ea typeface="宋体" panose="02010600030101010101" pitchFamily="2" charset="-122"/>
              </a:rPr>
              <a:t>ADC</a:t>
            </a:r>
            <a:endParaRPr lang="en-US" altLang="zh-CN" sz="2400" b="1" dirty="0">
              <a:ea typeface="宋体" panose="02010600030101010101" pitchFamily="2" charset="-122"/>
            </a:endParaRPr>
          </a:p>
        </p:txBody>
      </p:sp>
      <p:sp>
        <p:nvSpPr>
          <p:cNvPr id="37" name="Text Box 26"/>
          <p:cNvSpPr txBox="1">
            <a:spLocks noChangeArrowheads="1"/>
          </p:cNvSpPr>
          <p:nvPr/>
        </p:nvSpPr>
        <p:spPr bwMode="auto">
          <a:xfrm>
            <a:off x="844352" y="2839293"/>
            <a:ext cx="723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38" name="Text Box 27"/>
          <p:cNvSpPr txBox="1">
            <a:spLocks noChangeArrowheads="1"/>
          </p:cNvSpPr>
          <p:nvPr/>
        </p:nvSpPr>
        <p:spPr bwMode="auto">
          <a:xfrm>
            <a:off x="844352" y="2610693"/>
            <a:ext cx="7467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000" dirty="0">
                <a:ea typeface="宋体" panose="02010600030101010101" pitchFamily="2" charset="-122"/>
              </a:rPr>
              <a:t>1. Starting with the MSB, each bit in the successive approximation register (SAR) is activated and tested by the digital-to-analog converter (DAC). </a:t>
            </a:r>
          </a:p>
        </p:txBody>
      </p:sp>
      <p:sp>
        <p:nvSpPr>
          <p:cNvPr id="39" name="Text Box 34"/>
          <p:cNvSpPr txBox="1">
            <a:spLocks noChangeArrowheads="1"/>
          </p:cNvSpPr>
          <p:nvPr/>
        </p:nvSpPr>
        <p:spPr bwMode="auto">
          <a:xfrm>
            <a:off x="844352" y="3601293"/>
            <a:ext cx="3429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000" dirty="0">
                <a:ea typeface="宋体" panose="02010600030101010101" pitchFamily="2" charset="-122"/>
              </a:rPr>
              <a:t>2. After each test, the DAC produces an output voltage that represents the bit.</a:t>
            </a:r>
          </a:p>
        </p:txBody>
      </p:sp>
      <p:sp>
        <p:nvSpPr>
          <p:cNvPr id="40" name="Text Box 38"/>
          <p:cNvSpPr txBox="1">
            <a:spLocks noChangeArrowheads="1"/>
          </p:cNvSpPr>
          <p:nvPr/>
        </p:nvSpPr>
        <p:spPr bwMode="auto">
          <a:xfrm>
            <a:off x="844352" y="4668093"/>
            <a:ext cx="31242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000" dirty="0">
                <a:ea typeface="宋体" panose="02010600030101010101" pitchFamily="2" charset="-122"/>
              </a:rPr>
              <a:t>3. The comparator compares this voltage with the input signal. If the input is larger, the bit is retained; otherwise it is reset (0).</a:t>
            </a:r>
          </a:p>
        </p:txBody>
      </p:sp>
      <p:graphicFrame>
        <p:nvGraphicFramePr>
          <p:cNvPr id="41" name="Object 39"/>
          <p:cNvGraphicFramePr>
            <a:graphicFrameLocks noChangeAspect="1"/>
          </p:cNvGraphicFramePr>
          <p:nvPr>
            <p:extLst>
              <p:ext uri="{D42A27DB-BD31-4B8C-83A1-F6EECF244321}">
                <p14:modId xmlns:p14="http://schemas.microsoft.com/office/powerpoint/2010/main" val="670983382"/>
              </p:ext>
            </p:extLst>
          </p:nvPr>
        </p:nvGraphicFramePr>
        <p:xfrm>
          <a:off x="4224140" y="3296493"/>
          <a:ext cx="3429000" cy="3133725"/>
        </p:xfrm>
        <a:graphic>
          <a:graphicData uri="http://schemas.openxmlformats.org/presentationml/2006/ole">
            <mc:AlternateContent xmlns:mc="http://schemas.openxmlformats.org/markup-compatibility/2006">
              <mc:Choice xmlns:v="urn:schemas-microsoft-com:vml" Requires="v">
                <p:oleObj spid="_x0000_s345275" name="CorelDRAW" r:id="rId6" imgW="2013284" imgH="1840504" progId="CorelDRAW.Graphic.13">
                  <p:embed/>
                </p:oleObj>
              </mc:Choice>
              <mc:Fallback>
                <p:oleObj name="CorelDRAW" r:id="rId6" imgW="2013284" imgH="1840504" progId="CorelDRAW.Graphic.1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24140" y="3296493"/>
                        <a:ext cx="3429000"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 name="Text Box 40"/>
          <p:cNvSpPr txBox="1">
            <a:spLocks noChangeArrowheads="1"/>
          </p:cNvSpPr>
          <p:nvPr/>
        </p:nvSpPr>
        <p:spPr bwMode="auto">
          <a:xfrm>
            <a:off x="5949752" y="5687268"/>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SAR</a:t>
            </a:r>
          </a:p>
        </p:txBody>
      </p:sp>
      <p:sp>
        <p:nvSpPr>
          <p:cNvPr id="43" name="Text Box 41"/>
          <p:cNvSpPr txBox="1">
            <a:spLocks noChangeArrowheads="1"/>
          </p:cNvSpPr>
          <p:nvPr/>
        </p:nvSpPr>
        <p:spPr bwMode="auto">
          <a:xfrm>
            <a:off x="5873552" y="3477468"/>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DAC</a:t>
            </a:r>
          </a:p>
        </p:txBody>
      </p:sp>
      <p:sp>
        <p:nvSpPr>
          <p:cNvPr id="44" name="Text Box 42"/>
          <p:cNvSpPr txBox="1">
            <a:spLocks noChangeArrowheads="1"/>
          </p:cNvSpPr>
          <p:nvPr/>
        </p:nvSpPr>
        <p:spPr bwMode="auto">
          <a:xfrm>
            <a:off x="5111552" y="3325068"/>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3300"/>
                </a:solidFill>
                <a:ea typeface="宋体" panose="02010600030101010101" pitchFamily="2" charset="-122"/>
              </a:rPr>
              <a:t>V</a:t>
            </a:r>
            <a:r>
              <a:rPr lang="en-US" altLang="zh-CN" sz="1400" i="1" baseline="-25000">
                <a:solidFill>
                  <a:srgbClr val="FF3300"/>
                </a:solidFill>
                <a:ea typeface="宋体" panose="02010600030101010101" pitchFamily="2" charset="-122"/>
              </a:rPr>
              <a:t>out</a:t>
            </a:r>
          </a:p>
        </p:txBody>
      </p:sp>
      <p:sp>
        <p:nvSpPr>
          <p:cNvPr id="45" name="Text Box 43"/>
          <p:cNvSpPr txBox="1">
            <a:spLocks noChangeArrowheads="1"/>
          </p:cNvSpPr>
          <p:nvPr/>
        </p:nvSpPr>
        <p:spPr bwMode="auto">
          <a:xfrm>
            <a:off x="7626152" y="4468068"/>
            <a:ext cx="8382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3300"/>
                </a:solidFill>
                <a:ea typeface="宋体" panose="02010600030101010101" pitchFamily="2" charset="-122"/>
              </a:rPr>
              <a:t>Parallel binary output</a:t>
            </a:r>
          </a:p>
        </p:txBody>
      </p:sp>
      <p:sp>
        <p:nvSpPr>
          <p:cNvPr id="46" name="Text Box 44"/>
          <p:cNvSpPr txBox="1">
            <a:spLocks noChangeArrowheads="1"/>
          </p:cNvSpPr>
          <p:nvPr/>
        </p:nvSpPr>
        <p:spPr bwMode="auto">
          <a:xfrm>
            <a:off x="4730552" y="6134943"/>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3300"/>
                </a:solidFill>
                <a:ea typeface="宋体" panose="02010600030101010101" pitchFamily="2" charset="-122"/>
              </a:rPr>
              <a:t>CLK</a:t>
            </a:r>
          </a:p>
        </p:txBody>
      </p:sp>
      <p:sp>
        <p:nvSpPr>
          <p:cNvPr id="47" name="Text Box 45"/>
          <p:cNvSpPr txBox="1">
            <a:spLocks noChangeArrowheads="1"/>
          </p:cNvSpPr>
          <p:nvPr/>
        </p:nvSpPr>
        <p:spPr bwMode="auto">
          <a:xfrm>
            <a:off x="7205465" y="4163268"/>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3300"/>
                </a:solidFill>
                <a:ea typeface="宋体" panose="02010600030101010101" pitchFamily="2" charset="-122"/>
              </a:rPr>
              <a:t>D</a:t>
            </a:r>
            <a:r>
              <a:rPr lang="en-US" altLang="zh-CN" sz="1400" baseline="-25000">
                <a:solidFill>
                  <a:srgbClr val="FF3300"/>
                </a:solidFill>
                <a:ea typeface="宋体" panose="02010600030101010101" pitchFamily="2" charset="-122"/>
              </a:rPr>
              <a:t>0</a:t>
            </a:r>
          </a:p>
        </p:txBody>
      </p:sp>
      <p:sp>
        <p:nvSpPr>
          <p:cNvPr id="48" name="Text Box 46"/>
          <p:cNvSpPr txBox="1">
            <a:spLocks noChangeArrowheads="1"/>
          </p:cNvSpPr>
          <p:nvPr/>
        </p:nvSpPr>
        <p:spPr bwMode="auto">
          <a:xfrm>
            <a:off x="7205465" y="4468068"/>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3300"/>
                </a:solidFill>
                <a:ea typeface="宋体" panose="02010600030101010101" pitchFamily="2" charset="-122"/>
              </a:rPr>
              <a:t>D</a:t>
            </a:r>
            <a:r>
              <a:rPr lang="en-US" altLang="zh-CN" sz="1400" baseline="-25000">
                <a:solidFill>
                  <a:srgbClr val="FF3300"/>
                </a:solidFill>
                <a:ea typeface="宋体" panose="02010600030101010101" pitchFamily="2" charset="-122"/>
              </a:rPr>
              <a:t>1</a:t>
            </a:r>
          </a:p>
        </p:txBody>
      </p:sp>
      <p:sp>
        <p:nvSpPr>
          <p:cNvPr id="49" name="Text Box 47"/>
          <p:cNvSpPr txBox="1">
            <a:spLocks noChangeArrowheads="1"/>
          </p:cNvSpPr>
          <p:nvPr/>
        </p:nvSpPr>
        <p:spPr bwMode="auto">
          <a:xfrm>
            <a:off x="7205465" y="4772868"/>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3300"/>
                </a:solidFill>
                <a:ea typeface="宋体" panose="02010600030101010101" pitchFamily="2" charset="-122"/>
              </a:rPr>
              <a:t>D</a:t>
            </a:r>
            <a:r>
              <a:rPr lang="en-US" altLang="zh-CN" sz="1400" baseline="-25000">
                <a:solidFill>
                  <a:srgbClr val="FF3300"/>
                </a:solidFill>
                <a:ea typeface="宋体" panose="02010600030101010101" pitchFamily="2" charset="-122"/>
              </a:rPr>
              <a:t>2</a:t>
            </a:r>
          </a:p>
        </p:txBody>
      </p:sp>
      <p:sp>
        <p:nvSpPr>
          <p:cNvPr id="50" name="Text Box 48"/>
          <p:cNvSpPr txBox="1">
            <a:spLocks noChangeArrowheads="1"/>
          </p:cNvSpPr>
          <p:nvPr/>
        </p:nvSpPr>
        <p:spPr bwMode="auto">
          <a:xfrm>
            <a:off x="7205465" y="5077668"/>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3300"/>
                </a:solidFill>
                <a:ea typeface="宋体" panose="02010600030101010101" pitchFamily="2" charset="-122"/>
              </a:rPr>
              <a:t>D</a:t>
            </a:r>
            <a:r>
              <a:rPr lang="en-US" altLang="zh-CN" sz="1400" baseline="-25000">
                <a:solidFill>
                  <a:srgbClr val="FF3300"/>
                </a:solidFill>
                <a:ea typeface="宋体" panose="02010600030101010101" pitchFamily="2" charset="-122"/>
              </a:rPr>
              <a:t>3</a:t>
            </a:r>
          </a:p>
        </p:txBody>
      </p:sp>
      <p:sp>
        <p:nvSpPr>
          <p:cNvPr id="51" name="Text Box 49"/>
          <p:cNvSpPr txBox="1">
            <a:spLocks noChangeArrowheads="1"/>
          </p:cNvSpPr>
          <p:nvPr/>
        </p:nvSpPr>
        <p:spPr bwMode="auto">
          <a:xfrm>
            <a:off x="7245152" y="5611068"/>
            <a:ext cx="6858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3300"/>
                </a:solidFill>
                <a:ea typeface="宋体" panose="02010600030101010101" pitchFamily="2" charset="-122"/>
              </a:rPr>
              <a:t>Serialbinary output</a:t>
            </a:r>
          </a:p>
        </p:txBody>
      </p:sp>
      <p:sp>
        <p:nvSpPr>
          <p:cNvPr id="52" name="Text Box 50"/>
          <p:cNvSpPr txBox="1">
            <a:spLocks noChangeArrowheads="1"/>
          </p:cNvSpPr>
          <p:nvPr/>
        </p:nvSpPr>
        <p:spPr bwMode="auto">
          <a:xfrm>
            <a:off x="3816152" y="5077668"/>
            <a:ext cx="6858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3300"/>
                </a:solidFill>
                <a:ea typeface="宋体" panose="02010600030101010101" pitchFamily="2" charset="-122"/>
              </a:rPr>
              <a:t>Input signal</a:t>
            </a:r>
          </a:p>
        </p:txBody>
      </p:sp>
      <p:sp>
        <p:nvSpPr>
          <p:cNvPr id="53" name="Text Box 51"/>
          <p:cNvSpPr txBox="1">
            <a:spLocks noChangeArrowheads="1"/>
          </p:cNvSpPr>
          <p:nvPr/>
        </p:nvSpPr>
        <p:spPr bwMode="auto">
          <a:xfrm>
            <a:off x="4501952" y="4696668"/>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Comparator</a:t>
            </a:r>
          </a:p>
        </p:txBody>
      </p:sp>
      <p:sp>
        <p:nvSpPr>
          <p:cNvPr id="54" name="Text Box 52"/>
          <p:cNvSpPr txBox="1">
            <a:spLocks noChangeArrowheads="1"/>
          </p:cNvSpPr>
          <p:nvPr/>
        </p:nvSpPr>
        <p:spPr bwMode="auto">
          <a:xfrm>
            <a:off x="5263952" y="5306268"/>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3300"/>
                </a:solidFill>
                <a:ea typeface="宋体" panose="02010600030101010101" pitchFamily="2" charset="-122"/>
              </a:rPr>
              <a:t>(MSB)</a:t>
            </a:r>
          </a:p>
        </p:txBody>
      </p:sp>
      <p:sp>
        <p:nvSpPr>
          <p:cNvPr id="55" name="Text Box 53"/>
          <p:cNvSpPr txBox="1">
            <a:spLocks noChangeArrowheads="1"/>
          </p:cNvSpPr>
          <p:nvPr/>
        </p:nvSpPr>
        <p:spPr bwMode="auto">
          <a:xfrm>
            <a:off x="6559352" y="5306268"/>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3300"/>
                </a:solidFill>
                <a:ea typeface="宋体" panose="02010600030101010101" pitchFamily="2" charset="-122"/>
              </a:rPr>
              <a:t>(LSB)</a:t>
            </a:r>
          </a:p>
        </p:txBody>
      </p:sp>
      <p:sp>
        <p:nvSpPr>
          <p:cNvPr id="56" name="Text Box 54"/>
          <p:cNvSpPr txBox="1">
            <a:spLocks noChangeArrowheads="1"/>
          </p:cNvSpPr>
          <p:nvPr/>
        </p:nvSpPr>
        <p:spPr bwMode="auto">
          <a:xfrm>
            <a:off x="768152" y="6344493"/>
            <a:ext cx="708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ea typeface="宋体" panose="02010600030101010101" pitchFamily="2" charset="-122"/>
              </a:rPr>
              <a:t>The method is fast and has a fixed conversion time for all inputs. </a:t>
            </a:r>
          </a:p>
        </p:txBody>
      </p:sp>
    </p:spTree>
    <p:extLst>
      <p:ext uri="{BB962C8B-B14F-4D97-AF65-F5344CB8AC3E}">
        <p14:creationId xmlns:p14="http://schemas.microsoft.com/office/powerpoint/2010/main" val="2036984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0-#ppt_w/2"/>
                                          </p:val>
                                        </p:tav>
                                        <p:tav tm="100000">
                                          <p:val>
                                            <p:strVal val="#ppt_x"/>
                                          </p:val>
                                        </p:tav>
                                      </p:tavLst>
                                    </p:anim>
                                    <p:anim calcmode="lin" valueType="num">
                                      <p:cBhvr additive="base">
                                        <p:cTn id="8"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wipe(down)">
                                      <p:cBhvr>
                                        <p:cTn id="13" dur="500"/>
                                        <p:tgtEl>
                                          <p:spTgt spid="31"/>
                                        </p:tgtEl>
                                      </p:cBhvr>
                                    </p:animEffect>
                                  </p:childTnLst>
                                  <p:subTnLst>
                                    <p:set>
                                      <p:cBhvr override="childStyle">
                                        <p:cTn dur="1" fill="hold" display="0" masterRel="sameClick" afterEffect="1">
                                          <p:stCondLst>
                                            <p:cond evt="end" delay="0">
                                              <p:tn val="11"/>
                                            </p:cond>
                                          </p:stCondLst>
                                        </p:cTn>
                                        <p:tgtEl>
                                          <p:spTgt spid="31"/>
                                        </p:tgtEl>
                                        <p:attrNameLst>
                                          <p:attrName>style.visibility</p:attrName>
                                        </p:attrNameLst>
                                      </p:cBhvr>
                                      <p:to>
                                        <p:strVal val="hidden"/>
                                      </p:to>
                                    </p:set>
                                  </p:sub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down)">
                                      <p:cBhvr>
                                        <p:cTn id="17" dur="500"/>
                                        <p:tgtEl>
                                          <p:spTgt spid="32"/>
                                        </p:tgtEl>
                                      </p:cBhvr>
                                    </p:animEffect>
                                  </p:childTnLst>
                                  <p:subTnLst>
                                    <p:set>
                                      <p:cBhvr override="childStyle">
                                        <p:cTn dur="1" fill="hold" display="0" masterRel="sameClick" afterEffect="1">
                                          <p:stCondLst>
                                            <p:cond evt="end" delay="0">
                                              <p:tn val="15"/>
                                            </p:cond>
                                          </p:stCondLst>
                                        </p:cTn>
                                        <p:tgtEl>
                                          <p:spTgt spid="32"/>
                                        </p:tgtEl>
                                        <p:attrNameLst>
                                          <p:attrName>style.visibility</p:attrName>
                                        </p:attrNameLst>
                                      </p:cBhvr>
                                      <p:to>
                                        <p:strVal val="hidden"/>
                                      </p:to>
                                    </p:set>
                                  </p:subTnLst>
                                </p:cTn>
                              </p:par>
                            </p:childTnLst>
                          </p:cTn>
                        </p:par>
                        <p:par>
                          <p:cTn id="18" fill="hold">
                            <p:stCondLst>
                              <p:cond delay="1000"/>
                            </p:stCondLst>
                            <p:childTnLst>
                              <p:par>
                                <p:cTn id="19" presetID="2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wipe(down)">
                                      <p:cBhvr>
                                        <p:cTn id="21" dur="500"/>
                                        <p:tgtEl>
                                          <p:spTgt spid="33"/>
                                        </p:tgtEl>
                                      </p:cBhvr>
                                    </p:animEffect>
                                  </p:childTnLst>
                                  <p:subTnLst>
                                    <p:set>
                                      <p:cBhvr override="childStyle">
                                        <p:cTn dur="1" fill="hold" display="0" masterRel="sameClick" afterEffect="1">
                                          <p:stCondLst>
                                            <p:cond evt="end" delay="0">
                                              <p:tn val="19"/>
                                            </p:cond>
                                          </p:stCondLst>
                                        </p:cTn>
                                        <p:tgtEl>
                                          <p:spTgt spid="33"/>
                                        </p:tgtEl>
                                        <p:attrNameLst>
                                          <p:attrName>style.visibility</p:attrName>
                                        </p:attrNameLst>
                                      </p:cBhvr>
                                      <p:to>
                                        <p:strVal val="hidden"/>
                                      </p:to>
                                    </p:set>
                                  </p:subTnLst>
                                </p:cTn>
                              </p:par>
                            </p:childTnLst>
                          </p:cTn>
                        </p:par>
                        <p:par>
                          <p:cTn id="22" fill="hold">
                            <p:stCondLst>
                              <p:cond delay="1500"/>
                            </p:stCondLst>
                            <p:childTnLst>
                              <p:par>
                                <p:cTn id="23" presetID="22" presetClass="entr" presetSubtype="4" fill="hold" grpId="0" nodeType="after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wipe(down)">
                                      <p:cBhvr>
                                        <p:cTn id="25" dur="500"/>
                                        <p:tgtEl>
                                          <p:spTgt spid="35"/>
                                        </p:tgtEl>
                                      </p:cBhvr>
                                    </p:animEffect>
                                  </p:childTnLst>
                                  <p:subTnLst>
                                    <p:set>
                                      <p:cBhvr override="childStyle">
                                        <p:cTn dur="1" fill="hold" display="0" masterRel="sameClick" afterEffect="1">
                                          <p:stCondLst>
                                            <p:cond evt="end" delay="0">
                                              <p:tn val="23"/>
                                            </p:cond>
                                          </p:stCondLst>
                                        </p:cTn>
                                        <p:tgtEl>
                                          <p:spTgt spid="35"/>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additive="base">
                                        <p:cTn id="30" dur="500" fill="hold"/>
                                        <p:tgtEl>
                                          <p:spTgt spid="39"/>
                                        </p:tgtEl>
                                        <p:attrNameLst>
                                          <p:attrName>ppt_x</p:attrName>
                                        </p:attrNameLst>
                                      </p:cBhvr>
                                      <p:tavLst>
                                        <p:tav tm="0">
                                          <p:val>
                                            <p:strVal val="0-#ppt_w/2"/>
                                          </p:val>
                                        </p:tav>
                                        <p:tav tm="100000">
                                          <p:val>
                                            <p:strVal val="#ppt_x"/>
                                          </p:val>
                                        </p:tav>
                                      </p:tavLst>
                                    </p:anim>
                                    <p:anim calcmode="lin" valueType="num">
                                      <p:cBhvr additive="base">
                                        <p:cTn id="31" dur="500" fill="hold"/>
                                        <p:tgtEl>
                                          <p:spTgt spid="39"/>
                                        </p:tgtEl>
                                        <p:attrNameLst>
                                          <p:attrName>ppt_y</p:attrName>
                                        </p:attrNameLst>
                                      </p:cBhvr>
                                      <p:tavLst>
                                        <p:tav tm="0">
                                          <p:val>
                                            <p:strVal val="#ppt_y"/>
                                          </p:val>
                                        </p:tav>
                                        <p:tav tm="100000">
                                          <p:val>
                                            <p:strVal val="#ppt_y"/>
                                          </p:val>
                                        </p:tav>
                                      </p:tavLst>
                                    </p:anim>
                                  </p:childTnLst>
                                </p:cTn>
                              </p:par>
                              <p:par>
                                <p:cTn id="32" presetID="53" presetClass="entr" presetSubtype="0"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p:cTn id="34" dur="500" fill="hold"/>
                                        <p:tgtEl>
                                          <p:spTgt spid="30"/>
                                        </p:tgtEl>
                                        <p:attrNameLst>
                                          <p:attrName>ppt_w</p:attrName>
                                        </p:attrNameLst>
                                      </p:cBhvr>
                                      <p:tavLst>
                                        <p:tav tm="0">
                                          <p:val>
                                            <p:fltVal val="0"/>
                                          </p:val>
                                        </p:tav>
                                        <p:tav tm="100000">
                                          <p:val>
                                            <p:strVal val="#ppt_w"/>
                                          </p:val>
                                        </p:tav>
                                      </p:tavLst>
                                    </p:anim>
                                    <p:anim calcmode="lin" valueType="num">
                                      <p:cBhvr>
                                        <p:cTn id="35" dur="500" fill="hold"/>
                                        <p:tgtEl>
                                          <p:spTgt spid="30"/>
                                        </p:tgtEl>
                                        <p:attrNameLst>
                                          <p:attrName>ppt_h</p:attrName>
                                        </p:attrNameLst>
                                      </p:cBhvr>
                                      <p:tavLst>
                                        <p:tav tm="0">
                                          <p:val>
                                            <p:fltVal val="0"/>
                                          </p:val>
                                        </p:tav>
                                        <p:tav tm="100000">
                                          <p:val>
                                            <p:strVal val="#ppt_h"/>
                                          </p:val>
                                        </p:tav>
                                      </p:tavLst>
                                    </p:anim>
                                    <p:animEffect transition="in" filter="fade">
                                      <p:cBhvr>
                                        <p:cTn id="36"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40"/>
                                        </p:tgtEl>
                                        <p:attrNameLst>
                                          <p:attrName>style.visibility</p:attrName>
                                        </p:attrNameLst>
                                      </p:cBhvr>
                                      <p:to>
                                        <p:strVal val="visible"/>
                                      </p:to>
                                    </p:set>
                                    <p:anim calcmode="lin" valueType="num">
                                      <p:cBhvr additive="base">
                                        <p:cTn id="41" dur="500" fill="hold"/>
                                        <p:tgtEl>
                                          <p:spTgt spid="40"/>
                                        </p:tgtEl>
                                        <p:attrNameLst>
                                          <p:attrName>ppt_x</p:attrName>
                                        </p:attrNameLst>
                                      </p:cBhvr>
                                      <p:tavLst>
                                        <p:tav tm="0">
                                          <p:val>
                                            <p:strVal val="0-#ppt_w/2"/>
                                          </p:val>
                                        </p:tav>
                                        <p:tav tm="100000">
                                          <p:val>
                                            <p:strVal val="#ppt_x"/>
                                          </p:val>
                                        </p:tav>
                                      </p:tavLst>
                                    </p:anim>
                                    <p:anim calcmode="lin" valueType="num">
                                      <p:cBhvr additive="base">
                                        <p:cTn id="42" dur="500" fill="hold"/>
                                        <p:tgtEl>
                                          <p:spTgt spid="40"/>
                                        </p:tgtEl>
                                        <p:attrNameLst>
                                          <p:attrName>ppt_y</p:attrName>
                                        </p:attrNameLst>
                                      </p:cBhvr>
                                      <p:tavLst>
                                        <p:tav tm="0">
                                          <p:val>
                                            <p:strVal val="#ppt_y"/>
                                          </p:val>
                                        </p:tav>
                                        <p:tav tm="100000">
                                          <p:val>
                                            <p:strVal val="#ppt_y"/>
                                          </p:val>
                                        </p:tav>
                                      </p:tavLst>
                                    </p:anim>
                                  </p:childTnLst>
                                </p:cTn>
                              </p:par>
                              <p:par>
                                <p:cTn id="43" presetID="53"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anim calcmode="lin" valueType="num">
                                      <p:cBhvr>
                                        <p:cTn id="45" dur="500" fill="hold"/>
                                        <p:tgtEl>
                                          <p:spTgt spid="25"/>
                                        </p:tgtEl>
                                        <p:attrNameLst>
                                          <p:attrName>ppt_w</p:attrName>
                                        </p:attrNameLst>
                                      </p:cBhvr>
                                      <p:tavLst>
                                        <p:tav tm="0">
                                          <p:val>
                                            <p:fltVal val="0"/>
                                          </p:val>
                                        </p:tav>
                                        <p:tav tm="100000">
                                          <p:val>
                                            <p:strVal val="#ppt_w"/>
                                          </p:val>
                                        </p:tav>
                                      </p:tavLst>
                                    </p:anim>
                                    <p:anim calcmode="lin" valueType="num">
                                      <p:cBhvr>
                                        <p:cTn id="46" dur="500" fill="hold"/>
                                        <p:tgtEl>
                                          <p:spTgt spid="25"/>
                                        </p:tgtEl>
                                        <p:attrNameLst>
                                          <p:attrName>ppt_h</p:attrName>
                                        </p:attrNameLst>
                                      </p:cBhvr>
                                      <p:tavLst>
                                        <p:tav tm="0">
                                          <p:val>
                                            <p:fltVal val="0"/>
                                          </p:val>
                                        </p:tav>
                                        <p:tav tm="100000">
                                          <p:val>
                                            <p:strVal val="#ppt_h"/>
                                          </p:val>
                                        </p:tav>
                                      </p:tavLst>
                                    </p:anim>
                                    <p:animEffect transition="in" filter="fade">
                                      <p:cBhvr>
                                        <p:cTn id="47"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37" presetClass="entr" presetSubtype="0" fill="hold" grpId="0" nodeType="click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fade">
                                      <p:cBhvr>
                                        <p:cTn id="52" dur="1000"/>
                                        <p:tgtEl>
                                          <p:spTgt spid="56"/>
                                        </p:tgtEl>
                                      </p:cBhvr>
                                    </p:animEffect>
                                    <p:anim calcmode="lin" valueType="num">
                                      <p:cBhvr>
                                        <p:cTn id="53" dur="1000" fill="hold"/>
                                        <p:tgtEl>
                                          <p:spTgt spid="56"/>
                                        </p:tgtEl>
                                        <p:attrNameLst>
                                          <p:attrName>ppt_x</p:attrName>
                                        </p:attrNameLst>
                                      </p:cBhvr>
                                      <p:tavLst>
                                        <p:tav tm="0">
                                          <p:val>
                                            <p:strVal val="#ppt_x"/>
                                          </p:val>
                                        </p:tav>
                                        <p:tav tm="100000">
                                          <p:val>
                                            <p:strVal val="#ppt_x"/>
                                          </p:val>
                                        </p:tav>
                                      </p:tavLst>
                                    </p:anim>
                                    <p:anim calcmode="lin" valueType="num">
                                      <p:cBhvr>
                                        <p:cTn id="54" dur="900" decel="100000" fill="hold"/>
                                        <p:tgtEl>
                                          <p:spTgt spid="56"/>
                                        </p:tgtEl>
                                        <p:attrNameLst>
                                          <p:attrName>ppt_y</p:attrName>
                                        </p:attrNameLst>
                                      </p:cBhvr>
                                      <p:tavLst>
                                        <p:tav tm="0">
                                          <p:val>
                                            <p:strVal val="#ppt_y+1"/>
                                          </p:val>
                                        </p:tav>
                                        <p:tav tm="100000">
                                          <p:val>
                                            <p:strVal val="#ppt_y-.03"/>
                                          </p:val>
                                        </p:tav>
                                      </p:tavLst>
                                    </p:anim>
                                    <p:anim calcmode="lin" valueType="num">
                                      <p:cBhvr>
                                        <p:cTn id="55" dur="100" accel="100000" fill="hold">
                                          <p:stCondLst>
                                            <p:cond delay="900"/>
                                          </p:stCondLst>
                                        </p:cTn>
                                        <p:tgtEl>
                                          <p:spTgt spid="5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5" grpId="0" animBg="1"/>
      <p:bldP spid="38" grpId="0"/>
      <p:bldP spid="39" grpId="0"/>
      <p:bldP spid="40" grpId="0"/>
      <p:bldP spid="5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ADC</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Analog-to-Digital Conversion Method</a:t>
            </a: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34" name="Text Box 12"/>
          <p:cNvSpPr txBox="1">
            <a:spLocks noChangeArrowheads="1"/>
          </p:cNvSpPr>
          <p:nvPr/>
        </p:nvSpPr>
        <p:spPr bwMode="auto">
          <a:xfrm>
            <a:off x="908248" y="2261443"/>
            <a:ext cx="784021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200" dirty="0">
                <a:ea typeface="宋体" panose="02010600030101010101" pitchFamily="2" charset="-122"/>
              </a:rPr>
              <a:t>An integrated circuit successive approximation ADC is the ADC804. This popular ADC is an 8-bit converter that completes a conversion in 64 clock periods (100 </a:t>
            </a:r>
            <a:r>
              <a:rPr lang="en-US" altLang="zh-CN" sz="2200" dirty="0" err="1">
                <a:latin typeface="Symbol" panose="05050102010706020507" pitchFamily="18" charset="2"/>
                <a:ea typeface="宋体" panose="02010600030101010101" pitchFamily="2" charset="-122"/>
              </a:rPr>
              <a:t>m</a:t>
            </a:r>
            <a:r>
              <a:rPr lang="en-US" altLang="zh-CN" sz="2200" dirty="0" err="1">
                <a:ea typeface="宋体" panose="02010600030101010101" pitchFamily="2" charset="-122"/>
              </a:rPr>
              <a:t>s</a:t>
            </a:r>
            <a:r>
              <a:rPr lang="en-US" altLang="zh-CN" sz="2200" dirty="0">
                <a:ea typeface="宋体" panose="02010600030101010101" pitchFamily="2" charset="-122"/>
              </a:rPr>
              <a:t>). </a:t>
            </a:r>
          </a:p>
        </p:txBody>
      </p:sp>
      <p:graphicFrame>
        <p:nvGraphicFramePr>
          <p:cNvPr id="57" name="Object 37"/>
          <p:cNvGraphicFramePr>
            <a:graphicFrameLocks noChangeAspect="1"/>
          </p:cNvGraphicFramePr>
          <p:nvPr>
            <p:extLst>
              <p:ext uri="{D42A27DB-BD31-4B8C-83A1-F6EECF244321}">
                <p14:modId xmlns:p14="http://schemas.microsoft.com/office/powerpoint/2010/main" val="464285505"/>
              </p:ext>
            </p:extLst>
          </p:nvPr>
        </p:nvGraphicFramePr>
        <p:xfrm>
          <a:off x="1441648" y="3501008"/>
          <a:ext cx="3429000" cy="3184525"/>
        </p:xfrm>
        <a:graphic>
          <a:graphicData uri="http://schemas.openxmlformats.org/presentationml/2006/ole">
            <mc:AlternateContent xmlns:mc="http://schemas.openxmlformats.org/markup-compatibility/2006">
              <mc:Choice xmlns:v="urn:schemas-microsoft-com:vml" Requires="v">
                <p:oleObj spid="_x0000_s346174" name="CorelDRAW" r:id="rId3" imgW="2471768" imgH="2295347" progId="CorelDRAW.Graphic.13">
                  <p:embed/>
                </p:oleObj>
              </mc:Choice>
              <mc:Fallback>
                <p:oleObj name="CorelDRAW" r:id="rId3" imgW="2471768" imgH="2295347"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1648" y="3501008"/>
                        <a:ext cx="3429000" cy="318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8" name="Group 40"/>
          <p:cNvGrpSpPr>
            <a:grpSpLocks/>
          </p:cNvGrpSpPr>
          <p:nvPr/>
        </p:nvGrpSpPr>
        <p:grpSpPr bwMode="auto">
          <a:xfrm>
            <a:off x="4946848" y="4090243"/>
            <a:ext cx="3657600" cy="701675"/>
            <a:chOff x="3024" y="2208"/>
            <a:chExt cx="2304" cy="442"/>
          </a:xfrm>
        </p:grpSpPr>
        <p:sp>
          <p:nvSpPr>
            <p:cNvPr id="59" name="Text Box 38"/>
            <p:cNvSpPr txBox="1">
              <a:spLocks noChangeArrowheads="1"/>
            </p:cNvSpPr>
            <p:nvPr/>
          </p:nvSpPr>
          <p:spPr bwMode="auto">
            <a:xfrm>
              <a:off x="3024" y="2208"/>
              <a:ext cx="230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The completion is signaled by the </a:t>
              </a:r>
              <a:r>
                <a:rPr lang="en-US" altLang="zh-CN" sz="2000" i="1">
                  <a:ea typeface="宋体" panose="02010600030101010101" pitchFamily="2" charset="-122"/>
                </a:rPr>
                <a:t>INTR</a:t>
              </a:r>
              <a:r>
                <a:rPr lang="en-US" altLang="zh-CN" sz="2000">
                  <a:ea typeface="宋体" panose="02010600030101010101" pitchFamily="2" charset="-122"/>
                </a:rPr>
                <a:t> line going LOW.</a:t>
              </a:r>
            </a:p>
          </p:txBody>
        </p:sp>
        <p:sp>
          <p:nvSpPr>
            <p:cNvPr id="60" name="Line 39"/>
            <p:cNvSpPr>
              <a:spLocks noChangeShapeType="1"/>
            </p:cNvSpPr>
            <p:nvPr/>
          </p:nvSpPr>
          <p:spPr bwMode="auto">
            <a:xfrm>
              <a:off x="3072" y="2448"/>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181305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1+#ppt_w/2"/>
                                          </p:val>
                                        </p:tav>
                                        <p:tav tm="100000">
                                          <p:val>
                                            <p:strVal val="#ppt_x"/>
                                          </p:val>
                                        </p:tav>
                                      </p:tavLst>
                                    </p:anim>
                                    <p:anim calcmode="lin" valueType="num">
                                      <p:cBhvr additive="base">
                                        <p:cTn id="8" dur="500" fill="hold"/>
                                        <p:tgtEl>
                                          <p:spTgt spid="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ADC</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Analog-to-Digital Conversion Method</a:t>
            </a: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10" name="Text Box 12"/>
          <p:cNvSpPr txBox="1">
            <a:spLocks noChangeArrowheads="1"/>
          </p:cNvSpPr>
          <p:nvPr/>
        </p:nvSpPr>
        <p:spPr bwMode="auto">
          <a:xfrm>
            <a:off x="827584" y="2276872"/>
            <a:ext cx="4724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ea typeface="宋体" panose="02010600030101010101" pitchFamily="2" charset="-122"/>
              </a:rPr>
              <a:t>The sigma-delta </a:t>
            </a:r>
            <a:r>
              <a:rPr lang="en-US" altLang="zh-CN" sz="2400" b="1" dirty="0" smtClean="0">
                <a:ea typeface="宋体" panose="02010600030101010101" pitchFamily="2" charset="-122"/>
              </a:rPr>
              <a:t>ADC</a:t>
            </a:r>
            <a:endParaRPr lang="en-US" altLang="zh-CN" sz="2200" dirty="0">
              <a:ea typeface="宋体" panose="02010600030101010101" pitchFamily="2" charset="-122"/>
            </a:endParaRPr>
          </a:p>
        </p:txBody>
      </p:sp>
      <p:sp>
        <p:nvSpPr>
          <p:cNvPr id="11" name="Text Box 33"/>
          <p:cNvSpPr txBox="1">
            <a:spLocks noChangeArrowheads="1"/>
          </p:cNvSpPr>
          <p:nvPr/>
        </p:nvSpPr>
        <p:spPr bwMode="auto">
          <a:xfrm>
            <a:off x="903784" y="2734072"/>
            <a:ext cx="762000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200" dirty="0">
                <a:ea typeface="宋体" panose="02010600030101010101" pitchFamily="2" charset="-122"/>
              </a:rPr>
              <a:t>With sigma-delta conversion, the difference between two samples of the analog input signal integrated and quantized. The density of 1s at the output is proportional to the input signal.  </a:t>
            </a:r>
          </a:p>
        </p:txBody>
      </p:sp>
      <p:graphicFrame>
        <p:nvGraphicFramePr>
          <p:cNvPr id="12" name="Object 35"/>
          <p:cNvGraphicFramePr>
            <a:graphicFrameLocks noChangeAspect="1"/>
          </p:cNvGraphicFramePr>
          <p:nvPr>
            <p:extLst>
              <p:ext uri="{D42A27DB-BD31-4B8C-83A1-F6EECF244321}">
                <p14:modId xmlns:p14="http://schemas.microsoft.com/office/powerpoint/2010/main" val="2990834927"/>
              </p:ext>
            </p:extLst>
          </p:nvPr>
        </p:nvGraphicFramePr>
        <p:xfrm>
          <a:off x="1818184" y="4365104"/>
          <a:ext cx="5943600" cy="2095500"/>
        </p:xfrm>
        <a:graphic>
          <a:graphicData uri="http://schemas.openxmlformats.org/presentationml/2006/ole">
            <mc:AlternateContent xmlns:mc="http://schemas.openxmlformats.org/markup-compatibility/2006">
              <mc:Choice xmlns:v="urn:schemas-microsoft-com:vml" Requires="v">
                <p:oleObj spid="_x0000_s347198" name="CorelDRAW" r:id="rId3" imgW="3877698" imgH="1366804" progId="CorelDRAW.Graphic.13">
                  <p:embed/>
                </p:oleObj>
              </mc:Choice>
              <mc:Fallback>
                <p:oleObj name="CorelDRAW" r:id="rId3" imgW="3877698" imgH="1366804"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8184" y="4365104"/>
                        <a:ext cx="594360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75350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457200" y="1844675"/>
            <a:ext cx="8507288" cy="4479925"/>
          </a:xfrm>
        </p:spPr>
        <p:txBody>
          <a:bodyPr/>
          <a:lstStyle/>
          <a:p>
            <a:pPr eaLnBrk="1" hangingPunct="1">
              <a:spcBef>
                <a:spcPct val="40000"/>
              </a:spcBef>
              <a:buFontTx/>
              <a:buNone/>
              <a:defRPr/>
            </a:pPr>
            <a:r>
              <a:rPr lang="en-US" altLang="zh-CN" dirty="0" smtClean="0">
                <a:ea typeface="宋体" pitchFamily="2" charset="-122"/>
              </a:rPr>
              <a:t>After this lecture, </a:t>
            </a:r>
            <a:r>
              <a:rPr lang="en-US" altLang="zh-TW" dirty="0" smtClean="0">
                <a:ea typeface="PMingLiU" pitchFamily="18" charset="-120"/>
              </a:rPr>
              <a:t>you should be able to:</a:t>
            </a:r>
          </a:p>
          <a:p>
            <a:pPr eaLnBrk="1" hangingPunct="1">
              <a:defRPr/>
            </a:pPr>
            <a:endParaRPr lang="en-US" altLang="zh-TW" sz="1050" b="1" dirty="0" smtClean="0">
              <a:solidFill>
                <a:srgbClr val="000066"/>
              </a:solidFill>
              <a:ea typeface="PMingLiU" pitchFamily="18" charset="-120"/>
            </a:endParaRPr>
          </a:p>
          <a:p>
            <a:pPr eaLnBrk="1" hangingPunct="1">
              <a:spcBef>
                <a:spcPct val="50000"/>
              </a:spcBef>
              <a:defRPr/>
            </a:pPr>
            <a:r>
              <a:rPr lang="en-US" altLang="zh-TW" b="1" dirty="0" smtClean="0">
                <a:solidFill>
                  <a:srgbClr val="FF3300"/>
                </a:solidFill>
                <a:ea typeface="PMingLiU" pitchFamily="18" charset="-120"/>
              </a:rPr>
              <a:t>Identify </a:t>
            </a:r>
            <a:r>
              <a:rPr lang="en-US" altLang="zh-TW" dirty="0" smtClean="0">
                <a:ea typeface="PMingLiU" pitchFamily="18" charset="-120"/>
              </a:rPr>
              <a:t>different ADC and DAC methods</a:t>
            </a:r>
            <a:endParaRPr lang="en-US" altLang="zh-TW" dirty="0">
              <a:ea typeface="PMingLiU" pitchFamily="18" charset="-120"/>
            </a:endParaRPr>
          </a:p>
          <a:p>
            <a:pPr eaLnBrk="1" hangingPunct="1">
              <a:spcBef>
                <a:spcPct val="50000"/>
              </a:spcBef>
              <a:defRPr/>
            </a:pPr>
            <a:r>
              <a:rPr lang="en-US" altLang="zh-TW" b="1" dirty="0" smtClean="0">
                <a:solidFill>
                  <a:srgbClr val="FF3300"/>
                </a:solidFill>
                <a:ea typeface="PMingLiU" pitchFamily="18" charset="-120"/>
              </a:rPr>
              <a:t>Describe</a:t>
            </a:r>
            <a:r>
              <a:rPr lang="en-US" altLang="zh-TW" dirty="0" smtClean="0">
                <a:solidFill>
                  <a:srgbClr val="000066"/>
                </a:solidFill>
                <a:ea typeface="PMingLiU" pitchFamily="18" charset="-120"/>
              </a:rPr>
              <a:t> </a:t>
            </a:r>
            <a:r>
              <a:rPr lang="en-US" altLang="zh-TW" dirty="0" smtClean="0">
                <a:ea typeface="PMingLiU" pitchFamily="18" charset="-120"/>
              </a:rPr>
              <a:t>the function of DSP</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ADC</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Analog-to-Digital Conversion Method</a:t>
            </a: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8" name="Text Box 5"/>
          <p:cNvSpPr txBox="1">
            <a:spLocks noChangeArrowheads="1"/>
          </p:cNvSpPr>
          <p:nvPr/>
        </p:nvSpPr>
        <p:spPr bwMode="auto">
          <a:xfrm>
            <a:off x="914400" y="2276872"/>
            <a:ext cx="746760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200" dirty="0">
                <a:ea typeface="宋体" panose="02010600030101010101" pitchFamily="2" charset="-122"/>
              </a:rPr>
              <a:t>One option for the sigma-delta method is to count the one-bit quantized output for a set interval. The output of the counter is latched with the parallel binary code.</a:t>
            </a:r>
          </a:p>
        </p:txBody>
      </p:sp>
      <p:sp>
        <p:nvSpPr>
          <p:cNvPr id="9" name="Text Box 6"/>
          <p:cNvSpPr txBox="1">
            <a:spLocks noChangeArrowheads="1"/>
          </p:cNvSpPr>
          <p:nvPr/>
        </p:nvSpPr>
        <p:spPr bwMode="auto">
          <a:xfrm>
            <a:off x="914400" y="5248672"/>
            <a:ext cx="73152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ts val="0"/>
              </a:spcBef>
            </a:pPr>
            <a:r>
              <a:rPr lang="en-US" altLang="zh-CN" sz="2000" dirty="0">
                <a:ea typeface="宋体" panose="02010600030101010101" pitchFamily="2" charset="-122"/>
              </a:rPr>
              <a:t>Sigma-delta ADCs can have high resolution and have advantages for rejecting noise signals (such as 60 Hz power line interference).  </a:t>
            </a:r>
            <a:endParaRPr lang="en-US" altLang="zh-CN" sz="2000" dirty="0" smtClean="0">
              <a:ea typeface="宋体" panose="02010600030101010101" pitchFamily="2" charset="-122"/>
            </a:endParaRPr>
          </a:p>
          <a:p>
            <a:pPr algn="just">
              <a:spcBef>
                <a:spcPts val="0"/>
              </a:spcBef>
            </a:pPr>
            <a:r>
              <a:rPr lang="en-US" altLang="zh-CN" sz="2000" dirty="0" smtClean="0">
                <a:ea typeface="宋体" panose="02010600030101010101" pitchFamily="2" charset="-122"/>
              </a:rPr>
              <a:t>They </a:t>
            </a:r>
            <a:r>
              <a:rPr lang="en-US" altLang="zh-CN" sz="2000" dirty="0">
                <a:ea typeface="宋体" panose="02010600030101010101" pitchFamily="2" charset="-122"/>
              </a:rPr>
              <a:t>are available in ICs with internal programmable amplifiers. </a:t>
            </a:r>
            <a:endParaRPr lang="en-US" altLang="zh-CN" sz="2000" dirty="0" smtClean="0">
              <a:ea typeface="宋体" panose="02010600030101010101" pitchFamily="2" charset="-122"/>
            </a:endParaRPr>
          </a:p>
          <a:p>
            <a:pPr algn="just">
              <a:spcBef>
                <a:spcPts val="0"/>
              </a:spcBef>
            </a:pPr>
            <a:r>
              <a:rPr lang="en-US" altLang="zh-CN" sz="2000" dirty="0" smtClean="0">
                <a:ea typeface="宋体" panose="02010600030101010101" pitchFamily="2" charset="-122"/>
              </a:rPr>
              <a:t>For </a:t>
            </a:r>
            <a:r>
              <a:rPr lang="en-US" altLang="zh-CN" sz="2000" dirty="0">
                <a:ea typeface="宋体" panose="02010600030101010101" pitchFamily="2" charset="-122"/>
              </a:rPr>
              <a:t>these reasons, they are widely used in instrumentation applications. </a:t>
            </a:r>
          </a:p>
        </p:txBody>
      </p:sp>
      <p:graphicFrame>
        <p:nvGraphicFramePr>
          <p:cNvPr id="13" name="Object 7"/>
          <p:cNvGraphicFramePr>
            <a:graphicFrameLocks noChangeAspect="1"/>
          </p:cNvGraphicFramePr>
          <p:nvPr>
            <p:extLst>
              <p:ext uri="{D42A27DB-BD31-4B8C-83A1-F6EECF244321}">
                <p14:modId xmlns:p14="http://schemas.microsoft.com/office/powerpoint/2010/main" val="3311542730"/>
              </p:ext>
            </p:extLst>
          </p:nvPr>
        </p:nvGraphicFramePr>
        <p:xfrm>
          <a:off x="990600" y="3572272"/>
          <a:ext cx="7086600" cy="1619250"/>
        </p:xfrm>
        <a:graphic>
          <a:graphicData uri="http://schemas.openxmlformats.org/presentationml/2006/ole">
            <mc:AlternateContent xmlns:mc="http://schemas.openxmlformats.org/markup-compatibility/2006">
              <mc:Choice xmlns:v="urn:schemas-microsoft-com:vml" Requires="v">
                <p:oleObj spid="_x0000_s348221" name="CorelDRAW" r:id="rId3" imgW="5222347" imgH="1194491" progId="CorelDRAW.Graphic.13">
                  <p:embed/>
                </p:oleObj>
              </mc:Choice>
              <mc:Fallback>
                <p:oleObj name="CorelDRAW" r:id="rId3" imgW="5222347" imgH="1194491"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572272"/>
                        <a:ext cx="708660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72268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900" decel="100000" fill="hold"/>
                                        <p:tgtEl>
                                          <p:spTgt spid="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ADC</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ADC Errors</a:t>
            </a: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8" name="Text Box 5"/>
          <p:cNvSpPr txBox="1">
            <a:spLocks noChangeArrowheads="1"/>
          </p:cNvSpPr>
          <p:nvPr/>
        </p:nvSpPr>
        <p:spPr bwMode="auto">
          <a:xfrm>
            <a:off x="914400" y="5445224"/>
            <a:ext cx="178539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200" b="1" dirty="0" smtClean="0">
                <a:ea typeface="宋体" panose="02010600030101010101" pitchFamily="2" charset="-122"/>
              </a:rPr>
              <a:t>Missing code</a:t>
            </a:r>
            <a:endParaRPr lang="en-US" altLang="zh-CN" sz="2200" b="1" dirty="0">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453204" y="2348880"/>
            <a:ext cx="8452303" cy="2952328"/>
          </a:xfrm>
          <a:prstGeom prst="rect">
            <a:avLst/>
          </a:prstGeom>
        </p:spPr>
      </p:pic>
      <p:sp>
        <p:nvSpPr>
          <p:cNvPr id="10" name="Text Box 5"/>
          <p:cNvSpPr txBox="1">
            <a:spLocks noChangeArrowheads="1"/>
          </p:cNvSpPr>
          <p:nvPr/>
        </p:nvSpPr>
        <p:spPr bwMode="auto">
          <a:xfrm>
            <a:off x="3722712" y="5445224"/>
            <a:ext cx="207342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200" b="1" dirty="0" smtClean="0">
                <a:ea typeface="宋体" panose="02010600030101010101" pitchFamily="2" charset="-122"/>
              </a:rPr>
              <a:t>Incorrect codes</a:t>
            </a:r>
            <a:endParaRPr lang="en-US" altLang="zh-CN" sz="2200" b="1" dirty="0">
              <a:ea typeface="宋体" panose="02010600030101010101" pitchFamily="2" charset="-122"/>
            </a:endParaRPr>
          </a:p>
        </p:txBody>
      </p:sp>
      <p:sp>
        <p:nvSpPr>
          <p:cNvPr id="11" name="Text Box 5"/>
          <p:cNvSpPr txBox="1">
            <a:spLocks noChangeArrowheads="1"/>
          </p:cNvSpPr>
          <p:nvPr/>
        </p:nvSpPr>
        <p:spPr bwMode="auto">
          <a:xfrm>
            <a:off x="7107088" y="5446385"/>
            <a:ext cx="178539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200" b="1" dirty="0" smtClean="0">
                <a:ea typeface="宋体" panose="02010600030101010101" pitchFamily="2" charset="-122"/>
              </a:rPr>
              <a:t>Offset</a:t>
            </a:r>
            <a:endParaRPr lang="en-US" altLang="zh-CN" sz="2200" b="1" dirty="0">
              <a:ea typeface="宋体" panose="02010600030101010101" pitchFamily="2" charset="-122"/>
            </a:endParaRPr>
          </a:p>
        </p:txBody>
      </p:sp>
    </p:spTree>
    <p:extLst>
      <p:ext uri="{BB962C8B-B14F-4D97-AF65-F5344CB8AC3E}">
        <p14:creationId xmlns:p14="http://schemas.microsoft.com/office/powerpoint/2010/main" val="28670953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DAC</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Digital-to-Analog Conversion Method</a:t>
            </a: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10" name="Text Box 5"/>
          <p:cNvSpPr txBox="1">
            <a:spLocks noChangeArrowheads="1"/>
          </p:cNvSpPr>
          <p:nvPr/>
        </p:nvSpPr>
        <p:spPr bwMode="auto">
          <a:xfrm>
            <a:off x="920824" y="2276872"/>
            <a:ext cx="7467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ea typeface="宋体" panose="02010600030101010101" pitchFamily="2" charset="-122"/>
              </a:rPr>
              <a:t>Binary-weighted-input </a:t>
            </a:r>
            <a:r>
              <a:rPr lang="en-US" altLang="zh-CN" sz="2400" b="1" dirty="0" smtClean="0">
                <a:ea typeface="宋体" panose="02010600030101010101" pitchFamily="2" charset="-122"/>
              </a:rPr>
              <a:t>DAC</a:t>
            </a:r>
            <a:endParaRPr lang="en-US" altLang="zh-CN" sz="2400" b="1" dirty="0">
              <a:ea typeface="宋体" panose="02010600030101010101" pitchFamily="2" charset="-122"/>
            </a:endParaRPr>
          </a:p>
        </p:txBody>
      </p:sp>
      <p:sp>
        <p:nvSpPr>
          <p:cNvPr id="11" name="Text Box 8"/>
          <p:cNvSpPr txBox="1">
            <a:spLocks noChangeArrowheads="1"/>
          </p:cNvSpPr>
          <p:nvPr/>
        </p:nvSpPr>
        <p:spPr bwMode="auto">
          <a:xfrm>
            <a:off x="920824" y="2708920"/>
            <a:ext cx="782764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200" dirty="0">
                <a:ea typeface="宋体" panose="02010600030101010101" pitchFamily="2" charset="-122"/>
              </a:rPr>
              <a:t>The binary-weighted-input DAC is a basic DAC in which the input current in each resistor is proportional to the column weight in the binary numbering system. It requires very accurate resistors and identical HIGH level voltages for accuracy.</a:t>
            </a:r>
          </a:p>
        </p:txBody>
      </p:sp>
      <p:sp>
        <p:nvSpPr>
          <p:cNvPr id="12" name="Text Box 11"/>
          <p:cNvSpPr txBox="1">
            <a:spLocks noChangeArrowheads="1"/>
          </p:cNvSpPr>
          <p:nvPr/>
        </p:nvSpPr>
        <p:spPr bwMode="auto">
          <a:xfrm>
            <a:off x="854968" y="4437112"/>
            <a:ext cx="342900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ea typeface="宋体" panose="02010600030101010101" pitchFamily="2" charset="-122"/>
              </a:rPr>
              <a:t>The MSB is represented by the largest current, so it has the smallest resistor. </a:t>
            </a:r>
            <a:endParaRPr lang="en-US" altLang="zh-CN" sz="2000" dirty="0" smtClean="0">
              <a:ea typeface="宋体" panose="02010600030101010101" pitchFamily="2" charset="-122"/>
            </a:endParaRPr>
          </a:p>
          <a:p>
            <a:pPr algn="just">
              <a:spcBef>
                <a:spcPct val="50000"/>
              </a:spcBef>
            </a:pPr>
            <a:r>
              <a:rPr lang="en-US" altLang="zh-CN" sz="2000" dirty="0" smtClean="0">
                <a:ea typeface="宋体" panose="02010600030101010101" pitchFamily="2" charset="-122"/>
              </a:rPr>
              <a:t>To </a:t>
            </a:r>
            <a:r>
              <a:rPr lang="en-US" altLang="zh-CN" sz="2000" dirty="0">
                <a:ea typeface="宋体" panose="02010600030101010101" pitchFamily="2" charset="-122"/>
              </a:rPr>
              <a:t>simplify analysis, assume all current goes through </a:t>
            </a:r>
            <a:r>
              <a:rPr lang="en-US" altLang="zh-CN" sz="2000" i="1" dirty="0" err="1">
                <a:ea typeface="宋体" panose="02010600030101010101" pitchFamily="2" charset="-122"/>
              </a:rPr>
              <a:t>R</a:t>
            </a:r>
            <a:r>
              <a:rPr lang="en-US" altLang="zh-CN" sz="2000" i="1" baseline="-25000" dirty="0" err="1">
                <a:ea typeface="宋体" panose="02010600030101010101" pitchFamily="2" charset="-122"/>
              </a:rPr>
              <a:t>f</a:t>
            </a:r>
            <a:r>
              <a:rPr lang="en-US" altLang="zh-CN" sz="2000" dirty="0">
                <a:ea typeface="宋体" panose="02010600030101010101" pitchFamily="2" charset="-122"/>
              </a:rPr>
              <a:t> and none into the op-amp.</a:t>
            </a:r>
          </a:p>
        </p:txBody>
      </p:sp>
      <p:sp>
        <p:nvSpPr>
          <p:cNvPr id="14" name="Text Box 13"/>
          <p:cNvSpPr txBox="1">
            <a:spLocks noChangeArrowheads="1"/>
          </p:cNvSpPr>
          <p:nvPr/>
        </p:nvSpPr>
        <p:spPr bwMode="auto">
          <a:xfrm>
            <a:off x="4099992" y="6292552"/>
            <a:ext cx="685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chemeClr val="accent2"/>
                </a:solidFill>
                <a:ea typeface="宋体" panose="02010600030101010101" pitchFamily="2" charset="-122"/>
              </a:rPr>
              <a:t>MSB</a:t>
            </a:r>
          </a:p>
        </p:txBody>
      </p:sp>
      <p:sp>
        <p:nvSpPr>
          <p:cNvPr id="15" name="Text Box 14"/>
          <p:cNvSpPr txBox="1">
            <a:spLocks noChangeArrowheads="1"/>
          </p:cNvSpPr>
          <p:nvPr/>
        </p:nvSpPr>
        <p:spPr bwMode="auto">
          <a:xfrm>
            <a:off x="4099992" y="4235152"/>
            <a:ext cx="685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chemeClr val="accent2"/>
                </a:solidFill>
                <a:ea typeface="宋体" panose="02010600030101010101" pitchFamily="2" charset="-122"/>
              </a:rPr>
              <a:t>LSB</a:t>
            </a:r>
          </a:p>
        </p:txBody>
      </p:sp>
      <p:graphicFrame>
        <p:nvGraphicFramePr>
          <p:cNvPr id="16" name="Object 15"/>
          <p:cNvGraphicFramePr>
            <a:graphicFrameLocks noChangeAspect="1"/>
          </p:cNvGraphicFramePr>
          <p:nvPr>
            <p:extLst>
              <p:ext uri="{D42A27DB-BD31-4B8C-83A1-F6EECF244321}">
                <p14:modId xmlns:p14="http://schemas.microsoft.com/office/powerpoint/2010/main" val="1020790407"/>
              </p:ext>
            </p:extLst>
          </p:nvPr>
        </p:nvGraphicFramePr>
        <p:xfrm>
          <a:off x="4633392" y="4506615"/>
          <a:ext cx="3505200" cy="2090737"/>
        </p:xfrm>
        <a:graphic>
          <a:graphicData uri="http://schemas.openxmlformats.org/presentationml/2006/ole">
            <mc:AlternateContent xmlns:mc="http://schemas.openxmlformats.org/markup-compatibility/2006">
              <mc:Choice xmlns:v="urn:schemas-microsoft-com:vml" Requires="v">
                <p:oleObj spid="_x0000_s349246" name="CorelDRAW" r:id="rId3" imgW="2047935" imgH="1221476" progId="CorelDRAW.Graphic.13">
                  <p:embed/>
                </p:oleObj>
              </mc:Choice>
              <mc:Fallback>
                <p:oleObj name="CorelDRAW" r:id="rId3" imgW="2047935" imgH="1221476"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3392" y="4506615"/>
                        <a:ext cx="3505200" cy="2090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Text Box 16"/>
          <p:cNvSpPr txBox="1">
            <a:spLocks noChangeArrowheads="1"/>
          </p:cNvSpPr>
          <p:nvPr/>
        </p:nvSpPr>
        <p:spPr bwMode="auto">
          <a:xfrm>
            <a:off x="5014392" y="4201815"/>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8</a:t>
            </a:r>
            <a:r>
              <a:rPr lang="en-US" altLang="zh-CN" sz="1400" i="1">
                <a:ea typeface="宋体" panose="02010600030101010101" pitchFamily="2" charset="-122"/>
              </a:rPr>
              <a:t>R</a:t>
            </a:r>
          </a:p>
        </p:txBody>
      </p:sp>
      <p:sp>
        <p:nvSpPr>
          <p:cNvPr id="18" name="Text Box 17"/>
          <p:cNvSpPr txBox="1">
            <a:spLocks noChangeArrowheads="1"/>
          </p:cNvSpPr>
          <p:nvPr/>
        </p:nvSpPr>
        <p:spPr bwMode="auto">
          <a:xfrm>
            <a:off x="5014392" y="477649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4</a:t>
            </a:r>
            <a:r>
              <a:rPr lang="en-US" altLang="zh-CN" sz="1400" i="1">
                <a:ea typeface="宋体" panose="02010600030101010101" pitchFamily="2" charset="-122"/>
              </a:rPr>
              <a:t>R</a:t>
            </a:r>
          </a:p>
        </p:txBody>
      </p:sp>
      <p:sp>
        <p:nvSpPr>
          <p:cNvPr id="20" name="Text Box 18"/>
          <p:cNvSpPr txBox="1">
            <a:spLocks noChangeArrowheads="1"/>
          </p:cNvSpPr>
          <p:nvPr/>
        </p:nvSpPr>
        <p:spPr bwMode="auto">
          <a:xfrm>
            <a:off x="5014392" y="5352752"/>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2</a:t>
            </a:r>
            <a:r>
              <a:rPr lang="en-US" altLang="zh-CN" sz="1400" i="1">
                <a:ea typeface="宋体" panose="02010600030101010101" pitchFamily="2" charset="-122"/>
              </a:rPr>
              <a:t>R</a:t>
            </a:r>
          </a:p>
        </p:txBody>
      </p:sp>
      <p:sp>
        <p:nvSpPr>
          <p:cNvPr id="21" name="Text Box 19"/>
          <p:cNvSpPr txBox="1">
            <a:spLocks noChangeArrowheads="1"/>
          </p:cNvSpPr>
          <p:nvPr/>
        </p:nvSpPr>
        <p:spPr bwMode="auto">
          <a:xfrm>
            <a:off x="5014392" y="5929015"/>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R</a:t>
            </a:r>
          </a:p>
        </p:txBody>
      </p:sp>
      <p:sp>
        <p:nvSpPr>
          <p:cNvPr id="22" name="Text Box 20"/>
          <p:cNvSpPr txBox="1">
            <a:spLocks noChangeArrowheads="1"/>
          </p:cNvSpPr>
          <p:nvPr/>
        </p:nvSpPr>
        <p:spPr bwMode="auto">
          <a:xfrm>
            <a:off x="6919392" y="4387552"/>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R</a:t>
            </a:r>
            <a:r>
              <a:rPr lang="en-US" altLang="zh-CN" sz="1400" i="1" baseline="-25000">
                <a:ea typeface="宋体" panose="02010600030101010101" pitchFamily="2" charset="-122"/>
              </a:rPr>
              <a:t>f</a:t>
            </a:r>
          </a:p>
        </p:txBody>
      </p:sp>
      <p:sp>
        <p:nvSpPr>
          <p:cNvPr id="23" name="Text Box 21"/>
          <p:cNvSpPr txBox="1">
            <a:spLocks noChangeArrowheads="1"/>
          </p:cNvSpPr>
          <p:nvPr/>
        </p:nvSpPr>
        <p:spPr bwMode="auto">
          <a:xfrm>
            <a:off x="7909992" y="5301952"/>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0066"/>
                </a:solidFill>
                <a:ea typeface="宋体" panose="02010600030101010101" pitchFamily="2" charset="-122"/>
              </a:rPr>
              <a:t>V</a:t>
            </a:r>
            <a:r>
              <a:rPr lang="en-US" altLang="zh-CN" sz="1400" i="1" baseline="-25000">
                <a:solidFill>
                  <a:srgbClr val="FF0066"/>
                </a:solidFill>
                <a:ea typeface="宋体" panose="02010600030101010101" pitchFamily="2" charset="-122"/>
              </a:rPr>
              <a:t>out</a:t>
            </a:r>
          </a:p>
        </p:txBody>
      </p:sp>
      <p:sp>
        <p:nvSpPr>
          <p:cNvPr id="24" name="Text Box 22"/>
          <p:cNvSpPr txBox="1">
            <a:spLocks noChangeArrowheads="1"/>
          </p:cNvSpPr>
          <p:nvPr/>
        </p:nvSpPr>
        <p:spPr bwMode="auto">
          <a:xfrm>
            <a:off x="7528992" y="5759152"/>
            <a:ext cx="838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Analog output</a:t>
            </a:r>
          </a:p>
        </p:txBody>
      </p:sp>
      <p:sp>
        <p:nvSpPr>
          <p:cNvPr id="25" name="Text Box 23"/>
          <p:cNvSpPr txBox="1">
            <a:spLocks noChangeArrowheads="1"/>
          </p:cNvSpPr>
          <p:nvPr/>
        </p:nvSpPr>
        <p:spPr bwMode="auto">
          <a:xfrm>
            <a:off x="4328592" y="4463752"/>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3300"/>
                </a:solidFill>
                <a:ea typeface="宋体" panose="02010600030101010101" pitchFamily="2" charset="-122"/>
              </a:rPr>
              <a:t>D</a:t>
            </a:r>
            <a:r>
              <a:rPr lang="en-US" altLang="zh-CN" sz="1400" baseline="-25000">
                <a:solidFill>
                  <a:srgbClr val="FF3300"/>
                </a:solidFill>
                <a:ea typeface="宋体" panose="02010600030101010101" pitchFamily="2" charset="-122"/>
              </a:rPr>
              <a:t>0</a:t>
            </a:r>
          </a:p>
        </p:txBody>
      </p:sp>
      <p:sp>
        <p:nvSpPr>
          <p:cNvPr id="26" name="Text Box 24"/>
          <p:cNvSpPr txBox="1">
            <a:spLocks noChangeArrowheads="1"/>
          </p:cNvSpPr>
          <p:nvPr/>
        </p:nvSpPr>
        <p:spPr bwMode="auto">
          <a:xfrm>
            <a:off x="4328592" y="4997152"/>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3300"/>
                </a:solidFill>
                <a:ea typeface="宋体" panose="02010600030101010101" pitchFamily="2" charset="-122"/>
              </a:rPr>
              <a:t>D</a:t>
            </a:r>
            <a:r>
              <a:rPr lang="en-US" altLang="zh-CN" sz="1400" baseline="-25000">
                <a:solidFill>
                  <a:srgbClr val="FF3300"/>
                </a:solidFill>
                <a:ea typeface="宋体" panose="02010600030101010101" pitchFamily="2" charset="-122"/>
              </a:rPr>
              <a:t>1</a:t>
            </a:r>
          </a:p>
        </p:txBody>
      </p:sp>
      <p:sp>
        <p:nvSpPr>
          <p:cNvPr id="27" name="Text Box 25"/>
          <p:cNvSpPr txBox="1">
            <a:spLocks noChangeArrowheads="1"/>
          </p:cNvSpPr>
          <p:nvPr/>
        </p:nvSpPr>
        <p:spPr bwMode="auto">
          <a:xfrm>
            <a:off x="4328592" y="5530552"/>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3300"/>
                </a:solidFill>
                <a:ea typeface="宋体" panose="02010600030101010101" pitchFamily="2" charset="-122"/>
              </a:rPr>
              <a:t>D</a:t>
            </a:r>
            <a:r>
              <a:rPr lang="en-US" altLang="zh-CN" sz="1400" baseline="-25000">
                <a:solidFill>
                  <a:srgbClr val="FF3300"/>
                </a:solidFill>
                <a:ea typeface="宋体" panose="02010600030101010101" pitchFamily="2" charset="-122"/>
              </a:rPr>
              <a:t>2</a:t>
            </a:r>
          </a:p>
        </p:txBody>
      </p:sp>
      <p:sp>
        <p:nvSpPr>
          <p:cNvPr id="28" name="Text Box 26"/>
          <p:cNvSpPr txBox="1">
            <a:spLocks noChangeArrowheads="1"/>
          </p:cNvSpPr>
          <p:nvPr/>
        </p:nvSpPr>
        <p:spPr bwMode="auto">
          <a:xfrm>
            <a:off x="4328592" y="6063952"/>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3300"/>
                </a:solidFill>
                <a:ea typeface="宋体" panose="02010600030101010101" pitchFamily="2" charset="-122"/>
              </a:rPr>
              <a:t>D</a:t>
            </a:r>
            <a:r>
              <a:rPr lang="en-US" altLang="zh-CN" sz="1400" baseline="-25000">
                <a:solidFill>
                  <a:srgbClr val="FF3300"/>
                </a:solidFill>
                <a:ea typeface="宋体" panose="02010600030101010101" pitchFamily="2" charset="-122"/>
              </a:rPr>
              <a:t>3</a:t>
            </a:r>
          </a:p>
        </p:txBody>
      </p:sp>
    </p:spTree>
    <p:extLst>
      <p:ext uri="{BB962C8B-B14F-4D97-AF65-F5344CB8AC3E}">
        <p14:creationId xmlns:p14="http://schemas.microsoft.com/office/powerpoint/2010/main" val="520456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1000"/>
                                        <p:tgtEl>
                                          <p:spTgt spid="14"/>
                                        </p:tgtEl>
                                      </p:cBhvr>
                                    </p:animEffect>
                                    <p:anim calcmode="lin" valueType="num">
                                      <p:cBhvr>
                                        <p:cTn id="12" dur="1000" fill="hold"/>
                                        <p:tgtEl>
                                          <p:spTgt spid="14"/>
                                        </p:tgtEl>
                                        <p:attrNameLst>
                                          <p:attrName>ppt_x</p:attrName>
                                        </p:attrNameLst>
                                      </p:cBhvr>
                                      <p:tavLst>
                                        <p:tav tm="0">
                                          <p:val>
                                            <p:strVal val="#ppt_x"/>
                                          </p:val>
                                        </p:tav>
                                        <p:tav tm="100000">
                                          <p:val>
                                            <p:strVal val="#ppt_x"/>
                                          </p:val>
                                        </p:tav>
                                      </p:tavLst>
                                    </p:anim>
                                    <p:anim calcmode="lin" valueType="num">
                                      <p:cBhvr>
                                        <p:cTn id="13" dur="900" decel="100000" fill="hold"/>
                                        <p:tgtEl>
                                          <p:spTgt spid="14"/>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par>
                                <p:cTn id="15" presetID="37"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900" decel="100000" fill="hold"/>
                                        <p:tgtEl>
                                          <p:spTgt spid="15"/>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DAC</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Digital-to-Analog Conversion Method</a:t>
            </a: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graphicFrame>
        <p:nvGraphicFramePr>
          <p:cNvPr id="29" name="Object 22"/>
          <p:cNvGraphicFramePr>
            <a:graphicFrameLocks noChangeAspect="1"/>
          </p:cNvGraphicFramePr>
          <p:nvPr>
            <p:extLst>
              <p:ext uri="{D42A27DB-BD31-4B8C-83A1-F6EECF244321}">
                <p14:modId xmlns:p14="http://schemas.microsoft.com/office/powerpoint/2010/main" val="1460562910"/>
              </p:ext>
            </p:extLst>
          </p:nvPr>
        </p:nvGraphicFramePr>
        <p:xfrm>
          <a:off x="3803848" y="3335288"/>
          <a:ext cx="3429000" cy="1863725"/>
        </p:xfrm>
        <a:graphic>
          <a:graphicData uri="http://schemas.openxmlformats.org/presentationml/2006/ole">
            <mc:AlternateContent xmlns:mc="http://schemas.openxmlformats.org/markup-compatibility/2006">
              <mc:Choice xmlns:v="urn:schemas-microsoft-com:vml" Requires="v">
                <p:oleObj spid="_x0000_s350324" name="CorelDRAW" r:id="rId3" imgW="2297880" imgH="1232640" progId="CorelDRAW.Graphic.13">
                  <p:embed/>
                </p:oleObj>
              </mc:Choice>
              <mc:Fallback>
                <p:oleObj name="CorelDRAW" r:id="rId3" imgW="2297880" imgH="1232640"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3848" y="3335288"/>
                        <a:ext cx="3429000" cy="186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 name="WordArt 8"/>
          <p:cNvSpPr>
            <a:spLocks noChangeArrowheads="1" noChangeShapeType="1" noTextEdit="1"/>
          </p:cNvSpPr>
          <p:nvPr/>
        </p:nvSpPr>
        <p:spPr bwMode="auto">
          <a:xfrm>
            <a:off x="984448" y="2436763"/>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rPr>
              <a:t>Example</a:t>
            </a:r>
            <a:endParaRPr lang="zh-CN" altLang="en-US"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endParaRPr>
          </a:p>
        </p:txBody>
      </p:sp>
      <p:sp>
        <p:nvSpPr>
          <p:cNvPr id="31" name="Text Box 9"/>
          <p:cNvSpPr txBox="1">
            <a:spLocks noChangeArrowheads="1"/>
          </p:cNvSpPr>
          <p:nvPr/>
        </p:nvSpPr>
        <p:spPr bwMode="auto">
          <a:xfrm>
            <a:off x="2279848" y="2420888"/>
            <a:ext cx="6324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lang="en-US" altLang="zh-CN" sz="2000">
                <a:ea typeface="宋体" panose="02010600030101010101" pitchFamily="2" charset="-122"/>
              </a:rPr>
              <a:t>A certain binary-weighted-input DAC has a binary input of 1101. If a HIGH = +3.0 V and a LOW = 0 V, what is </a:t>
            </a:r>
            <a:r>
              <a:rPr lang="en-US" altLang="zh-CN" sz="2000" i="1">
                <a:ea typeface="宋体" panose="02010600030101010101" pitchFamily="2" charset="-122"/>
              </a:rPr>
              <a:t>V</a:t>
            </a:r>
            <a:r>
              <a:rPr lang="en-US" altLang="zh-CN" sz="2000" baseline="-25000">
                <a:ea typeface="宋体" panose="02010600030101010101" pitchFamily="2" charset="-122"/>
              </a:rPr>
              <a:t>out</a:t>
            </a:r>
            <a:r>
              <a:rPr lang="en-US" altLang="zh-CN" sz="2000">
                <a:ea typeface="宋体" panose="02010600030101010101" pitchFamily="2" charset="-122"/>
              </a:rPr>
              <a:t>?</a:t>
            </a:r>
          </a:p>
        </p:txBody>
      </p:sp>
      <p:sp>
        <p:nvSpPr>
          <p:cNvPr id="33" name="Text Box 13"/>
          <p:cNvSpPr txBox="1">
            <a:spLocks noChangeArrowheads="1"/>
          </p:cNvSpPr>
          <p:nvPr/>
        </p:nvSpPr>
        <p:spPr bwMode="auto">
          <a:xfrm>
            <a:off x="3194248" y="3309888"/>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3300"/>
                </a:solidFill>
                <a:ea typeface="宋体" panose="02010600030101010101" pitchFamily="2" charset="-122"/>
              </a:rPr>
              <a:t>+3.0 V</a:t>
            </a:r>
          </a:p>
        </p:txBody>
      </p:sp>
      <p:sp>
        <p:nvSpPr>
          <p:cNvPr id="34" name="Text Box 14"/>
          <p:cNvSpPr txBox="1">
            <a:spLocks noChangeArrowheads="1"/>
          </p:cNvSpPr>
          <p:nvPr/>
        </p:nvSpPr>
        <p:spPr bwMode="auto">
          <a:xfrm>
            <a:off x="3194248" y="4392563"/>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3300"/>
                </a:solidFill>
                <a:ea typeface="宋体" panose="02010600030101010101" pitchFamily="2" charset="-122"/>
              </a:rPr>
              <a:t>+3.0 V</a:t>
            </a:r>
          </a:p>
        </p:txBody>
      </p:sp>
      <p:sp>
        <p:nvSpPr>
          <p:cNvPr id="35" name="Text Box 15"/>
          <p:cNvSpPr txBox="1">
            <a:spLocks noChangeArrowheads="1"/>
          </p:cNvSpPr>
          <p:nvPr/>
        </p:nvSpPr>
        <p:spPr bwMode="auto">
          <a:xfrm>
            <a:off x="3194248" y="4935488"/>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3300"/>
                </a:solidFill>
                <a:ea typeface="宋体" panose="02010600030101010101" pitchFamily="2" charset="-122"/>
              </a:rPr>
              <a:t>+3.0 V</a:t>
            </a:r>
          </a:p>
        </p:txBody>
      </p:sp>
      <p:sp>
        <p:nvSpPr>
          <p:cNvPr id="36" name="Text Box 16"/>
          <p:cNvSpPr txBox="1">
            <a:spLocks noChangeArrowheads="1"/>
          </p:cNvSpPr>
          <p:nvPr/>
        </p:nvSpPr>
        <p:spPr bwMode="auto">
          <a:xfrm>
            <a:off x="3270448" y="3851226"/>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3300"/>
                </a:solidFill>
                <a:ea typeface="宋体" panose="02010600030101010101" pitchFamily="2" charset="-122"/>
              </a:rPr>
              <a:t>   0 V</a:t>
            </a:r>
          </a:p>
        </p:txBody>
      </p:sp>
      <p:sp>
        <p:nvSpPr>
          <p:cNvPr id="37" name="Text Box 17"/>
          <p:cNvSpPr txBox="1">
            <a:spLocks noChangeArrowheads="1"/>
          </p:cNvSpPr>
          <p:nvPr/>
        </p:nvSpPr>
        <p:spPr bwMode="auto">
          <a:xfrm>
            <a:off x="4070548" y="3106688"/>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120 k</a:t>
            </a:r>
            <a:r>
              <a:rPr lang="en-US" altLang="zh-CN" sz="1400">
                <a:latin typeface="Symbol" panose="05050102010706020507" pitchFamily="18" charset="2"/>
                <a:ea typeface="宋体" panose="02010600030101010101" pitchFamily="2" charset="-122"/>
              </a:rPr>
              <a:t>W</a:t>
            </a:r>
          </a:p>
        </p:txBody>
      </p:sp>
      <p:sp>
        <p:nvSpPr>
          <p:cNvPr id="38" name="Text Box 18"/>
          <p:cNvSpPr txBox="1">
            <a:spLocks noChangeArrowheads="1"/>
          </p:cNvSpPr>
          <p:nvPr/>
        </p:nvSpPr>
        <p:spPr bwMode="auto">
          <a:xfrm>
            <a:off x="4070548" y="3649613"/>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60 k</a:t>
            </a:r>
            <a:r>
              <a:rPr lang="en-US" altLang="zh-CN" sz="1400">
                <a:latin typeface="Symbol" panose="05050102010706020507" pitchFamily="18" charset="2"/>
                <a:ea typeface="宋体" panose="02010600030101010101" pitchFamily="2" charset="-122"/>
              </a:rPr>
              <a:t>W</a:t>
            </a:r>
          </a:p>
        </p:txBody>
      </p:sp>
      <p:sp>
        <p:nvSpPr>
          <p:cNvPr id="39" name="Text Box 19"/>
          <p:cNvSpPr txBox="1">
            <a:spLocks noChangeArrowheads="1"/>
          </p:cNvSpPr>
          <p:nvPr/>
        </p:nvSpPr>
        <p:spPr bwMode="auto">
          <a:xfrm>
            <a:off x="4070548" y="4192538"/>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30 k</a:t>
            </a:r>
            <a:r>
              <a:rPr lang="en-US" altLang="zh-CN" sz="1400">
                <a:latin typeface="Symbol" panose="05050102010706020507" pitchFamily="18" charset="2"/>
                <a:ea typeface="宋体" panose="02010600030101010101" pitchFamily="2" charset="-122"/>
              </a:rPr>
              <a:t>W</a:t>
            </a:r>
          </a:p>
        </p:txBody>
      </p:sp>
      <p:sp>
        <p:nvSpPr>
          <p:cNvPr id="40" name="Text Box 20"/>
          <p:cNvSpPr txBox="1">
            <a:spLocks noChangeArrowheads="1"/>
          </p:cNvSpPr>
          <p:nvPr/>
        </p:nvSpPr>
        <p:spPr bwMode="auto">
          <a:xfrm>
            <a:off x="4070548" y="4735463"/>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15 k</a:t>
            </a:r>
            <a:r>
              <a:rPr lang="en-US" altLang="zh-CN" sz="1400">
                <a:latin typeface="Symbol" panose="05050102010706020507" pitchFamily="18" charset="2"/>
                <a:ea typeface="宋体" panose="02010600030101010101" pitchFamily="2" charset="-122"/>
              </a:rPr>
              <a:t>W</a:t>
            </a:r>
          </a:p>
        </p:txBody>
      </p:sp>
      <p:sp>
        <p:nvSpPr>
          <p:cNvPr id="41" name="Text Box 21"/>
          <p:cNvSpPr txBox="1">
            <a:spLocks noChangeArrowheads="1"/>
          </p:cNvSpPr>
          <p:nvPr/>
        </p:nvSpPr>
        <p:spPr bwMode="auto">
          <a:xfrm>
            <a:off x="5937448" y="3716288"/>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10 k</a:t>
            </a:r>
            <a:r>
              <a:rPr lang="en-US" altLang="zh-CN" sz="1400">
                <a:latin typeface="Symbol" panose="05050102010706020507" pitchFamily="18" charset="2"/>
                <a:ea typeface="宋体" panose="02010600030101010101" pitchFamily="2" charset="-122"/>
              </a:rPr>
              <a:t>W</a:t>
            </a:r>
          </a:p>
        </p:txBody>
      </p:sp>
      <p:sp>
        <p:nvSpPr>
          <p:cNvPr id="42" name="Text Box 23"/>
          <p:cNvSpPr txBox="1">
            <a:spLocks noChangeArrowheads="1"/>
          </p:cNvSpPr>
          <p:nvPr/>
        </p:nvSpPr>
        <p:spPr bwMode="auto">
          <a:xfrm>
            <a:off x="6127948" y="3222576"/>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R</a:t>
            </a:r>
            <a:r>
              <a:rPr lang="en-US" altLang="zh-CN" sz="1400" i="1" baseline="-25000">
                <a:ea typeface="宋体" panose="02010600030101010101" pitchFamily="2" charset="-122"/>
              </a:rPr>
              <a:t>f</a:t>
            </a:r>
          </a:p>
        </p:txBody>
      </p:sp>
      <p:graphicFrame>
        <p:nvGraphicFramePr>
          <p:cNvPr id="43" name="Object 24"/>
          <p:cNvGraphicFramePr>
            <a:graphicFrameLocks noChangeAspect="1"/>
          </p:cNvGraphicFramePr>
          <p:nvPr>
            <p:extLst>
              <p:ext uri="{D42A27DB-BD31-4B8C-83A1-F6EECF244321}">
                <p14:modId xmlns:p14="http://schemas.microsoft.com/office/powerpoint/2010/main" val="12114563"/>
              </p:ext>
            </p:extLst>
          </p:nvPr>
        </p:nvGraphicFramePr>
        <p:xfrm>
          <a:off x="2410023" y="5392688"/>
          <a:ext cx="5127625" cy="995363"/>
        </p:xfrm>
        <a:graphic>
          <a:graphicData uri="http://schemas.openxmlformats.org/presentationml/2006/ole">
            <mc:AlternateContent xmlns:mc="http://schemas.openxmlformats.org/markup-compatibility/2006">
              <mc:Choice xmlns:v="urn:schemas-microsoft-com:vml" Requires="v">
                <p:oleObj spid="_x0000_s350325" name="Equation" r:id="rId5" imgW="3403440" imgH="660240" progId="Equation.DSMT4">
                  <p:embed/>
                </p:oleObj>
              </mc:Choice>
              <mc:Fallback>
                <p:oleObj name="Equation" r:id="rId5" imgW="3403440" imgH="6602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0023" y="5392688"/>
                        <a:ext cx="5127625" cy="99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 name="Text Box 25"/>
          <p:cNvSpPr txBox="1">
            <a:spLocks noChangeArrowheads="1"/>
          </p:cNvSpPr>
          <p:nvPr/>
        </p:nvSpPr>
        <p:spPr bwMode="auto">
          <a:xfrm>
            <a:off x="2371923" y="6383288"/>
            <a:ext cx="419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i="1">
                <a:ea typeface="宋体" panose="02010600030101010101" pitchFamily="2" charset="-122"/>
              </a:rPr>
              <a:t>V</a:t>
            </a:r>
            <a:r>
              <a:rPr lang="en-US" altLang="zh-CN" sz="2000" baseline="-25000">
                <a:ea typeface="宋体" panose="02010600030101010101" pitchFamily="2" charset="-122"/>
              </a:rPr>
              <a:t>out</a:t>
            </a:r>
            <a:r>
              <a:rPr lang="en-US" altLang="zh-CN" sz="2000">
                <a:ea typeface="宋体" panose="02010600030101010101" pitchFamily="2" charset="-122"/>
              </a:rPr>
              <a:t> = </a:t>
            </a:r>
            <a:r>
              <a:rPr lang="en-US" altLang="zh-CN" sz="2000" i="1">
                <a:ea typeface="宋体" panose="02010600030101010101" pitchFamily="2" charset="-122"/>
              </a:rPr>
              <a:t>I</a:t>
            </a:r>
            <a:r>
              <a:rPr lang="en-US" altLang="zh-CN" sz="2000" i="1" baseline="-25000">
                <a:ea typeface="宋体" panose="02010600030101010101" pitchFamily="2" charset="-122"/>
              </a:rPr>
              <a:t>out</a:t>
            </a:r>
            <a:r>
              <a:rPr lang="en-US" altLang="zh-CN" sz="2000">
                <a:ea typeface="宋体" panose="02010600030101010101" pitchFamily="2" charset="-122"/>
              </a:rPr>
              <a:t> </a:t>
            </a:r>
            <a:r>
              <a:rPr lang="en-US" altLang="zh-CN" sz="2000" i="1">
                <a:ea typeface="宋体" panose="02010600030101010101" pitchFamily="2" charset="-122"/>
              </a:rPr>
              <a:t>R</a:t>
            </a:r>
            <a:r>
              <a:rPr lang="en-US" altLang="zh-CN" sz="2000" i="1" baseline="-25000">
                <a:ea typeface="宋体" panose="02010600030101010101" pitchFamily="2" charset="-122"/>
              </a:rPr>
              <a:t>f</a:t>
            </a:r>
            <a:r>
              <a:rPr lang="en-US" altLang="zh-CN" sz="2000">
                <a:ea typeface="宋体" panose="02010600030101010101" pitchFamily="2" charset="-122"/>
              </a:rPr>
              <a:t> = (</a:t>
            </a:r>
            <a:r>
              <a:rPr lang="en-US" altLang="zh-CN" sz="2000">
                <a:ea typeface="宋体" panose="02010600030101010101" pitchFamily="2" charset="-122"/>
                <a:cs typeface="Times New Roman" panose="02020603050405020304" pitchFamily="18" charset="0"/>
              </a:rPr>
              <a:t>−</a:t>
            </a:r>
            <a:r>
              <a:rPr lang="en-US" altLang="zh-CN" sz="2000">
                <a:ea typeface="宋体" panose="02010600030101010101" pitchFamily="2" charset="-122"/>
              </a:rPr>
              <a:t>0.325 mA)(10 k</a:t>
            </a:r>
            <a:r>
              <a:rPr lang="en-US" altLang="zh-CN" sz="2000">
                <a:latin typeface="Symbol" panose="05050102010706020507" pitchFamily="18" charset="2"/>
                <a:ea typeface="宋体" panose="02010600030101010101" pitchFamily="2" charset="-122"/>
              </a:rPr>
              <a:t>W</a:t>
            </a:r>
            <a:r>
              <a:rPr lang="en-US" altLang="zh-CN" sz="2000">
                <a:ea typeface="宋体" panose="02010600030101010101" pitchFamily="2" charset="-122"/>
              </a:rPr>
              <a:t>) =</a:t>
            </a:r>
          </a:p>
        </p:txBody>
      </p:sp>
      <p:sp>
        <p:nvSpPr>
          <p:cNvPr id="45" name="Text Box 26"/>
          <p:cNvSpPr txBox="1">
            <a:spLocks noChangeArrowheads="1"/>
          </p:cNvSpPr>
          <p:nvPr/>
        </p:nvSpPr>
        <p:spPr bwMode="auto">
          <a:xfrm>
            <a:off x="6242248" y="6383288"/>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solidFill>
                  <a:srgbClr val="FF3300"/>
                </a:solidFill>
                <a:ea typeface="宋体" panose="02010600030101010101" pitchFamily="2" charset="-122"/>
              </a:rPr>
              <a:t>−3.25 V</a:t>
            </a:r>
          </a:p>
        </p:txBody>
      </p:sp>
      <p:sp>
        <p:nvSpPr>
          <p:cNvPr id="46" name="Text Box 27"/>
          <p:cNvSpPr txBox="1">
            <a:spLocks noChangeArrowheads="1"/>
          </p:cNvSpPr>
          <p:nvPr/>
        </p:nvSpPr>
        <p:spPr bwMode="auto">
          <a:xfrm>
            <a:off x="7232848" y="4325888"/>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3300"/>
                </a:solidFill>
                <a:ea typeface="宋体" panose="02010600030101010101" pitchFamily="2" charset="-122"/>
              </a:rPr>
              <a:t>V</a:t>
            </a:r>
            <a:r>
              <a:rPr lang="en-US" altLang="zh-CN" sz="1400" i="1" baseline="-25000">
                <a:solidFill>
                  <a:srgbClr val="FF3300"/>
                </a:solidFill>
                <a:ea typeface="宋体" panose="02010600030101010101" pitchFamily="2" charset="-122"/>
              </a:rPr>
              <a:t>out</a:t>
            </a:r>
          </a:p>
        </p:txBody>
      </p:sp>
    </p:spTree>
    <p:extLst>
      <p:ext uri="{BB962C8B-B14F-4D97-AF65-F5344CB8AC3E}">
        <p14:creationId xmlns:p14="http://schemas.microsoft.com/office/powerpoint/2010/main" val="391035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1+#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7"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1000"/>
                                        <p:tgtEl>
                                          <p:spTgt spid="44"/>
                                        </p:tgtEl>
                                      </p:cBhvr>
                                    </p:animEffect>
                                    <p:anim calcmode="lin" valueType="num">
                                      <p:cBhvr>
                                        <p:cTn id="14" dur="1000" fill="hold"/>
                                        <p:tgtEl>
                                          <p:spTgt spid="44"/>
                                        </p:tgtEl>
                                        <p:attrNameLst>
                                          <p:attrName>ppt_x</p:attrName>
                                        </p:attrNameLst>
                                      </p:cBhvr>
                                      <p:tavLst>
                                        <p:tav tm="0">
                                          <p:val>
                                            <p:strVal val="#ppt_x"/>
                                          </p:val>
                                        </p:tav>
                                        <p:tav tm="100000">
                                          <p:val>
                                            <p:strVal val="#ppt_x"/>
                                          </p:val>
                                        </p:tav>
                                      </p:tavLst>
                                    </p:anim>
                                    <p:anim calcmode="lin" valueType="num">
                                      <p:cBhvr>
                                        <p:cTn id="15" dur="900" decel="100000" fill="hold"/>
                                        <p:tgtEl>
                                          <p:spTgt spid="44"/>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44"/>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1" presetClass="entr" presetSubtype="0" fill="hold" grpId="0" nodeType="clickEffect">
                                  <p:stCondLst>
                                    <p:cond delay="0"/>
                                  </p:stCondLst>
                                  <p:iterate type="lt">
                                    <p:tmPct val="10000"/>
                                  </p:iterate>
                                  <p:childTnLst>
                                    <p:set>
                                      <p:cBhvr>
                                        <p:cTn id="20" dur="1" fill="hold">
                                          <p:stCondLst>
                                            <p:cond delay="0"/>
                                          </p:stCondLst>
                                        </p:cTn>
                                        <p:tgtEl>
                                          <p:spTgt spid="45"/>
                                        </p:tgtEl>
                                        <p:attrNameLst>
                                          <p:attrName>style.visibility</p:attrName>
                                        </p:attrNameLst>
                                      </p:cBhvr>
                                      <p:to>
                                        <p:strVal val="visible"/>
                                      </p:to>
                                    </p:set>
                                    <p:anim calcmode="lin" valueType="num">
                                      <p:cBhvr>
                                        <p:cTn id="21" dur="500" fill="hold"/>
                                        <p:tgtEl>
                                          <p:spTgt spid="45"/>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45"/>
                                        </p:tgtEl>
                                        <p:attrNameLst>
                                          <p:attrName>ppt_y</p:attrName>
                                        </p:attrNameLst>
                                      </p:cBhvr>
                                      <p:tavLst>
                                        <p:tav tm="0">
                                          <p:val>
                                            <p:strVal val="#ppt_y"/>
                                          </p:val>
                                        </p:tav>
                                        <p:tav tm="100000">
                                          <p:val>
                                            <p:strVal val="#ppt_y"/>
                                          </p:val>
                                        </p:tav>
                                      </p:tavLst>
                                    </p:anim>
                                    <p:anim calcmode="lin" valueType="num">
                                      <p:cBhvr>
                                        <p:cTn id="23" dur="500" fill="hold"/>
                                        <p:tgtEl>
                                          <p:spTgt spid="45"/>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45"/>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DAC</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Digital-to-Analog Conversion Method</a:t>
            </a: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graphicFrame>
        <p:nvGraphicFramePr>
          <p:cNvPr id="22" name="Object 45"/>
          <p:cNvGraphicFramePr>
            <a:graphicFrameLocks noChangeAspect="1"/>
          </p:cNvGraphicFramePr>
          <p:nvPr>
            <p:extLst>
              <p:ext uri="{D42A27DB-BD31-4B8C-83A1-F6EECF244321}">
                <p14:modId xmlns:p14="http://schemas.microsoft.com/office/powerpoint/2010/main" val="1149537025"/>
              </p:ext>
            </p:extLst>
          </p:nvPr>
        </p:nvGraphicFramePr>
        <p:xfrm>
          <a:off x="3448124" y="4802014"/>
          <a:ext cx="4572000" cy="2051050"/>
        </p:xfrm>
        <a:graphic>
          <a:graphicData uri="http://schemas.openxmlformats.org/presentationml/2006/ole">
            <mc:AlternateContent xmlns:mc="http://schemas.openxmlformats.org/markup-compatibility/2006">
              <mc:Choice xmlns:v="urn:schemas-microsoft-com:vml" Requires="v">
                <p:oleObj spid="_x0000_s351350" name="CorelDRAW" r:id="rId3" imgW="3061475" imgH="1373957" progId="CorelDRAW.Graphic.13">
                  <p:embed/>
                </p:oleObj>
              </mc:Choice>
              <mc:Fallback>
                <p:oleObj name="CorelDRAW" r:id="rId3" imgW="3061475" imgH="1373957"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8124" y="4802014"/>
                        <a:ext cx="4572000" cy="205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Text Box 23"/>
          <p:cNvSpPr txBox="1">
            <a:spLocks noChangeArrowheads="1"/>
          </p:cNvSpPr>
          <p:nvPr/>
        </p:nvSpPr>
        <p:spPr bwMode="auto">
          <a:xfrm>
            <a:off x="920824" y="2204864"/>
            <a:ext cx="7467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i="1" dirty="0">
                <a:ea typeface="宋体" panose="02010600030101010101" pitchFamily="2" charset="-122"/>
              </a:rPr>
              <a:t>R-2R</a:t>
            </a:r>
            <a:r>
              <a:rPr lang="en-US" altLang="zh-CN" sz="2400" b="1" dirty="0">
                <a:ea typeface="宋体" panose="02010600030101010101" pitchFamily="2" charset="-122"/>
              </a:rPr>
              <a:t> ladder:</a:t>
            </a:r>
          </a:p>
        </p:txBody>
      </p:sp>
      <p:sp>
        <p:nvSpPr>
          <p:cNvPr id="24" name="Text Box 25"/>
          <p:cNvSpPr txBox="1">
            <a:spLocks noChangeArrowheads="1"/>
          </p:cNvSpPr>
          <p:nvPr/>
        </p:nvSpPr>
        <p:spPr bwMode="auto">
          <a:xfrm>
            <a:off x="899592" y="2638549"/>
            <a:ext cx="763284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dirty="0">
                <a:ea typeface="宋体" panose="02010600030101010101" pitchFamily="2" charset="-122"/>
              </a:rPr>
              <a:t>The </a:t>
            </a:r>
            <a:r>
              <a:rPr lang="en-US" altLang="zh-CN" sz="2000" i="1" dirty="0">
                <a:ea typeface="宋体" panose="02010600030101010101" pitchFamily="2" charset="-122"/>
              </a:rPr>
              <a:t>R-2R</a:t>
            </a:r>
            <a:r>
              <a:rPr lang="en-US" altLang="zh-CN" sz="2000" dirty="0">
                <a:ea typeface="宋体" panose="02010600030101010101" pitchFamily="2" charset="-122"/>
              </a:rPr>
              <a:t> ladder requires only two values of resistors. </a:t>
            </a:r>
            <a:endParaRPr lang="en-US" altLang="zh-CN" sz="2000" dirty="0" smtClean="0">
              <a:ea typeface="宋体" panose="02010600030101010101" pitchFamily="2" charset="-122"/>
            </a:endParaRPr>
          </a:p>
          <a:p>
            <a:pPr>
              <a:spcBef>
                <a:spcPct val="50000"/>
              </a:spcBef>
            </a:pPr>
            <a:r>
              <a:rPr lang="en-US" altLang="zh-CN" sz="2000" dirty="0" smtClean="0">
                <a:ea typeface="宋体" panose="02010600030101010101" pitchFamily="2" charset="-122"/>
              </a:rPr>
              <a:t>The output </a:t>
            </a:r>
            <a:r>
              <a:rPr lang="en-US" altLang="zh-CN" sz="2000" dirty="0">
                <a:ea typeface="宋体" panose="02010600030101010101" pitchFamily="2" charset="-122"/>
              </a:rPr>
              <a:t>is proportional to the binary weight of inputs that are HIGH. </a:t>
            </a:r>
          </a:p>
        </p:txBody>
      </p:sp>
      <p:sp>
        <p:nvSpPr>
          <p:cNvPr id="25" name="Text Box 26"/>
          <p:cNvSpPr txBox="1">
            <a:spLocks noChangeArrowheads="1"/>
          </p:cNvSpPr>
          <p:nvPr/>
        </p:nvSpPr>
        <p:spPr bwMode="auto">
          <a:xfrm>
            <a:off x="3600524" y="6097414"/>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2</a:t>
            </a:r>
            <a:r>
              <a:rPr lang="en-US" altLang="zh-CN" sz="1400" i="1">
                <a:ea typeface="宋体" panose="02010600030101010101" pitchFamily="2" charset="-122"/>
              </a:rPr>
              <a:t>R</a:t>
            </a:r>
          </a:p>
        </p:txBody>
      </p:sp>
      <p:sp>
        <p:nvSpPr>
          <p:cNvPr id="26" name="Text Box 27"/>
          <p:cNvSpPr txBox="1">
            <a:spLocks noChangeArrowheads="1"/>
          </p:cNvSpPr>
          <p:nvPr/>
        </p:nvSpPr>
        <p:spPr bwMode="auto">
          <a:xfrm>
            <a:off x="4362524" y="6097414"/>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R</a:t>
            </a:r>
          </a:p>
        </p:txBody>
      </p:sp>
      <p:sp>
        <p:nvSpPr>
          <p:cNvPr id="27" name="Text Box 28"/>
          <p:cNvSpPr txBox="1">
            <a:spLocks noChangeArrowheads="1"/>
          </p:cNvSpPr>
          <p:nvPr/>
        </p:nvSpPr>
        <p:spPr bwMode="auto">
          <a:xfrm>
            <a:off x="5124524" y="6097414"/>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R</a:t>
            </a:r>
          </a:p>
        </p:txBody>
      </p:sp>
      <p:sp>
        <p:nvSpPr>
          <p:cNvPr id="28" name="Text Box 29"/>
          <p:cNvSpPr txBox="1">
            <a:spLocks noChangeArrowheads="1"/>
          </p:cNvSpPr>
          <p:nvPr/>
        </p:nvSpPr>
        <p:spPr bwMode="auto">
          <a:xfrm>
            <a:off x="5886524" y="6097414"/>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R</a:t>
            </a:r>
          </a:p>
        </p:txBody>
      </p:sp>
      <p:sp>
        <p:nvSpPr>
          <p:cNvPr id="32" name="Text Box 30"/>
          <p:cNvSpPr txBox="1">
            <a:spLocks noChangeArrowheads="1"/>
          </p:cNvSpPr>
          <p:nvPr/>
        </p:nvSpPr>
        <p:spPr bwMode="auto">
          <a:xfrm>
            <a:off x="4248224" y="5481464"/>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2</a:t>
            </a:r>
            <a:r>
              <a:rPr lang="en-US" altLang="zh-CN" sz="1400" i="1">
                <a:ea typeface="宋体" panose="02010600030101010101" pitchFamily="2" charset="-122"/>
              </a:rPr>
              <a:t>R</a:t>
            </a:r>
          </a:p>
        </p:txBody>
      </p:sp>
      <p:sp>
        <p:nvSpPr>
          <p:cNvPr id="47" name="Text Box 31"/>
          <p:cNvSpPr txBox="1">
            <a:spLocks noChangeArrowheads="1"/>
          </p:cNvSpPr>
          <p:nvPr/>
        </p:nvSpPr>
        <p:spPr bwMode="auto">
          <a:xfrm>
            <a:off x="4941962" y="5481464"/>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2</a:t>
            </a:r>
            <a:r>
              <a:rPr lang="en-US" altLang="zh-CN" sz="1400" i="1">
                <a:ea typeface="宋体" panose="02010600030101010101" pitchFamily="2" charset="-122"/>
              </a:rPr>
              <a:t>R</a:t>
            </a:r>
          </a:p>
        </p:txBody>
      </p:sp>
      <p:sp>
        <p:nvSpPr>
          <p:cNvPr id="48" name="Text Box 32"/>
          <p:cNvSpPr txBox="1">
            <a:spLocks noChangeArrowheads="1"/>
          </p:cNvSpPr>
          <p:nvPr/>
        </p:nvSpPr>
        <p:spPr bwMode="auto">
          <a:xfrm>
            <a:off x="5635699" y="5481464"/>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2</a:t>
            </a:r>
            <a:r>
              <a:rPr lang="en-US" altLang="zh-CN" sz="1400" i="1">
                <a:ea typeface="宋体" panose="02010600030101010101" pitchFamily="2" charset="-122"/>
              </a:rPr>
              <a:t>R</a:t>
            </a:r>
          </a:p>
        </p:txBody>
      </p:sp>
      <p:sp>
        <p:nvSpPr>
          <p:cNvPr id="49" name="Text Box 33"/>
          <p:cNvSpPr txBox="1">
            <a:spLocks noChangeArrowheads="1"/>
          </p:cNvSpPr>
          <p:nvPr/>
        </p:nvSpPr>
        <p:spPr bwMode="auto">
          <a:xfrm>
            <a:off x="6331024" y="5481464"/>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2</a:t>
            </a:r>
            <a:r>
              <a:rPr lang="en-US" altLang="zh-CN" sz="1400" i="1">
                <a:ea typeface="宋体" panose="02010600030101010101" pitchFamily="2" charset="-122"/>
              </a:rPr>
              <a:t>R</a:t>
            </a:r>
          </a:p>
        </p:txBody>
      </p:sp>
      <p:sp>
        <p:nvSpPr>
          <p:cNvPr id="50" name="Text Box 34"/>
          <p:cNvSpPr txBox="1">
            <a:spLocks noChangeArrowheads="1"/>
          </p:cNvSpPr>
          <p:nvPr/>
        </p:nvSpPr>
        <p:spPr bwMode="auto">
          <a:xfrm>
            <a:off x="6877124" y="5252864"/>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R</a:t>
            </a:r>
            <a:r>
              <a:rPr lang="en-US" altLang="zh-CN" sz="1400" i="1" baseline="-25000">
                <a:ea typeface="宋体" panose="02010600030101010101" pitchFamily="2" charset="-122"/>
              </a:rPr>
              <a:t>f</a:t>
            </a:r>
            <a:r>
              <a:rPr lang="en-US" altLang="zh-CN" sz="1400">
                <a:ea typeface="宋体" panose="02010600030101010101" pitchFamily="2" charset="-122"/>
              </a:rPr>
              <a:t> = 2</a:t>
            </a:r>
            <a:r>
              <a:rPr lang="en-US" altLang="zh-CN" sz="1400" i="1">
                <a:ea typeface="宋体" panose="02010600030101010101" pitchFamily="2" charset="-122"/>
              </a:rPr>
              <a:t>R</a:t>
            </a:r>
          </a:p>
        </p:txBody>
      </p:sp>
      <p:sp>
        <p:nvSpPr>
          <p:cNvPr id="51" name="Text Box 35"/>
          <p:cNvSpPr txBox="1">
            <a:spLocks noChangeArrowheads="1"/>
          </p:cNvSpPr>
          <p:nvPr/>
        </p:nvSpPr>
        <p:spPr bwMode="auto">
          <a:xfrm>
            <a:off x="4984824" y="4573414"/>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3300"/>
                </a:solidFill>
                <a:ea typeface="宋体" panose="02010600030101010101" pitchFamily="2" charset="-122"/>
              </a:rPr>
              <a:t>Inputs</a:t>
            </a:r>
          </a:p>
        </p:txBody>
      </p:sp>
      <p:sp>
        <p:nvSpPr>
          <p:cNvPr id="52" name="Text Box 36"/>
          <p:cNvSpPr txBox="1">
            <a:spLocks noChangeArrowheads="1"/>
          </p:cNvSpPr>
          <p:nvPr/>
        </p:nvSpPr>
        <p:spPr bwMode="auto">
          <a:xfrm>
            <a:off x="4083124" y="4840114"/>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3300"/>
                </a:solidFill>
                <a:ea typeface="宋体" panose="02010600030101010101" pitchFamily="2" charset="-122"/>
              </a:rPr>
              <a:t>D</a:t>
            </a:r>
            <a:r>
              <a:rPr lang="en-US" altLang="zh-CN" sz="1400" baseline="-25000">
                <a:solidFill>
                  <a:srgbClr val="FF3300"/>
                </a:solidFill>
                <a:ea typeface="宋体" panose="02010600030101010101" pitchFamily="2" charset="-122"/>
              </a:rPr>
              <a:t>0</a:t>
            </a:r>
          </a:p>
        </p:txBody>
      </p:sp>
      <p:sp>
        <p:nvSpPr>
          <p:cNvPr id="53" name="Text Box 37"/>
          <p:cNvSpPr txBox="1">
            <a:spLocks noChangeArrowheads="1"/>
          </p:cNvSpPr>
          <p:nvPr/>
        </p:nvSpPr>
        <p:spPr bwMode="auto">
          <a:xfrm>
            <a:off x="4845124" y="4840114"/>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3300"/>
                </a:solidFill>
                <a:ea typeface="宋体" panose="02010600030101010101" pitchFamily="2" charset="-122"/>
              </a:rPr>
              <a:t>D</a:t>
            </a:r>
            <a:r>
              <a:rPr lang="en-US" altLang="zh-CN" sz="1400" baseline="-25000">
                <a:solidFill>
                  <a:srgbClr val="FF3300"/>
                </a:solidFill>
                <a:ea typeface="宋体" panose="02010600030101010101" pitchFamily="2" charset="-122"/>
              </a:rPr>
              <a:t>1</a:t>
            </a:r>
          </a:p>
        </p:txBody>
      </p:sp>
      <p:sp>
        <p:nvSpPr>
          <p:cNvPr id="54" name="Text Box 38"/>
          <p:cNvSpPr txBox="1">
            <a:spLocks noChangeArrowheads="1"/>
          </p:cNvSpPr>
          <p:nvPr/>
        </p:nvSpPr>
        <p:spPr bwMode="auto">
          <a:xfrm>
            <a:off x="5530924" y="4840114"/>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3300"/>
                </a:solidFill>
                <a:ea typeface="宋体" panose="02010600030101010101" pitchFamily="2" charset="-122"/>
              </a:rPr>
              <a:t>D</a:t>
            </a:r>
            <a:r>
              <a:rPr lang="en-US" altLang="zh-CN" sz="1400" baseline="-25000">
                <a:solidFill>
                  <a:srgbClr val="FF3300"/>
                </a:solidFill>
                <a:ea typeface="宋体" panose="02010600030101010101" pitchFamily="2" charset="-122"/>
              </a:rPr>
              <a:t>2</a:t>
            </a:r>
          </a:p>
        </p:txBody>
      </p:sp>
      <p:sp>
        <p:nvSpPr>
          <p:cNvPr id="55" name="Text Box 39"/>
          <p:cNvSpPr txBox="1">
            <a:spLocks noChangeArrowheads="1"/>
          </p:cNvSpPr>
          <p:nvPr/>
        </p:nvSpPr>
        <p:spPr bwMode="auto">
          <a:xfrm>
            <a:off x="6216724" y="4840114"/>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3300"/>
                </a:solidFill>
                <a:ea typeface="宋体" panose="02010600030101010101" pitchFamily="2" charset="-122"/>
              </a:rPr>
              <a:t>D</a:t>
            </a:r>
            <a:r>
              <a:rPr lang="en-US" altLang="zh-CN" sz="1400" baseline="-25000">
                <a:solidFill>
                  <a:srgbClr val="FF3300"/>
                </a:solidFill>
                <a:ea typeface="宋体" panose="02010600030101010101" pitchFamily="2" charset="-122"/>
              </a:rPr>
              <a:t>3</a:t>
            </a:r>
          </a:p>
        </p:txBody>
      </p:sp>
      <p:sp>
        <p:nvSpPr>
          <p:cNvPr id="56" name="Text Box 41"/>
          <p:cNvSpPr txBox="1">
            <a:spLocks noChangeArrowheads="1"/>
          </p:cNvSpPr>
          <p:nvPr/>
        </p:nvSpPr>
        <p:spPr bwMode="auto">
          <a:xfrm>
            <a:off x="899592" y="3653408"/>
            <a:ext cx="609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ea typeface="宋体" panose="02010600030101010101" pitchFamily="2" charset="-122"/>
              </a:rPr>
              <a:t>Each input that is HIGH contributes to the output:</a:t>
            </a:r>
          </a:p>
        </p:txBody>
      </p:sp>
      <p:graphicFrame>
        <p:nvGraphicFramePr>
          <p:cNvPr id="57" name="Object 42"/>
          <p:cNvGraphicFramePr>
            <a:graphicFrameLocks noChangeAspect="1"/>
          </p:cNvGraphicFramePr>
          <p:nvPr>
            <p:extLst>
              <p:ext uri="{D42A27DB-BD31-4B8C-83A1-F6EECF244321}">
                <p14:modId xmlns:p14="http://schemas.microsoft.com/office/powerpoint/2010/main" val="2163782198"/>
              </p:ext>
            </p:extLst>
          </p:nvPr>
        </p:nvGraphicFramePr>
        <p:xfrm>
          <a:off x="6181205" y="3501008"/>
          <a:ext cx="1416050" cy="731838"/>
        </p:xfrm>
        <a:graphic>
          <a:graphicData uri="http://schemas.openxmlformats.org/presentationml/2006/ole">
            <mc:AlternateContent xmlns:mc="http://schemas.openxmlformats.org/markup-compatibility/2006">
              <mc:Choice xmlns:v="urn:schemas-microsoft-com:vml" Requires="v">
                <p:oleObj spid="_x0000_s351351" name="Equation" r:id="rId5" imgW="761760" imgH="393480" progId="Equation.DSMT4">
                  <p:embed/>
                </p:oleObj>
              </mc:Choice>
              <mc:Fallback>
                <p:oleObj name="Equation" r:id="rId5" imgW="761760" imgH="393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1205" y="3501008"/>
                        <a:ext cx="1416050" cy="731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 name="Text Box 43"/>
          <p:cNvSpPr txBox="1">
            <a:spLocks noChangeArrowheads="1"/>
          </p:cNvSpPr>
          <p:nvPr/>
        </p:nvSpPr>
        <p:spPr bwMode="auto">
          <a:xfrm>
            <a:off x="7931224" y="6091064"/>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3300"/>
                </a:solidFill>
                <a:ea typeface="宋体" panose="02010600030101010101" pitchFamily="2" charset="-122"/>
              </a:rPr>
              <a:t>V</a:t>
            </a:r>
            <a:r>
              <a:rPr lang="en-US" altLang="zh-CN" sz="1400" i="1" baseline="-25000">
                <a:solidFill>
                  <a:srgbClr val="FF3300"/>
                </a:solidFill>
                <a:ea typeface="宋体" panose="02010600030101010101" pitchFamily="2" charset="-122"/>
              </a:rPr>
              <a:t>out</a:t>
            </a:r>
          </a:p>
        </p:txBody>
      </p:sp>
      <p:sp>
        <p:nvSpPr>
          <p:cNvPr id="59" name="Text Box 44"/>
          <p:cNvSpPr txBox="1">
            <a:spLocks noChangeArrowheads="1"/>
          </p:cNvSpPr>
          <p:nvPr/>
        </p:nvSpPr>
        <p:spPr bwMode="auto">
          <a:xfrm>
            <a:off x="899592" y="4109864"/>
            <a:ext cx="4343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dirty="0">
                <a:ea typeface="宋体" panose="02010600030101010101" pitchFamily="2" charset="-122"/>
              </a:rPr>
              <a:t>where </a:t>
            </a:r>
            <a:r>
              <a:rPr lang="en-US" altLang="zh-CN" sz="2000" i="1" dirty="0">
                <a:ea typeface="宋体" panose="02010600030101010101" pitchFamily="2" charset="-122"/>
              </a:rPr>
              <a:t>V</a:t>
            </a:r>
            <a:r>
              <a:rPr lang="en-US" altLang="zh-CN" sz="2000" baseline="-25000" dirty="0">
                <a:ea typeface="宋体" panose="02010600030101010101" pitchFamily="2" charset="-122"/>
              </a:rPr>
              <a:t>S </a:t>
            </a:r>
            <a:r>
              <a:rPr lang="en-US" altLang="zh-CN" sz="2000" dirty="0">
                <a:ea typeface="宋体" panose="02010600030101010101" pitchFamily="2" charset="-122"/>
              </a:rPr>
              <a:t>= input HIGH level voltage</a:t>
            </a:r>
          </a:p>
          <a:p>
            <a:r>
              <a:rPr lang="en-US" altLang="zh-CN" sz="2000" dirty="0">
                <a:ea typeface="宋体" panose="02010600030101010101" pitchFamily="2" charset="-122"/>
              </a:rPr>
              <a:t>            </a:t>
            </a:r>
            <a:r>
              <a:rPr lang="en-US" altLang="zh-CN" sz="2000" i="1" dirty="0">
                <a:ea typeface="宋体" panose="02010600030101010101" pitchFamily="2" charset="-122"/>
              </a:rPr>
              <a:t>n</a:t>
            </a:r>
            <a:r>
              <a:rPr lang="en-US" altLang="zh-CN" sz="2000" dirty="0">
                <a:ea typeface="宋体" panose="02010600030101010101" pitchFamily="2" charset="-122"/>
              </a:rPr>
              <a:t> = number of bits</a:t>
            </a:r>
          </a:p>
          <a:p>
            <a:r>
              <a:rPr lang="en-US" altLang="zh-CN" sz="2000" dirty="0">
                <a:ea typeface="宋体" panose="02010600030101010101" pitchFamily="2" charset="-122"/>
              </a:rPr>
              <a:t>            </a:t>
            </a:r>
            <a:r>
              <a:rPr lang="en-US" altLang="zh-CN" sz="2000" i="1" dirty="0" err="1">
                <a:ea typeface="宋体" panose="02010600030101010101" pitchFamily="2" charset="-122"/>
              </a:rPr>
              <a:t>i</a:t>
            </a:r>
            <a:r>
              <a:rPr lang="en-US" altLang="zh-CN" sz="2000" dirty="0">
                <a:ea typeface="宋体" panose="02010600030101010101" pitchFamily="2" charset="-122"/>
              </a:rPr>
              <a:t> = bit number</a:t>
            </a:r>
          </a:p>
        </p:txBody>
      </p:sp>
      <p:sp>
        <p:nvSpPr>
          <p:cNvPr id="60" name="Text Box 46"/>
          <p:cNvSpPr txBox="1">
            <a:spLocks noChangeArrowheads="1"/>
          </p:cNvSpPr>
          <p:nvPr/>
        </p:nvSpPr>
        <p:spPr bwMode="auto">
          <a:xfrm>
            <a:off x="4286324" y="5252864"/>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R</a:t>
            </a:r>
            <a:r>
              <a:rPr lang="en-US" altLang="zh-CN" sz="1400" baseline="-25000">
                <a:ea typeface="宋体" panose="02010600030101010101" pitchFamily="2" charset="-122"/>
              </a:rPr>
              <a:t>1</a:t>
            </a:r>
          </a:p>
        </p:txBody>
      </p:sp>
      <p:sp>
        <p:nvSpPr>
          <p:cNvPr id="61" name="Text Box 47"/>
          <p:cNvSpPr txBox="1">
            <a:spLocks noChangeArrowheads="1"/>
          </p:cNvSpPr>
          <p:nvPr/>
        </p:nvSpPr>
        <p:spPr bwMode="auto">
          <a:xfrm>
            <a:off x="4972124" y="5252864"/>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R</a:t>
            </a:r>
            <a:r>
              <a:rPr lang="en-US" altLang="zh-CN" sz="1400" baseline="-25000">
                <a:ea typeface="宋体" panose="02010600030101010101" pitchFamily="2" charset="-122"/>
              </a:rPr>
              <a:t>3</a:t>
            </a:r>
          </a:p>
        </p:txBody>
      </p:sp>
      <p:sp>
        <p:nvSpPr>
          <p:cNvPr id="62" name="Text Box 48"/>
          <p:cNvSpPr txBox="1">
            <a:spLocks noChangeArrowheads="1"/>
          </p:cNvSpPr>
          <p:nvPr/>
        </p:nvSpPr>
        <p:spPr bwMode="auto">
          <a:xfrm>
            <a:off x="5657924" y="5252864"/>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R</a:t>
            </a:r>
            <a:r>
              <a:rPr lang="en-US" altLang="zh-CN" sz="1400" baseline="-25000">
                <a:ea typeface="宋体" panose="02010600030101010101" pitchFamily="2" charset="-122"/>
              </a:rPr>
              <a:t>5</a:t>
            </a:r>
          </a:p>
        </p:txBody>
      </p:sp>
      <p:sp>
        <p:nvSpPr>
          <p:cNvPr id="63" name="Text Box 49"/>
          <p:cNvSpPr txBox="1">
            <a:spLocks noChangeArrowheads="1"/>
          </p:cNvSpPr>
          <p:nvPr/>
        </p:nvSpPr>
        <p:spPr bwMode="auto">
          <a:xfrm>
            <a:off x="6343724" y="5252864"/>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R</a:t>
            </a:r>
            <a:r>
              <a:rPr lang="en-US" altLang="zh-CN" sz="1400" baseline="-25000">
                <a:ea typeface="宋体" panose="02010600030101010101" pitchFamily="2" charset="-122"/>
              </a:rPr>
              <a:t>7</a:t>
            </a:r>
          </a:p>
        </p:txBody>
      </p:sp>
      <p:sp>
        <p:nvSpPr>
          <p:cNvPr id="64" name="Text Box 50"/>
          <p:cNvSpPr txBox="1">
            <a:spLocks noChangeArrowheads="1"/>
          </p:cNvSpPr>
          <p:nvPr/>
        </p:nvSpPr>
        <p:spPr bwMode="auto">
          <a:xfrm>
            <a:off x="3689424" y="5646564"/>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R</a:t>
            </a:r>
            <a:r>
              <a:rPr lang="en-US" altLang="zh-CN" sz="1400" baseline="-25000">
                <a:ea typeface="宋体" panose="02010600030101010101" pitchFamily="2" charset="-122"/>
              </a:rPr>
              <a:t>2</a:t>
            </a:r>
          </a:p>
        </p:txBody>
      </p:sp>
      <p:sp>
        <p:nvSpPr>
          <p:cNvPr id="65" name="Text Box 52"/>
          <p:cNvSpPr txBox="1">
            <a:spLocks noChangeArrowheads="1"/>
          </p:cNvSpPr>
          <p:nvPr/>
        </p:nvSpPr>
        <p:spPr bwMode="auto">
          <a:xfrm>
            <a:off x="4375224" y="5646564"/>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R</a:t>
            </a:r>
            <a:r>
              <a:rPr lang="en-US" altLang="zh-CN" sz="1400" baseline="-25000">
                <a:ea typeface="宋体" panose="02010600030101010101" pitchFamily="2" charset="-122"/>
              </a:rPr>
              <a:t>4</a:t>
            </a:r>
          </a:p>
        </p:txBody>
      </p:sp>
      <p:sp>
        <p:nvSpPr>
          <p:cNvPr id="66" name="Text Box 53"/>
          <p:cNvSpPr txBox="1">
            <a:spLocks noChangeArrowheads="1"/>
          </p:cNvSpPr>
          <p:nvPr/>
        </p:nvSpPr>
        <p:spPr bwMode="auto">
          <a:xfrm>
            <a:off x="5061024" y="5646564"/>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R</a:t>
            </a:r>
            <a:r>
              <a:rPr lang="en-US" altLang="zh-CN" sz="1400" baseline="-25000">
                <a:ea typeface="宋体" panose="02010600030101010101" pitchFamily="2" charset="-122"/>
              </a:rPr>
              <a:t>6</a:t>
            </a:r>
          </a:p>
        </p:txBody>
      </p:sp>
      <p:sp>
        <p:nvSpPr>
          <p:cNvPr id="67" name="Text Box 54"/>
          <p:cNvSpPr txBox="1">
            <a:spLocks noChangeArrowheads="1"/>
          </p:cNvSpPr>
          <p:nvPr/>
        </p:nvSpPr>
        <p:spPr bwMode="auto">
          <a:xfrm>
            <a:off x="5746824" y="5646564"/>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R</a:t>
            </a:r>
            <a:r>
              <a:rPr lang="en-US" altLang="zh-CN" sz="1400" baseline="-25000">
                <a:ea typeface="宋体" panose="02010600030101010101" pitchFamily="2" charset="-122"/>
              </a:rPr>
              <a:t>8</a:t>
            </a:r>
          </a:p>
        </p:txBody>
      </p:sp>
      <p:sp>
        <p:nvSpPr>
          <p:cNvPr id="68" name="Text Box 55"/>
          <p:cNvSpPr txBox="1">
            <a:spLocks noChangeArrowheads="1"/>
          </p:cNvSpPr>
          <p:nvPr/>
        </p:nvSpPr>
        <p:spPr bwMode="auto">
          <a:xfrm>
            <a:off x="920824" y="5100464"/>
            <a:ext cx="29718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For accuracy, the resistors must be precise ratios, which is easily done in integrated circuits.</a:t>
            </a:r>
          </a:p>
        </p:txBody>
      </p:sp>
    </p:spTree>
    <p:extLst>
      <p:ext uri="{BB962C8B-B14F-4D97-AF65-F5344CB8AC3E}">
        <p14:creationId xmlns:p14="http://schemas.microsoft.com/office/powerpoint/2010/main" val="344141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500"/>
                                        <p:tgtEl>
                                          <p:spTgt spid="56"/>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57"/>
                                        </p:tgtEl>
                                        <p:attrNameLst>
                                          <p:attrName>style.visibility</p:attrName>
                                        </p:attrNameLst>
                                      </p:cBhvr>
                                      <p:to>
                                        <p:strVal val="visible"/>
                                      </p:to>
                                    </p:set>
                                    <p:anim calcmode="lin" valueType="num">
                                      <p:cBhvr additive="base">
                                        <p:cTn id="11" dur="500" fill="hold"/>
                                        <p:tgtEl>
                                          <p:spTgt spid="57"/>
                                        </p:tgtEl>
                                        <p:attrNameLst>
                                          <p:attrName>ppt_x</p:attrName>
                                        </p:attrNameLst>
                                      </p:cBhvr>
                                      <p:tavLst>
                                        <p:tav tm="0">
                                          <p:val>
                                            <p:strVal val="1+#ppt_w/2"/>
                                          </p:val>
                                        </p:tav>
                                        <p:tav tm="100000">
                                          <p:val>
                                            <p:strVal val="#ppt_x"/>
                                          </p:val>
                                        </p:tav>
                                      </p:tavLst>
                                    </p:anim>
                                    <p:anim calcmode="lin" valueType="num">
                                      <p:cBhvr additive="base">
                                        <p:cTn id="12" dur="500" fill="hold"/>
                                        <p:tgtEl>
                                          <p:spTgt spid="5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wipe(left)">
                                      <p:cBhvr>
                                        <p:cTn id="16" dur="500"/>
                                        <p:tgtEl>
                                          <p:spTgt spid="59"/>
                                        </p:tgtEl>
                                      </p:cBhvr>
                                    </p:animEffect>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grpId="0" nodeType="click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fade">
                                      <p:cBhvr>
                                        <p:cTn id="21" dur="1000"/>
                                        <p:tgtEl>
                                          <p:spTgt spid="68"/>
                                        </p:tgtEl>
                                      </p:cBhvr>
                                    </p:animEffect>
                                    <p:anim calcmode="lin" valueType="num">
                                      <p:cBhvr>
                                        <p:cTn id="22" dur="1000" fill="hold"/>
                                        <p:tgtEl>
                                          <p:spTgt spid="68"/>
                                        </p:tgtEl>
                                        <p:attrNameLst>
                                          <p:attrName>ppt_x</p:attrName>
                                        </p:attrNameLst>
                                      </p:cBhvr>
                                      <p:tavLst>
                                        <p:tav tm="0">
                                          <p:val>
                                            <p:strVal val="#ppt_x"/>
                                          </p:val>
                                        </p:tav>
                                        <p:tav tm="100000">
                                          <p:val>
                                            <p:strVal val="#ppt_x"/>
                                          </p:val>
                                        </p:tav>
                                      </p:tavLst>
                                    </p:anim>
                                    <p:anim calcmode="lin" valueType="num">
                                      <p:cBhvr>
                                        <p:cTn id="23" dur="900" decel="100000" fill="hold"/>
                                        <p:tgtEl>
                                          <p:spTgt spid="68"/>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6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9" grpId="0"/>
      <p:bldP spid="6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DAC</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Digital-to-Analog Conversion Method</a:t>
            </a: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35" name="Text Box 16"/>
          <p:cNvSpPr txBox="1">
            <a:spLocks noChangeArrowheads="1"/>
          </p:cNvSpPr>
          <p:nvPr/>
        </p:nvSpPr>
        <p:spPr bwMode="auto">
          <a:xfrm>
            <a:off x="5928792" y="3417714"/>
            <a:ext cx="99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R</a:t>
            </a:r>
            <a:r>
              <a:rPr lang="en-US" altLang="zh-CN" sz="1400" i="1" baseline="-25000">
                <a:ea typeface="宋体" panose="02010600030101010101" pitchFamily="2" charset="-122"/>
              </a:rPr>
              <a:t>f</a:t>
            </a:r>
            <a:r>
              <a:rPr lang="en-US" altLang="zh-CN" sz="1400">
                <a:ea typeface="宋体" panose="02010600030101010101" pitchFamily="2" charset="-122"/>
              </a:rPr>
              <a:t> = 50 k</a:t>
            </a:r>
            <a:r>
              <a:rPr lang="en-US" altLang="zh-CN" sz="1400">
                <a:latin typeface="Symbol" panose="05050102010706020507" pitchFamily="18" charset="2"/>
                <a:ea typeface="宋体" panose="02010600030101010101" pitchFamily="2" charset="-122"/>
              </a:rPr>
              <a:t>W</a:t>
            </a:r>
            <a:endParaRPr lang="en-US" altLang="zh-CN" sz="1400" i="1">
              <a:latin typeface="Symbol" panose="05050102010706020507" pitchFamily="18" charset="2"/>
              <a:ea typeface="宋体" panose="02010600030101010101" pitchFamily="2" charset="-122"/>
            </a:endParaRPr>
          </a:p>
        </p:txBody>
      </p:sp>
      <p:sp>
        <p:nvSpPr>
          <p:cNvPr id="36" name="Text Box 18"/>
          <p:cNvSpPr txBox="1">
            <a:spLocks noChangeArrowheads="1"/>
          </p:cNvSpPr>
          <p:nvPr/>
        </p:nvSpPr>
        <p:spPr bwMode="auto">
          <a:xfrm>
            <a:off x="4290492" y="3043064"/>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3300"/>
                </a:solidFill>
                <a:ea typeface="宋体" panose="02010600030101010101" pitchFamily="2" charset="-122"/>
              </a:rPr>
              <a:t>0 V</a:t>
            </a:r>
          </a:p>
        </p:txBody>
      </p:sp>
      <p:sp>
        <p:nvSpPr>
          <p:cNvPr id="37" name="Text Box 19"/>
          <p:cNvSpPr txBox="1">
            <a:spLocks noChangeArrowheads="1"/>
          </p:cNvSpPr>
          <p:nvPr/>
        </p:nvSpPr>
        <p:spPr bwMode="auto">
          <a:xfrm>
            <a:off x="3503092" y="3043064"/>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3300"/>
                </a:solidFill>
                <a:ea typeface="宋体" panose="02010600030101010101" pitchFamily="2" charset="-122"/>
              </a:rPr>
              <a:t>+5.0 V</a:t>
            </a:r>
            <a:endParaRPr lang="en-US" altLang="zh-CN" sz="1400" baseline="-25000">
              <a:solidFill>
                <a:srgbClr val="FF3300"/>
              </a:solidFill>
              <a:ea typeface="宋体" panose="02010600030101010101" pitchFamily="2" charset="-122"/>
            </a:endParaRPr>
          </a:p>
        </p:txBody>
      </p:sp>
      <p:sp>
        <p:nvSpPr>
          <p:cNvPr id="38" name="Text Box 24"/>
          <p:cNvSpPr txBox="1">
            <a:spLocks noChangeArrowheads="1"/>
          </p:cNvSpPr>
          <p:nvPr/>
        </p:nvSpPr>
        <p:spPr bwMode="auto">
          <a:xfrm>
            <a:off x="7147992" y="4262264"/>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3300"/>
                </a:solidFill>
                <a:ea typeface="宋体" panose="02010600030101010101" pitchFamily="2" charset="-122"/>
              </a:rPr>
              <a:t>V</a:t>
            </a:r>
            <a:r>
              <a:rPr lang="en-US" altLang="zh-CN" sz="1400" i="1" baseline="-25000">
                <a:solidFill>
                  <a:srgbClr val="FF3300"/>
                </a:solidFill>
                <a:ea typeface="宋体" panose="02010600030101010101" pitchFamily="2" charset="-122"/>
              </a:rPr>
              <a:t>out</a:t>
            </a:r>
          </a:p>
        </p:txBody>
      </p:sp>
      <p:sp>
        <p:nvSpPr>
          <p:cNvPr id="39" name="Text Box 26"/>
          <p:cNvSpPr txBox="1">
            <a:spLocks noChangeArrowheads="1"/>
          </p:cNvSpPr>
          <p:nvPr/>
        </p:nvSpPr>
        <p:spPr bwMode="auto">
          <a:xfrm>
            <a:off x="3185592" y="3417714"/>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R</a:t>
            </a:r>
            <a:r>
              <a:rPr lang="en-US" altLang="zh-CN" sz="1400" baseline="-25000">
                <a:ea typeface="宋体" panose="02010600030101010101" pitchFamily="2" charset="-122"/>
              </a:rPr>
              <a:t>1</a:t>
            </a:r>
          </a:p>
        </p:txBody>
      </p:sp>
      <p:sp>
        <p:nvSpPr>
          <p:cNvPr id="40" name="Text Box 27"/>
          <p:cNvSpPr txBox="1">
            <a:spLocks noChangeArrowheads="1"/>
          </p:cNvSpPr>
          <p:nvPr/>
        </p:nvSpPr>
        <p:spPr bwMode="auto">
          <a:xfrm>
            <a:off x="3871392" y="3417714"/>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R</a:t>
            </a:r>
            <a:r>
              <a:rPr lang="en-US" altLang="zh-CN" sz="1400" baseline="-25000">
                <a:ea typeface="宋体" panose="02010600030101010101" pitchFamily="2" charset="-122"/>
              </a:rPr>
              <a:t>3</a:t>
            </a:r>
          </a:p>
        </p:txBody>
      </p:sp>
      <p:sp>
        <p:nvSpPr>
          <p:cNvPr id="41" name="Text Box 28"/>
          <p:cNvSpPr txBox="1">
            <a:spLocks noChangeArrowheads="1"/>
          </p:cNvSpPr>
          <p:nvPr/>
        </p:nvSpPr>
        <p:spPr bwMode="auto">
          <a:xfrm>
            <a:off x="4557192" y="3417714"/>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R</a:t>
            </a:r>
            <a:r>
              <a:rPr lang="en-US" altLang="zh-CN" sz="1400" baseline="-25000">
                <a:ea typeface="宋体" panose="02010600030101010101" pitchFamily="2" charset="-122"/>
              </a:rPr>
              <a:t>5</a:t>
            </a:r>
          </a:p>
        </p:txBody>
      </p:sp>
      <p:sp>
        <p:nvSpPr>
          <p:cNvPr id="42" name="Text Box 29"/>
          <p:cNvSpPr txBox="1">
            <a:spLocks noChangeArrowheads="1"/>
          </p:cNvSpPr>
          <p:nvPr/>
        </p:nvSpPr>
        <p:spPr bwMode="auto">
          <a:xfrm>
            <a:off x="5242992" y="3417714"/>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R</a:t>
            </a:r>
            <a:r>
              <a:rPr lang="en-US" altLang="zh-CN" sz="1400" baseline="-25000">
                <a:ea typeface="宋体" panose="02010600030101010101" pitchFamily="2" charset="-122"/>
              </a:rPr>
              <a:t>7</a:t>
            </a:r>
          </a:p>
        </p:txBody>
      </p:sp>
      <p:sp>
        <p:nvSpPr>
          <p:cNvPr id="43" name="Text Box 30"/>
          <p:cNvSpPr txBox="1">
            <a:spLocks noChangeArrowheads="1"/>
          </p:cNvSpPr>
          <p:nvPr/>
        </p:nvSpPr>
        <p:spPr bwMode="auto">
          <a:xfrm>
            <a:off x="2588692" y="3811414"/>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R</a:t>
            </a:r>
            <a:r>
              <a:rPr lang="en-US" altLang="zh-CN" sz="1400" baseline="-25000">
                <a:ea typeface="宋体" panose="02010600030101010101" pitchFamily="2" charset="-122"/>
              </a:rPr>
              <a:t>2</a:t>
            </a:r>
          </a:p>
        </p:txBody>
      </p:sp>
      <p:sp>
        <p:nvSpPr>
          <p:cNvPr id="44" name="Text Box 31"/>
          <p:cNvSpPr txBox="1">
            <a:spLocks noChangeArrowheads="1"/>
          </p:cNvSpPr>
          <p:nvPr/>
        </p:nvSpPr>
        <p:spPr bwMode="auto">
          <a:xfrm>
            <a:off x="3274492" y="3811414"/>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R</a:t>
            </a:r>
            <a:r>
              <a:rPr lang="en-US" altLang="zh-CN" sz="1400" baseline="-25000">
                <a:ea typeface="宋体" panose="02010600030101010101" pitchFamily="2" charset="-122"/>
              </a:rPr>
              <a:t>4</a:t>
            </a:r>
          </a:p>
        </p:txBody>
      </p:sp>
      <p:sp>
        <p:nvSpPr>
          <p:cNvPr id="45" name="Text Box 32"/>
          <p:cNvSpPr txBox="1">
            <a:spLocks noChangeArrowheads="1"/>
          </p:cNvSpPr>
          <p:nvPr/>
        </p:nvSpPr>
        <p:spPr bwMode="auto">
          <a:xfrm>
            <a:off x="3960292" y="3811414"/>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R</a:t>
            </a:r>
            <a:r>
              <a:rPr lang="en-US" altLang="zh-CN" sz="1400" baseline="-25000">
                <a:ea typeface="宋体" panose="02010600030101010101" pitchFamily="2" charset="-122"/>
              </a:rPr>
              <a:t>6</a:t>
            </a:r>
          </a:p>
        </p:txBody>
      </p:sp>
      <p:sp>
        <p:nvSpPr>
          <p:cNvPr id="46" name="Text Box 33"/>
          <p:cNvSpPr txBox="1">
            <a:spLocks noChangeArrowheads="1"/>
          </p:cNvSpPr>
          <p:nvPr/>
        </p:nvSpPr>
        <p:spPr bwMode="auto">
          <a:xfrm>
            <a:off x="4646092" y="3811414"/>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R</a:t>
            </a:r>
            <a:r>
              <a:rPr lang="en-US" altLang="zh-CN" sz="1400" baseline="-25000">
                <a:ea typeface="宋体" panose="02010600030101010101" pitchFamily="2" charset="-122"/>
              </a:rPr>
              <a:t>8</a:t>
            </a:r>
          </a:p>
        </p:txBody>
      </p:sp>
      <p:sp>
        <p:nvSpPr>
          <p:cNvPr id="69" name="WordArt 35"/>
          <p:cNvSpPr>
            <a:spLocks noChangeArrowheads="1" noChangeShapeType="1" noTextEdit="1"/>
          </p:cNvSpPr>
          <p:nvPr/>
        </p:nvSpPr>
        <p:spPr bwMode="auto">
          <a:xfrm>
            <a:off x="975792" y="2296939"/>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rPr>
              <a:t>Example</a:t>
            </a:r>
            <a:endParaRPr lang="zh-CN" altLang="en-US"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endParaRPr>
          </a:p>
        </p:txBody>
      </p:sp>
      <p:sp>
        <p:nvSpPr>
          <p:cNvPr id="70" name="Text Box 36"/>
          <p:cNvSpPr txBox="1">
            <a:spLocks noChangeArrowheads="1"/>
          </p:cNvSpPr>
          <p:nvPr/>
        </p:nvSpPr>
        <p:spPr bwMode="auto">
          <a:xfrm>
            <a:off x="2271192" y="2204864"/>
            <a:ext cx="5638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lang="en-US" altLang="zh-CN" sz="2000">
                <a:ea typeface="宋体" panose="02010600030101010101" pitchFamily="2" charset="-122"/>
              </a:rPr>
              <a:t>An </a:t>
            </a:r>
            <a:r>
              <a:rPr lang="en-US" altLang="zh-CN" sz="2000" i="1">
                <a:ea typeface="宋体" panose="02010600030101010101" pitchFamily="2" charset="-122"/>
              </a:rPr>
              <a:t>R-2R</a:t>
            </a:r>
            <a:r>
              <a:rPr lang="en-US" altLang="zh-CN" sz="2000">
                <a:ea typeface="宋体" panose="02010600030101010101" pitchFamily="2" charset="-122"/>
              </a:rPr>
              <a:t> ladder has a binary input of 1011. If a HIGH = +5.0 V and a LOW = 0 V, what is </a:t>
            </a:r>
            <a:r>
              <a:rPr lang="en-US" altLang="zh-CN" sz="2000" i="1">
                <a:ea typeface="宋体" panose="02010600030101010101" pitchFamily="2" charset="-122"/>
              </a:rPr>
              <a:t>V</a:t>
            </a:r>
            <a:r>
              <a:rPr lang="en-US" altLang="zh-CN" sz="2000" baseline="-25000">
                <a:ea typeface="宋体" panose="02010600030101010101" pitchFamily="2" charset="-122"/>
              </a:rPr>
              <a:t>out</a:t>
            </a:r>
            <a:r>
              <a:rPr lang="en-US" altLang="zh-CN" sz="2000">
                <a:ea typeface="宋体" panose="02010600030101010101" pitchFamily="2" charset="-122"/>
              </a:rPr>
              <a:t>?</a:t>
            </a:r>
          </a:p>
        </p:txBody>
      </p:sp>
      <p:sp>
        <p:nvSpPr>
          <p:cNvPr id="71" name="Text Box 12"/>
          <p:cNvSpPr txBox="1">
            <a:spLocks noChangeArrowheads="1"/>
          </p:cNvSpPr>
          <p:nvPr/>
        </p:nvSpPr>
        <p:spPr bwMode="auto">
          <a:xfrm>
            <a:off x="3147492" y="3646314"/>
            <a:ext cx="723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50 k</a:t>
            </a:r>
            <a:r>
              <a:rPr lang="en-US" altLang="zh-CN" sz="1400">
                <a:latin typeface="Symbol" panose="05050102010706020507" pitchFamily="18" charset="2"/>
                <a:ea typeface="宋体" panose="02010600030101010101" pitchFamily="2" charset="-122"/>
              </a:rPr>
              <a:t>W</a:t>
            </a:r>
            <a:endParaRPr lang="en-US" altLang="zh-CN" sz="1400" i="1">
              <a:latin typeface="Symbol" panose="05050102010706020507" pitchFamily="18" charset="2"/>
              <a:ea typeface="宋体" panose="02010600030101010101" pitchFamily="2" charset="-122"/>
            </a:endParaRPr>
          </a:p>
        </p:txBody>
      </p:sp>
      <p:sp>
        <p:nvSpPr>
          <p:cNvPr id="72" name="Text Box 9"/>
          <p:cNvSpPr txBox="1">
            <a:spLocks noChangeArrowheads="1"/>
          </p:cNvSpPr>
          <p:nvPr/>
        </p:nvSpPr>
        <p:spPr bwMode="auto">
          <a:xfrm>
            <a:off x="3261792" y="4262264"/>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25 k</a:t>
            </a:r>
            <a:r>
              <a:rPr lang="en-US" altLang="zh-CN" sz="1400">
                <a:latin typeface="Symbol" panose="05050102010706020507" pitchFamily="18" charset="2"/>
                <a:ea typeface="宋体" panose="02010600030101010101" pitchFamily="2" charset="-122"/>
              </a:rPr>
              <a:t>W</a:t>
            </a:r>
          </a:p>
        </p:txBody>
      </p:sp>
      <p:sp>
        <p:nvSpPr>
          <p:cNvPr id="74" name="Text Box 38"/>
          <p:cNvSpPr txBox="1">
            <a:spLocks noChangeArrowheads="1"/>
          </p:cNvSpPr>
          <p:nvPr/>
        </p:nvSpPr>
        <p:spPr bwMode="auto">
          <a:xfrm>
            <a:off x="3833292" y="3652664"/>
            <a:ext cx="723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50 k</a:t>
            </a:r>
            <a:r>
              <a:rPr lang="en-US" altLang="zh-CN" sz="1400">
                <a:latin typeface="Symbol" panose="05050102010706020507" pitchFamily="18" charset="2"/>
                <a:ea typeface="宋体" panose="02010600030101010101" pitchFamily="2" charset="-122"/>
              </a:rPr>
              <a:t>W</a:t>
            </a:r>
            <a:endParaRPr lang="en-US" altLang="zh-CN" sz="1400" i="1">
              <a:latin typeface="Symbol" panose="05050102010706020507" pitchFamily="18" charset="2"/>
              <a:ea typeface="宋体" panose="02010600030101010101" pitchFamily="2" charset="-122"/>
            </a:endParaRPr>
          </a:p>
        </p:txBody>
      </p:sp>
      <p:sp>
        <p:nvSpPr>
          <p:cNvPr id="75" name="Text Box 39"/>
          <p:cNvSpPr txBox="1">
            <a:spLocks noChangeArrowheads="1"/>
          </p:cNvSpPr>
          <p:nvPr/>
        </p:nvSpPr>
        <p:spPr bwMode="auto">
          <a:xfrm>
            <a:off x="4519092" y="3659014"/>
            <a:ext cx="723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50 k</a:t>
            </a:r>
            <a:r>
              <a:rPr lang="en-US" altLang="zh-CN" sz="1400">
                <a:latin typeface="Symbol" panose="05050102010706020507" pitchFamily="18" charset="2"/>
                <a:ea typeface="宋体" panose="02010600030101010101" pitchFamily="2" charset="-122"/>
              </a:rPr>
              <a:t>W</a:t>
            </a:r>
            <a:endParaRPr lang="en-US" altLang="zh-CN" sz="1400" i="1">
              <a:latin typeface="Symbol" panose="05050102010706020507" pitchFamily="18" charset="2"/>
              <a:ea typeface="宋体" panose="02010600030101010101" pitchFamily="2" charset="-122"/>
            </a:endParaRPr>
          </a:p>
        </p:txBody>
      </p:sp>
      <p:sp>
        <p:nvSpPr>
          <p:cNvPr id="76" name="Text Box 40"/>
          <p:cNvSpPr txBox="1">
            <a:spLocks noChangeArrowheads="1"/>
          </p:cNvSpPr>
          <p:nvPr/>
        </p:nvSpPr>
        <p:spPr bwMode="auto">
          <a:xfrm>
            <a:off x="5204892" y="3665364"/>
            <a:ext cx="723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50 k</a:t>
            </a:r>
            <a:r>
              <a:rPr lang="en-US" altLang="zh-CN" sz="1400">
                <a:latin typeface="Symbol" panose="05050102010706020507" pitchFamily="18" charset="2"/>
                <a:ea typeface="宋体" panose="02010600030101010101" pitchFamily="2" charset="-122"/>
              </a:rPr>
              <a:t>W</a:t>
            </a:r>
            <a:endParaRPr lang="en-US" altLang="zh-CN" sz="1400" i="1">
              <a:latin typeface="Symbol" panose="05050102010706020507" pitchFamily="18" charset="2"/>
              <a:ea typeface="宋体" panose="02010600030101010101" pitchFamily="2" charset="-122"/>
            </a:endParaRPr>
          </a:p>
        </p:txBody>
      </p:sp>
      <p:sp>
        <p:nvSpPr>
          <p:cNvPr id="77" name="Text Box 42"/>
          <p:cNvSpPr txBox="1">
            <a:spLocks noChangeArrowheads="1"/>
          </p:cNvSpPr>
          <p:nvPr/>
        </p:nvSpPr>
        <p:spPr bwMode="auto">
          <a:xfrm>
            <a:off x="2575992" y="4262264"/>
            <a:ext cx="723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50 k</a:t>
            </a:r>
            <a:r>
              <a:rPr lang="en-US" altLang="zh-CN" sz="1400">
                <a:latin typeface="Symbol" panose="05050102010706020507" pitchFamily="18" charset="2"/>
                <a:ea typeface="宋体" panose="02010600030101010101" pitchFamily="2" charset="-122"/>
              </a:rPr>
              <a:t>W</a:t>
            </a:r>
            <a:endParaRPr lang="en-US" altLang="zh-CN" sz="1400" i="1">
              <a:latin typeface="Symbol" panose="05050102010706020507" pitchFamily="18" charset="2"/>
              <a:ea typeface="宋体" panose="02010600030101010101" pitchFamily="2" charset="-122"/>
            </a:endParaRPr>
          </a:p>
        </p:txBody>
      </p:sp>
      <p:sp>
        <p:nvSpPr>
          <p:cNvPr id="78" name="Text Box 43"/>
          <p:cNvSpPr txBox="1">
            <a:spLocks noChangeArrowheads="1"/>
          </p:cNvSpPr>
          <p:nvPr/>
        </p:nvSpPr>
        <p:spPr bwMode="auto">
          <a:xfrm>
            <a:off x="3871392" y="4262264"/>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25 k</a:t>
            </a:r>
            <a:r>
              <a:rPr lang="en-US" altLang="zh-CN" sz="1400">
                <a:latin typeface="Symbol" panose="05050102010706020507" pitchFamily="18" charset="2"/>
                <a:ea typeface="宋体" panose="02010600030101010101" pitchFamily="2" charset="-122"/>
              </a:rPr>
              <a:t>W</a:t>
            </a:r>
          </a:p>
        </p:txBody>
      </p:sp>
      <p:sp>
        <p:nvSpPr>
          <p:cNvPr id="79" name="Text Box 44"/>
          <p:cNvSpPr txBox="1">
            <a:spLocks noChangeArrowheads="1"/>
          </p:cNvSpPr>
          <p:nvPr/>
        </p:nvSpPr>
        <p:spPr bwMode="auto">
          <a:xfrm>
            <a:off x="4557192" y="4262264"/>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25 k</a:t>
            </a:r>
            <a:r>
              <a:rPr lang="en-US" altLang="zh-CN" sz="1400">
                <a:latin typeface="Symbol" panose="05050102010706020507" pitchFamily="18" charset="2"/>
                <a:ea typeface="宋体" panose="02010600030101010101" pitchFamily="2" charset="-122"/>
              </a:rPr>
              <a:t>W</a:t>
            </a:r>
          </a:p>
        </p:txBody>
      </p:sp>
      <p:sp>
        <p:nvSpPr>
          <p:cNvPr id="80" name="Text Box 45"/>
          <p:cNvSpPr txBox="1">
            <a:spLocks noChangeArrowheads="1"/>
          </p:cNvSpPr>
          <p:nvPr/>
        </p:nvSpPr>
        <p:spPr bwMode="auto">
          <a:xfrm>
            <a:off x="2804592" y="3043064"/>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3300"/>
                </a:solidFill>
                <a:ea typeface="宋体" panose="02010600030101010101" pitchFamily="2" charset="-122"/>
              </a:rPr>
              <a:t>+5.0 V</a:t>
            </a:r>
            <a:endParaRPr lang="en-US" altLang="zh-CN" sz="1400" baseline="-25000">
              <a:solidFill>
                <a:srgbClr val="FF3300"/>
              </a:solidFill>
              <a:ea typeface="宋体" panose="02010600030101010101" pitchFamily="2" charset="-122"/>
            </a:endParaRPr>
          </a:p>
        </p:txBody>
      </p:sp>
      <p:sp>
        <p:nvSpPr>
          <p:cNvPr id="81" name="Text Box 46"/>
          <p:cNvSpPr txBox="1">
            <a:spLocks noChangeArrowheads="1"/>
          </p:cNvSpPr>
          <p:nvPr/>
        </p:nvSpPr>
        <p:spPr bwMode="auto">
          <a:xfrm>
            <a:off x="4849292" y="3043064"/>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3300"/>
                </a:solidFill>
                <a:ea typeface="宋体" panose="02010600030101010101" pitchFamily="2" charset="-122"/>
              </a:rPr>
              <a:t>+5.0 V</a:t>
            </a:r>
            <a:endParaRPr lang="en-US" altLang="zh-CN" sz="1400" baseline="-25000">
              <a:solidFill>
                <a:srgbClr val="FF3300"/>
              </a:solidFill>
              <a:ea typeface="宋体" panose="02010600030101010101" pitchFamily="2" charset="-122"/>
            </a:endParaRPr>
          </a:p>
        </p:txBody>
      </p:sp>
      <p:graphicFrame>
        <p:nvGraphicFramePr>
          <p:cNvPr id="82" name="Object 53"/>
          <p:cNvGraphicFramePr>
            <a:graphicFrameLocks noChangeAspect="1"/>
          </p:cNvGraphicFramePr>
          <p:nvPr>
            <p:extLst>
              <p:ext uri="{D42A27DB-BD31-4B8C-83A1-F6EECF244321}">
                <p14:modId xmlns:p14="http://schemas.microsoft.com/office/powerpoint/2010/main" val="3539787037"/>
              </p:ext>
            </p:extLst>
          </p:nvPr>
        </p:nvGraphicFramePr>
        <p:xfrm>
          <a:off x="1053580" y="5557664"/>
          <a:ext cx="2841625" cy="598488"/>
        </p:xfrm>
        <a:graphic>
          <a:graphicData uri="http://schemas.openxmlformats.org/presentationml/2006/ole">
            <mc:AlternateContent xmlns:mc="http://schemas.openxmlformats.org/markup-compatibility/2006">
              <mc:Choice xmlns:v="urn:schemas-microsoft-com:vml" Requires="v">
                <p:oleObj spid="_x0000_s352538" name="Equation" r:id="rId3" imgW="1866600" imgH="393480" progId="Equation.DSMT4">
                  <p:embed/>
                </p:oleObj>
              </mc:Choice>
              <mc:Fallback>
                <p:oleObj name="Equation" r:id="rId3" imgW="186660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3580" y="5557664"/>
                        <a:ext cx="2841625" cy="598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 name="Object 58"/>
          <p:cNvGraphicFramePr>
            <a:graphicFrameLocks noChangeAspect="1"/>
          </p:cNvGraphicFramePr>
          <p:nvPr>
            <p:extLst>
              <p:ext uri="{D42A27DB-BD31-4B8C-83A1-F6EECF244321}">
                <p14:modId xmlns:p14="http://schemas.microsoft.com/office/powerpoint/2010/main" val="2515763115"/>
              </p:ext>
            </p:extLst>
          </p:nvPr>
        </p:nvGraphicFramePr>
        <p:xfrm>
          <a:off x="4025380" y="5557664"/>
          <a:ext cx="2665412" cy="598488"/>
        </p:xfrm>
        <a:graphic>
          <a:graphicData uri="http://schemas.openxmlformats.org/presentationml/2006/ole">
            <mc:AlternateContent xmlns:mc="http://schemas.openxmlformats.org/markup-compatibility/2006">
              <mc:Choice xmlns:v="urn:schemas-microsoft-com:vml" Requires="v">
                <p:oleObj spid="_x0000_s352539" name="Equation" r:id="rId5" imgW="1752480" imgH="393480" progId="Equation.DSMT4">
                  <p:embed/>
                </p:oleObj>
              </mc:Choice>
              <mc:Fallback>
                <p:oleObj name="Equation" r:id="rId5" imgW="1752480" imgH="393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25380" y="5557664"/>
                        <a:ext cx="2665412" cy="598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 name="Object 59"/>
          <p:cNvGraphicFramePr>
            <a:graphicFrameLocks noChangeAspect="1"/>
          </p:cNvGraphicFramePr>
          <p:nvPr>
            <p:extLst>
              <p:ext uri="{D42A27DB-BD31-4B8C-83A1-F6EECF244321}">
                <p14:modId xmlns:p14="http://schemas.microsoft.com/office/powerpoint/2010/main" val="3615960845"/>
              </p:ext>
            </p:extLst>
          </p:nvPr>
        </p:nvGraphicFramePr>
        <p:xfrm>
          <a:off x="1129780" y="6167264"/>
          <a:ext cx="2471737" cy="598488"/>
        </p:xfrm>
        <a:graphic>
          <a:graphicData uri="http://schemas.openxmlformats.org/presentationml/2006/ole">
            <mc:AlternateContent xmlns:mc="http://schemas.openxmlformats.org/markup-compatibility/2006">
              <mc:Choice xmlns:v="urn:schemas-microsoft-com:vml" Requires="v">
                <p:oleObj spid="_x0000_s352540" name="Equation" r:id="rId7" imgW="1625400" imgH="393480" progId="Equation.DSMT4">
                  <p:embed/>
                </p:oleObj>
              </mc:Choice>
              <mc:Fallback>
                <p:oleObj name="Equation" r:id="rId7" imgW="1625400" imgH="3934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29780" y="6167264"/>
                        <a:ext cx="2471737" cy="598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 name="Object 60"/>
          <p:cNvGraphicFramePr>
            <a:graphicFrameLocks noChangeAspect="1"/>
          </p:cNvGraphicFramePr>
          <p:nvPr>
            <p:extLst>
              <p:ext uri="{D42A27DB-BD31-4B8C-83A1-F6EECF244321}">
                <p14:modId xmlns:p14="http://schemas.microsoft.com/office/powerpoint/2010/main" val="2409746354"/>
              </p:ext>
            </p:extLst>
          </p:nvPr>
        </p:nvGraphicFramePr>
        <p:xfrm>
          <a:off x="2347392" y="3347864"/>
          <a:ext cx="4800600" cy="1751013"/>
        </p:xfrm>
        <a:graphic>
          <a:graphicData uri="http://schemas.openxmlformats.org/presentationml/2006/ole">
            <mc:AlternateContent xmlns:mc="http://schemas.openxmlformats.org/markup-compatibility/2006">
              <mc:Choice xmlns:v="urn:schemas-microsoft-com:vml" Requires="v">
                <p:oleObj spid="_x0000_s352541" name="CorelDRAW" r:id="rId9" imgW="3224463" imgH="1174659" progId="CorelDRAW.Graphic.13">
                  <p:embed/>
                </p:oleObj>
              </mc:Choice>
              <mc:Fallback>
                <p:oleObj name="CorelDRAW" r:id="rId9" imgW="3224463" imgH="1174659" progId="CorelDRAW.Graphic.1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47392" y="3347864"/>
                        <a:ext cx="4800600" cy="175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6" name="Text Box 61"/>
          <p:cNvSpPr txBox="1">
            <a:spLocks noChangeArrowheads="1"/>
          </p:cNvSpPr>
          <p:nvPr/>
        </p:nvSpPr>
        <p:spPr bwMode="auto">
          <a:xfrm>
            <a:off x="2880792" y="2814464"/>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3300"/>
                </a:solidFill>
                <a:ea typeface="宋体" panose="02010600030101010101" pitchFamily="2" charset="-122"/>
              </a:rPr>
              <a:t>D</a:t>
            </a:r>
            <a:r>
              <a:rPr lang="en-US" altLang="zh-CN" sz="1400" baseline="-25000">
                <a:solidFill>
                  <a:srgbClr val="FF3300"/>
                </a:solidFill>
                <a:ea typeface="宋体" panose="02010600030101010101" pitchFamily="2" charset="-122"/>
              </a:rPr>
              <a:t>0</a:t>
            </a:r>
          </a:p>
        </p:txBody>
      </p:sp>
      <p:sp>
        <p:nvSpPr>
          <p:cNvPr id="87" name="Text Box 62"/>
          <p:cNvSpPr txBox="1">
            <a:spLocks noChangeArrowheads="1"/>
          </p:cNvSpPr>
          <p:nvPr/>
        </p:nvSpPr>
        <p:spPr bwMode="auto">
          <a:xfrm>
            <a:off x="3642792" y="2814464"/>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3300"/>
                </a:solidFill>
                <a:ea typeface="宋体" panose="02010600030101010101" pitchFamily="2" charset="-122"/>
              </a:rPr>
              <a:t>D</a:t>
            </a:r>
            <a:r>
              <a:rPr lang="en-US" altLang="zh-CN" sz="1400" baseline="-25000">
                <a:solidFill>
                  <a:srgbClr val="FF3300"/>
                </a:solidFill>
                <a:ea typeface="宋体" panose="02010600030101010101" pitchFamily="2" charset="-122"/>
              </a:rPr>
              <a:t>1</a:t>
            </a:r>
          </a:p>
        </p:txBody>
      </p:sp>
      <p:sp>
        <p:nvSpPr>
          <p:cNvPr id="88" name="Text Box 63"/>
          <p:cNvSpPr txBox="1">
            <a:spLocks noChangeArrowheads="1"/>
          </p:cNvSpPr>
          <p:nvPr/>
        </p:nvSpPr>
        <p:spPr bwMode="auto">
          <a:xfrm>
            <a:off x="4328592" y="2814464"/>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3300"/>
                </a:solidFill>
                <a:ea typeface="宋体" panose="02010600030101010101" pitchFamily="2" charset="-122"/>
              </a:rPr>
              <a:t>D</a:t>
            </a:r>
            <a:r>
              <a:rPr lang="en-US" altLang="zh-CN" sz="1400" baseline="-25000">
                <a:solidFill>
                  <a:srgbClr val="FF3300"/>
                </a:solidFill>
                <a:ea typeface="宋体" panose="02010600030101010101" pitchFamily="2" charset="-122"/>
              </a:rPr>
              <a:t>2</a:t>
            </a:r>
          </a:p>
        </p:txBody>
      </p:sp>
      <p:sp>
        <p:nvSpPr>
          <p:cNvPr id="89" name="Text Box 64"/>
          <p:cNvSpPr txBox="1">
            <a:spLocks noChangeArrowheads="1"/>
          </p:cNvSpPr>
          <p:nvPr/>
        </p:nvSpPr>
        <p:spPr bwMode="auto">
          <a:xfrm>
            <a:off x="5014392" y="2814464"/>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3300"/>
                </a:solidFill>
                <a:ea typeface="宋体" panose="02010600030101010101" pitchFamily="2" charset="-122"/>
              </a:rPr>
              <a:t>D</a:t>
            </a:r>
            <a:r>
              <a:rPr lang="en-US" altLang="zh-CN" sz="1400" baseline="-25000">
                <a:solidFill>
                  <a:srgbClr val="FF3300"/>
                </a:solidFill>
                <a:ea typeface="宋体" panose="02010600030101010101" pitchFamily="2" charset="-122"/>
              </a:rPr>
              <a:t>3</a:t>
            </a:r>
          </a:p>
        </p:txBody>
      </p:sp>
      <p:sp>
        <p:nvSpPr>
          <p:cNvPr id="90" name="Text Box 65"/>
          <p:cNvSpPr txBox="1">
            <a:spLocks noChangeArrowheads="1"/>
          </p:cNvSpPr>
          <p:nvPr/>
        </p:nvSpPr>
        <p:spPr bwMode="auto">
          <a:xfrm>
            <a:off x="3947592" y="6243464"/>
            <a:ext cx="495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Applying superposition, </a:t>
            </a:r>
            <a:r>
              <a:rPr lang="en-US" altLang="zh-CN" sz="2000" i="1">
                <a:ea typeface="宋体" panose="02010600030101010101" pitchFamily="2" charset="-122"/>
              </a:rPr>
              <a:t>V</a:t>
            </a:r>
            <a:r>
              <a:rPr lang="en-US" altLang="zh-CN" sz="2000" i="1" baseline="-25000">
                <a:ea typeface="宋体" panose="02010600030101010101" pitchFamily="2" charset="-122"/>
              </a:rPr>
              <a:t>out</a:t>
            </a:r>
            <a:r>
              <a:rPr lang="en-US" altLang="zh-CN" sz="2000">
                <a:ea typeface="宋体" panose="02010600030101010101" pitchFamily="2" charset="-122"/>
              </a:rPr>
              <a:t> =</a:t>
            </a:r>
          </a:p>
        </p:txBody>
      </p:sp>
      <p:sp>
        <p:nvSpPr>
          <p:cNvPr id="91" name="Text Box 66"/>
          <p:cNvSpPr txBox="1">
            <a:spLocks noChangeArrowheads="1"/>
          </p:cNvSpPr>
          <p:nvPr/>
        </p:nvSpPr>
        <p:spPr bwMode="auto">
          <a:xfrm>
            <a:off x="7147992" y="6243464"/>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rgbClr val="FF3300"/>
                </a:solidFill>
                <a:ea typeface="宋体" panose="02010600030101010101" pitchFamily="2" charset="-122"/>
                <a:cs typeface="Times New Roman" panose="02020603050405020304" pitchFamily="18" charset="0"/>
              </a:rPr>
              <a:t>−</a:t>
            </a:r>
            <a:r>
              <a:rPr lang="en-US" altLang="zh-CN" sz="2000">
                <a:solidFill>
                  <a:srgbClr val="FF3300"/>
                </a:solidFill>
                <a:ea typeface="宋体" panose="02010600030101010101" pitchFamily="2" charset="-122"/>
              </a:rPr>
              <a:t>3.43 V</a:t>
            </a:r>
          </a:p>
        </p:txBody>
      </p:sp>
      <p:grpSp>
        <p:nvGrpSpPr>
          <p:cNvPr id="92" name="Group 68"/>
          <p:cNvGrpSpPr>
            <a:grpSpLocks/>
          </p:cNvGrpSpPr>
          <p:nvPr/>
        </p:nvGrpSpPr>
        <p:grpSpPr bwMode="auto">
          <a:xfrm>
            <a:off x="2214042" y="5024264"/>
            <a:ext cx="6457950" cy="577850"/>
            <a:chOff x="1356" y="2832"/>
            <a:chExt cx="4068" cy="364"/>
          </a:xfrm>
        </p:grpSpPr>
        <p:graphicFrame>
          <p:nvGraphicFramePr>
            <p:cNvPr id="93" name="Object 56"/>
            <p:cNvGraphicFramePr>
              <a:graphicFrameLocks noChangeAspect="1"/>
            </p:cNvGraphicFramePr>
            <p:nvPr/>
          </p:nvGraphicFramePr>
          <p:xfrm>
            <a:off x="1792" y="2832"/>
            <a:ext cx="704" cy="364"/>
          </p:xfrm>
          <a:graphic>
            <a:graphicData uri="http://schemas.openxmlformats.org/presentationml/2006/ole">
              <mc:AlternateContent xmlns:mc="http://schemas.openxmlformats.org/markup-compatibility/2006">
                <mc:Choice xmlns:v="urn:schemas-microsoft-com:vml" Requires="v">
                  <p:oleObj spid="_x0000_s352542" name="Equation" r:id="rId11" imgW="761760" imgH="393480" progId="Equation.DSMT4">
                    <p:embed/>
                  </p:oleObj>
                </mc:Choice>
                <mc:Fallback>
                  <p:oleObj name="Equation" r:id="rId11" imgW="761760" imgH="3934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92" y="2832"/>
                          <a:ext cx="704" cy="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 name="Text Box 57"/>
            <p:cNvSpPr txBox="1">
              <a:spLocks noChangeArrowheads="1"/>
            </p:cNvSpPr>
            <p:nvPr/>
          </p:nvSpPr>
          <p:spPr bwMode="auto">
            <a:xfrm>
              <a:off x="1356" y="2876"/>
              <a:ext cx="4068"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sz="1800">
                  <a:ea typeface="宋体" panose="02010600030101010101" pitchFamily="2" charset="-122"/>
                </a:rPr>
                <a:t>Apply                    to all inputs that are HIGH, then sum the results.</a:t>
              </a:r>
            </a:p>
          </p:txBody>
        </p:sp>
      </p:grpSp>
    </p:spTree>
    <p:extLst>
      <p:ext uri="{BB962C8B-B14F-4D97-AF65-F5344CB8AC3E}">
        <p14:creationId xmlns:p14="http://schemas.microsoft.com/office/powerpoint/2010/main" val="408566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additive="base">
                                        <p:cTn id="7" dur="500" fill="hold"/>
                                        <p:tgtEl>
                                          <p:spTgt spid="92"/>
                                        </p:tgtEl>
                                        <p:attrNameLst>
                                          <p:attrName>ppt_x</p:attrName>
                                        </p:attrNameLst>
                                      </p:cBhvr>
                                      <p:tavLst>
                                        <p:tav tm="0">
                                          <p:val>
                                            <p:strVal val="1+#ppt_w/2"/>
                                          </p:val>
                                        </p:tav>
                                        <p:tav tm="100000">
                                          <p:val>
                                            <p:strVal val="#ppt_x"/>
                                          </p:val>
                                        </p:tav>
                                      </p:tavLst>
                                    </p:anim>
                                    <p:anim calcmode="lin" valueType="num">
                                      <p:cBhvr additive="base">
                                        <p:cTn id="8" dur="500" fill="hold"/>
                                        <p:tgtEl>
                                          <p:spTgt spid="9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2"/>
                                        </p:tgtEl>
                                        <p:attrNameLst>
                                          <p:attrName>style.visibility</p:attrName>
                                        </p:attrNameLst>
                                      </p:cBhvr>
                                      <p:to>
                                        <p:strVal val="visible"/>
                                      </p:to>
                                    </p:set>
                                    <p:anim calcmode="lin" valueType="num">
                                      <p:cBhvr additive="base">
                                        <p:cTn id="13" dur="500" fill="hold"/>
                                        <p:tgtEl>
                                          <p:spTgt spid="82"/>
                                        </p:tgtEl>
                                        <p:attrNameLst>
                                          <p:attrName>ppt_x</p:attrName>
                                        </p:attrNameLst>
                                      </p:cBhvr>
                                      <p:tavLst>
                                        <p:tav tm="0">
                                          <p:val>
                                            <p:strVal val="1+#ppt_w/2"/>
                                          </p:val>
                                        </p:tav>
                                        <p:tav tm="100000">
                                          <p:val>
                                            <p:strVal val="#ppt_x"/>
                                          </p:val>
                                        </p:tav>
                                      </p:tavLst>
                                    </p:anim>
                                    <p:anim calcmode="lin" valueType="num">
                                      <p:cBhvr additive="base">
                                        <p:cTn id="14" dur="500" fill="hold"/>
                                        <p:tgtEl>
                                          <p:spTgt spid="8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3"/>
                                        </p:tgtEl>
                                        <p:attrNameLst>
                                          <p:attrName>style.visibility</p:attrName>
                                        </p:attrNameLst>
                                      </p:cBhvr>
                                      <p:to>
                                        <p:strVal val="visible"/>
                                      </p:to>
                                    </p:set>
                                    <p:anim calcmode="lin" valueType="num">
                                      <p:cBhvr additive="base">
                                        <p:cTn id="19" dur="500" fill="hold"/>
                                        <p:tgtEl>
                                          <p:spTgt spid="83"/>
                                        </p:tgtEl>
                                        <p:attrNameLst>
                                          <p:attrName>ppt_x</p:attrName>
                                        </p:attrNameLst>
                                      </p:cBhvr>
                                      <p:tavLst>
                                        <p:tav tm="0">
                                          <p:val>
                                            <p:strVal val="1+#ppt_w/2"/>
                                          </p:val>
                                        </p:tav>
                                        <p:tav tm="100000">
                                          <p:val>
                                            <p:strVal val="#ppt_x"/>
                                          </p:val>
                                        </p:tav>
                                      </p:tavLst>
                                    </p:anim>
                                    <p:anim calcmode="lin" valueType="num">
                                      <p:cBhvr additive="base">
                                        <p:cTn id="20" dur="500" fill="hold"/>
                                        <p:tgtEl>
                                          <p:spTgt spid="8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4"/>
                                        </p:tgtEl>
                                        <p:attrNameLst>
                                          <p:attrName>style.visibility</p:attrName>
                                        </p:attrNameLst>
                                      </p:cBhvr>
                                      <p:to>
                                        <p:strVal val="visible"/>
                                      </p:to>
                                    </p:set>
                                    <p:anim calcmode="lin" valueType="num">
                                      <p:cBhvr additive="base">
                                        <p:cTn id="25" dur="500" fill="hold"/>
                                        <p:tgtEl>
                                          <p:spTgt spid="84"/>
                                        </p:tgtEl>
                                        <p:attrNameLst>
                                          <p:attrName>ppt_x</p:attrName>
                                        </p:attrNameLst>
                                      </p:cBhvr>
                                      <p:tavLst>
                                        <p:tav tm="0">
                                          <p:val>
                                            <p:strVal val="1+#ppt_w/2"/>
                                          </p:val>
                                        </p:tav>
                                        <p:tav tm="100000">
                                          <p:val>
                                            <p:strVal val="#ppt_x"/>
                                          </p:val>
                                        </p:tav>
                                      </p:tavLst>
                                    </p:anim>
                                    <p:anim calcmode="lin" valueType="num">
                                      <p:cBhvr additive="base">
                                        <p:cTn id="26" dur="500" fill="hold"/>
                                        <p:tgtEl>
                                          <p:spTgt spid="8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90"/>
                                        </p:tgtEl>
                                        <p:attrNameLst>
                                          <p:attrName>style.visibility</p:attrName>
                                        </p:attrNameLst>
                                      </p:cBhvr>
                                      <p:to>
                                        <p:strVal val="visible"/>
                                      </p:to>
                                    </p:set>
                                    <p:animEffect transition="in" filter="wipe(left)">
                                      <p:cBhvr>
                                        <p:cTn id="31" dur="500"/>
                                        <p:tgtEl>
                                          <p:spTgt spid="90"/>
                                        </p:tgtEl>
                                      </p:cBhvr>
                                    </p:animEffect>
                                  </p:childTnLst>
                                </p:cTn>
                              </p:par>
                            </p:childTnLst>
                          </p:cTn>
                        </p:par>
                      </p:childTnLst>
                    </p:cTn>
                  </p:par>
                  <p:par>
                    <p:cTn id="32" fill="hold">
                      <p:stCondLst>
                        <p:cond delay="indefinite"/>
                      </p:stCondLst>
                      <p:childTnLst>
                        <p:par>
                          <p:cTn id="33" fill="hold">
                            <p:stCondLst>
                              <p:cond delay="0"/>
                            </p:stCondLst>
                            <p:childTnLst>
                              <p:par>
                                <p:cTn id="34" presetID="41" presetClass="entr" presetSubtype="0" fill="hold" grpId="0" nodeType="clickEffect">
                                  <p:stCondLst>
                                    <p:cond delay="0"/>
                                  </p:stCondLst>
                                  <p:iterate type="lt">
                                    <p:tmPct val="10000"/>
                                  </p:iterate>
                                  <p:childTnLst>
                                    <p:set>
                                      <p:cBhvr>
                                        <p:cTn id="35" dur="1" fill="hold">
                                          <p:stCondLst>
                                            <p:cond delay="0"/>
                                          </p:stCondLst>
                                        </p:cTn>
                                        <p:tgtEl>
                                          <p:spTgt spid="91"/>
                                        </p:tgtEl>
                                        <p:attrNameLst>
                                          <p:attrName>style.visibility</p:attrName>
                                        </p:attrNameLst>
                                      </p:cBhvr>
                                      <p:to>
                                        <p:strVal val="visible"/>
                                      </p:to>
                                    </p:set>
                                    <p:anim calcmode="lin" valueType="num">
                                      <p:cBhvr>
                                        <p:cTn id="36" dur="500" fill="hold"/>
                                        <p:tgtEl>
                                          <p:spTgt spid="91"/>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91"/>
                                        </p:tgtEl>
                                        <p:attrNameLst>
                                          <p:attrName>ppt_y</p:attrName>
                                        </p:attrNameLst>
                                      </p:cBhvr>
                                      <p:tavLst>
                                        <p:tav tm="0">
                                          <p:val>
                                            <p:strVal val="#ppt_y"/>
                                          </p:val>
                                        </p:tav>
                                        <p:tav tm="100000">
                                          <p:val>
                                            <p:strVal val="#ppt_y"/>
                                          </p:val>
                                        </p:tav>
                                      </p:tavLst>
                                    </p:anim>
                                    <p:anim calcmode="lin" valueType="num">
                                      <p:cBhvr>
                                        <p:cTn id="38" dur="500" fill="hold"/>
                                        <p:tgtEl>
                                          <p:spTgt spid="91"/>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91"/>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DAC</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Performance Characteristics of DACs</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47" name="Text Box 43"/>
          <p:cNvSpPr txBox="1">
            <a:spLocks noChangeArrowheads="1"/>
          </p:cNvSpPr>
          <p:nvPr/>
        </p:nvSpPr>
        <p:spPr bwMode="auto">
          <a:xfrm>
            <a:off x="539552" y="2276872"/>
            <a:ext cx="785306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spcBef>
                <a:spcPct val="50000"/>
              </a:spcBef>
              <a:buFont typeface="Wingdings" panose="05000000000000000000" pitchFamily="2" charset="2"/>
              <a:buChar char="ü"/>
            </a:pPr>
            <a:r>
              <a:rPr lang="en-US" altLang="zh-CN" sz="2400" b="1" dirty="0" smtClean="0">
                <a:ea typeface="宋体" panose="02010600030101010101" pitchFamily="2" charset="-122"/>
              </a:rPr>
              <a:t>Resolution</a:t>
            </a:r>
          </a:p>
          <a:p>
            <a:r>
              <a:rPr lang="en-US" altLang="zh-CN" sz="2400" b="1" dirty="0" smtClean="0">
                <a:solidFill>
                  <a:srgbClr val="000000"/>
                </a:solidFill>
                <a:ea typeface="宋体" panose="02010600030101010101" pitchFamily="2" charset="-122"/>
              </a:rPr>
              <a:t>    </a:t>
            </a:r>
            <a:r>
              <a:rPr lang="en-US" altLang="zh-CN" sz="2200" dirty="0" smtClean="0">
                <a:solidFill>
                  <a:srgbClr val="000000"/>
                </a:solidFill>
                <a:ea typeface="宋体" panose="02010600030101010101" pitchFamily="2" charset="-122"/>
              </a:rPr>
              <a:t>The </a:t>
            </a:r>
            <a:r>
              <a:rPr lang="en-US" altLang="zh-CN" sz="2200" dirty="0">
                <a:solidFill>
                  <a:srgbClr val="000000"/>
                </a:solidFill>
                <a:ea typeface="宋体" panose="02010600030101010101" pitchFamily="2" charset="-122"/>
              </a:rPr>
              <a:t>reciprocal </a:t>
            </a:r>
            <a:r>
              <a:rPr lang="en-US" altLang="zh-CN" sz="2200" dirty="0" smtClean="0">
                <a:solidFill>
                  <a:srgbClr val="000000"/>
                </a:solidFill>
                <a:ea typeface="宋体" panose="02010600030101010101" pitchFamily="2" charset="-122"/>
              </a:rPr>
              <a:t>of the </a:t>
            </a:r>
            <a:r>
              <a:rPr lang="en-US" altLang="zh-CN" sz="2200" dirty="0">
                <a:solidFill>
                  <a:srgbClr val="000000"/>
                </a:solidFill>
                <a:ea typeface="宋体" panose="02010600030101010101" pitchFamily="2" charset="-122"/>
              </a:rPr>
              <a:t>number of discrete steps in the </a:t>
            </a:r>
            <a:r>
              <a:rPr lang="en-US" altLang="zh-CN" sz="2200" dirty="0" smtClean="0">
                <a:solidFill>
                  <a:srgbClr val="000000"/>
                </a:solidFill>
                <a:ea typeface="宋体" panose="02010600030101010101" pitchFamily="2" charset="-122"/>
              </a:rPr>
              <a:t>output</a:t>
            </a:r>
            <a:endParaRPr lang="en-US" altLang="zh-CN" sz="2200" dirty="0">
              <a:solidFill>
                <a:srgbClr val="000000"/>
              </a:solidFill>
              <a:ea typeface="宋体" panose="02010600030101010101" pitchFamily="2" charset="-122"/>
            </a:endParaRPr>
          </a:p>
        </p:txBody>
      </p:sp>
      <p:sp>
        <p:nvSpPr>
          <p:cNvPr id="56" name="Text Box 43"/>
          <p:cNvSpPr txBox="1">
            <a:spLocks noChangeArrowheads="1"/>
          </p:cNvSpPr>
          <p:nvPr/>
        </p:nvSpPr>
        <p:spPr bwMode="auto">
          <a:xfrm>
            <a:off x="539552" y="3212976"/>
            <a:ext cx="842506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spcBef>
                <a:spcPct val="50000"/>
              </a:spcBef>
              <a:buFont typeface="Wingdings" panose="05000000000000000000" pitchFamily="2" charset="2"/>
              <a:buChar char="ü"/>
            </a:pPr>
            <a:r>
              <a:rPr lang="en-US" altLang="zh-CN" sz="2400" b="1" dirty="0" smtClean="0">
                <a:ea typeface="宋体" panose="02010600030101010101" pitchFamily="2" charset="-122"/>
              </a:rPr>
              <a:t>Accuracy</a:t>
            </a:r>
          </a:p>
          <a:p>
            <a:r>
              <a:rPr lang="en-US" altLang="zh-CN" sz="2400" dirty="0" smtClean="0">
                <a:ea typeface="宋体" panose="02010600030101010101" pitchFamily="2" charset="-122"/>
              </a:rPr>
              <a:t>    </a:t>
            </a:r>
            <a:r>
              <a:rPr lang="en-US" altLang="zh-CN" sz="2200" dirty="0" smtClean="0">
                <a:ea typeface="宋体" panose="02010600030101010101" pitchFamily="2" charset="-122"/>
              </a:rPr>
              <a:t>A </a:t>
            </a:r>
            <a:r>
              <a:rPr lang="en-US" altLang="zh-CN" sz="2200" dirty="0">
                <a:ea typeface="宋体" panose="02010600030101010101" pitchFamily="2" charset="-122"/>
              </a:rPr>
              <a:t>comparison of the actual output of a DAC with </a:t>
            </a:r>
            <a:r>
              <a:rPr lang="en-US" altLang="zh-CN" sz="2200" dirty="0" smtClean="0">
                <a:ea typeface="宋体" panose="02010600030101010101" pitchFamily="2" charset="-122"/>
              </a:rPr>
              <a:t>the expected output</a:t>
            </a:r>
          </a:p>
          <a:p>
            <a:r>
              <a:rPr lang="en-US" altLang="zh-CN" sz="2200" dirty="0" smtClean="0">
                <a:ea typeface="宋体" panose="02010600030101010101" pitchFamily="2" charset="-122"/>
              </a:rPr>
              <a:t>    </a:t>
            </a:r>
            <a:r>
              <a:rPr lang="en-US" altLang="zh-CN" sz="2200" dirty="0">
                <a:ea typeface="宋体" panose="02010600030101010101" pitchFamily="2" charset="-122"/>
              </a:rPr>
              <a:t>E</a:t>
            </a:r>
            <a:r>
              <a:rPr lang="en-US" altLang="zh-CN" sz="2200" dirty="0" smtClean="0">
                <a:ea typeface="宋体" panose="02010600030101010101" pitchFamily="2" charset="-122"/>
              </a:rPr>
              <a:t>xpressed </a:t>
            </a:r>
            <a:r>
              <a:rPr lang="en-US" altLang="zh-CN" sz="2200" dirty="0">
                <a:ea typeface="宋体" panose="02010600030101010101" pitchFamily="2" charset="-122"/>
              </a:rPr>
              <a:t>as a percentage of a full-scale, or </a:t>
            </a:r>
            <a:r>
              <a:rPr lang="en-US" altLang="zh-CN" sz="2200" dirty="0" smtClean="0">
                <a:ea typeface="宋体" panose="02010600030101010101" pitchFamily="2" charset="-122"/>
              </a:rPr>
              <a:t>maximum</a:t>
            </a:r>
            <a:r>
              <a:rPr lang="en-US" altLang="zh-CN" sz="2200" dirty="0">
                <a:ea typeface="宋体" panose="02010600030101010101" pitchFamily="2" charset="-122"/>
              </a:rPr>
              <a:t>, output </a:t>
            </a:r>
            <a:r>
              <a:rPr lang="en-US" altLang="zh-CN" sz="2200" dirty="0" smtClean="0">
                <a:ea typeface="宋体" panose="02010600030101010101" pitchFamily="2" charset="-122"/>
              </a:rPr>
              <a:t>voltage</a:t>
            </a:r>
            <a:endParaRPr lang="en-US" altLang="zh-CN" sz="2200" dirty="0">
              <a:ea typeface="宋体" panose="02010600030101010101" pitchFamily="2" charset="-122"/>
            </a:endParaRPr>
          </a:p>
        </p:txBody>
      </p:sp>
      <p:sp>
        <p:nvSpPr>
          <p:cNvPr id="58" name="Text Box 43"/>
          <p:cNvSpPr txBox="1">
            <a:spLocks noChangeArrowheads="1"/>
          </p:cNvSpPr>
          <p:nvPr/>
        </p:nvSpPr>
        <p:spPr bwMode="auto">
          <a:xfrm>
            <a:off x="504056" y="4509120"/>
            <a:ext cx="8676456"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spcBef>
                <a:spcPct val="50000"/>
              </a:spcBef>
              <a:buFont typeface="Wingdings" panose="05000000000000000000" pitchFamily="2" charset="2"/>
              <a:buChar char="ü"/>
            </a:pPr>
            <a:r>
              <a:rPr lang="en-US" altLang="zh-CN" sz="2400" b="1" dirty="0" smtClean="0">
                <a:ea typeface="宋体" panose="02010600030101010101" pitchFamily="2" charset="-122"/>
              </a:rPr>
              <a:t>Linearity</a:t>
            </a:r>
          </a:p>
          <a:p>
            <a:pPr>
              <a:buFont typeface="Wingdings" panose="05000000000000000000" pitchFamily="2" charset="2"/>
              <a:buNone/>
            </a:pPr>
            <a:r>
              <a:rPr lang="en-US" altLang="zh-CN" sz="2400" dirty="0" smtClean="0">
                <a:ea typeface="宋体" panose="02010600030101010101" pitchFamily="2" charset="-122"/>
              </a:rPr>
              <a:t>    </a:t>
            </a:r>
            <a:r>
              <a:rPr lang="en-US" altLang="zh-CN" sz="2200" dirty="0" smtClean="0">
                <a:ea typeface="宋体" panose="02010600030101010101" pitchFamily="2" charset="-122"/>
              </a:rPr>
              <a:t>A </a:t>
            </a:r>
            <a:r>
              <a:rPr lang="en-US" altLang="zh-CN" sz="2200" dirty="0">
                <a:ea typeface="宋体" panose="02010600030101010101" pitchFamily="2" charset="-122"/>
              </a:rPr>
              <a:t>linear error </a:t>
            </a:r>
            <a:r>
              <a:rPr lang="en-US" altLang="zh-CN" sz="2200" dirty="0" smtClean="0">
                <a:ea typeface="宋体" panose="02010600030101010101" pitchFamily="2" charset="-122"/>
              </a:rPr>
              <a:t>is </a:t>
            </a:r>
            <a:r>
              <a:rPr lang="en-US" altLang="zh-CN" sz="2200" dirty="0">
                <a:ea typeface="宋体" panose="02010600030101010101" pitchFamily="2" charset="-122"/>
              </a:rPr>
              <a:t>a deviation </a:t>
            </a:r>
            <a:r>
              <a:rPr lang="en-US" altLang="zh-CN" sz="2200" dirty="0" smtClean="0">
                <a:ea typeface="宋体" panose="02010600030101010101" pitchFamily="2" charset="-122"/>
              </a:rPr>
              <a:t>from </a:t>
            </a:r>
            <a:r>
              <a:rPr lang="en-US" altLang="zh-CN" sz="2200" dirty="0">
                <a:ea typeface="宋体" panose="02010600030101010101" pitchFamily="2" charset="-122"/>
              </a:rPr>
              <a:t>the ideal straight-line output of a DAC.</a:t>
            </a:r>
            <a:r>
              <a:rPr lang="zh-CN" altLang="en-US" sz="2200" dirty="0">
                <a:ea typeface="宋体" panose="02010600030101010101" pitchFamily="2" charset="-122"/>
              </a:rPr>
              <a:t> </a:t>
            </a:r>
          </a:p>
          <a:p>
            <a:pPr>
              <a:buFont typeface="Wingdings" panose="05000000000000000000" pitchFamily="2" charset="2"/>
              <a:buNone/>
            </a:pPr>
            <a:r>
              <a:rPr lang="zh-CN" altLang="en-US" sz="2200" dirty="0">
                <a:ea typeface="宋体" panose="02010600030101010101" pitchFamily="2" charset="-122"/>
              </a:rPr>
              <a:t>   </a:t>
            </a:r>
            <a:r>
              <a:rPr lang="zh-CN" altLang="en-US" sz="2200" dirty="0" smtClean="0">
                <a:ea typeface="宋体" panose="02010600030101010101" pitchFamily="2" charset="-122"/>
              </a:rPr>
              <a:t> </a:t>
            </a:r>
            <a:r>
              <a:rPr lang="en-US" altLang="zh-CN" sz="2200" dirty="0" smtClean="0">
                <a:ea typeface="宋体" panose="02010600030101010101" pitchFamily="2" charset="-122"/>
              </a:rPr>
              <a:t>An </a:t>
            </a:r>
            <a:r>
              <a:rPr lang="en-US" altLang="zh-CN" sz="2200" dirty="0">
                <a:ea typeface="宋体" panose="02010600030101010101" pitchFamily="2" charset="-122"/>
              </a:rPr>
              <a:t>offset error is the amount of output voltage when the input ones are </a:t>
            </a:r>
            <a:r>
              <a:rPr lang="en-US" altLang="zh-CN" sz="2200" dirty="0" smtClean="0">
                <a:ea typeface="宋体" panose="02010600030101010101" pitchFamily="2" charset="-122"/>
              </a:rPr>
              <a:t> </a:t>
            </a:r>
          </a:p>
          <a:p>
            <a:pPr>
              <a:buFont typeface="Wingdings" panose="05000000000000000000" pitchFamily="2" charset="2"/>
              <a:buNone/>
            </a:pPr>
            <a:r>
              <a:rPr lang="en-US" altLang="zh-CN" sz="2200" dirty="0">
                <a:ea typeface="宋体" panose="02010600030101010101" pitchFamily="2" charset="-122"/>
              </a:rPr>
              <a:t> </a:t>
            </a:r>
            <a:r>
              <a:rPr lang="en-US" altLang="zh-CN" sz="2200" dirty="0" smtClean="0">
                <a:ea typeface="宋体" panose="02010600030101010101" pitchFamily="2" charset="-122"/>
              </a:rPr>
              <a:t>   all </a:t>
            </a:r>
            <a:r>
              <a:rPr lang="en-US" altLang="zh-CN" sz="2200" dirty="0">
                <a:ea typeface="宋体" panose="02010600030101010101" pitchFamily="2" charset="-122"/>
              </a:rPr>
              <a:t>zeros</a:t>
            </a:r>
          </a:p>
        </p:txBody>
      </p:sp>
    </p:spTree>
    <p:extLst>
      <p:ext uri="{BB962C8B-B14F-4D97-AF65-F5344CB8AC3E}">
        <p14:creationId xmlns:p14="http://schemas.microsoft.com/office/powerpoint/2010/main" val="22937465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DAC</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Performance Characteristics of DACs</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8" name="Text Box 43"/>
          <p:cNvSpPr txBox="1">
            <a:spLocks noChangeArrowheads="1"/>
          </p:cNvSpPr>
          <p:nvPr/>
        </p:nvSpPr>
        <p:spPr bwMode="auto">
          <a:xfrm>
            <a:off x="539552" y="2348880"/>
            <a:ext cx="842506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spcBef>
                <a:spcPct val="50000"/>
              </a:spcBef>
              <a:buFont typeface="Wingdings" panose="05000000000000000000" pitchFamily="2" charset="2"/>
              <a:buChar char="ü"/>
            </a:pPr>
            <a:r>
              <a:rPr lang="en-US" altLang="zh-CN" sz="2400" b="1" dirty="0" smtClean="0">
                <a:ea typeface="宋体" panose="02010600030101010101" pitchFamily="2" charset="-122"/>
              </a:rPr>
              <a:t>Monotonicity</a:t>
            </a:r>
            <a:endParaRPr lang="en-US" altLang="zh-CN" sz="2400" b="1" dirty="0">
              <a:ea typeface="宋体" panose="02010600030101010101" pitchFamily="2" charset="-122"/>
            </a:endParaRPr>
          </a:p>
          <a:p>
            <a:pPr algn="just">
              <a:buFont typeface="Wingdings" panose="05000000000000000000" pitchFamily="2" charset="2"/>
              <a:buNone/>
            </a:pPr>
            <a:r>
              <a:rPr lang="en-US" altLang="zh-CN" sz="2400" dirty="0" smtClean="0">
                <a:ea typeface="宋体" panose="02010600030101010101" pitchFamily="2" charset="-122"/>
              </a:rPr>
              <a:t>    </a:t>
            </a:r>
            <a:r>
              <a:rPr lang="en-US" altLang="zh-CN" sz="2200" dirty="0">
                <a:ea typeface="宋体" panose="02010600030101010101" pitchFamily="2" charset="-122"/>
              </a:rPr>
              <a:t>A DAC is monotonic if it does not take any reverse steps when it is </a:t>
            </a:r>
            <a:endParaRPr lang="en-US" altLang="zh-CN" sz="2200" dirty="0" smtClean="0">
              <a:ea typeface="宋体" panose="02010600030101010101" pitchFamily="2" charset="-122"/>
            </a:endParaRPr>
          </a:p>
          <a:p>
            <a:pPr algn="just">
              <a:buFont typeface="Wingdings" panose="05000000000000000000" pitchFamily="2" charset="2"/>
              <a:buNone/>
            </a:pPr>
            <a:r>
              <a:rPr lang="en-US" altLang="zh-CN" sz="2200" dirty="0">
                <a:ea typeface="宋体" panose="02010600030101010101" pitchFamily="2" charset="-122"/>
              </a:rPr>
              <a:t> </a:t>
            </a:r>
            <a:r>
              <a:rPr lang="en-US" altLang="zh-CN" sz="2200" dirty="0" smtClean="0">
                <a:ea typeface="宋体" panose="02010600030101010101" pitchFamily="2" charset="-122"/>
              </a:rPr>
              <a:t>    sequenced </a:t>
            </a:r>
            <a:r>
              <a:rPr lang="en-US" altLang="zh-CN" sz="2200" dirty="0">
                <a:ea typeface="宋体" panose="02010600030101010101" pitchFamily="2" charset="-122"/>
              </a:rPr>
              <a:t>over its entire range of input bits.</a:t>
            </a:r>
          </a:p>
        </p:txBody>
      </p:sp>
      <p:sp>
        <p:nvSpPr>
          <p:cNvPr id="9" name="Text Box 43"/>
          <p:cNvSpPr txBox="1">
            <a:spLocks noChangeArrowheads="1"/>
          </p:cNvSpPr>
          <p:nvPr/>
        </p:nvSpPr>
        <p:spPr bwMode="auto">
          <a:xfrm>
            <a:off x="539552" y="3596823"/>
            <a:ext cx="8425061" cy="1274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spcBef>
                <a:spcPct val="50000"/>
              </a:spcBef>
              <a:buFont typeface="Wingdings" panose="05000000000000000000" pitchFamily="2" charset="2"/>
              <a:buChar char="ü"/>
            </a:pPr>
            <a:r>
              <a:rPr lang="en-US" altLang="zh-CN" sz="2400" b="1" dirty="0" smtClean="0">
                <a:ea typeface="宋体" panose="02010600030101010101" pitchFamily="2" charset="-122"/>
              </a:rPr>
              <a:t>Settling time</a:t>
            </a:r>
            <a:endParaRPr lang="en-US" altLang="zh-CN" sz="2400" b="1" dirty="0">
              <a:ea typeface="宋体" panose="02010600030101010101" pitchFamily="2" charset="-122"/>
            </a:endParaRPr>
          </a:p>
          <a:p>
            <a:pPr>
              <a:lnSpc>
                <a:spcPct val="120000"/>
              </a:lnSpc>
            </a:pPr>
            <a:r>
              <a:rPr lang="en-US" altLang="zh-CN" sz="2200" dirty="0" smtClean="0">
                <a:ea typeface="宋体" panose="02010600030101010101" pitchFamily="2" charset="-122"/>
              </a:rPr>
              <a:t>     It </a:t>
            </a:r>
            <a:r>
              <a:rPr lang="en-US" altLang="zh-CN" sz="2200" dirty="0">
                <a:ea typeface="宋体" panose="02010600030101010101" pitchFamily="2" charset="-122"/>
              </a:rPr>
              <a:t>is normally defined as the time it takes a DAC to settle within ±1/2 </a:t>
            </a:r>
            <a:endParaRPr lang="en-US" altLang="zh-CN" sz="2200" dirty="0" smtClean="0">
              <a:ea typeface="宋体" panose="02010600030101010101" pitchFamily="2" charset="-122"/>
            </a:endParaRPr>
          </a:p>
          <a:p>
            <a:pPr>
              <a:lnSpc>
                <a:spcPct val="120000"/>
              </a:lnSpc>
            </a:pPr>
            <a:r>
              <a:rPr lang="en-US" altLang="zh-CN" sz="2200" dirty="0">
                <a:ea typeface="宋体" panose="02010600030101010101" pitchFamily="2" charset="-122"/>
              </a:rPr>
              <a:t> </a:t>
            </a:r>
            <a:r>
              <a:rPr lang="en-US" altLang="zh-CN" sz="2200" dirty="0" smtClean="0">
                <a:ea typeface="宋体" panose="02010600030101010101" pitchFamily="2" charset="-122"/>
              </a:rPr>
              <a:t>    LSB </a:t>
            </a:r>
            <a:r>
              <a:rPr lang="en-US" altLang="zh-CN" sz="2200" dirty="0">
                <a:ea typeface="宋体" panose="02010600030101010101" pitchFamily="2" charset="-122"/>
              </a:rPr>
              <a:t>of its final value when a change occurs in the input code. </a:t>
            </a:r>
          </a:p>
        </p:txBody>
      </p:sp>
    </p:spTree>
    <p:extLst>
      <p:ext uri="{BB962C8B-B14F-4D97-AF65-F5344CB8AC3E}">
        <p14:creationId xmlns:p14="http://schemas.microsoft.com/office/powerpoint/2010/main" val="4884635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DAC</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Reconstruction </a:t>
            </a:r>
            <a:r>
              <a:rPr lang="en-US" altLang="zh-CN" b="1" dirty="0">
                <a:ea typeface="宋体" charset="-122"/>
              </a:rPr>
              <a:t>Filter</a:t>
            </a: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graphicFrame>
        <p:nvGraphicFramePr>
          <p:cNvPr id="12" name="Object 16"/>
          <p:cNvGraphicFramePr>
            <a:graphicFrameLocks noChangeAspect="1"/>
          </p:cNvGraphicFramePr>
          <p:nvPr>
            <p:extLst>
              <p:ext uri="{D42A27DB-BD31-4B8C-83A1-F6EECF244321}">
                <p14:modId xmlns:p14="http://schemas.microsoft.com/office/powerpoint/2010/main" val="1688894234"/>
              </p:ext>
            </p:extLst>
          </p:nvPr>
        </p:nvGraphicFramePr>
        <p:xfrm>
          <a:off x="827584" y="4404320"/>
          <a:ext cx="7402513" cy="1630363"/>
        </p:xfrm>
        <a:graphic>
          <a:graphicData uri="http://schemas.openxmlformats.org/presentationml/2006/ole">
            <mc:AlternateContent xmlns:mc="http://schemas.openxmlformats.org/markup-compatibility/2006">
              <mc:Choice xmlns:v="urn:schemas-microsoft-com:vml" Requires="v">
                <p:oleObj spid="_x0000_s353334" name="CorelDRAW" r:id="rId3" imgW="5355496" imgH="1179860" progId="CorelDRAW.Graphic.13">
                  <p:embed/>
                </p:oleObj>
              </mc:Choice>
              <mc:Fallback>
                <p:oleObj name="CorelDRAW" r:id="rId3" imgW="5355496" imgH="1179860"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4404320"/>
                        <a:ext cx="7402513"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Text Box 15"/>
          <p:cNvSpPr txBox="1">
            <a:spLocks noChangeArrowheads="1"/>
          </p:cNvSpPr>
          <p:nvPr/>
        </p:nvSpPr>
        <p:spPr bwMode="auto">
          <a:xfrm>
            <a:off x="3989884" y="542032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ea typeface="宋体" panose="02010600030101010101" pitchFamily="2" charset="-122"/>
              </a:rPr>
              <a:t>Reconstruction Filter</a:t>
            </a:r>
          </a:p>
        </p:txBody>
      </p:sp>
      <p:sp>
        <p:nvSpPr>
          <p:cNvPr id="14" name="Text Box 17"/>
          <p:cNvSpPr txBox="1">
            <a:spLocks noChangeArrowheads="1"/>
          </p:cNvSpPr>
          <p:nvPr/>
        </p:nvSpPr>
        <p:spPr bwMode="auto">
          <a:xfrm>
            <a:off x="1132384" y="600452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Output of the DAC</a:t>
            </a:r>
          </a:p>
        </p:txBody>
      </p:sp>
      <p:sp>
        <p:nvSpPr>
          <p:cNvPr id="15" name="Text Box 18"/>
          <p:cNvSpPr txBox="1">
            <a:spLocks noChangeArrowheads="1"/>
          </p:cNvSpPr>
          <p:nvPr/>
        </p:nvSpPr>
        <p:spPr bwMode="auto">
          <a:xfrm>
            <a:off x="5704384" y="600452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Final analog output</a:t>
            </a:r>
          </a:p>
        </p:txBody>
      </p:sp>
      <p:sp>
        <p:nvSpPr>
          <p:cNvPr id="16" name="Text Box 19"/>
          <p:cNvSpPr txBox="1">
            <a:spLocks noChangeArrowheads="1"/>
          </p:cNvSpPr>
          <p:nvPr/>
        </p:nvSpPr>
        <p:spPr bwMode="auto">
          <a:xfrm>
            <a:off x="914400" y="2253952"/>
            <a:ext cx="7834064"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ts val="0"/>
              </a:spcBef>
            </a:pPr>
            <a:r>
              <a:rPr lang="en-US" altLang="zh-CN" sz="2200" dirty="0">
                <a:ea typeface="宋体" panose="02010600030101010101" pitchFamily="2" charset="-122"/>
              </a:rPr>
              <a:t>After converting a digital signal to analog, it is passed through a low-pass “reconstruction filter” to smooth the stair steps in the output.  </a:t>
            </a:r>
            <a:endParaRPr lang="en-US" altLang="zh-CN" sz="2200" dirty="0" smtClean="0">
              <a:ea typeface="宋体" panose="02010600030101010101" pitchFamily="2" charset="-122"/>
            </a:endParaRPr>
          </a:p>
          <a:p>
            <a:pPr algn="just">
              <a:spcBef>
                <a:spcPts val="0"/>
              </a:spcBef>
            </a:pPr>
            <a:r>
              <a:rPr lang="en-US" altLang="zh-CN" sz="2200" dirty="0" smtClean="0">
                <a:ea typeface="宋体" panose="02010600030101010101" pitchFamily="2" charset="-122"/>
              </a:rPr>
              <a:t>The </a:t>
            </a:r>
            <a:r>
              <a:rPr lang="en-US" altLang="zh-CN" sz="2200" dirty="0">
                <a:ea typeface="宋体" panose="02010600030101010101" pitchFamily="2" charset="-122"/>
              </a:rPr>
              <a:t>cutoff frequency of the reconstruction filter is often set to the same limit as the anti-aliasing filter, to block higher harmonics due to the digitizing process.</a:t>
            </a:r>
          </a:p>
        </p:txBody>
      </p:sp>
    </p:spTree>
    <p:extLst>
      <p:ext uri="{BB962C8B-B14F-4D97-AF65-F5344CB8AC3E}">
        <p14:creationId xmlns:p14="http://schemas.microsoft.com/office/powerpoint/2010/main" val="39561936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DSP</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Digital Signal Processing</a:t>
            </a: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10" name="Text Box 5"/>
          <p:cNvSpPr txBox="1">
            <a:spLocks noChangeArrowheads="1"/>
          </p:cNvSpPr>
          <p:nvPr/>
        </p:nvSpPr>
        <p:spPr bwMode="auto">
          <a:xfrm>
            <a:off x="916632" y="2348880"/>
            <a:ext cx="768781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200" dirty="0">
                <a:ea typeface="宋体" panose="02010600030101010101" pitchFamily="2" charset="-122"/>
              </a:rPr>
              <a:t>A digital signal processor (DSP) is optimized for </a:t>
            </a:r>
            <a:r>
              <a:rPr lang="en-US" altLang="zh-CN" sz="2200" i="1" dirty="0">
                <a:ea typeface="宋体" panose="02010600030101010101" pitchFamily="2" charset="-122"/>
              </a:rPr>
              <a:t>speed</a:t>
            </a:r>
            <a:r>
              <a:rPr lang="en-US" altLang="zh-CN" sz="2200" dirty="0">
                <a:ea typeface="宋体" panose="02010600030101010101" pitchFamily="2" charset="-122"/>
              </a:rPr>
              <a:t> and working in </a:t>
            </a:r>
            <a:r>
              <a:rPr lang="en-US" altLang="zh-CN" sz="2200" i="1" dirty="0">
                <a:ea typeface="宋体" panose="02010600030101010101" pitchFamily="2" charset="-122"/>
              </a:rPr>
              <a:t>real time</a:t>
            </a:r>
            <a:r>
              <a:rPr lang="en-US" altLang="zh-CN" sz="2200" dirty="0">
                <a:ea typeface="宋体" panose="02010600030101010101" pitchFamily="2" charset="-122"/>
              </a:rPr>
              <a:t> (as events happen).  It is basically a specialized microprocessor with a reduced instruction set.</a:t>
            </a:r>
          </a:p>
        </p:txBody>
      </p:sp>
      <p:graphicFrame>
        <p:nvGraphicFramePr>
          <p:cNvPr id="11" name="Object 21"/>
          <p:cNvGraphicFramePr>
            <a:graphicFrameLocks noChangeAspect="1"/>
          </p:cNvGraphicFramePr>
          <p:nvPr>
            <p:extLst>
              <p:ext uri="{D42A27DB-BD31-4B8C-83A1-F6EECF244321}">
                <p14:modId xmlns:p14="http://schemas.microsoft.com/office/powerpoint/2010/main" val="178634287"/>
              </p:ext>
            </p:extLst>
          </p:nvPr>
        </p:nvGraphicFramePr>
        <p:xfrm>
          <a:off x="914400" y="5260553"/>
          <a:ext cx="7391400" cy="1120775"/>
        </p:xfrm>
        <a:graphic>
          <a:graphicData uri="http://schemas.openxmlformats.org/presentationml/2006/ole">
            <mc:AlternateContent xmlns:mc="http://schemas.openxmlformats.org/markup-compatibility/2006">
              <mc:Choice xmlns:v="urn:schemas-microsoft-com:vml" Requires="v">
                <p:oleObj spid="_x0000_s354356" name="CorelDRAW" r:id="rId3" imgW="5742432" imgH="869696" progId="CorelDRAW.Graphic.13">
                  <p:embed/>
                </p:oleObj>
              </mc:Choice>
              <mc:Fallback>
                <p:oleObj name="CorelDRAW" r:id="rId3" imgW="5742432" imgH="869696"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5260553"/>
                        <a:ext cx="7391400" cy="112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Text Box 23"/>
          <p:cNvSpPr txBox="1">
            <a:spLocks noChangeArrowheads="1"/>
          </p:cNvSpPr>
          <p:nvPr/>
        </p:nvSpPr>
        <p:spPr bwMode="auto">
          <a:xfrm>
            <a:off x="914399" y="3501008"/>
            <a:ext cx="7690049"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200" dirty="0">
                <a:ea typeface="宋体" panose="02010600030101010101" pitchFamily="2" charset="-122"/>
              </a:rPr>
              <a:t>After filtering and converting the analog signal to digital, the DSP takes over. It may enhance the signal in some predetermined way (reducing noise or echoes, improving images, encrypting the signal, etc.). The signal can then be converted back to analog form if desired.</a:t>
            </a:r>
          </a:p>
        </p:txBody>
      </p:sp>
    </p:spTree>
    <p:extLst>
      <p:ext uri="{BB962C8B-B14F-4D97-AF65-F5344CB8AC3E}">
        <p14:creationId xmlns:p14="http://schemas.microsoft.com/office/powerpoint/2010/main" val="248958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Interfacing</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Interfacing</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36" name="Text Box 2"/>
          <p:cNvSpPr txBox="1">
            <a:spLocks noChangeArrowheads="1"/>
          </p:cNvSpPr>
          <p:nvPr/>
        </p:nvSpPr>
        <p:spPr bwMode="auto">
          <a:xfrm>
            <a:off x="467544" y="2262931"/>
            <a:ext cx="8208912"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buFont typeface="Wingdings" panose="05000000000000000000" pitchFamily="2" charset="2"/>
              <a:buChar char="ü"/>
            </a:pPr>
            <a:r>
              <a:rPr lang="en-US" altLang="zh-CN" sz="2400" dirty="0" smtClean="0">
                <a:ea typeface="宋体" panose="02010600030101010101" pitchFamily="2" charset="-122"/>
              </a:rPr>
              <a:t> Many </a:t>
            </a:r>
            <a:r>
              <a:rPr lang="en-US" altLang="zh-CN" sz="2400" dirty="0">
                <a:ea typeface="宋体" panose="02010600030101010101" pitchFamily="2" charset="-122"/>
              </a:rPr>
              <a:t>quantities are analog in nature; that is, they are continuous quantities. </a:t>
            </a:r>
            <a:endParaRPr lang="en-US" altLang="zh-CN" sz="2400" dirty="0" smtClean="0">
              <a:ea typeface="宋体" panose="02010600030101010101" pitchFamily="2" charset="-122"/>
            </a:endParaRPr>
          </a:p>
          <a:p>
            <a:pPr algn="just"/>
            <a:r>
              <a:rPr lang="en-US" altLang="zh-CN" sz="2400" dirty="0">
                <a:ea typeface="宋体" panose="02010600030101010101" pitchFamily="2" charset="-122"/>
              </a:rPr>
              <a:t> </a:t>
            </a:r>
            <a:r>
              <a:rPr lang="en-US" altLang="zh-CN" sz="2400" dirty="0" smtClean="0">
                <a:ea typeface="宋体" panose="02010600030101010101" pitchFamily="2" charset="-122"/>
              </a:rPr>
              <a:t>    Physical </a:t>
            </a:r>
            <a:r>
              <a:rPr lang="en-US" altLang="zh-CN" sz="2400" dirty="0">
                <a:ea typeface="宋体" panose="02010600030101010101" pitchFamily="2" charset="-122"/>
              </a:rPr>
              <a:t>quantities such as </a:t>
            </a:r>
            <a:r>
              <a:rPr lang="en-US" altLang="zh-CN" sz="2400" dirty="0" smtClean="0">
                <a:ea typeface="宋体" panose="02010600030101010101" pitchFamily="2" charset="-122"/>
              </a:rPr>
              <a:t>temperature, pressure, time, </a:t>
            </a:r>
          </a:p>
          <a:p>
            <a:pPr algn="just"/>
            <a:r>
              <a:rPr lang="en-US" altLang="zh-CN" sz="2400" dirty="0">
                <a:ea typeface="宋体" panose="02010600030101010101" pitchFamily="2" charset="-122"/>
              </a:rPr>
              <a:t> </a:t>
            </a:r>
            <a:r>
              <a:rPr lang="en-US" altLang="zh-CN" sz="2400" dirty="0" smtClean="0">
                <a:ea typeface="宋体" panose="02010600030101010101" pitchFamily="2" charset="-122"/>
              </a:rPr>
              <a:t>    velocity, </a:t>
            </a:r>
            <a:r>
              <a:rPr lang="en-US" altLang="zh-CN" sz="2400" dirty="0">
                <a:ea typeface="宋体" panose="02010600030101010101" pitchFamily="2" charset="-122"/>
              </a:rPr>
              <a:t>and </a:t>
            </a:r>
            <a:r>
              <a:rPr lang="en-US" altLang="zh-CN" sz="2400" dirty="0" smtClean="0">
                <a:ea typeface="宋体" panose="02010600030101010101" pitchFamily="2" charset="-122"/>
              </a:rPr>
              <a:t>sound </a:t>
            </a:r>
            <a:r>
              <a:rPr lang="en-US" altLang="zh-CN" sz="2400" dirty="0">
                <a:ea typeface="宋体" panose="02010600030101010101" pitchFamily="2" charset="-122"/>
              </a:rPr>
              <a:t>are examples of analog quantities</a:t>
            </a:r>
            <a:r>
              <a:rPr lang="en-US" altLang="zh-CN" sz="2400" dirty="0" smtClean="0">
                <a:ea typeface="宋体" panose="02010600030101010101" pitchFamily="2" charset="-122"/>
              </a:rPr>
              <a:t>.</a:t>
            </a:r>
          </a:p>
          <a:p>
            <a:pPr marL="342900" indent="-342900" algn="just">
              <a:buFont typeface="Wingdings" panose="05000000000000000000" pitchFamily="2" charset="2"/>
              <a:buChar char="ü"/>
            </a:pPr>
            <a:endParaRPr lang="en-US" altLang="zh-CN" sz="2400" dirty="0">
              <a:ea typeface="宋体" panose="02010600030101010101" pitchFamily="2" charset="-122"/>
            </a:endParaRPr>
          </a:p>
          <a:p>
            <a:pPr marL="342900" indent="-342900" algn="just">
              <a:buFont typeface="Wingdings" panose="05000000000000000000" pitchFamily="2" charset="2"/>
              <a:buChar char="ü"/>
            </a:pPr>
            <a:r>
              <a:rPr lang="en-US" altLang="zh-CN" sz="2400" dirty="0">
                <a:ea typeface="宋体" panose="02010600030101010101" pitchFamily="2" charset="-122"/>
              </a:rPr>
              <a:t>Most of modern electronic devices and systems are digital system. </a:t>
            </a:r>
          </a:p>
        </p:txBody>
      </p:sp>
      <p:sp>
        <p:nvSpPr>
          <p:cNvPr id="8" name="Text Box 2"/>
          <p:cNvSpPr txBox="1">
            <a:spLocks noChangeArrowheads="1"/>
          </p:cNvSpPr>
          <p:nvPr/>
        </p:nvSpPr>
        <p:spPr bwMode="auto">
          <a:xfrm>
            <a:off x="395536" y="5085184"/>
            <a:ext cx="828092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buFont typeface="Wingdings" panose="05000000000000000000" pitchFamily="2" charset="2"/>
              <a:buChar char="ü"/>
            </a:pPr>
            <a:r>
              <a:rPr lang="en-US" altLang="zh-CN" sz="2400" dirty="0" smtClean="0">
                <a:ea typeface="宋体" panose="02010600030101010101" pitchFamily="2" charset="-122"/>
              </a:rPr>
              <a:t>Interfacing </a:t>
            </a:r>
            <a:r>
              <a:rPr lang="en-US" altLang="zh-CN" sz="2400" dirty="0">
                <a:ea typeface="宋体" panose="02010600030101010101" pitchFamily="2" charset="-122"/>
              </a:rPr>
              <a:t>is the process of making two or more devices or systems compatible with each other so that they function together as required.</a:t>
            </a:r>
          </a:p>
        </p:txBody>
      </p:sp>
    </p:spTree>
    <p:extLst>
      <p:ext uri="{BB962C8B-B14F-4D97-AF65-F5344CB8AC3E}">
        <p14:creationId xmlns:p14="http://schemas.microsoft.com/office/powerpoint/2010/main" val="21860252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DSP</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Digital Signal Processing</a:t>
            </a:r>
            <a:endParaRPr lang="en-US" altLang="zh-CN" b="1" dirty="0">
              <a:ea typeface="宋体" charset="-122"/>
            </a:endParaRPr>
          </a:p>
          <a:p>
            <a:pPr algn="just">
              <a:buFont typeface="Wingdings" pitchFamily="2" charset="2"/>
              <a:buChar char="Ø"/>
            </a:pP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8" name="Text Box 4"/>
          <p:cNvSpPr txBox="1">
            <a:spLocks noChangeArrowheads="1"/>
          </p:cNvSpPr>
          <p:nvPr/>
        </p:nvSpPr>
        <p:spPr bwMode="auto">
          <a:xfrm>
            <a:off x="899592" y="2276872"/>
            <a:ext cx="7776864"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200" dirty="0">
                <a:ea typeface="宋体" panose="02010600030101010101" pitchFamily="2" charset="-122"/>
              </a:rPr>
              <a:t>Because speed is important in DSP applications, assembly language is frequently used because in general it executes faster.</a:t>
            </a:r>
          </a:p>
        </p:txBody>
      </p:sp>
      <p:graphicFrame>
        <p:nvGraphicFramePr>
          <p:cNvPr id="9" name="Object 7"/>
          <p:cNvGraphicFramePr>
            <a:graphicFrameLocks noChangeAspect="1"/>
          </p:cNvGraphicFramePr>
          <p:nvPr>
            <p:extLst>
              <p:ext uri="{D42A27DB-BD31-4B8C-83A1-F6EECF244321}">
                <p14:modId xmlns:p14="http://schemas.microsoft.com/office/powerpoint/2010/main" val="203037864"/>
              </p:ext>
            </p:extLst>
          </p:nvPr>
        </p:nvGraphicFramePr>
        <p:xfrm>
          <a:off x="3642792" y="3191272"/>
          <a:ext cx="4210050" cy="3436938"/>
        </p:xfrm>
        <a:graphic>
          <a:graphicData uri="http://schemas.openxmlformats.org/presentationml/2006/ole">
            <mc:AlternateContent xmlns:mc="http://schemas.openxmlformats.org/markup-compatibility/2006">
              <mc:Choice xmlns:v="urn:schemas-microsoft-com:vml" Requires="v">
                <p:oleObj spid="_x0000_s355381" name="CorelDRAW" r:id="rId3" imgW="4210732" imgH="3436844" progId="CorelDRAW.Graphic.13">
                  <p:embed/>
                </p:oleObj>
              </mc:Choice>
              <mc:Fallback>
                <p:oleObj name="CorelDRAW" r:id="rId3" imgW="4210732" imgH="3436844"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2792" y="3191272"/>
                        <a:ext cx="4210050" cy="343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Text Box 8"/>
          <p:cNvSpPr txBox="1">
            <a:spLocks noChangeArrowheads="1"/>
          </p:cNvSpPr>
          <p:nvPr/>
        </p:nvSpPr>
        <p:spPr bwMode="auto">
          <a:xfrm>
            <a:off x="1051992" y="5020072"/>
            <a:ext cx="2895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A general block diagram of the TMS320C6000 series DSP</a:t>
            </a:r>
          </a:p>
        </p:txBody>
      </p:sp>
    </p:spTree>
    <p:extLst>
      <p:ext uri="{BB962C8B-B14F-4D97-AF65-F5344CB8AC3E}">
        <p14:creationId xmlns:p14="http://schemas.microsoft.com/office/powerpoint/2010/main" val="39428270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5" name="Text Box 5"/>
          <p:cNvSpPr txBox="1">
            <a:spLocks noChangeArrowheads="1"/>
          </p:cNvSpPr>
          <p:nvPr/>
        </p:nvSpPr>
        <p:spPr bwMode="auto">
          <a:xfrm>
            <a:off x="914400" y="1844824"/>
            <a:ext cx="7467600"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ea typeface="宋体" charset="-122"/>
              </a:rPr>
              <a:t>1. If an anti-aliasing filter is not used in digitizing a signal the recovery process</a:t>
            </a:r>
          </a:p>
          <a:p>
            <a:pPr>
              <a:spcBef>
                <a:spcPct val="50000"/>
              </a:spcBef>
            </a:pPr>
            <a:r>
              <a:rPr lang="en-US" altLang="zh-CN" sz="2000" dirty="0">
                <a:ea typeface="宋体" charset="-122"/>
              </a:rPr>
              <a:t>	a. is slowed</a:t>
            </a:r>
          </a:p>
          <a:p>
            <a:pPr>
              <a:spcBef>
                <a:spcPct val="50000"/>
              </a:spcBef>
            </a:pPr>
            <a:r>
              <a:rPr lang="en-US" altLang="zh-CN" sz="2000" dirty="0">
                <a:ea typeface="宋体" charset="-122"/>
              </a:rPr>
              <a:t>	b. may include alias signals</a:t>
            </a:r>
          </a:p>
          <a:p>
            <a:pPr>
              <a:spcBef>
                <a:spcPct val="50000"/>
              </a:spcBef>
            </a:pPr>
            <a:r>
              <a:rPr lang="en-US" altLang="zh-CN" sz="2000" dirty="0">
                <a:ea typeface="宋体" charset="-122"/>
              </a:rPr>
              <a:t>	c. will have less noise </a:t>
            </a:r>
          </a:p>
          <a:p>
            <a:pPr>
              <a:spcBef>
                <a:spcPct val="50000"/>
              </a:spcBef>
            </a:pPr>
            <a:r>
              <a:rPr lang="en-US" altLang="zh-CN" sz="2000" dirty="0">
                <a:ea typeface="宋体" charset="-122"/>
              </a:rPr>
              <a:t>	d. all of the above</a:t>
            </a:r>
          </a:p>
          <a:p>
            <a:pPr eaLnBrk="1" hangingPunct="1">
              <a:spcBef>
                <a:spcPct val="50000"/>
              </a:spcBef>
            </a:pPr>
            <a:r>
              <a:rPr lang="en-US" altLang="zh-CN" sz="2000" dirty="0">
                <a:ea typeface="宋体" panose="02010600030101010101" pitchFamily="2" charset="-122"/>
              </a:rPr>
              <a:t>2. An anti-aliasing filter should have </a:t>
            </a:r>
          </a:p>
          <a:p>
            <a:pPr eaLnBrk="1" hangingPunct="1">
              <a:spcBef>
                <a:spcPct val="50000"/>
              </a:spcBef>
            </a:pPr>
            <a:r>
              <a:rPr lang="en-US" altLang="zh-CN" sz="2000" dirty="0">
                <a:ea typeface="宋体" panose="02010600030101010101" pitchFamily="2" charset="-122"/>
              </a:rPr>
              <a:t>	a. </a:t>
            </a:r>
            <a:r>
              <a:rPr lang="en-US" altLang="zh-CN" sz="2000" i="1" dirty="0">
                <a:ea typeface="宋体" panose="02010600030101010101" pitchFamily="2" charset="-122"/>
              </a:rPr>
              <a:t>f</a:t>
            </a:r>
            <a:r>
              <a:rPr lang="en-US" altLang="zh-CN" sz="2000" i="1" baseline="-25000" dirty="0">
                <a:ea typeface="宋体" panose="02010600030101010101" pitchFamily="2" charset="-122"/>
              </a:rPr>
              <a:t>c</a:t>
            </a:r>
            <a:r>
              <a:rPr lang="en-US" altLang="zh-CN" sz="2000" dirty="0">
                <a:ea typeface="宋体" panose="02010600030101010101" pitchFamily="2" charset="-122"/>
              </a:rPr>
              <a:t> more than 2 times the </a:t>
            </a:r>
            <a:r>
              <a:rPr lang="en-US" altLang="zh-CN" sz="2000" dirty="0" err="1">
                <a:ea typeface="宋体" panose="02010600030101010101" pitchFamily="2" charset="-122"/>
              </a:rPr>
              <a:t>Nyquist</a:t>
            </a:r>
            <a:r>
              <a:rPr lang="en-US" altLang="zh-CN" sz="2000" dirty="0">
                <a:ea typeface="宋体" panose="02010600030101010101" pitchFamily="2" charset="-122"/>
              </a:rPr>
              <a:t> frequency</a:t>
            </a:r>
          </a:p>
          <a:p>
            <a:pPr eaLnBrk="1" hangingPunct="1">
              <a:spcBef>
                <a:spcPct val="50000"/>
              </a:spcBef>
            </a:pPr>
            <a:r>
              <a:rPr lang="en-US" altLang="zh-CN" sz="2000" dirty="0">
                <a:ea typeface="宋体" panose="02010600030101010101" pitchFamily="2" charset="-122"/>
              </a:rPr>
              <a:t>	b. </a:t>
            </a:r>
            <a:r>
              <a:rPr lang="en-US" altLang="zh-CN" sz="2000" i="1" dirty="0">
                <a:ea typeface="宋体" panose="02010600030101010101" pitchFamily="2" charset="-122"/>
              </a:rPr>
              <a:t>f</a:t>
            </a:r>
            <a:r>
              <a:rPr lang="en-US" altLang="zh-CN" sz="2000" i="1" baseline="-25000" dirty="0">
                <a:ea typeface="宋体" panose="02010600030101010101" pitchFamily="2" charset="-122"/>
              </a:rPr>
              <a:t>c</a:t>
            </a:r>
            <a:r>
              <a:rPr lang="en-US" altLang="zh-CN" sz="2000" dirty="0">
                <a:ea typeface="宋体" panose="02010600030101010101" pitchFamily="2" charset="-122"/>
              </a:rPr>
              <a:t> equal to the </a:t>
            </a:r>
            <a:r>
              <a:rPr lang="en-US" altLang="zh-CN" sz="2000" dirty="0" err="1">
                <a:ea typeface="宋体" panose="02010600030101010101" pitchFamily="2" charset="-122"/>
              </a:rPr>
              <a:t>Nyquist</a:t>
            </a:r>
            <a:r>
              <a:rPr lang="en-US" altLang="zh-CN" sz="2000" dirty="0">
                <a:ea typeface="宋体" panose="02010600030101010101" pitchFamily="2" charset="-122"/>
              </a:rPr>
              <a:t> frequency</a:t>
            </a:r>
          </a:p>
          <a:p>
            <a:pPr eaLnBrk="1" hangingPunct="1">
              <a:spcBef>
                <a:spcPct val="50000"/>
              </a:spcBef>
            </a:pPr>
            <a:r>
              <a:rPr lang="en-US" altLang="zh-CN" sz="2000" dirty="0">
                <a:ea typeface="宋体" panose="02010600030101010101" pitchFamily="2" charset="-122"/>
              </a:rPr>
              <a:t>	c. </a:t>
            </a:r>
            <a:r>
              <a:rPr lang="en-US" altLang="zh-CN" sz="2000" i="1" dirty="0">
                <a:ea typeface="宋体" panose="02010600030101010101" pitchFamily="2" charset="-122"/>
              </a:rPr>
              <a:t>f</a:t>
            </a:r>
            <a:r>
              <a:rPr lang="en-US" altLang="zh-CN" sz="2000" i="1" baseline="-25000" dirty="0">
                <a:ea typeface="宋体" panose="02010600030101010101" pitchFamily="2" charset="-122"/>
              </a:rPr>
              <a:t>c</a:t>
            </a:r>
            <a:r>
              <a:rPr lang="en-US" altLang="zh-CN" sz="2000" dirty="0">
                <a:ea typeface="宋体" panose="02010600030101010101" pitchFamily="2" charset="-122"/>
              </a:rPr>
              <a:t> more than ½ </a:t>
            </a:r>
            <a:r>
              <a:rPr lang="en-US" altLang="zh-CN" sz="2000" i="1" dirty="0" err="1">
                <a:ea typeface="宋体" panose="02010600030101010101" pitchFamily="2" charset="-122"/>
              </a:rPr>
              <a:t>f</a:t>
            </a:r>
            <a:r>
              <a:rPr lang="en-US" altLang="zh-CN" sz="2000" baseline="-25000" dirty="0" err="1">
                <a:ea typeface="宋体" panose="02010600030101010101" pitchFamily="2" charset="-122"/>
              </a:rPr>
              <a:t>sample</a:t>
            </a:r>
            <a:endParaRPr lang="en-US" altLang="zh-CN" sz="2000" baseline="-25000" dirty="0">
              <a:ea typeface="宋体" panose="02010600030101010101" pitchFamily="2" charset="-122"/>
            </a:endParaRPr>
          </a:p>
          <a:p>
            <a:pPr eaLnBrk="1" hangingPunct="1">
              <a:spcBef>
                <a:spcPct val="50000"/>
              </a:spcBef>
            </a:pPr>
            <a:r>
              <a:rPr lang="en-US" altLang="zh-CN" sz="2000" dirty="0">
                <a:ea typeface="宋体" panose="02010600030101010101" pitchFamily="2" charset="-122"/>
              </a:rPr>
              <a:t>	d. </a:t>
            </a:r>
            <a:r>
              <a:rPr lang="en-US" altLang="zh-CN" sz="2000" i="1" dirty="0">
                <a:ea typeface="宋体" panose="02010600030101010101" pitchFamily="2" charset="-122"/>
              </a:rPr>
              <a:t>f</a:t>
            </a:r>
            <a:r>
              <a:rPr lang="en-US" altLang="zh-CN" sz="2000" i="1" baseline="-25000" dirty="0">
                <a:ea typeface="宋体" panose="02010600030101010101" pitchFamily="2" charset="-122"/>
              </a:rPr>
              <a:t>c</a:t>
            </a:r>
            <a:r>
              <a:rPr lang="en-US" altLang="zh-CN" sz="2000" dirty="0">
                <a:ea typeface="宋体" panose="02010600030101010101" pitchFamily="2" charset="-122"/>
              </a:rPr>
              <a:t> less than ½ </a:t>
            </a:r>
            <a:r>
              <a:rPr lang="en-US" altLang="zh-CN" sz="2000" i="1" dirty="0" err="1">
                <a:ea typeface="宋体" panose="02010600030101010101" pitchFamily="2" charset="-122"/>
              </a:rPr>
              <a:t>f</a:t>
            </a:r>
            <a:r>
              <a:rPr lang="en-US" altLang="zh-CN" sz="2000" baseline="-25000" dirty="0" err="1">
                <a:ea typeface="宋体" panose="02010600030101010101" pitchFamily="2" charset="-122"/>
              </a:rPr>
              <a:t>sample</a:t>
            </a: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5" name="Text Box 5"/>
          <p:cNvSpPr txBox="1">
            <a:spLocks noChangeArrowheads="1"/>
          </p:cNvSpPr>
          <p:nvPr/>
        </p:nvSpPr>
        <p:spPr bwMode="auto">
          <a:xfrm>
            <a:off x="914400" y="1844824"/>
            <a:ext cx="74676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200" dirty="0">
                <a:ea typeface="宋体" panose="02010600030101010101" pitchFamily="2" charset="-122"/>
              </a:rPr>
              <a:t>3. The number of comparators required in a 10-bit flash ADC is </a:t>
            </a:r>
          </a:p>
          <a:p>
            <a:pPr eaLnBrk="1" hangingPunct="1">
              <a:spcBef>
                <a:spcPct val="50000"/>
              </a:spcBef>
            </a:pPr>
            <a:r>
              <a:rPr lang="en-US" altLang="zh-CN" sz="2200" dirty="0">
                <a:ea typeface="宋体" panose="02010600030101010101" pitchFamily="2" charset="-122"/>
              </a:rPr>
              <a:t>	a. 255</a:t>
            </a:r>
            <a:endParaRPr lang="en-US" altLang="zh-CN" sz="2200" baseline="30000" dirty="0">
              <a:ea typeface="宋体" panose="02010600030101010101" pitchFamily="2" charset="-122"/>
            </a:endParaRPr>
          </a:p>
          <a:p>
            <a:pPr eaLnBrk="1" hangingPunct="1">
              <a:spcBef>
                <a:spcPct val="50000"/>
              </a:spcBef>
            </a:pPr>
            <a:r>
              <a:rPr lang="en-US" altLang="zh-CN" sz="2200" dirty="0">
                <a:ea typeface="宋体" panose="02010600030101010101" pitchFamily="2" charset="-122"/>
              </a:rPr>
              <a:t>	b. 511</a:t>
            </a:r>
          </a:p>
          <a:p>
            <a:pPr eaLnBrk="1" hangingPunct="1">
              <a:spcBef>
                <a:spcPct val="50000"/>
              </a:spcBef>
            </a:pPr>
            <a:r>
              <a:rPr lang="en-US" altLang="zh-CN" sz="2200" dirty="0">
                <a:ea typeface="宋体" panose="02010600030101010101" pitchFamily="2" charset="-122"/>
              </a:rPr>
              <a:t>	c. 1023</a:t>
            </a:r>
          </a:p>
          <a:p>
            <a:pPr eaLnBrk="1" hangingPunct="1">
              <a:spcBef>
                <a:spcPct val="50000"/>
              </a:spcBef>
            </a:pPr>
            <a:r>
              <a:rPr lang="en-US" altLang="zh-CN" sz="2200" dirty="0">
                <a:ea typeface="宋体" panose="02010600030101010101" pitchFamily="2" charset="-122"/>
              </a:rPr>
              <a:t>	d. </a:t>
            </a:r>
            <a:r>
              <a:rPr lang="en-US" altLang="zh-CN" sz="2200" dirty="0" smtClean="0">
                <a:ea typeface="宋体" panose="02010600030101010101" pitchFamily="2" charset="-122"/>
              </a:rPr>
              <a:t>4095</a:t>
            </a:r>
            <a:endParaRPr lang="en-US" altLang="zh-CN" sz="2200" dirty="0">
              <a:ea typeface="宋体" panose="02010600030101010101" pitchFamily="2" charset="-122"/>
            </a:endParaRPr>
          </a:p>
        </p:txBody>
      </p:sp>
    </p:spTree>
    <p:extLst>
      <p:ext uri="{BB962C8B-B14F-4D97-AF65-F5344CB8AC3E}">
        <p14:creationId xmlns:p14="http://schemas.microsoft.com/office/powerpoint/2010/main" val="11477728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5" name="Text Box 5"/>
          <p:cNvSpPr txBox="1">
            <a:spLocks noChangeArrowheads="1"/>
          </p:cNvSpPr>
          <p:nvPr/>
        </p:nvSpPr>
        <p:spPr bwMode="auto">
          <a:xfrm>
            <a:off x="914400" y="1844824"/>
            <a:ext cx="7467600" cy="297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200" dirty="0" smtClean="0">
                <a:ea typeface="宋体" panose="02010600030101010101" pitchFamily="2" charset="-122"/>
              </a:rPr>
              <a:t>4</a:t>
            </a:r>
            <a:r>
              <a:rPr lang="en-US" altLang="zh-CN" sz="2200" dirty="0">
                <a:ea typeface="宋体" panose="02010600030101010101" pitchFamily="2" charset="-122"/>
              </a:rPr>
              <a:t>. The block diagram is for a successive-approximation ADC. </a:t>
            </a:r>
            <a:r>
              <a:rPr lang="en-US" altLang="zh-CN" sz="2200" dirty="0" smtClean="0">
                <a:ea typeface="宋体" panose="02010600030101010101" pitchFamily="2" charset="-122"/>
              </a:rPr>
              <a:t>   </a:t>
            </a:r>
          </a:p>
          <a:p>
            <a:pPr eaLnBrk="1" hangingPunct="1">
              <a:spcBef>
                <a:spcPct val="50000"/>
              </a:spcBef>
            </a:pPr>
            <a:r>
              <a:rPr lang="en-US" altLang="zh-CN" sz="2200" dirty="0">
                <a:ea typeface="宋体" panose="02010600030101010101" pitchFamily="2" charset="-122"/>
              </a:rPr>
              <a:t> </a:t>
            </a:r>
            <a:r>
              <a:rPr lang="en-US" altLang="zh-CN" sz="2200" dirty="0" smtClean="0">
                <a:ea typeface="宋体" panose="02010600030101010101" pitchFamily="2" charset="-122"/>
              </a:rPr>
              <a:t>   The </a:t>
            </a:r>
            <a:r>
              <a:rPr lang="en-US" altLang="zh-CN" sz="2200" dirty="0">
                <a:ea typeface="宋体" panose="02010600030101010101" pitchFamily="2" charset="-122"/>
              </a:rPr>
              <a:t>top block is </a:t>
            </a:r>
          </a:p>
          <a:p>
            <a:pPr eaLnBrk="1" hangingPunct="1">
              <a:spcBef>
                <a:spcPct val="50000"/>
              </a:spcBef>
            </a:pPr>
            <a:r>
              <a:rPr lang="en-US" altLang="zh-CN" sz="2200" dirty="0">
                <a:ea typeface="宋体" panose="02010600030101010101" pitchFamily="2" charset="-122"/>
              </a:rPr>
              <a:t>	a. an SAR</a:t>
            </a:r>
            <a:endParaRPr lang="en-US" altLang="zh-CN" sz="2200" baseline="30000" dirty="0">
              <a:ea typeface="宋体" panose="02010600030101010101" pitchFamily="2" charset="-122"/>
            </a:endParaRPr>
          </a:p>
          <a:p>
            <a:pPr eaLnBrk="1" hangingPunct="1">
              <a:spcBef>
                <a:spcPct val="50000"/>
              </a:spcBef>
            </a:pPr>
            <a:r>
              <a:rPr lang="en-US" altLang="zh-CN" sz="2200" dirty="0">
                <a:ea typeface="宋体" panose="02010600030101010101" pitchFamily="2" charset="-122"/>
              </a:rPr>
              <a:t>	b. a DAC</a:t>
            </a:r>
          </a:p>
          <a:p>
            <a:pPr eaLnBrk="1" hangingPunct="1">
              <a:spcBef>
                <a:spcPct val="50000"/>
              </a:spcBef>
            </a:pPr>
            <a:r>
              <a:rPr lang="en-US" altLang="zh-CN" sz="2200" dirty="0">
                <a:ea typeface="宋体" panose="02010600030101010101" pitchFamily="2" charset="-122"/>
              </a:rPr>
              <a:t>	c. an ADC</a:t>
            </a:r>
          </a:p>
          <a:p>
            <a:pPr eaLnBrk="1" hangingPunct="1">
              <a:spcBef>
                <a:spcPct val="50000"/>
              </a:spcBef>
            </a:pPr>
            <a:r>
              <a:rPr lang="en-US" altLang="zh-CN" sz="2200" dirty="0">
                <a:ea typeface="宋体" panose="02010600030101010101" pitchFamily="2" charset="-122"/>
              </a:rPr>
              <a:t>	d. a comparator</a:t>
            </a:r>
          </a:p>
        </p:txBody>
      </p:sp>
      <p:sp>
        <p:nvSpPr>
          <p:cNvPr id="19" name="Rectangle 29"/>
          <p:cNvSpPr>
            <a:spLocks noChangeArrowheads="1"/>
          </p:cNvSpPr>
          <p:nvPr/>
        </p:nvSpPr>
        <p:spPr bwMode="auto">
          <a:xfrm>
            <a:off x="4191000" y="2514600"/>
            <a:ext cx="4724400" cy="39624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0" name="Object 12"/>
          <p:cNvGraphicFramePr>
            <a:graphicFrameLocks noChangeAspect="1"/>
          </p:cNvGraphicFramePr>
          <p:nvPr/>
        </p:nvGraphicFramePr>
        <p:xfrm>
          <a:off x="4598988" y="2819400"/>
          <a:ext cx="3429000" cy="3133725"/>
        </p:xfrm>
        <a:graphic>
          <a:graphicData uri="http://schemas.openxmlformats.org/presentationml/2006/ole">
            <mc:AlternateContent xmlns:mc="http://schemas.openxmlformats.org/markup-compatibility/2006">
              <mc:Choice xmlns:v="urn:schemas-microsoft-com:vml" Requires="v">
                <p:oleObj spid="_x0000_s356404" name="CorelDRAW" r:id="rId3" imgW="2013284" imgH="1840504" progId="CorelDRAW.Graphic.13">
                  <p:embed/>
                </p:oleObj>
              </mc:Choice>
              <mc:Fallback>
                <p:oleObj name="CorelDRAW" r:id="rId3" imgW="2013284" imgH="1840504"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8988" y="2819400"/>
                        <a:ext cx="3429000"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Text Box 15"/>
          <p:cNvSpPr txBox="1">
            <a:spLocks noChangeArrowheads="1"/>
          </p:cNvSpPr>
          <p:nvPr/>
        </p:nvSpPr>
        <p:spPr bwMode="auto">
          <a:xfrm>
            <a:off x="5334000" y="28194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3300"/>
                </a:solidFill>
                <a:ea typeface="宋体" panose="02010600030101010101" pitchFamily="2" charset="-122"/>
              </a:rPr>
              <a:t>V</a:t>
            </a:r>
            <a:r>
              <a:rPr lang="en-US" altLang="zh-CN" sz="1400" i="1" baseline="-25000">
                <a:solidFill>
                  <a:srgbClr val="FF3300"/>
                </a:solidFill>
                <a:ea typeface="宋体" panose="02010600030101010101" pitchFamily="2" charset="-122"/>
              </a:rPr>
              <a:t>out</a:t>
            </a:r>
          </a:p>
        </p:txBody>
      </p:sp>
      <p:sp>
        <p:nvSpPr>
          <p:cNvPr id="22" name="Text Box 16"/>
          <p:cNvSpPr txBox="1">
            <a:spLocks noChangeArrowheads="1"/>
          </p:cNvSpPr>
          <p:nvPr/>
        </p:nvSpPr>
        <p:spPr bwMode="auto">
          <a:xfrm>
            <a:off x="5105400" y="565785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3300"/>
                </a:solidFill>
                <a:ea typeface="宋体" panose="02010600030101010101" pitchFamily="2" charset="-122"/>
              </a:rPr>
              <a:t>CLK</a:t>
            </a:r>
          </a:p>
        </p:txBody>
      </p:sp>
      <p:sp>
        <p:nvSpPr>
          <p:cNvPr id="23" name="Text Box 17"/>
          <p:cNvSpPr txBox="1">
            <a:spLocks noChangeArrowheads="1"/>
          </p:cNvSpPr>
          <p:nvPr/>
        </p:nvSpPr>
        <p:spPr bwMode="auto">
          <a:xfrm>
            <a:off x="7580313" y="3686175"/>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3300"/>
                </a:solidFill>
                <a:ea typeface="宋体" panose="02010600030101010101" pitchFamily="2" charset="-122"/>
              </a:rPr>
              <a:t>D</a:t>
            </a:r>
            <a:r>
              <a:rPr lang="en-US" altLang="zh-CN" sz="1400" baseline="-25000">
                <a:solidFill>
                  <a:srgbClr val="FF3300"/>
                </a:solidFill>
                <a:ea typeface="宋体" panose="02010600030101010101" pitchFamily="2" charset="-122"/>
              </a:rPr>
              <a:t>0</a:t>
            </a:r>
          </a:p>
        </p:txBody>
      </p:sp>
      <p:sp>
        <p:nvSpPr>
          <p:cNvPr id="24" name="Text Box 18"/>
          <p:cNvSpPr txBox="1">
            <a:spLocks noChangeArrowheads="1"/>
          </p:cNvSpPr>
          <p:nvPr/>
        </p:nvSpPr>
        <p:spPr bwMode="auto">
          <a:xfrm>
            <a:off x="7580313" y="3990975"/>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3300"/>
                </a:solidFill>
                <a:ea typeface="宋体" panose="02010600030101010101" pitchFamily="2" charset="-122"/>
              </a:rPr>
              <a:t>D</a:t>
            </a:r>
            <a:r>
              <a:rPr lang="en-US" altLang="zh-CN" sz="1400" baseline="-25000">
                <a:solidFill>
                  <a:srgbClr val="FF3300"/>
                </a:solidFill>
                <a:ea typeface="宋体" panose="02010600030101010101" pitchFamily="2" charset="-122"/>
              </a:rPr>
              <a:t>1</a:t>
            </a:r>
          </a:p>
        </p:txBody>
      </p:sp>
      <p:sp>
        <p:nvSpPr>
          <p:cNvPr id="25" name="Text Box 19"/>
          <p:cNvSpPr txBox="1">
            <a:spLocks noChangeArrowheads="1"/>
          </p:cNvSpPr>
          <p:nvPr/>
        </p:nvSpPr>
        <p:spPr bwMode="auto">
          <a:xfrm>
            <a:off x="7580313" y="4295775"/>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3300"/>
                </a:solidFill>
                <a:ea typeface="宋体" panose="02010600030101010101" pitchFamily="2" charset="-122"/>
              </a:rPr>
              <a:t>D</a:t>
            </a:r>
            <a:r>
              <a:rPr lang="en-US" altLang="zh-CN" sz="1400" baseline="-25000">
                <a:solidFill>
                  <a:srgbClr val="FF3300"/>
                </a:solidFill>
                <a:ea typeface="宋体" panose="02010600030101010101" pitchFamily="2" charset="-122"/>
              </a:rPr>
              <a:t>2</a:t>
            </a:r>
          </a:p>
        </p:txBody>
      </p:sp>
      <p:sp>
        <p:nvSpPr>
          <p:cNvPr id="26" name="Text Box 20"/>
          <p:cNvSpPr txBox="1">
            <a:spLocks noChangeArrowheads="1"/>
          </p:cNvSpPr>
          <p:nvPr/>
        </p:nvSpPr>
        <p:spPr bwMode="auto">
          <a:xfrm>
            <a:off x="7580313" y="4600575"/>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3300"/>
                </a:solidFill>
                <a:ea typeface="宋体" panose="02010600030101010101" pitchFamily="2" charset="-122"/>
              </a:rPr>
              <a:t>D</a:t>
            </a:r>
            <a:r>
              <a:rPr lang="en-US" altLang="zh-CN" sz="1400" baseline="-25000">
                <a:solidFill>
                  <a:srgbClr val="FF3300"/>
                </a:solidFill>
                <a:ea typeface="宋体" panose="02010600030101010101" pitchFamily="2" charset="-122"/>
              </a:rPr>
              <a:t>3</a:t>
            </a:r>
          </a:p>
        </p:txBody>
      </p:sp>
      <p:sp>
        <p:nvSpPr>
          <p:cNvPr id="27" name="Text Box 21"/>
          <p:cNvSpPr txBox="1">
            <a:spLocks noChangeArrowheads="1"/>
          </p:cNvSpPr>
          <p:nvPr/>
        </p:nvSpPr>
        <p:spPr bwMode="auto">
          <a:xfrm>
            <a:off x="7620000" y="5133975"/>
            <a:ext cx="6858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3300"/>
                </a:solidFill>
                <a:ea typeface="宋体" panose="02010600030101010101" pitchFamily="2" charset="-122"/>
              </a:rPr>
              <a:t>Serialbinary output</a:t>
            </a:r>
          </a:p>
        </p:txBody>
      </p:sp>
      <p:sp>
        <p:nvSpPr>
          <p:cNvPr id="28" name="Text Box 22"/>
          <p:cNvSpPr txBox="1">
            <a:spLocks noChangeArrowheads="1"/>
          </p:cNvSpPr>
          <p:nvPr/>
        </p:nvSpPr>
        <p:spPr bwMode="auto">
          <a:xfrm>
            <a:off x="4191000" y="4600575"/>
            <a:ext cx="6858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3300"/>
                </a:solidFill>
                <a:ea typeface="宋体" panose="02010600030101010101" pitchFamily="2" charset="-122"/>
              </a:rPr>
              <a:t>Input signal</a:t>
            </a:r>
          </a:p>
        </p:txBody>
      </p:sp>
      <p:sp>
        <p:nvSpPr>
          <p:cNvPr id="29" name="Text Box 24"/>
          <p:cNvSpPr txBox="1">
            <a:spLocks noChangeArrowheads="1"/>
          </p:cNvSpPr>
          <p:nvPr/>
        </p:nvSpPr>
        <p:spPr bwMode="auto">
          <a:xfrm>
            <a:off x="5638800" y="4829175"/>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3300"/>
                </a:solidFill>
                <a:ea typeface="宋体" panose="02010600030101010101" pitchFamily="2" charset="-122"/>
              </a:rPr>
              <a:t>(MSB)</a:t>
            </a:r>
          </a:p>
        </p:txBody>
      </p:sp>
      <p:sp>
        <p:nvSpPr>
          <p:cNvPr id="30" name="Text Box 25"/>
          <p:cNvSpPr txBox="1">
            <a:spLocks noChangeArrowheads="1"/>
          </p:cNvSpPr>
          <p:nvPr/>
        </p:nvSpPr>
        <p:spPr bwMode="auto">
          <a:xfrm>
            <a:off x="6934200" y="4829175"/>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3300"/>
                </a:solidFill>
                <a:ea typeface="宋体" panose="02010600030101010101" pitchFamily="2" charset="-122"/>
              </a:rPr>
              <a:t>(LSB)</a:t>
            </a:r>
          </a:p>
        </p:txBody>
      </p:sp>
      <p:sp>
        <p:nvSpPr>
          <p:cNvPr id="31" name="Text Box 27"/>
          <p:cNvSpPr txBox="1">
            <a:spLocks noChangeArrowheads="1"/>
          </p:cNvSpPr>
          <p:nvPr/>
        </p:nvSpPr>
        <p:spPr bwMode="auto">
          <a:xfrm>
            <a:off x="8077200" y="3886200"/>
            <a:ext cx="8382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3300"/>
                </a:solidFill>
                <a:ea typeface="宋体" panose="02010600030101010101" pitchFamily="2" charset="-122"/>
              </a:rPr>
              <a:t>Parallel binary output</a:t>
            </a:r>
          </a:p>
        </p:txBody>
      </p:sp>
      <p:sp>
        <p:nvSpPr>
          <p:cNvPr id="32" name="Line 28"/>
          <p:cNvSpPr>
            <a:spLocks noChangeShapeType="1"/>
          </p:cNvSpPr>
          <p:nvPr/>
        </p:nvSpPr>
        <p:spPr bwMode="auto">
          <a:xfrm>
            <a:off x="3203848" y="2546350"/>
            <a:ext cx="3273152" cy="50165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zh-CN" altLang="en-US"/>
          </a:p>
        </p:txBody>
      </p:sp>
    </p:spTree>
    <p:extLst>
      <p:ext uri="{BB962C8B-B14F-4D97-AF65-F5344CB8AC3E}">
        <p14:creationId xmlns:p14="http://schemas.microsoft.com/office/powerpoint/2010/main" val="368347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5" name="Text Box 5"/>
          <p:cNvSpPr txBox="1">
            <a:spLocks noChangeArrowheads="1"/>
          </p:cNvSpPr>
          <p:nvPr/>
        </p:nvSpPr>
        <p:spPr bwMode="auto">
          <a:xfrm>
            <a:off x="914400" y="1844824"/>
            <a:ext cx="74676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spcBef>
                <a:spcPct val="50000"/>
              </a:spcBef>
            </a:pPr>
            <a:r>
              <a:rPr lang="en-US" altLang="zh-CN" sz="2200" dirty="0">
                <a:ea typeface="宋体" panose="02010600030101010101" pitchFamily="2" charset="-122"/>
              </a:rPr>
              <a:t>5. The ADC804 integrated circuit signals a </a:t>
            </a:r>
            <a:r>
              <a:rPr lang="en-US" altLang="zh-CN" sz="2200" dirty="0" smtClean="0">
                <a:ea typeface="宋体" panose="02010600030101010101" pitchFamily="2" charset="-122"/>
              </a:rPr>
              <a:t>completed conversion </a:t>
            </a:r>
            <a:r>
              <a:rPr lang="en-US" altLang="zh-CN" sz="2200" dirty="0">
                <a:ea typeface="宋体" panose="02010600030101010101" pitchFamily="2" charset="-122"/>
              </a:rPr>
              <a:t>by</a:t>
            </a:r>
          </a:p>
          <a:p>
            <a:pPr eaLnBrk="1" hangingPunct="1">
              <a:spcBef>
                <a:spcPct val="50000"/>
              </a:spcBef>
            </a:pPr>
            <a:r>
              <a:rPr lang="en-US" altLang="zh-CN" sz="2200" dirty="0">
                <a:ea typeface="宋体" panose="02010600030101010101" pitchFamily="2" charset="-122"/>
              </a:rPr>
              <a:t>	a. </a:t>
            </a:r>
            <a:r>
              <a:rPr lang="en-US" altLang="zh-CN" sz="2200" i="1" dirty="0">
                <a:ea typeface="宋体" panose="02010600030101010101" pitchFamily="2" charset="-122"/>
              </a:rPr>
              <a:t>INTR</a:t>
            </a:r>
            <a:r>
              <a:rPr lang="en-US" altLang="zh-CN" sz="2200" dirty="0">
                <a:ea typeface="宋体" panose="02010600030101010101" pitchFamily="2" charset="-122"/>
              </a:rPr>
              <a:t> goes LOW</a:t>
            </a:r>
            <a:endParaRPr lang="en-US" altLang="zh-CN" sz="2200" baseline="30000" dirty="0">
              <a:ea typeface="宋体" panose="02010600030101010101" pitchFamily="2" charset="-122"/>
            </a:endParaRPr>
          </a:p>
          <a:p>
            <a:pPr eaLnBrk="1" hangingPunct="1">
              <a:spcBef>
                <a:spcPct val="50000"/>
              </a:spcBef>
            </a:pPr>
            <a:r>
              <a:rPr lang="en-US" altLang="zh-CN" sz="2200" dirty="0">
                <a:ea typeface="宋体" panose="02010600030101010101" pitchFamily="2" charset="-122"/>
              </a:rPr>
              <a:t>	b. </a:t>
            </a:r>
            <a:r>
              <a:rPr lang="en-US" altLang="zh-CN" sz="2200" i="1" dirty="0">
                <a:ea typeface="宋体" panose="02010600030101010101" pitchFamily="2" charset="-122"/>
              </a:rPr>
              <a:t>CS</a:t>
            </a:r>
            <a:r>
              <a:rPr lang="en-US" altLang="zh-CN" sz="2200" dirty="0">
                <a:ea typeface="宋体" panose="02010600030101010101" pitchFamily="2" charset="-122"/>
              </a:rPr>
              <a:t> goes LOW </a:t>
            </a:r>
          </a:p>
          <a:p>
            <a:pPr eaLnBrk="1" hangingPunct="1">
              <a:spcBef>
                <a:spcPct val="50000"/>
              </a:spcBef>
            </a:pPr>
            <a:r>
              <a:rPr lang="en-US" altLang="zh-CN" sz="2200" dirty="0">
                <a:ea typeface="宋体" panose="02010600030101010101" pitchFamily="2" charset="-122"/>
              </a:rPr>
              <a:t>	c. </a:t>
            </a:r>
            <a:r>
              <a:rPr lang="en-US" altLang="zh-CN" sz="2200" i="1" dirty="0">
                <a:ea typeface="宋体" panose="02010600030101010101" pitchFamily="2" charset="-122"/>
              </a:rPr>
              <a:t>RD</a:t>
            </a:r>
            <a:r>
              <a:rPr lang="en-US" altLang="zh-CN" sz="2200" dirty="0">
                <a:ea typeface="宋体" panose="02010600030101010101" pitchFamily="2" charset="-122"/>
              </a:rPr>
              <a:t> goes LOW</a:t>
            </a:r>
          </a:p>
          <a:p>
            <a:pPr eaLnBrk="1" hangingPunct="1">
              <a:spcBef>
                <a:spcPct val="50000"/>
              </a:spcBef>
            </a:pPr>
            <a:r>
              <a:rPr lang="en-US" altLang="zh-CN" sz="2200" dirty="0">
                <a:ea typeface="宋体" panose="02010600030101010101" pitchFamily="2" charset="-122"/>
              </a:rPr>
              <a:t>	d. CLK R goes HIGH</a:t>
            </a:r>
          </a:p>
        </p:txBody>
      </p:sp>
      <p:graphicFrame>
        <p:nvGraphicFramePr>
          <p:cNvPr id="4" name="Object 6"/>
          <p:cNvGraphicFramePr>
            <a:graphicFrameLocks noChangeAspect="1"/>
          </p:cNvGraphicFramePr>
          <p:nvPr>
            <p:extLst>
              <p:ext uri="{D42A27DB-BD31-4B8C-83A1-F6EECF244321}">
                <p14:modId xmlns:p14="http://schemas.microsoft.com/office/powerpoint/2010/main" val="1393975707"/>
              </p:ext>
            </p:extLst>
          </p:nvPr>
        </p:nvGraphicFramePr>
        <p:xfrm>
          <a:off x="4953000" y="2564743"/>
          <a:ext cx="3429000" cy="3184525"/>
        </p:xfrm>
        <a:graphic>
          <a:graphicData uri="http://schemas.openxmlformats.org/presentationml/2006/ole">
            <mc:AlternateContent xmlns:mc="http://schemas.openxmlformats.org/markup-compatibility/2006">
              <mc:Choice xmlns:v="urn:schemas-microsoft-com:vml" Requires="v">
                <p:oleObj spid="_x0000_s357427" name="CorelDRAW" r:id="rId3" imgW="2471768" imgH="2295347" progId="CorelDRAW.Graphic.13">
                  <p:embed/>
                </p:oleObj>
              </mc:Choice>
              <mc:Fallback>
                <p:oleObj name="CorelDRAW" r:id="rId3" imgW="2471768" imgH="2295347"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564743"/>
                        <a:ext cx="3429000" cy="318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319277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5" name="Text Box 5"/>
          <p:cNvSpPr txBox="1">
            <a:spLocks noChangeArrowheads="1"/>
          </p:cNvSpPr>
          <p:nvPr/>
        </p:nvSpPr>
        <p:spPr bwMode="auto">
          <a:xfrm>
            <a:off x="914400" y="1844824"/>
            <a:ext cx="7467600" cy="5001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200" dirty="0">
                <a:ea typeface="宋体" panose="02010600030101010101" pitchFamily="2" charset="-122"/>
              </a:rPr>
              <a:t>6. A sigma-delta circuit is a form of</a:t>
            </a:r>
          </a:p>
          <a:p>
            <a:pPr eaLnBrk="1" hangingPunct="1">
              <a:spcBef>
                <a:spcPct val="50000"/>
              </a:spcBef>
            </a:pPr>
            <a:r>
              <a:rPr lang="en-US" altLang="zh-CN" sz="2200" dirty="0">
                <a:ea typeface="宋体" panose="02010600030101010101" pitchFamily="2" charset="-122"/>
              </a:rPr>
              <a:t>	a. DSP</a:t>
            </a:r>
            <a:endParaRPr lang="en-US" altLang="zh-CN" sz="2200" baseline="30000" dirty="0">
              <a:ea typeface="宋体" panose="02010600030101010101" pitchFamily="2" charset="-122"/>
            </a:endParaRPr>
          </a:p>
          <a:p>
            <a:pPr eaLnBrk="1" hangingPunct="1">
              <a:spcBef>
                <a:spcPct val="50000"/>
              </a:spcBef>
            </a:pPr>
            <a:r>
              <a:rPr lang="en-US" altLang="zh-CN" sz="2200" dirty="0">
                <a:ea typeface="宋体" panose="02010600030101010101" pitchFamily="2" charset="-122"/>
              </a:rPr>
              <a:t>	b. DAC</a:t>
            </a:r>
          </a:p>
          <a:p>
            <a:pPr eaLnBrk="1" hangingPunct="1">
              <a:spcBef>
                <a:spcPct val="50000"/>
              </a:spcBef>
            </a:pPr>
            <a:r>
              <a:rPr lang="en-US" altLang="zh-CN" sz="2200" dirty="0">
                <a:ea typeface="宋体" panose="02010600030101010101" pitchFamily="2" charset="-122"/>
              </a:rPr>
              <a:t>	c. ADC</a:t>
            </a:r>
          </a:p>
          <a:p>
            <a:pPr eaLnBrk="1" hangingPunct="1">
              <a:spcBef>
                <a:spcPct val="50000"/>
              </a:spcBef>
            </a:pPr>
            <a:r>
              <a:rPr lang="en-US" altLang="zh-CN" sz="2200" dirty="0">
                <a:ea typeface="宋体" panose="02010600030101010101" pitchFamily="2" charset="-122"/>
              </a:rPr>
              <a:t>	d. </a:t>
            </a:r>
            <a:r>
              <a:rPr lang="en-US" altLang="zh-CN" sz="2200" dirty="0" smtClean="0">
                <a:ea typeface="宋体" panose="02010600030101010101" pitchFamily="2" charset="-122"/>
              </a:rPr>
              <a:t>SAR</a:t>
            </a:r>
          </a:p>
          <a:p>
            <a:pPr eaLnBrk="1" hangingPunct="1">
              <a:spcBef>
                <a:spcPct val="50000"/>
              </a:spcBef>
            </a:pPr>
            <a:r>
              <a:rPr lang="en-US" altLang="zh-CN" sz="2200" dirty="0">
                <a:ea typeface="宋体" panose="02010600030101010101" pitchFamily="2" charset="-122"/>
              </a:rPr>
              <a:t>7. The circuit shown is a</a:t>
            </a:r>
          </a:p>
          <a:p>
            <a:pPr>
              <a:spcBef>
                <a:spcPct val="50000"/>
              </a:spcBef>
            </a:pPr>
            <a:r>
              <a:rPr lang="en-US" altLang="zh-CN" sz="2200" dirty="0">
                <a:ea typeface="宋体" panose="02010600030101010101" pitchFamily="2" charset="-122"/>
              </a:rPr>
              <a:t>	a. DSP</a:t>
            </a:r>
          </a:p>
          <a:p>
            <a:pPr>
              <a:spcBef>
                <a:spcPct val="50000"/>
              </a:spcBef>
            </a:pPr>
            <a:r>
              <a:rPr lang="en-US" altLang="zh-CN" sz="2200" dirty="0">
                <a:ea typeface="宋体" panose="02010600030101010101" pitchFamily="2" charset="-122"/>
              </a:rPr>
              <a:t>	b. DAC</a:t>
            </a:r>
          </a:p>
          <a:p>
            <a:pPr>
              <a:spcBef>
                <a:spcPct val="50000"/>
              </a:spcBef>
            </a:pPr>
            <a:r>
              <a:rPr lang="en-US" altLang="zh-CN" sz="2200" dirty="0">
                <a:ea typeface="宋体" panose="02010600030101010101" pitchFamily="2" charset="-122"/>
              </a:rPr>
              <a:t>	c. ADC</a:t>
            </a:r>
          </a:p>
          <a:p>
            <a:pPr>
              <a:spcBef>
                <a:spcPct val="50000"/>
              </a:spcBef>
            </a:pPr>
            <a:r>
              <a:rPr lang="en-US" altLang="zh-CN" sz="2200" dirty="0">
                <a:ea typeface="宋体" panose="02010600030101010101" pitchFamily="2" charset="-122"/>
              </a:rPr>
              <a:t>	d. </a:t>
            </a:r>
            <a:r>
              <a:rPr lang="en-US" altLang="zh-CN" sz="2200" dirty="0" smtClean="0">
                <a:ea typeface="宋体" panose="02010600030101010101" pitchFamily="2" charset="-122"/>
              </a:rPr>
              <a:t>SAR</a:t>
            </a:r>
            <a:endParaRPr lang="en-US" altLang="zh-CN" sz="2200" dirty="0">
              <a:ea typeface="宋体" panose="02010600030101010101" pitchFamily="2" charset="-122"/>
            </a:endParaRPr>
          </a:p>
        </p:txBody>
      </p:sp>
      <p:sp>
        <p:nvSpPr>
          <p:cNvPr id="6" name="Rectangle 14"/>
          <p:cNvSpPr>
            <a:spLocks noChangeArrowheads="1"/>
          </p:cNvSpPr>
          <p:nvPr/>
        </p:nvSpPr>
        <p:spPr bwMode="auto">
          <a:xfrm>
            <a:off x="4716016" y="2420888"/>
            <a:ext cx="3962400" cy="25146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 name="Object 6"/>
          <p:cNvGraphicFramePr>
            <a:graphicFrameLocks noChangeAspect="1"/>
          </p:cNvGraphicFramePr>
          <p:nvPr>
            <p:extLst>
              <p:ext uri="{D42A27DB-BD31-4B8C-83A1-F6EECF244321}">
                <p14:modId xmlns:p14="http://schemas.microsoft.com/office/powerpoint/2010/main" val="191753998"/>
              </p:ext>
            </p:extLst>
          </p:nvPr>
        </p:nvGraphicFramePr>
        <p:xfrm>
          <a:off x="4868416" y="2768551"/>
          <a:ext cx="3505200" cy="2090737"/>
        </p:xfrm>
        <a:graphic>
          <a:graphicData uri="http://schemas.openxmlformats.org/presentationml/2006/ole">
            <mc:AlternateContent xmlns:mc="http://schemas.openxmlformats.org/markup-compatibility/2006">
              <mc:Choice xmlns:v="urn:schemas-microsoft-com:vml" Requires="v">
                <p:oleObj spid="_x0000_s358451" name="CorelDRAW" r:id="rId3" imgW="2047935" imgH="1221476" progId="CorelDRAW.Graphic.13">
                  <p:embed/>
                </p:oleObj>
              </mc:Choice>
              <mc:Fallback>
                <p:oleObj name="CorelDRAW" r:id="rId3" imgW="2047935" imgH="1221476"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8416" y="2768551"/>
                        <a:ext cx="3505200" cy="2090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7"/>
          <p:cNvSpPr txBox="1">
            <a:spLocks noChangeArrowheads="1"/>
          </p:cNvSpPr>
          <p:nvPr/>
        </p:nvSpPr>
        <p:spPr bwMode="auto">
          <a:xfrm>
            <a:off x="5249416" y="2463751"/>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8</a:t>
            </a:r>
            <a:r>
              <a:rPr lang="en-US" altLang="zh-CN" sz="1400" i="1">
                <a:ea typeface="宋体" panose="02010600030101010101" pitchFamily="2" charset="-122"/>
              </a:rPr>
              <a:t>R</a:t>
            </a:r>
          </a:p>
        </p:txBody>
      </p:sp>
      <p:sp>
        <p:nvSpPr>
          <p:cNvPr id="9" name="Text Box 8"/>
          <p:cNvSpPr txBox="1">
            <a:spLocks noChangeArrowheads="1"/>
          </p:cNvSpPr>
          <p:nvPr/>
        </p:nvSpPr>
        <p:spPr bwMode="auto">
          <a:xfrm>
            <a:off x="5249416" y="3038426"/>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4</a:t>
            </a:r>
            <a:r>
              <a:rPr lang="en-US" altLang="zh-CN" sz="1400" i="1">
                <a:ea typeface="宋体" panose="02010600030101010101" pitchFamily="2" charset="-122"/>
              </a:rPr>
              <a:t>R</a:t>
            </a:r>
          </a:p>
        </p:txBody>
      </p:sp>
      <p:sp>
        <p:nvSpPr>
          <p:cNvPr id="10" name="Text Box 9"/>
          <p:cNvSpPr txBox="1">
            <a:spLocks noChangeArrowheads="1"/>
          </p:cNvSpPr>
          <p:nvPr/>
        </p:nvSpPr>
        <p:spPr bwMode="auto">
          <a:xfrm>
            <a:off x="5249416" y="3614688"/>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2</a:t>
            </a:r>
            <a:r>
              <a:rPr lang="en-US" altLang="zh-CN" sz="1400" i="1">
                <a:ea typeface="宋体" panose="02010600030101010101" pitchFamily="2" charset="-122"/>
              </a:rPr>
              <a:t>R</a:t>
            </a:r>
          </a:p>
        </p:txBody>
      </p:sp>
      <p:sp>
        <p:nvSpPr>
          <p:cNvPr id="11" name="Text Box 10"/>
          <p:cNvSpPr txBox="1">
            <a:spLocks noChangeArrowheads="1"/>
          </p:cNvSpPr>
          <p:nvPr/>
        </p:nvSpPr>
        <p:spPr bwMode="auto">
          <a:xfrm>
            <a:off x="5249416" y="4190951"/>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R</a:t>
            </a:r>
          </a:p>
        </p:txBody>
      </p:sp>
      <p:sp>
        <p:nvSpPr>
          <p:cNvPr id="12" name="Text Box 11"/>
          <p:cNvSpPr txBox="1">
            <a:spLocks noChangeArrowheads="1"/>
          </p:cNvSpPr>
          <p:nvPr/>
        </p:nvSpPr>
        <p:spPr bwMode="auto">
          <a:xfrm>
            <a:off x="7154416" y="264948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R</a:t>
            </a:r>
            <a:r>
              <a:rPr lang="en-US" altLang="zh-CN" sz="1400" i="1" baseline="-25000">
                <a:ea typeface="宋体" panose="02010600030101010101" pitchFamily="2" charset="-122"/>
              </a:rPr>
              <a:t>f</a:t>
            </a:r>
          </a:p>
        </p:txBody>
      </p:sp>
      <p:sp>
        <p:nvSpPr>
          <p:cNvPr id="13" name="Text Box 12"/>
          <p:cNvSpPr txBox="1">
            <a:spLocks noChangeArrowheads="1"/>
          </p:cNvSpPr>
          <p:nvPr/>
        </p:nvSpPr>
        <p:spPr bwMode="auto">
          <a:xfrm>
            <a:off x="8145016" y="3563888"/>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0066"/>
                </a:solidFill>
                <a:ea typeface="宋体" panose="02010600030101010101" pitchFamily="2" charset="-122"/>
              </a:rPr>
              <a:t>V</a:t>
            </a:r>
            <a:r>
              <a:rPr lang="en-US" altLang="zh-CN" sz="1400" i="1" baseline="-25000">
                <a:solidFill>
                  <a:srgbClr val="FF0066"/>
                </a:solidFill>
                <a:ea typeface="宋体" panose="02010600030101010101" pitchFamily="2" charset="-122"/>
              </a:rPr>
              <a:t>out</a:t>
            </a:r>
          </a:p>
        </p:txBody>
      </p:sp>
    </p:spTree>
    <p:extLst>
      <p:ext uri="{BB962C8B-B14F-4D97-AF65-F5344CB8AC3E}">
        <p14:creationId xmlns:p14="http://schemas.microsoft.com/office/powerpoint/2010/main" val="30873705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5" name="Text Box 5"/>
          <p:cNvSpPr txBox="1">
            <a:spLocks noChangeArrowheads="1"/>
          </p:cNvSpPr>
          <p:nvPr/>
        </p:nvSpPr>
        <p:spPr bwMode="auto">
          <a:xfrm>
            <a:off x="914400" y="1844824"/>
            <a:ext cx="7467600" cy="5001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200" dirty="0">
                <a:ea typeface="宋体" panose="02010600030101010101" pitchFamily="2" charset="-122"/>
              </a:rPr>
              <a:t>8. For the circuit shown, the input on the far left is for the</a:t>
            </a:r>
          </a:p>
          <a:p>
            <a:pPr eaLnBrk="1" hangingPunct="1">
              <a:spcBef>
                <a:spcPct val="50000"/>
              </a:spcBef>
            </a:pPr>
            <a:r>
              <a:rPr lang="en-US" altLang="zh-CN" sz="2200" dirty="0">
                <a:ea typeface="宋体" panose="02010600030101010101" pitchFamily="2" charset="-122"/>
              </a:rPr>
              <a:t>	a. analog input</a:t>
            </a:r>
            <a:endParaRPr lang="en-US" altLang="zh-CN" sz="2200" baseline="30000" dirty="0">
              <a:ea typeface="宋体" panose="02010600030101010101" pitchFamily="2" charset="-122"/>
            </a:endParaRPr>
          </a:p>
          <a:p>
            <a:pPr eaLnBrk="1" hangingPunct="1">
              <a:spcBef>
                <a:spcPct val="50000"/>
              </a:spcBef>
            </a:pPr>
            <a:r>
              <a:rPr lang="en-US" altLang="zh-CN" sz="2200" dirty="0">
                <a:ea typeface="宋体" panose="02010600030101010101" pitchFamily="2" charset="-122"/>
              </a:rPr>
              <a:t>	b. clock</a:t>
            </a:r>
          </a:p>
          <a:p>
            <a:pPr eaLnBrk="1" hangingPunct="1">
              <a:spcBef>
                <a:spcPct val="50000"/>
              </a:spcBef>
            </a:pPr>
            <a:r>
              <a:rPr lang="en-US" altLang="zh-CN" sz="2200" dirty="0">
                <a:ea typeface="宋体" panose="02010600030101010101" pitchFamily="2" charset="-122"/>
              </a:rPr>
              <a:t>	c. LSB</a:t>
            </a:r>
          </a:p>
          <a:p>
            <a:pPr eaLnBrk="1" hangingPunct="1">
              <a:spcBef>
                <a:spcPct val="50000"/>
              </a:spcBef>
            </a:pPr>
            <a:r>
              <a:rPr lang="en-US" altLang="zh-CN" sz="2200" dirty="0">
                <a:ea typeface="宋体" panose="02010600030101010101" pitchFamily="2" charset="-122"/>
              </a:rPr>
              <a:t>	d. MSB</a:t>
            </a:r>
          </a:p>
          <a:p>
            <a:pPr eaLnBrk="1" hangingPunct="1">
              <a:spcBef>
                <a:spcPct val="50000"/>
              </a:spcBef>
            </a:pPr>
            <a:r>
              <a:rPr lang="en-US" altLang="zh-CN" sz="2200" dirty="0">
                <a:ea typeface="宋体" panose="02010600030101010101" pitchFamily="2" charset="-122"/>
              </a:rPr>
              <a:t>9. A reconstruction filter</a:t>
            </a:r>
          </a:p>
          <a:p>
            <a:pPr eaLnBrk="1" hangingPunct="1">
              <a:spcBef>
                <a:spcPct val="50000"/>
              </a:spcBef>
            </a:pPr>
            <a:r>
              <a:rPr lang="en-US" altLang="zh-CN" sz="2200" dirty="0">
                <a:ea typeface="宋体" panose="02010600030101010101" pitchFamily="2" charset="-122"/>
              </a:rPr>
              <a:t>	a. is a low-pass filter</a:t>
            </a:r>
            <a:endParaRPr lang="en-US" altLang="zh-CN" sz="2200" baseline="30000" dirty="0">
              <a:ea typeface="宋体" panose="02010600030101010101" pitchFamily="2" charset="-122"/>
            </a:endParaRPr>
          </a:p>
          <a:p>
            <a:pPr eaLnBrk="1" hangingPunct="1">
              <a:spcBef>
                <a:spcPct val="50000"/>
              </a:spcBef>
            </a:pPr>
            <a:r>
              <a:rPr lang="en-US" altLang="zh-CN" sz="2200" dirty="0">
                <a:ea typeface="宋体" panose="02010600030101010101" pitchFamily="2" charset="-122"/>
              </a:rPr>
              <a:t>	b. can have the same response as an anti-aliasing filter</a:t>
            </a:r>
          </a:p>
          <a:p>
            <a:pPr eaLnBrk="1" hangingPunct="1">
              <a:spcBef>
                <a:spcPct val="50000"/>
              </a:spcBef>
            </a:pPr>
            <a:r>
              <a:rPr lang="en-US" altLang="zh-CN" sz="2200" dirty="0">
                <a:ea typeface="宋体" panose="02010600030101010101" pitchFamily="2" charset="-122"/>
              </a:rPr>
              <a:t>	c. </a:t>
            </a:r>
            <a:r>
              <a:rPr lang="en-US" altLang="zh-CN" sz="2200" dirty="0" err="1">
                <a:ea typeface="宋体" panose="02010600030101010101" pitchFamily="2" charset="-122"/>
              </a:rPr>
              <a:t>smoothes</a:t>
            </a:r>
            <a:r>
              <a:rPr lang="en-US" altLang="zh-CN" sz="2200" dirty="0">
                <a:ea typeface="宋体" panose="02010600030101010101" pitchFamily="2" charset="-122"/>
              </a:rPr>
              <a:t> the output from a DAC</a:t>
            </a:r>
          </a:p>
          <a:p>
            <a:pPr eaLnBrk="1" hangingPunct="1">
              <a:spcBef>
                <a:spcPct val="50000"/>
              </a:spcBef>
            </a:pPr>
            <a:r>
              <a:rPr lang="en-US" altLang="zh-CN" sz="2200" dirty="0">
                <a:ea typeface="宋体" panose="02010600030101010101" pitchFamily="2" charset="-122"/>
              </a:rPr>
              <a:t>	d. all of the above</a:t>
            </a:r>
          </a:p>
        </p:txBody>
      </p:sp>
      <p:sp>
        <p:nvSpPr>
          <p:cNvPr id="14" name="Rectangle 48"/>
          <p:cNvSpPr>
            <a:spLocks noChangeArrowheads="1"/>
          </p:cNvSpPr>
          <p:nvPr/>
        </p:nvSpPr>
        <p:spPr bwMode="auto">
          <a:xfrm>
            <a:off x="3779912" y="2210544"/>
            <a:ext cx="5257800" cy="25146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5" name="Object 24"/>
          <p:cNvGraphicFramePr>
            <a:graphicFrameLocks noChangeAspect="1"/>
          </p:cNvGraphicFramePr>
          <p:nvPr/>
        </p:nvGraphicFramePr>
        <p:xfrm>
          <a:off x="3945012" y="2521694"/>
          <a:ext cx="4572000" cy="2051050"/>
        </p:xfrm>
        <a:graphic>
          <a:graphicData uri="http://schemas.openxmlformats.org/presentationml/2006/ole">
            <mc:AlternateContent xmlns:mc="http://schemas.openxmlformats.org/markup-compatibility/2006">
              <mc:Choice xmlns:v="urn:schemas-microsoft-com:vml" Requires="v">
                <p:oleObj spid="_x0000_s360495" name="CorelDRAW" r:id="rId3" imgW="3435120" imgH="1521360" progId="CorelDRAW.Graphic.13">
                  <p:embed/>
                </p:oleObj>
              </mc:Choice>
              <mc:Fallback>
                <p:oleObj name="CorelDRAW" r:id="rId3" imgW="3435120" imgH="1521360"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5012" y="2521694"/>
                        <a:ext cx="4572000" cy="205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Text Box 25"/>
          <p:cNvSpPr txBox="1">
            <a:spLocks noChangeArrowheads="1"/>
          </p:cNvSpPr>
          <p:nvPr/>
        </p:nvSpPr>
        <p:spPr bwMode="auto">
          <a:xfrm>
            <a:off x="4097412" y="3817094"/>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2</a:t>
            </a:r>
            <a:r>
              <a:rPr lang="en-US" altLang="zh-CN" sz="1400" i="1">
                <a:ea typeface="宋体" panose="02010600030101010101" pitchFamily="2" charset="-122"/>
              </a:rPr>
              <a:t>R</a:t>
            </a:r>
          </a:p>
        </p:txBody>
      </p:sp>
      <p:sp>
        <p:nvSpPr>
          <p:cNvPr id="17" name="Text Box 26"/>
          <p:cNvSpPr txBox="1">
            <a:spLocks noChangeArrowheads="1"/>
          </p:cNvSpPr>
          <p:nvPr/>
        </p:nvSpPr>
        <p:spPr bwMode="auto">
          <a:xfrm>
            <a:off x="4859412" y="3817094"/>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R</a:t>
            </a:r>
          </a:p>
        </p:txBody>
      </p:sp>
      <p:sp>
        <p:nvSpPr>
          <p:cNvPr id="18" name="Text Box 27"/>
          <p:cNvSpPr txBox="1">
            <a:spLocks noChangeArrowheads="1"/>
          </p:cNvSpPr>
          <p:nvPr/>
        </p:nvSpPr>
        <p:spPr bwMode="auto">
          <a:xfrm>
            <a:off x="5621412" y="3817094"/>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R</a:t>
            </a:r>
          </a:p>
        </p:txBody>
      </p:sp>
      <p:sp>
        <p:nvSpPr>
          <p:cNvPr id="19" name="Text Box 28"/>
          <p:cNvSpPr txBox="1">
            <a:spLocks noChangeArrowheads="1"/>
          </p:cNvSpPr>
          <p:nvPr/>
        </p:nvSpPr>
        <p:spPr bwMode="auto">
          <a:xfrm>
            <a:off x="6383412" y="3817094"/>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R</a:t>
            </a:r>
          </a:p>
        </p:txBody>
      </p:sp>
      <p:sp>
        <p:nvSpPr>
          <p:cNvPr id="20" name="Text Box 29"/>
          <p:cNvSpPr txBox="1">
            <a:spLocks noChangeArrowheads="1"/>
          </p:cNvSpPr>
          <p:nvPr/>
        </p:nvSpPr>
        <p:spPr bwMode="auto">
          <a:xfrm>
            <a:off x="4745112" y="3201144"/>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2</a:t>
            </a:r>
            <a:r>
              <a:rPr lang="en-US" altLang="zh-CN" sz="1400" i="1">
                <a:ea typeface="宋体" panose="02010600030101010101" pitchFamily="2" charset="-122"/>
              </a:rPr>
              <a:t>R</a:t>
            </a:r>
          </a:p>
        </p:txBody>
      </p:sp>
      <p:sp>
        <p:nvSpPr>
          <p:cNvPr id="21" name="Text Box 30"/>
          <p:cNvSpPr txBox="1">
            <a:spLocks noChangeArrowheads="1"/>
          </p:cNvSpPr>
          <p:nvPr/>
        </p:nvSpPr>
        <p:spPr bwMode="auto">
          <a:xfrm>
            <a:off x="5438850" y="3201144"/>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2</a:t>
            </a:r>
            <a:r>
              <a:rPr lang="en-US" altLang="zh-CN" sz="1400" i="1">
                <a:ea typeface="宋体" panose="02010600030101010101" pitchFamily="2" charset="-122"/>
              </a:rPr>
              <a:t>R</a:t>
            </a:r>
          </a:p>
        </p:txBody>
      </p:sp>
      <p:sp>
        <p:nvSpPr>
          <p:cNvPr id="22" name="Text Box 31"/>
          <p:cNvSpPr txBox="1">
            <a:spLocks noChangeArrowheads="1"/>
          </p:cNvSpPr>
          <p:nvPr/>
        </p:nvSpPr>
        <p:spPr bwMode="auto">
          <a:xfrm>
            <a:off x="6132587" y="3201144"/>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2</a:t>
            </a:r>
            <a:r>
              <a:rPr lang="en-US" altLang="zh-CN" sz="1400" i="1">
                <a:ea typeface="宋体" panose="02010600030101010101" pitchFamily="2" charset="-122"/>
              </a:rPr>
              <a:t>R</a:t>
            </a:r>
          </a:p>
        </p:txBody>
      </p:sp>
      <p:sp>
        <p:nvSpPr>
          <p:cNvPr id="23" name="Text Box 32"/>
          <p:cNvSpPr txBox="1">
            <a:spLocks noChangeArrowheads="1"/>
          </p:cNvSpPr>
          <p:nvPr/>
        </p:nvSpPr>
        <p:spPr bwMode="auto">
          <a:xfrm>
            <a:off x="6827912" y="3201144"/>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2</a:t>
            </a:r>
            <a:r>
              <a:rPr lang="en-US" altLang="zh-CN" sz="1400" i="1">
                <a:ea typeface="宋体" panose="02010600030101010101" pitchFamily="2" charset="-122"/>
              </a:rPr>
              <a:t>R</a:t>
            </a:r>
          </a:p>
        </p:txBody>
      </p:sp>
      <p:sp>
        <p:nvSpPr>
          <p:cNvPr id="24" name="Text Box 33"/>
          <p:cNvSpPr txBox="1">
            <a:spLocks noChangeArrowheads="1"/>
          </p:cNvSpPr>
          <p:nvPr/>
        </p:nvSpPr>
        <p:spPr bwMode="auto">
          <a:xfrm>
            <a:off x="7374012" y="2972544"/>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R</a:t>
            </a:r>
            <a:r>
              <a:rPr lang="en-US" altLang="zh-CN" sz="1400" i="1" baseline="-25000">
                <a:ea typeface="宋体" panose="02010600030101010101" pitchFamily="2" charset="-122"/>
              </a:rPr>
              <a:t>f</a:t>
            </a:r>
            <a:r>
              <a:rPr lang="en-US" altLang="zh-CN" sz="1400">
                <a:ea typeface="宋体" panose="02010600030101010101" pitchFamily="2" charset="-122"/>
              </a:rPr>
              <a:t> = 2</a:t>
            </a:r>
            <a:r>
              <a:rPr lang="en-US" altLang="zh-CN" sz="1400" i="1">
                <a:ea typeface="宋体" panose="02010600030101010101" pitchFamily="2" charset="-122"/>
              </a:rPr>
              <a:t>R</a:t>
            </a:r>
          </a:p>
        </p:txBody>
      </p:sp>
      <p:sp>
        <p:nvSpPr>
          <p:cNvPr id="25" name="Text Box 34"/>
          <p:cNvSpPr txBox="1">
            <a:spLocks noChangeArrowheads="1"/>
          </p:cNvSpPr>
          <p:nvPr/>
        </p:nvSpPr>
        <p:spPr bwMode="auto">
          <a:xfrm>
            <a:off x="5481712" y="2293094"/>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solidFill>
                  <a:srgbClr val="FF3300"/>
                </a:solidFill>
                <a:ea typeface="宋体" panose="02010600030101010101" pitchFamily="2" charset="-122"/>
              </a:rPr>
              <a:t>Inputs</a:t>
            </a:r>
          </a:p>
        </p:txBody>
      </p:sp>
      <p:sp>
        <p:nvSpPr>
          <p:cNvPr id="26" name="Text Box 39"/>
          <p:cNvSpPr txBox="1">
            <a:spLocks noChangeArrowheads="1"/>
          </p:cNvSpPr>
          <p:nvPr/>
        </p:nvSpPr>
        <p:spPr bwMode="auto">
          <a:xfrm>
            <a:off x="8428112" y="3810744"/>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solidFill>
                  <a:srgbClr val="FF3300"/>
                </a:solidFill>
                <a:ea typeface="宋体" panose="02010600030101010101" pitchFamily="2" charset="-122"/>
              </a:rPr>
              <a:t>V</a:t>
            </a:r>
            <a:r>
              <a:rPr lang="en-US" altLang="zh-CN" sz="1400" i="1" baseline="-25000">
                <a:solidFill>
                  <a:srgbClr val="FF3300"/>
                </a:solidFill>
                <a:ea typeface="宋体" panose="02010600030101010101" pitchFamily="2" charset="-122"/>
              </a:rPr>
              <a:t>out</a:t>
            </a:r>
          </a:p>
        </p:txBody>
      </p:sp>
      <p:sp>
        <p:nvSpPr>
          <p:cNvPr id="27" name="Text Box 40"/>
          <p:cNvSpPr txBox="1">
            <a:spLocks noChangeArrowheads="1"/>
          </p:cNvSpPr>
          <p:nvPr/>
        </p:nvSpPr>
        <p:spPr bwMode="auto">
          <a:xfrm>
            <a:off x="4783212" y="2972544"/>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R</a:t>
            </a:r>
            <a:r>
              <a:rPr lang="en-US" altLang="zh-CN" sz="1400" baseline="-25000">
                <a:ea typeface="宋体" panose="02010600030101010101" pitchFamily="2" charset="-122"/>
              </a:rPr>
              <a:t>1</a:t>
            </a:r>
          </a:p>
        </p:txBody>
      </p:sp>
      <p:sp>
        <p:nvSpPr>
          <p:cNvPr id="28" name="Text Box 41"/>
          <p:cNvSpPr txBox="1">
            <a:spLocks noChangeArrowheads="1"/>
          </p:cNvSpPr>
          <p:nvPr/>
        </p:nvSpPr>
        <p:spPr bwMode="auto">
          <a:xfrm>
            <a:off x="5469012" y="2972544"/>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R</a:t>
            </a:r>
            <a:r>
              <a:rPr lang="en-US" altLang="zh-CN" sz="1400" baseline="-25000">
                <a:ea typeface="宋体" panose="02010600030101010101" pitchFamily="2" charset="-122"/>
              </a:rPr>
              <a:t>3</a:t>
            </a:r>
          </a:p>
        </p:txBody>
      </p:sp>
      <p:sp>
        <p:nvSpPr>
          <p:cNvPr id="29" name="Text Box 42"/>
          <p:cNvSpPr txBox="1">
            <a:spLocks noChangeArrowheads="1"/>
          </p:cNvSpPr>
          <p:nvPr/>
        </p:nvSpPr>
        <p:spPr bwMode="auto">
          <a:xfrm>
            <a:off x="6154812" y="2972544"/>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R</a:t>
            </a:r>
            <a:r>
              <a:rPr lang="en-US" altLang="zh-CN" sz="1400" baseline="-25000">
                <a:ea typeface="宋体" panose="02010600030101010101" pitchFamily="2" charset="-122"/>
              </a:rPr>
              <a:t>5</a:t>
            </a:r>
          </a:p>
        </p:txBody>
      </p:sp>
      <p:sp>
        <p:nvSpPr>
          <p:cNvPr id="30" name="Text Box 43"/>
          <p:cNvSpPr txBox="1">
            <a:spLocks noChangeArrowheads="1"/>
          </p:cNvSpPr>
          <p:nvPr/>
        </p:nvSpPr>
        <p:spPr bwMode="auto">
          <a:xfrm>
            <a:off x="6840612" y="2972544"/>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R</a:t>
            </a:r>
            <a:r>
              <a:rPr lang="en-US" altLang="zh-CN" sz="1400" baseline="-25000">
                <a:ea typeface="宋体" panose="02010600030101010101" pitchFamily="2" charset="-122"/>
              </a:rPr>
              <a:t>7</a:t>
            </a:r>
          </a:p>
        </p:txBody>
      </p:sp>
      <p:sp>
        <p:nvSpPr>
          <p:cNvPr id="31" name="Text Box 44"/>
          <p:cNvSpPr txBox="1">
            <a:spLocks noChangeArrowheads="1"/>
          </p:cNvSpPr>
          <p:nvPr/>
        </p:nvSpPr>
        <p:spPr bwMode="auto">
          <a:xfrm>
            <a:off x="4186312" y="3366244"/>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R</a:t>
            </a:r>
            <a:r>
              <a:rPr lang="en-US" altLang="zh-CN" sz="1400" baseline="-25000">
                <a:ea typeface="宋体" panose="02010600030101010101" pitchFamily="2" charset="-122"/>
              </a:rPr>
              <a:t>2</a:t>
            </a:r>
          </a:p>
        </p:txBody>
      </p:sp>
      <p:sp>
        <p:nvSpPr>
          <p:cNvPr id="32" name="Text Box 45"/>
          <p:cNvSpPr txBox="1">
            <a:spLocks noChangeArrowheads="1"/>
          </p:cNvSpPr>
          <p:nvPr/>
        </p:nvSpPr>
        <p:spPr bwMode="auto">
          <a:xfrm>
            <a:off x="4872112" y="3366244"/>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R</a:t>
            </a:r>
            <a:r>
              <a:rPr lang="en-US" altLang="zh-CN" sz="1400" baseline="-25000">
                <a:ea typeface="宋体" panose="02010600030101010101" pitchFamily="2" charset="-122"/>
              </a:rPr>
              <a:t>4</a:t>
            </a:r>
          </a:p>
        </p:txBody>
      </p:sp>
      <p:sp>
        <p:nvSpPr>
          <p:cNvPr id="33" name="Text Box 46"/>
          <p:cNvSpPr txBox="1">
            <a:spLocks noChangeArrowheads="1"/>
          </p:cNvSpPr>
          <p:nvPr/>
        </p:nvSpPr>
        <p:spPr bwMode="auto">
          <a:xfrm>
            <a:off x="5557912" y="3366244"/>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R</a:t>
            </a:r>
            <a:r>
              <a:rPr lang="en-US" altLang="zh-CN" sz="1400" baseline="-25000">
                <a:ea typeface="宋体" panose="02010600030101010101" pitchFamily="2" charset="-122"/>
              </a:rPr>
              <a:t>6</a:t>
            </a:r>
          </a:p>
        </p:txBody>
      </p:sp>
      <p:sp>
        <p:nvSpPr>
          <p:cNvPr id="34" name="Text Box 47"/>
          <p:cNvSpPr txBox="1">
            <a:spLocks noChangeArrowheads="1"/>
          </p:cNvSpPr>
          <p:nvPr/>
        </p:nvSpPr>
        <p:spPr bwMode="auto">
          <a:xfrm>
            <a:off x="6243712" y="3366244"/>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R</a:t>
            </a:r>
            <a:r>
              <a:rPr lang="en-US" altLang="zh-CN" sz="1400" baseline="-25000">
                <a:ea typeface="宋体" panose="02010600030101010101" pitchFamily="2" charset="-122"/>
              </a:rPr>
              <a:t>8</a:t>
            </a:r>
          </a:p>
        </p:txBody>
      </p:sp>
    </p:spTree>
    <p:extLst>
      <p:ext uri="{BB962C8B-B14F-4D97-AF65-F5344CB8AC3E}">
        <p14:creationId xmlns:p14="http://schemas.microsoft.com/office/powerpoint/2010/main" val="16602060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txBox="1">
            <a:spLocks noChangeArrowheads="1"/>
          </p:cNvSpPr>
          <p:nvPr/>
        </p:nvSpPr>
        <p:spPr bwMode="white">
          <a:xfrm>
            <a:off x="1295400" y="0"/>
            <a:ext cx="7848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r"/>
            <a:r>
              <a:rPr lang="en-US" altLang="zh-CN" sz="3600" b="1">
                <a:solidFill>
                  <a:schemeClr val="tx2"/>
                </a:solidFill>
                <a:ea typeface="宋体" pitchFamily="2" charset="-122"/>
                <a:cs typeface="Times New Roman" pitchFamily="18" charset="0"/>
              </a:rPr>
              <a:t>Quiz</a:t>
            </a:r>
          </a:p>
        </p:txBody>
      </p:sp>
      <p:sp>
        <p:nvSpPr>
          <p:cNvPr id="5" name="Text Box 5"/>
          <p:cNvSpPr txBox="1">
            <a:spLocks noChangeArrowheads="1"/>
          </p:cNvSpPr>
          <p:nvPr/>
        </p:nvSpPr>
        <p:spPr bwMode="auto">
          <a:xfrm>
            <a:off x="914400" y="1844824"/>
            <a:ext cx="74676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200" dirty="0">
                <a:ea typeface="宋体" panose="02010600030101010101" pitchFamily="2" charset="-122"/>
              </a:rPr>
              <a:t>10. A DSP is a specialized microprocessor that</a:t>
            </a:r>
          </a:p>
          <a:p>
            <a:pPr eaLnBrk="1" hangingPunct="1">
              <a:spcBef>
                <a:spcPct val="50000"/>
              </a:spcBef>
            </a:pPr>
            <a:r>
              <a:rPr lang="en-US" altLang="zh-CN" sz="2200" dirty="0">
                <a:ea typeface="宋体" panose="02010600030101010101" pitchFamily="2" charset="-122"/>
              </a:rPr>
              <a:t>	a. has a very large instruction set</a:t>
            </a:r>
            <a:endParaRPr lang="en-US" altLang="zh-CN" sz="2200" baseline="30000" dirty="0">
              <a:ea typeface="宋体" panose="02010600030101010101" pitchFamily="2" charset="-122"/>
            </a:endParaRPr>
          </a:p>
          <a:p>
            <a:pPr eaLnBrk="1" hangingPunct="1">
              <a:spcBef>
                <a:spcPct val="50000"/>
              </a:spcBef>
            </a:pPr>
            <a:r>
              <a:rPr lang="en-US" altLang="zh-CN" sz="2200" dirty="0">
                <a:ea typeface="宋体" panose="02010600030101010101" pitchFamily="2" charset="-122"/>
              </a:rPr>
              <a:t>	b. is deigned to be very fast</a:t>
            </a:r>
          </a:p>
          <a:p>
            <a:pPr eaLnBrk="1" hangingPunct="1">
              <a:spcBef>
                <a:spcPct val="50000"/>
              </a:spcBef>
            </a:pPr>
            <a:r>
              <a:rPr lang="en-US" altLang="zh-CN" sz="2200" dirty="0">
                <a:ea typeface="宋体" panose="02010600030101010101" pitchFamily="2" charset="-122"/>
              </a:rPr>
              <a:t>	c. has internal anti-aliasing and reconstruction filters</a:t>
            </a:r>
          </a:p>
          <a:p>
            <a:pPr eaLnBrk="1" hangingPunct="1">
              <a:spcBef>
                <a:spcPct val="50000"/>
              </a:spcBef>
            </a:pPr>
            <a:r>
              <a:rPr lang="en-US" altLang="zh-CN" sz="2200" dirty="0">
                <a:ea typeface="宋体" panose="02010600030101010101" pitchFamily="2" charset="-122"/>
              </a:rPr>
              <a:t>	d. all of the </a:t>
            </a:r>
            <a:r>
              <a:rPr lang="en-US" altLang="zh-CN" sz="2200" dirty="0" smtClean="0">
                <a:ea typeface="宋体" panose="02010600030101010101" pitchFamily="2" charset="-122"/>
              </a:rPr>
              <a:t>above</a:t>
            </a:r>
            <a:r>
              <a:rPr lang="en-US" altLang="zh-CN" sz="2200" dirty="0">
                <a:ea typeface="宋体" panose="02010600030101010101" pitchFamily="2" charset="-122"/>
              </a:rPr>
              <a:t>	</a:t>
            </a:r>
          </a:p>
        </p:txBody>
      </p:sp>
    </p:spTree>
    <p:extLst>
      <p:ext uri="{BB962C8B-B14F-4D97-AF65-F5344CB8AC3E}">
        <p14:creationId xmlns:p14="http://schemas.microsoft.com/office/powerpoint/2010/main" val="41038796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title"/>
          </p:nvPr>
        </p:nvSpPr>
        <p:spPr/>
        <p:txBody>
          <a:bodyPr/>
          <a:lstStyle/>
          <a:p>
            <a:pPr eaLnBrk="1" hangingPunct="1"/>
            <a:r>
              <a:rPr lang="en-US" altLang="zh-CN" dirty="0" smtClean="0">
                <a:ea typeface="宋体" pitchFamily="2" charset="-122"/>
              </a:rPr>
              <a:t>Assignment</a:t>
            </a:r>
          </a:p>
        </p:txBody>
      </p:sp>
      <p:sp>
        <p:nvSpPr>
          <p:cNvPr id="10243" name="Rectangle 7"/>
          <p:cNvSpPr>
            <a:spLocks noGrp="1" noChangeArrowheads="1"/>
          </p:cNvSpPr>
          <p:nvPr>
            <p:ph type="body" idx="1"/>
          </p:nvPr>
        </p:nvSpPr>
        <p:spPr>
          <a:xfrm>
            <a:off x="323850" y="1844675"/>
            <a:ext cx="8496300" cy="4479925"/>
          </a:xfrm>
        </p:spPr>
        <p:txBody>
          <a:bodyPr/>
          <a:lstStyle/>
          <a:p>
            <a:pPr>
              <a:defRPr/>
            </a:pPr>
            <a:r>
              <a:rPr lang="en-US" altLang="zh-CN" b="1" smtClean="0"/>
              <a:t>Assignment </a:t>
            </a:r>
            <a:r>
              <a:rPr lang="en-US" altLang="zh-CN" b="1" smtClean="0"/>
              <a:t>12 </a:t>
            </a:r>
            <a:r>
              <a:rPr lang="en-US" altLang="zh-CN" b="1" dirty="0" smtClean="0"/>
              <a:t>(</a:t>
            </a:r>
            <a:r>
              <a:rPr lang="en-US" altLang="zh-TW" dirty="0">
                <a:solidFill>
                  <a:srgbClr val="FF0000"/>
                </a:solidFill>
                <a:ea typeface="PMingLiU" pitchFamily="18" charset="-120"/>
              </a:rPr>
              <a:t>Due on 9 June 2014</a:t>
            </a:r>
            <a:r>
              <a:rPr lang="en-US" altLang="zh-CN" b="1" dirty="0" smtClean="0"/>
              <a:t>)</a:t>
            </a:r>
            <a:endParaRPr lang="en-US" altLang="zh-CN" b="1" dirty="0"/>
          </a:p>
          <a:p>
            <a:pPr>
              <a:buFont typeface="Wingdings" pitchFamily="2" charset="2"/>
              <a:buChar char="ü"/>
              <a:defRPr/>
            </a:pPr>
            <a:r>
              <a:rPr lang="en-US" altLang="zh-CN" dirty="0" smtClean="0">
                <a:ea typeface="宋体" pitchFamily="2" charset="-122"/>
              </a:rPr>
              <a:t> PP.487</a:t>
            </a:r>
          </a:p>
          <a:p>
            <a:pPr marL="0" indent="0">
              <a:buNone/>
              <a:defRPr/>
            </a:pPr>
            <a:r>
              <a:rPr lang="en-US" altLang="zh-CN" dirty="0">
                <a:ea typeface="宋体" pitchFamily="2" charset="-122"/>
              </a:rPr>
              <a:t> </a:t>
            </a:r>
            <a:r>
              <a:rPr lang="en-US" altLang="zh-CN" dirty="0" smtClean="0">
                <a:ea typeface="宋体" pitchFamily="2" charset="-122"/>
              </a:rPr>
              <a:t>    1,10,17,24</a:t>
            </a:r>
          </a:p>
        </p:txBody>
      </p:sp>
    </p:spTree>
    <p:extLst>
      <p:ext uri="{BB962C8B-B14F-4D97-AF65-F5344CB8AC3E}">
        <p14:creationId xmlns:p14="http://schemas.microsoft.com/office/powerpoint/2010/main" val="32878498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Interfacing</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 name="Text Box 2"/>
          <p:cNvSpPr txBox="1">
            <a:spLocks noChangeArrowheads="1"/>
          </p:cNvSpPr>
          <p:nvPr/>
        </p:nvSpPr>
        <p:spPr bwMode="auto">
          <a:xfrm>
            <a:off x="611560" y="1940629"/>
            <a:ext cx="8208912" cy="628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40000"/>
              </a:lnSpc>
              <a:buFont typeface="Wingdings" panose="05000000000000000000" pitchFamily="2" charset="2"/>
              <a:buChar char="Ø"/>
            </a:pPr>
            <a:r>
              <a:rPr lang="en-US" altLang="zh-CN" sz="2400" dirty="0" smtClean="0">
                <a:ea typeface="宋体" panose="02010600030101010101" pitchFamily="2" charset="-122"/>
              </a:rPr>
              <a:t> </a:t>
            </a:r>
            <a:r>
              <a:rPr lang="en-US" altLang="zh-CN" sz="2800" b="1" dirty="0">
                <a:ea typeface="宋体" panose="02010600030101010101" pitchFamily="2" charset="-122"/>
              </a:rPr>
              <a:t>ADC: analog-to-digital conversion/converter </a:t>
            </a:r>
          </a:p>
        </p:txBody>
      </p:sp>
      <p:sp>
        <p:nvSpPr>
          <p:cNvPr id="7" name="AutoShape 4"/>
          <p:cNvSpPr>
            <a:spLocks noChangeArrowheads="1"/>
          </p:cNvSpPr>
          <p:nvPr/>
        </p:nvSpPr>
        <p:spPr bwMode="auto">
          <a:xfrm>
            <a:off x="2700660" y="3572768"/>
            <a:ext cx="1366837" cy="57626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FFFF"/>
          </a:solidFill>
          <a:ln w="25400">
            <a:solidFill>
              <a:srgbClr val="000000"/>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9" name="Text Box 5"/>
          <p:cNvSpPr txBox="1">
            <a:spLocks noChangeArrowheads="1"/>
          </p:cNvSpPr>
          <p:nvPr/>
        </p:nvSpPr>
        <p:spPr bwMode="auto">
          <a:xfrm>
            <a:off x="971872" y="3285430"/>
            <a:ext cx="1584325" cy="9461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25400">
                <a:solidFill>
                  <a:srgbClr val="00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800" b="1">
                <a:solidFill>
                  <a:srgbClr val="FF0000"/>
                </a:solidFill>
                <a:ea typeface="宋体" panose="02010600030101010101" pitchFamily="2" charset="-122"/>
              </a:rPr>
              <a:t>A</a:t>
            </a:r>
            <a:r>
              <a:rPr lang="en-US" altLang="zh-CN" sz="2800" b="1">
                <a:ea typeface="宋体" panose="02010600030101010101" pitchFamily="2" charset="-122"/>
              </a:rPr>
              <a:t>nalog values</a:t>
            </a:r>
          </a:p>
        </p:txBody>
      </p:sp>
      <p:sp>
        <p:nvSpPr>
          <p:cNvPr id="10" name="AutoShape 6"/>
          <p:cNvSpPr>
            <a:spLocks noChangeArrowheads="1"/>
          </p:cNvSpPr>
          <p:nvPr/>
        </p:nvSpPr>
        <p:spPr bwMode="auto">
          <a:xfrm>
            <a:off x="5651822" y="3644205"/>
            <a:ext cx="1150938" cy="649288"/>
          </a:xfrm>
          <a:prstGeom prst="notchedRightArrow">
            <a:avLst>
              <a:gd name="adj1" fmla="val 50000"/>
              <a:gd name="adj2" fmla="val 44315"/>
            </a:avLst>
          </a:prstGeom>
          <a:solidFill>
            <a:srgbClr val="CCFFFF"/>
          </a:solidFill>
          <a:ln w="25400">
            <a:solidFill>
              <a:srgbClr val="000000"/>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1" name="Text Box 7"/>
          <p:cNvSpPr txBox="1">
            <a:spLocks noChangeArrowheads="1"/>
          </p:cNvSpPr>
          <p:nvPr/>
        </p:nvSpPr>
        <p:spPr bwMode="auto">
          <a:xfrm>
            <a:off x="6875785" y="3429893"/>
            <a:ext cx="1944687" cy="9461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25400">
                <a:solidFill>
                  <a:srgbClr val="00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800" b="1">
                <a:solidFill>
                  <a:srgbClr val="FF0000"/>
                </a:solidFill>
                <a:ea typeface="宋体" panose="02010600030101010101" pitchFamily="2" charset="-122"/>
              </a:rPr>
              <a:t>D</a:t>
            </a:r>
            <a:r>
              <a:rPr lang="en-US" altLang="zh-CN" sz="2800" b="1">
                <a:ea typeface="宋体" panose="02010600030101010101" pitchFamily="2" charset="-122"/>
              </a:rPr>
              <a:t>igital codes</a:t>
            </a:r>
          </a:p>
        </p:txBody>
      </p:sp>
      <p:sp>
        <p:nvSpPr>
          <p:cNvPr id="12" name="Text Box 8"/>
          <p:cNvSpPr txBox="1">
            <a:spLocks noChangeArrowheads="1"/>
          </p:cNvSpPr>
          <p:nvPr/>
        </p:nvSpPr>
        <p:spPr bwMode="auto">
          <a:xfrm>
            <a:off x="7020247" y="4471293"/>
            <a:ext cx="1728788" cy="3841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25400">
                <a:solidFill>
                  <a:srgbClr val="00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80000"/>
              </a:lnSpc>
              <a:spcBef>
                <a:spcPct val="50000"/>
              </a:spcBef>
            </a:pPr>
            <a:r>
              <a:rPr lang="en-US" altLang="zh-CN" b="1">
                <a:solidFill>
                  <a:srgbClr val="990033"/>
                </a:solidFill>
                <a:ea typeface="宋体" panose="02010600030101010101" pitchFamily="2" charset="-122"/>
              </a:rPr>
              <a:t>0011</a:t>
            </a:r>
          </a:p>
        </p:txBody>
      </p:sp>
      <p:pic>
        <p:nvPicPr>
          <p:cNvPr id="13" name="Picture 9" descr="扫描"/>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8847" y="4149030"/>
            <a:ext cx="3816350" cy="2138363"/>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0"/>
          <p:cNvSpPr>
            <a:spLocks noChangeArrowheads="1"/>
          </p:cNvSpPr>
          <p:nvPr/>
        </p:nvSpPr>
        <p:spPr bwMode="auto">
          <a:xfrm>
            <a:off x="4067497" y="3140968"/>
            <a:ext cx="1152525" cy="1944687"/>
          </a:xfrm>
          <a:prstGeom prst="rect">
            <a:avLst/>
          </a:prstGeom>
          <a:solidFill>
            <a:srgbClr val="FFCC00"/>
          </a:solidFill>
          <a:ln w="25400">
            <a:miter lim="800000"/>
            <a:headEnd/>
            <a:tailEnd type="none" w="lg" len="med"/>
          </a:ln>
          <a:effectLst/>
          <a:scene3d>
            <a:camera prst="legacyObliqueTopRight"/>
            <a:lightRig rig="legacyFlat3" dir="b"/>
          </a:scene3d>
          <a:sp3d extrusionH="430200" prstMaterial="legacyMatte">
            <a:bevelT w="13500" h="13500" prst="angle"/>
            <a:bevelB w="13500" h="13500" prst="angle"/>
            <a:extrusionClr>
              <a:srgbClr val="FFCC00"/>
            </a:extrusionClr>
            <a:contourClr>
              <a:srgbClr val="FFCC00"/>
            </a:contourClr>
          </a:sp3d>
          <a:extLst>
            <a:ext uri="{AF507438-7753-43E0-B8FC-AC1667EBCBE1}">
              <a14:hiddenEffects xmlns:a14="http://schemas.microsoft.com/office/drawing/2010/main">
                <a:effectLst>
                  <a:outerShdw sy="-100000" rotWithShape="0">
                    <a:schemeClr val="bg2">
                      <a:alpha val="50000"/>
                    </a:schemeClr>
                  </a:outerShdw>
                </a:effectLst>
              </a14:hiddenEffects>
            </a:ext>
          </a:extLst>
        </p:spPr>
        <p:txBody>
          <a:bodyPr wrap="none" lIns="90000" tIns="46800" rIns="90000" bIns="46800" anchor="ctr">
            <a:flatTx/>
          </a:bodyPr>
          <a:lstStyle/>
          <a:p>
            <a:pPr algn="ctr"/>
            <a:r>
              <a:rPr lang="en-US" altLang="zh-CN" sz="2800" b="1">
                <a:solidFill>
                  <a:schemeClr val="bg1"/>
                </a:solidFill>
                <a:ea typeface="宋体" panose="02010600030101010101" pitchFamily="2" charset="-122"/>
              </a:rPr>
              <a:t>ADC</a:t>
            </a:r>
          </a:p>
        </p:txBody>
      </p:sp>
      <p:sp>
        <p:nvSpPr>
          <p:cNvPr id="15" name="Freeform 11"/>
          <p:cNvSpPr>
            <a:spLocks/>
          </p:cNvSpPr>
          <p:nvPr/>
        </p:nvSpPr>
        <p:spPr bwMode="auto">
          <a:xfrm>
            <a:off x="2051372" y="5012630"/>
            <a:ext cx="360363" cy="576263"/>
          </a:xfrm>
          <a:custGeom>
            <a:avLst/>
            <a:gdLst>
              <a:gd name="T0" fmla="*/ 0 w 227"/>
              <a:gd name="T1" fmla="*/ 363 h 363"/>
              <a:gd name="T2" fmla="*/ 91 w 227"/>
              <a:gd name="T3" fmla="*/ 227 h 363"/>
              <a:gd name="T4" fmla="*/ 182 w 227"/>
              <a:gd name="T5" fmla="*/ 91 h 363"/>
              <a:gd name="T6" fmla="*/ 227 w 227"/>
              <a:gd name="T7" fmla="*/ 0 h 363"/>
            </a:gdLst>
            <a:ahLst/>
            <a:cxnLst>
              <a:cxn ang="0">
                <a:pos x="T0" y="T1"/>
              </a:cxn>
              <a:cxn ang="0">
                <a:pos x="T2" y="T3"/>
              </a:cxn>
              <a:cxn ang="0">
                <a:pos x="T4" y="T5"/>
              </a:cxn>
              <a:cxn ang="0">
                <a:pos x="T6" y="T7"/>
              </a:cxn>
            </a:cxnLst>
            <a:rect l="0" t="0" r="r" b="b"/>
            <a:pathLst>
              <a:path w="227" h="363">
                <a:moveTo>
                  <a:pt x="0" y="363"/>
                </a:moveTo>
                <a:cubicBezTo>
                  <a:pt x="30" y="317"/>
                  <a:pt x="61" y="272"/>
                  <a:pt x="91" y="227"/>
                </a:cubicBezTo>
                <a:cubicBezTo>
                  <a:pt x="121" y="182"/>
                  <a:pt x="159" y="129"/>
                  <a:pt x="182" y="91"/>
                </a:cubicBezTo>
                <a:cubicBezTo>
                  <a:pt x="205" y="53"/>
                  <a:pt x="220" y="15"/>
                  <a:pt x="227" y="0"/>
                </a:cubicBezTo>
              </a:path>
            </a:pathLst>
          </a:custGeom>
          <a:noFill/>
          <a:ln w="50800" cap="flat" cmpd="sng">
            <a:solidFill>
              <a:srgbClr val="0000FF"/>
            </a:solidFill>
            <a:prstDash val="solid"/>
            <a:round/>
            <a:headEnd type="none" w="med" len="med"/>
            <a:tailEnd type="non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16" name="Oval 12"/>
          <p:cNvSpPr>
            <a:spLocks noChangeArrowheads="1"/>
          </p:cNvSpPr>
          <p:nvPr/>
        </p:nvSpPr>
        <p:spPr bwMode="auto">
          <a:xfrm>
            <a:off x="1978347" y="5517455"/>
            <a:ext cx="144463" cy="142875"/>
          </a:xfrm>
          <a:prstGeom prst="ellipse">
            <a:avLst/>
          </a:prstGeom>
          <a:solidFill>
            <a:srgbClr val="FF0000"/>
          </a:solidFill>
          <a:ln w="25400">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7" name="Oval 13"/>
          <p:cNvSpPr>
            <a:spLocks noChangeArrowheads="1"/>
          </p:cNvSpPr>
          <p:nvPr/>
        </p:nvSpPr>
        <p:spPr bwMode="auto">
          <a:xfrm>
            <a:off x="2194247" y="5228530"/>
            <a:ext cx="144463" cy="142875"/>
          </a:xfrm>
          <a:prstGeom prst="ellipse">
            <a:avLst/>
          </a:prstGeom>
          <a:solidFill>
            <a:srgbClr val="FF0000"/>
          </a:solidFill>
          <a:ln w="25400">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8" name="Oval 14"/>
          <p:cNvSpPr>
            <a:spLocks noChangeArrowheads="1"/>
          </p:cNvSpPr>
          <p:nvPr/>
        </p:nvSpPr>
        <p:spPr bwMode="auto">
          <a:xfrm>
            <a:off x="2410147" y="4941193"/>
            <a:ext cx="144463" cy="142875"/>
          </a:xfrm>
          <a:prstGeom prst="ellipse">
            <a:avLst/>
          </a:prstGeom>
          <a:solidFill>
            <a:srgbClr val="FF0000"/>
          </a:solidFill>
          <a:ln w="25400">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0" name="Line 15"/>
          <p:cNvSpPr>
            <a:spLocks noChangeShapeType="1"/>
          </p:cNvSpPr>
          <p:nvPr/>
        </p:nvSpPr>
        <p:spPr bwMode="auto">
          <a:xfrm>
            <a:off x="2051372" y="5660330"/>
            <a:ext cx="0" cy="288925"/>
          </a:xfrm>
          <a:prstGeom prst="line">
            <a:avLst/>
          </a:prstGeom>
          <a:noFill/>
          <a:ln w="50800">
            <a:solidFill>
              <a:srgbClr val="FF0000"/>
            </a:solidFill>
            <a:prstDash val="sysDot"/>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1" name="Line 16"/>
          <p:cNvSpPr>
            <a:spLocks noChangeShapeType="1"/>
          </p:cNvSpPr>
          <p:nvPr/>
        </p:nvSpPr>
        <p:spPr bwMode="auto">
          <a:xfrm>
            <a:off x="2267272" y="5299968"/>
            <a:ext cx="0" cy="649287"/>
          </a:xfrm>
          <a:prstGeom prst="line">
            <a:avLst/>
          </a:prstGeom>
          <a:noFill/>
          <a:ln w="50800">
            <a:solidFill>
              <a:srgbClr val="FF0000"/>
            </a:solidFill>
            <a:prstDash val="sysDot"/>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2" name="Line 17"/>
          <p:cNvSpPr>
            <a:spLocks noChangeShapeType="1"/>
          </p:cNvSpPr>
          <p:nvPr/>
        </p:nvSpPr>
        <p:spPr bwMode="auto">
          <a:xfrm>
            <a:off x="2483172" y="5084068"/>
            <a:ext cx="0" cy="865187"/>
          </a:xfrm>
          <a:prstGeom prst="line">
            <a:avLst/>
          </a:prstGeom>
          <a:noFill/>
          <a:ln w="50800">
            <a:solidFill>
              <a:srgbClr val="FF0000"/>
            </a:solidFill>
            <a:prstDash val="sysDot"/>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3" name="Text Box 18"/>
          <p:cNvSpPr txBox="1">
            <a:spLocks noChangeArrowheads="1"/>
          </p:cNvSpPr>
          <p:nvPr/>
        </p:nvSpPr>
        <p:spPr bwMode="auto">
          <a:xfrm>
            <a:off x="7020247" y="4868168"/>
            <a:ext cx="1728788" cy="3841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25400">
                <a:solidFill>
                  <a:srgbClr val="00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80000"/>
              </a:lnSpc>
              <a:spcBef>
                <a:spcPct val="50000"/>
              </a:spcBef>
            </a:pPr>
            <a:r>
              <a:rPr lang="en-US" altLang="zh-CN" b="1">
                <a:solidFill>
                  <a:srgbClr val="990033"/>
                </a:solidFill>
                <a:ea typeface="宋体" panose="02010600030101010101" pitchFamily="2" charset="-122"/>
              </a:rPr>
              <a:t>0100</a:t>
            </a:r>
          </a:p>
        </p:txBody>
      </p:sp>
      <p:sp>
        <p:nvSpPr>
          <p:cNvPr id="24" name="Text Box 19"/>
          <p:cNvSpPr txBox="1">
            <a:spLocks noChangeArrowheads="1"/>
          </p:cNvSpPr>
          <p:nvPr/>
        </p:nvSpPr>
        <p:spPr bwMode="auto">
          <a:xfrm>
            <a:off x="7020247" y="5299968"/>
            <a:ext cx="1728788" cy="3841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25400">
                <a:solidFill>
                  <a:srgbClr val="00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80000"/>
              </a:lnSpc>
              <a:spcBef>
                <a:spcPct val="50000"/>
              </a:spcBef>
            </a:pPr>
            <a:r>
              <a:rPr lang="en-US" altLang="zh-CN" b="1">
                <a:solidFill>
                  <a:srgbClr val="990033"/>
                </a:solidFill>
                <a:ea typeface="宋体" panose="02010600030101010101" pitchFamily="2" charset="-122"/>
              </a:rPr>
              <a:t>0101</a:t>
            </a:r>
          </a:p>
        </p:txBody>
      </p:sp>
    </p:spTree>
    <p:extLst>
      <p:ext uri="{BB962C8B-B14F-4D97-AF65-F5344CB8AC3E}">
        <p14:creationId xmlns:p14="http://schemas.microsoft.com/office/powerpoint/2010/main" val="204114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9"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1000" fill="hold"/>
                                        <p:tgtEl>
                                          <p:spTgt spid="7"/>
                                        </p:tgtEl>
                                        <p:attrNameLst>
                                          <p:attrName>ppt_x</p:attrName>
                                        </p:attrNameLst>
                                      </p:cBhvr>
                                      <p:tavLst>
                                        <p:tav tm="0">
                                          <p:val>
                                            <p:strVal val="#ppt_x-.2"/>
                                          </p:val>
                                        </p:tav>
                                        <p:tav tm="100000">
                                          <p:val>
                                            <p:strVal val="#ppt_x"/>
                                          </p:val>
                                        </p:tav>
                                      </p:tavLst>
                                    </p:anim>
                                    <p:anim calcmode="lin" valueType="num">
                                      <p:cBhvr>
                                        <p:cTn id="14"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15" dur="10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9"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1000" fill="hold"/>
                                        <p:tgtEl>
                                          <p:spTgt spid="10"/>
                                        </p:tgtEl>
                                        <p:attrNameLst>
                                          <p:attrName>ppt_x</p:attrName>
                                        </p:attrNameLst>
                                      </p:cBhvr>
                                      <p:tavLst>
                                        <p:tav tm="0">
                                          <p:val>
                                            <p:strVal val="#ppt_x-.2"/>
                                          </p:val>
                                        </p:tav>
                                        <p:tav tm="100000">
                                          <p:val>
                                            <p:strVal val="#ppt_x"/>
                                          </p:val>
                                        </p:tav>
                                      </p:tavLst>
                                    </p:anim>
                                    <p:anim calcmode="lin" valueType="num">
                                      <p:cBhvr>
                                        <p:cTn id="26"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27" dur="10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9"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1000" fill="hold"/>
                                        <p:tgtEl>
                                          <p:spTgt spid="11"/>
                                        </p:tgtEl>
                                        <p:attrNameLst>
                                          <p:attrName>ppt_x</p:attrName>
                                        </p:attrNameLst>
                                      </p:cBhvr>
                                      <p:tavLst>
                                        <p:tav tm="0">
                                          <p:val>
                                            <p:strVal val="#ppt_x-.2"/>
                                          </p:val>
                                        </p:tav>
                                        <p:tav tm="100000">
                                          <p:val>
                                            <p:strVal val="#ppt_x"/>
                                          </p:val>
                                        </p:tav>
                                      </p:tavLst>
                                    </p:anim>
                                    <p:anim calcmode="lin" valueType="num">
                                      <p:cBhvr>
                                        <p:cTn id="33"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34" dur="10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49" presetClass="entr" presetSubtype="0" decel="10000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p:cTn id="39" dur="500" fill="hold"/>
                                        <p:tgtEl>
                                          <p:spTgt spid="13"/>
                                        </p:tgtEl>
                                        <p:attrNameLst>
                                          <p:attrName>ppt_w</p:attrName>
                                        </p:attrNameLst>
                                      </p:cBhvr>
                                      <p:tavLst>
                                        <p:tav tm="0">
                                          <p:val>
                                            <p:fltVal val="0"/>
                                          </p:val>
                                        </p:tav>
                                        <p:tav tm="100000">
                                          <p:val>
                                            <p:strVal val="#ppt_w"/>
                                          </p:val>
                                        </p:tav>
                                      </p:tavLst>
                                    </p:anim>
                                    <p:anim calcmode="lin" valueType="num">
                                      <p:cBhvr>
                                        <p:cTn id="40" dur="500" fill="hold"/>
                                        <p:tgtEl>
                                          <p:spTgt spid="13"/>
                                        </p:tgtEl>
                                        <p:attrNameLst>
                                          <p:attrName>ppt_h</p:attrName>
                                        </p:attrNameLst>
                                      </p:cBhvr>
                                      <p:tavLst>
                                        <p:tav tm="0">
                                          <p:val>
                                            <p:fltVal val="0"/>
                                          </p:val>
                                        </p:tav>
                                        <p:tav tm="100000">
                                          <p:val>
                                            <p:strVal val="#ppt_h"/>
                                          </p:val>
                                        </p:tav>
                                      </p:tavLst>
                                    </p:anim>
                                    <p:anim calcmode="lin" valueType="num">
                                      <p:cBhvr>
                                        <p:cTn id="41" dur="500" fill="hold"/>
                                        <p:tgtEl>
                                          <p:spTgt spid="13"/>
                                        </p:tgtEl>
                                        <p:attrNameLst>
                                          <p:attrName>style.rotation</p:attrName>
                                        </p:attrNameLst>
                                      </p:cBhvr>
                                      <p:tavLst>
                                        <p:tav tm="0">
                                          <p:val>
                                            <p:fltVal val="360"/>
                                          </p:val>
                                        </p:tav>
                                        <p:tav tm="100000">
                                          <p:val>
                                            <p:fltVal val="0"/>
                                          </p:val>
                                        </p:tav>
                                      </p:tavLst>
                                    </p:anim>
                                    <p:animEffect transition="in" filter="fad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down)">
                                      <p:cBhvr>
                                        <p:cTn id="47" dur="10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up)">
                                      <p:cBhvr>
                                        <p:cTn id="52" dur="500"/>
                                        <p:tgtEl>
                                          <p:spTgt spid="20"/>
                                        </p:tgtEl>
                                      </p:cBhvr>
                                    </p:animEffect>
                                  </p:childTnLst>
                                </p:cTn>
                              </p:par>
                            </p:childTnLst>
                          </p:cTn>
                        </p:par>
                        <p:par>
                          <p:cTn id="53" fill="hold">
                            <p:stCondLst>
                              <p:cond delay="500"/>
                            </p:stCondLst>
                            <p:childTnLst>
                              <p:par>
                                <p:cTn id="54" presetID="52" presetClass="entr" presetSubtype="0" fill="hold" grpId="0" nodeType="afterEffect">
                                  <p:stCondLst>
                                    <p:cond delay="0"/>
                                  </p:stCondLst>
                                  <p:childTnLst>
                                    <p:set>
                                      <p:cBhvr>
                                        <p:cTn id="55" dur="1" fill="hold">
                                          <p:stCondLst>
                                            <p:cond delay="0"/>
                                          </p:stCondLst>
                                        </p:cTn>
                                        <p:tgtEl>
                                          <p:spTgt spid="16"/>
                                        </p:tgtEl>
                                        <p:attrNameLst>
                                          <p:attrName>style.visibility</p:attrName>
                                        </p:attrNameLst>
                                      </p:cBhvr>
                                      <p:to>
                                        <p:strVal val="visible"/>
                                      </p:to>
                                    </p:set>
                                    <p:animScale>
                                      <p:cBhvr>
                                        <p:cTn id="56"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7" dur="1000" decel="50000" fill="hold">
                                          <p:stCondLst>
                                            <p:cond delay="0"/>
                                          </p:stCondLst>
                                        </p:cTn>
                                        <p:tgtEl>
                                          <p:spTgt spid="16"/>
                                        </p:tgtEl>
                                        <p:attrNameLst>
                                          <p:attrName>ppt_x</p:attrName>
                                          <p:attrName>ppt_y</p:attrName>
                                        </p:attrNameLst>
                                      </p:cBhvr>
                                    </p:animMotion>
                                    <p:animEffect transition="in" filter="fade">
                                      <p:cBhvr>
                                        <p:cTn id="58" dur="1000"/>
                                        <p:tgtEl>
                                          <p:spTgt spid="16"/>
                                        </p:tgtEl>
                                      </p:cBhvr>
                                    </p:animEffect>
                                  </p:childTnLst>
                                </p:cTn>
                              </p:par>
                            </p:childTnLst>
                          </p:cTn>
                        </p:par>
                      </p:childTnLst>
                    </p:cTn>
                  </p:par>
                  <p:par>
                    <p:cTn id="59" fill="hold">
                      <p:stCondLst>
                        <p:cond delay="indefinite"/>
                      </p:stCondLst>
                      <p:childTnLst>
                        <p:par>
                          <p:cTn id="60" fill="hold">
                            <p:stCondLst>
                              <p:cond delay="0"/>
                            </p:stCondLst>
                            <p:childTnLst>
                              <p:par>
                                <p:cTn id="61" presetID="27" presetClass="entr" presetSubtype="0" fill="hold" grpId="0" nodeType="clickEffect">
                                  <p:stCondLst>
                                    <p:cond delay="0"/>
                                  </p:stCondLst>
                                  <p:iterate type="lt">
                                    <p:tmPct val="50000"/>
                                  </p:iterate>
                                  <p:childTnLst>
                                    <p:set>
                                      <p:cBhvr>
                                        <p:cTn id="62" dur="1" fill="hold">
                                          <p:stCondLst>
                                            <p:cond delay="0"/>
                                          </p:stCondLst>
                                        </p:cTn>
                                        <p:tgtEl>
                                          <p:spTgt spid="12"/>
                                        </p:tgtEl>
                                        <p:attrNameLst>
                                          <p:attrName>style.visibility</p:attrName>
                                        </p:attrNameLst>
                                      </p:cBhvr>
                                      <p:to>
                                        <p:strVal val="visible"/>
                                      </p:to>
                                    </p:set>
                                    <p:anim calcmode="discrete" valueType="clr">
                                      <p:cBhvr override="childStyle">
                                        <p:cTn id="63" dur="500"/>
                                        <p:tgtEl>
                                          <p:spTgt spid="12"/>
                                        </p:tgtEl>
                                        <p:attrNameLst>
                                          <p:attrName>style.color</p:attrName>
                                        </p:attrNameLst>
                                      </p:cBhvr>
                                      <p:tavLst>
                                        <p:tav tm="0">
                                          <p:val>
                                            <p:clrVal>
                                              <a:schemeClr val="accent2"/>
                                            </p:clrVal>
                                          </p:val>
                                        </p:tav>
                                        <p:tav tm="50000">
                                          <p:val>
                                            <p:clrVal>
                                              <a:schemeClr val="hlink"/>
                                            </p:clrVal>
                                          </p:val>
                                        </p:tav>
                                      </p:tavLst>
                                    </p:anim>
                                    <p:anim calcmode="discrete" valueType="clr">
                                      <p:cBhvr>
                                        <p:cTn id="64" dur="500"/>
                                        <p:tgtEl>
                                          <p:spTgt spid="12"/>
                                        </p:tgtEl>
                                        <p:attrNameLst>
                                          <p:attrName>fillcolor</p:attrName>
                                        </p:attrNameLst>
                                      </p:cBhvr>
                                      <p:tavLst>
                                        <p:tav tm="0">
                                          <p:val>
                                            <p:clrVal>
                                              <a:schemeClr val="accent2"/>
                                            </p:clrVal>
                                          </p:val>
                                        </p:tav>
                                        <p:tav tm="50000">
                                          <p:val>
                                            <p:clrVal>
                                              <a:schemeClr val="hlink"/>
                                            </p:clrVal>
                                          </p:val>
                                        </p:tav>
                                      </p:tavLst>
                                    </p:anim>
                                    <p:set>
                                      <p:cBhvr>
                                        <p:cTn id="65" dur="500"/>
                                        <p:tgtEl>
                                          <p:spTgt spid="12"/>
                                        </p:tgtEl>
                                        <p:attrNameLst>
                                          <p:attrName>fill.type</p:attrName>
                                        </p:attrNameLst>
                                      </p:cBhvr>
                                      <p:to>
                                        <p:strVal val="solid"/>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wipe(up)">
                                      <p:cBhvr>
                                        <p:cTn id="70" dur="500"/>
                                        <p:tgtEl>
                                          <p:spTgt spid="21"/>
                                        </p:tgtEl>
                                      </p:cBhvr>
                                    </p:animEffect>
                                  </p:childTnLst>
                                </p:cTn>
                              </p:par>
                            </p:childTnLst>
                          </p:cTn>
                        </p:par>
                        <p:par>
                          <p:cTn id="71" fill="hold">
                            <p:stCondLst>
                              <p:cond delay="500"/>
                            </p:stCondLst>
                            <p:childTnLst>
                              <p:par>
                                <p:cTn id="72" presetID="52" presetClass="entr" presetSubtype="0" fill="hold" grpId="0" nodeType="afterEffect">
                                  <p:stCondLst>
                                    <p:cond delay="0"/>
                                  </p:stCondLst>
                                  <p:childTnLst>
                                    <p:set>
                                      <p:cBhvr>
                                        <p:cTn id="73" dur="1" fill="hold">
                                          <p:stCondLst>
                                            <p:cond delay="0"/>
                                          </p:stCondLst>
                                        </p:cTn>
                                        <p:tgtEl>
                                          <p:spTgt spid="17"/>
                                        </p:tgtEl>
                                        <p:attrNameLst>
                                          <p:attrName>style.visibility</p:attrName>
                                        </p:attrNameLst>
                                      </p:cBhvr>
                                      <p:to>
                                        <p:strVal val="visible"/>
                                      </p:to>
                                    </p:set>
                                    <p:animScale>
                                      <p:cBhvr>
                                        <p:cTn id="74"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5" dur="1000" decel="50000" fill="hold">
                                          <p:stCondLst>
                                            <p:cond delay="0"/>
                                          </p:stCondLst>
                                        </p:cTn>
                                        <p:tgtEl>
                                          <p:spTgt spid="17"/>
                                        </p:tgtEl>
                                        <p:attrNameLst>
                                          <p:attrName>ppt_x</p:attrName>
                                          <p:attrName>ppt_y</p:attrName>
                                        </p:attrNameLst>
                                      </p:cBhvr>
                                    </p:animMotion>
                                    <p:animEffect transition="in" filter="fade">
                                      <p:cBhvr>
                                        <p:cTn id="76" dur="1000"/>
                                        <p:tgtEl>
                                          <p:spTgt spid="17"/>
                                        </p:tgtEl>
                                      </p:cBhvr>
                                    </p:animEffect>
                                  </p:childTnLst>
                                </p:cTn>
                              </p:par>
                            </p:childTnLst>
                          </p:cTn>
                        </p:par>
                      </p:childTnLst>
                    </p:cTn>
                  </p:par>
                  <p:par>
                    <p:cTn id="77" fill="hold">
                      <p:stCondLst>
                        <p:cond delay="indefinite"/>
                      </p:stCondLst>
                      <p:childTnLst>
                        <p:par>
                          <p:cTn id="78" fill="hold">
                            <p:stCondLst>
                              <p:cond delay="0"/>
                            </p:stCondLst>
                            <p:childTnLst>
                              <p:par>
                                <p:cTn id="79" presetID="27" presetClass="entr" presetSubtype="0" fill="hold" grpId="0" nodeType="clickEffect">
                                  <p:stCondLst>
                                    <p:cond delay="0"/>
                                  </p:stCondLst>
                                  <p:iterate type="lt">
                                    <p:tmPct val="50000"/>
                                  </p:iterate>
                                  <p:childTnLst>
                                    <p:set>
                                      <p:cBhvr>
                                        <p:cTn id="80" dur="1" fill="hold">
                                          <p:stCondLst>
                                            <p:cond delay="0"/>
                                          </p:stCondLst>
                                        </p:cTn>
                                        <p:tgtEl>
                                          <p:spTgt spid="23"/>
                                        </p:tgtEl>
                                        <p:attrNameLst>
                                          <p:attrName>style.visibility</p:attrName>
                                        </p:attrNameLst>
                                      </p:cBhvr>
                                      <p:to>
                                        <p:strVal val="visible"/>
                                      </p:to>
                                    </p:set>
                                    <p:anim calcmode="discrete" valueType="clr">
                                      <p:cBhvr override="childStyle">
                                        <p:cTn id="81" dur="500"/>
                                        <p:tgtEl>
                                          <p:spTgt spid="23"/>
                                        </p:tgtEl>
                                        <p:attrNameLst>
                                          <p:attrName>style.color</p:attrName>
                                        </p:attrNameLst>
                                      </p:cBhvr>
                                      <p:tavLst>
                                        <p:tav tm="0">
                                          <p:val>
                                            <p:clrVal>
                                              <a:schemeClr val="accent2"/>
                                            </p:clrVal>
                                          </p:val>
                                        </p:tav>
                                        <p:tav tm="50000">
                                          <p:val>
                                            <p:clrVal>
                                              <a:schemeClr val="hlink"/>
                                            </p:clrVal>
                                          </p:val>
                                        </p:tav>
                                      </p:tavLst>
                                    </p:anim>
                                    <p:anim calcmode="discrete" valueType="clr">
                                      <p:cBhvr>
                                        <p:cTn id="82" dur="500"/>
                                        <p:tgtEl>
                                          <p:spTgt spid="23"/>
                                        </p:tgtEl>
                                        <p:attrNameLst>
                                          <p:attrName>fillcolor</p:attrName>
                                        </p:attrNameLst>
                                      </p:cBhvr>
                                      <p:tavLst>
                                        <p:tav tm="0">
                                          <p:val>
                                            <p:clrVal>
                                              <a:schemeClr val="accent2"/>
                                            </p:clrVal>
                                          </p:val>
                                        </p:tav>
                                        <p:tav tm="50000">
                                          <p:val>
                                            <p:clrVal>
                                              <a:schemeClr val="hlink"/>
                                            </p:clrVal>
                                          </p:val>
                                        </p:tav>
                                      </p:tavLst>
                                    </p:anim>
                                    <p:set>
                                      <p:cBhvr>
                                        <p:cTn id="83" dur="500"/>
                                        <p:tgtEl>
                                          <p:spTgt spid="23"/>
                                        </p:tgtEl>
                                        <p:attrNameLst>
                                          <p:attrName>fill.type</p:attrName>
                                        </p:attrNameLst>
                                      </p:cBhvr>
                                      <p:to>
                                        <p:strVal val="solid"/>
                                      </p:to>
                                    </p:se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grpId="0" nodeType="click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wipe(up)">
                                      <p:cBhvr>
                                        <p:cTn id="88" dur="500"/>
                                        <p:tgtEl>
                                          <p:spTgt spid="22"/>
                                        </p:tgtEl>
                                      </p:cBhvr>
                                    </p:animEffect>
                                  </p:childTnLst>
                                </p:cTn>
                              </p:par>
                            </p:childTnLst>
                          </p:cTn>
                        </p:par>
                        <p:par>
                          <p:cTn id="89" fill="hold">
                            <p:stCondLst>
                              <p:cond delay="500"/>
                            </p:stCondLst>
                            <p:childTnLst>
                              <p:par>
                                <p:cTn id="90" presetID="52" presetClass="entr" presetSubtype="0" fill="hold" grpId="0" nodeType="afterEffect">
                                  <p:stCondLst>
                                    <p:cond delay="0"/>
                                  </p:stCondLst>
                                  <p:childTnLst>
                                    <p:set>
                                      <p:cBhvr>
                                        <p:cTn id="91" dur="1" fill="hold">
                                          <p:stCondLst>
                                            <p:cond delay="0"/>
                                          </p:stCondLst>
                                        </p:cTn>
                                        <p:tgtEl>
                                          <p:spTgt spid="18"/>
                                        </p:tgtEl>
                                        <p:attrNameLst>
                                          <p:attrName>style.visibility</p:attrName>
                                        </p:attrNameLst>
                                      </p:cBhvr>
                                      <p:to>
                                        <p:strVal val="visible"/>
                                      </p:to>
                                    </p:set>
                                    <p:animScale>
                                      <p:cBhvr>
                                        <p:cTn id="92" dur="100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3" dur="1000" decel="50000" fill="hold">
                                          <p:stCondLst>
                                            <p:cond delay="0"/>
                                          </p:stCondLst>
                                        </p:cTn>
                                        <p:tgtEl>
                                          <p:spTgt spid="18"/>
                                        </p:tgtEl>
                                        <p:attrNameLst>
                                          <p:attrName>ppt_x</p:attrName>
                                          <p:attrName>ppt_y</p:attrName>
                                        </p:attrNameLst>
                                      </p:cBhvr>
                                    </p:animMotion>
                                    <p:animEffect transition="in" filter="fade">
                                      <p:cBhvr>
                                        <p:cTn id="94" dur="1000"/>
                                        <p:tgtEl>
                                          <p:spTgt spid="18"/>
                                        </p:tgtEl>
                                      </p:cBhvr>
                                    </p:animEffect>
                                  </p:childTnLst>
                                </p:cTn>
                              </p:par>
                            </p:childTnLst>
                          </p:cTn>
                        </p:par>
                        <p:par>
                          <p:cTn id="95" fill="hold">
                            <p:stCondLst>
                              <p:cond delay="1500"/>
                            </p:stCondLst>
                            <p:childTnLst>
                              <p:par>
                                <p:cTn id="96" presetID="27" presetClass="entr" presetSubtype="0" fill="hold" grpId="0" nodeType="afterEffect">
                                  <p:stCondLst>
                                    <p:cond delay="0"/>
                                  </p:stCondLst>
                                  <p:iterate type="lt">
                                    <p:tmPct val="50000"/>
                                  </p:iterate>
                                  <p:childTnLst>
                                    <p:set>
                                      <p:cBhvr>
                                        <p:cTn id="97" dur="1" fill="hold">
                                          <p:stCondLst>
                                            <p:cond delay="0"/>
                                          </p:stCondLst>
                                        </p:cTn>
                                        <p:tgtEl>
                                          <p:spTgt spid="24"/>
                                        </p:tgtEl>
                                        <p:attrNameLst>
                                          <p:attrName>style.visibility</p:attrName>
                                        </p:attrNameLst>
                                      </p:cBhvr>
                                      <p:to>
                                        <p:strVal val="visible"/>
                                      </p:to>
                                    </p:set>
                                    <p:anim calcmode="discrete" valueType="clr">
                                      <p:cBhvr override="childStyle">
                                        <p:cTn id="98" dur="500"/>
                                        <p:tgtEl>
                                          <p:spTgt spid="24"/>
                                        </p:tgtEl>
                                        <p:attrNameLst>
                                          <p:attrName>style.color</p:attrName>
                                        </p:attrNameLst>
                                      </p:cBhvr>
                                      <p:tavLst>
                                        <p:tav tm="0">
                                          <p:val>
                                            <p:clrVal>
                                              <a:schemeClr val="accent2"/>
                                            </p:clrVal>
                                          </p:val>
                                        </p:tav>
                                        <p:tav tm="50000">
                                          <p:val>
                                            <p:clrVal>
                                              <a:schemeClr val="hlink"/>
                                            </p:clrVal>
                                          </p:val>
                                        </p:tav>
                                      </p:tavLst>
                                    </p:anim>
                                    <p:anim calcmode="discrete" valueType="clr">
                                      <p:cBhvr>
                                        <p:cTn id="99" dur="500"/>
                                        <p:tgtEl>
                                          <p:spTgt spid="24"/>
                                        </p:tgtEl>
                                        <p:attrNameLst>
                                          <p:attrName>fillcolor</p:attrName>
                                        </p:attrNameLst>
                                      </p:cBhvr>
                                      <p:tavLst>
                                        <p:tav tm="0">
                                          <p:val>
                                            <p:clrVal>
                                              <a:schemeClr val="accent2"/>
                                            </p:clrVal>
                                          </p:val>
                                        </p:tav>
                                        <p:tav tm="50000">
                                          <p:val>
                                            <p:clrVal>
                                              <a:schemeClr val="hlink"/>
                                            </p:clrVal>
                                          </p:val>
                                        </p:tav>
                                      </p:tavLst>
                                    </p:anim>
                                    <p:set>
                                      <p:cBhvr>
                                        <p:cTn id="100" dur="500"/>
                                        <p:tgtEl>
                                          <p:spTgt spid="2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animBg="1"/>
      <p:bldP spid="11" grpId="0"/>
      <p:bldP spid="12" grpId="0"/>
      <p:bldP spid="14" grpId="0" animBg="1"/>
      <p:bldP spid="15" grpId="0" animBg="1"/>
      <p:bldP spid="16" grpId="0" animBg="1"/>
      <p:bldP spid="17" grpId="0" animBg="1"/>
      <p:bldP spid="18" grpId="0" animBg="1"/>
      <p:bldP spid="20" grpId="0" animBg="1"/>
      <p:bldP spid="21" grpId="0" animBg="1"/>
      <p:bldP spid="22" grpId="0" animBg="1"/>
      <p:bldP spid="23"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Interfacing</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 name="Text Box 2"/>
          <p:cNvSpPr txBox="1">
            <a:spLocks noChangeArrowheads="1"/>
          </p:cNvSpPr>
          <p:nvPr/>
        </p:nvSpPr>
        <p:spPr bwMode="auto">
          <a:xfrm>
            <a:off x="611560" y="1940629"/>
            <a:ext cx="8208912" cy="628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40000"/>
              </a:lnSpc>
              <a:buFont typeface="Wingdings" panose="05000000000000000000" pitchFamily="2" charset="2"/>
              <a:buChar char="Ø"/>
            </a:pPr>
            <a:r>
              <a:rPr lang="en-US" altLang="zh-CN" sz="2400" dirty="0" smtClean="0">
                <a:ea typeface="宋体" panose="02010600030101010101" pitchFamily="2" charset="-122"/>
              </a:rPr>
              <a:t> </a:t>
            </a:r>
            <a:r>
              <a:rPr lang="en-US" altLang="zh-CN" sz="2800" b="1" dirty="0">
                <a:ea typeface="宋体" panose="02010600030101010101" pitchFamily="2" charset="-122"/>
              </a:rPr>
              <a:t>DAC: digital-to-analog conversion/converter </a:t>
            </a:r>
          </a:p>
        </p:txBody>
      </p:sp>
      <p:sp>
        <p:nvSpPr>
          <p:cNvPr id="25" name="AutoShape 3"/>
          <p:cNvSpPr>
            <a:spLocks noChangeArrowheads="1"/>
          </p:cNvSpPr>
          <p:nvPr/>
        </p:nvSpPr>
        <p:spPr bwMode="auto">
          <a:xfrm>
            <a:off x="2484364" y="3500760"/>
            <a:ext cx="1366837" cy="57626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FFFF"/>
          </a:solidFill>
          <a:ln w="25400">
            <a:solidFill>
              <a:srgbClr val="000000"/>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6" name="Text Box 4"/>
          <p:cNvSpPr txBox="1">
            <a:spLocks noChangeArrowheads="1"/>
          </p:cNvSpPr>
          <p:nvPr/>
        </p:nvSpPr>
        <p:spPr bwMode="auto">
          <a:xfrm>
            <a:off x="755576" y="3213422"/>
            <a:ext cx="1584325" cy="9461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25400">
                <a:solidFill>
                  <a:srgbClr val="00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800" b="1">
                <a:solidFill>
                  <a:srgbClr val="FF0000"/>
                </a:solidFill>
                <a:ea typeface="宋体" panose="02010600030101010101" pitchFamily="2" charset="-122"/>
              </a:rPr>
              <a:t>D</a:t>
            </a:r>
            <a:r>
              <a:rPr lang="en-US" altLang="zh-CN" sz="2800" b="1">
                <a:ea typeface="宋体" panose="02010600030101010101" pitchFamily="2" charset="-122"/>
              </a:rPr>
              <a:t>igital Codes</a:t>
            </a:r>
          </a:p>
        </p:txBody>
      </p:sp>
      <p:sp>
        <p:nvSpPr>
          <p:cNvPr id="27" name="Text Box 5"/>
          <p:cNvSpPr txBox="1">
            <a:spLocks noChangeArrowheads="1"/>
          </p:cNvSpPr>
          <p:nvPr/>
        </p:nvSpPr>
        <p:spPr bwMode="auto">
          <a:xfrm>
            <a:off x="755576" y="4292922"/>
            <a:ext cx="1728788" cy="13335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25400">
                <a:solidFill>
                  <a:srgbClr val="00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80000"/>
              </a:lnSpc>
              <a:spcBef>
                <a:spcPct val="50000"/>
              </a:spcBef>
            </a:pPr>
            <a:r>
              <a:rPr lang="en-US" altLang="zh-CN" b="1">
                <a:solidFill>
                  <a:srgbClr val="990033"/>
                </a:solidFill>
                <a:ea typeface="宋体" panose="02010600030101010101" pitchFamily="2" charset="-122"/>
              </a:rPr>
              <a:t>0011,</a:t>
            </a:r>
          </a:p>
          <a:p>
            <a:pPr>
              <a:lnSpc>
                <a:spcPct val="80000"/>
              </a:lnSpc>
              <a:spcBef>
                <a:spcPct val="50000"/>
              </a:spcBef>
            </a:pPr>
            <a:r>
              <a:rPr lang="en-US" altLang="zh-CN" b="1">
                <a:solidFill>
                  <a:srgbClr val="990033"/>
                </a:solidFill>
                <a:ea typeface="宋体" panose="02010600030101010101" pitchFamily="2" charset="-122"/>
              </a:rPr>
              <a:t>0100,</a:t>
            </a:r>
          </a:p>
          <a:p>
            <a:pPr>
              <a:lnSpc>
                <a:spcPct val="80000"/>
              </a:lnSpc>
              <a:spcBef>
                <a:spcPct val="50000"/>
              </a:spcBef>
            </a:pPr>
            <a:r>
              <a:rPr lang="en-US" altLang="zh-CN" b="1">
                <a:solidFill>
                  <a:srgbClr val="990033"/>
                </a:solidFill>
                <a:ea typeface="宋体" panose="02010600030101010101" pitchFamily="2" charset="-122"/>
              </a:rPr>
              <a:t>0101</a:t>
            </a:r>
          </a:p>
        </p:txBody>
      </p:sp>
      <p:sp>
        <p:nvSpPr>
          <p:cNvPr id="28" name="Freeform 6"/>
          <p:cNvSpPr>
            <a:spLocks/>
          </p:cNvSpPr>
          <p:nvPr/>
        </p:nvSpPr>
        <p:spPr bwMode="auto">
          <a:xfrm>
            <a:off x="5737151" y="4292922"/>
            <a:ext cx="1139825" cy="1165225"/>
          </a:xfrm>
          <a:custGeom>
            <a:avLst/>
            <a:gdLst>
              <a:gd name="T0" fmla="*/ 0 w 363"/>
              <a:gd name="T1" fmla="*/ 363 h 363"/>
              <a:gd name="T2" fmla="*/ 136 w 363"/>
              <a:gd name="T3" fmla="*/ 136 h 363"/>
              <a:gd name="T4" fmla="*/ 363 w 363"/>
              <a:gd name="T5" fmla="*/ 0 h 363"/>
            </a:gdLst>
            <a:ahLst/>
            <a:cxnLst>
              <a:cxn ang="0">
                <a:pos x="T0" y="T1"/>
              </a:cxn>
              <a:cxn ang="0">
                <a:pos x="T2" y="T3"/>
              </a:cxn>
              <a:cxn ang="0">
                <a:pos x="T4" y="T5"/>
              </a:cxn>
            </a:cxnLst>
            <a:rect l="0" t="0" r="r" b="b"/>
            <a:pathLst>
              <a:path w="363" h="363">
                <a:moveTo>
                  <a:pt x="0" y="363"/>
                </a:moveTo>
                <a:cubicBezTo>
                  <a:pt x="38" y="279"/>
                  <a:pt x="76" y="196"/>
                  <a:pt x="136" y="136"/>
                </a:cubicBezTo>
                <a:cubicBezTo>
                  <a:pt x="196" y="76"/>
                  <a:pt x="279" y="38"/>
                  <a:pt x="363" y="0"/>
                </a:cubicBezTo>
              </a:path>
            </a:pathLst>
          </a:custGeom>
          <a:noFill/>
          <a:ln w="38100" cap="flat" cmpd="sng">
            <a:solidFill>
              <a:srgbClr val="0000FF"/>
            </a:solidFill>
            <a:prstDash val="solid"/>
            <a:round/>
            <a:headEnd type="none" w="med" len="med"/>
            <a:tailEnd type="non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9" name="Oval 7"/>
          <p:cNvSpPr>
            <a:spLocks noChangeArrowheads="1"/>
          </p:cNvSpPr>
          <p:nvPr/>
        </p:nvSpPr>
        <p:spPr bwMode="auto">
          <a:xfrm>
            <a:off x="5722864" y="5300985"/>
            <a:ext cx="144462" cy="144462"/>
          </a:xfrm>
          <a:prstGeom prst="ellipse">
            <a:avLst/>
          </a:prstGeom>
          <a:solidFill>
            <a:srgbClr val="FF0000"/>
          </a:solidFill>
          <a:ln w="25400">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0" name="Oval 8"/>
          <p:cNvSpPr>
            <a:spLocks noChangeArrowheads="1"/>
          </p:cNvSpPr>
          <p:nvPr/>
        </p:nvSpPr>
        <p:spPr bwMode="auto">
          <a:xfrm>
            <a:off x="6083226" y="4726310"/>
            <a:ext cx="144463" cy="144462"/>
          </a:xfrm>
          <a:prstGeom prst="ellipse">
            <a:avLst/>
          </a:prstGeom>
          <a:solidFill>
            <a:srgbClr val="FF0000"/>
          </a:solidFill>
          <a:ln w="25400">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1" name="Oval 9"/>
          <p:cNvSpPr>
            <a:spLocks noChangeArrowheads="1"/>
          </p:cNvSpPr>
          <p:nvPr/>
        </p:nvSpPr>
        <p:spPr bwMode="auto">
          <a:xfrm>
            <a:off x="6732514" y="4292922"/>
            <a:ext cx="144462" cy="144463"/>
          </a:xfrm>
          <a:prstGeom prst="ellipse">
            <a:avLst/>
          </a:prstGeom>
          <a:solidFill>
            <a:srgbClr val="FF0000"/>
          </a:solidFill>
          <a:ln w="25400">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nvGrpSpPr>
          <p:cNvPr id="32" name="Group 11"/>
          <p:cNvGrpSpPr>
            <a:grpSpLocks/>
          </p:cNvGrpSpPr>
          <p:nvPr/>
        </p:nvGrpSpPr>
        <p:grpSpPr bwMode="auto">
          <a:xfrm>
            <a:off x="4822751" y="3934147"/>
            <a:ext cx="3816350" cy="2138363"/>
            <a:chOff x="2154" y="2024"/>
            <a:chExt cx="2404" cy="1347"/>
          </a:xfrm>
        </p:grpSpPr>
        <p:pic>
          <p:nvPicPr>
            <p:cNvPr id="33" name="Picture 12" descr="扫描"/>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54" y="2024"/>
              <a:ext cx="2404" cy="1347"/>
            </a:xfrm>
            <a:prstGeom prst="rect">
              <a:avLst/>
            </a:prstGeom>
            <a:noFill/>
            <a:extLst>
              <a:ext uri="{909E8E84-426E-40DD-AFC4-6F175D3DCCD1}">
                <a14:hiddenFill xmlns:a14="http://schemas.microsoft.com/office/drawing/2010/main">
                  <a:solidFill>
                    <a:srgbClr val="FFFFFF"/>
                  </a:solidFill>
                </a14:hiddenFill>
              </a:ext>
            </a:extLst>
          </p:spPr>
        </p:pic>
        <p:sp>
          <p:nvSpPr>
            <p:cNvPr id="34" name="Freeform 13"/>
            <p:cNvSpPr>
              <a:spLocks/>
            </p:cNvSpPr>
            <p:nvPr/>
          </p:nvSpPr>
          <p:spPr bwMode="auto">
            <a:xfrm>
              <a:off x="2880" y="2568"/>
              <a:ext cx="227" cy="363"/>
            </a:xfrm>
            <a:custGeom>
              <a:avLst/>
              <a:gdLst>
                <a:gd name="T0" fmla="*/ 0 w 227"/>
                <a:gd name="T1" fmla="*/ 363 h 363"/>
                <a:gd name="T2" fmla="*/ 91 w 227"/>
                <a:gd name="T3" fmla="*/ 227 h 363"/>
                <a:gd name="T4" fmla="*/ 182 w 227"/>
                <a:gd name="T5" fmla="*/ 91 h 363"/>
                <a:gd name="T6" fmla="*/ 227 w 227"/>
                <a:gd name="T7" fmla="*/ 0 h 363"/>
              </a:gdLst>
              <a:ahLst/>
              <a:cxnLst>
                <a:cxn ang="0">
                  <a:pos x="T0" y="T1"/>
                </a:cxn>
                <a:cxn ang="0">
                  <a:pos x="T2" y="T3"/>
                </a:cxn>
                <a:cxn ang="0">
                  <a:pos x="T4" y="T5"/>
                </a:cxn>
                <a:cxn ang="0">
                  <a:pos x="T6" y="T7"/>
                </a:cxn>
              </a:cxnLst>
              <a:rect l="0" t="0" r="r" b="b"/>
              <a:pathLst>
                <a:path w="227" h="363">
                  <a:moveTo>
                    <a:pt x="0" y="363"/>
                  </a:moveTo>
                  <a:cubicBezTo>
                    <a:pt x="30" y="317"/>
                    <a:pt x="61" y="272"/>
                    <a:pt x="91" y="227"/>
                  </a:cubicBezTo>
                  <a:cubicBezTo>
                    <a:pt x="121" y="182"/>
                    <a:pt x="159" y="129"/>
                    <a:pt x="182" y="91"/>
                  </a:cubicBezTo>
                  <a:cubicBezTo>
                    <a:pt x="205" y="53"/>
                    <a:pt x="220" y="15"/>
                    <a:pt x="227" y="0"/>
                  </a:cubicBezTo>
                </a:path>
              </a:pathLst>
            </a:custGeom>
            <a:noFill/>
            <a:ln w="50800" cap="flat" cmpd="sng">
              <a:solidFill>
                <a:srgbClr val="0000FF"/>
              </a:solidFill>
              <a:prstDash val="solid"/>
              <a:round/>
              <a:headEnd type="none" w="med" len="med"/>
              <a:tailEnd type="non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35" name="Oval 14"/>
            <p:cNvSpPr>
              <a:spLocks noChangeArrowheads="1"/>
            </p:cNvSpPr>
            <p:nvPr/>
          </p:nvSpPr>
          <p:spPr bwMode="auto">
            <a:xfrm>
              <a:off x="2834" y="2886"/>
              <a:ext cx="91" cy="90"/>
            </a:xfrm>
            <a:prstGeom prst="ellipse">
              <a:avLst/>
            </a:prstGeom>
            <a:solidFill>
              <a:srgbClr val="FF0000"/>
            </a:solidFill>
            <a:ln w="25400">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7" name="Oval 15"/>
            <p:cNvSpPr>
              <a:spLocks noChangeArrowheads="1"/>
            </p:cNvSpPr>
            <p:nvPr/>
          </p:nvSpPr>
          <p:spPr bwMode="auto">
            <a:xfrm>
              <a:off x="2970" y="2704"/>
              <a:ext cx="91" cy="90"/>
            </a:xfrm>
            <a:prstGeom prst="ellipse">
              <a:avLst/>
            </a:prstGeom>
            <a:solidFill>
              <a:srgbClr val="FF0000"/>
            </a:solidFill>
            <a:ln w="25400">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8" name="Oval 16"/>
            <p:cNvSpPr>
              <a:spLocks noChangeArrowheads="1"/>
            </p:cNvSpPr>
            <p:nvPr/>
          </p:nvSpPr>
          <p:spPr bwMode="auto">
            <a:xfrm>
              <a:off x="3106" y="2523"/>
              <a:ext cx="91" cy="90"/>
            </a:xfrm>
            <a:prstGeom prst="ellipse">
              <a:avLst/>
            </a:prstGeom>
            <a:solidFill>
              <a:srgbClr val="FF0000"/>
            </a:solidFill>
            <a:ln w="25400">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9" name="Line 17"/>
            <p:cNvSpPr>
              <a:spLocks noChangeShapeType="1"/>
            </p:cNvSpPr>
            <p:nvPr/>
          </p:nvSpPr>
          <p:spPr bwMode="auto">
            <a:xfrm>
              <a:off x="2880" y="2976"/>
              <a:ext cx="0" cy="182"/>
            </a:xfrm>
            <a:prstGeom prst="line">
              <a:avLst/>
            </a:prstGeom>
            <a:noFill/>
            <a:ln w="50800">
              <a:solidFill>
                <a:srgbClr val="FF0000"/>
              </a:solidFill>
              <a:prstDash val="sysDot"/>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40" name="Line 18"/>
            <p:cNvSpPr>
              <a:spLocks noChangeShapeType="1"/>
            </p:cNvSpPr>
            <p:nvPr/>
          </p:nvSpPr>
          <p:spPr bwMode="auto">
            <a:xfrm>
              <a:off x="3016" y="2749"/>
              <a:ext cx="0" cy="409"/>
            </a:xfrm>
            <a:prstGeom prst="line">
              <a:avLst/>
            </a:prstGeom>
            <a:noFill/>
            <a:ln w="50800">
              <a:solidFill>
                <a:srgbClr val="FF0000"/>
              </a:solidFill>
              <a:prstDash val="sysDot"/>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41" name="Line 19"/>
            <p:cNvSpPr>
              <a:spLocks noChangeShapeType="1"/>
            </p:cNvSpPr>
            <p:nvPr/>
          </p:nvSpPr>
          <p:spPr bwMode="auto">
            <a:xfrm>
              <a:off x="3152" y="2613"/>
              <a:ext cx="0" cy="545"/>
            </a:xfrm>
            <a:prstGeom prst="line">
              <a:avLst/>
            </a:prstGeom>
            <a:noFill/>
            <a:ln w="50800">
              <a:solidFill>
                <a:srgbClr val="FF0000"/>
              </a:solidFill>
              <a:prstDash val="sysDot"/>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sp>
        <p:nvSpPr>
          <p:cNvPr id="42" name="Rectangle 20"/>
          <p:cNvSpPr>
            <a:spLocks noChangeArrowheads="1"/>
          </p:cNvSpPr>
          <p:nvPr/>
        </p:nvSpPr>
        <p:spPr bwMode="auto">
          <a:xfrm>
            <a:off x="3779764" y="3068960"/>
            <a:ext cx="1152525" cy="1944687"/>
          </a:xfrm>
          <a:prstGeom prst="rect">
            <a:avLst/>
          </a:prstGeom>
          <a:solidFill>
            <a:srgbClr val="00FFFF"/>
          </a:solidFill>
          <a:ln w="25400">
            <a:miter lim="800000"/>
            <a:headEnd/>
            <a:tailEnd type="none" w="lg" len="med"/>
          </a:ln>
          <a:effectLst/>
          <a:scene3d>
            <a:camera prst="legacyObliqueTopRight"/>
            <a:lightRig rig="legacyFlat3" dir="b"/>
          </a:scene3d>
          <a:sp3d extrusionH="430200" prstMaterial="legacyMatte">
            <a:bevelT w="13500" h="13500" prst="angle"/>
            <a:bevelB w="13500" h="13500" prst="angle"/>
            <a:extrusionClr>
              <a:srgbClr val="00FFFF"/>
            </a:extrusionClr>
            <a:contourClr>
              <a:srgbClr val="00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flatTx/>
          </a:bodyPr>
          <a:lstStyle/>
          <a:p>
            <a:pPr algn="ctr"/>
            <a:r>
              <a:rPr lang="en-US" altLang="zh-CN" sz="2800" b="1">
                <a:solidFill>
                  <a:srgbClr val="FF0000"/>
                </a:solidFill>
                <a:ea typeface="宋体" panose="02010600030101010101" pitchFamily="2" charset="-122"/>
              </a:rPr>
              <a:t>DAC</a:t>
            </a:r>
          </a:p>
        </p:txBody>
      </p:sp>
      <p:sp>
        <p:nvSpPr>
          <p:cNvPr id="43" name="Text Box 21"/>
          <p:cNvSpPr txBox="1">
            <a:spLocks noChangeArrowheads="1"/>
          </p:cNvSpPr>
          <p:nvPr/>
        </p:nvSpPr>
        <p:spPr bwMode="auto">
          <a:xfrm>
            <a:off x="6659489" y="3357885"/>
            <a:ext cx="1584325" cy="9461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25400">
                <a:solidFill>
                  <a:srgbClr val="00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800" b="1">
                <a:solidFill>
                  <a:srgbClr val="FF0000"/>
                </a:solidFill>
                <a:ea typeface="宋体" panose="02010600030101010101" pitchFamily="2" charset="-122"/>
              </a:rPr>
              <a:t>A</a:t>
            </a:r>
            <a:r>
              <a:rPr lang="en-US" altLang="zh-CN" sz="2800" b="1">
                <a:ea typeface="宋体" panose="02010600030101010101" pitchFamily="2" charset="-122"/>
              </a:rPr>
              <a:t>nalog values</a:t>
            </a:r>
          </a:p>
        </p:txBody>
      </p:sp>
      <p:sp>
        <p:nvSpPr>
          <p:cNvPr id="44" name="AutoShape 22"/>
          <p:cNvSpPr>
            <a:spLocks noChangeArrowheads="1"/>
          </p:cNvSpPr>
          <p:nvPr/>
        </p:nvSpPr>
        <p:spPr bwMode="auto">
          <a:xfrm>
            <a:off x="5076751" y="3500760"/>
            <a:ext cx="1439863" cy="649287"/>
          </a:xfrm>
          <a:prstGeom prst="notchedRightArrow">
            <a:avLst>
              <a:gd name="adj1" fmla="val 50000"/>
              <a:gd name="adj2" fmla="val 55440"/>
            </a:avLst>
          </a:prstGeom>
          <a:solidFill>
            <a:srgbClr val="CCFFFF"/>
          </a:solidFill>
          <a:ln w="25400">
            <a:solidFill>
              <a:srgbClr val="000000"/>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Tree>
    <p:extLst>
      <p:ext uri="{BB962C8B-B14F-4D97-AF65-F5344CB8AC3E}">
        <p14:creationId xmlns:p14="http://schemas.microsoft.com/office/powerpoint/2010/main" val="2337061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9"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p:cTn id="13" dur="1000" fill="hold"/>
                                        <p:tgtEl>
                                          <p:spTgt spid="25"/>
                                        </p:tgtEl>
                                        <p:attrNameLst>
                                          <p:attrName>ppt_x</p:attrName>
                                        </p:attrNameLst>
                                      </p:cBhvr>
                                      <p:tavLst>
                                        <p:tav tm="0">
                                          <p:val>
                                            <p:strVal val="#ppt_x-.2"/>
                                          </p:val>
                                        </p:tav>
                                        <p:tav tm="100000">
                                          <p:val>
                                            <p:strVal val="#ppt_x"/>
                                          </p:val>
                                        </p:tav>
                                      </p:tavLst>
                                    </p:anim>
                                    <p:anim calcmode="lin" valueType="num">
                                      <p:cBhvr>
                                        <p:cTn id="14" dur="1000" fill="hold"/>
                                        <p:tgtEl>
                                          <p:spTgt spid="25"/>
                                        </p:tgtEl>
                                        <p:attrNameLst>
                                          <p:attrName>ppt_y</p:attrName>
                                        </p:attrNameLst>
                                      </p:cBhvr>
                                      <p:tavLst>
                                        <p:tav tm="0">
                                          <p:val>
                                            <p:strVal val="#ppt_y"/>
                                          </p:val>
                                        </p:tav>
                                        <p:tav tm="100000">
                                          <p:val>
                                            <p:strVal val="#ppt_y"/>
                                          </p:val>
                                        </p:tav>
                                      </p:tavLst>
                                    </p:anim>
                                    <p:animEffect transition="in" filter="wipe(right)" prLst="gradientSize: 0.1">
                                      <p:cBhvr>
                                        <p:cTn id="15" dur="1000"/>
                                        <p:tgtEl>
                                          <p:spTgt spid="25"/>
                                        </p:tgtEl>
                                      </p:cBhvr>
                                    </p:animEffect>
                                  </p:childTnLst>
                                </p:cTn>
                              </p:par>
                            </p:childTnLst>
                          </p:cTn>
                        </p:par>
                        <p:par>
                          <p:cTn id="16" fill="hold">
                            <p:stCondLst>
                              <p:cond delay="1000"/>
                            </p:stCondLst>
                            <p:childTnLst>
                              <p:par>
                                <p:cTn id="17" presetID="26"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down)">
                                      <p:cBhvr>
                                        <p:cTn id="19" dur="580">
                                          <p:stCondLst>
                                            <p:cond delay="0"/>
                                          </p:stCondLst>
                                        </p:cTn>
                                        <p:tgtEl>
                                          <p:spTgt spid="26"/>
                                        </p:tgtEl>
                                      </p:cBhvr>
                                    </p:animEffect>
                                    <p:anim calcmode="lin" valueType="num">
                                      <p:cBhvr>
                                        <p:cTn id="20"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25" dur="26">
                                          <p:stCondLst>
                                            <p:cond delay="650"/>
                                          </p:stCondLst>
                                        </p:cTn>
                                        <p:tgtEl>
                                          <p:spTgt spid="26"/>
                                        </p:tgtEl>
                                      </p:cBhvr>
                                      <p:to x="100000" y="60000"/>
                                    </p:animScale>
                                    <p:animScale>
                                      <p:cBhvr>
                                        <p:cTn id="26" dur="166" decel="50000">
                                          <p:stCondLst>
                                            <p:cond delay="676"/>
                                          </p:stCondLst>
                                        </p:cTn>
                                        <p:tgtEl>
                                          <p:spTgt spid="26"/>
                                        </p:tgtEl>
                                      </p:cBhvr>
                                      <p:to x="100000" y="100000"/>
                                    </p:animScale>
                                    <p:animScale>
                                      <p:cBhvr>
                                        <p:cTn id="27" dur="26">
                                          <p:stCondLst>
                                            <p:cond delay="1312"/>
                                          </p:stCondLst>
                                        </p:cTn>
                                        <p:tgtEl>
                                          <p:spTgt spid="26"/>
                                        </p:tgtEl>
                                      </p:cBhvr>
                                      <p:to x="100000" y="80000"/>
                                    </p:animScale>
                                    <p:animScale>
                                      <p:cBhvr>
                                        <p:cTn id="28" dur="166" decel="50000">
                                          <p:stCondLst>
                                            <p:cond delay="1338"/>
                                          </p:stCondLst>
                                        </p:cTn>
                                        <p:tgtEl>
                                          <p:spTgt spid="26"/>
                                        </p:tgtEl>
                                      </p:cBhvr>
                                      <p:to x="100000" y="100000"/>
                                    </p:animScale>
                                    <p:animScale>
                                      <p:cBhvr>
                                        <p:cTn id="29" dur="26">
                                          <p:stCondLst>
                                            <p:cond delay="1642"/>
                                          </p:stCondLst>
                                        </p:cTn>
                                        <p:tgtEl>
                                          <p:spTgt spid="26"/>
                                        </p:tgtEl>
                                      </p:cBhvr>
                                      <p:to x="100000" y="90000"/>
                                    </p:animScale>
                                    <p:animScale>
                                      <p:cBhvr>
                                        <p:cTn id="30" dur="166" decel="50000">
                                          <p:stCondLst>
                                            <p:cond delay="1668"/>
                                          </p:stCondLst>
                                        </p:cTn>
                                        <p:tgtEl>
                                          <p:spTgt spid="26"/>
                                        </p:tgtEl>
                                      </p:cBhvr>
                                      <p:to x="100000" y="100000"/>
                                    </p:animScale>
                                    <p:animScale>
                                      <p:cBhvr>
                                        <p:cTn id="31" dur="26">
                                          <p:stCondLst>
                                            <p:cond delay="1808"/>
                                          </p:stCondLst>
                                        </p:cTn>
                                        <p:tgtEl>
                                          <p:spTgt spid="26"/>
                                        </p:tgtEl>
                                      </p:cBhvr>
                                      <p:to x="100000" y="95000"/>
                                    </p:animScale>
                                    <p:animScale>
                                      <p:cBhvr>
                                        <p:cTn id="32" dur="166" decel="50000">
                                          <p:stCondLst>
                                            <p:cond delay="1834"/>
                                          </p:stCondLst>
                                        </p:cTn>
                                        <p:tgtEl>
                                          <p:spTgt spid="26"/>
                                        </p:tgtEl>
                                      </p:cBhvr>
                                      <p:to x="100000" y="100000"/>
                                    </p:animScale>
                                  </p:childTnLst>
                                </p:cTn>
                              </p:par>
                            </p:childTnLst>
                          </p:cTn>
                        </p:par>
                      </p:childTnLst>
                    </p:cTn>
                  </p:par>
                  <p:par>
                    <p:cTn id="33" fill="hold">
                      <p:stCondLst>
                        <p:cond delay="indefinite"/>
                      </p:stCondLst>
                      <p:childTnLst>
                        <p:par>
                          <p:cTn id="34" fill="hold">
                            <p:stCondLst>
                              <p:cond delay="0"/>
                            </p:stCondLst>
                            <p:childTnLst>
                              <p:par>
                                <p:cTn id="35" presetID="29" presetClass="entr" presetSubtype="0"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p:cTn id="37" dur="1000" fill="hold"/>
                                        <p:tgtEl>
                                          <p:spTgt spid="44"/>
                                        </p:tgtEl>
                                        <p:attrNameLst>
                                          <p:attrName>ppt_x</p:attrName>
                                        </p:attrNameLst>
                                      </p:cBhvr>
                                      <p:tavLst>
                                        <p:tav tm="0">
                                          <p:val>
                                            <p:strVal val="#ppt_x-.2"/>
                                          </p:val>
                                        </p:tav>
                                        <p:tav tm="100000">
                                          <p:val>
                                            <p:strVal val="#ppt_x"/>
                                          </p:val>
                                        </p:tav>
                                      </p:tavLst>
                                    </p:anim>
                                    <p:anim calcmode="lin" valueType="num">
                                      <p:cBhvr>
                                        <p:cTn id="38" dur="1000" fill="hold"/>
                                        <p:tgtEl>
                                          <p:spTgt spid="44"/>
                                        </p:tgtEl>
                                        <p:attrNameLst>
                                          <p:attrName>ppt_y</p:attrName>
                                        </p:attrNameLst>
                                      </p:cBhvr>
                                      <p:tavLst>
                                        <p:tav tm="0">
                                          <p:val>
                                            <p:strVal val="#ppt_y"/>
                                          </p:val>
                                        </p:tav>
                                        <p:tav tm="100000">
                                          <p:val>
                                            <p:strVal val="#ppt_y"/>
                                          </p:val>
                                        </p:tav>
                                      </p:tavLst>
                                    </p:anim>
                                    <p:animEffect transition="in" filter="wipe(right)" prLst="gradientSize: 0.1">
                                      <p:cBhvr>
                                        <p:cTn id="39" dur="1000"/>
                                        <p:tgtEl>
                                          <p:spTgt spid="44"/>
                                        </p:tgtEl>
                                      </p:cBhvr>
                                    </p:animEffect>
                                  </p:childTnLst>
                                </p:cTn>
                              </p:par>
                            </p:childTnLst>
                          </p:cTn>
                        </p:par>
                        <p:par>
                          <p:cTn id="40" fill="hold">
                            <p:stCondLst>
                              <p:cond delay="1000"/>
                            </p:stCondLst>
                            <p:childTnLst>
                              <p:par>
                                <p:cTn id="41" presetID="22" presetClass="entr" presetSubtype="1" fill="hold" grpId="0" nodeType="after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wipe(up)">
                                      <p:cBhvr>
                                        <p:cTn id="43" dur="500"/>
                                        <p:tgtEl>
                                          <p:spTgt spid="43"/>
                                        </p:tgtEl>
                                      </p:cBhvr>
                                    </p:animEffect>
                                  </p:childTnLst>
                                </p:cTn>
                              </p:par>
                            </p:childTnLst>
                          </p:cTn>
                        </p:par>
                      </p:childTnLst>
                    </p:cTn>
                  </p:par>
                  <p:par>
                    <p:cTn id="44" fill="hold">
                      <p:stCondLst>
                        <p:cond delay="indefinite"/>
                      </p:stCondLst>
                      <p:childTnLst>
                        <p:par>
                          <p:cTn id="45" fill="hold">
                            <p:stCondLst>
                              <p:cond delay="0"/>
                            </p:stCondLst>
                            <p:childTnLst>
                              <p:par>
                                <p:cTn id="46" presetID="27" presetClass="entr" presetSubtype="0" fill="hold" grpId="0" nodeType="clickEffect">
                                  <p:stCondLst>
                                    <p:cond delay="0"/>
                                  </p:stCondLst>
                                  <p:iterate type="lt">
                                    <p:tmPct val="50000"/>
                                  </p:iterate>
                                  <p:childTnLst>
                                    <p:set>
                                      <p:cBhvr>
                                        <p:cTn id="47" dur="1" fill="hold">
                                          <p:stCondLst>
                                            <p:cond delay="0"/>
                                          </p:stCondLst>
                                        </p:cTn>
                                        <p:tgtEl>
                                          <p:spTgt spid="27"/>
                                        </p:tgtEl>
                                        <p:attrNameLst>
                                          <p:attrName>style.visibility</p:attrName>
                                        </p:attrNameLst>
                                      </p:cBhvr>
                                      <p:to>
                                        <p:strVal val="visible"/>
                                      </p:to>
                                    </p:set>
                                    <p:anim calcmode="discrete" valueType="clr">
                                      <p:cBhvr override="childStyle">
                                        <p:cTn id="48" dur="500"/>
                                        <p:tgtEl>
                                          <p:spTgt spid="27"/>
                                        </p:tgtEl>
                                        <p:attrNameLst>
                                          <p:attrName>style.color</p:attrName>
                                        </p:attrNameLst>
                                      </p:cBhvr>
                                      <p:tavLst>
                                        <p:tav tm="0">
                                          <p:val>
                                            <p:clrVal>
                                              <a:schemeClr val="accent2"/>
                                            </p:clrVal>
                                          </p:val>
                                        </p:tav>
                                        <p:tav tm="50000">
                                          <p:val>
                                            <p:clrVal>
                                              <a:schemeClr val="hlink"/>
                                            </p:clrVal>
                                          </p:val>
                                        </p:tav>
                                      </p:tavLst>
                                    </p:anim>
                                    <p:anim calcmode="discrete" valueType="clr">
                                      <p:cBhvr>
                                        <p:cTn id="49" dur="500"/>
                                        <p:tgtEl>
                                          <p:spTgt spid="27"/>
                                        </p:tgtEl>
                                        <p:attrNameLst>
                                          <p:attrName>fillcolor</p:attrName>
                                        </p:attrNameLst>
                                      </p:cBhvr>
                                      <p:tavLst>
                                        <p:tav tm="0">
                                          <p:val>
                                            <p:clrVal>
                                              <a:schemeClr val="accent2"/>
                                            </p:clrVal>
                                          </p:val>
                                        </p:tav>
                                        <p:tav tm="50000">
                                          <p:val>
                                            <p:clrVal>
                                              <a:schemeClr val="hlink"/>
                                            </p:clrVal>
                                          </p:val>
                                        </p:tav>
                                      </p:tavLst>
                                    </p:anim>
                                    <p:set>
                                      <p:cBhvr>
                                        <p:cTn id="50" dur="500"/>
                                        <p:tgtEl>
                                          <p:spTgt spid="27"/>
                                        </p:tgtEl>
                                        <p:attrNameLst>
                                          <p:attrName>fill.type</p:attrName>
                                        </p:attrNameLst>
                                      </p:cBhvr>
                                      <p:to>
                                        <p:strVal val="solid"/>
                                      </p:to>
                                    </p:set>
                                  </p:childTnLst>
                                </p:cTn>
                              </p:par>
                            </p:childTnLst>
                          </p:cTn>
                        </p:par>
                      </p:childTnLst>
                    </p:cTn>
                  </p:par>
                  <p:par>
                    <p:cTn id="51" fill="hold">
                      <p:stCondLst>
                        <p:cond delay="indefinite"/>
                      </p:stCondLst>
                      <p:childTnLst>
                        <p:par>
                          <p:cTn id="52" fill="hold">
                            <p:stCondLst>
                              <p:cond delay="0"/>
                            </p:stCondLst>
                            <p:childTnLst>
                              <p:par>
                                <p:cTn id="53" presetID="52"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animScale>
                                      <p:cBhvr>
                                        <p:cTn id="55" dur="1000" decel="50000" fill="hold">
                                          <p:stCondLst>
                                            <p:cond delay="0"/>
                                          </p:stCondLst>
                                        </p:cTn>
                                        <p:tgtEl>
                                          <p:spTgt spid="2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6" dur="1000" decel="50000" fill="hold">
                                          <p:stCondLst>
                                            <p:cond delay="0"/>
                                          </p:stCondLst>
                                        </p:cTn>
                                        <p:tgtEl>
                                          <p:spTgt spid="29"/>
                                        </p:tgtEl>
                                        <p:attrNameLst>
                                          <p:attrName>ppt_x</p:attrName>
                                          <p:attrName>ppt_y</p:attrName>
                                        </p:attrNameLst>
                                      </p:cBhvr>
                                    </p:animMotion>
                                    <p:animEffect transition="in" filter="fade">
                                      <p:cBhvr>
                                        <p:cTn id="57" dur="1000"/>
                                        <p:tgtEl>
                                          <p:spTgt spid="29"/>
                                        </p:tgtEl>
                                      </p:cBhvr>
                                    </p:animEffect>
                                  </p:childTnLst>
                                </p:cTn>
                              </p:par>
                            </p:childTnLst>
                          </p:cTn>
                        </p:par>
                      </p:childTnLst>
                    </p:cTn>
                  </p:par>
                  <p:par>
                    <p:cTn id="58" fill="hold">
                      <p:stCondLst>
                        <p:cond delay="indefinite"/>
                      </p:stCondLst>
                      <p:childTnLst>
                        <p:par>
                          <p:cTn id="59" fill="hold">
                            <p:stCondLst>
                              <p:cond delay="0"/>
                            </p:stCondLst>
                            <p:childTnLst>
                              <p:par>
                                <p:cTn id="60" presetID="52" presetClass="entr" presetSubtype="0" fill="hold" grpId="0" nodeType="clickEffect">
                                  <p:stCondLst>
                                    <p:cond delay="0"/>
                                  </p:stCondLst>
                                  <p:childTnLst>
                                    <p:set>
                                      <p:cBhvr>
                                        <p:cTn id="61" dur="1" fill="hold">
                                          <p:stCondLst>
                                            <p:cond delay="0"/>
                                          </p:stCondLst>
                                        </p:cTn>
                                        <p:tgtEl>
                                          <p:spTgt spid="30"/>
                                        </p:tgtEl>
                                        <p:attrNameLst>
                                          <p:attrName>style.visibility</p:attrName>
                                        </p:attrNameLst>
                                      </p:cBhvr>
                                      <p:to>
                                        <p:strVal val="visible"/>
                                      </p:to>
                                    </p:set>
                                    <p:animScale>
                                      <p:cBhvr>
                                        <p:cTn id="62" dur="1000" decel="50000" fill="hold">
                                          <p:stCondLst>
                                            <p:cond delay="0"/>
                                          </p:stCondLst>
                                        </p:cTn>
                                        <p:tgtEl>
                                          <p:spTgt spid="3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3" dur="1000" decel="50000" fill="hold">
                                          <p:stCondLst>
                                            <p:cond delay="0"/>
                                          </p:stCondLst>
                                        </p:cTn>
                                        <p:tgtEl>
                                          <p:spTgt spid="30"/>
                                        </p:tgtEl>
                                        <p:attrNameLst>
                                          <p:attrName>ppt_x</p:attrName>
                                          <p:attrName>ppt_y</p:attrName>
                                        </p:attrNameLst>
                                      </p:cBhvr>
                                    </p:animMotion>
                                    <p:animEffect transition="in" filter="fade">
                                      <p:cBhvr>
                                        <p:cTn id="64" dur="1000"/>
                                        <p:tgtEl>
                                          <p:spTgt spid="30"/>
                                        </p:tgtEl>
                                      </p:cBhvr>
                                    </p:animEffect>
                                  </p:childTnLst>
                                </p:cTn>
                              </p:par>
                            </p:childTnLst>
                          </p:cTn>
                        </p:par>
                      </p:childTnLst>
                    </p:cTn>
                  </p:par>
                  <p:par>
                    <p:cTn id="65" fill="hold">
                      <p:stCondLst>
                        <p:cond delay="indefinite"/>
                      </p:stCondLst>
                      <p:childTnLst>
                        <p:par>
                          <p:cTn id="66" fill="hold">
                            <p:stCondLst>
                              <p:cond delay="0"/>
                            </p:stCondLst>
                            <p:childTnLst>
                              <p:par>
                                <p:cTn id="67" presetID="52" presetClass="entr" presetSubtype="0" fill="hold" grpId="0" nodeType="clickEffect">
                                  <p:stCondLst>
                                    <p:cond delay="0"/>
                                  </p:stCondLst>
                                  <p:childTnLst>
                                    <p:set>
                                      <p:cBhvr>
                                        <p:cTn id="68" dur="1" fill="hold">
                                          <p:stCondLst>
                                            <p:cond delay="0"/>
                                          </p:stCondLst>
                                        </p:cTn>
                                        <p:tgtEl>
                                          <p:spTgt spid="31"/>
                                        </p:tgtEl>
                                        <p:attrNameLst>
                                          <p:attrName>style.visibility</p:attrName>
                                        </p:attrNameLst>
                                      </p:cBhvr>
                                      <p:to>
                                        <p:strVal val="visible"/>
                                      </p:to>
                                    </p:set>
                                    <p:animScale>
                                      <p:cBhvr>
                                        <p:cTn id="69"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0" dur="1000" decel="50000" fill="hold">
                                          <p:stCondLst>
                                            <p:cond delay="0"/>
                                          </p:stCondLst>
                                        </p:cTn>
                                        <p:tgtEl>
                                          <p:spTgt spid="31"/>
                                        </p:tgtEl>
                                        <p:attrNameLst>
                                          <p:attrName>ppt_x</p:attrName>
                                          <p:attrName>ppt_y</p:attrName>
                                        </p:attrNameLst>
                                      </p:cBhvr>
                                    </p:animMotion>
                                    <p:animEffect transition="in" filter="fade">
                                      <p:cBhvr>
                                        <p:cTn id="71" dur="1000"/>
                                        <p:tgtEl>
                                          <p:spTgt spid="3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wipe(down)">
                                      <p:cBhvr>
                                        <p:cTn id="76" dur="2000"/>
                                        <p:tgtEl>
                                          <p:spTgt spid="28"/>
                                        </p:tgtEl>
                                      </p:cBhvr>
                                    </p:animEffect>
                                  </p:childTnLst>
                                </p:cTn>
                              </p:par>
                            </p:childTnLst>
                          </p:cTn>
                        </p:par>
                      </p:childTnLst>
                    </p:cTn>
                  </p:par>
                  <p:par>
                    <p:cTn id="77" fill="hold">
                      <p:stCondLst>
                        <p:cond delay="indefinite"/>
                      </p:stCondLst>
                      <p:childTnLst>
                        <p:par>
                          <p:cTn id="78" fill="hold">
                            <p:stCondLst>
                              <p:cond delay="0"/>
                            </p:stCondLst>
                            <p:childTnLst>
                              <p:par>
                                <p:cTn id="79" presetID="23" presetClass="entr" presetSubtype="16" fill="hold" nodeType="clickEffect">
                                  <p:stCondLst>
                                    <p:cond delay="0"/>
                                  </p:stCondLst>
                                  <p:childTnLst>
                                    <p:set>
                                      <p:cBhvr>
                                        <p:cTn id="80" dur="1" fill="hold">
                                          <p:stCondLst>
                                            <p:cond delay="0"/>
                                          </p:stCondLst>
                                        </p:cTn>
                                        <p:tgtEl>
                                          <p:spTgt spid="32"/>
                                        </p:tgtEl>
                                        <p:attrNameLst>
                                          <p:attrName>style.visibility</p:attrName>
                                        </p:attrNameLst>
                                      </p:cBhvr>
                                      <p:to>
                                        <p:strVal val="visible"/>
                                      </p:to>
                                    </p:set>
                                    <p:anim calcmode="lin" valueType="num">
                                      <p:cBhvr>
                                        <p:cTn id="81" dur="500" fill="hold"/>
                                        <p:tgtEl>
                                          <p:spTgt spid="32"/>
                                        </p:tgtEl>
                                        <p:attrNameLst>
                                          <p:attrName>ppt_w</p:attrName>
                                        </p:attrNameLst>
                                      </p:cBhvr>
                                      <p:tavLst>
                                        <p:tav tm="0">
                                          <p:val>
                                            <p:fltVal val="0"/>
                                          </p:val>
                                        </p:tav>
                                        <p:tav tm="100000">
                                          <p:val>
                                            <p:strVal val="#ppt_w"/>
                                          </p:val>
                                        </p:tav>
                                      </p:tavLst>
                                    </p:anim>
                                    <p:anim calcmode="lin" valueType="num">
                                      <p:cBhvr>
                                        <p:cTn id="82" dur="500" fill="hold"/>
                                        <p:tgtEl>
                                          <p:spTgt spid="3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28" grpId="0" animBg="1"/>
      <p:bldP spid="29" grpId="0" animBg="1"/>
      <p:bldP spid="30" grpId="0" animBg="1"/>
      <p:bldP spid="31" grpId="0" animBg="1"/>
      <p:bldP spid="42" grpId="0" animBg="1"/>
      <p:bldP spid="43" grpId="0"/>
      <p:bldP spid="4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Interfacing</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 name="Rectangle 2"/>
          <p:cNvSpPr>
            <a:spLocks noChangeArrowheads="1"/>
          </p:cNvSpPr>
          <p:nvPr/>
        </p:nvSpPr>
        <p:spPr bwMode="auto">
          <a:xfrm>
            <a:off x="1403350" y="4291732"/>
            <a:ext cx="863600" cy="576262"/>
          </a:xfrm>
          <a:prstGeom prst="rect">
            <a:avLst/>
          </a:prstGeom>
          <a:solidFill>
            <a:srgbClr val="00FFFF"/>
          </a:solidFill>
          <a:ln w="25400">
            <a:miter lim="800000"/>
            <a:headEnd/>
            <a:tailEnd type="none" w="lg" len="med"/>
          </a:ln>
          <a:effectLst/>
          <a:scene3d>
            <a:camera prst="legacyObliqueTopRight"/>
            <a:lightRig rig="legacyFlat3" dir="t"/>
          </a:scene3d>
          <a:sp3d extrusionH="227000" prstMaterial="legacyPlastic">
            <a:bevelT w="13500" h="13500" prst="angle"/>
            <a:bevelB w="13500" h="13500" prst="angle"/>
            <a:extrusionClr>
              <a:schemeClr val="accent2"/>
            </a:extrusionClr>
            <a:contourClr>
              <a:srgbClr val="00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flatTx/>
          </a:bodyPr>
          <a:lstStyle/>
          <a:p>
            <a:pPr algn="ctr"/>
            <a:r>
              <a:rPr lang="en-US" altLang="zh-CN" b="1">
                <a:solidFill>
                  <a:schemeClr val="bg1"/>
                </a:solidFill>
                <a:ea typeface="宋体" panose="02010600030101010101" pitchFamily="2" charset="-122"/>
              </a:rPr>
              <a:t>Amp.</a:t>
            </a:r>
          </a:p>
        </p:txBody>
      </p:sp>
      <p:sp>
        <p:nvSpPr>
          <p:cNvPr id="45" name="Music"/>
          <p:cNvSpPr>
            <a:spLocks noEditPoints="1" noChangeArrowheads="1"/>
          </p:cNvSpPr>
          <p:nvPr/>
        </p:nvSpPr>
        <p:spPr bwMode="auto">
          <a:xfrm>
            <a:off x="827088" y="3715469"/>
            <a:ext cx="184150" cy="144463"/>
          </a:xfrm>
          <a:custGeom>
            <a:avLst/>
            <a:gdLst>
              <a:gd name="T0" fmla="*/ 7352 w 21600"/>
              <a:gd name="T1" fmla="*/ 46 h 21600"/>
              <a:gd name="T2" fmla="*/ 7373 w 21600"/>
              <a:gd name="T3" fmla="*/ 9900 h 21600"/>
              <a:gd name="T4" fmla="*/ 21683 w 21600"/>
              <a:gd name="T5" fmla="*/ 10061 h 21600"/>
              <a:gd name="T6" fmla="*/ 7352 w 21600"/>
              <a:gd name="T7" fmla="*/ 46 h 21600"/>
              <a:gd name="T8" fmla="*/ 21600 w 21600"/>
              <a:gd name="T9" fmla="*/ 0 h 21600"/>
              <a:gd name="T10" fmla="*/ 7975 w 21600"/>
              <a:gd name="T11" fmla="*/ 923 h 21600"/>
              <a:gd name="T12" fmla="*/ 20935 w 21600"/>
              <a:gd name="T13" fmla="*/ 5354 h 21600"/>
            </a:gdLst>
            <a:ahLst/>
            <a:cxnLst>
              <a:cxn ang="0">
                <a:pos x="T0" y="T1"/>
              </a:cxn>
              <a:cxn ang="0">
                <a:pos x="T2" y="T3"/>
              </a:cxn>
              <a:cxn ang="0">
                <a:pos x="T4" y="T5"/>
              </a:cxn>
              <a:cxn ang="0">
                <a:pos x="T6" y="T7"/>
              </a:cxn>
              <a:cxn ang="0">
                <a:pos x="T8" y="T9"/>
              </a:cxn>
            </a:cxnLst>
            <a:rect l="T10" t="T11" r="T12" b="T13"/>
            <a:pathLst>
              <a:path w="21600" h="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46" name="Rectangle 4"/>
          <p:cNvSpPr>
            <a:spLocks noChangeArrowheads="1"/>
          </p:cNvSpPr>
          <p:nvPr/>
        </p:nvSpPr>
        <p:spPr bwMode="auto">
          <a:xfrm>
            <a:off x="2916238" y="4148857"/>
            <a:ext cx="792162" cy="792162"/>
          </a:xfrm>
          <a:prstGeom prst="rect">
            <a:avLst/>
          </a:prstGeom>
          <a:solidFill>
            <a:srgbClr val="00FF00"/>
          </a:solidFill>
          <a:ln w="12700">
            <a:miter lim="800000"/>
            <a:headEnd/>
            <a:tailEnd type="none" w="lg" len="med"/>
          </a:ln>
          <a:effectLst/>
          <a:scene3d>
            <a:camera prst="legacyObliqueTopRight"/>
            <a:lightRig rig="legacyFlat3" dir="t"/>
          </a:scene3d>
          <a:sp3d extrusionH="227000" prstMaterial="legacyMatte">
            <a:bevelT w="13500" h="13500" prst="angle"/>
            <a:bevelB w="13500" h="13500" prst="angle"/>
            <a:extrusionClr>
              <a:srgbClr val="009900"/>
            </a:extrusionClr>
            <a:contourClr>
              <a:srgbClr val="00FF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flatTx/>
          </a:bodyPr>
          <a:lstStyle/>
          <a:p>
            <a:pPr algn="ctr"/>
            <a:r>
              <a:rPr lang="en-US" altLang="zh-CN" b="1">
                <a:solidFill>
                  <a:schemeClr val="bg1"/>
                </a:solidFill>
                <a:ea typeface="宋体" panose="02010600030101010101" pitchFamily="2" charset="-122"/>
              </a:rPr>
              <a:t>ADC</a:t>
            </a:r>
          </a:p>
        </p:txBody>
      </p:sp>
      <p:sp>
        <p:nvSpPr>
          <p:cNvPr id="47" name="AutoShape 5"/>
          <p:cNvSpPr>
            <a:spLocks noChangeArrowheads="1"/>
          </p:cNvSpPr>
          <p:nvPr/>
        </p:nvSpPr>
        <p:spPr bwMode="auto">
          <a:xfrm>
            <a:off x="2339975" y="4436194"/>
            <a:ext cx="576263" cy="214313"/>
          </a:xfrm>
          <a:prstGeom prst="rightArrow">
            <a:avLst>
              <a:gd name="adj1" fmla="val 50000"/>
              <a:gd name="adj2" fmla="val 67222"/>
            </a:avLst>
          </a:prstGeom>
          <a:solidFill>
            <a:srgbClr val="0000FF"/>
          </a:solidFill>
          <a:ln w="12700">
            <a:solidFill>
              <a:srgbClr val="FFFF00"/>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8" name="Music"/>
          <p:cNvSpPr>
            <a:spLocks noEditPoints="1" noChangeArrowheads="1"/>
          </p:cNvSpPr>
          <p:nvPr/>
        </p:nvSpPr>
        <p:spPr bwMode="auto">
          <a:xfrm>
            <a:off x="2411413" y="4075832"/>
            <a:ext cx="288925" cy="288925"/>
          </a:xfrm>
          <a:custGeom>
            <a:avLst/>
            <a:gdLst>
              <a:gd name="T0" fmla="*/ 7352 w 21600"/>
              <a:gd name="T1" fmla="*/ 46 h 21600"/>
              <a:gd name="T2" fmla="*/ 7373 w 21600"/>
              <a:gd name="T3" fmla="*/ 9900 h 21600"/>
              <a:gd name="T4" fmla="*/ 21683 w 21600"/>
              <a:gd name="T5" fmla="*/ 10061 h 21600"/>
              <a:gd name="T6" fmla="*/ 7352 w 21600"/>
              <a:gd name="T7" fmla="*/ 46 h 21600"/>
              <a:gd name="T8" fmla="*/ 21600 w 21600"/>
              <a:gd name="T9" fmla="*/ 0 h 21600"/>
              <a:gd name="T10" fmla="*/ 7975 w 21600"/>
              <a:gd name="T11" fmla="*/ 923 h 21600"/>
              <a:gd name="T12" fmla="*/ 20935 w 21600"/>
              <a:gd name="T13" fmla="*/ 5354 h 21600"/>
            </a:gdLst>
            <a:ahLst/>
            <a:cxnLst>
              <a:cxn ang="0">
                <a:pos x="T0" y="T1"/>
              </a:cxn>
              <a:cxn ang="0">
                <a:pos x="T2" y="T3"/>
              </a:cxn>
              <a:cxn ang="0">
                <a:pos x="T4" y="T5"/>
              </a:cxn>
              <a:cxn ang="0">
                <a:pos x="T6" y="T7"/>
              </a:cxn>
              <a:cxn ang="0">
                <a:pos x="T8" y="T9"/>
              </a:cxn>
            </a:cxnLst>
            <a:rect l="T10" t="T11" r="T12" b="T13"/>
            <a:pathLst>
              <a:path w="21600" h="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49" name="Rectangle 7"/>
          <p:cNvSpPr>
            <a:spLocks noChangeArrowheads="1"/>
          </p:cNvSpPr>
          <p:nvPr/>
        </p:nvSpPr>
        <p:spPr bwMode="auto">
          <a:xfrm>
            <a:off x="4500563" y="4148857"/>
            <a:ext cx="792162" cy="792162"/>
          </a:xfrm>
          <a:prstGeom prst="rect">
            <a:avLst/>
          </a:prstGeom>
          <a:solidFill>
            <a:srgbClr val="FF0000"/>
          </a:solidFill>
          <a:ln w="12700">
            <a:miter lim="800000"/>
            <a:headEnd/>
            <a:tailEnd type="none" w="lg" len="med"/>
          </a:ln>
          <a:effectLst/>
          <a:scene3d>
            <a:camera prst="legacyObliqueTopRight"/>
            <a:lightRig rig="legacyFlat3" dir="t"/>
          </a:scene3d>
          <a:sp3d extrusionH="227000" prstMaterial="legacyMatte">
            <a:bevelT w="13500" h="13500" prst="angle"/>
            <a:bevelB w="13500" h="13500" prst="angle"/>
            <a:extrusionClr>
              <a:schemeClr val="folHlink"/>
            </a:extrusionClr>
            <a:contourClr>
              <a:srgbClr val="FF00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flatTx/>
          </a:bodyPr>
          <a:lstStyle/>
          <a:p>
            <a:pPr algn="ctr"/>
            <a:r>
              <a:rPr lang="en-US" altLang="zh-CN" b="1">
                <a:solidFill>
                  <a:schemeClr val="bg1"/>
                </a:solidFill>
                <a:ea typeface="宋体" panose="02010600030101010101" pitchFamily="2" charset="-122"/>
              </a:rPr>
              <a:t>DSP</a:t>
            </a:r>
          </a:p>
        </p:txBody>
      </p:sp>
      <p:sp>
        <p:nvSpPr>
          <p:cNvPr id="50" name="Rectangle 8"/>
          <p:cNvSpPr>
            <a:spLocks noChangeArrowheads="1"/>
          </p:cNvSpPr>
          <p:nvPr/>
        </p:nvSpPr>
        <p:spPr bwMode="auto">
          <a:xfrm>
            <a:off x="6011863" y="4148857"/>
            <a:ext cx="792162" cy="792162"/>
          </a:xfrm>
          <a:prstGeom prst="rect">
            <a:avLst/>
          </a:prstGeom>
          <a:solidFill>
            <a:srgbClr val="00FF00"/>
          </a:solidFill>
          <a:ln w="12700">
            <a:miter lim="800000"/>
            <a:headEnd/>
            <a:tailEnd type="none" w="lg" len="med"/>
          </a:ln>
          <a:effectLst/>
          <a:scene3d>
            <a:camera prst="legacyObliqueTopRight"/>
            <a:lightRig rig="legacyFlat3" dir="t"/>
          </a:scene3d>
          <a:sp3d extrusionH="227000" prstMaterial="legacyMatte">
            <a:bevelT w="13500" h="13500" prst="angle"/>
            <a:bevelB w="13500" h="13500" prst="angle"/>
            <a:extrusionClr>
              <a:srgbClr val="009900"/>
            </a:extrusionClr>
            <a:contourClr>
              <a:srgbClr val="00FF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flatTx/>
          </a:bodyPr>
          <a:lstStyle/>
          <a:p>
            <a:pPr algn="ctr"/>
            <a:r>
              <a:rPr lang="en-US" altLang="zh-CN" b="1">
                <a:solidFill>
                  <a:schemeClr val="bg1"/>
                </a:solidFill>
                <a:ea typeface="宋体" panose="02010600030101010101" pitchFamily="2" charset="-122"/>
              </a:rPr>
              <a:t>DAC</a:t>
            </a:r>
          </a:p>
        </p:txBody>
      </p:sp>
      <p:pic>
        <p:nvPicPr>
          <p:cNvPr id="51" name="Picture 9" descr="0236-787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8850" y="2851869"/>
            <a:ext cx="1212850" cy="1212850"/>
          </a:xfrm>
          <a:prstGeom prst="rect">
            <a:avLst/>
          </a:prstGeom>
          <a:noFill/>
          <a:extLst>
            <a:ext uri="{909E8E84-426E-40DD-AFC4-6F175D3DCCD1}">
              <a14:hiddenFill xmlns:a14="http://schemas.microsoft.com/office/drawing/2010/main">
                <a:solidFill>
                  <a:srgbClr val="FFFFFF"/>
                </a:solidFill>
              </a14:hiddenFill>
            </a:ext>
          </a:extLst>
        </p:spPr>
      </p:pic>
      <p:sp>
        <p:nvSpPr>
          <p:cNvPr id="52" name="Rectangle 10"/>
          <p:cNvSpPr>
            <a:spLocks noChangeArrowheads="1"/>
          </p:cNvSpPr>
          <p:nvPr/>
        </p:nvSpPr>
        <p:spPr bwMode="auto">
          <a:xfrm>
            <a:off x="7453313" y="4291732"/>
            <a:ext cx="863600" cy="576262"/>
          </a:xfrm>
          <a:prstGeom prst="rect">
            <a:avLst/>
          </a:prstGeom>
          <a:solidFill>
            <a:srgbClr val="00CCFF"/>
          </a:solidFill>
          <a:ln w="25400">
            <a:miter lim="800000"/>
            <a:headEnd/>
            <a:tailEnd type="none" w="lg" len="med"/>
          </a:ln>
          <a:effectLst/>
          <a:scene3d>
            <a:camera prst="legacyObliqueTopRight"/>
            <a:lightRig rig="legacyFlat3" dir="t"/>
          </a:scene3d>
          <a:sp3d extrusionH="227000" prstMaterial="legacyPlastic">
            <a:bevelT w="13500" h="13500" prst="angle"/>
            <a:bevelB w="13500" h="13500" prst="angle"/>
            <a:extrusionClr>
              <a:schemeClr val="accent2"/>
            </a:extrusionClr>
            <a:contourClr>
              <a:srgbClr val="00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flatTx/>
          </a:bodyPr>
          <a:lstStyle/>
          <a:p>
            <a:pPr algn="ctr"/>
            <a:r>
              <a:rPr lang="en-US" altLang="zh-CN" b="1">
                <a:solidFill>
                  <a:schemeClr val="bg1"/>
                </a:solidFill>
                <a:ea typeface="宋体" panose="02010600030101010101" pitchFamily="2" charset="-122"/>
              </a:rPr>
              <a:t>Amp.</a:t>
            </a:r>
          </a:p>
        </p:txBody>
      </p:sp>
      <p:sp>
        <p:nvSpPr>
          <p:cNvPr id="53" name="Freeform 11"/>
          <p:cNvSpPr>
            <a:spLocks/>
          </p:cNvSpPr>
          <p:nvPr/>
        </p:nvSpPr>
        <p:spPr bwMode="auto">
          <a:xfrm>
            <a:off x="8201025" y="3939307"/>
            <a:ext cx="403225" cy="438150"/>
          </a:xfrm>
          <a:custGeom>
            <a:avLst/>
            <a:gdLst>
              <a:gd name="T0" fmla="*/ 0 w 254"/>
              <a:gd name="T1" fmla="*/ 0 h 276"/>
              <a:gd name="T2" fmla="*/ 164 w 254"/>
              <a:gd name="T3" fmla="*/ 104 h 276"/>
              <a:gd name="T4" fmla="*/ 254 w 254"/>
              <a:gd name="T5" fmla="*/ 212 h 276"/>
              <a:gd name="T6" fmla="*/ 164 w 254"/>
              <a:gd name="T7" fmla="*/ 266 h 276"/>
              <a:gd name="T8" fmla="*/ 118 w 254"/>
              <a:gd name="T9" fmla="*/ 266 h 276"/>
            </a:gdLst>
            <a:ahLst/>
            <a:cxnLst>
              <a:cxn ang="0">
                <a:pos x="T0" y="T1"/>
              </a:cxn>
              <a:cxn ang="0">
                <a:pos x="T2" y="T3"/>
              </a:cxn>
              <a:cxn ang="0">
                <a:pos x="T4" y="T5"/>
              </a:cxn>
              <a:cxn ang="0">
                <a:pos x="T6" y="T7"/>
              </a:cxn>
              <a:cxn ang="0">
                <a:pos x="T8" y="T9"/>
              </a:cxn>
            </a:cxnLst>
            <a:rect l="0" t="0" r="r" b="b"/>
            <a:pathLst>
              <a:path w="254" h="276">
                <a:moveTo>
                  <a:pt x="0" y="0"/>
                </a:moveTo>
                <a:cubicBezTo>
                  <a:pt x="26" y="17"/>
                  <a:pt x="122" y="69"/>
                  <a:pt x="164" y="104"/>
                </a:cubicBezTo>
                <a:cubicBezTo>
                  <a:pt x="206" y="139"/>
                  <a:pt x="254" y="184"/>
                  <a:pt x="254" y="212"/>
                </a:cubicBezTo>
                <a:cubicBezTo>
                  <a:pt x="254" y="239"/>
                  <a:pt x="187" y="257"/>
                  <a:pt x="164" y="266"/>
                </a:cubicBezTo>
                <a:cubicBezTo>
                  <a:pt x="141" y="276"/>
                  <a:pt x="129" y="271"/>
                  <a:pt x="118" y="266"/>
                </a:cubicBezTo>
              </a:path>
            </a:pathLst>
          </a:custGeom>
          <a:noFill/>
          <a:ln w="25400" cap="flat" cmpd="sng">
            <a:solidFill>
              <a:srgbClr val="000000"/>
            </a:solidFill>
            <a:prstDash val="solid"/>
            <a:round/>
            <a:headEnd type="none" w="med" len="med"/>
            <a:tailEnd type="none" w="lg" len="me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54" name="Freeform 12"/>
          <p:cNvSpPr>
            <a:spLocks/>
          </p:cNvSpPr>
          <p:nvPr/>
        </p:nvSpPr>
        <p:spPr bwMode="auto">
          <a:xfrm>
            <a:off x="8401050" y="3825007"/>
            <a:ext cx="419100" cy="762000"/>
          </a:xfrm>
          <a:custGeom>
            <a:avLst/>
            <a:gdLst>
              <a:gd name="T0" fmla="*/ 6 w 264"/>
              <a:gd name="T1" fmla="*/ 0 h 480"/>
              <a:gd name="T2" fmla="*/ 184 w 264"/>
              <a:gd name="T3" fmla="*/ 222 h 480"/>
              <a:gd name="T4" fmla="*/ 264 w 264"/>
              <a:gd name="T5" fmla="*/ 381 h 480"/>
              <a:gd name="T6" fmla="*/ 184 w 264"/>
              <a:gd name="T7" fmla="*/ 461 h 480"/>
              <a:gd name="T8" fmla="*/ 0 w 264"/>
              <a:gd name="T9" fmla="*/ 480 h 480"/>
            </a:gdLst>
            <a:ahLst/>
            <a:cxnLst>
              <a:cxn ang="0">
                <a:pos x="T0" y="T1"/>
              </a:cxn>
              <a:cxn ang="0">
                <a:pos x="T2" y="T3"/>
              </a:cxn>
              <a:cxn ang="0">
                <a:pos x="T4" y="T5"/>
              </a:cxn>
              <a:cxn ang="0">
                <a:pos x="T6" y="T7"/>
              </a:cxn>
              <a:cxn ang="0">
                <a:pos x="T8" y="T9"/>
              </a:cxn>
            </a:cxnLst>
            <a:rect l="0" t="0" r="r" b="b"/>
            <a:pathLst>
              <a:path w="264" h="480">
                <a:moveTo>
                  <a:pt x="6" y="0"/>
                </a:moveTo>
                <a:cubicBezTo>
                  <a:pt x="36" y="38"/>
                  <a:pt x="141" y="159"/>
                  <a:pt x="184" y="222"/>
                </a:cubicBezTo>
                <a:cubicBezTo>
                  <a:pt x="227" y="285"/>
                  <a:pt x="264" y="340"/>
                  <a:pt x="264" y="381"/>
                </a:cubicBezTo>
                <a:cubicBezTo>
                  <a:pt x="264" y="421"/>
                  <a:pt x="228" y="444"/>
                  <a:pt x="184" y="461"/>
                </a:cubicBezTo>
                <a:cubicBezTo>
                  <a:pt x="140" y="478"/>
                  <a:pt x="38" y="476"/>
                  <a:pt x="0" y="480"/>
                </a:cubicBezTo>
              </a:path>
            </a:pathLst>
          </a:custGeom>
          <a:noFill/>
          <a:ln w="25400" cap="flat" cmpd="sng">
            <a:solidFill>
              <a:srgbClr val="000000"/>
            </a:solidFill>
            <a:prstDash val="solid"/>
            <a:round/>
            <a:headEnd type="none" w="med" len="med"/>
            <a:tailEnd type="none" w="lg" len="me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55" name="Music"/>
          <p:cNvSpPr>
            <a:spLocks noEditPoints="1" noChangeArrowheads="1"/>
          </p:cNvSpPr>
          <p:nvPr/>
        </p:nvSpPr>
        <p:spPr bwMode="auto">
          <a:xfrm>
            <a:off x="7092950" y="4725119"/>
            <a:ext cx="184150" cy="144463"/>
          </a:xfrm>
          <a:custGeom>
            <a:avLst/>
            <a:gdLst>
              <a:gd name="T0" fmla="*/ 7352 w 21600"/>
              <a:gd name="T1" fmla="*/ 46 h 21600"/>
              <a:gd name="T2" fmla="*/ 7373 w 21600"/>
              <a:gd name="T3" fmla="*/ 9900 h 21600"/>
              <a:gd name="T4" fmla="*/ 21683 w 21600"/>
              <a:gd name="T5" fmla="*/ 10061 h 21600"/>
              <a:gd name="T6" fmla="*/ 7352 w 21600"/>
              <a:gd name="T7" fmla="*/ 46 h 21600"/>
              <a:gd name="T8" fmla="*/ 21600 w 21600"/>
              <a:gd name="T9" fmla="*/ 0 h 21600"/>
              <a:gd name="T10" fmla="*/ 7975 w 21600"/>
              <a:gd name="T11" fmla="*/ 923 h 21600"/>
              <a:gd name="T12" fmla="*/ 20935 w 21600"/>
              <a:gd name="T13" fmla="*/ 5354 h 21600"/>
            </a:gdLst>
            <a:ahLst/>
            <a:cxnLst>
              <a:cxn ang="0">
                <a:pos x="T0" y="T1"/>
              </a:cxn>
              <a:cxn ang="0">
                <a:pos x="T2" y="T3"/>
              </a:cxn>
              <a:cxn ang="0">
                <a:pos x="T4" y="T5"/>
              </a:cxn>
              <a:cxn ang="0">
                <a:pos x="T6" y="T7"/>
              </a:cxn>
              <a:cxn ang="0">
                <a:pos x="T8" y="T9"/>
              </a:cxn>
            </a:cxnLst>
            <a:rect l="T10" t="T11" r="T12" b="T13"/>
            <a:pathLst>
              <a:path w="21600" h="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56" name="Music"/>
          <p:cNvSpPr>
            <a:spLocks noEditPoints="1" noChangeArrowheads="1"/>
          </p:cNvSpPr>
          <p:nvPr/>
        </p:nvSpPr>
        <p:spPr bwMode="auto">
          <a:xfrm>
            <a:off x="8675688" y="4507632"/>
            <a:ext cx="288925" cy="288925"/>
          </a:xfrm>
          <a:custGeom>
            <a:avLst/>
            <a:gdLst>
              <a:gd name="T0" fmla="*/ 7352 w 21600"/>
              <a:gd name="T1" fmla="*/ 46 h 21600"/>
              <a:gd name="T2" fmla="*/ 7373 w 21600"/>
              <a:gd name="T3" fmla="*/ 9900 h 21600"/>
              <a:gd name="T4" fmla="*/ 21683 w 21600"/>
              <a:gd name="T5" fmla="*/ 10061 h 21600"/>
              <a:gd name="T6" fmla="*/ 7352 w 21600"/>
              <a:gd name="T7" fmla="*/ 46 h 21600"/>
              <a:gd name="T8" fmla="*/ 21600 w 21600"/>
              <a:gd name="T9" fmla="*/ 0 h 21600"/>
              <a:gd name="T10" fmla="*/ 7975 w 21600"/>
              <a:gd name="T11" fmla="*/ 923 h 21600"/>
              <a:gd name="T12" fmla="*/ 20935 w 21600"/>
              <a:gd name="T13" fmla="*/ 5354 h 21600"/>
            </a:gdLst>
            <a:ahLst/>
            <a:cxnLst>
              <a:cxn ang="0">
                <a:pos x="T0" y="T1"/>
              </a:cxn>
              <a:cxn ang="0">
                <a:pos x="T2" y="T3"/>
              </a:cxn>
              <a:cxn ang="0">
                <a:pos x="T4" y="T5"/>
              </a:cxn>
              <a:cxn ang="0">
                <a:pos x="T6" y="T7"/>
              </a:cxn>
              <a:cxn ang="0">
                <a:pos x="T8" y="T9"/>
              </a:cxn>
            </a:cxnLst>
            <a:rect l="T10" t="T11" r="T12" b="T13"/>
            <a:pathLst>
              <a:path w="21600" h="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rgbClr val="FF0000"/>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57" name="Rectangle 15"/>
          <p:cNvSpPr>
            <a:spLocks noChangeArrowheads="1"/>
          </p:cNvSpPr>
          <p:nvPr/>
        </p:nvSpPr>
        <p:spPr bwMode="auto">
          <a:xfrm>
            <a:off x="4284663" y="1916832"/>
            <a:ext cx="1439862" cy="1582737"/>
          </a:xfrm>
          <a:prstGeom prst="rect">
            <a:avLst/>
          </a:prstGeom>
          <a:solidFill>
            <a:srgbClr val="FFFF99"/>
          </a:solidFill>
          <a:ln w="12700">
            <a:miter lim="800000"/>
            <a:headEnd/>
            <a:tailEnd type="none" w="lg" len="med"/>
          </a:ln>
          <a:effectLst/>
          <a:scene3d>
            <a:camera prst="legacyObliqueTopRight"/>
            <a:lightRig rig="legacyFlat3" dir="b"/>
          </a:scene3d>
          <a:sp3d extrusionH="227000" prstMaterial="legacyMatte">
            <a:bevelT w="13500" h="13500" prst="angle"/>
            <a:bevelB w="13500" h="13500" prst="angle"/>
            <a:extrusionClr>
              <a:srgbClr val="FFFF99"/>
            </a:extrusionClr>
            <a:contourClr>
              <a:srgbClr val="FFFF99"/>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flatTx/>
          </a:bodyPr>
          <a:lstStyle/>
          <a:p>
            <a:pPr algn="ctr"/>
            <a:r>
              <a:rPr lang="en-US" altLang="zh-CN" b="1">
                <a:solidFill>
                  <a:srgbClr val="000000"/>
                </a:solidFill>
                <a:ea typeface="宋体" panose="02010600030101010101" pitchFamily="2" charset="-122"/>
              </a:rPr>
              <a:t>Control</a:t>
            </a:r>
          </a:p>
          <a:p>
            <a:pPr algn="ctr"/>
            <a:r>
              <a:rPr lang="en-US" altLang="zh-CN" b="1">
                <a:solidFill>
                  <a:srgbClr val="000000"/>
                </a:solidFill>
                <a:ea typeface="宋体" panose="02010600030101010101" pitchFamily="2" charset="-122"/>
              </a:rPr>
              <a:t>On/off</a:t>
            </a:r>
          </a:p>
          <a:p>
            <a:pPr algn="ctr"/>
            <a:r>
              <a:rPr lang="en-US" altLang="zh-CN" b="1">
                <a:solidFill>
                  <a:srgbClr val="000000"/>
                </a:solidFill>
                <a:ea typeface="宋体" panose="02010600030101010101" pitchFamily="2" charset="-122"/>
              </a:rPr>
              <a:t>Play</a:t>
            </a:r>
          </a:p>
          <a:p>
            <a:pPr algn="ctr"/>
            <a:r>
              <a:rPr lang="en-US" altLang="zh-CN" b="1">
                <a:solidFill>
                  <a:srgbClr val="000000"/>
                </a:solidFill>
                <a:ea typeface="宋体" panose="02010600030101010101" pitchFamily="2" charset="-122"/>
              </a:rPr>
              <a:t>Record</a:t>
            </a:r>
          </a:p>
        </p:txBody>
      </p:sp>
      <p:sp>
        <p:nvSpPr>
          <p:cNvPr id="58" name="AutoShape 16"/>
          <p:cNvSpPr>
            <a:spLocks noChangeArrowheads="1"/>
          </p:cNvSpPr>
          <p:nvPr/>
        </p:nvSpPr>
        <p:spPr bwMode="auto">
          <a:xfrm>
            <a:off x="3851275" y="4436194"/>
            <a:ext cx="576263" cy="214313"/>
          </a:xfrm>
          <a:prstGeom prst="rightArrow">
            <a:avLst>
              <a:gd name="adj1" fmla="val 50000"/>
              <a:gd name="adj2" fmla="val 67222"/>
            </a:avLst>
          </a:prstGeom>
          <a:solidFill>
            <a:srgbClr val="0000FF"/>
          </a:solidFill>
          <a:ln w="12700">
            <a:solidFill>
              <a:srgbClr val="FFFF00"/>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9" name="AutoShape 17"/>
          <p:cNvSpPr>
            <a:spLocks noChangeArrowheads="1"/>
          </p:cNvSpPr>
          <p:nvPr/>
        </p:nvSpPr>
        <p:spPr bwMode="auto">
          <a:xfrm>
            <a:off x="5435600" y="4436194"/>
            <a:ext cx="576263" cy="214313"/>
          </a:xfrm>
          <a:prstGeom prst="rightArrow">
            <a:avLst>
              <a:gd name="adj1" fmla="val 50000"/>
              <a:gd name="adj2" fmla="val 67222"/>
            </a:avLst>
          </a:prstGeom>
          <a:solidFill>
            <a:srgbClr val="FF00FF"/>
          </a:solidFill>
          <a:ln w="19050">
            <a:solidFill>
              <a:srgbClr val="0000FF"/>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0" name="AutoShape 18"/>
          <p:cNvSpPr>
            <a:spLocks noChangeArrowheads="1"/>
          </p:cNvSpPr>
          <p:nvPr/>
        </p:nvSpPr>
        <p:spPr bwMode="auto">
          <a:xfrm>
            <a:off x="6877050" y="4436194"/>
            <a:ext cx="576263" cy="214313"/>
          </a:xfrm>
          <a:prstGeom prst="rightArrow">
            <a:avLst>
              <a:gd name="adj1" fmla="val 50000"/>
              <a:gd name="adj2" fmla="val 67222"/>
            </a:avLst>
          </a:prstGeom>
          <a:solidFill>
            <a:srgbClr val="FF00FF"/>
          </a:solidFill>
          <a:ln w="19050">
            <a:solidFill>
              <a:srgbClr val="0000FF"/>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1" name="AutoShape 19"/>
          <p:cNvSpPr>
            <a:spLocks noChangeArrowheads="1"/>
          </p:cNvSpPr>
          <p:nvPr/>
        </p:nvSpPr>
        <p:spPr bwMode="auto">
          <a:xfrm>
            <a:off x="4857750" y="3572594"/>
            <a:ext cx="287338" cy="431800"/>
          </a:xfrm>
          <a:prstGeom prst="downArrow">
            <a:avLst>
              <a:gd name="adj1" fmla="val 50000"/>
              <a:gd name="adj2" fmla="val 37569"/>
            </a:avLst>
          </a:prstGeom>
          <a:solidFill>
            <a:srgbClr val="FF6600"/>
          </a:solidFill>
          <a:ln w="12700">
            <a:solidFill>
              <a:srgbClr val="FFFF00"/>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2" name="Text Box 20"/>
          <p:cNvSpPr txBox="1">
            <a:spLocks noChangeArrowheads="1"/>
          </p:cNvSpPr>
          <p:nvPr/>
        </p:nvSpPr>
        <p:spPr bwMode="auto">
          <a:xfrm>
            <a:off x="3779838" y="3932957"/>
            <a:ext cx="431800" cy="4572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2700">
                <a:solidFill>
                  <a:srgbClr val="FFFF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b="1">
                <a:solidFill>
                  <a:srgbClr val="FF0000"/>
                </a:solidFill>
                <a:ea typeface="宋体" panose="02010600030101010101" pitchFamily="2" charset="-122"/>
              </a:rPr>
              <a:t>0</a:t>
            </a:r>
          </a:p>
        </p:txBody>
      </p:sp>
      <p:sp>
        <p:nvSpPr>
          <p:cNvPr id="63" name="Text Box 21"/>
          <p:cNvSpPr txBox="1">
            <a:spLocks noChangeArrowheads="1"/>
          </p:cNvSpPr>
          <p:nvPr/>
        </p:nvSpPr>
        <p:spPr bwMode="auto">
          <a:xfrm>
            <a:off x="4068763" y="3932957"/>
            <a:ext cx="431800" cy="4572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2700">
                <a:solidFill>
                  <a:srgbClr val="FFFF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b="1">
                <a:solidFill>
                  <a:srgbClr val="FF0000"/>
                </a:solidFill>
                <a:ea typeface="宋体" panose="02010600030101010101" pitchFamily="2" charset="-122"/>
              </a:rPr>
              <a:t>1</a:t>
            </a:r>
          </a:p>
        </p:txBody>
      </p:sp>
      <p:sp>
        <p:nvSpPr>
          <p:cNvPr id="64" name="Text Box 22"/>
          <p:cNvSpPr txBox="1">
            <a:spLocks noChangeArrowheads="1"/>
          </p:cNvSpPr>
          <p:nvPr/>
        </p:nvSpPr>
        <p:spPr bwMode="auto">
          <a:xfrm>
            <a:off x="5362575" y="3932957"/>
            <a:ext cx="865188" cy="4572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2700">
                <a:solidFill>
                  <a:srgbClr val="FFFF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b="1">
                <a:solidFill>
                  <a:srgbClr val="FF0000"/>
                </a:solidFill>
                <a:ea typeface="宋体" panose="02010600030101010101" pitchFamily="2" charset="-122"/>
              </a:rPr>
              <a:t>0   1</a:t>
            </a:r>
          </a:p>
        </p:txBody>
      </p:sp>
      <p:sp>
        <p:nvSpPr>
          <p:cNvPr id="65" name="Rectangle 23"/>
          <p:cNvSpPr>
            <a:spLocks noChangeArrowheads="1"/>
          </p:cNvSpPr>
          <p:nvPr/>
        </p:nvSpPr>
        <p:spPr bwMode="auto">
          <a:xfrm>
            <a:off x="3851275" y="5588719"/>
            <a:ext cx="2303463" cy="1152525"/>
          </a:xfrm>
          <a:prstGeom prst="rect">
            <a:avLst/>
          </a:prstGeom>
          <a:solidFill>
            <a:srgbClr val="FFFF99"/>
          </a:solidFill>
          <a:ln w="12700">
            <a:miter lim="800000"/>
            <a:headEnd/>
            <a:tailEnd type="none" w="lg" len="med"/>
          </a:ln>
          <a:effectLst/>
          <a:scene3d>
            <a:camera prst="legacyObliqueTopRight"/>
            <a:lightRig rig="legacyFlat3" dir="b"/>
          </a:scene3d>
          <a:sp3d extrusionH="227000" prstMaterial="legacyMatte">
            <a:bevelT w="13500" h="13500" prst="angle"/>
            <a:bevelB w="13500" h="13500" prst="angle"/>
            <a:extrusionClr>
              <a:srgbClr val="FFFF99"/>
            </a:extrusionClr>
            <a:contourClr>
              <a:srgbClr val="FFFF99"/>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flatTx/>
          </a:bodyPr>
          <a:lstStyle/>
          <a:p>
            <a:pPr algn="ctr"/>
            <a:r>
              <a:rPr lang="en-US" altLang="zh-CN" b="1">
                <a:solidFill>
                  <a:srgbClr val="000000"/>
                </a:solidFill>
                <a:ea typeface="宋体" panose="02010600030101010101" pitchFamily="2" charset="-122"/>
              </a:rPr>
              <a:t>Tape Driver</a:t>
            </a:r>
          </a:p>
          <a:p>
            <a:pPr algn="ctr"/>
            <a:r>
              <a:rPr lang="en-US" altLang="zh-CN" b="1">
                <a:solidFill>
                  <a:srgbClr val="000000"/>
                </a:solidFill>
                <a:ea typeface="宋体" panose="02010600030101010101" pitchFamily="2" charset="-122"/>
              </a:rPr>
              <a:t>Magnetic read</a:t>
            </a:r>
          </a:p>
          <a:p>
            <a:pPr algn="ctr"/>
            <a:r>
              <a:rPr lang="en-US" altLang="zh-CN" b="1">
                <a:solidFill>
                  <a:srgbClr val="000000"/>
                </a:solidFill>
                <a:ea typeface="宋体" panose="02010600030101010101" pitchFamily="2" charset="-122"/>
              </a:rPr>
              <a:t>/write head</a:t>
            </a:r>
          </a:p>
        </p:txBody>
      </p:sp>
      <p:sp>
        <p:nvSpPr>
          <p:cNvPr id="66" name="AutoShape 24"/>
          <p:cNvSpPr>
            <a:spLocks noChangeArrowheads="1"/>
          </p:cNvSpPr>
          <p:nvPr/>
        </p:nvSpPr>
        <p:spPr bwMode="auto">
          <a:xfrm>
            <a:off x="4789488" y="5012457"/>
            <a:ext cx="287337" cy="431800"/>
          </a:xfrm>
          <a:prstGeom prst="downArrow">
            <a:avLst>
              <a:gd name="adj1" fmla="val 50000"/>
              <a:gd name="adj2" fmla="val 37569"/>
            </a:avLst>
          </a:prstGeom>
          <a:solidFill>
            <a:srgbClr val="FF6600"/>
          </a:solidFill>
          <a:ln w="12700">
            <a:solidFill>
              <a:srgbClr val="FFFF00"/>
            </a:solidFill>
            <a:miter lim="800000"/>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nvGrpSpPr>
          <p:cNvPr id="67" name="Group 25"/>
          <p:cNvGrpSpPr>
            <a:grpSpLocks/>
          </p:cNvGrpSpPr>
          <p:nvPr/>
        </p:nvGrpSpPr>
        <p:grpSpPr bwMode="auto">
          <a:xfrm>
            <a:off x="827088" y="3932957"/>
            <a:ext cx="552450" cy="746125"/>
            <a:chOff x="521" y="1979"/>
            <a:chExt cx="348" cy="470"/>
          </a:xfrm>
        </p:grpSpPr>
        <p:pic>
          <p:nvPicPr>
            <p:cNvPr id="68" name="Picture 26" descr="麦克"/>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 y="1979"/>
              <a:ext cx="174" cy="390"/>
            </a:xfrm>
            <a:prstGeom prst="rect">
              <a:avLst/>
            </a:prstGeom>
            <a:noFill/>
            <a:extLst>
              <a:ext uri="{909E8E84-426E-40DD-AFC4-6F175D3DCCD1}">
                <a14:hiddenFill xmlns:a14="http://schemas.microsoft.com/office/drawing/2010/main">
                  <a:solidFill>
                    <a:srgbClr val="FFFFFF"/>
                  </a:solidFill>
                </a14:hiddenFill>
              </a:ext>
            </a:extLst>
          </p:spPr>
        </p:pic>
        <p:sp>
          <p:nvSpPr>
            <p:cNvPr id="69" name="Freeform 27"/>
            <p:cNvSpPr>
              <a:spLocks/>
            </p:cNvSpPr>
            <p:nvPr/>
          </p:nvSpPr>
          <p:spPr bwMode="auto">
            <a:xfrm>
              <a:off x="568" y="2322"/>
              <a:ext cx="301" cy="127"/>
            </a:xfrm>
            <a:custGeom>
              <a:avLst/>
              <a:gdLst>
                <a:gd name="T0" fmla="*/ 35 w 301"/>
                <a:gd name="T1" fmla="*/ 0 h 127"/>
                <a:gd name="T2" fmla="*/ 44 w 301"/>
                <a:gd name="T3" fmla="*/ 110 h 127"/>
                <a:gd name="T4" fmla="*/ 301 w 301"/>
                <a:gd name="T5" fmla="*/ 101 h 127"/>
              </a:gdLst>
              <a:ahLst/>
              <a:cxnLst>
                <a:cxn ang="0">
                  <a:pos x="T0" y="T1"/>
                </a:cxn>
                <a:cxn ang="0">
                  <a:pos x="T2" y="T3"/>
                </a:cxn>
                <a:cxn ang="0">
                  <a:pos x="T4" y="T5"/>
                </a:cxn>
              </a:cxnLst>
              <a:rect l="0" t="0" r="r" b="b"/>
              <a:pathLst>
                <a:path w="301" h="127">
                  <a:moveTo>
                    <a:pt x="35" y="0"/>
                  </a:moveTo>
                  <a:cubicBezTo>
                    <a:pt x="36" y="17"/>
                    <a:pt x="0" y="93"/>
                    <a:pt x="44" y="110"/>
                  </a:cubicBezTo>
                  <a:cubicBezTo>
                    <a:pt x="88" y="127"/>
                    <a:pt x="248" y="103"/>
                    <a:pt x="301" y="101"/>
                  </a:cubicBezTo>
                </a:path>
              </a:pathLst>
            </a:custGeom>
            <a:noFill/>
            <a:ln w="31750" cap="flat" cmpd="sng">
              <a:solidFill>
                <a:srgbClr val="000000"/>
              </a:solidFill>
              <a:prstDash val="solid"/>
              <a:round/>
              <a:headEnd type="none" w="med" len="med"/>
              <a:tailEnd type="none" w="lg" len="me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grpSp>
      <p:sp>
        <p:nvSpPr>
          <p:cNvPr id="70" name="AutoShape 28"/>
          <p:cNvSpPr>
            <a:spLocks noChangeArrowheads="1"/>
          </p:cNvSpPr>
          <p:nvPr/>
        </p:nvSpPr>
        <p:spPr bwMode="auto">
          <a:xfrm>
            <a:off x="900113" y="2204169"/>
            <a:ext cx="2017712" cy="1223963"/>
          </a:xfrm>
          <a:prstGeom prst="cloudCallout">
            <a:avLst>
              <a:gd name="adj1" fmla="val 30722"/>
              <a:gd name="adj2" fmla="val 131194"/>
            </a:avLst>
          </a:prstGeom>
          <a:solidFill>
            <a:srgbClr val="CCFFFF"/>
          </a:solidFill>
          <a:ln w="25400">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en-US" altLang="zh-CN" sz="2800">
                <a:solidFill>
                  <a:srgbClr val="0000FF"/>
                </a:solidFill>
                <a:ea typeface="宋体" panose="02010600030101010101" pitchFamily="2" charset="-122"/>
              </a:rPr>
              <a:t>Analog value</a:t>
            </a:r>
          </a:p>
        </p:txBody>
      </p:sp>
      <p:sp>
        <p:nvSpPr>
          <p:cNvPr id="71" name="AutoShape 29"/>
          <p:cNvSpPr>
            <a:spLocks noChangeArrowheads="1"/>
          </p:cNvSpPr>
          <p:nvPr/>
        </p:nvSpPr>
        <p:spPr bwMode="auto">
          <a:xfrm>
            <a:off x="3132138" y="2204169"/>
            <a:ext cx="2017712" cy="1223963"/>
          </a:xfrm>
          <a:prstGeom prst="cloudCallout">
            <a:avLst>
              <a:gd name="adj1" fmla="val -6333"/>
              <a:gd name="adj2" fmla="val 120556"/>
            </a:avLst>
          </a:prstGeom>
          <a:solidFill>
            <a:srgbClr val="FFFF99"/>
          </a:solidFill>
          <a:ln w="25400">
            <a:solidFill>
              <a:srgbClr val="FF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en-US" altLang="zh-CN" sz="2800">
                <a:solidFill>
                  <a:srgbClr val="000000"/>
                </a:solidFill>
                <a:ea typeface="宋体" panose="02010600030101010101" pitchFamily="2" charset="-122"/>
              </a:rPr>
              <a:t>Digital code</a:t>
            </a:r>
          </a:p>
        </p:txBody>
      </p:sp>
      <p:sp>
        <p:nvSpPr>
          <p:cNvPr id="72" name="AutoShape 30"/>
          <p:cNvSpPr>
            <a:spLocks noChangeArrowheads="1"/>
          </p:cNvSpPr>
          <p:nvPr/>
        </p:nvSpPr>
        <p:spPr bwMode="auto">
          <a:xfrm>
            <a:off x="5724525" y="1988269"/>
            <a:ext cx="2017713" cy="1223963"/>
          </a:xfrm>
          <a:prstGeom prst="cloudCallout">
            <a:avLst>
              <a:gd name="adj1" fmla="val 20181"/>
              <a:gd name="adj2" fmla="val 147537"/>
            </a:avLst>
          </a:prstGeom>
          <a:solidFill>
            <a:srgbClr val="CCFFFF"/>
          </a:solidFill>
          <a:ln w="25400">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en-US" altLang="zh-CN" sz="2800">
                <a:solidFill>
                  <a:srgbClr val="0000FF"/>
                </a:solidFill>
                <a:ea typeface="宋体" panose="02010600030101010101" pitchFamily="2" charset="-122"/>
              </a:rPr>
              <a:t>Analog value</a:t>
            </a:r>
          </a:p>
        </p:txBody>
      </p:sp>
      <p:sp>
        <p:nvSpPr>
          <p:cNvPr id="73" name="Text Box 32"/>
          <p:cNvSpPr txBox="1">
            <a:spLocks noChangeArrowheads="1"/>
          </p:cNvSpPr>
          <p:nvPr/>
        </p:nvSpPr>
        <p:spPr bwMode="auto">
          <a:xfrm>
            <a:off x="611188" y="5299794"/>
            <a:ext cx="3529012" cy="519113"/>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12700">
                <a:solidFill>
                  <a:srgbClr val="FFFF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800" b="1">
                <a:solidFill>
                  <a:srgbClr val="FF0000"/>
                </a:solidFill>
                <a:ea typeface="宋体" panose="02010600030101010101" pitchFamily="2" charset="-122"/>
              </a:rPr>
              <a:t>In the record mode</a:t>
            </a:r>
          </a:p>
        </p:txBody>
      </p:sp>
      <p:sp>
        <p:nvSpPr>
          <p:cNvPr id="74" name="Text Box 33"/>
          <p:cNvSpPr txBox="1">
            <a:spLocks noChangeArrowheads="1"/>
          </p:cNvSpPr>
          <p:nvPr/>
        </p:nvSpPr>
        <p:spPr bwMode="auto">
          <a:xfrm>
            <a:off x="5724525" y="5083894"/>
            <a:ext cx="2951163" cy="519113"/>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12700">
                <a:solidFill>
                  <a:srgbClr val="FFFF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800" b="1">
                <a:solidFill>
                  <a:srgbClr val="FF0000"/>
                </a:solidFill>
                <a:ea typeface="宋体" panose="02010600030101010101" pitchFamily="2" charset="-122"/>
              </a:rPr>
              <a:t>In the play mode</a:t>
            </a:r>
          </a:p>
        </p:txBody>
      </p:sp>
    </p:spTree>
    <p:extLst>
      <p:ext uri="{BB962C8B-B14F-4D97-AF65-F5344CB8AC3E}">
        <p14:creationId xmlns:p14="http://schemas.microsoft.com/office/powerpoint/2010/main" val="1030311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fltVal val="0"/>
                                          </p:val>
                                        </p:tav>
                                        <p:tav tm="100000">
                                          <p:val>
                                            <p:strVal val="#ppt_w"/>
                                          </p:val>
                                        </p:tav>
                                      </p:tavLst>
                                    </p:anim>
                                    <p:anim calcmode="lin" valueType="num">
                                      <p:cBhvr>
                                        <p:cTn id="8" dur="500" fill="hold"/>
                                        <p:tgtEl>
                                          <p:spTgt spid="67"/>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wipe(down)">
                                      <p:cBhvr>
                                        <p:cTn id="13" dur="580">
                                          <p:stCondLst>
                                            <p:cond delay="0"/>
                                          </p:stCondLst>
                                        </p:cTn>
                                        <p:tgtEl>
                                          <p:spTgt spid="45"/>
                                        </p:tgtEl>
                                      </p:cBhvr>
                                    </p:animEffect>
                                    <p:anim calcmode="lin" valueType="num">
                                      <p:cBhvr>
                                        <p:cTn id="14" dur="1822" tmFilter="0,0; 0.14,0.36; 0.43,0.73; 0.71,0.91; 1.0,1.0">
                                          <p:stCondLst>
                                            <p:cond delay="0"/>
                                          </p:stCondLst>
                                        </p:cTn>
                                        <p:tgtEl>
                                          <p:spTgt spid="45"/>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45"/>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45"/>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45"/>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45"/>
                                        </p:tgtEl>
                                        <p:attrNameLst>
                                          <p:attrName>ppt_y</p:attrName>
                                        </p:attrNameLst>
                                      </p:cBhvr>
                                      <p:tavLst>
                                        <p:tav tm="0" fmla="#ppt_y-sin(pi*$)/81">
                                          <p:val>
                                            <p:fltVal val="0"/>
                                          </p:val>
                                        </p:tav>
                                        <p:tav tm="100000">
                                          <p:val>
                                            <p:fltVal val="1"/>
                                          </p:val>
                                        </p:tav>
                                      </p:tavLst>
                                    </p:anim>
                                    <p:animScale>
                                      <p:cBhvr>
                                        <p:cTn id="19" dur="26">
                                          <p:stCondLst>
                                            <p:cond delay="650"/>
                                          </p:stCondLst>
                                        </p:cTn>
                                        <p:tgtEl>
                                          <p:spTgt spid="45"/>
                                        </p:tgtEl>
                                      </p:cBhvr>
                                      <p:to x="100000" y="60000"/>
                                    </p:animScale>
                                    <p:animScale>
                                      <p:cBhvr>
                                        <p:cTn id="20" dur="166" decel="50000">
                                          <p:stCondLst>
                                            <p:cond delay="676"/>
                                          </p:stCondLst>
                                        </p:cTn>
                                        <p:tgtEl>
                                          <p:spTgt spid="45"/>
                                        </p:tgtEl>
                                      </p:cBhvr>
                                      <p:to x="100000" y="100000"/>
                                    </p:animScale>
                                    <p:animScale>
                                      <p:cBhvr>
                                        <p:cTn id="21" dur="26">
                                          <p:stCondLst>
                                            <p:cond delay="1312"/>
                                          </p:stCondLst>
                                        </p:cTn>
                                        <p:tgtEl>
                                          <p:spTgt spid="45"/>
                                        </p:tgtEl>
                                      </p:cBhvr>
                                      <p:to x="100000" y="80000"/>
                                    </p:animScale>
                                    <p:animScale>
                                      <p:cBhvr>
                                        <p:cTn id="22" dur="166" decel="50000">
                                          <p:stCondLst>
                                            <p:cond delay="1338"/>
                                          </p:stCondLst>
                                        </p:cTn>
                                        <p:tgtEl>
                                          <p:spTgt spid="45"/>
                                        </p:tgtEl>
                                      </p:cBhvr>
                                      <p:to x="100000" y="100000"/>
                                    </p:animScale>
                                    <p:animScale>
                                      <p:cBhvr>
                                        <p:cTn id="23" dur="26">
                                          <p:stCondLst>
                                            <p:cond delay="1642"/>
                                          </p:stCondLst>
                                        </p:cTn>
                                        <p:tgtEl>
                                          <p:spTgt spid="45"/>
                                        </p:tgtEl>
                                      </p:cBhvr>
                                      <p:to x="100000" y="90000"/>
                                    </p:animScale>
                                    <p:animScale>
                                      <p:cBhvr>
                                        <p:cTn id="24" dur="166" decel="50000">
                                          <p:stCondLst>
                                            <p:cond delay="1668"/>
                                          </p:stCondLst>
                                        </p:cTn>
                                        <p:tgtEl>
                                          <p:spTgt spid="45"/>
                                        </p:tgtEl>
                                      </p:cBhvr>
                                      <p:to x="100000" y="100000"/>
                                    </p:animScale>
                                    <p:animScale>
                                      <p:cBhvr>
                                        <p:cTn id="25" dur="26">
                                          <p:stCondLst>
                                            <p:cond delay="1808"/>
                                          </p:stCondLst>
                                        </p:cTn>
                                        <p:tgtEl>
                                          <p:spTgt spid="45"/>
                                        </p:tgtEl>
                                      </p:cBhvr>
                                      <p:to x="100000" y="95000"/>
                                    </p:animScale>
                                    <p:animScale>
                                      <p:cBhvr>
                                        <p:cTn id="26" dur="166" decel="50000">
                                          <p:stCondLst>
                                            <p:cond delay="1834"/>
                                          </p:stCondLst>
                                        </p:cTn>
                                        <p:tgtEl>
                                          <p:spTgt spid="45"/>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box(in)">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35" presetClass="entr" presetSubtype="0" fill="hold" grpId="0" nodeType="click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2000"/>
                                        <p:tgtEl>
                                          <p:spTgt spid="48"/>
                                        </p:tgtEl>
                                      </p:cBhvr>
                                    </p:animEffect>
                                    <p:anim calcmode="lin" valueType="num">
                                      <p:cBhvr>
                                        <p:cTn id="37" dur="2000" fill="hold"/>
                                        <p:tgtEl>
                                          <p:spTgt spid="48"/>
                                        </p:tgtEl>
                                        <p:attrNameLst>
                                          <p:attrName>style.rotation</p:attrName>
                                        </p:attrNameLst>
                                      </p:cBhvr>
                                      <p:tavLst>
                                        <p:tav tm="0">
                                          <p:val>
                                            <p:fltVal val="720"/>
                                          </p:val>
                                        </p:tav>
                                        <p:tav tm="100000">
                                          <p:val>
                                            <p:fltVal val="0"/>
                                          </p:val>
                                        </p:tav>
                                      </p:tavLst>
                                    </p:anim>
                                    <p:anim calcmode="lin" valueType="num">
                                      <p:cBhvr>
                                        <p:cTn id="38" dur="2000" fill="hold"/>
                                        <p:tgtEl>
                                          <p:spTgt spid="48"/>
                                        </p:tgtEl>
                                        <p:attrNameLst>
                                          <p:attrName>ppt_h</p:attrName>
                                        </p:attrNameLst>
                                      </p:cBhvr>
                                      <p:tavLst>
                                        <p:tav tm="0">
                                          <p:val>
                                            <p:fltVal val="0"/>
                                          </p:val>
                                        </p:tav>
                                        <p:tav tm="100000">
                                          <p:val>
                                            <p:strVal val="#ppt_h"/>
                                          </p:val>
                                        </p:tav>
                                      </p:tavLst>
                                    </p:anim>
                                    <p:anim calcmode="lin" valueType="num">
                                      <p:cBhvr>
                                        <p:cTn id="39" dur="2000" fill="hold"/>
                                        <p:tgtEl>
                                          <p:spTgt spid="48"/>
                                        </p:tgtEl>
                                        <p:attrNameLst>
                                          <p:attrName>ppt_w</p:attrName>
                                        </p:attrNameLst>
                                      </p:cBhvr>
                                      <p:tavLst>
                                        <p:tav tm="0">
                                          <p:val>
                                            <p:fltVal val="0"/>
                                          </p:val>
                                        </p:tav>
                                        <p:tav tm="100000">
                                          <p:val>
                                            <p:strVal val="#ppt_w"/>
                                          </p:val>
                                        </p:tav>
                                      </p:tavLst>
                                    </p:anim>
                                  </p:childTnLst>
                                </p:cTn>
                              </p:par>
                            </p:childTnLst>
                          </p:cTn>
                        </p:par>
                        <p:par>
                          <p:cTn id="40" fill="hold">
                            <p:stCondLst>
                              <p:cond delay="2000"/>
                            </p:stCondLst>
                            <p:childTnLst>
                              <p:par>
                                <p:cTn id="41" presetID="22" presetClass="entr" presetSubtype="8" fill="hold" grpId="0" nodeType="after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wipe(left)">
                                      <p:cBhvr>
                                        <p:cTn id="43" dur="500"/>
                                        <p:tgtEl>
                                          <p:spTgt spid="47"/>
                                        </p:tgtEl>
                                      </p:cBhvr>
                                    </p:animEffect>
                                  </p:childTnLst>
                                </p:cTn>
                              </p:par>
                            </p:childTnLst>
                          </p:cTn>
                        </p:par>
                      </p:childTnLst>
                    </p:cTn>
                  </p:par>
                  <p:par>
                    <p:cTn id="44" fill="hold">
                      <p:stCondLst>
                        <p:cond delay="indefinite"/>
                      </p:stCondLst>
                      <p:childTnLst>
                        <p:par>
                          <p:cTn id="45" fill="hold">
                            <p:stCondLst>
                              <p:cond delay="0"/>
                            </p:stCondLst>
                            <p:childTnLst>
                              <p:par>
                                <p:cTn id="46" presetID="49" presetClass="entr" presetSubtype="0" decel="100000" fill="hold" grpId="0" nodeType="clickEffect">
                                  <p:stCondLst>
                                    <p:cond delay="0"/>
                                  </p:stCondLst>
                                  <p:childTnLst>
                                    <p:set>
                                      <p:cBhvr>
                                        <p:cTn id="47" dur="1" fill="hold">
                                          <p:stCondLst>
                                            <p:cond delay="0"/>
                                          </p:stCondLst>
                                        </p:cTn>
                                        <p:tgtEl>
                                          <p:spTgt spid="46"/>
                                        </p:tgtEl>
                                        <p:attrNameLst>
                                          <p:attrName>style.visibility</p:attrName>
                                        </p:attrNameLst>
                                      </p:cBhvr>
                                      <p:to>
                                        <p:strVal val="visible"/>
                                      </p:to>
                                    </p:set>
                                    <p:anim calcmode="lin" valueType="num">
                                      <p:cBhvr>
                                        <p:cTn id="48" dur="500" fill="hold"/>
                                        <p:tgtEl>
                                          <p:spTgt spid="46"/>
                                        </p:tgtEl>
                                        <p:attrNameLst>
                                          <p:attrName>ppt_w</p:attrName>
                                        </p:attrNameLst>
                                      </p:cBhvr>
                                      <p:tavLst>
                                        <p:tav tm="0">
                                          <p:val>
                                            <p:fltVal val="0"/>
                                          </p:val>
                                        </p:tav>
                                        <p:tav tm="100000">
                                          <p:val>
                                            <p:strVal val="#ppt_w"/>
                                          </p:val>
                                        </p:tav>
                                      </p:tavLst>
                                    </p:anim>
                                    <p:anim calcmode="lin" valueType="num">
                                      <p:cBhvr>
                                        <p:cTn id="49" dur="500" fill="hold"/>
                                        <p:tgtEl>
                                          <p:spTgt spid="46"/>
                                        </p:tgtEl>
                                        <p:attrNameLst>
                                          <p:attrName>ppt_h</p:attrName>
                                        </p:attrNameLst>
                                      </p:cBhvr>
                                      <p:tavLst>
                                        <p:tav tm="0">
                                          <p:val>
                                            <p:fltVal val="0"/>
                                          </p:val>
                                        </p:tav>
                                        <p:tav tm="100000">
                                          <p:val>
                                            <p:strVal val="#ppt_h"/>
                                          </p:val>
                                        </p:tav>
                                      </p:tavLst>
                                    </p:anim>
                                    <p:anim calcmode="lin" valueType="num">
                                      <p:cBhvr>
                                        <p:cTn id="50" dur="500" fill="hold"/>
                                        <p:tgtEl>
                                          <p:spTgt spid="46"/>
                                        </p:tgtEl>
                                        <p:attrNameLst>
                                          <p:attrName>style.rotation</p:attrName>
                                        </p:attrNameLst>
                                      </p:cBhvr>
                                      <p:tavLst>
                                        <p:tav tm="0">
                                          <p:val>
                                            <p:fltVal val="360"/>
                                          </p:val>
                                        </p:tav>
                                        <p:tav tm="100000">
                                          <p:val>
                                            <p:fltVal val="0"/>
                                          </p:val>
                                        </p:tav>
                                      </p:tavLst>
                                    </p:anim>
                                    <p:animEffect transition="in" filter="fade">
                                      <p:cBhvr>
                                        <p:cTn id="51" dur="500"/>
                                        <p:tgtEl>
                                          <p:spTgt spid="46"/>
                                        </p:tgtEl>
                                      </p:cBhvr>
                                    </p:animEffect>
                                  </p:childTnLst>
                                </p:cTn>
                              </p:par>
                            </p:childTnLst>
                          </p:cTn>
                        </p:par>
                        <p:par>
                          <p:cTn id="52" fill="hold">
                            <p:stCondLst>
                              <p:cond delay="500"/>
                            </p:stCondLst>
                            <p:childTnLst>
                              <p:par>
                                <p:cTn id="53" presetID="56" presetClass="entr" presetSubtype="0" fill="hold" grpId="0" nodeType="afterEffect">
                                  <p:stCondLst>
                                    <p:cond delay="0"/>
                                  </p:stCondLst>
                                  <p:iterate type="lt">
                                    <p:tmPct val="10000"/>
                                  </p:iterate>
                                  <p:childTnLst>
                                    <p:set>
                                      <p:cBhvr>
                                        <p:cTn id="54" dur="1" fill="hold">
                                          <p:stCondLst>
                                            <p:cond delay="0"/>
                                          </p:stCondLst>
                                        </p:cTn>
                                        <p:tgtEl>
                                          <p:spTgt spid="62"/>
                                        </p:tgtEl>
                                        <p:attrNameLst>
                                          <p:attrName>style.visibility</p:attrName>
                                        </p:attrNameLst>
                                      </p:cBhvr>
                                      <p:to>
                                        <p:strVal val="visible"/>
                                      </p:to>
                                    </p:set>
                                    <p:anim by="(-#ppt_w*2)" calcmode="lin" valueType="num">
                                      <p:cBhvr rctx="PPT">
                                        <p:cTn id="55" dur="500" autoRev="1" fill="hold">
                                          <p:stCondLst>
                                            <p:cond delay="0"/>
                                          </p:stCondLst>
                                        </p:cTn>
                                        <p:tgtEl>
                                          <p:spTgt spid="62"/>
                                        </p:tgtEl>
                                        <p:attrNameLst>
                                          <p:attrName>ppt_w</p:attrName>
                                        </p:attrNameLst>
                                      </p:cBhvr>
                                    </p:anim>
                                    <p:anim by="(#ppt_w*0.50)" calcmode="lin" valueType="num">
                                      <p:cBhvr>
                                        <p:cTn id="56" dur="500" decel="50000" autoRev="1" fill="hold">
                                          <p:stCondLst>
                                            <p:cond delay="0"/>
                                          </p:stCondLst>
                                        </p:cTn>
                                        <p:tgtEl>
                                          <p:spTgt spid="62"/>
                                        </p:tgtEl>
                                        <p:attrNameLst>
                                          <p:attrName>ppt_x</p:attrName>
                                        </p:attrNameLst>
                                      </p:cBhvr>
                                    </p:anim>
                                    <p:anim from="(-#ppt_h/2)" to="(#ppt_y)" calcmode="lin" valueType="num">
                                      <p:cBhvr>
                                        <p:cTn id="57" dur="1000" fill="hold">
                                          <p:stCondLst>
                                            <p:cond delay="0"/>
                                          </p:stCondLst>
                                        </p:cTn>
                                        <p:tgtEl>
                                          <p:spTgt spid="62"/>
                                        </p:tgtEl>
                                        <p:attrNameLst>
                                          <p:attrName>ppt_y</p:attrName>
                                        </p:attrNameLst>
                                      </p:cBhvr>
                                    </p:anim>
                                    <p:animRot by="21600000">
                                      <p:cBhvr>
                                        <p:cTn id="58" dur="1000" fill="hold">
                                          <p:stCondLst>
                                            <p:cond delay="0"/>
                                          </p:stCondLst>
                                        </p:cTn>
                                        <p:tgtEl>
                                          <p:spTgt spid="62"/>
                                        </p:tgtEl>
                                        <p:attrNameLst>
                                          <p:attrName>r</p:attrName>
                                        </p:attrNameLst>
                                      </p:cBhvr>
                                    </p:animRot>
                                  </p:childTnLst>
                                </p:cTn>
                              </p:par>
                            </p:childTnLst>
                          </p:cTn>
                        </p:par>
                        <p:par>
                          <p:cTn id="59" fill="hold">
                            <p:stCondLst>
                              <p:cond delay="1500"/>
                            </p:stCondLst>
                            <p:childTnLst>
                              <p:par>
                                <p:cTn id="60" presetID="56" presetClass="entr" presetSubtype="0" fill="hold" grpId="0" nodeType="afterEffect">
                                  <p:stCondLst>
                                    <p:cond delay="0"/>
                                  </p:stCondLst>
                                  <p:iterate type="lt">
                                    <p:tmPct val="10000"/>
                                  </p:iterate>
                                  <p:childTnLst>
                                    <p:set>
                                      <p:cBhvr>
                                        <p:cTn id="61" dur="1" fill="hold">
                                          <p:stCondLst>
                                            <p:cond delay="0"/>
                                          </p:stCondLst>
                                        </p:cTn>
                                        <p:tgtEl>
                                          <p:spTgt spid="63"/>
                                        </p:tgtEl>
                                        <p:attrNameLst>
                                          <p:attrName>style.visibility</p:attrName>
                                        </p:attrNameLst>
                                      </p:cBhvr>
                                      <p:to>
                                        <p:strVal val="visible"/>
                                      </p:to>
                                    </p:set>
                                    <p:anim by="(-#ppt_w*2)" calcmode="lin" valueType="num">
                                      <p:cBhvr rctx="PPT">
                                        <p:cTn id="62" dur="500" autoRev="1" fill="hold">
                                          <p:stCondLst>
                                            <p:cond delay="0"/>
                                          </p:stCondLst>
                                        </p:cTn>
                                        <p:tgtEl>
                                          <p:spTgt spid="63"/>
                                        </p:tgtEl>
                                        <p:attrNameLst>
                                          <p:attrName>ppt_w</p:attrName>
                                        </p:attrNameLst>
                                      </p:cBhvr>
                                    </p:anim>
                                    <p:anim by="(#ppt_w*0.50)" calcmode="lin" valueType="num">
                                      <p:cBhvr>
                                        <p:cTn id="63" dur="500" decel="50000" autoRev="1" fill="hold">
                                          <p:stCondLst>
                                            <p:cond delay="0"/>
                                          </p:stCondLst>
                                        </p:cTn>
                                        <p:tgtEl>
                                          <p:spTgt spid="63"/>
                                        </p:tgtEl>
                                        <p:attrNameLst>
                                          <p:attrName>ppt_x</p:attrName>
                                        </p:attrNameLst>
                                      </p:cBhvr>
                                    </p:anim>
                                    <p:anim from="(-#ppt_h/2)" to="(#ppt_y)" calcmode="lin" valueType="num">
                                      <p:cBhvr>
                                        <p:cTn id="64" dur="1000" fill="hold">
                                          <p:stCondLst>
                                            <p:cond delay="0"/>
                                          </p:stCondLst>
                                        </p:cTn>
                                        <p:tgtEl>
                                          <p:spTgt spid="63"/>
                                        </p:tgtEl>
                                        <p:attrNameLst>
                                          <p:attrName>ppt_y</p:attrName>
                                        </p:attrNameLst>
                                      </p:cBhvr>
                                    </p:anim>
                                    <p:animRot by="21600000">
                                      <p:cBhvr>
                                        <p:cTn id="65" dur="1000" fill="hold">
                                          <p:stCondLst>
                                            <p:cond delay="0"/>
                                          </p:stCondLst>
                                        </p:cTn>
                                        <p:tgtEl>
                                          <p:spTgt spid="63"/>
                                        </p:tgtEl>
                                        <p:attrNameLst>
                                          <p:attrName>r</p:attrName>
                                        </p:attrNameLst>
                                      </p:cBhvr>
                                    </p:animRo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58"/>
                                        </p:tgtEl>
                                        <p:attrNameLst>
                                          <p:attrName>style.visibility</p:attrName>
                                        </p:attrNameLst>
                                      </p:cBhvr>
                                      <p:to>
                                        <p:strVal val="visible"/>
                                      </p:to>
                                    </p:set>
                                    <p:animEffect transition="in" filter="wipe(left)">
                                      <p:cBhvr>
                                        <p:cTn id="70" dur="500"/>
                                        <p:tgtEl>
                                          <p:spTgt spid="58"/>
                                        </p:tgtEl>
                                      </p:cBhvr>
                                    </p:animEffect>
                                  </p:childTnLst>
                                </p:cTn>
                              </p:par>
                            </p:childTnLst>
                          </p:cTn>
                        </p:par>
                        <p:par>
                          <p:cTn id="71" fill="hold">
                            <p:stCondLst>
                              <p:cond delay="500"/>
                            </p:stCondLst>
                            <p:childTnLst>
                              <p:par>
                                <p:cTn id="72" presetID="21" presetClass="entr" presetSubtype="4" fill="hold" grpId="0" nodeType="afterEffect">
                                  <p:stCondLst>
                                    <p:cond delay="0"/>
                                  </p:stCondLst>
                                  <p:childTnLst>
                                    <p:set>
                                      <p:cBhvr>
                                        <p:cTn id="73" dur="1" fill="hold">
                                          <p:stCondLst>
                                            <p:cond delay="0"/>
                                          </p:stCondLst>
                                        </p:cTn>
                                        <p:tgtEl>
                                          <p:spTgt spid="49"/>
                                        </p:tgtEl>
                                        <p:attrNameLst>
                                          <p:attrName>style.visibility</p:attrName>
                                        </p:attrNameLst>
                                      </p:cBhvr>
                                      <p:to>
                                        <p:strVal val="visible"/>
                                      </p:to>
                                    </p:set>
                                    <p:animEffect transition="in" filter="wheel(4)">
                                      <p:cBhvr>
                                        <p:cTn id="74" dur="2000"/>
                                        <p:tgtEl>
                                          <p:spTgt spid="49"/>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xit" presetSubtype="4" fill="hold" grpId="0" nodeType="clickEffect">
                                  <p:stCondLst>
                                    <p:cond delay="0"/>
                                  </p:stCondLst>
                                  <p:childTnLst>
                                    <p:anim calcmode="lin" valueType="num">
                                      <p:cBhvr additive="base">
                                        <p:cTn id="78" dur="500"/>
                                        <p:tgtEl>
                                          <p:spTgt spid="73"/>
                                        </p:tgtEl>
                                        <p:attrNameLst>
                                          <p:attrName>ppt_x</p:attrName>
                                        </p:attrNameLst>
                                      </p:cBhvr>
                                      <p:tavLst>
                                        <p:tav tm="0">
                                          <p:val>
                                            <p:strVal val="ppt_x"/>
                                          </p:val>
                                        </p:tav>
                                        <p:tav tm="100000">
                                          <p:val>
                                            <p:strVal val="ppt_x"/>
                                          </p:val>
                                        </p:tav>
                                      </p:tavLst>
                                    </p:anim>
                                    <p:anim calcmode="lin" valueType="num">
                                      <p:cBhvr additive="base">
                                        <p:cTn id="79" dur="500"/>
                                        <p:tgtEl>
                                          <p:spTgt spid="73"/>
                                        </p:tgtEl>
                                        <p:attrNameLst>
                                          <p:attrName>ppt_y</p:attrName>
                                        </p:attrNameLst>
                                      </p:cBhvr>
                                      <p:tavLst>
                                        <p:tav tm="0">
                                          <p:val>
                                            <p:strVal val="ppt_y"/>
                                          </p:val>
                                        </p:tav>
                                        <p:tav tm="100000">
                                          <p:val>
                                            <p:strVal val="1+ppt_h/2"/>
                                          </p:val>
                                        </p:tav>
                                      </p:tavLst>
                                    </p:anim>
                                    <p:set>
                                      <p:cBhvr>
                                        <p:cTn id="80" dur="1" fill="hold">
                                          <p:stCondLst>
                                            <p:cond delay="499"/>
                                          </p:stCondLst>
                                        </p:cTn>
                                        <p:tgtEl>
                                          <p:spTgt spid="73"/>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6" presetClass="entr" presetSubtype="26" fill="hold" grpId="0" nodeType="clickEffect">
                                  <p:stCondLst>
                                    <p:cond delay="0"/>
                                  </p:stCondLst>
                                  <p:childTnLst>
                                    <p:set>
                                      <p:cBhvr>
                                        <p:cTn id="84" dur="1" fill="hold">
                                          <p:stCondLst>
                                            <p:cond delay="0"/>
                                          </p:stCondLst>
                                        </p:cTn>
                                        <p:tgtEl>
                                          <p:spTgt spid="57"/>
                                        </p:tgtEl>
                                        <p:attrNameLst>
                                          <p:attrName>style.visibility</p:attrName>
                                        </p:attrNameLst>
                                      </p:cBhvr>
                                      <p:to>
                                        <p:strVal val="visible"/>
                                      </p:to>
                                    </p:set>
                                    <p:animEffect transition="in" filter="barn(inHorizontal)">
                                      <p:cBhvr>
                                        <p:cTn id="85" dur="500"/>
                                        <p:tgtEl>
                                          <p:spTgt spid="57"/>
                                        </p:tgtEl>
                                      </p:cBhvr>
                                    </p:animEffect>
                                  </p:childTnLst>
                                </p:cTn>
                              </p:par>
                            </p:childTnLst>
                          </p:cTn>
                        </p:par>
                        <p:par>
                          <p:cTn id="86" fill="hold">
                            <p:stCondLst>
                              <p:cond delay="500"/>
                            </p:stCondLst>
                            <p:childTnLst>
                              <p:par>
                                <p:cTn id="87" presetID="22" presetClass="entr" presetSubtype="1" fill="hold" grpId="0" nodeType="afterEffect">
                                  <p:stCondLst>
                                    <p:cond delay="0"/>
                                  </p:stCondLst>
                                  <p:childTnLst>
                                    <p:set>
                                      <p:cBhvr>
                                        <p:cTn id="88" dur="1" fill="hold">
                                          <p:stCondLst>
                                            <p:cond delay="0"/>
                                          </p:stCondLst>
                                        </p:cTn>
                                        <p:tgtEl>
                                          <p:spTgt spid="61"/>
                                        </p:tgtEl>
                                        <p:attrNameLst>
                                          <p:attrName>style.visibility</p:attrName>
                                        </p:attrNameLst>
                                      </p:cBhvr>
                                      <p:to>
                                        <p:strVal val="visible"/>
                                      </p:to>
                                    </p:set>
                                    <p:animEffect transition="in" filter="wipe(up)">
                                      <p:cBhvr>
                                        <p:cTn id="89" dur="500"/>
                                        <p:tgtEl>
                                          <p:spTgt spid="61"/>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1" nodeType="clickEffect">
                                  <p:stCondLst>
                                    <p:cond delay="0"/>
                                  </p:stCondLst>
                                  <p:childTnLst>
                                    <p:set>
                                      <p:cBhvr>
                                        <p:cTn id="93" dur="1" fill="hold">
                                          <p:stCondLst>
                                            <p:cond delay="0"/>
                                          </p:stCondLst>
                                        </p:cTn>
                                        <p:tgtEl>
                                          <p:spTgt spid="74"/>
                                        </p:tgtEl>
                                        <p:attrNameLst>
                                          <p:attrName>style.visibility</p:attrName>
                                        </p:attrNameLst>
                                      </p:cBhvr>
                                      <p:to>
                                        <p:strVal val="visible"/>
                                      </p:to>
                                    </p:set>
                                    <p:animEffect transition="in" filter="wipe(left)">
                                      <p:cBhvr>
                                        <p:cTn id="94" dur="500"/>
                                        <p:tgtEl>
                                          <p:spTgt spid="74"/>
                                        </p:tgtEl>
                                      </p:cBhvr>
                                    </p:animEffect>
                                  </p:childTnLst>
                                </p:cTn>
                              </p:par>
                            </p:childTnLst>
                          </p:cTn>
                        </p:par>
                      </p:childTnLst>
                    </p:cTn>
                  </p:par>
                  <p:par>
                    <p:cTn id="95" fill="hold">
                      <p:stCondLst>
                        <p:cond delay="indefinite"/>
                      </p:stCondLst>
                      <p:childTnLst>
                        <p:par>
                          <p:cTn id="96" fill="hold">
                            <p:stCondLst>
                              <p:cond delay="0"/>
                            </p:stCondLst>
                            <p:childTnLst>
                              <p:par>
                                <p:cTn id="97" presetID="2" presetClass="exit" presetSubtype="4" fill="hold" grpId="2" nodeType="clickEffect">
                                  <p:stCondLst>
                                    <p:cond delay="0"/>
                                  </p:stCondLst>
                                  <p:childTnLst>
                                    <p:anim calcmode="lin" valueType="num">
                                      <p:cBhvr additive="base">
                                        <p:cTn id="98" dur="500"/>
                                        <p:tgtEl>
                                          <p:spTgt spid="74"/>
                                        </p:tgtEl>
                                        <p:attrNameLst>
                                          <p:attrName>ppt_x</p:attrName>
                                        </p:attrNameLst>
                                      </p:cBhvr>
                                      <p:tavLst>
                                        <p:tav tm="0">
                                          <p:val>
                                            <p:strVal val="ppt_x"/>
                                          </p:val>
                                        </p:tav>
                                        <p:tav tm="100000">
                                          <p:val>
                                            <p:strVal val="ppt_x"/>
                                          </p:val>
                                        </p:tav>
                                      </p:tavLst>
                                    </p:anim>
                                    <p:anim calcmode="lin" valueType="num">
                                      <p:cBhvr additive="base">
                                        <p:cTn id="99" dur="500"/>
                                        <p:tgtEl>
                                          <p:spTgt spid="74"/>
                                        </p:tgtEl>
                                        <p:attrNameLst>
                                          <p:attrName>ppt_y</p:attrName>
                                        </p:attrNameLst>
                                      </p:cBhvr>
                                      <p:tavLst>
                                        <p:tav tm="0">
                                          <p:val>
                                            <p:strVal val="ppt_y"/>
                                          </p:val>
                                        </p:tav>
                                        <p:tav tm="100000">
                                          <p:val>
                                            <p:strVal val="1+ppt_h/2"/>
                                          </p:val>
                                        </p:tav>
                                      </p:tavLst>
                                    </p:anim>
                                    <p:set>
                                      <p:cBhvr>
                                        <p:cTn id="100" dur="1" fill="hold">
                                          <p:stCondLst>
                                            <p:cond delay="499"/>
                                          </p:stCondLst>
                                        </p:cTn>
                                        <p:tgtEl>
                                          <p:spTgt spid="74"/>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20" presetClass="entr" presetSubtype="0" fill="hold" nodeType="clickEffect">
                                  <p:stCondLst>
                                    <p:cond delay="0"/>
                                  </p:stCondLst>
                                  <p:childTnLst>
                                    <p:set>
                                      <p:cBhvr>
                                        <p:cTn id="104" dur="1" fill="hold">
                                          <p:stCondLst>
                                            <p:cond delay="0"/>
                                          </p:stCondLst>
                                        </p:cTn>
                                        <p:tgtEl>
                                          <p:spTgt spid="51"/>
                                        </p:tgtEl>
                                        <p:attrNameLst>
                                          <p:attrName>style.visibility</p:attrName>
                                        </p:attrNameLst>
                                      </p:cBhvr>
                                      <p:to>
                                        <p:strVal val="visible"/>
                                      </p:to>
                                    </p:set>
                                    <p:animEffect transition="in" filter="wedge">
                                      <p:cBhvr>
                                        <p:cTn id="105" dur="2000"/>
                                        <p:tgtEl>
                                          <p:spTgt spid="51"/>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1" fill="hold" grpId="0" nodeType="clickEffect">
                                  <p:stCondLst>
                                    <p:cond delay="0"/>
                                  </p:stCondLst>
                                  <p:childTnLst>
                                    <p:set>
                                      <p:cBhvr>
                                        <p:cTn id="109" dur="1" fill="hold">
                                          <p:stCondLst>
                                            <p:cond delay="0"/>
                                          </p:stCondLst>
                                        </p:cTn>
                                        <p:tgtEl>
                                          <p:spTgt spid="66"/>
                                        </p:tgtEl>
                                        <p:attrNameLst>
                                          <p:attrName>style.visibility</p:attrName>
                                        </p:attrNameLst>
                                      </p:cBhvr>
                                      <p:to>
                                        <p:strVal val="visible"/>
                                      </p:to>
                                    </p:set>
                                    <p:animEffect transition="in" filter="wipe(up)">
                                      <p:cBhvr>
                                        <p:cTn id="110" dur="500"/>
                                        <p:tgtEl>
                                          <p:spTgt spid="66"/>
                                        </p:tgtEl>
                                      </p:cBhvr>
                                    </p:animEffect>
                                  </p:childTnLst>
                                </p:cTn>
                              </p:par>
                            </p:childTnLst>
                          </p:cTn>
                        </p:par>
                        <p:par>
                          <p:cTn id="111" fill="hold">
                            <p:stCondLst>
                              <p:cond delay="500"/>
                            </p:stCondLst>
                            <p:childTnLst>
                              <p:par>
                                <p:cTn id="112" presetID="4" presetClass="entr" presetSubtype="16" fill="hold" grpId="0" nodeType="afterEffect">
                                  <p:stCondLst>
                                    <p:cond delay="0"/>
                                  </p:stCondLst>
                                  <p:childTnLst>
                                    <p:set>
                                      <p:cBhvr>
                                        <p:cTn id="113" dur="1" fill="hold">
                                          <p:stCondLst>
                                            <p:cond delay="0"/>
                                          </p:stCondLst>
                                        </p:cTn>
                                        <p:tgtEl>
                                          <p:spTgt spid="65"/>
                                        </p:tgtEl>
                                        <p:attrNameLst>
                                          <p:attrName>style.visibility</p:attrName>
                                        </p:attrNameLst>
                                      </p:cBhvr>
                                      <p:to>
                                        <p:strVal val="visible"/>
                                      </p:to>
                                    </p:set>
                                    <p:animEffect transition="in" filter="box(in)">
                                      <p:cBhvr>
                                        <p:cTn id="114" dur="500"/>
                                        <p:tgtEl>
                                          <p:spTgt spid="65"/>
                                        </p:tgtEl>
                                      </p:cBhvr>
                                    </p:animEffect>
                                  </p:childTnLst>
                                </p:cTn>
                              </p:par>
                            </p:childTnLst>
                          </p:cTn>
                        </p:par>
                      </p:childTnLst>
                    </p:cTn>
                  </p:par>
                  <p:par>
                    <p:cTn id="115" fill="hold">
                      <p:stCondLst>
                        <p:cond delay="indefinite"/>
                      </p:stCondLst>
                      <p:childTnLst>
                        <p:par>
                          <p:cTn id="116" fill="hold">
                            <p:stCondLst>
                              <p:cond delay="0"/>
                            </p:stCondLst>
                            <p:childTnLst>
                              <p:par>
                                <p:cTn id="117" presetID="4" presetClass="entr" presetSubtype="16" fill="hold" grpId="0" nodeType="clickEffect">
                                  <p:stCondLst>
                                    <p:cond delay="0"/>
                                  </p:stCondLst>
                                  <p:childTnLst>
                                    <p:set>
                                      <p:cBhvr>
                                        <p:cTn id="118" dur="1" fill="hold">
                                          <p:stCondLst>
                                            <p:cond delay="0"/>
                                          </p:stCondLst>
                                        </p:cTn>
                                        <p:tgtEl>
                                          <p:spTgt spid="64"/>
                                        </p:tgtEl>
                                        <p:attrNameLst>
                                          <p:attrName>style.visibility</p:attrName>
                                        </p:attrNameLst>
                                      </p:cBhvr>
                                      <p:to>
                                        <p:strVal val="visible"/>
                                      </p:to>
                                    </p:set>
                                    <p:animEffect transition="in" filter="box(in)">
                                      <p:cBhvr>
                                        <p:cTn id="119" dur="500"/>
                                        <p:tgtEl>
                                          <p:spTgt spid="64"/>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59"/>
                                        </p:tgtEl>
                                        <p:attrNameLst>
                                          <p:attrName>style.visibility</p:attrName>
                                        </p:attrNameLst>
                                      </p:cBhvr>
                                      <p:to>
                                        <p:strVal val="visible"/>
                                      </p:to>
                                    </p:set>
                                    <p:animEffect transition="in" filter="wipe(left)">
                                      <p:cBhvr>
                                        <p:cTn id="124" dur="500"/>
                                        <p:tgtEl>
                                          <p:spTgt spid="59"/>
                                        </p:tgtEl>
                                      </p:cBhvr>
                                    </p:animEffect>
                                  </p:childTnLst>
                                </p:cTn>
                              </p:par>
                            </p:childTnLst>
                          </p:cTn>
                        </p:par>
                        <p:par>
                          <p:cTn id="125" fill="hold">
                            <p:stCondLst>
                              <p:cond delay="500"/>
                            </p:stCondLst>
                            <p:childTnLst>
                              <p:par>
                                <p:cTn id="126" presetID="8" presetClass="entr" presetSubtype="16" fill="hold" grpId="0" nodeType="afterEffect">
                                  <p:stCondLst>
                                    <p:cond delay="0"/>
                                  </p:stCondLst>
                                  <p:childTnLst>
                                    <p:set>
                                      <p:cBhvr>
                                        <p:cTn id="127" dur="1" fill="hold">
                                          <p:stCondLst>
                                            <p:cond delay="0"/>
                                          </p:stCondLst>
                                        </p:cTn>
                                        <p:tgtEl>
                                          <p:spTgt spid="50"/>
                                        </p:tgtEl>
                                        <p:attrNameLst>
                                          <p:attrName>style.visibility</p:attrName>
                                        </p:attrNameLst>
                                      </p:cBhvr>
                                      <p:to>
                                        <p:strVal val="visible"/>
                                      </p:to>
                                    </p:set>
                                    <p:animEffect transition="in" filter="diamond(in)">
                                      <p:cBhvr>
                                        <p:cTn id="128" dur="2000"/>
                                        <p:tgtEl>
                                          <p:spTgt spid="50"/>
                                        </p:tgtEl>
                                      </p:cBhvr>
                                    </p:animEffect>
                                  </p:childTnLst>
                                </p:cTn>
                              </p:par>
                            </p:childTnLst>
                          </p:cTn>
                        </p:par>
                      </p:childTnLst>
                    </p:cTn>
                  </p:par>
                  <p:par>
                    <p:cTn id="129" fill="hold">
                      <p:stCondLst>
                        <p:cond delay="indefinite"/>
                      </p:stCondLst>
                      <p:childTnLst>
                        <p:par>
                          <p:cTn id="130" fill="hold">
                            <p:stCondLst>
                              <p:cond delay="0"/>
                            </p:stCondLst>
                            <p:childTnLst>
                              <p:par>
                                <p:cTn id="131" presetID="19" presetClass="entr" presetSubtype="10" fill="hold" grpId="0" nodeType="clickEffect">
                                  <p:stCondLst>
                                    <p:cond delay="0"/>
                                  </p:stCondLst>
                                  <p:childTnLst>
                                    <p:set>
                                      <p:cBhvr>
                                        <p:cTn id="132" dur="1" fill="hold">
                                          <p:stCondLst>
                                            <p:cond delay="0"/>
                                          </p:stCondLst>
                                        </p:cTn>
                                        <p:tgtEl>
                                          <p:spTgt spid="55"/>
                                        </p:tgtEl>
                                        <p:attrNameLst>
                                          <p:attrName>style.visibility</p:attrName>
                                        </p:attrNameLst>
                                      </p:cBhvr>
                                      <p:to>
                                        <p:strVal val="visible"/>
                                      </p:to>
                                    </p:set>
                                    <p:anim calcmode="lin" valueType="num">
                                      <p:cBhvr>
                                        <p:cTn id="133" dur="5000" fill="hold"/>
                                        <p:tgtEl>
                                          <p:spTgt spid="55"/>
                                        </p:tgtEl>
                                        <p:attrNameLst>
                                          <p:attrName>ppt_w</p:attrName>
                                        </p:attrNameLst>
                                      </p:cBhvr>
                                      <p:tavLst>
                                        <p:tav tm="0" fmla="#ppt_w*sin(2.5*pi*$)">
                                          <p:val>
                                            <p:fltVal val="0"/>
                                          </p:val>
                                        </p:tav>
                                        <p:tav tm="100000">
                                          <p:val>
                                            <p:fltVal val="1"/>
                                          </p:val>
                                        </p:tav>
                                      </p:tavLst>
                                    </p:anim>
                                    <p:anim calcmode="lin" valueType="num">
                                      <p:cBhvr>
                                        <p:cTn id="134" dur="5000" fill="hold"/>
                                        <p:tgtEl>
                                          <p:spTgt spid="55"/>
                                        </p:tgtEl>
                                        <p:attrNameLst>
                                          <p:attrName>ppt_h</p:attrName>
                                        </p:attrNameLst>
                                      </p:cBhvr>
                                      <p:tavLst>
                                        <p:tav tm="0">
                                          <p:val>
                                            <p:strVal val="#ppt_h"/>
                                          </p:val>
                                        </p:tav>
                                        <p:tav tm="100000">
                                          <p:val>
                                            <p:strVal val="#ppt_h"/>
                                          </p:val>
                                        </p:tav>
                                      </p:tavLst>
                                    </p:anim>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grpId="0" nodeType="clickEffect">
                                  <p:stCondLst>
                                    <p:cond delay="0"/>
                                  </p:stCondLst>
                                  <p:childTnLst>
                                    <p:set>
                                      <p:cBhvr>
                                        <p:cTn id="138" dur="1" fill="hold">
                                          <p:stCondLst>
                                            <p:cond delay="0"/>
                                          </p:stCondLst>
                                        </p:cTn>
                                        <p:tgtEl>
                                          <p:spTgt spid="60"/>
                                        </p:tgtEl>
                                        <p:attrNameLst>
                                          <p:attrName>style.visibility</p:attrName>
                                        </p:attrNameLst>
                                      </p:cBhvr>
                                      <p:to>
                                        <p:strVal val="visible"/>
                                      </p:to>
                                    </p:set>
                                    <p:animEffect transition="in" filter="wipe(left)">
                                      <p:cBhvr>
                                        <p:cTn id="139" dur="500"/>
                                        <p:tgtEl>
                                          <p:spTgt spid="60"/>
                                        </p:tgtEl>
                                      </p:cBhvr>
                                    </p:animEffect>
                                  </p:childTnLst>
                                </p:cTn>
                              </p:par>
                            </p:childTnLst>
                          </p:cTn>
                        </p:par>
                        <p:par>
                          <p:cTn id="140" fill="hold">
                            <p:stCondLst>
                              <p:cond delay="500"/>
                            </p:stCondLst>
                            <p:childTnLst>
                              <p:par>
                                <p:cTn id="141" presetID="4" presetClass="entr" presetSubtype="16" fill="hold" grpId="0" nodeType="afterEffect">
                                  <p:stCondLst>
                                    <p:cond delay="0"/>
                                  </p:stCondLst>
                                  <p:childTnLst>
                                    <p:set>
                                      <p:cBhvr>
                                        <p:cTn id="142" dur="1" fill="hold">
                                          <p:stCondLst>
                                            <p:cond delay="0"/>
                                          </p:stCondLst>
                                        </p:cTn>
                                        <p:tgtEl>
                                          <p:spTgt spid="52"/>
                                        </p:tgtEl>
                                        <p:attrNameLst>
                                          <p:attrName>style.visibility</p:attrName>
                                        </p:attrNameLst>
                                      </p:cBhvr>
                                      <p:to>
                                        <p:strVal val="visible"/>
                                      </p:to>
                                    </p:set>
                                    <p:animEffect transition="in" filter="box(in)">
                                      <p:cBhvr>
                                        <p:cTn id="143" dur="500"/>
                                        <p:tgtEl>
                                          <p:spTgt spid="52"/>
                                        </p:tgtEl>
                                      </p:cBhvr>
                                    </p:animEffect>
                                  </p:childTnLst>
                                </p:cTn>
                              </p:par>
                            </p:childTnLst>
                          </p:cTn>
                        </p:par>
                      </p:childTnLst>
                    </p:cTn>
                  </p:par>
                  <p:par>
                    <p:cTn id="144" fill="hold">
                      <p:stCondLst>
                        <p:cond delay="indefinite"/>
                      </p:stCondLst>
                      <p:childTnLst>
                        <p:par>
                          <p:cTn id="145" fill="hold">
                            <p:stCondLst>
                              <p:cond delay="0"/>
                            </p:stCondLst>
                            <p:childTnLst>
                              <p:par>
                                <p:cTn id="146" presetID="49" presetClass="entr" presetSubtype="0" decel="100000" fill="hold" grpId="0" nodeType="clickEffect">
                                  <p:stCondLst>
                                    <p:cond delay="0"/>
                                  </p:stCondLst>
                                  <p:childTnLst>
                                    <p:set>
                                      <p:cBhvr>
                                        <p:cTn id="147" dur="1" fill="hold">
                                          <p:stCondLst>
                                            <p:cond delay="0"/>
                                          </p:stCondLst>
                                        </p:cTn>
                                        <p:tgtEl>
                                          <p:spTgt spid="56"/>
                                        </p:tgtEl>
                                        <p:attrNameLst>
                                          <p:attrName>style.visibility</p:attrName>
                                        </p:attrNameLst>
                                      </p:cBhvr>
                                      <p:to>
                                        <p:strVal val="visible"/>
                                      </p:to>
                                    </p:set>
                                    <p:anim calcmode="lin" valueType="num">
                                      <p:cBhvr>
                                        <p:cTn id="148" dur="500" fill="hold"/>
                                        <p:tgtEl>
                                          <p:spTgt spid="56"/>
                                        </p:tgtEl>
                                        <p:attrNameLst>
                                          <p:attrName>ppt_w</p:attrName>
                                        </p:attrNameLst>
                                      </p:cBhvr>
                                      <p:tavLst>
                                        <p:tav tm="0">
                                          <p:val>
                                            <p:fltVal val="0"/>
                                          </p:val>
                                        </p:tav>
                                        <p:tav tm="100000">
                                          <p:val>
                                            <p:strVal val="#ppt_w"/>
                                          </p:val>
                                        </p:tav>
                                      </p:tavLst>
                                    </p:anim>
                                    <p:anim calcmode="lin" valueType="num">
                                      <p:cBhvr>
                                        <p:cTn id="149" dur="500" fill="hold"/>
                                        <p:tgtEl>
                                          <p:spTgt spid="56"/>
                                        </p:tgtEl>
                                        <p:attrNameLst>
                                          <p:attrName>ppt_h</p:attrName>
                                        </p:attrNameLst>
                                      </p:cBhvr>
                                      <p:tavLst>
                                        <p:tav tm="0">
                                          <p:val>
                                            <p:fltVal val="0"/>
                                          </p:val>
                                        </p:tav>
                                        <p:tav tm="100000">
                                          <p:val>
                                            <p:strVal val="#ppt_h"/>
                                          </p:val>
                                        </p:tav>
                                      </p:tavLst>
                                    </p:anim>
                                    <p:anim calcmode="lin" valueType="num">
                                      <p:cBhvr>
                                        <p:cTn id="150" dur="500" fill="hold"/>
                                        <p:tgtEl>
                                          <p:spTgt spid="56"/>
                                        </p:tgtEl>
                                        <p:attrNameLst>
                                          <p:attrName>style.rotation</p:attrName>
                                        </p:attrNameLst>
                                      </p:cBhvr>
                                      <p:tavLst>
                                        <p:tav tm="0">
                                          <p:val>
                                            <p:fltVal val="360"/>
                                          </p:val>
                                        </p:tav>
                                        <p:tav tm="100000">
                                          <p:val>
                                            <p:fltVal val="0"/>
                                          </p:val>
                                        </p:tav>
                                      </p:tavLst>
                                    </p:anim>
                                    <p:animEffect transition="in" filter="fade">
                                      <p:cBhvr>
                                        <p:cTn id="151" dur="500"/>
                                        <p:tgtEl>
                                          <p:spTgt spid="56"/>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4" fill="hold" grpId="0" nodeType="clickEffect">
                                  <p:stCondLst>
                                    <p:cond delay="0"/>
                                  </p:stCondLst>
                                  <p:childTnLst>
                                    <p:set>
                                      <p:cBhvr>
                                        <p:cTn id="155" dur="1" fill="hold">
                                          <p:stCondLst>
                                            <p:cond delay="0"/>
                                          </p:stCondLst>
                                        </p:cTn>
                                        <p:tgtEl>
                                          <p:spTgt spid="54"/>
                                        </p:tgtEl>
                                        <p:attrNameLst>
                                          <p:attrName>style.visibility</p:attrName>
                                        </p:attrNameLst>
                                      </p:cBhvr>
                                      <p:to>
                                        <p:strVal val="visible"/>
                                      </p:to>
                                    </p:set>
                                    <p:animEffect transition="in" filter="wipe(down)">
                                      <p:cBhvr>
                                        <p:cTn id="156" dur="500"/>
                                        <p:tgtEl>
                                          <p:spTgt spid="54"/>
                                        </p:tgtEl>
                                      </p:cBhvr>
                                    </p:animEffect>
                                  </p:childTnLst>
                                </p:cTn>
                              </p:par>
                            </p:childTnLst>
                          </p:cTn>
                        </p:par>
                        <p:par>
                          <p:cTn id="157" fill="hold">
                            <p:stCondLst>
                              <p:cond delay="500"/>
                            </p:stCondLst>
                            <p:childTnLst>
                              <p:par>
                                <p:cTn id="158" presetID="22" presetClass="entr" presetSubtype="8" fill="hold" grpId="0" nodeType="afterEffect">
                                  <p:stCondLst>
                                    <p:cond delay="0"/>
                                  </p:stCondLst>
                                  <p:childTnLst>
                                    <p:set>
                                      <p:cBhvr>
                                        <p:cTn id="159" dur="1" fill="hold">
                                          <p:stCondLst>
                                            <p:cond delay="0"/>
                                          </p:stCondLst>
                                        </p:cTn>
                                        <p:tgtEl>
                                          <p:spTgt spid="53"/>
                                        </p:tgtEl>
                                        <p:attrNameLst>
                                          <p:attrName>style.visibility</p:attrName>
                                        </p:attrNameLst>
                                      </p:cBhvr>
                                      <p:to>
                                        <p:strVal val="visible"/>
                                      </p:to>
                                    </p:set>
                                    <p:animEffect transition="in" filter="wipe(left)">
                                      <p:cBhvr>
                                        <p:cTn id="160" dur="500"/>
                                        <p:tgtEl>
                                          <p:spTgt spid="53"/>
                                        </p:tgtEl>
                                      </p:cBhvr>
                                    </p:animEffect>
                                  </p:childTnLst>
                                </p:cTn>
                              </p:par>
                            </p:childTnLst>
                          </p:cTn>
                        </p:par>
                      </p:childTnLst>
                    </p:cTn>
                  </p:par>
                  <p:par>
                    <p:cTn id="161" fill="hold">
                      <p:stCondLst>
                        <p:cond delay="indefinite"/>
                      </p:stCondLst>
                      <p:childTnLst>
                        <p:par>
                          <p:cTn id="162" fill="hold">
                            <p:stCondLst>
                              <p:cond delay="0"/>
                            </p:stCondLst>
                            <p:childTnLst>
                              <p:par>
                                <p:cTn id="163" presetID="49" presetClass="entr" presetSubtype="0" decel="100000" fill="hold" grpId="0" nodeType="clickEffect">
                                  <p:stCondLst>
                                    <p:cond delay="0"/>
                                  </p:stCondLst>
                                  <p:childTnLst>
                                    <p:set>
                                      <p:cBhvr>
                                        <p:cTn id="164" dur="1" fill="hold">
                                          <p:stCondLst>
                                            <p:cond delay="0"/>
                                          </p:stCondLst>
                                        </p:cTn>
                                        <p:tgtEl>
                                          <p:spTgt spid="70"/>
                                        </p:tgtEl>
                                        <p:attrNameLst>
                                          <p:attrName>style.visibility</p:attrName>
                                        </p:attrNameLst>
                                      </p:cBhvr>
                                      <p:to>
                                        <p:strVal val="visible"/>
                                      </p:to>
                                    </p:set>
                                    <p:anim calcmode="lin" valueType="num">
                                      <p:cBhvr>
                                        <p:cTn id="165" dur="500" fill="hold"/>
                                        <p:tgtEl>
                                          <p:spTgt spid="70"/>
                                        </p:tgtEl>
                                        <p:attrNameLst>
                                          <p:attrName>ppt_w</p:attrName>
                                        </p:attrNameLst>
                                      </p:cBhvr>
                                      <p:tavLst>
                                        <p:tav tm="0">
                                          <p:val>
                                            <p:fltVal val="0"/>
                                          </p:val>
                                        </p:tav>
                                        <p:tav tm="100000">
                                          <p:val>
                                            <p:strVal val="#ppt_w"/>
                                          </p:val>
                                        </p:tav>
                                      </p:tavLst>
                                    </p:anim>
                                    <p:anim calcmode="lin" valueType="num">
                                      <p:cBhvr>
                                        <p:cTn id="166" dur="500" fill="hold"/>
                                        <p:tgtEl>
                                          <p:spTgt spid="70"/>
                                        </p:tgtEl>
                                        <p:attrNameLst>
                                          <p:attrName>ppt_h</p:attrName>
                                        </p:attrNameLst>
                                      </p:cBhvr>
                                      <p:tavLst>
                                        <p:tav tm="0">
                                          <p:val>
                                            <p:fltVal val="0"/>
                                          </p:val>
                                        </p:tav>
                                        <p:tav tm="100000">
                                          <p:val>
                                            <p:strVal val="#ppt_h"/>
                                          </p:val>
                                        </p:tav>
                                      </p:tavLst>
                                    </p:anim>
                                    <p:anim calcmode="lin" valueType="num">
                                      <p:cBhvr>
                                        <p:cTn id="167" dur="500" fill="hold"/>
                                        <p:tgtEl>
                                          <p:spTgt spid="70"/>
                                        </p:tgtEl>
                                        <p:attrNameLst>
                                          <p:attrName>style.rotation</p:attrName>
                                        </p:attrNameLst>
                                      </p:cBhvr>
                                      <p:tavLst>
                                        <p:tav tm="0">
                                          <p:val>
                                            <p:fltVal val="360"/>
                                          </p:val>
                                        </p:tav>
                                        <p:tav tm="100000">
                                          <p:val>
                                            <p:fltVal val="0"/>
                                          </p:val>
                                        </p:tav>
                                      </p:tavLst>
                                    </p:anim>
                                    <p:animEffect transition="in" filter="fade">
                                      <p:cBhvr>
                                        <p:cTn id="168" dur="500"/>
                                        <p:tgtEl>
                                          <p:spTgt spid="70"/>
                                        </p:tgtEl>
                                      </p:cBhvr>
                                    </p:animEffect>
                                  </p:childTnLst>
                                </p:cTn>
                              </p:par>
                            </p:childTnLst>
                          </p:cTn>
                        </p:par>
                      </p:childTnLst>
                    </p:cTn>
                  </p:par>
                  <p:par>
                    <p:cTn id="169" fill="hold">
                      <p:stCondLst>
                        <p:cond delay="indefinite"/>
                      </p:stCondLst>
                      <p:childTnLst>
                        <p:par>
                          <p:cTn id="170" fill="hold">
                            <p:stCondLst>
                              <p:cond delay="0"/>
                            </p:stCondLst>
                            <p:childTnLst>
                              <p:par>
                                <p:cTn id="171" presetID="49" presetClass="entr" presetSubtype="0" decel="100000" fill="hold" grpId="0" nodeType="clickEffect">
                                  <p:stCondLst>
                                    <p:cond delay="0"/>
                                  </p:stCondLst>
                                  <p:childTnLst>
                                    <p:set>
                                      <p:cBhvr>
                                        <p:cTn id="172" dur="1" fill="hold">
                                          <p:stCondLst>
                                            <p:cond delay="0"/>
                                          </p:stCondLst>
                                        </p:cTn>
                                        <p:tgtEl>
                                          <p:spTgt spid="71"/>
                                        </p:tgtEl>
                                        <p:attrNameLst>
                                          <p:attrName>style.visibility</p:attrName>
                                        </p:attrNameLst>
                                      </p:cBhvr>
                                      <p:to>
                                        <p:strVal val="visible"/>
                                      </p:to>
                                    </p:set>
                                    <p:anim calcmode="lin" valueType="num">
                                      <p:cBhvr>
                                        <p:cTn id="173" dur="500" fill="hold"/>
                                        <p:tgtEl>
                                          <p:spTgt spid="71"/>
                                        </p:tgtEl>
                                        <p:attrNameLst>
                                          <p:attrName>ppt_w</p:attrName>
                                        </p:attrNameLst>
                                      </p:cBhvr>
                                      <p:tavLst>
                                        <p:tav tm="0">
                                          <p:val>
                                            <p:fltVal val="0"/>
                                          </p:val>
                                        </p:tav>
                                        <p:tav tm="100000">
                                          <p:val>
                                            <p:strVal val="#ppt_w"/>
                                          </p:val>
                                        </p:tav>
                                      </p:tavLst>
                                    </p:anim>
                                    <p:anim calcmode="lin" valueType="num">
                                      <p:cBhvr>
                                        <p:cTn id="174" dur="500" fill="hold"/>
                                        <p:tgtEl>
                                          <p:spTgt spid="71"/>
                                        </p:tgtEl>
                                        <p:attrNameLst>
                                          <p:attrName>ppt_h</p:attrName>
                                        </p:attrNameLst>
                                      </p:cBhvr>
                                      <p:tavLst>
                                        <p:tav tm="0">
                                          <p:val>
                                            <p:fltVal val="0"/>
                                          </p:val>
                                        </p:tav>
                                        <p:tav tm="100000">
                                          <p:val>
                                            <p:strVal val="#ppt_h"/>
                                          </p:val>
                                        </p:tav>
                                      </p:tavLst>
                                    </p:anim>
                                    <p:anim calcmode="lin" valueType="num">
                                      <p:cBhvr>
                                        <p:cTn id="175" dur="500" fill="hold"/>
                                        <p:tgtEl>
                                          <p:spTgt spid="71"/>
                                        </p:tgtEl>
                                        <p:attrNameLst>
                                          <p:attrName>style.rotation</p:attrName>
                                        </p:attrNameLst>
                                      </p:cBhvr>
                                      <p:tavLst>
                                        <p:tav tm="0">
                                          <p:val>
                                            <p:fltVal val="360"/>
                                          </p:val>
                                        </p:tav>
                                        <p:tav tm="100000">
                                          <p:val>
                                            <p:fltVal val="0"/>
                                          </p:val>
                                        </p:tav>
                                      </p:tavLst>
                                    </p:anim>
                                    <p:animEffect transition="in" filter="fade">
                                      <p:cBhvr>
                                        <p:cTn id="176" dur="500"/>
                                        <p:tgtEl>
                                          <p:spTgt spid="71"/>
                                        </p:tgtEl>
                                      </p:cBhvr>
                                    </p:animEffect>
                                  </p:childTnLst>
                                </p:cTn>
                              </p:par>
                            </p:childTnLst>
                          </p:cTn>
                        </p:par>
                      </p:childTnLst>
                    </p:cTn>
                  </p:par>
                  <p:par>
                    <p:cTn id="177" fill="hold">
                      <p:stCondLst>
                        <p:cond delay="indefinite"/>
                      </p:stCondLst>
                      <p:childTnLst>
                        <p:par>
                          <p:cTn id="178" fill="hold">
                            <p:stCondLst>
                              <p:cond delay="0"/>
                            </p:stCondLst>
                            <p:childTnLst>
                              <p:par>
                                <p:cTn id="179" presetID="49" presetClass="entr" presetSubtype="0" decel="100000" fill="hold" grpId="0" nodeType="clickEffect">
                                  <p:stCondLst>
                                    <p:cond delay="0"/>
                                  </p:stCondLst>
                                  <p:childTnLst>
                                    <p:set>
                                      <p:cBhvr>
                                        <p:cTn id="180" dur="1" fill="hold">
                                          <p:stCondLst>
                                            <p:cond delay="0"/>
                                          </p:stCondLst>
                                        </p:cTn>
                                        <p:tgtEl>
                                          <p:spTgt spid="72"/>
                                        </p:tgtEl>
                                        <p:attrNameLst>
                                          <p:attrName>style.visibility</p:attrName>
                                        </p:attrNameLst>
                                      </p:cBhvr>
                                      <p:to>
                                        <p:strVal val="visible"/>
                                      </p:to>
                                    </p:set>
                                    <p:anim calcmode="lin" valueType="num">
                                      <p:cBhvr>
                                        <p:cTn id="181" dur="500" fill="hold"/>
                                        <p:tgtEl>
                                          <p:spTgt spid="72"/>
                                        </p:tgtEl>
                                        <p:attrNameLst>
                                          <p:attrName>ppt_w</p:attrName>
                                        </p:attrNameLst>
                                      </p:cBhvr>
                                      <p:tavLst>
                                        <p:tav tm="0">
                                          <p:val>
                                            <p:fltVal val="0"/>
                                          </p:val>
                                        </p:tav>
                                        <p:tav tm="100000">
                                          <p:val>
                                            <p:strVal val="#ppt_w"/>
                                          </p:val>
                                        </p:tav>
                                      </p:tavLst>
                                    </p:anim>
                                    <p:anim calcmode="lin" valueType="num">
                                      <p:cBhvr>
                                        <p:cTn id="182" dur="500" fill="hold"/>
                                        <p:tgtEl>
                                          <p:spTgt spid="72"/>
                                        </p:tgtEl>
                                        <p:attrNameLst>
                                          <p:attrName>ppt_h</p:attrName>
                                        </p:attrNameLst>
                                      </p:cBhvr>
                                      <p:tavLst>
                                        <p:tav tm="0">
                                          <p:val>
                                            <p:fltVal val="0"/>
                                          </p:val>
                                        </p:tav>
                                        <p:tav tm="100000">
                                          <p:val>
                                            <p:strVal val="#ppt_h"/>
                                          </p:val>
                                        </p:tav>
                                      </p:tavLst>
                                    </p:anim>
                                    <p:anim calcmode="lin" valueType="num">
                                      <p:cBhvr>
                                        <p:cTn id="183" dur="500" fill="hold"/>
                                        <p:tgtEl>
                                          <p:spTgt spid="72"/>
                                        </p:tgtEl>
                                        <p:attrNameLst>
                                          <p:attrName>style.rotation</p:attrName>
                                        </p:attrNameLst>
                                      </p:cBhvr>
                                      <p:tavLst>
                                        <p:tav tm="0">
                                          <p:val>
                                            <p:fltVal val="360"/>
                                          </p:val>
                                        </p:tav>
                                        <p:tav tm="100000">
                                          <p:val>
                                            <p:fltVal val="0"/>
                                          </p:val>
                                        </p:tav>
                                      </p:tavLst>
                                    </p:anim>
                                    <p:animEffect transition="in" filter="fade">
                                      <p:cBhvr>
                                        <p:cTn id="184" dur="500"/>
                                        <p:tgtEl>
                                          <p:spTgt spid="72"/>
                                        </p:tgtEl>
                                      </p:cBhvr>
                                    </p:animEffect>
                                  </p:childTnLst>
                                </p:cTn>
                              </p:par>
                            </p:childTnLst>
                          </p:cTn>
                        </p:par>
                      </p:childTnLst>
                    </p:cTn>
                  </p:par>
                  <p:par>
                    <p:cTn id="185" fill="hold">
                      <p:stCondLst>
                        <p:cond delay="indefinite"/>
                      </p:stCondLst>
                      <p:childTnLst>
                        <p:par>
                          <p:cTn id="186" fill="hold">
                            <p:stCondLst>
                              <p:cond delay="0"/>
                            </p:stCondLst>
                            <p:childTnLst>
                              <p:par>
                                <p:cTn id="187" presetID="2" presetClass="exit" presetSubtype="4" fill="hold" grpId="0" nodeType="clickEffect">
                                  <p:stCondLst>
                                    <p:cond delay="0"/>
                                  </p:stCondLst>
                                  <p:childTnLst>
                                    <p:anim calcmode="lin" valueType="num">
                                      <p:cBhvr additive="base">
                                        <p:cTn id="188" dur="500"/>
                                        <p:tgtEl>
                                          <p:spTgt spid="74"/>
                                        </p:tgtEl>
                                        <p:attrNameLst>
                                          <p:attrName>ppt_x</p:attrName>
                                        </p:attrNameLst>
                                      </p:cBhvr>
                                      <p:tavLst>
                                        <p:tav tm="0">
                                          <p:val>
                                            <p:strVal val="ppt_x"/>
                                          </p:val>
                                        </p:tav>
                                        <p:tav tm="100000">
                                          <p:val>
                                            <p:strVal val="ppt_x"/>
                                          </p:val>
                                        </p:tav>
                                      </p:tavLst>
                                    </p:anim>
                                    <p:anim calcmode="lin" valueType="num">
                                      <p:cBhvr additive="base">
                                        <p:cTn id="189" dur="500"/>
                                        <p:tgtEl>
                                          <p:spTgt spid="74"/>
                                        </p:tgtEl>
                                        <p:attrNameLst>
                                          <p:attrName>ppt_y</p:attrName>
                                        </p:attrNameLst>
                                      </p:cBhvr>
                                      <p:tavLst>
                                        <p:tav tm="0">
                                          <p:val>
                                            <p:strVal val="ppt_y"/>
                                          </p:val>
                                        </p:tav>
                                        <p:tav tm="100000">
                                          <p:val>
                                            <p:strVal val="1+ppt_h/2"/>
                                          </p:val>
                                        </p:tav>
                                      </p:tavLst>
                                    </p:anim>
                                    <p:set>
                                      <p:cBhvr>
                                        <p:cTn id="190" dur="1" fill="hold">
                                          <p:stCondLst>
                                            <p:cond delay="499"/>
                                          </p:stCondLst>
                                        </p:cTn>
                                        <p:tgtEl>
                                          <p:spTgt spid="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45" grpId="0" animBg="1"/>
      <p:bldP spid="46" grpId="0" animBg="1"/>
      <p:bldP spid="47" grpId="0" animBg="1"/>
      <p:bldP spid="48" grpId="0" animBg="1"/>
      <p:bldP spid="49" grpId="0" animBg="1"/>
      <p:bldP spid="50"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p:bldP spid="63" grpId="0"/>
      <p:bldP spid="64" grpId="0"/>
      <p:bldP spid="65" grpId="0" animBg="1"/>
      <p:bldP spid="66" grpId="0" animBg="1"/>
      <p:bldP spid="70" grpId="0" animBg="1"/>
      <p:bldP spid="71" grpId="0" animBg="1"/>
      <p:bldP spid="72" grpId="0" animBg="1"/>
      <p:bldP spid="73" grpId="0"/>
      <p:bldP spid="74" grpId="0"/>
      <p:bldP spid="74" grpId="1"/>
      <p:bldP spid="74" grpId="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Sampling</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Sampling</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36" name="Text Box 2"/>
          <p:cNvSpPr txBox="1">
            <a:spLocks noChangeArrowheads="1"/>
          </p:cNvSpPr>
          <p:nvPr/>
        </p:nvSpPr>
        <p:spPr bwMode="auto">
          <a:xfrm>
            <a:off x="539552" y="2348880"/>
            <a:ext cx="7982272"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200" dirty="0">
                <a:ea typeface="宋体" panose="02010600030101010101" pitchFamily="2" charset="-122"/>
              </a:rPr>
              <a:t>Most input signals to an electronic system start out as analog signals. For processing, the signal is normally converted to a digital signal by sampling the input. </a:t>
            </a:r>
          </a:p>
        </p:txBody>
      </p:sp>
      <p:graphicFrame>
        <p:nvGraphicFramePr>
          <p:cNvPr id="6" name="Object 13"/>
          <p:cNvGraphicFramePr>
            <a:graphicFrameLocks noChangeAspect="1"/>
          </p:cNvGraphicFramePr>
          <p:nvPr/>
        </p:nvGraphicFramePr>
        <p:xfrm>
          <a:off x="3779912" y="3229694"/>
          <a:ext cx="4114800" cy="3295650"/>
        </p:xfrm>
        <a:graphic>
          <a:graphicData uri="http://schemas.openxmlformats.org/presentationml/2006/ole">
            <mc:AlternateContent xmlns:mc="http://schemas.openxmlformats.org/markup-compatibility/2006">
              <mc:Choice xmlns:v="urn:schemas-microsoft-com:vml" Requires="v">
                <p:oleObj spid="_x0000_s361515" name="CorelDRAW" r:id="rId3" imgW="3581881" imgH="2868534" progId="CorelDRAW.Graphic.13">
                  <p:embed/>
                </p:oleObj>
              </mc:Choice>
              <mc:Fallback>
                <p:oleObj name="CorelDRAW" r:id="rId3" imgW="3581881" imgH="2868534"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912" y="3229694"/>
                        <a:ext cx="4114800"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14"/>
          <p:cNvSpPr txBox="1">
            <a:spLocks noChangeArrowheads="1"/>
          </p:cNvSpPr>
          <p:nvPr/>
        </p:nvSpPr>
        <p:spPr bwMode="auto">
          <a:xfrm>
            <a:off x="539552" y="3933056"/>
            <a:ext cx="33528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000" dirty="0">
                <a:ea typeface="宋体" panose="02010600030101010101" pitchFamily="2" charset="-122"/>
              </a:rPr>
              <a:t>Before sampling, the analog input must be filtered with a low-pass anti-aliasing filter. The filter eliminates frequencies that exceed a certain limit that is determined by the sampling rate.</a:t>
            </a:r>
          </a:p>
        </p:txBody>
      </p:sp>
    </p:spTree>
    <p:extLst>
      <p:ext uri="{BB962C8B-B14F-4D97-AF65-F5344CB8AC3E}">
        <p14:creationId xmlns:p14="http://schemas.microsoft.com/office/powerpoint/2010/main" val="393627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Anti-aliasing Filter</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Anti-aliasing Filter</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36" name="Text Box 2"/>
          <p:cNvSpPr txBox="1">
            <a:spLocks noChangeArrowheads="1"/>
          </p:cNvSpPr>
          <p:nvPr/>
        </p:nvSpPr>
        <p:spPr bwMode="auto">
          <a:xfrm>
            <a:off x="838200" y="2300679"/>
            <a:ext cx="7982272"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0"/>
              </a:spcBef>
            </a:pPr>
            <a:r>
              <a:rPr lang="en-US" altLang="zh-CN" sz="2200" dirty="0" smtClean="0">
                <a:ea typeface="宋体" panose="02010600030101010101" pitchFamily="2" charset="-122"/>
              </a:rPr>
              <a:t>The </a:t>
            </a:r>
            <a:r>
              <a:rPr lang="en-US" altLang="zh-CN" sz="2200" dirty="0">
                <a:ea typeface="宋体" panose="02010600030101010101" pitchFamily="2" charset="-122"/>
              </a:rPr>
              <a:t>sampling </a:t>
            </a:r>
            <a:r>
              <a:rPr lang="en-US" altLang="zh-CN" sz="2200" dirty="0" smtClean="0">
                <a:ea typeface="宋体" panose="02010600030101010101" pitchFamily="2" charset="-122"/>
              </a:rPr>
              <a:t>theorem:</a:t>
            </a:r>
          </a:p>
          <a:p>
            <a:pPr algn="just">
              <a:spcBef>
                <a:spcPts val="0"/>
              </a:spcBef>
            </a:pPr>
            <a:r>
              <a:rPr lang="en-US" altLang="zh-CN" sz="2200" dirty="0">
                <a:ea typeface="宋体" panose="02010600030101010101" pitchFamily="2" charset="-122"/>
              </a:rPr>
              <a:t>In order to recover a signal, the sampling rate must be greater than twice the highest frequency in the signal</a:t>
            </a:r>
            <a:r>
              <a:rPr lang="en-US" altLang="zh-CN" sz="2200" dirty="0" smtClean="0">
                <a:ea typeface="宋体" panose="02010600030101010101" pitchFamily="2" charset="-122"/>
              </a:rPr>
              <a:t>.</a:t>
            </a:r>
            <a:endParaRPr lang="en-US" altLang="zh-CN" sz="2200" dirty="0">
              <a:ea typeface="宋体" panose="02010600030101010101" pitchFamily="2" charset="-122"/>
            </a:endParaRPr>
          </a:p>
        </p:txBody>
      </p:sp>
      <p:sp>
        <p:nvSpPr>
          <p:cNvPr id="8" name="Text Box 8"/>
          <p:cNvSpPr txBox="1">
            <a:spLocks noChangeArrowheads="1"/>
          </p:cNvSpPr>
          <p:nvPr/>
        </p:nvSpPr>
        <p:spPr bwMode="auto">
          <a:xfrm>
            <a:off x="1615008" y="3998892"/>
            <a:ext cx="65532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200">
                <a:ea typeface="宋体" panose="02010600030101010101" pitchFamily="2" charset="-122"/>
              </a:rPr>
              <a:t>where </a:t>
            </a:r>
            <a:r>
              <a:rPr lang="en-US" altLang="zh-CN" sz="2200" i="1">
                <a:ea typeface="宋体" panose="02010600030101010101" pitchFamily="2" charset="-122"/>
              </a:rPr>
              <a:t>f</a:t>
            </a:r>
            <a:r>
              <a:rPr lang="en-US" altLang="zh-CN" sz="2200" baseline="-25000">
                <a:ea typeface="宋体" panose="02010600030101010101" pitchFamily="2" charset="-122"/>
              </a:rPr>
              <a:t>sample</a:t>
            </a:r>
            <a:r>
              <a:rPr lang="en-US" altLang="zh-CN" sz="2200">
                <a:ea typeface="宋体" panose="02010600030101010101" pitchFamily="2" charset="-122"/>
              </a:rPr>
              <a:t> = sampling frequency</a:t>
            </a:r>
          </a:p>
        </p:txBody>
      </p:sp>
      <p:sp>
        <p:nvSpPr>
          <p:cNvPr id="9" name="Text Box 9"/>
          <p:cNvSpPr txBox="1">
            <a:spLocks noChangeArrowheads="1"/>
          </p:cNvSpPr>
          <p:nvPr/>
        </p:nvSpPr>
        <p:spPr bwMode="auto">
          <a:xfrm>
            <a:off x="2300808" y="4379892"/>
            <a:ext cx="57912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200" i="1" dirty="0" err="1">
                <a:ea typeface="宋体" panose="02010600030101010101" pitchFamily="2" charset="-122"/>
              </a:rPr>
              <a:t>f</a:t>
            </a:r>
            <a:r>
              <a:rPr lang="en-US" altLang="zh-CN" sz="2200" baseline="-25000" dirty="0" err="1">
                <a:ea typeface="宋体" panose="02010600030101010101" pitchFamily="2" charset="-122"/>
              </a:rPr>
              <a:t>a</a:t>
            </a:r>
            <a:r>
              <a:rPr lang="en-US" altLang="zh-CN" sz="2200" baseline="-25000" dirty="0">
                <a:ea typeface="宋体" panose="02010600030101010101" pitchFamily="2" charset="-122"/>
              </a:rPr>
              <a:t>(max)</a:t>
            </a:r>
            <a:r>
              <a:rPr lang="en-US" altLang="zh-CN" sz="2200" dirty="0">
                <a:ea typeface="宋体" panose="02010600030101010101" pitchFamily="2" charset="-122"/>
              </a:rPr>
              <a:t> = highest harmonic in the analog signal</a:t>
            </a:r>
          </a:p>
        </p:txBody>
      </p:sp>
      <p:sp>
        <p:nvSpPr>
          <p:cNvPr id="10" name="Text Box 10"/>
          <p:cNvSpPr txBox="1">
            <a:spLocks noChangeArrowheads="1"/>
          </p:cNvSpPr>
          <p:nvPr/>
        </p:nvSpPr>
        <p:spPr bwMode="auto">
          <a:xfrm>
            <a:off x="853008" y="3525817"/>
            <a:ext cx="5334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200" dirty="0">
                <a:ea typeface="宋体" panose="02010600030101010101" pitchFamily="2" charset="-122"/>
              </a:rPr>
              <a:t>Stated as an equation,  </a:t>
            </a:r>
            <a:r>
              <a:rPr lang="en-US" altLang="zh-CN" sz="2200" i="1" dirty="0" err="1">
                <a:ea typeface="宋体" panose="02010600030101010101" pitchFamily="2" charset="-122"/>
              </a:rPr>
              <a:t>f</a:t>
            </a:r>
            <a:r>
              <a:rPr lang="en-US" altLang="zh-CN" sz="2200" baseline="-25000" dirty="0" err="1">
                <a:ea typeface="宋体" panose="02010600030101010101" pitchFamily="2" charset="-122"/>
              </a:rPr>
              <a:t>sample</a:t>
            </a:r>
            <a:r>
              <a:rPr lang="en-US" altLang="zh-CN" sz="2200" dirty="0">
                <a:ea typeface="宋体" panose="02010600030101010101" pitchFamily="2" charset="-122"/>
              </a:rPr>
              <a:t> </a:t>
            </a:r>
            <a:r>
              <a:rPr lang="en-US" altLang="zh-CN" sz="2200" dirty="0">
                <a:ea typeface="宋体" panose="02010600030101010101" pitchFamily="2" charset="-122"/>
                <a:cs typeface="Times New Roman" panose="02020603050405020304" pitchFamily="18" charset="0"/>
              </a:rPr>
              <a:t>&gt;</a:t>
            </a:r>
            <a:r>
              <a:rPr lang="en-US" altLang="zh-CN" sz="2200" dirty="0">
                <a:ea typeface="宋体" panose="02010600030101010101" pitchFamily="2" charset="-122"/>
              </a:rPr>
              <a:t> 2</a:t>
            </a:r>
            <a:r>
              <a:rPr lang="en-US" altLang="zh-CN" sz="2200" i="1" dirty="0">
                <a:ea typeface="宋体" panose="02010600030101010101" pitchFamily="2" charset="-122"/>
              </a:rPr>
              <a:t>f</a:t>
            </a:r>
            <a:r>
              <a:rPr lang="en-US" altLang="zh-CN" sz="2200" baseline="-25000" dirty="0">
                <a:ea typeface="宋体" panose="02010600030101010101" pitchFamily="2" charset="-122"/>
              </a:rPr>
              <a:t>a(max)</a:t>
            </a:r>
            <a:r>
              <a:rPr lang="en-US" altLang="zh-CN" sz="2200" dirty="0">
                <a:ea typeface="宋体" panose="02010600030101010101" pitchFamily="2" charset="-122"/>
              </a:rPr>
              <a:t>  </a:t>
            </a:r>
          </a:p>
        </p:txBody>
      </p:sp>
      <p:sp>
        <p:nvSpPr>
          <p:cNvPr id="11" name="Text Box 12"/>
          <p:cNvSpPr txBox="1">
            <a:spLocks noChangeArrowheads="1"/>
          </p:cNvSpPr>
          <p:nvPr/>
        </p:nvSpPr>
        <p:spPr bwMode="auto">
          <a:xfrm>
            <a:off x="827584" y="4985300"/>
            <a:ext cx="746760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200" dirty="0">
                <a:ea typeface="宋体" panose="02010600030101010101" pitchFamily="2" charset="-122"/>
              </a:rPr>
              <a:t>If the signal is sampled less than this, the recovery process will produce frequencies that are entirely different than in the original signal. These “masquerading” signals are called aliases. </a:t>
            </a:r>
          </a:p>
        </p:txBody>
      </p:sp>
    </p:spTree>
    <p:extLst>
      <p:ext uri="{BB962C8B-B14F-4D97-AF65-F5344CB8AC3E}">
        <p14:creationId xmlns:p14="http://schemas.microsoft.com/office/powerpoint/2010/main" val="2357188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anim calcmode="lin" valueType="num">
                                      <p:cBhvr>
                                        <p:cTn id="24" dur="1000" fill="hold"/>
                                        <p:tgtEl>
                                          <p:spTgt spid="11"/>
                                        </p:tgtEl>
                                        <p:attrNameLst>
                                          <p:attrName>ppt_x</p:attrName>
                                        </p:attrNameLst>
                                      </p:cBhvr>
                                      <p:tavLst>
                                        <p:tav tm="0">
                                          <p:val>
                                            <p:strVal val="#ppt_x"/>
                                          </p:val>
                                        </p:tav>
                                        <p:tav tm="100000">
                                          <p:val>
                                            <p:strVal val="#ppt_x"/>
                                          </p:val>
                                        </p:tav>
                                      </p:tavLst>
                                    </p:anim>
                                    <p:anim calcmode="lin" valueType="num">
                                      <p:cBhvr>
                                        <p:cTn id="25" dur="900" decel="100000" fill="hold"/>
                                        <p:tgtEl>
                                          <p:spTgt spid="11"/>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z="3200" dirty="0" smtClean="0">
                <a:ea typeface="宋体" pitchFamily="2" charset="-122"/>
              </a:rPr>
              <a:t>Anti-aliasing Filter</a:t>
            </a:r>
            <a:endParaRPr lang="en-US" altLang="zh-CN" sz="3200" dirty="0">
              <a:ea typeface="宋体" charset="-122"/>
            </a:endParaRPr>
          </a:p>
        </p:txBody>
      </p:sp>
      <p:sp>
        <p:nvSpPr>
          <p:cNvPr id="5530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Rectangle 3"/>
          <p:cNvSpPr txBox="1">
            <a:spLocks noChangeArrowheads="1"/>
          </p:cNvSpPr>
          <p:nvPr/>
        </p:nvSpPr>
        <p:spPr bwMode="auto">
          <a:xfrm>
            <a:off x="468313" y="1773188"/>
            <a:ext cx="8496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
              <a:defRPr sz="28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tx1"/>
              </a:buClr>
              <a:buSzPct val="85000"/>
              <a:buFont typeface="Arial" charset="0"/>
              <a:buChar char="–"/>
              <a:defRPr sz="24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lr>
                <a:schemeClr val="tx1"/>
              </a:buClr>
              <a:buSzPct val="75000"/>
              <a:buFont typeface="Arial" charset="0"/>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9pPr>
          </a:lstStyle>
          <a:p>
            <a:pPr algn="just">
              <a:buFont typeface="Wingdings" pitchFamily="2" charset="2"/>
              <a:buChar char="Ø"/>
            </a:pPr>
            <a:r>
              <a:rPr lang="en-US" altLang="zh-CN" b="1" dirty="0">
                <a:ea typeface="宋体" charset="-122"/>
              </a:rPr>
              <a:t> </a:t>
            </a:r>
            <a:r>
              <a:rPr lang="en-US" altLang="zh-CN" b="1" dirty="0" smtClean="0">
                <a:ea typeface="宋体" charset="-122"/>
              </a:rPr>
              <a:t>Anti-aliasing Filter</a:t>
            </a:r>
            <a:endParaRPr lang="en-US" altLang="zh-CN" b="1" dirty="0">
              <a:ea typeface="宋体" charset="-122"/>
            </a:endParaRPr>
          </a:p>
          <a:p>
            <a:pPr algn="just">
              <a:buFont typeface="Wingdings" pitchFamily="2" charset="2"/>
              <a:buChar char="Ø"/>
            </a:pPr>
            <a:endParaRPr lang="en-US" altLang="zh-CN" b="1" dirty="0">
              <a:ea typeface="宋体" charset="-122"/>
            </a:endParaRPr>
          </a:p>
        </p:txBody>
      </p:sp>
      <p:sp>
        <p:nvSpPr>
          <p:cNvPr id="36" name="Text Box 2"/>
          <p:cNvSpPr txBox="1">
            <a:spLocks noChangeArrowheads="1"/>
          </p:cNvSpPr>
          <p:nvPr/>
        </p:nvSpPr>
        <p:spPr bwMode="auto">
          <a:xfrm>
            <a:off x="838200" y="2300679"/>
            <a:ext cx="7982272"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zh-CN" sz="2200" dirty="0">
                <a:ea typeface="宋体" panose="02010600030101010101" pitchFamily="2" charset="-122"/>
              </a:rPr>
              <a:t>The anti-aliasing filter is a low-pass filter that limits high frequencies in the input signal to only those that meet the requirements of the sampling theorem. </a:t>
            </a:r>
          </a:p>
        </p:txBody>
      </p:sp>
      <p:graphicFrame>
        <p:nvGraphicFramePr>
          <p:cNvPr id="12" name="Object 22"/>
          <p:cNvGraphicFramePr>
            <a:graphicFrameLocks noChangeAspect="1"/>
          </p:cNvGraphicFramePr>
          <p:nvPr>
            <p:extLst>
              <p:ext uri="{D42A27DB-BD31-4B8C-83A1-F6EECF244321}">
                <p14:modId xmlns:p14="http://schemas.microsoft.com/office/powerpoint/2010/main" val="684248217"/>
              </p:ext>
            </p:extLst>
          </p:nvPr>
        </p:nvGraphicFramePr>
        <p:xfrm>
          <a:off x="1979240" y="3558158"/>
          <a:ext cx="5486400" cy="2211388"/>
        </p:xfrm>
        <a:graphic>
          <a:graphicData uri="http://schemas.openxmlformats.org/presentationml/2006/ole">
            <mc:AlternateContent xmlns:mc="http://schemas.openxmlformats.org/markup-compatibility/2006">
              <mc:Choice xmlns:v="urn:schemas-microsoft-com:vml" Requires="v">
                <p:oleObj spid="_x0000_s340106" name="CorelDRAW" r:id="rId3" imgW="2823731" imgH="1137920" progId="CorelDRAW.Graphic.13">
                  <p:embed/>
                </p:oleObj>
              </mc:Choice>
              <mc:Fallback>
                <p:oleObj name="CorelDRAW" r:id="rId3" imgW="2823731" imgH="1137920" progId="CorelDRAW.Graphic.1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240" y="3558158"/>
                        <a:ext cx="5486400" cy="221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Text Box 14"/>
          <p:cNvSpPr txBox="1">
            <a:spLocks noChangeArrowheads="1"/>
          </p:cNvSpPr>
          <p:nvPr/>
        </p:nvSpPr>
        <p:spPr bwMode="auto">
          <a:xfrm>
            <a:off x="2741240" y="3501008"/>
            <a:ext cx="17526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Unfiltered analog frequency spectrum</a:t>
            </a:r>
          </a:p>
        </p:txBody>
      </p:sp>
      <p:sp>
        <p:nvSpPr>
          <p:cNvPr id="14" name="Line 15"/>
          <p:cNvSpPr>
            <a:spLocks noChangeShapeType="1"/>
          </p:cNvSpPr>
          <p:nvPr/>
        </p:nvSpPr>
        <p:spPr bwMode="auto">
          <a:xfrm flipH="1">
            <a:off x="3198440" y="3958208"/>
            <a:ext cx="152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Text Box 18"/>
          <p:cNvSpPr txBox="1">
            <a:spLocks noChangeArrowheads="1"/>
          </p:cNvSpPr>
          <p:nvPr/>
        </p:nvSpPr>
        <p:spPr bwMode="auto">
          <a:xfrm>
            <a:off x="2665040" y="5710808"/>
            <a:ext cx="1600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Overlap causes aliasing error</a:t>
            </a:r>
          </a:p>
        </p:txBody>
      </p:sp>
      <p:sp>
        <p:nvSpPr>
          <p:cNvPr id="16" name="Line 19"/>
          <p:cNvSpPr>
            <a:spLocks noChangeShapeType="1"/>
          </p:cNvSpPr>
          <p:nvPr/>
        </p:nvSpPr>
        <p:spPr bwMode="auto">
          <a:xfrm flipV="1">
            <a:off x="3884240" y="5406008"/>
            <a:ext cx="381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7" name="Group 31"/>
          <p:cNvGrpSpPr>
            <a:grpSpLocks/>
          </p:cNvGrpSpPr>
          <p:nvPr/>
        </p:nvGrpSpPr>
        <p:grpSpPr bwMode="auto">
          <a:xfrm>
            <a:off x="1979240" y="3501008"/>
            <a:ext cx="5486400" cy="2690813"/>
            <a:chOff x="1152" y="2112"/>
            <a:chExt cx="3456" cy="1695"/>
          </a:xfrm>
        </p:grpSpPr>
        <p:graphicFrame>
          <p:nvGraphicFramePr>
            <p:cNvPr id="18" name="Object 23"/>
            <p:cNvGraphicFramePr>
              <a:graphicFrameLocks noChangeAspect="1"/>
            </p:cNvGraphicFramePr>
            <p:nvPr/>
          </p:nvGraphicFramePr>
          <p:xfrm>
            <a:off x="1152" y="2112"/>
            <a:ext cx="3456" cy="1404"/>
          </p:xfrm>
          <a:graphic>
            <a:graphicData uri="http://schemas.openxmlformats.org/presentationml/2006/ole">
              <mc:AlternateContent xmlns:mc="http://schemas.openxmlformats.org/markup-compatibility/2006">
                <mc:Choice xmlns:v="urn:schemas-microsoft-com:vml" Requires="v">
                  <p:oleObj spid="_x0000_s340107" name="CorelDRAW" r:id="rId5" imgW="2848757" imgH="1156127" progId="CorelDRAW.Graphic.13">
                    <p:embed/>
                  </p:oleObj>
                </mc:Choice>
                <mc:Fallback>
                  <p:oleObj name="CorelDRAW" r:id="rId5" imgW="2848757" imgH="1156127" progId="CorelDRAW.Graphic.1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 y="2112"/>
                          <a:ext cx="3456" cy="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Rectangle 24"/>
            <p:cNvSpPr>
              <a:spLocks noChangeArrowheads="1"/>
            </p:cNvSpPr>
            <p:nvPr/>
          </p:nvSpPr>
          <p:spPr bwMode="auto">
            <a:xfrm>
              <a:off x="1344" y="3471"/>
              <a:ext cx="2208" cy="3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Text Box 26"/>
            <p:cNvSpPr txBox="1">
              <a:spLocks noChangeArrowheads="1"/>
            </p:cNvSpPr>
            <p:nvPr/>
          </p:nvSpPr>
          <p:spPr bwMode="auto">
            <a:xfrm>
              <a:off x="2140" y="3423"/>
              <a:ext cx="5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f</a:t>
              </a:r>
              <a:r>
                <a:rPr lang="en-US" altLang="zh-CN" sz="1600" i="1" baseline="-25000">
                  <a:ea typeface="宋体" panose="02010600030101010101" pitchFamily="2" charset="-122"/>
                </a:rPr>
                <a:t>c</a:t>
              </a:r>
            </a:p>
          </p:txBody>
        </p:sp>
        <p:sp>
          <p:nvSpPr>
            <p:cNvPr id="22" name="Text Box 28"/>
            <p:cNvSpPr txBox="1">
              <a:spLocks noChangeArrowheads="1"/>
            </p:cNvSpPr>
            <p:nvPr/>
          </p:nvSpPr>
          <p:spPr bwMode="auto">
            <a:xfrm>
              <a:off x="1440" y="2112"/>
              <a:ext cx="110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Filtered analog frequency spectrum</a:t>
              </a:r>
            </a:p>
          </p:txBody>
        </p:sp>
        <p:sp>
          <p:nvSpPr>
            <p:cNvPr id="23" name="Line 29"/>
            <p:cNvSpPr>
              <a:spLocks noChangeShapeType="1"/>
            </p:cNvSpPr>
            <p:nvPr/>
          </p:nvSpPr>
          <p:spPr bwMode="auto">
            <a:xfrm flipH="1">
              <a:off x="1680" y="2400"/>
              <a:ext cx="96"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4" name="Text Box 13"/>
          <p:cNvSpPr txBox="1">
            <a:spLocks noChangeArrowheads="1"/>
          </p:cNvSpPr>
          <p:nvPr/>
        </p:nvSpPr>
        <p:spPr bwMode="auto">
          <a:xfrm>
            <a:off x="7465640" y="540600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f</a:t>
            </a:r>
          </a:p>
        </p:txBody>
      </p:sp>
      <p:sp>
        <p:nvSpPr>
          <p:cNvPr id="25" name="Text Box 12"/>
          <p:cNvSpPr txBox="1">
            <a:spLocks noChangeArrowheads="1"/>
          </p:cNvSpPr>
          <p:nvPr/>
        </p:nvSpPr>
        <p:spPr bwMode="auto">
          <a:xfrm>
            <a:off x="4951040" y="5558408"/>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i="1">
                <a:ea typeface="宋体" panose="02010600030101010101" pitchFamily="2" charset="-122"/>
              </a:rPr>
              <a:t>f</a:t>
            </a:r>
            <a:r>
              <a:rPr lang="en-US" altLang="zh-CN" sz="1400" baseline="-25000">
                <a:ea typeface="宋体" panose="02010600030101010101" pitchFamily="2" charset="-122"/>
              </a:rPr>
              <a:t>sample</a:t>
            </a:r>
            <a:endParaRPr lang="en-US" altLang="zh-CN" sz="1400">
              <a:ea typeface="宋体" panose="02010600030101010101" pitchFamily="2" charset="-122"/>
            </a:endParaRPr>
          </a:p>
        </p:txBody>
      </p:sp>
      <p:sp>
        <p:nvSpPr>
          <p:cNvPr id="26" name="Text Box 16"/>
          <p:cNvSpPr txBox="1">
            <a:spLocks noChangeArrowheads="1"/>
          </p:cNvSpPr>
          <p:nvPr/>
        </p:nvSpPr>
        <p:spPr bwMode="auto">
          <a:xfrm>
            <a:off x="5027240" y="3501008"/>
            <a:ext cx="17526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ea typeface="宋体" panose="02010600030101010101" pitchFamily="2" charset="-122"/>
              </a:rPr>
              <a:t>Sampling frequency spectrum</a:t>
            </a:r>
          </a:p>
        </p:txBody>
      </p:sp>
      <p:sp>
        <p:nvSpPr>
          <p:cNvPr id="27" name="Line 17"/>
          <p:cNvSpPr>
            <a:spLocks noChangeShapeType="1"/>
          </p:cNvSpPr>
          <p:nvPr/>
        </p:nvSpPr>
        <p:spPr bwMode="auto">
          <a:xfrm flipH="1">
            <a:off x="5408240" y="3958208"/>
            <a:ext cx="152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Text Box 32"/>
          <p:cNvSpPr txBox="1">
            <a:spLocks noChangeArrowheads="1"/>
          </p:cNvSpPr>
          <p:nvPr/>
        </p:nvSpPr>
        <p:spPr bwMode="auto">
          <a:xfrm>
            <a:off x="988640" y="6091808"/>
            <a:ext cx="75438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200" dirty="0">
                <a:ea typeface="宋体" panose="02010600030101010101" pitchFamily="2" charset="-122"/>
              </a:rPr>
              <a:t>The filter’s cutoff frequency, </a:t>
            </a:r>
            <a:r>
              <a:rPr lang="en-US" altLang="zh-CN" sz="2200" i="1" dirty="0">
                <a:ea typeface="宋体" panose="02010600030101010101" pitchFamily="2" charset="-122"/>
              </a:rPr>
              <a:t>f</a:t>
            </a:r>
            <a:r>
              <a:rPr lang="en-US" altLang="zh-CN" sz="2200" i="1" baseline="-25000" dirty="0">
                <a:ea typeface="宋体" panose="02010600030101010101" pitchFamily="2" charset="-122"/>
              </a:rPr>
              <a:t>c</a:t>
            </a:r>
            <a:r>
              <a:rPr lang="en-US" altLang="zh-CN" sz="2200" dirty="0">
                <a:ea typeface="宋体" panose="02010600030101010101" pitchFamily="2" charset="-122"/>
              </a:rPr>
              <a:t>, should be less than ½ </a:t>
            </a:r>
            <a:r>
              <a:rPr lang="en-US" altLang="zh-CN" sz="2200" i="1" dirty="0" err="1">
                <a:ea typeface="宋体" panose="02010600030101010101" pitchFamily="2" charset="-122"/>
              </a:rPr>
              <a:t>f</a:t>
            </a:r>
            <a:r>
              <a:rPr lang="en-US" altLang="zh-CN" sz="2200" baseline="-25000" dirty="0" err="1">
                <a:ea typeface="宋体" panose="02010600030101010101" pitchFamily="2" charset="-122"/>
              </a:rPr>
              <a:t>sample</a:t>
            </a:r>
            <a:r>
              <a:rPr lang="en-US" altLang="zh-CN" sz="2200" dirty="0">
                <a:ea typeface="宋体" panose="02010600030101010101" pitchFamily="2" charset="-122"/>
              </a:rPr>
              <a:t>.</a:t>
            </a:r>
          </a:p>
        </p:txBody>
      </p:sp>
      <p:sp>
        <p:nvSpPr>
          <p:cNvPr id="29" name="Line 33"/>
          <p:cNvSpPr>
            <a:spLocks noChangeShapeType="1"/>
          </p:cNvSpPr>
          <p:nvPr/>
        </p:nvSpPr>
        <p:spPr bwMode="auto">
          <a:xfrm flipV="1">
            <a:off x="3427040" y="5939408"/>
            <a:ext cx="152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00556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900" decel="100000" fill="hold"/>
                                        <p:tgtEl>
                                          <p:spTgt spid="28"/>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down)">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animBg="1"/>
    </p:bldLst>
  </p:timing>
</p:sld>
</file>

<file path=ppt/theme/theme1.xml><?xml version="1.0" encoding="utf-8"?>
<a:theme xmlns:a="http://schemas.openxmlformats.org/drawingml/2006/main" name="com8_p">
  <a:themeElements>
    <a:clrScheme name="com8_p 2">
      <a:dk1>
        <a:srgbClr val="000000"/>
      </a:dk1>
      <a:lt1>
        <a:srgbClr val="FFFFFF"/>
      </a:lt1>
      <a:dk2>
        <a:srgbClr val="E6E8C4"/>
      </a:dk2>
      <a:lt2>
        <a:srgbClr val="5F5F5F"/>
      </a:lt2>
      <a:accent1>
        <a:srgbClr val="FF5050"/>
      </a:accent1>
      <a:accent2>
        <a:srgbClr val="FF9933"/>
      </a:accent2>
      <a:accent3>
        <a:srgbClr val="FFFFFF"/>
      </a:accent3>
      <a:accent4>
        <a:srgbClr val="000000"/>
      </a:accent4>
      <a:accent5>
        <a:srgbClr val="FFB3B3"/>
      </a:accent5>
      <a:accent6>
        <a:srgbClr val="E78A2D"/>
      </a:accent6>
      <a:hlink>
        <a:srgbClr val="00CC99"/>
      </a:hlink>
      <a:folHlink>
        <a:srgbClr val="969696"/>
      </a:folHlink>
    </a:clrScheme>
    <a:fontScheme name="com8_p">
      <a:majorFont>
        <a:latin typeface="Arial Black"/>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m8_p 1">
        <a:dk1>
          <a:srgbClr val="002362"/>
        </a:dk1>
        <a:lt1>
          <a:srgbClr val="FFFFFF"/>
        </a:lt1>
        <a:dk2>
          <a:srgbClr val="CCECFF"/>
        </a:dk2>
        <a:lt2>
          <a:srgbClr val="5F5F5F"/>
        </a:lt2>
        <a:accent1>
          <a:srgbClr val="9999FF"/>
        </a:accent1>
        <a:accent2>
          <a:srgbClr val="6666FF"/>
        </a:accent2>
        <a:accent3>
          <a:srgbClr val="FFFFFF"/>
        </a:accent3>
        <a:accent4>
          <a:srgbClr val="001C53"/>
        </a:accent4>
        <a:accent5>
          <a:srgbClr val="CACAFF"/>
        </a:accent5>
        <a:accent6>
          <a:srgbClr val="5C5CE7"/>
        </a:accent6>
        <a:hlink>
          <a:srgbClr val="FFCC00"/>
        </a:hlink>
        <a:folHlink>
          <a:srgbClr val="339966"/>
        </a:folHlink>
      </a:clrScheme>
      <a:clrMap bg1="lt1" tx1="dk1" bg2="lt2" tx2="dk2" accent1="accent1" accent2="accent2" accent3="accent3" accent4="accent4" accent5="accent5" accent6="accent6" hlink="hlink" folHlink="folHlink"/>
    </a:extraClrScheme>
    <a:extraClrScheme>
      <a:clrScheme name="com8_p 2">
        <a:dk1>
          <a:srgbClr val="000000"/>
        </a:dk1>
        <a:lt1>
          <a:srgbClr val="FFFFFF"/>
        </a:lt1>
        <a:dk2>
          <a:srgbClr val="E6E8C4"/>
        </a:dk2>
        <a:lt2>
          <a:srgbClr val="5F5F5F"/>
        </a:lt2>
        <a:accent1>
          <a:srgbClr val="FF5050"/>
        </a:accent1>
        <a:accent2>
          <a:srgbClr val="FF9933"/>
        </a:accent2>
        <a:accent3>
          <a:srgbClr val="FFFFFF"/>
        </a:accent3>
        <a:accent4>
          <a:srgbClr val="000000"/>
        </a:accent4>
        <a:accent5>
          <a:srgbClr val="FFB3B3"/>
        </a:accent5>
        <a:accent6>
          <a:srgbClr val="E78A2D"/>
        </a:accent6>
        <a:hlink>
          <a:srgbClr val="00CC99"/>
        </a:hlink>
        <a:folHlink>
          <a:srgbClr val="969696"/>
        </a:folHlink>
      </a:clrScheme>
      <a:clrMap bg1="lt1" tx1="dk1" bg2="lt2" tx2="dk2" accent1="accent1" accent2="accent2" accent3="accent3" accent4="accent4" accent5="accent5" accent6="accent6" hlink="hlink" folHlink="folHlink"/>
    </a:extraClrScheme>
    <a:extraClrScheme>
      <a:clrScheme name="com8_p 3">
        <a:dk1>
          <a:srgbClr val="333333"/>
        </a:dk1>
        <a:lt1>
          <a:srgbClr val="FFFFFF"/>
        </a:lt1>
        <a:dk2>
          <a:srgbClr val="DBE8BA"/>
        </a:dk2>
        <a:lt2>
          <a:srgbClr val="5F5F5F"/>
        </a:lt2>
        <a:accent1>
          <a:srgbClr val="7CC676"/>
        </a:accent1>
        <a:accent2>
          <a:srgbClr val="009999"/>
        </a:accent2>
        <a:accent3>
          <a:srgbClr val="FFFFFF"/>
        </a:accent3>
        <a:accent4>
          <a:srgbClr val="2A2A2A"/>
        </a:accent4>
        <a:accent5>
          <a:srgbClr val="BFDFBD"/>
        </a:accent5>
        <a:accent6>
          <a:srgbClr val="008A8A"/>
        </a:accent6>
        <a:hlink>
          <a:srgbClr val="B4B0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9341</TotalTime>
  <Words>2014</Words>
  <Application>Microsoft Office PowerPoint</Application>
  <PresentationFormat>全屏显示(4:3)</PresentationFormat>
  <Paragraphs>399</Paragraphs>
  <Slides>38</Slides>
  <Notes>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38</vt:i4>
      </vt:variant>
    </vt:vector>
  </HeadingPairs>
  <TitlesOfParts>
    <vt:vector size="53" baseType="lpstr">
      <vt:lpstr>Arial Unicode MS</vt:lpstr>
      <vt:lpstr>Gulim</vt:lpstr>
      <vt:lpstr>PMingLiU</vt:lpstr>
      <vt:lpstr>宋体</vt:lpstr>
      <vt:lpstr>Arial</vt:lpstr>
      <vt:lpstr>Arial Black</vt:lpstr>
      <vt:lpstr>Impact</vt:lpstr>
      <vt:lpstr>Symbol</vt:lpstr>
      <vt:lpstr>Times New Roman</vt:lpstr>
      <vt:lpstr>Verdana</vt:lpstr>
      <vt:lpstr>Wingdings</vt:lpstr>
      <vt:lpstr>com8_p</vt:lpstr>
      <vt:lpstr>CorelDRAW</vt:lpstr>
      <vt:lpstr>Worksheet</vt:lpstr>
      <vt:lpstr>Equation</vt:lpstr>
      <vt:lpstr>Digital Circuits and Logic Design</vt:lpstr>
      <vt:lpstr>PowerPoint 演示文稿</vt:lpstr>
      <vt:lpstr>Interfacing</vt:lpstr>
      <vt:lpstr>Interfacing</vt:lpstr>
      <vt:lpstr>Interfacing</vt:lpstr>
      <vt:lpstr>Interfacing</vt:lpstr>
      <vt:lpstr>Sampling</vt:lpstr>
      <vt:lpstr>Anti-aliasing Filter</vt:lpstr>
      <vt:lpstr>Anti-aliasing Filter</vt:lpstr>
      <vt:lpstr>Anti-aliasing Filter</vt:lpstr>
      <vt:lpstr>ADC</vt:lpstr>
      <vt:lpstr>ADC</vt:lpstr>
      <vt:lpstr>ADC</vt:lpstr>
      <vt:lpstr>ADC</vt:lpstr>
      <vt:lpstr>ADC</vt:lpstr>
      <vt:lpstr>ADC</vt:lpstr>
      <vt:lpstr>ADC</vt:lpstr>
      <vt:lpstr>ADC</vt:lpstr>
      <vt:lpstr>ADC</vt:lpstr>
      <vt:lpstr>ADC</vt:lpstr>
      <vt:lpstr>ADC</vt:lpstr>
      <vt:lpstr>DAC</vt:lpstr>
      <vt:lpstr>DAC</vt:lpstr>
      <vt:lpstr>DAC</vt:lpstr>
      <vt:lpstr>DAC</vt:lpstr>
      <vt:lpstr>DAC</vt:lpstr>
      <vt:lpstr>DAC</vt:lpstr>
      <vt:lpstr>DAC</vt:lpstr>
      <vt:lpstr>DSP</vt:lpstr>
      <vt:lpstr>DSP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Assignment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www.glzy8.com提供海量PPT模板免费下载！</dc:title>
  <dc:creator>Shawn</dc:creator>
  <cp:lastModifiedBy>Shawn</cp:lastModifiedBy>
  <cp:revision>1031</cp:revision>
  <dcterms:created xsi:type="dcterms:W3CDTF">2003-10-31T07:41:03Z</dcterms:created>
  <dcterms:modified xsi:type="dcterms:W3CDTF">2014-05-24T11:54:34Z</dcterms:modified>
</cp:coreProperties>
</file>