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0"/>
  </p:notesMasterIdLst>
  <p:sldIdLst>
    <p:sldId id="256" r:id="rId2"/>
    <p:sldId id="257" r:id="rId3"/>
    <p:sldId id="327" r:id="rId4"/>
    <p:sldId id="328" r:id="rId5"/>
    <p:sldId id="329" r:id="rId6"/>
    <p:sldId id="330" r:id="rId7"/>
    <p:sldId id="346" r:id="rId8"/>
    <p:sldId id="347" r:id="rId9"/>
    <p:sldId id="348" r:id="rId10"/>
    <p:sldId id="349" r:id="rId11"/>
    <p:sldId id="331" r:id="rId12"/>
    <p:sldId id="332" r:id="rId13"/>
    <p:sldId id="334" r:id="rId14"/>
    <p:sldId id="335" r:id="rId15"/>
    <p:sldId id="336" r:id="rId16"/>
    <p:sldId id="337" r:id="rId17"/>
    <p:sldId id="338" r:id="rId18"/>
    <p:sldId id="370" r:id="rId19"/>
    <p:sldId id="339" r:id="rId20"/>
    <p:sldId id="340" r:id="rId21"/>
    <p:sldId id="341" r:id="rId22"/>
    <p:sldId id="342" r:id="rId23"/>
    <p:sldId id="343" r:id="rId24"/>
    <p:sldId id="344" r:id="rId25"/>
    <p:sldId id="350" r:id="rId26"/>
    <p:sldId id="345" r:id="rId27"/>
    <p:sldId id="371" r:id="rId28"/>
    <p:sldId id="372" r:id="rId29"/>
    <p:sldId id="351" r:id="rId30"/>
    <p:sldId id="352" r:id="rId31"/>
    <p:sldId id="369" r:id="rId32"/>
    <p:sldId id="353" r:id="rId33"/>
    <p:sldId id="354" r:id="rId34"/>
    <p:sldId id="367" r:id="rId35"/>
    <p:sldId id="368" r:id="rId36"/>
    <p:sldId id="355" r:id="rId37"/>
    <p:sldId id="356" r:id="rId38"/>
    <p:sldId id="357" r:id="rId39"/>
    <p:sldId id="358" r:id="rId40"/>
    <p:sldId id="364" r:id="rId41"/>
    <p:sldId id="365" r:id="rId42"/>
    <p:sldId id="366" r:id="rId43"/>
    <p:sldId id="323" r:id="rId44"/>
    <p:sldId id="359" r:id="rId45"/>
    <p:sldId id="360" r:id="rId46"/>
    <p:sldId id="362" r:id="rId47"/>
    <p:sldId id="361" r:id="rId48"/>
    <p:sldId id="363"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2515" autoAdjust="0"/>
  </p:normalViewPr>
  <p:slideViewPr>
    <p:cSldViewPr>
      <p:cViewPr varScale="1">
        <p:scale>
          <a:sx n="105" d="100"/>
          <a:sy n="105" d="100"/>
        </p:scale>
        <p:origin x="-17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715E9F84-D9C1-4A0C-99F5-67F9728A90CF}" type="slidenum">
              <a:rPr lang="zh-CN" altLang="en-US"/>
              <a:pPr>
                <a:defRPr/>
              </a:pPr>
              <a:t>‹#›</a:t>
            </a:fld>
            <a:endParaRPr lang="en-US" altLang="zh-CN"/>
          </a:p>
        </p:txBody>
      </p:sp>
    </p:spTree>
    <p:extLst>
      <p:ext uri="{BB962C8B-B14F-4D97-AF65-F5344CB8AC3E}">
        <p14:creationId xmlns:p14="http://schemas.microsoft.com/office/powerpoint/2010/main" val="1055872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D6F3789-1227-4C6A-880E-8539531B5D14}" type="slidenum">
              <a:rPr lang="zh-CN" altLang="en-US" smtClean="0">
                <a:latin typeface="Arial" charset="0"/>
              </a:rPr>
              <a:pPr/>
              <a:t>1</a:t>
            </a:fld>
            <a:endParaRPr lang="en-US" altLang="zh-CN"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79274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48</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2854752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56782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111C49A-38FF-4108-AB1D-52C458678FD2}" type="slidenum">
              <a:rPr lang="ko-KR" altLang="en-US"/>
              <a:pPr>
                <a:defRPr/>
              </a:pPr>
              <a:t>‹#›</a:t>
            </a:fld>
            <a:endParaRPr lang="en-US" altLang="ko-KR"/>
          </a:p>
        </p:txBody>
      </p:sp>
    </p:spTree>
    <p:extLst>
      <p:ext uri="{BB962C8B-B14F-4D97-AF65-F5344CB8AC3E}">
        <p14:creationId xmlns:p14="http://schemas.microsoft.com/office/powerpoint/2010/main" val="239960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737CF76E-7B0B-4D12-A9BF-59335A63BEFF}" type="slidenum">
              <a:rPr lang="ko-KR" altLang="en-US"/>
              <a:pPr>
                <a:defRPr/>
              </a:pPr>
              <a:t>‹#›</a:t>
            </a:fld>
            <a:endParaRPr lang="en-US" altLang="ko-KR"/>
          </a:p>
        </p:txBody>
      </p:sp>
    </p:spTree>
    <p:extLst>
      <p:ext uri="{BB962C8B-B14F-4D97-AF65-F5344CB8AC3E}">
        <p14:creationId xmlns:p14="http://schemas.microsoft.com/office/powerpoint/2010/main" val="2548815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A430F36-C4DD-4395-9FE7-329F3B7713A1}" type="slidenum">
              <a:rPr lang="ko-KR" altLang="en-US"/>
              <a:pPr>
                <a:defRPr/>
              </a:pPr>
              <a:t>‹#›</a:t>
            </a:fld>
            <a:endParaRPr lang="en-US" altLang="ko-KR"/>
          </a:p>
        </p:txBody>
      </p:sp>
    </p:spTree>
    <p:extLst>
      <p:ext uri="{BB962C8B-B14F-4D97-AF65-F5344CB8AC3E}">
        <p14:creationId xmlns:p14="http://schemas.microsoft.com/office/powerpoint/2010/main" val="408630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3012DE5E-B153-4FC0-8209-DD6320E8FC27}" type="slidenum">
              <a:rPr lang="ko-KR" altLang="en-US"/>
              <a:pPr>
                <a:defRPr/>
              </a:pPr>
              <a:t>‹#›</a:t>
            </a:fld>
            <a:endParaRPr lang="en-US" altLang="ko-KR"/>
          </a:p>
        </p:txBody>
      </p:sp>
    </p:spTree>
    <p:extLst>
      <p:ext uri="{BB962C8B-B14F-4D97-AF65-F5344CB8AC3E}">
        <p14:creationId xmlns:p14="http://schemas.microsoft.com/office/powerpoint/2010/main" val="25639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CA4C7560-EEE2-4FD9-9C3A-FB3159EC6002}" type="slidenum">
              <a:rPr lang="ko-KR" altLang="en-US"/>
              <a:pPr>
                <a:defRPr/>
              </a:pPr>
              <a:t>‹#›</a:t>
            </a:fld>
            <a:endParaRPr lang="en-US" altLang="ko-KR"/>
          </a:p>
        </p:txBody>
      </p:sp>
    </p:spTree>
    <p:extLst>
      <p:ext uri="{BB962C8B-B14F-4D97-AF65-F5344CB8AC3E}">
        <p14:creationId xmlns:p14="http://schemas.microsoft.com/office/powerpoint/2010/main" val="75095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0D12BBDB-C60E-4B93-B2CB-E0AC28585D98}" type="slidenum">
              <a:rPr lang="ko-KR" altLang="en-US"/>
              <a:pPr>
                <a:defRPr/>
              </a:pPr>
              <a:t>‹#›</a:t>
            </a:fld>
            <a:endParaRPr lang="en-US" altLang="ko-KR"/>
          </a:p>
        </p:txBody>
      </p:sp>
    </p:spTree>
    <p:extLst>
      <p:ext uri="{BB962C8B-B14F-4D97-AF65-F5344CB8AC3E}">
        <p14:creationId xmlns:p14="http://schemas.microsoft.com/office/powerpoint/2010/main" val="249257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415CFC8C-7D19-4F97-9FA7-ACB186B1C374}" type="slidenum">
              <a:rPr lang="ko-KR" altLang="en-US"/>
              <a:pPr>
                <a:defRPr/>
              </a:pPr>
              <a:t>‹#›</a:t>
            </a:fld>
            <a:endParaRPr lang="en-US" altLang="ko-KR"/>
          </a:p>
        </p:txBody>
      </p:sp>
    </p:spTree>
    <p:extLst>
      <p:ext uri="{BB962C8B-B14F-4D97-AF65-F5344CB8AC3E}">
        <p14:creationId xmlns:p14="http://schemas.microsoft.com/office/powerpoint/2010/main" val="274555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7CE60FF8-F6D7-4F3F-8E9A-FABE608A404D}" type="slidenum">
              <a:rPr lang="ko-KR" altLang="en-US"/>
              <a:pPr>
                <a:defRPr/>
              </a:pPr>
              <a:t>‹#›</a:t>
            </a:fld>
            <a:endParaRPr lang="en-US" altLang="ko-KR"/>
          </a:p>
        </p:txBody>
      </p:sp>
    </p:spTree>
    <p:extLst>
      <p:ext uri="{BB962C8B-B14F-4D97-AF65-F5344CB8AC3E}">
        <p14:creationId xmlns:p14="http://schemas.microsoft.com/office/powerpoint/2010/main" val="135858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49F9687A-7042-4466-A4F1-716E64F78BE3}" type="slidenum">
              <a:rPr lang="ko-KR" altLang="en-US"/>
              <a:pPr>
                <a:defRPr/>
              </a:pPr>
              <a:t>‹#›</a:t>
            </a:fld>
            <a:endParaRPr lang="en-US" altLang="ko-KR"/>
          </a:p>
        </p:txBody>
      </p:sp>
    </p:spTree>
    <p:extLst>
      <p:ext uri="{BB962C8B-B14F-4D97-AF65-F5344CB8AC3E}">
        <p14:creationId xmlns:p14="http://schemas.microsoft.com/office/powerpoint/2010/main" val="137642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37A79882-9903-46AE-904F-4E01DC1D41FD}" type="slidenum">
              <a:rPr lang="ko-KR" altLang="en-US"/>
              <a:pPr>
                <a:defRPr/>
              </a:pPr>
              <a:t>‹#›</a:t>
            </a:fld>
            <a:endParaRPr lang="en-US" altLang="ko-KR"/>
          </a:p>
        </p:txBody>
      </p:sp>
    </p:spTree>
    <p:extLst>
      <p:ext uri="{BB962C8B-B14F-4D97-AF65-F5344CB8AC3E}">
        <p14:creationId xmlns:p14="http://schemas.microsoft.com/office/powerpoint/2010/main" val="3180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3669224A-C504-40E3-9F38-51D3A34A2001}" type="slidenum">
              <a:rPr lang="ko-KR" altLang="en-US"/>
              <a:pPr>
                <a:defRPr/>
              </a:pPr>
              <a:t>‹#›</a:t>
            </a:fld>
            <a:endParaRPr lang="en-US" altLang="ko-KR"/>
          </a:p>
        </p:txBody>
      </p:sp>
    </p:spTree>
    <p:extLst>
      <p:ext uri="{BB962C8B-B14F-4D97-AF65-F5344CB8AC3E}">
        <p14:creationId xmlns:p14="http://schemas.microsoft.com/office/powerpoint/2010/main" val="199147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CF2D0F34-2D01-4BE7-A9C7-A2DFE96AF51C}"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smtClean="0">
                <a:ea typeface="宋体" pitchFamily="2" charset="-122"/>
              </a:rPr>
              <a:t>Chapter 2</a:t>
            </a:r>
          </a:p>
          <a:p>
            <a:pPr algn="ctr" eaLnBrk="1" hangingPunct="1"/>
            <a:r>
              <a:rPr lang="en-US" altLang="zh-CN" sz="2800" smtClean="0">
                <a:ea typeface="宋体" pitchFamily="2" charset="-122"/>
              </a:rPr>
              <a:t>Number Systems, Operations, and Codes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Octal Numbers </a:t>
            </a:r>
          </a:p>
        </p:txBody>
      </p:sp>
      <p:sp>
        <p:nvSpPr>
          <p:cNvPr id="1331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Octal Numbers</a:t>
            </a:r>
          </a:p>
        </p:txBody>
      </p:sp>
      <p:sp>
        <p:nvSpPr>
          <p:cNvPr id="13316" name="Rectangle 2"/>
          <p:cNvSpPr>
            <a:spLocks noChangeArrowheads="1"/>
          </p:cNvSpPr>
          <p:nvPr/>
        </p:nvSpPr>
        <p:spPr bwMode="auto">
          <a:xfrm>
            <a:off x="6372225" y="1484313"/>
            <a:ext cx="2590800" cy="5257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317" name="Text Box 7"/>
          <p:cNvSpPr txBox="1">
            <a:spLocks noChangeArrowheads="1"/>
          </p:cNvSpPr>
          <p:nvPr/>
        </p:nvSpPr>
        <p:spPr bwMode="auto">
          <a:xfrm>
            <a:off x="667702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13318" name="Text Box 8"/>
          <p:cNvSpPr txBox="1">
            <a:spLocks noChangeArrowheads="1"/>
          </p:cNvSpPr>
          <p:nvPr/>
        </p:nvSpPr>
        <p:spPr bwMode="auto">
          <a:xfrm>
            <a:off x="743902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00FF"/>
                </a:solidFill>
                <a:ea typeface="宋体" pitchFamily="2" charset="-122"/>
              </a:rPr>
              <a:t>0 1 2 3 4 5 6 7 10 1112 13 14 15 16 17</a:t>
            </a:r>
          </a:p>
        </p:txBody>
      </p:sp>
      <p:sp>
        <p:nvSpPr>
          <p:cNvPr id="13319" name="Text Box 9"/>
          <p:cNvSpPr txBox="1">
            <a:spLocks noChangeArrowheads="1"/>
          </p:cNvSpPr>
          <p:nvPr/>
        </p:nvSpPr>
        <p:spPr bwMode="auto">
          <a:xfrm>
            <a:off x="8201025" y="17732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13320" name="Text Box 10"/>
          <p:cNvSpPr txBox="1">
            <a:spLocks noChangeArrowheads="1"/>
          </p:cNvSpPr>
          <p:nvPr/>
        </p:nvSpPr>
        <p:spPr bwMode="auto">
          <a:xfrm>
            <a:off x="637222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13321" name="Text Box 11"/>
          <p:cNvSpPr txBox="1">
            <a:spLocks noChangeArrowheads="1"/>
          </p:cNvSpPr>
          <p:nvPr/>
        </p:nvSpPr>
        <p:spPr bwMode="auto">
          <a:xfrm>
            <a:off x="728662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00FF"/>
                </a:solidFill>
                <a:ea typeface="宋体" pitchFamily="2" charset="-122"/>
              </a:rPr>
              <a:t>Octal</a:t>
            </a:r>
          </a:p>
        </p:txBody>
      </p:sp>
      <p:sp>
        <p:nvSpPr>
          <p:cNvPr id="13322" name="Text Box 12"/>
          <p:cNvSpPr txBox="1">
            <a:spLocks noChangeArrowheads="1"/>
          </p:cNvSpPr>
          <p:nvPr/>
        </p:nvSpPr>
        <p:spPr bwMode="auto">
          <a:xfrm>
            <a:off x="8201025" y="14843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13323" name="Line 13"/>
          <p:cNvSpPr>
            <a:spLocks noChangeShapeType="1"/>
          </p:cNvSpPr>
          <p:nvPr/>
        </p:nvSpPr>
        <p:spPr bwMode="auto">
          <a:xfrm>
            <a:off x="6372225" y="1789113"/>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14"/>
          <p:cNvSpPr>
            <a:spLocks noChangeShapeType="1"/>
          </p:cNvSpPr>
          <p:nvPr/>
        </p:nvSpPr>
        <p:spPr bwMode="auto">
          <a:xfrm>
            <a:off x="721042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5"/>
          <p:cNvSpPr>
            <a:spLocks noChangeShapeType="1"/>
          </p:cNvSpPr>
          <p:nvPr/>
        </p:nvSpPr>
        <p:spPr bwMode="auto">
          <a:xfrm>
            <a:off x="812482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Text Box 6"/>
          <p:cNvSpPr txBox="1">
            <a:spLocks noChangeArrowheads="1"/>
          </p:cNvSpPr>
          <p:nvPr/>
        </p:nvSpPr>
        <p:spPr bwMode="auto">
          <a:xfrm>
            <a:off x="763588" y="2349500"/>
            <a:ext cx="53927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Octal is also a weighted number system.  The column weights are powers of 8, which increase from right to left.</a:t>
            </a:r>
          </a:p>
        </p:txBody>
      </p:sp>
      <p:sp>
        <p:nvSpPr>
          <p:cNvPr id="21" name="Rectangle 7"/>
          <p:cNvSpPr>
            <a:spLocks noChangeArrowheads="1"/>
          </p:cNvSpPr>
          <p:nvPr/>
        </p:nvSpPr>
        <p:spPr bwMode="auto">
          <a:xfrm>
            <a:off x="1373188" y="3692525"/>
            <a:ext cx="4114800" cy="669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ea typeface="宋体" pitchFamily="2" charset="-122"/>
            </a:endParaRPr>
          </a:p>
        </p:txBody>
      </p:sp>
      <p:sp>
        <p:nvSpPr>
          <p:cNvPr id="22" name="Text Box 8"/>
          <p:cNvSpPr txBox="1">
            <a:spLocks noChangeArrowheads="1"/>
          </p:cNvSpPr>
          <p:nvPr/>
        </p:nvSpPr>
        <p:spPr bwMode="auto">
          <a:xfrm>
            <a:off x="5030788" y="375285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b="1">
                <a:ea typeface="宋体" pitchFamily="2" charset="-122"/>
              </a:rPr>
              <a:t>.</a:t>
            </a:r>
          </a:p>
        </p:txBody>
      </p:sp>
      <p:sp>
        <p:nvSpPr>
          <p:cNvPr id="23" name="Text Box 9"/>
          <p:cNvSpPr txBox="1">
            <a:spLocks noChangeArrowheads="1"/>
          </p:cNvSpPr>
          <p:nvPr/>
        </p:nvSpPr>
        <p:spPr bwMode="auto">
          <a:xfrm>
            <a:off x="2058988" y="5673725"/>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3     7    0   2</a:t>
            </a:r>
            <a:r>
              <a:rPr lang="en-US" altLang="zh-CN" sz="2000" baseline="-25000">
                <a:ea typeface="宋体" pitchFamily="2" charset="-122"/>
              </a:rPr>
              <a:t>8</a:t>
            </a:r>
            <a:r>
              <a:rPr lang="en-US" altLang="zh-CN" sz="2000">
                <a:ea typeface="宋体" pitchFamily="2" charset="-122"/>
              </a:rPr>
              <a:t> </a:t>
            </a:r>
          </a:p>
        </p:txBody>
      </p:sp>
      <p:sp>
        <p:nvSpPr>
          <p:cNvPr id="24" name="Text Box 10"/>
          <p:cNvSpPr txBox="1">
            <a:spLocks noChangeArrowheads="1"/>
          </p:cNvSpPr>
          <p:nvPr/>
        </p:nvSpPr>
        <p:spPr bwMode="auto">
          <a:xfrm>
            <a:off x="4268788" y="6054725"/>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zh-CN" sz="2000">
                <a:solidFill>
                  <a:srgbClr val="FF0000"/>
                </a:solidFill>
                <a:ea typeface="宋体" pitchFamily="2" charset="-122"/>
              </a:rPr>
              <a:t>1986</a:t>
            </a:r>
            <a:r>
              <a:rPr lang="en-US" altLang="zh-CN" sz="2000" baseline="-25000">
                <a:solidFill>
                  <a:srgbClr val="FF0000"/>
                </a:solidFill>
                <a:ea typeface="宋体" pitchFamily="2" charset="-122"/>
              </a:rPr>
              <a:t>10</a:t>
            </a:r>
            <a:endParaRPr lang="en-US" altLang="zh-CN" sz="2000">
              <a:solidFill>
                <a:srgbClr val="FF0000"/>
              </a:solidFill>
              <a:ea typeface="宋体" pitchFamily="2" charset="-122"/>
            </a:endParaRPr>
          </a:p>
        </p:txBody>
      </p:sp>
      <p:sp>
        <p:nvSpPr>
          <p:cNvPr id="25" name="Text Box 11"/>
          <p:cNvSpPr txBox="1">
            <a:spLocks noChangeArrowheads="1"/>
          </p:cNvSpPr>
          <p:nvPr/>
        </p:nvSpPr>
        <p:spPr bwMode="auto">
          <a:xfrm>
            <a:off x="1449388" y="382905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Column weights</a:t>
            </a:r>
          </a:p>
        </p:txBody>
      </p:sp>
      <p:sp>
        <p:nvSpPr>
          <p:cNvPr id="26" name="Text Box 12"/>
          <p:cNvSpPr txBox="1">
            <a:spLocks noChangeArrowheads="1"/>
          </p:cNvSpPr>
          <p:nvPr/>
        </p:nvSpPr>
        <p:spPr bwMode="auto">
          <a:xfrm>
            <a:off x="3506788" y="375285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a:ea typeface="宋体" pitchFamily="2" charset="-122"/>
              </a:rPr>
              <a:t>8</a:t>
            </a:r>
            <a:r>
              <a:rPr lang="en-US" altLang="zh-CN" baseline="30000">
                <a:ea typeface="宋体" pitchFamily="2" charset="-122"/>
              </a:rPr>
              <a:t>3</a:t>
            </a:r>
            <a:r>
              <a:rPr lang="en-US" altLang="zh-CN">
                <a:ea typeface="宋体" pitchFamily="2" charset="-122"/>
              </a:rPr>
              <a:t>    8</a:t>
            </a:r>
            <a:r>
              <a:rPr lang="en-US" altLang="zh-CN" baseline="30000">
                <a:ea typeface="宋体" pitchFamily="2" charset="-122"/>
              </a:rPr>
              <a:t>2</a:t>
            </a:r>
            <a:r>
              <a:rPr lang="en-US" altLang="zh-CN">
                <a:ea typeface="宋体" pitchFamily="2" charset="-122"/>
              </a:rPr>
              <a:t>    8</a:t>
            </a:r>
            <a:r>
              <a:rPr lang="en-US" altLang="zh-CN" baseline="30000">
                <a:ea typeface="宋体" pitchFamily="2" charset="-122"/>
              </a:rPr>
              <a:t>1</a:t>
            </a:r>
            <a:r>
              <a:rPr lang="en-US" altLang="zh-CN">
                <a:ea typeface="宋体" pitchFamily="2" charset="-122"/>
              </a:rPr>
              <a:t>    8</a:t>
            </a:r>
            <a:r>
              <a:rPr lang="en-US" altLang="zh-CN" baseline="30000">
                <a:ea typeface="宋体" pitchFamily="2" charset="-122"/>
              </a:rPr>
              <a:t>0</a:t>
            </a:r>
            <a:r>
              <a:rPr lang="en-US" altLang="zh-CN">
                <a:ea typeface="宋体" pitchFamily="2" charset="-122"/>
              </a:rPr>
              <a:t> </a:t>
            </a:r>
          </a:p>
        </p:txBody>
      </p:sp>
      <p:sp>
        <p:nvSpPr>
          <p:cNvPr id="27" name="Text Box 13"/>
          <p:cNvSpPr txBox="1">
            <a:spLocks noChangeArrowheads="1"/>
          </p:cNvSpPr>
          <p:nvPr/>
        </p:nvSpPr>
        <p:spPr bwMode="auto">
          <a:xfrm>
            <a:off x="3354388" y="398145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a:ea typeface="宋体" pitchFamily="2" charset="-122"/>
              </a:rPr>
              <a:t>512   64     8     1</a:t>
            </a:r>
          </a:p>
        </p:txBody>
      </p:sp>
      <p:sp>
        <p:nvSpPr>
          <p:cNvPr id="31" name="Text Box 14"/>
          <p:cNvSpPr txBox="1">
            <a:spLocks noChangeArrowheads="1"/>
          </p:cNvSpPr>
          <p:nvPr/>
        </p:nvSpPr>
        <p:spPr bwMode="auto">
          <a:xfrm>
            <a:off x="5030788" y="398145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b="1">
                <a:ea typeface="宋体" pitchFamily="2" charset="-122"/>
              </a:rPr>
              <a:t>.</a:t>
            </a:r>
          </a:p>
        </p:txBody>
      </p:sp>
      <p:sp>
        <p:nvSpPr>
          <p:cNvPr id="33" name="Text Box 15"/>
          <p:cNvSpPr txBox="1">
            <a:spLocks noChangeArrowheads="1"/>
          </p:cNvSpPr>
          <p:nvPr/>
        </p:nvSpPr>
        <p:spPr bwMode="auto">
          <a:xfrm>
            <a:off x="3125788" y="3644900"/>
            <a:ext cx="30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3600">
                <a:ea typeface="宋体" pitchFamily="2" charset="-122"/>
              </a:rPr>
              <a:t>{</a:t>
            </a:r>
          </a:p>
        </p:txBody>
      </p:sp>
      <p:sp>
        <p:nvSpPr>
          <p:cNvPr id="34" name="Text Box 16"/>
          <p:cNvSpPr txBox="1">
            <a:spLocks noChangeArrowheads="1"/>
          </p:cNvSpPr>
          <p:nvPr/>
        </p:nvSpPr>
        <p:spPr bwMode="auto">
          <a:xfrm>
            <a:off x="1906588" y="45466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Express 3702</a:t>
            </a:r>
            <a:r>
              <a:rPr lang="en-US" altLang="zh-CN" sz="2000" baseline="-25000">
                <a:ea typeface="宋体" pitchFamily="2" charset="-122"/>
              </a:rPr>
              <a:t>8</a:t>
            </a:r>
            <a:r>
              <a:rPr lang="en-US" altLang="zh-CN" sz="2000">
                <a:ea typeface="宋体" pitchFamily="2" charset="-122"/>
              </a:rPr>
              <a:t> in decimal.</a:t>
            </a:r>
          </a:p>
        </p:txBody>
      </p:sp>
      <p:sp>
        <p:nvSpPr>
          <p:cNvPr id="35" name="WordArt 17"/>
          <p:cNvSpPr>
            <a:spLocks noChangeArrowheads="1" noChangeShapeType="1" noTextEdit="1"/>
          </p:cNvSpPr>
          <p:nvPr/>
        </p:nvSpPr>
        <p:spPr bwMode="auto">
          <a:xfrm>
            <a:off x="611188" y="4530725"/>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37" name="Text Box 19"/>
          <p:cNvSpPr txBox="1">
            <a:spLocks noChangeArrowheads="1"/>
          </p:cNvSpPr>
          <p:nvPr/>
        </p:nvSpPr>
        <p:spPr bwMode="auto">
          <a:xfrm>
            <a:off x="1906588" y="5064125"/>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zh-CN" sz="2000">
                <a:ea typeface="宋体" pitchFamily="2" charset="-122"/>
              </a:rPr>
              <a:t>Start by writing the column weights: </a:t>
            </a:r>
          </a:p>
          <a:p>
            <a:pPr eaLnBrk="1" hangingPunct="1"/>
            <a:r>
              <a:rPr lang="en-US" altLang="zh-CN" sz="2000">
                <a:ea typeface="宋体" pitchFamily="2" charset="-122"/>
              </a:rPr>
              <a:t>512  64   8   1</a:t>
            </a:r>
          </a:p>
        </p:txBody>
      </p:sp>
      <p:sp>
        <p:nvSpPr>
          <p:cNvPr id="38" name="Text Box 20"/>
          <p:cNvSpPr txBox="1">
            <a:spLocks noChangeArrowheads="1"/>
          </p:cNvSpPr>
          <p:nvPr/>
        </p:nvSpPr>
        <p:spPr bwMode="auto">
          <a:xfrm>
            <a:off x="1220788" y="60547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3(512) + 7(64) +0(8) +2(1)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
                                        <p:tgtEl>
                                          <p:spTgt spid="22"/>
                                        </p:tgtEl>
                                      </p:cBhvr>
                                    </p:animEffect>
                                    <p:anim calcmode="lin" valueType="num">
                                      <p:cBhvr>
                                        <p:cTn id="17" dur="400" fill="hold"/>
                                        <p:tgtEl>
                                          <p:spTgt spid="22"/>
                                        </p:tgtEl>
                                        <p:attrNameLst>
                                          <p:attrName>ppt_x</p:attrName>
                                        </p:attrNameLst>
                                      </p:cBhvr>
                                      <p:tavLst>
                                        <p:tav tm="0">
                                          <p:val>
                                            <p:strVal val="#ppt_x"/>
                                          </p:val>
                                        </p:tav>
                                        <p:tav tm="100000">
                                          <p:val>
                                            <p:strVal val="#ppt_x"/>
                                          </p:val>
                                        </p:tav>
                                      </p:tavLst>
                                    </p:anim>
                                    <p:anim calcmode="lin" valueType="num">
                                      <p:cBhvr>
                                        <p:cTn id="18" dur="400" fill="hold"/>
                                        <p:tgtEl>
                                          <p:spTgt spid="22"/>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right)">
                                      <p:cBhvr>
                                        <p:cTn id="24" dur="1000"/>
                                        <p:tgtEl>
                                          <p:spTgt spid="2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3"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
                                        <p:tgtEl>
                                          <p:spTgt spid="31"/>
                                        </p:tgtEl>
                                      </p:cBhvr>
                                    </p:animEffect>
                                    <p:anim calcmode="lin" valueType="num">
                                      <p:cBhvr>
                                        <p:cTn id="30" dur="400" fill="hold"/>
                                        <p:tgtEl>
                                          <p:spTgt spid="31"/>
                                        </p:tgtEl>
                                        <p:attrNameLst>
                                          <p:attrName>ppt_x</p:attrName>
                                        </p:attrNameLst>
                                      </p:cBhvr>
                                      <p:tavLst>
                                        <p:tav tm="0">
                                          <p:val>
                                            <p:strVal val="#ppt_x"/>
                                          </p:val>
                                        </p:tav>
                                        <p:tav tm="100000">
                                          <p:val>
                                            <p:strVal val="#ppt_x"/>
                                          </p:val>
                                        </p:tav>
                                      </p:tavLst>
                                    </p:anim>
                                    <p:anim calcmode="lin" valueType="num">
                                      <p:cBhvr>
                                        <p:cTn id="31" dur="400" fill="hold"/>
                                        <p:tgtEl>
                                          <p:spTgt spid="31"/>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3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3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1000"/>
                                        <p:tgtEl>
                                          <p:spTgt spid="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1+#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900" decel="100000" fill="hold"/>
                                        <p:tgtEl>
                                          <p:spTgt spid="3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1000" fill="hold"/>
                                        <p:tgtEl>
                                          <p:spTgt spid="23"/>
                                        </p:tgtEl>
                                        <p:attrNameLst>
                                          <p:attrName>ppt_x</p:attrName>
                                        </p:attrNameLst>
                                      </p:cBhvr>
                                      <p:tavLst>
                                        <p:tav tm="0">
                                          <p:val>
                                            <p:strVal val="1+#ppt_w/2"/>
                                          </p:val>
                                        </p:tav>
                                        <p:tav tm="100000">
                                          <p:val>
                                            <p:strVal val="#ppt_x"/>
                                          </p:val>
                                        </p:tav>
                                      </p:tavLst>
                                    </p:anim>
                                    <p:anim calcmode="lin" valueType="num">
                                      <p:cBhvr additive="base">
                                        <p:cTn id="5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7"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900" decel="100000" fill="hold"/>
                                        <p:tgtEl>
                                          <p:spTgt spid="24"/>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31" grpId="0"/>
      <p:bldP spid="33" grpId="0"/>
      <p:bldP spid="34" grpId="0"/>
      <p:bldP spid="35" grpId="0" animBg="1"/>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2420938"/>
            <a:ext cx="8229600" cy="1223962"/>
          </a:xfrm>
        </p:spPr>
        <p:txBody>
          <a:bodyPr/>
          <a:lstStyle/>
          <a:p>
            <a:pPr algn="just">
              <a:spcBef>
                <a:spcPct val="50000"/>
              </a:spcBef>
            </a:pPr>
            <a:r>
              <a:rPr lang="en-US" altLang="zh-CN" sz="2400" dirty="0" smtClean="0">
                <a:ea typeface="宋体" pitchFamily="2" charset="-122"/>
              </a:rPr>
              <a:t>The decimal equivalent of a binary number can be determined by adding the column values of all of the bits that are 1 and discarding all of the bits that are 0.</a:t>
            </a:r>
          </a:p>
          <a:p>
            <a:pPr algn="just">
              <a:buFont typeface="Wingdings" pitchFamily="2" charset="2"/>
              <a:buChar char="ü"/>
            </a:pPr>
            <a:endParaRPr lang="en-US" altLang="zh-CN" sz="2400" dirty="0" smtClean="0">
              <a:ea typeface="宋体" pitchFamily="2" charset="-122"/>
            </a:endParaRPr>
          </a:p>
        </p:txBody>
      </p:sp>
      <p:sp>
        <p:nvSpPr>
          <p:cNvPr id="14339"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14340"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Binary </a:t>
            </a:r>
            <a:r>
              <a:rPr lang="en-US" altLang="zh-CN" sz="2800" b="1" dirty="0" smtClean="0">
                <a:ea typeface="宋体" pitchFamily="2" charset="-122"/>
                <a:cs typeface="Times New Roman" pitchFamily="18" charset="0"/>
              </a:rPr>
              <a:t>Conversions(</a:t>
            </a:r>
            <a:r>
              <a:rPr lang="zh-CN" altLang="en-US" sz="2800" b="1" dirty="0" smtClean="0">
                <a:ea typeface="宋体" pitchFamily="2" charset="-122"/>
                <a:cs typeface="Times New Roman" pitchFamily="18" charset="0"/>
              </a:rPr>
              <a:t>二进制转换</a:t>
            </a:r>
            <a:r>
              <a:rPr lang="en-US" altLang="zh-CN" sz="2800" b="1" dirty="0" smtClean="0">
                <a:ea typeface="宋体" pitchFamily="2" charset="-122"/>
                <a:cs typeface="Times New Roman" pitchFamily="18" charset="0"/>
              </a:rPr>
              <a:t>)</a:t>
            </a:r>
          </a:p>
        </p:txBody>
      </p:sp>
      <p:sp>
        <p:nvSpPr>
          <p:cNvPr id="5" name="Text Box 29"/>
          <p:cNvSpPr txBox="1">
            <a:spLocks noChangeArrowheads="1"/>
          </p:cNvSpPr>
          <p:nvPr/>
        </p:nvSpPr>
        <p:spPr bwMode="auto">
          <a:xfrm>
            <a:off x="1982788" y="36687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Convert the binary number 100101.01 to decimal.</a:t>
            </a:r>
          </a:p>
        </p:txBody>
      </p:sp>
      <p:sp>
        <p:nvSpPr>
          <p:cNvPr id="6" name="WordArt 30"/>
          <p:cNvSpPr>
            <a:spLocks noChangeArrowheads="1" noChangeShapeType="1" noTextEdit="1"/>
          </p:cNvSpPr>
          <p:nvPr/>
        </p:nvSpPr>
        <p:spPr bwMode="auto">
          <a:xfrm>
            <a:off x="611188" y="370205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8" name="Text Box 33"/>
          <p:cNvSpPr txBox="1">
            <a:spLocks noChangeArrowheads="1"/>
          </p:cNvSpPr>
          <p:nvPr/>
        </p:nvSpPr>
        <p:spPr bwMode="auto">
          <a:xfrm>
            <a:off x="1982788" y="4125913"/>
            <a:ext cx="66294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Start by writing the column weights; then add the weights that correspond to each 1 in the number. </a:t>
            </a:r>
          </a:p>
        </p:txBody>
      </p:sp>
      <p:sp>
        <p:nvSpPr>
          <p:cNvPr id="9" name="Text Box 34"/>
          <p:cNvSpPr txBox="1">
            <a:spLocks noChangeArrowheads="1"/>
          </p:cNvSpPr>
          <p:nvPr/>
        </p:nvSpPr>
        <p:spPr bwMode="auto">
          <a:xfrm>
            <a:off x="2051050" y="4989513"/>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2</a:t>
            </a:r>
            <a:r>
              <a:rPr lang="en-US" altLang="zh-CN" sz="2000" baseline="30000">
                <a:solidFill>
                  <a:srgbClr val="FF0000"/>
                </a:solidFill>
                <a:ea typeface="宋体" pitchFamily="2" charset="-122"/>
              </a:rPr>
              <a:t>5</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4</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3</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2</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1</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0</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-1</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-2</a:t>
            </a:r>
          </a:p>
        </p:txBody>
      </p:sp>
      <p:sp>
        <p:nvSpPr>
          <p:cNvPr id="10" name="Text Box 35"/>
          <p:cNvSpPr txBox="1">
            <a:spLocks noChangeArrowheads="1"/>
          </p:cNvSpPr>
          <p:nvPr/>
        </p:nvSpPr>
        <p:spPr bwMode="auto">
          <a:xfrm>
            <a:off x="2051050" y="5294313"/>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32 16  8   4   2   1 .  ½  ¼ </a:t>
            </a:r>
          </a:p>
        </p:txBody>
      </p:sp>
      <p:sp>
        <p:nvSpPr>
          <p:cNvPr id="11" name="Text Box 36"/>
          <p:cNvSpPr txBox="1">
            <a:spLocks noChangeArrowheads="1"/>
          </p:cNvSpPr>
          <p:nvPr/>
        </p:nvSpPr>
        <p:spPr bwMode="auto">
          <a:xfrm>
            <a:off x="2127250" y="5675313"/>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1   0   0   1   0   1.   0   1</a:t>
            </a:r>
          </a:p>
        </p:txBody>
      </p:sp>
      <p:sp>
        <p:nvSpPr>
          <p:cNvPr id="12" name="Text Box 37"/>
          <p:cNvSpPr txBox="1">
            <a:spLocks noChangeArrowheads="1"/>
          </p:cNvSpPr>
          <p:nvPr/>
        </p:nvSpPr>
        <p:spPr bwMode="auto">
          <a:xfrm>
            <a:off x="2051050" y="6056313"/>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32           +4     +1       +¼ =</a:t>
            </a:r>
          </a:p>
        </p:txBody>
      </p:sp>
      <p:sp>
        <p:nvSpPr>
          <p:cNvPr id="13" name="Text Box 38"/>
          <p:cNvSpPr txBox="1">
            <a:spLocks noChangeArrowheads="1"/>
          </p:cNvSpPr>
          <p:nvPr/>
        </p:nvSpPr>
        <p:spPr bwMode="auto">
          <a:xfrm>
            <a:off x="5022850" y="6056313"/>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37¼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 calcmode="lin" valueType="num">
                                      <p:cBhvr>
                                        <p:cTn id="4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2420938"/>
            <a:ext cx="8229600" cy="1223962"/>
          </a:xfrm>
        </p:spPr>
        <p:txBody>
          <a:bodyPr/>
          <a:lstStyle/>
          <a:p>
            <a:pPr algn="just">
              <a:spcBef>
                <a:spcPct val="50000"/>
              </a:spcBef>
            </a:pPr>
            <a:r>
              <a:rPr lang="en-US" altLang="zh-CN" sz="2400" dirty="0" smtClean="0">
                <a:ea typeface="宋体" pitchFamily="2" charset="-122"/>
              </a:rPr>
              <a:t>Convert a decimal whole number to binary by reversing the procedure. Write the decimal weight of each column and place 1’s in the columns that sum to the decimal number.</a:t>
            </a:r>
          </a:p>
          <a:p>
            <a:pPr algn="just">
              <a:buFont typeface="Wingdings" pitchFamily="2" charset="2"/>
              <a:buChar char="ü"/>
            </a:pPr>
            <a:endParaRPr lang="en-US" altLang="zh-CN" sz="2400" dirty="0" smtClean="0">
              <a:ea typeface="宋体" pitchFamily="2" charset="-122"/>
            </a:endParaRPr>
          </a:p>
        </p:txBody>
      </p:sp>
      <p:sp>
        <p:nvSpPr>
          <p:cNvPr id="15363"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15364"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Conversions</a:t>
            </a:r>
          </a:p>
        </p:txBody>
      </p:sp>
      <p:sp>
        <p:nvSpPr>
          <p:cNvPr id="14" name="Text Box 6"/>
          <p:cNvSpPr txBox="1">
            <a:spLocks noChangeArrowheads="1"/>
          </p:cNvSpPr>
          <p:nvPr/>
        </p:nvSpPr>
        <p:spPr bwMode="auto">
          <a:xfrm>
            <a:off x="2190750" y="3716338"/>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Convert the decimal number 49 to binary.</a:t>
            </a:r>
          </a:p>
        </p:txBody>
      </p:sp>
      <p:sp>
        <p:nvSpPr>
          <p:cNvPr id="15" name="WordArt 7"/>
          <p:cNvSpPr>
            <a:spLocks noChangeArrowheads="1" noChangeShapeType="1" noTextEdit="1"/>
          </p:cNvSpPr>
          <p:nvPr/>
        </p:nvSpPr>
        <p:spPr bwMode="auto">
          <a:xfrm>
            <a:off x="819150" y="37163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7" name="Text Box 9"/>
          <p:cNvSpPr txBox="1">
            <a:spLocks noChangeArrowheads="1"/>
          </p:cNvSpPr>
          <p:nvPr/>
        </p:nvSpPr>
        <p:spPr bwMode="auto">
          <a:xfrm>
            <a:off x="2190750" y="4244975"/>
            <a:ext cx="6629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The column weights double in each position to the right. Write down column weights until the last number is larger than the one you want to convert.</a:t>
            </a:r>
          </a:p>
        </p:txBody>
      </p:sp>
      <p:sp>
        <p:nvSpPr>
          <p:cNvPr id="18" name="Text Box 10"/>
          <p:cNvSpPr txBox="1">
            <a:spLocks noChangeArrowheads="1"/>
          </p:cNvSpPr>
          <p:nvPr/>
        </p:nvSpPr>
        <p:spPr bwMode="auto">
          <a:xfrm>
            <a:off x="3105150" y="5545138"/>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2</a:t>
            </a:r>
            <a:r>
              <a:rPr lang="en-US" altLang="zh-CN" sz="2000" baseline="30000">
                <a:solidFill>
                  <a:srgbClr val="FF0000"/>
                </a:solidFill>
                <a:ea typeface="宋体" pitchFamily="2" charset="-122"/>
              </a:rPr>
              <a:t>6</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5</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4</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3</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2</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1</a:t>
            </a:r>
            <a:r>
              <a:rPr lang="en-US" altLang="zh-CN" sz="2000">
                <a:solidFill>
                  <a:srgbClr val="FF0000"/>
                </a:solidFill>
                <a:ea typeface="宋体" pitchFamily="2" charset="-122"/>
              </a:rPr>
              <a:t>  2</a:t>
            </a:r>
            <a:r>
              <a:rPr lang="en-US" altLang="zh-CN" sz="2000" baseline="30000">
                <a:solidFill>
                  <a:srgbClr val="FF0000"/>
                </a:solidFill>
                <a:ea typeface="宋体" pitchFamily="2" charset="-122"/>
              </a:rPr>
              <a:t>0</a:t>
            </a:r>
            <a:r>
              <a:rPr lang="en-US" altLang="zh-CN" sz="2000">
                <a:solidFill>
                  <a:srgbClr val="FF0000"/>
                </a:solidFill>
                <a:ea typeface="宋体" pitchFamily="2" charset="-122"/>
              </a:rPr>
              <a:t>.</a:t>
            </a:r>
            <a:endParaRPr lang="en-US" altLang="zh-CN" sz="2000" baseline="30000">
              <a:solidFill>
                <a:srgbClr val="FF0000"/>
              </a:solidFill>
              <a:ea typeface="宋体" pitchFamily="2" charset="-122"/>
            </a:endParaRPr>
          </a:p>
        </p:txBody>
      </p:sp>
      <p:sp>
        <p:nvSpPr>
          <p:cNvPr id="19" name="Text Box 11"/>
          <p:cNvSpPr txBox="1">
            <a:spLocks noChangeArrowheads="1"/>
          </p:cNvSpPr>
          <p:nvPr/>
        </p:nvSpPr>
        <p:spPr bwMode="auto">
          <a:xfrm>
            <a:off x="3105150" y="5849938"/>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dirty="0">
                <a:ea typeface="宋体" pitchFamily="2" charset="-122"/>
              </a:rPr>
              <a:t>64 32 16  8   4   2   1. </a:t>
            </a:r>
          </a:p>
        </p:txBody>
      </p:sp>
      <p:sp>
        <p:nvSpPr>
          <p:cNvPr id="20" name="Text Box 12"/>
          <p:cNvSpPr txBox="1">
            <a:spLocks noChangeArrowheads="1"/>
          </p:cNvSpPr>
          <p:nvPr/>
        </p:nvSpPr>
        <p:spPr bwMode="auto">
          <a:xfrm>
            <a:off x="3181350" y="6154738"/>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0   1   1   0   0   0   1.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2420938"/>
            <a:ext cx="8229600" cy="1223962"/>
          </a:xfrm>
        </p:spPr>
        <p:txBody>
          <a:bodyPr/>
          <a:lstStyle/>
          <a:p>
            <a:pPr>
              <a:spcBef>
                <a:spcPct val="50000"/>
              </a:spcBef>
            </a:pPr>
            <a:r>
              <a:rPr lang="en-US" altLang="zh-CN" sz="2400" smtClean="0">
                <a:ea typeface="宋体" pitchFamily="2" charset="-122"/>
              </a:rPr>
              <a:t>Convert a decimal fraction to binary by repeatedly multiplying the fractional results of successive multiplications by 2. The carries form the binary number.</a:t>
            </a:r>
          </a:p>
        </p:txBody>
      </p:sp>
      <p:sp>
        <p:nvSpPr>
          <p:cNvPr id="16387"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16388"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Conversions</a:t>
            </a:r>
          </a:p>
        </p:txBody>
      </p:sp>
      <p:sp>
        <p:nvSpPr>
          <p:cNvPr id="11" name="Text Box 6"/>
          <p:cNvSpPr txBox="1">
            <a:spLocks noChangeArrowheads="1"/>
          </p:cNvSpPr>
          <p:nvPr/>
        </p:nvSpPr>
        <p:spPr bwMode="auto">
          <a:xfrm>
            <a:off x="2122488" y="3644900"/>
            <a:ext cx="6629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Convert the decimal fraction 0.188 to binary by repeatedly multiplying the fractional results by 2. </a:t>
            </a:r>
          </a:p>
        </p:txBody>
      </p:sp>
      <p:sp>
        <p:nvSpPr>
          <p:cNvPr id="12" name="WordArt 7"/>
          <p:cNvSpPr>
            <a:spLocks noChangeArrowheads="1" noChangeShapeType="1" noTextEdit="1"/>
          </p:cNvSpPr>
          <p:nvPr/>
        </p:nvSpPr>
        <p:spPr bwMode="auto">
          <a:xfrm>
            <a:off x="827088" y="37893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 name="Text Box 49"/>
          <p:cNvSpPr txBox="1">
            <a:spLocks noChangeArrowheads="1"/>
          </p:cNvSpPr>
          <p:nvPr/>
        </p:nvSpPr>
        <p:spPr bwMode="auto">
          <a:xfrm>
            <a:off x="2139950" y="45085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0.188 </a:t>
            </a:r>
            <a:r>
              <a:rPr lang="en-US" altLang="zh-CN">
                <a:latin typeface="Arial" charset="0"/>
                <a:ea typeface="宋体" pitchFamily="2" charset="-122"/>
              </a:rPr>
              <a:t>x</a:t>
            </a:r>
            <a:r>
              <a:rPr lang="en-US" altLang="zh-CN">
                <a:ea typeface="宋体" pitchFamily="2" charset="-122"/>
              </a:rPr>
              <a:t> 2 = </a:t>
            </a:r>
            <a:r>
              <a:rPr lang="en-US" altLang="zh-CN">
                <a:solidFill>
                  <a:srgbClr val="FF0000"/>
                </a:solidFill>
                <a:ea typeface="宋体" pitchFamily="2" charset="-122"/>
              </a:rPr>
              <a:t>0</a:t>
            </a:r>
            <a:r>
              <a:rPr lang="en-US" altLang="zh-CN">
                <a:ea typeface="宋体" pitchFamily="2" charset="-122"/>
              </a:rPr>
              <a:t>.</a:t>
            </a:r>
            <a:r>
              <a:rPr lang="en-US" altLang="zh-CN">
                <a:solidFill>
                  <a:srgbClr val="008000"/>
                </a:solidFill>
                <a:ea typeface="宋体" pitchFamily="2" charset="-122"/>
              </a:rPr>
              <a:t>376</a:t>
            </a:r>
            <a:r>
              <a:rPr lang="en-US" altLang="zh-CN">
                <a:ea typeface="宋体" pitchFamily="2" charset="-122"/>
              </a:rPr>
              <a:t> 	carry = </a:t>
            </a:r>
            <a:r>
              <a:rPr lang="en-US" altLang="zh-CN">
                <a:solidFill>
                  <a:srgbClr val="FF0000"/>
                </a:solidFill>
                <a:ea typeface="宋体" pitchFamily="2" charset="-122"/>
              </a:rPr>
              <a:t>0</a:t>
            </a:r>
          </a:p>
        </p:txBody>
      </p:sp>
      <p:sp>
        <p:nvSpPr>
          <p:cNvPr id="21" name="Text Box 50"/>
          <p:cNvSpPr txBox="1">
            <a:spLocks noChangeArrowheads="1"/>
          </p:cNvSpPr>
          <p:nvPr/>
        </p:nvSpPr>
        <p:spPr bwMode="auto">
          <a:xfrm>
            <a:off x="2139950" y="48133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r>
              <a:rPr lang="en-US" altLang="zh-CN">
                <a:solidFill>
                  <a:srgbClr val="008000"/>
                </a:solidFill>
                <a:ea typeface="宋体" pitchFamily="2" charset="-122"/>
              </a:rPr>
              <a:t>376</a:t>
            </a:r>
            <a:r>
              <a:rPr lang="en-US" altLang="zh-CN">
                <a:ea typeface="宋体" pitchFamily="2" charset="-122"/>
              </a:rPr>
              <a:t> </a:t>
            </a:r>
            <a:r>
              <a:rPr lang="en-US" altLang="zh-CN">
                <a:latin typeface="Arial" charset="0"/>
                <a:ea typeface="宋体" pitchFamily="2" charset="-122"/>
              </a:rPr>
              <a:t>x</a:t>
            </a:r>
            <a:r>
              <a:rPr lang="en-US" altLang="zh-CN">
                <a:ea typeface="宋体" pitchFamily="2" charset="-122"/>
              </a:rPr>
              <a:t> 2 = </a:t>
            </a:r>
            <a:r>
              <a:rPr lang="en-US" altLang="zh-CN">
                <a:solidFill>
                  <a:srgbClr val="FF0000"/>
                </a:solidFill>
                <a:ea typeface="宋体" pitchFamily="2" charset="-122"/>
              </a:rPr>
              <a:t>0</a:t>
            </a:r>
            <a:r>
              <a:rPr lang="en-US" altLang="zh-CN">
                <a:ea typeface="宋体" pitchFamily="2" charset="-122"/>
              </a:rPr>
              <a:t>.</a:t>
            </a:r>
            <a:r>
              <a:rPr lang="en-US" altLang="zh-CN">
                <a:solidFill>
                  <a:srgbClr val="008000"/>
                </a:solidFill>
                <a:ea typeface="宋体" pitchFamily="2" charset="-122"/>
              </a:rPr>
              <a:t>752</a:t>
            </a:r>
            <a:r>
              <a:rPr lang="en-US" altLang="zh-CN">
                <a:ea typeface="宋体" pitchFamily="2" charset="-122"/>
              </a:rPr>
              <a:t> 	carry = </a:t>
            </a:r>
            <a:r>
              <a:rPr lang="en-US" altLang="zh-CN">
                <a:solidFill>
                  <a:srgbClr val="FF0000"/>
                </a:solidFill>
                <a:ea typeface="宋体" pitchFamily="2" charset="-122"/>
              </a:rPr>
              <a:t>0</a:t>
            </a:r>
          </a:p>
        </p:txBody>
      </p:sp>
      <p:sp>
        <p:nvSpPr>
          <p:cNvPr id="22" name="Text Box 51"/>
          <p:cNvSpPr txBox="1">
            <a:spLocks noChangeArrowheads="1"/>
          </p:cNvSpPr>
          <p:nvPr/>
        </p:nvSpPr>
        <p:spPr bwMode="auto">
          <a:xfrm>
            <a:off x="2139950" y="51181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r>
              <a:rPr lang="en-US" altLang="zh-CN">
                <a:solidFill>
                  <a:srgbClr val="008000"/>
                </a:solidFill>
                <a:ea typeface="宋体" pitchFamily="2" charset="-122"/>
              </a:rPr>
              <a:t>752</a:t>
            </a:r>
            <a:r>
              <a:rPr lang="en-US" altLang="zh-CN">
                <a:ea typeface="宋体" pitchFamily="2" charset="-122"/>
              </a:rPr>
              <a:t> </a:t>
            </a:r>
            <a:r>
              <a:rPr lang="en-US" altLang="zh-CN">
                <a:latin typeface="Arial" charset="0"/>
                <a:ea typeface="宋体" pitchFamily="2" charset="-122"/>
              </a:rPr>
              <a:t>x</a:t>
            </a:r>
            <a:r>
              <a:rPr lang="en-US" altLang="zh-CN">
                <a:ea typeface="宋体" pitchFamily="2" charset="-122"/>
              </a:rPr>
              <a:t> 2 = </a:t>
            </a:r>
            <a:r>
              <a:rPr lang="en-US" altLang="zh-CN">
                <a:solidFill>
                  <a:srgbClr val="FF0000"/>
                </a:solidFill>
                <a:ea typeface="宋体" pitchFamily="2" charset="-122"/>
              </a:rPr>
              <a:t>1</a:t>
            </a:r>
            <a:r>
              <a:rPr lang="en-US" altLang="zh-CN">
                <a:ea typeface="宋体" pitchFamily="2" charset="-122"/>
              </a:rPr>
              <a:t>.</a:t>
            </a:r>
            <a:r>
              <a:rPr lang="en-US" altLang="zh-CN">
                <a:solidFill>
                  <a:srgbClr val="008000"/>
                </a:solidFill>
                <a:ea typeface="宋体" pitchFamily="2" charset="-122"/>
              </a:rPr>
              <a:t>504</a:t>
            </a:r>
            <a:r>
              <a:rPr lang="en-US" altLang="zh-CN">
                <a:ea typeface="宋体" pitchFamily="2" charset="-122"/>
              </a:rPr>
              <a:t> 	carry = </a:t>
            </a:r>
            <a:r>
              <a:rPr lang="en-US" altLang="zh-CN">
                <a:solidFill>
                  <a:srgbClr val="FF0000"/>
                </a:solidFill>
                <a:ea typeface="宋体" pitchFamily="2" charset="-122"/>
              </a:rPr>
              <a:t>1</a:t>
            </a:r>
          </a:p>
        </p:txBody>
      </p:sp>
      <p:sp>
        <p:nvSpPr>
          <p:cNvPr id="23" name="Text Box 52"/>
          <p:cNvSpPr txBox="1">
            <a:spLocks noChangeArrowheads="1"/>
          </p:cNvSpPr>
          <p:nvPr/>
        </p:nvSpPr>
        <p:spPr bwMode="auto">
          <a:xfrm>
            <a:off x="2139950" y="54229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r>
              <a:rPr lang="en-US" altLang="zh-CN">
                <a:solidFill>
                  <a:srgbClr val="008000"/>
                </a:solidFill>
                <a:ea typeface="宋体" pitchFamily="2" charset="-122"/>
              </a:rPr>
              <a:t>504</a:t>
            </a:r>
            <a:r>
              <a:rPr lang="en-US" altLang="zh-CN">
                <a:ea typeface="宋体" pitchFamily="2" charset="-122"/>
              </a:rPr>
              <a:t> </a:t>
            </a:r>
            <a:r>
              <a:rPr lang="en-US" altLang="zh-CN">
                <a:latin typeface="Arial" charset="0"/>
                <a:ea typeface="宋体" pitchFamily="2" charset="-122"/>
              </a:rPr>
              <a:t>x</a:t>
            </a:r>
            <a:r>
              <a:rPr lang="en-US" altLang="zh-CN">
                <a:ea typeface="宋体" pitchFamily="2" charset="-122"/>
              </a:rPr>
              <a:t> 2 = </a:t>
            </a:r>
            <a:r>
              <a:rPr lang="en-US" altLang="zh-CN">
                <a:solidFill>
                  <a:srgbClr val="FF0000"/>
                </a:solidFill>
                <a:ea typeface="宋体" pitchFamily="2" charset="-122"/>
              </a:rPr>
              <a:t>1</a:t>
            </a:r>
            <a:r>
              <a:rPr lang="en-US" altLang="zh-CN">
                <a:ea typeface="宋体" pitchFamily="2" charset="-122"/>
              </a:rPr>
              <a:t>.</a:t>
            </a:r>
            <a:r>
              <a:rPr lang="en-US" altLang="zh-CN">
                <a:solidFill>
                  <a:srgbClr val="008000"/>
                </a:solidFill>
                <a:ea typeface="宋体" pitchFamily="2" charset="-122"/>
              </a:rPr>
              <a:t>008</a:t>
            </a:r>
            <a:r>
              <a:rPr lang="en-US" altLang="zh-CN">
                <a:ea typeface="宋体" pitchFamily="2" charset="-122"/>
              </a:rPr>
              <a:t> 	carry = </a:t>
            </a:r>
            <a:r>
              <a:rPr lang="en-US" altLang="zh-CN">
                <a:solidFill>
                  <a:srgbClr val="FF0000"/>
                </a:solidFill>
                <a:ea typeface="宋体" pitchFamily="2" charset="-122"/>
              </a:rPr>
              <a:t>1</a:t>
            </a:r>
          </a:p>
        </p:txBody>
      </p:sp>
      <p:sp>
        <p:nvSpPr>
          <p:cNvPr id="24" name="Text Box 53"/>
          <p:cNvSpPr txBox="1">
            <a:spLocks noChangeArrowheads="1"/>
          </p:cNvSpPr>
          <p:nvPr/>
        </p:nvSpPr>
        <p:spPr bwMode="auto">
          <a:xfrm>
            <a:off x="2139950" y="57277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r>
              <a:rPr lang="en-US" altLang="zh-CN">
                <a:solidFill>
                  <a:srgbClr val="008000"/>
                </a:solidFill>
                <a:ea typeface="宋体" pitchFamily="2" charset="-122"/>
              </a:rPr>
              <a:t>008</a:t>
            </a:r>
            <a:r>
              <a:rPr lang="en-US" altLang="zh-CN">
                <a:ea typeface="宋体" pitchFamily="2" charset="-122"/>
              </a:rPr>
              <a:t> </a:t>
            </a:r>
            <a:r>
              <a:rPr lang="en-US" altLang="zh-CN">
                <a:latin typeface="Arial" charset="0"/>
                <a:ea typeface="宋体" pitchFamily="2" charset="-122"/>
              </a:rPr>
              <a:t>x</a:t>
            </a:r>
            <a:r>
              <a:rPr lang="en-US" altLang="zh-CN">
                <a:ea typeface="宋体" pitchFamily="2" charset="-122"/>
              </a:rPr>
              <a:t> 2 = </a:t>
            </a:r>
            <a:r>
              <a:rPr lang="en-US" altLang="zh-CN">
                <a:solidFill>
                  <a:srgbClr val="FF0000"/>
                </a:solidFill>
                <a:ea typeface="宋体" pitchFamily="2" charset="-122"/>
              </a:rPr>
              <a:t>0</a:t>
            </a:r>
            <a:r>
              <a:rPr lang="en-US" altLang="zh-CN">
                <a:ea typeface="宋体" pitchFamily="2" charset="-122"/>
              </a:rPr>
              <a:t>.</a:t>
            </a:r>
            <a:r>
              <a:rPr lang="en-US" altLang="zh-CN">
                <a:solidFill>
                  <a:srgbClr val="008000"/>
                </a:solidFill>
                <a:ea typeface="宋体" pitchFamily="2" charset="-122"/>
              </a:rPr>
              <a:t>016</a:t>
            </a:r>
            <a:r>
              <a:rPr lang="en-US" altLang="zh-CN">
                <a:ea typeface="宋体" pitchFamily="2" charset="-122"/>
              </a:rPr>
              <a:t> 	carry = </a:t>
            </a:r>
            <a:r>
              <a:rPr lang="en-US" altLang="zh-CN">
                <a:solidFill>
                  <a:srgbClr val="FF0000"/>
                </a:solidFill>
                <a:ea typeface="宋体" pitchFamily="2" charset="-122"/>
              </a:rPr>
              <a:t>0</a:t>
            </a:r>
          </a:p>
        </p:txBody>
      </p:sp>
      <p:sp>
        <p:nvSpPr>
          <p:cNvPr id="25" name="Text Box 54"/>
          <p:cNvSpPr txBox="1">
            <a:spLocks noChangeArrowheads="1"/>
          </p:cNvSpPr>
          <p:nvPr/>
        </p:nvSpPr>
        <p:spPr bwMode="auto">
          <a:xfrm>
            <a:off x="3435350" y="61087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Answer = </a:t>
            </a:r>
            <a:r>
              <a:rPr lang="en-US" altLang="zh-CN">
                <a:solidFill>
                  <a:srgbClr val="FF0000"/>
                </a:solidFill>
                <a:ea typeface="宋体" pitchFamily="2" charset="-122"/>
              </a:rPr>
              <a:t>.00110 </a:t>
            </a:r>
            <a:r>
              <a:rPr lang="en-US" altLang="zh-CN" sz="1400">
                <a:solidFill>
                  <a:srgbClr val="FF0000"/>
                </a:solidFill>
                <a:ea typeface="宋体" pitchFamily="2" charset="-122"/>
              </a:rPr>
              <a:t>(for five significant digits) </a:t>
            </a:r>
          </a:p>
        </p:txBody>
      </p:sp>
      <p:sp>
        <p:nvSpPr>
          <p:cNvPr id="26" name="Line 55"/>
          <p:cNvSpPr>
            <a:spLocks noChangeShapeType="1"/>
          </p:cNvSpPr>
          <p:nvPr/>
        </p:nvSpPr>
        <p:spPr bwMode="auto">
          <a:xfrm>
            <a:off x="6559550" y="45847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56"/>
          <p:cNvSpPr txBox="1">
            <a:spLocks noChangeArrowheads="1"/>
          </p:cNvSpPr>
          <p:nvPr/>
        </p:nvSpPr>
        <p:spPr bwMode="auto">
          <a:xfrm>
            <a:off x="6635750" y="450850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MSB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000"/>
                                        <p:tgtEl>
                                          <p:spTgt spid="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1000"/>
                                        <p:tgtEl>
                                          <p:spTgt spid="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 presetClass="entr" presetSubtype="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000"/>
                            </p:stCondLst>
                            <p:childTnLst>
                              <p:par>
                                <p:cTn id="45" presetID="37"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900" decel="100000" fill="hold"/>
                                        <p:tgtEl>
                                          <p:spTgt spid="25"/>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6" grpId="0"/>
      <p:bldP spid="21" grpId="0"/>
      <p:bldP spid="22" grpId="0"/>
      <p:bldP spid="23" grpId="0"/>
      <p:bldP spid="24" grpId="0"/>
      <p:bldP spid="25" grpId="0"/>
      <p:bldP spid="26"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2420938"/>
            <a:ext cx="8229600" cy="863600"/>
          </a:xfrm>
        </p:spPr>
        <p:txBody>
          <a:bodyPr/>
          <a:lstStyle/>
          <a:p>
            <a:pPr>
              <a:spcBef>
                <a:spcPct val="50000"/>
              </a:spcBef>
            </a:pPr>
            <a:r>
              <a:rPr lang="en-US" altLang="zh-CN" sz="2400" smtClean="0">
                <a:ea typeface="宋体" pitchFamily="2" charset="-122"/>
              </a:rPr>
              <a:t>You can convert decimal to any other base by repeatedly dividing by the base. For binary, repeatedly divide by 2:</a:t>
            </a:r>
          </a:p>
        </p:txBody>
      </p:sp>
      <p:sp>
        <p:nvSpPr>
          <p:cNvPr id="17411"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17412"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Conversions</a:t>
            </a:r>
          </a:p>
        </p:txBody>
      </p:sp>
      <p:sp>
        <p:nvSpPr>
          <p:cNvPr id="34" name="Rectangle 2"/>
          <p:cNvSpPr>
            <a:spLocks noChangeArrowheads="1"/>
          </p:cNvSpPr>
          <p:nvPr/>
        </p:nvSpPr>
        <p:spPr bwMode="auto">
          <a:xfrm>
            <a:off x="3125788" y="5499100"/>
            <a:ext cx="2362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5" name="Text Box 3"/>
          <p:cNvSpPr txBox="1">
            <a:spLocks noChangeArrowheads="1"/>
          </p:cNvSpPr>
          <p:nvPr/>
        </p:nvSpPr>
        <p:spPr bwMode="auto">
          <a:xfrm>
            <a:off x="5183188" y="54229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36" name="Text Box 4"/>
          <p:cNvSpPr txBox="1">
            <a:spLocks noChangeArrowheads="1"/>
          </p:cNvSpPr>
          <p:nvPr/>
        </p:nvSpPr>
        <p:spPr bwMode="auto">
          <a:xfrm>
            <a:off x="4725988" y="54229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37" name="Text Box 5"/>
          <p:cNvSpPr txBox="1">
            <a:spLocks noChangeArrowheads="1"/>
          </p:cNvSpPr>
          <p:nvPr/>
        </p:nvSpPr>
        <p:spPr bwMode="auto">
          <a:xfrm>
            <a:off x="4268788" y="54229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38" name="Text Box 6"/>
          <p:cNvSpPr txBox="1">
            <a:spLocks noChangeArrowheads="1"/>
          </p:cNvSpPr>
          <p:nvPr/>
        </p:nvSpPr>
        <p:spPr bwMode="auto">
          <a:xfrm>
            <a:off x="3506788" y="54229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39" name="Text Box 7"/>
          <p:cNvSpPr txBox="1">
            <a:spLocks noChangeArrowheads="1"/>
          </p:cNvSpPr>
          <p:nvPr/>
        </p:nvSpPr>
        <p:spPr bwMode="auto">
          <a:xfrm>
            <a:off x="3125788" y="54229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40" name="Text Box 8"/>
          <p:cNvSpPr txBox="1">
            <a:spLocks noChangeArrowheads="1"/>
          </p:cNvSpPr>
          <p:nvPr/>
        </p:nvSpPr>
        <p:spPr bwMode="auto">
          <a:xfrm>
            <a:off x="3811588" y="54229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41" name="Text Box 13"/>
          <p:cNvSpPr txBox="1">
            <a:spLocks noChangeArrowheads="1"/>
          </p:cNvSpPr>
          <p:nvPr/>
        </p:nvSpPr>
        <p:spPr bwMode="auto">
          <a:xfrm>
            <a:off x="1906588" y="3317875"/>
            <a:ext cx="70580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Convert the decimal number 49 to binary by repeatedly dividing by 2. </a:t>
            </a:r>
          </a:p>
        </p:txBody>
      </p:sp>
      <p:sp>
        <p:nvSpPr>
          <p:cNvPr id="42" name="WordArt 14"/>
          <p:cNvSpPr>
            <a:spLocks noChangeArrowheads="1" noChangeShapeType="1" noTextEdit="1"/>
          </p:cNvSpPr>
          <p:nvPr/>
        </p:nvSpPr>
        <p:spPr bwMode="auto">
          <a:xfrm>
            <a:off x="611188" y="34845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4" name="Text Box 16"/>
          <p:cNvSpPr txBox="1">
            <a:spLocks noChangeArrowheads="1"/>
          </p:cNvSpPr>
          <p:nvPr/>
        </p:nvSpPr>
        <p:spPr bwMode="auto">
          <a:xfrm>
            <a:off x="1906588" y="4127500"/>
            <a:ext cx="6400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You can do this by “reverse division” and the answer will read from left to right. Put quotients to the left and remainders on top.</a:t>
            </a:r>
          </a:p>
        </p:txBody>
      </p:sp>
      <p:grpSp>
        <p:nvGrpSpPr>
          <p:cNvPr id="45" name="Group 17"/>
          <p:cNvGrpSpPr>
            <a:grpSpLocks/>
          </p:cNvGrpSpPr>
          <p:nvPr/>
        </p:nvGrpSpPr>
        <p:grpSpPr bwMode="auto">
          <a:xfrm>
            <a:off x="2439988" y="5727700"/>
            <a:ext cx="3962400" cy="457200"/>
            <a:chOff x="1536" y="3264"/>
            <a:chExt cx="2496" cy="288"/>
          </a:xfrm>
        </p:grpSpPr>
        <p:sp>
          <p:nvSpPr>
            <p:cNvPr id="17445" name="Text Box 18"/>
            <p:cNvSpPr txBox="1">
              <a:spLocks noChangeArrowheads="1"/>
            </p:cNvSpPr>
            <p:nvPr/>
          </p:nvSpPr>
          <p:spPr bwMode="auto">
            <a:xfrm>
              <a:off x="3192" y="3264"/>
              <a:ext cx="8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49   2</a:t>
              </a:r>
            </a:p>
          </p:txBody>
        </p:sp>
        <p:sp>
          <p:nvSpPr>
            <p:cNvPr id="17446" name="Freeform 19"/>
            <p:cNvSpPr>
              <a:spLocks/>
            </p:cNvSpPr>
            <p:nvPr/>
          </p:nvSpPr>
          <p:spPr bwMode="auto">
            <a:xfrm>
              <a:off x="1536" y="3305"/>
              <a:ext cx="2035" cy="212"/>
            </a:xfrm>
            <a:custGeom>
              <a:avLst/>
              <a:gdLst>
                <a:gd name="T0" fmla="*/ 2005 w 2035"/>
                <a:gd name="T1" fmla="*/ 212 h 212"/>
                <a:gd name="T2" fmla="*/ 1966 w 2035"/>
                <a:gd name="T3" fmla="*/ 157 h 212"/>
                <a:gd name="T4" fmla="*/ 1954 w 2035"/>
                <a:gd name="T5" fmla="*/ 101 h 212"/>
                <a:gd name="T6" fmla="*/ 1892 w 2035"/>
                <a:gd name="T7" fmla="*/ 15 h 212"/>
                <a:gd name="T8" fmla="*/ 1096 w 2035"/>
                <a:gd name="T9" fmla="*/ 8 h 212"/>
                <a:gd name="T10" fmla="*/ 0 w 2035"/>
                <a:gd name="T11" fmla="*/ 19 h 2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5" h="212">
                  <a:moveTo>
                    <a:pt x="2005" y="212"/>
                  </a:moveTo>
                  <a:cubicBezTo>
                    <a:pt x="1998" y="203"/>
                    <a:pt x="1974" y="175"/>
                    <a:pt x="1966" y="157"/>
                  </a:cubicBezTo>
                  <a:cubicBezTo>
                    <a:pt x="1958" y="139"/>
                    <a:pt x="1966" y="125"/>
                    <a:pt x="1954" y="101"/>
                  </a:cubicBezTo>
                  <a:cubicBezTo>
                    <a:pt x="1942" y="77"/>
                    <a:pt x="2035" y="30"/>
                    <a:pt x="1892" y="15"/>
                  </a:cubicBezTo>
                  <a:cubicBezTo>
                    <a:pt x="1749" y="0"/>
                    <a:pt x="1411" y="7"/>
                    <a:pt x="1096" y="8"/>
                  </a:cubicBezTo>
                  <a:cubicBezTo>
                    <a:pt x="781" y="9"/>
                    <a:pt x="228" y="17"/>
                    <a:pt x="0" y="19"/>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20"/>
          <p:cNvGrpSpPr>
            <a:grpSpLocks/>
          </p:cNvGrpSpPr>
          <p:nvPr/>
        </p:nvGrpSpPr>
        <p:grpSpPr bwMode="auto">
          <a:xfrm>
            <a:off x="4954588" y="6108700"/>
            <a:ext cx="2057400" cy="669925"/>
            <a:chOff x="3216" y="3504"/>
            <a:chExt cx="1296" cy="422"/>
          </a:xfrm>
        </p:grpSpPr>
        <p:sp>
          <p:nvSpPr>
            <p:cNvPr id="17441" name="Text Box 21"/>
            <p:cNvSpPr txBox="1">
              <a:spLocks noChangeArrowheads="1"/>
            </p:cNvSpPr>
            <p:nvPr/>
          </p:nvSpPr>
          <p:spPr bwMode="auto">
            <a:xfrm>
              <a:off x="3216" y="3600"/>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ea typeface="宋体" pitchFamily="2" charset="-122"/>
                </a:rPr>
                <a:t>Decimal number</a:t>
              </a:r>
            </a:p>
          </p:txBody>
        </p:sp>
        <p:sp>
          <p:nvSpPr>
            <p:cNvPr id="17442" name="Line 22"/>
            <p:cNvSpPr>
              <a:spLocks noChangeShapeType="1"/>
            </p:cNvSpPr>
            <p:nvPr/>
          </p:nvSpPr>
          <p:spPr bwMode="auto">
            <a:xfrm flipH="1" flipV="1">
              <a:off x="3456" y="350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3" name="Text Box 23"/>
            <p:cNvSpPr txBox="1">
              <a:spLocks noChangeArrowheads="1"/>
            </p:cNvSpPr>
            <p:nvPr/>
          </p:nvSpPr>
          <p:spPr bwMode="auto">
            <a:xfrm>
              <a:off x="3888" y="3610"/>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ea typeface="宋体" pitchFamily="2" charset="-122"/>
                </a:rPr>
                <a:t>base</a:t>
              </a:r>
            </a:p>
          </p:txBody>
        </p:sp>
        <p:sp>
          <p:nvSpPr>
            <p:cNvPr id="17444" name="Line 24"/>
            <p:cNvSpPr>
              <a:spLocks noChangeShapeType="1"/>
            </p:cNvSpPr>
            <p:nvPr/>
          </p:nvSpPr>
          <p:spPr bwMode="auto">
            <a:xfrm flipH="1" flipV="1">
              <a:off x="3792" y="3514"/>
              <a:ext cx="14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 name="Text Box 25"/>
          <p:cNvSpPr txBox="1">
            <a:spLocks noChangeArrowheads="1"/>
          </p:cNvSpPr>
          <p:nvPr/>
        </p:nvSpPr>
        <p:spPr bwMode="auto">
          <a:xfrm>
            <a:off x="4649788" y="57277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24</a:t>
            </a:r>
          </a:p>
        </p:txBody>
      </p:sp>
      <p:grpSp>
        <p:nvGrpSpPr>
          <p:cNvPr id="54" name="Group 26"/>
          <p:cNvGrpSpPr>
            <a:grpSpLocks/>
          </p:cNvGrpSpPr>
          <p:nvPr/>
        </p:nvGrpSpPr>
        <p:grpSpPr bwMode="auto">
          <a:xfrm>
            <a:off x="3963988" y="5422900"/>
            <a:ext cx="2819400" cy="1219200"/>
            <a:chOff x="2496" y="3072"/>
            <a:chExt cx="1776" cy="768"/>
          </a:xfrm>
        </p:grpSpPr>
        <p:grpSp>
          <p:nvGrpSpPr>
            <p:cNvPr id="17435" name="Group 27"/>
            <p:cNvGrpSpPr>
              <a:grpSpLocks/>
            </p:cNvGrpSpPr>
            <p:nvPr/>
          </p:nvGrpSpPr>
          <p:grpSpPr bwMode="auto">
            <a:xfrm>
              <a:off x="3456" y="3072"/>
              <a:ext cx="816" cy="192"/>
              <a:chOff x="3456" y="3072"/>
              <a:chExt cx="816" cy="192"/>
            </a:xfrm>
          </p:grpSpPr>
          <p:sp>
            <p:nvSpPr>
              <p:cNvPr id="17439" name="Text Box 28"/>
              <p:cNvSpPr txBox="1">
                <a:spLocks noChangeArrowheads="1"/>
              </p:cNvSpPr>
              <p:nvPr/>
            </p:nvSpPr>
            <p:spPr bwMode="auto">
              <a:xfrm>
                <a:off x="3648" y="3072"/>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ea typeface="宋体" pitchFamily="2" charset="-122"/>
                  </a:rPr>
                  <a:t>remainder</a:t>
                </a:r>
              </a:p>
            </p:txBody>
          </p:sp>
          <p:sp>
            <p:nvSpPr>
              <p:cNvPr id="17440" name="Line 29"/>
              <p:cNvSpPr>
                <a:spLocks noChangeShapeType="1"/>
              </p:cNvSpPr>
              <p:nvPr/>
            </p:nvSpPr>
            <p:spPr bwMode="auto">
              <a:xfrm flipH="1">
                <a:off x="3456" y="316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6" name="Group 30"/>
            <p:cNvGrpSpPr>
              <a:grpSpLocks/>
            </p:cNvGrpSpPr>
            <p:nvPr/>
          </p:nvGrpSpPr>
          <p:grpSpPr bwMode="auto">
            <a:xfrm>
              <a:off x="2496" y="3504"/>
              <a:ext cx="672" cy="336"/>
              <a:chOff x="2496" y="3504"/>
              <a:chExt cx="672" cy="336"/>
            </a:xfrm>
          </p:grpSpPr>
          <p:sp>
            <p:nvSpPr>
              <p:cNvPr id="17437" name="Text Box 31"/>
              <p:cNvSpPr txBox="1">
                <a:spLocks noChangeArrowheads="1"/>
              </p:cNvSpPr>
              <p:nvPr/>
            </p:nvSpPr>
            <p:spPr bwMode="auto">
              <a:xfrm>
                <a:off x="2496" y="364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ea typeface="宋体" pitchFamily="2" charset="-122"/>
                  </a:rPr>
                  <a:t>Quotient</a:t>
                </a:r>
              </a:p>
            </p:txBody>
          </p:sp>
          <p:sp>
            <p:nvSpPr>
              <p:cNvPr id="17438" name="Line 32"/>
              <p:cNvSpPr>
                <a:spLocks noChangeShapeType="1"/>
              </p:cNvSpPr>
              <p:nvPr/>
            </p:nvSpPr>
            <p:spPr bwMode="auto">
              <a:xfrm flipV="1">
                <a:off x="2880" y="3504"/>
                <a:ext cx="9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1" name="Text Box 33"/>
          <p:cNvSpPr txBox="1">
            <a:spLocks noChangeArrowheads="1"/>
          </p:cNvSpPr>
          <p:nvPr/>
        </p:nvSpPr>
        <p:spPr bwMode="auto">
          <a:xfrm>
            <a:off x="4116388" y="57277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12</a:t>
            </a:r>
          </a:p>
        </p:txBody>
      </p:sp>
      <p:sp>
        <p:nvSpPr>
          <p:cNvPr id="62" name="Text Box 34"/>
          <p:cNvSpPr txBox="1">
            <a:spLocks noChangeArrowheads="1"/>
          </p:cNvSpPr>
          <p:nvPr/>
        </p:nvSpPr>
        <p:spPr bwMode="auto">
          <a:xfrm>
            <a:off x="3811588" y="57277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6</a:t>
            </a:r>
          </a:p>
        </p:txBody>
      </p:sp>
      <p:sp>
        <p:nvSpPr>
          <p:cNvPr id="63" name="Text Box 35"/>
          <p:cNvSpPr txBox="1">
            <a:spLocks noChangeArrowheads="1"/>
          </p:cNvSpPr>
          <p:nvPr/>
        </p:nvSpPr>
        <p:spPr bwMode="auto">
          <a:xfrm>
            <a:off x="3506788" y="57277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3</a:t>
            </a:r>
          </a:p>
        </p:txBody>
      </p:sp>
      <p:sp>
        <p:nvSpPr>
          <p:cNvPr id="64" name="Text Box 36"/>
          <p:cNvSpPr txBox="1">
            <a:spLocks noChangeArrowheads="1"/>
          </p:cNvSpPr>
          <p:nvPr/>
        </p:nvSpPr>
        <p:spPr bwMode="auto">
          <a:xfrm>
            <a:off x="3125788" y="57277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65" name="Text Box 37"/>
          <p:cNvSpPr txBox="1">
            <a:spLocks noChangeArrowheads="1"/>
          </p:cNvSpPr>
          <p:nvPr/>
        </p:nvSpPr>
        <p:spPr bwMode="auto">
          <a:xfrm>
            <a:off x="2744788" y="57277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66" name="Text Box 38"/>
          <p:cNvSpPr txBox="1">
            <a:spLocks noChangeArrowheads="1"/>
          </p:cNvSpPr>
          <p:nvPr/>
        </p:nvSpPr>
        <p:spPr bwMode="auto">
          <a:xfrm>
            <a:off x="1296988" y="61849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ea typeface="宋体" pitchFamily="2" charset="-122"/>
              </a:rPr>
              <a:t>Continue until the last quotient is 0</a:t>
            </a:r>
          </a:p>
        </p:txBody>
      </p:sp>
      <p:sp>
        <p:nvSpPr>
          <p:cNvPr id="67" name="Line 39"/>
          <p:cNvSpPr>
            <a:spLocks noChangeShapeType="1"/>
          </p:cNvSpPr>
          <p:nvPr/>
        </p:nvSpPr>
        <p:spPr bwMode="auto">
          <a:xfrm flipV="1">
            <a:off x="2439988" y="59563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Text Box 40"/>
          <p:cNvSpPr txBox="1">
            <a:spLocks noChangeArrowheads="1"/>
          </p:cNvSpPr>
          <p:nvPr/>
        </p:nvSpPr>
        <p:spPr bwMode="auto">
          <a:xfrm>
            <a:off x="1982788" y="54229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Answer: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1+#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dissolve">
                                      <p:cBhvr>
                                        <p:cTn id="33" dur="500"/>
                                        <p:tgtEl>
                                          <p:spTgt spid="53"/>
                                        </p:tgtEl>
                                      </p:cBhvr>
                                    </p:animEffect>
                                  </p:childTnLst>
                                </p:cTn>
                              </p:par>
                            </p:childTnLst>
                          </p:cTn>
                        </p:par>
                        <p:par>
                          <p:cTn id="34" fill="hold" nodeType="afterGroup">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par>
                                <p:cTn id="38" presetID="2" presetClass="entr" presetSubtype="6"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additive="base">
                                        <p:cTn id="40" dur="500" fill="hold"/>
                                        <p:tgtEl>
                                          <p:spTgt spid="54"/>
                                        </p:tgtEl>
                                        <p:attrNameLst>
                                          <p:attrName>ppt_x</p:attrName>
                                        </p:attrNameLst>
                                      </p:cBhvr>
                                      <p:tavLst>
                                        <p:tav tm="0">
                                          <p:val>
                                            <p:strVal val="1+#ppt_w/2"/>
                                          </p:val>
                                        </p:tav>
                                        <p:tav tm="100000">
                                          <p:val>
                                            <p:strVal val="#ppt_x"/>
                                          </p:val>
                                        </p:tav>
                                      </p:tavLst>
                                    </p:anim>
                                    <p:anim calcmode="lin" valueType="num">
                                      <p:cBhvr additive="base">
                                        <p:cTn id="41" dur="500" fill="hold"/>
                                        <p:tgtEl>
                                          <p:spTgt spid="5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dissolve">
                                      <p:cBhvr>
                                        <p:cTn id="46" dur="500"/>
                                        <p:tgtEl>
                                          <p:spTgt spid="61"/>
                                        </p:tgtEl>
                                      </p:cBhvr>
                                    </p:animEffect>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dissolve">
                                      <p:cBhvr>
                                        <p:cTn id="55" dur="500"/>
                                        <p:tgtEl>
                                          <p:spTgt spid="62"/>
                                        </p:tgtEl>
                                      </p:cBhvr>
                                    </p:animEffect>
                                  </p:childTnLst>
                                </p:cTn>
                              </p:par>
                            </p:childTnLst>
                          </p:cTn>
                        </p:par>
                        <p:par>
                          <p:cTn id="56" fill="hold" nodeType="afterGroup">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dissolve">
                                      <p:cBhvr>
                                        <p:cTn id="59" dur="500"/>
                                        <p:tgtEl>
                                          <p:spTgt spid="3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dissolve">
                                      <p:cBhvr>
                                        <p:cTn id="64" dur="500"/>
                                        <p:tgtEl>
                                          <p:spTgt spid="63"/>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dissolve">
                                      <p:cBhvr>
                                        <p:cTn id="68" dur="500"/>
                                        <p:tgtEl>
                                          <p:spTgt spid="4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childTnLst>
                          </p:cTn>
                        </p:par>
                        <p:par>
                          <p:cTn id="74" fill="hold" nodeType="afterGroup">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dissolve">
                                      <p:cBhvr>
                                        <p:cTn id="77" dur="500"/>
                                        <p:tgtEl>
                                          <p:spTgt spid="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dissolve">
                                      <p:cBhvr>
                                        <p:cTn id="82" dur="500"/>
                                        <p:tgtEl>
                                          <p:spTgt spid="65"/>
                                        </p:tgtEl>
                                      </p:cBhvr>
                                    </p:animEffect>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dissolve">
                                      <p:cBhvr>
                                        <p:cTn id="86" dur="500"/>
                                        <p:tgtEl>
                                          <p:spTgt spid="39"/>
                                        </p:tgtEl>
                                      </p:cBhvr>
                                    </p:animEffect>
                                  </p:childTnLst>
                                </p:cTn>
                              </p:par>
                            </p:childTnLst>
                          </p:cTn>
                        </p:par>
                        <p:par>
                          <p:cTn id="87" fill="hold" nodeType="afterGroup">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66"/>
                                        </p:tgtEl>
                                        <p:attrNameLst>
                                          <p:attrName>style.visibility</p:attrName>
                                        </p:attrNameLst>
                                      </p:cBhvr>
                                      <p:to>
                                        <p:strVal val="visible"/>
                                      </p:to>
                                    </p:set>
                                    <p:anim calcmode="lin" valueType="num">
                                      <p:cBhvr additive="base">
                                        <p:cTn id="90" dur="500" fill="hold"/>
                                        <p:tgtEl>
                                          <p:spTgt spid="66"/>
                                        </p:tgtEl>
                                        <p:attrNameLst>
                                          <p:attrName>ppt_x</p:attrName>
                                        </p:attrNameLst>
                                      </p:cBhvr>
                                      <p:tavLst>
                                        <p:tav tm="0">
                                          <p:val>
                                            <p:strVal val="#ppt_x"/>
                                          </p:val>
                                        </p:tav>
                                        <p:tav tm="100000">
                                          <p:val>
                                            <p:strVal val="#ppt_x"/>
                                          </p:val>
                                        </p:tav>
                                      </p:tavLst>
                                    </p:anim>
                                    <p:anim calcmode="lin" valueType="num">
                                      <p:cBhvr additive="base">
                                        <p:cTn id="91" dur="500" fill="hold"/>
                                        <p:tgtEl>
                                          <p:spTgt spid="6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 calcmode="lin" valueType="num">
                                      <p:cBhvr additive="base">
                                        <p:cTn id="94" dur="500" fill="hold"/>
                                        <p:tgtEl>
                                          <p:spTgt spid="67"/>
                                        </p:tgtEl>
                                        <p:attrNameLst>
                                          <p:attrName>ppt_x</p:attrName>
                                        </p:attrNameLst>
                                      </p:cBhvr>
                                      <p:tavLst>
                                        <p:tav tm="0">
                                          <p:val>
                                            <p:strVal val="#ppt_x"/>
                                          </p:val>
                                        </p:tav>
                                        <p:tav tm="100000">
                                          <p:val>
                                            <p:strVal val="#ppt_x"/>
                                          </p:val>
                                        </p:tav>
                                      </p:tavLst>
                                    </p:anim>
                                    <p:anim calcmode="lin" valueType="num">
                                      <p:cBhvr additive="base">
                                        <p:cTn id="9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68"/>
                                        </p:tgtEl>
                                        <p:attrNameLst>
                                          <p:attrName>style.visibility</p:attrName>
                                        </p:attrNameLst>
                                      </p:cBhvr>
                                      <p:to>
                                        <p:strVal val="visible"/>
                                      </p:to>
                                    </p:set>
                                    <p:anim calcmode="lin" valueType="num">
                                      <p:cBhvr additive="base">
                                        <p:cTn id="100" dur="500" fill="hold"/>
                                        <p:tgtEl>
                                          <p:spTgt spid="68"/>
                                        </p:tgtEl>
                                        <p:attrNameLst>
                                          <p:attrName>ppt_x</p:attrName>
                                        </p:attrNameLst>
                                      </p:cBhvr>
                                      <p:tavLst>
                                        <p:tav tm="0">
                                          <p:val>
                                            <p:strVal val="0-#ppt_w/2"/>
                                          </p:val>
                                        </p:tav>
                                        <p:tav tm="100000">
                                          <p:val>
                                            <p:strVal val="#ppt_x"/>
                                          </p:val>
                                        </p:tav>
                                      </p:tavLst>
                                    </p:anim>
                                    <p:anim calcmode="lin" valueType="num">
                                      <p:cBhvr additive="base">
                                        <p:cTn id="101" dur="500" fill="hold"/>
                                        <p:tgtEl>
                                          <p:spTgt spid="68"/>
                                        </p:tgtEl>
                                        <p:attrNameLst>
                                          <p:attrName>ppt_y</p:attrName>
                                        </p:attrNameLst>
                                      </p:cBhvr>
                                      <p:tavLst>
                                        <p:tav tm="0">
                                          <p:val>
                                            <p:strVal val="#ppt_y"/>
                                          </p:val>
                                        </p:tav>
                                        <p:tav tm="100000">
                                          <p:val>
                                            <p:strVal val="#ppt_y"/>
                                          </p:val>
                                        </p:tav>
                                      </p:tavLst>
                                    </p:anim>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37" grpId="0"/>
      <p:bldP spid="38" grpId="0"/>
      <p:bldP spid="39" grpId="0"/>
      <p:bldP spid="40" grpId="0"/>
      <p:bldP spid="41" grpId="0"/>
      <p:bldP spid="42" grpId="0" animBg="1"/>
      <p:bldP spid="44" grpId="0"/>
      <p:bldP spid="53" grpId="0"/>
      <p:bldP spid="61" grpId="0"/>
      <p:bldP spid="62" grpId="0"/>
      <p:bldP spid="63" grpId="0"/>
      <p:bldP spid="64" grpId="0"/>
      <p:bldP spid="65" grpId="0"/>
      <p:bldP spid="66" grpId="0"/>
      <p:bldP spid="67" grpId="0" animBg="1"/>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1843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Binary </a:t>
            </a:r>
            <a:r>
              <a:rPr lang="en-US" altLang="zh-CN" sz="2800" b="1" dirty="0" smtClean="0">
                <a:ea typeface="宋体" pitchFamily="2" charset="-122"/>
                <a:cs typeface="Times New Roman" pitchFamily="18" charset="0"/>
              </a:rPr>
              <a:t>Addition(</a:t>
            </a:r>
            <a:r>
              <a:rPr lang="zh-CN" altLang="en-US" sz="2800" b="1" dirty="0" smtClean="0">
                <a:ea typeface="宋体" pitchFamily="2" charset="-122"/>
                <a:cs typeface="Times New Roman" pitchFamily="18" charset="0"/>
              </a:rPr>
              <a:t>二进制加法</a:t>
            </a:r>
            <a:r>
              <a:rPr lang="en-US" altLang="zh-CN" sz="2800" b="1" dirty="0" smtClean="0">
                <a:ea typeface="宋体" pitchFamily="2" charset="-122"/>
                <a:cs typeface="Times New Roman" pitchFamily="18" charset="0"/>
              </a:rPr>
              <a:t>)</a:t>
            </a:r>
          </a:p>
        </p:txBody>
      </p:sp>
      <p:sp>
        <p:nvSpPr>
          <p:cNvPr id="18436" name="Text Box 5"/>
          <p:cNvSpPr txBox="1">
            <a:spLocks noChangeArrowheads="1"/>
          </p:cNvSpPr>
          <p:nvPr/>
        </p:nvSpPr>
        <p:spPr bwMode="auto">
          <a:xfrm>
            <a:off x="827088" y="2503488"/>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The rules for binary addition are</a:t>
            </a:r>
          </a:p>
        </p:txBody>
      </p:sp>
      <p:sp>
        <p:nvSpPr>
          <p:cNvPr id="69" name="Text Box 13"/>
          <p:cNvSpPr txBox="1">
            <a:spLocks noChangeArrowheads="1"/>
          </p:cNvSpPr>
          <p:nvPr/>
        </p:nvSpPr>
        <p:spPr bwMode="auto">
          <a:xfrm>
            <a:off x="2579688" y="28844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0 + 0 = 0 	Sum = 0, carry = 0</a:t>
            </a:r>
          </a:p>
        </p:txBody>
      </p:sp>
      <p:sp>
        <p:nvSpPr>
          <p:cNvPr id="70" name="Text Box 14"/>
          <p:cNvSpPr txBox="1">
            <a:spLocks noChangeArrowheads="1"/>
          </p:cNvSpPr>
          <p:nvPr/>
        </p:nvSpPr>
        <p:spPr bwMode="auto">
          <a:xfrm>
            <a:off x="2579688" y="31892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0 + 1 = 0 	Sum = 1, carry = 0</a:t>
            </a:r>
          </a:p>
        </p:txBody>
      </p:sp>
      <p:sp>
        <p:nvSpPr>
          <p:cNvPr id="71" name="Text Box 15"/>
          <p:cNvSpPr txBox="1">
            <a:spLocks noChangeArrowheads="1"/>
          </p:cNvSpPr>
          <p:nvPr/>
        </p:nvSpPr>
        <p:spPr bwMode="auto">
          <a:xfrm>
            <a:off x="2579688" y="34940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+ 0 = 0 	Sum = 1, carry = 0</a:t>
            </a:r>
          </a:p>
        </p:txBody>
      </p:sp>
      <p:sp>
        <p:nvSpPr>
          <p:cNvPr id="72" name="Text Box 16"/>
          <p:cNvSpPr txBox="1">
            <a:spLocks noChangeArrowheads="1"/>
          </p:cNvSpPr>
          <p:nvPr/>
        </p:nvSpPr>
        <p:spPr bwMode="auto">
          <a:xfrm>
            <a:off x="2579688" y="37988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+ 1 = 10 	Sum = 0, carry = 1</a:t>
            </a:r>
          </a:p>
        </p:txBody>
      </p:sp>
      <p:sp>
        <p:nvSpPr>
          <p:cNvPr id="73" name="Text Box 17"/>
          <p:cNvSpPr txBox="1">
            <a:spLocks noChangeArrowheads="1"/>
          </p:cNvSpPr>
          <p:nvPr/>
        </p:nvSpPr>
        <p:spPr bwMode="auto">
          <a:xfrm>
            <a:off x="827088" y="4179888"/>
            <a:ext cx="76200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When an input carry = 1 due to a previous result, the rules are</a:t>
            </a:r>
          </a:p>
        </p:txBody>
      </p:sp>
      <p:sp>
        <p:nvSpPr>
          <p:cNvPr id="74" name="Text Box 18"/>
          <p:cNvSpPr txBox="1">
            <a:spLocks noChangeArrowheads="1"/>
          </p:cNvSpPr>
          <p:nvPr/>
        </p:nvSpPr>
        <p:spPr bwMode="auto">
          <a:xfrm>
            <a:off x="2579688" y="4865688"/>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+ 0 + 0 = 01 		Sum = 1, carry = 0</a:t>
            </a:r>
          </a:p>
        </p:txBody>
      </p:sp>
      <p:sp>
        <p:nvSpPr>
          <p:cNvPr id="75" name="Text Box 19"/>
          <p:cNvSpPr txBox="1">
            <a:spLocks noChangeArrowheads="1"/>
          </p:cNvSpPr>
          <p:nvPr/>
        </p:nvSpPr>
        <p:spPr bwMode="auto">
          <a:xfrm>
            <a:off x="2579688" y="517048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+ 0 + 1 = 10 		Sum = 0, carry = 1</a:t>
            </a:r>
          </a:p>
        </p:txBody>
      </p:sp>
      <p:sp>
        <p:nvSpPr>
          <p:cNvPr id="76" name="Text Box 20"/>
          <p:cNvSpPr txBox="1">
            <a:spLocks noChangeArrowheads="1"/>
          </p:cNvSpPr>
          <p:nvPr/>
        </p:nvSpPr>
        <p:spPr bwMode="auto">
          <a:xfrm>
            <a:off x="2579688" y="5475288"/>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+ 1 + 0 = 10 		Sum = 0, carry = 1</a:t>
            </a:r>
          </a:p>
        </p:txBody>
      </p:sp>
      <p:sp>
        <p:nvSpPr>
          <p:cNvPr id="77" name="Text Box 21"/>
          <p:cNvSpPr txBox="1">
            <a:spLocks noChangeArrowheads="1"/>
          </p:cNvSpPr>
          <p:nvPr/>
        </p:nvSpPr>
        <p:spPr bwMode="auto">
          <a:xfrm>
            <a:off x="2579688" y="5780088"/>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1 + 1 + 1 = 10 		Sum = 1, carry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500"/>
                                        <p:tgtEl>
                                          <p:spTgt spid="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1945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Addition</a:t>
            </a:r>
          </a:p>
        </p:txBody>
      </p:sp>
      <p:sp>
        <p:nvSpPr>
          <p:cNvPr id="14" name="Text Box 15"/>
          <p:cNvSpPr txBox="1">
            <a:spLocks noChangeArrowheads="1"/>
          </p:cNvSpPr>
          <p:nvPr/>
        </p:nvSpPr>
        <p:spPr bwMode="auto">
          <a:xfrm>
            <a:off x="2190750" y="2420938"/>
            <a:ext cx="66294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Add the binary numbers 00111 and 10101 and show the equivalent decimal addition.</a:t>
            </a:r>
          </a:p>
        </p:txBody>
      </p:sp>
      <p:sp>
        <p:nvSpPr>
          <p:cNvPr id="15" name="WordArt 16"/>
          <p:cNvSpPr>
            <a:spLocks noChangeArrowheads="1" noChangeShapeType="1" noTextEdit="1"/>
          </p:cNvSpPr>
          <p:nvPr/>
        </p:nvSpPr>
        <p:spPr bwMode="auto">
          <a:xfrm>
            <a:off x="895350" y="26924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7" name="Text Box 18"/>
          <p:cNvSpPr txBox="1">
            <a:spLocks noChangeArrowheads="1"/>
          </p:cNvSpPr>
          <p:nvPr/>
        </p:nvSpPr>
        <p:spPr bwMode="auto">
          <a:xfrm>
            <a:off x="2162175" y="3429000"/>
            <a:ext cx="1905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00111           7</a:t>
            </a:r>
          </a:p>
        </p:txBody>
      </p:sp>
      <p:sp>
        <p:nvSpPr>
          <p:cNvPr id="18" name="Text Box 19"/>
          <p:cNvSpPr txBox="1">
            <a:spLocks noChangeArrowheads="1"/>
          </p:cNvSpPr>
          <p:nvPr/>
        </p:nvSpPr>
        <p:spPr bwMode="auto">
          <a:xfrm>
            <a:off x="2162175" y="3810000"/>
            <a:ext cx="1676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10101          21</a:t>
            </a:r>
          </a:p>
        </p:txBody>
      </p:sp>
      <p:sp>
        <p:nvSpPr>
          <p:cNvPr id="19" name="Line 20"/>
          <p:cNvSpPr>
            <a:spLocks noChangeShapeType="1"/>
          </p:cNvSpPr>
          <p:nvPr/>
        </p:nvSpPr>
        <p:spPr bwMode="auto">
          <a:xfrm>
            <a:off x="1997224" y="4267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1"/>
          <p:cNvSpPr txBox="1">
            <a:spLocks noChangeArrowheads="1"/>
          </p:cNvSpPr>
          <p:nvPr/>
        </p:nvSpPr>
        <p:spPr bwMode="auto">
          <a:xfrm>
            <a:off x="2606824"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21" name="Text Box 22"/>
          <p:cNvSpPr txBox="1">
            <a:spLocks noChangeArrowheads="1"/>
          </p:cNvSpPr>
          <p:nvPr/>
        </p:nvSpPr>
        <p:spPr bwMode="auto">
          <a:xfrm>
            <a:off x="2578100" y="32845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solidFill>
                  <a:srgbClr val="FF0000"/>
                </a:solidFill>
                <a:ea typeface="宋体" pitchFamily="2" charset="-122"/>
              </a:rPr>
              <a:t>1</a:t>
            </a:r>
          </a:p>
        </p:txBody>
      </p:sp>
      <p:sp>
        <p:nvSpPr>
          <p:cNvPr id="22" name="Text Box 23"/>
          <p:cNvSpPr txBox="1">
            <a:spLocks noChangeArrowheads="1"/>
          </p:cNvSpPr>
          <p:nvPr/>
        </p:nvSpPr>
        <p:spPr bwMode="auto">
          <a:xfrm>
            <a:off x="2454424"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23" name="Text Box 24"/>
          <p:cNvSpPr txBox="1">
            <a:spLocks noChangeArrowheads="1"/>
          </p:cNvSpPr>
          <p:nvPr/>
        </p:nvSpPr>
        <p:spPr bwMode="auto">
          <a:xfrm>
            <a:off x="2466975" y="32845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solidFill>
                  <a:srgbClr val="FF0000"/>
                </a:solidFill>
                <a:ea typeface="宋体" pitchFamily="2" charset="-122"/>
              </a:rPr>
              <a:t>1</a:t>
            </a:r>
          </a:p>
        </p:txBody>
      </p:sp>
      <p:sp>
        <p:nvSpPr>
          <p:cNvPr id="24" name="Text Box 25"/>
          <p:cNvSpPr txBox="1">
            <a:spLocks noChangeArrowheads="1"/>
          </p:cNvSpPr>
          <p:nvPr/>
        </p:nvSpPr>
        <p:spPr bwMode="auto">
          <a:xfrm>
            <a:off x="2302024"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25" name="Text Box 26"/>
          <p:cNvSpPr txBox="1">
            <a:spLocks noChangeArrowheads="1"/>
          </p:cNvSpPr>
          <p:nvPr/>
        </p:nvSpPr>
        <p:spPr bwMode="auto">
          <a:xfrm>
            <a:off x="2339975" y="32845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solidFill>
                  <a:srgbClr val="FF0000"/>
                </a:solidFill>
                <a:ea typeface="宋体" pitchFamily="2" charset="-122"/>
              </a:rPr>
              <a:t>1</a:t>
            </a:r>
          </a:p>
        </p:txBody>
      </p:sp>
      <p:sp>
        <p:nvSpPr>
          <p:cNvPr id="26" name="Text Box 27"/>
          <p:cNvSpPr txBox="1">
            <a:spLocks noChangeArrowheads="1"/>
          </p:cNvSpPr>
          <p:nvPr/>
        </p:nvSpPr>
        <p:spPr bwMode="auto">
          <a:xfrm>
            <a:off x="2149624"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27" name="Text Box 28"/>
          <p:cNvSpPr txBox="1">
            <a:spLocks noChangeArrowheads="1"/>
          </p:cNvSpPr>
          <p:nvPr/>
        </p:nvSpPr>
        <p:spPr bwMode="auto">
          <a:xfrm>
            <a:off x="2195513" y="3284538"/>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400">
                <a:solidFill>
                  <a:srgbClr val="FF0000"/>
                </a:solidFill>
                <a:ea typeface="宋体" pitchFamily="2" charset="-122"/>
              </a:rPr>
              <a:t>0</a:t>
            </a:r>
          </a:p>
        </p:txBody>
      </p:sp>
      <p:sp>
        <p:nvSpPr>
          <p:cNvPr id="28" name="Text Box 29"/>
          <p:cNvSpPr txBox="1">
            <a:spLocks noChangeArrowheads="1"/>
          </p:cNvSpPr>
          <p:nvPr/>
        </p:nvSpPr>
        <p:spPr bwMode="auto">
          <a:xfrm>
            <a:off x="1997224"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29" name="Line 30"/>
          <p:cNvSpPr>
            <a:spLocks noChangeShapeType="1"/>
          </p:cNvSpPr>
          <p:nvPr/>
        </p:nvSpPr>
        <p:spPr bwMode="auto">
          <a:xfrm>
            <a:off x="3381375" y="4267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1"/>
          <p:cNvSpPr txBox="1">
            <a:spLocks noChangeArrowheads="1"/>
          </p:cNvSpPr>
          <p:nvPr/>
        </p:nvSpPr>
        <p:spPr bwMode="auto">
          <a:xfrm>
            <a:off x="3305175" y="4267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28</a:t>
            </a:r>
          </a:p>
        </p:txBody>
      </p:sp>
      <p:sp>
        <p:nvSpPr>
          <p:cNvPr id="31" name="Text Box 32"/>
          <p:cNvSpPr txBox="1">
            <a:spLocks noChangeArrowheads="1"/>
          </p:cNvSpPr>
          <p:nvPr/>
        </p:nvSpPr>
        <p:spPr bwMode="auto">
          <a:xfrm>
            <a:off x="3076575" y="4267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1000"/>
                                        <p:tgtEl>
                                          <p:spTgt spid="17"/>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dissolve">
                                      <p:cBhvr>
                                        <p:cTn id="43" dur="500"/>
                                        <p:tgtEl>
                                          <p:spTgt spid="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dissolve">
                                      <p:cBhvr>
                                        <p:cTn id="48" dur="500"/>
                                        <p:tgtEl>
                                          <p:spTgt spid="24"/>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childTnLst>
                          </p:cTn>
                        </p:par>
                        <p:par>
                          <p:cTn id="58" fill="hold" nodeType="afterGroup">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dissolve">
                                      <p:cBhvr>
                                        <p:cTn id="61" dur="500"/>
                                        <p:tgtEl>
                                          <p:spTgt spid="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dissolve">
                                      <p:cBhvr>
                                        <p:cTn id="66" dur="500"/>
                                        <p:tgtEl>
                                          <p:spTgt spid="28"/>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nodeType="afterGroup">
                            <p:stCondLst>
                              <p:cond delay="500"/>
                            </p:stCondLst>
                            <p:childTnLst>
                              <p:par>
                                <p:cTn id="77" presetID="15" presetClass="entr" presetSubtype="0"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1000" fill="hold"/>
                                        <p:tgtEl>
                                          <p:spTgt spid="31"/>
                                        </p:tgtEl>
                                        <p:attrNameLst>
                                          <p:attrName>ppt_w</p:attrName>
                                        </p:attrNameLst>
                                      </p:cBhvr>
                                      <p:tavLst>
                                        <p:tav tm="0">
                                          <p:val>
                                            <p:fltVal val="0"/>
                                          </p:val>
                                        </p:tav>
                                        <p:tav tm="100000">
                                          <p:val>
                                            <p:strVal val="#ppt_w"/>
                                          </p:val>
                                        </p:tav>
                                      </p:tavLst>
                                    </p:anim>
                                    <p:anim calcmode="lin" valueType="num">
                                      <p:cBhvr>
                                        <p:cTn id="80" dur="1000" fill="hold"/>
                                        <p:tgtEl>
                                          <p:spTgt spid="31"/>
                                        </p:tgtEl>
                                        <p:attrNameLst>
                                          <p:attrName>ppt_h</p:attrName>
                                        </p:attrNameLst>
                                      </p:cBhvr>
                                      <p:tavLst>
                                        <p:tav tm="0">
                                          <p:val>
                                            <p:fltVal val="0"/>
                                          </p:val>
                                        </p:tav>
                                        <p:tav tm="100000">
                                          <p:val>
                                            <p:strVal val="#ppt_h"/>
                                          </p:val>
                                        </p:tav>
                                      </p:tavLst>
                                    </p:anim>
                                    <p:anim calcmode="lin" valueType="num">
                                      <p:cBhvr>
                                        <p:cTn id="81"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p:bldP spid="19" grpId="0" animBg="1"/>
      <p:bldP spid="20" grpId="0"/>
      <p:bldP spid="21" grpId="0"/>
      <p:bldP spid="22" grpId="0"/>
      <p:bldP spid="23" grpId="0"/>
      <p:bldP spid="24" grpId="0"/>
      <p:bldP spid="25" grpId="0"/>
      <p:bldP spid="26" grpId="0"/>
      <p:bldP spid="27" grpId="0"/>
      <p:bldP spid="28" grpId="0"/>
      <p:bldP spid="29" grpId="0" animBg="1"/>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2048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Binary </a:t>
            </a:r>
            <a:r>
              <a:rPr lang="en-US" altLang="zh-CN" sz="2800" b="1" dirty="0" err="1" smtClean="0">
                <a:ea typeface="宋体" pitchFamily="2" charset="-122"/>
                <a:cs typeface="Times New Roman" pitchFamily="18" charset="0"/>
              </a:rPr>
              <a:t>Substraction</a:t>
            </a:r>
            <a:r>
              <a:rPr lang="en-US" altLang="zh-CN" sz="2800" b="1" dirty="0" smtClean="0">
                <a:ea typeface="宋体" pitchFamily="2" charset="-122"/>
                <a:cs typeface="Times New Roman" pitchFamily="18" charset="0"/>
              </a:rPr>
              <a:t> (</a:t>
            </a:r>
            <a:r>
              <a:rPr lang="zh-CN" altLang="en-US" sz="2800" b="1" dirty="0" smtClean="0">
                <a:ea typeface="宋体" pitchFamily="2" charset="-122"/>
                <a:cs typeface="Times New Roman" pitchFamily="18" charset="0"/>
              </a:rPr>
              <a:t>二进制减法</a:t>
            </a:r>
            <a:r>
              <a:rPr lang="en-US" altLang="zh-CN" sz="2800" b="1" dirty="0" smtClean="0">
                <a:ea typeface="宋体" pitchFamily="2" charset="-122"/>
                <a:cs typeface="Times New Roman" pitchFamily="18" charset="0"/>
              </a:rPr>
              <a:t>)</a:t>
            </a:r>
          </a:p>
          <a:p>
            <a:pPr marL="0" indent="0">
              <a:spcBef>
                <a:spcPct val="20000"/>
              </a:spcBef>
              <a:buClr>
                <a:schemeClr val="tx1"/>
              </a:buClr>
            </a:pPr>
            <a:endParaRPr lang="en-US" altLang="zh-CN" sz="2800" b="1" dirty="0">
              <a:ea typeface="宋体" pitchFamily="2" charset="-122"/>
              <a:cs typeface="Times New Roman" pitchFamily="18" charset="0"/>
            </a:endParaRPr>
          </a:p>
        </p:txBody>
      </p:sp>
      <p:sp>
        <p:nvSpPr>
          <p:cNvPr id="20484" name="Text Box 5"/>
          <p:cNvSpPr txBox="1">
            <a:spLocks noChangeArrowheads="1"/>
          </p:cNvSpPr>
          <p:nvPr/>
        </p:nvSpPr>
        <p:spPr bwMode="auto">
          <a:xfrm>
            <a:off x="755650" y="2466975"/>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The rules for binary subtraction are</a:t>
            </a:r>
          </a:p>
        </p:txBody>
      </p:sp>
      <p:sp>
        <p:nvSpPr>
          <p:cNvPr id="33" name="Text Box 6"/>
          <p:cNvSpPr txBox="1">
            <a:spLocks noChangeArrowheads="1"/>
          </p:cNvSpPr>
          <p:nvPr/>
        </p:nvSpPr>
        <p:spPr bwMode="auto">
          <a:xfrm>
            <a:off x="2667000" y="286702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 </a:t>
            </a:r>
            <a:r>
              <a:rPr lang="en-US" altLang="zh-CN">
                <a:latin typeface="Symbol" pitchFamily="18" charset="2"/>
                <a:ea typeface="宋体" pitchFamily="2" charset="-122"/>
              </a:rPr>
              <a:t>-</a:t>
            </a:r>
            <a:r>
              <a:rPr lang="en-US" altLang="zh-CN">
                <a:ea typeface="宋体" pitchFamily="2" charset="-122"/>
              </a:rPr>
              <a:t> 0 = 0 </a:t>
            </a:r>
          </a:p>
        </p:txBody>
      </p:sp>
      <p:sp>
        <p:nvSpPr>
          <p:cNvPr id="34" name="Text Box 7"/>
          <p:cNvSpPr txBox="1">
            <a:spLocks noChangeArrowheads="1"/>
          </p:cNvSpPr>
          <p:nvPr/>
        </p:nvSpPr>
        <p:spPr bwMode="auto">
          <a:xfrm>
            <a:off x="2667000" y="317182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1 </a:t>
            </a:r>
            <a:r>
              <a:rPr lang="en-US" altLang="zh-CN" dirty="0">
                <a:latin typeface="Symbol" pitchFamily="18" charset="2"/>
                <a:ea typeface="宋体" pitchFamily="2" charset="-122"/>
              </a:rPr>
              <a:t>-</a:t>
            </a:r>
            <a:r>
              <a:rPr lang="en-US" altLang="zh-CN" dirty="0">
                <a:ea typeface="宋体" pitchFamily="2" charset="-122"/>
              </a:rPr>
              <a:t> 1 = 0 </a:t>
            </a:r>
          </a:p>
        </p:txBody>
      </p:sp>
      <p:sp>
        <p:nvSpPr>
          <p:cNvPr id="35" name="Text Box 8"/>
          <p:cNvSpPr txBox="1">
            <a:spLocks noChangeArrowheads="1"/>
          </p:cNvSpPr>
          <p:nvPr/>
        </p:nvSpPr>
        <p:spPr bwMode="auto">
          <a:xfrm>
            <a:off x="2667000" y="347662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 </a:t>
            </a:r>
            <a:r>
              <a:rPr lang="en-US" altLang="zh-CN">
                <a:latin typeface="Symbol" pitchFamily="18" charset="2"/>
                <a:ea typeface="宋体" pitchFamily="2" charset="-122"/>
              </a:rPr>
              <a:t>-</a:t>
            </a:r>
            <a:r>
              <a:rPr lang="en-US" altLang="zh-CN">
                <a:ea typeface="宋体" pitchFamily="2" charset="-122"/>
              </a:rPr>
              <a:t> 0 = 1 </a:t>
            </a:r>
          </a:p>
        </p:txBody>
      </p:sp>
      <p:sp>
        <p:nvSpPr>
          <p:cNvPr id="36" name="Text Box 9"/>
          <p:cNvSpPr txBox="1">
            <a:spLocks noChangeArrowheads="1"/>
          </p:cNvSpPr>
          <p:nvPr/>
        </p:nvSpPr>
        <p:spPr bwMode="auto">
          <a:xfrm>
            <a:off x="2514600" y="378142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10 </a:t>
            </a:r>
            <a:r>
              <a:rPr lang="en-US" altLang="zh-CN">
                <a:latin typeface="Symbol" pitchFamily="18" charset="2"/>
                <a:ea typeface="宋体" pitchFamily="2" charset="-122"/>
              </a:rPr>
              <a:t>-</a:t>
            </a:r>
            <a:r>
              <a:rPr lang="en-US" altLang="zh-CN">
                <a:ea typeface="宋体" pitchFamily="2" charset="-122"/>
              </a:rPr>
              <a:t> 1 = 1  with a borrow of 1</a:t>
            </a:r>
          </a:p>
        </p:txBody>
      </p:sp>
      <p:sp>
        <p:nvSpPr>
          <p:cNvPr id="37" name="Text Box 15"/>
          <p:cNvSpPr txBox="1">
            <a:spLocks noChangeArrowheads="1"/>
          </p:cNvSpPr>
          <p:nvPr/>
        </p:nvSpPr>
        <p:spPr bwMode="auto">
          <a:xfrm>
            <a:off x="1908175" y="4221163"/>
            <a:ext cx="66294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dirty="0">
                <a:ea typeface="宋体" pitchFamily="2" charset="-122"/>
              </a:rPr>
              <a:t>Subtract the binary number 00111 from 10101 and show the equivalent decimal subtraction.</a:t>
            </a:r>
          </a:p>
        </p:txBody>
      </p:sp>
      <p:sp>
        <p:nvSpPr>
          <p:cNvPr id="38" name="WordArt 16"/>
          <p:cNvSpPr>
            <a:spLocks noChangeArrowheads="1" noChangeShapeType="1" noTextEdit="1"/>
          </p:cNvSpPr>
          <p:nvPr/>
        </p:nvSpPr>
        <p:spPr bwMode="auto">
          <a:xfrm>
            <a:off x="609600" y="439102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0" name="Text Box 18"/>
          <p:cNvSpPr txBox="1">
            <a:spLocks noChangeArrowheads="1"/>
          </p:cNvSpPr>
          <p:nvPr/>
        </p:nvSpPr>
        <p:spPr bwMode="auto">
          <a:xfrm>
            <a:off x="2124075" y="5538788"/>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00111           7</a:t>
            </a:r>
          </a:p>
        </p:txBody>
      </p:sp>
      <p:sp>
        <p:nvSpPr>
          <p:cNvPr id="41" name="Text Box 19"/>
          <p:cNvSpPr txBox="1">
            <a:spLocks noChangeArrowheads="1"/>
          </p:cNvSpPr>
          <p:nvPr/>
        </p:nvSpPr>
        <p:spPr bwMode="auto">
          <a:xfrm>
            <a:off x="2124075" y="5233988"/>
            <a:ext cx="1676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10101          21</a:t>
            </a:r>
          </a:p>
        </p:txBody>
      </p:sp>
      <p:sp>
        <p:nvSpPr>
          <p:cNvPr id="42" name="Line 20"/>
          <p:cNvSpPr>
            <a:spLocks noChangeShapeType="1"/>
          </p:cNvSpPr>
          <p:nvPr/>
        </p:nvSpPr>
        <p:spPr bwMode="auto">
          <a:xfrm>
            <a:off x="1979613" y="5919788"/>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Text Box 21"/>
          <p:cNvSpPr txBox="1">
            <a:spLocks noChangeArrowheads="1"/>
          </p:cNvSpPr>
          <p:nvPr/>
        </p:nvSpPr>
        <p:spPr bwMode="auto">
          <a:xfrm>
            <a:off x="2609850" y="59197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44" name="Text Box 22"/>
          <p:cNvSpPr txBox="1">
            <a:spLocks noChangeArrowheads="1"/>
          </p:cNvSpPr>
          <p:nvPr/>
        </p:nvSpPr>
        <p:spPr bwMode="auto">
          <a:xfrm>
            <a:off x="2505075" y="51577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b="1" baseline="-50000">
                <a:solidFill>
                  <a:srgbClr val="FF0000"/>
                </a:solidFill>
                <a:ea typeface="宋体" pitchFamily="2" charset="-122"/>
              </a:rPr>
              <a:t>/</a:t>
            </a:r>
            <a:r>
              <a:rPr lang="en-US" altLang="zh-CN" baseline="30000">
                <a:solidFill>
                  <a:srgbClr val="FF0000"/>
                </a:solidFill>
                <a:ea typeface="宋体" pitchFamily="2" charset="-122"/>
              </a:rPr>
              <a:t>1</a:t>
            </a:r>
          </a:p>
        </p:txBody>
      </p:sp>
      <p:sp>
        <p:nvSpPr>
          <p:cNvPr id="45" name="Text Box 23"/>
          <p:cNvSpPr txBox="1">
            <a:spLocks noChangeArrowheads="1"/>
          </p:cNvSpPr>
          <p:nvPr/>
        </p:nvSpPr>
        <p:spPr bwMode="auto">
          <a:xfrm>
            <a:off x="2466975" y="59197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46" name="Text Box 25"/>
          <p:cNvSpPr txBox="1">
            <a:spLocks noChangeArrowheads="1"/>
          </p:cNvSpPr>
          <p:nvPr/>
        </p:nvSpPr>
        <p:spPr bwMode="auto">
          <a:xfrm>
            <a:off x="2249488" y="59197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47" name="Text Box 27"/>
          <p:cNvSpPr txBox="1">
            <a:spLocks noChangeArrowheads="1"/>
          </p:cNvSpPr>
          <p:nvPr/>
        </p:nvSpPr>
        <p:spPr bwMode="auto">
          <a:xfrm>
            <a:off x="2373313" y="59197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48" name="Text Box 29"/>
          <p:cNvSpPr txBox="1">
            <a:spLocks noChangeArrowheads="1"/>
          </p:cNvSpPr>
          <p:nvPr/>
        </p:nvSpPr>
        <p:spPr bwMode="auto">
          <a:xfrm>
            <a:off x="2106613" y="59197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0</a:t>
            </a:r>
          </a:p>
        </p:txBody>
      </p:sp>
      <p:sp>
        <p:nvSpPr>
          <p:cNvPr id="49" name="Line 30"/>
          <p:cNvSpPr>
            <a:spLocks noChangeShapeType="1"/>
          </p:cNvSpPr>
          <p:nvPr/>
        </p:nvSpPr>
        <p:spPr bwMode="auto">
          <a:xfrm>
            <a:off x="3343275" y="591978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31"/>
          <p:cNvSpPr txBox="1">
            <a:spLocks noChangeArrowheads="1"/>
          </p:cNvSpPr>
          <p:nvPr/>
        </p:nvSpPr>
        <p:spPr bwMode="auto">
          <a:xfrm>
            <a:off x="3267075" y="59197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14</a:t>
            </a:r>
          </a:p>
        </p:txBody>
      </p:sp>
      <p:sp>
        <p:nvSpPr>
          <p:cNvPr id="51" name="Text Box 32"/>
          <p:cNvSpPr txBox="1">
            <a:spLocks noChangeArrowheads="1"/>
          </p:cNvSpPr>
          <p:nvPr/>
        </p:nvSpPr>
        <p:spPr bwMode="auto">
          <a:xfrm>
            <a:off x="2352675" y="51577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b="1" baseline="-50000">
                <a:solidFill>
                  <a:srgbClr val="FF0000"/>
                </a:solidFill>
                <a:ea typeface="宋体" pitchFamily="2" charset="-122"/>
              </a:rPr>
              <a:t>/</a:t>
            </a:r>
            <a:r>
              <a:rPr lang="en-US" altLang="zh-CN" baseline="30000">
                <a:solidFill>
                  <a:srgbClr val="FF0000"/>
                </a:solidFill>
                <a:ea typeface="宋体" pitchFamily="2" charset="-122"/>
              </a:rPr>
              <a:t>1</a:t>
            </a:r>
          </a:p>
        </p:txBody>
      </p:sp>
      <p:sp>
        <p:nvSpPr>
          <p:cNvPr id="52" name="Text Box 33"/>
          <p:cNvSpPr txBox="1">
            <a:spLocks noChangeArrowheads="1"/>
          </p:cNvSpPr>
          <p:nvPr/>
        </p:nvSpPr>
        <p:spPr bwMode="auto">
          <a:xfrm>
            <a:off x="2200275" y="5157788"/>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b="1" baseline="-50000">
                <a:solidFill>
                  <a:srgbClr val="FF0000"/>
                </a:solidFill>
                <a:ea typeface="宋体" pitchFamily="2" charset="-122"/>
              </a:rPr>
              <a:t>/</a:t>
            </a:r>
            <a:r>
              <a:rPr lang="en-US" altLang="zh-CN" baseline="30000">
                <a:solidFill>
                  <a:srgbClr val="FF0000"/>
                </a:solidFill>
                <a:ea typeface="宋体" pitchFamily="2" charset="-122"/>
              </a:rPr>
              <a:t>1</a:t>
            </a:r>
          </a:p>
        </p:txBody>
      </p:sp>
      <p:sp>
        <p:nvSpPr>
          <p:cNvPr id="53" name="Text Box 34"/>
          <p:cNvSpPr txBox="1">
            <a:spLocks noChangeArrowheads="1"/>
          </p:cNvSpPr>
          <p:nvPr/>
        </p:nvSpPr>
        <p:spPr bwMode="auto">
          <a:xfrm>
            <a:off x="3038475" y="59197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1000"/>
                                        <p:tgtEl>
                                          <p:spTgt spid="40"/>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000"/>
                                        <p:tgtEl>
                                          <p:spTgt spid="41"/>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1000"/>
                                        <p:tgtEl>
                                          <p:spTgt spid="4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dissolve">
                                      <p:cBhvr>
                                        <p:cTn id="30" dur="500"/>
                                        <p:tgtEl>
                                          <p:spTgt spid="43"/>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dissolve">
                                      <p:cBhvr>
                                        <p:cTn id="34" dur="500"/>
                                        <p:tgtEl>
                                          <p:spTgt spid="4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par>
                          <p:cTn id="44" fill="hold" nodeType="afterGroup">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dissolve">
                                      <p:cBhvr>
                                        <p:cTn id="52" dur="500"/>
                                        <p:tgtEl>
                                          <p:spTgt spid="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dissolve">
                                      <p:cBhvr>
                                        <p:cTn id="57" dur="500"/>
                                        <p:tgtEl>
                                          <p:spTgt spid="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dissolve">
                                      <p:cBhvr>
                                        <p:cTn id="62" dur="500"/>
                                        <p:tgtEl>
                                          <p:spTgt spid="48"/>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1000"/>
                                        <p:tgtEl>
                                          <p:spTgt spid="4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childTnLst>
                          </p:cTn>
                        </p:par>
                        <p:par>
                          <p:cTn id="72" fill="hold" nodeType="afterGroup">
                            <p:stCondLst>
                              <p:cond delay="500"/>
                            </p:stCondLst>
                            <p:childTnLst>
                              <p:par>
                                <p:cTn id="73" presetID="15"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p:cTn id="75" dur="1000" fill="hold"/>
                                        <p:tgtEl>
                                          <p:spTgt spid="53"/>
                                        </p:tgtEl>
                                        <p:attrNameLst>
                                          <p:attrName>ppt_w</p:attrName>
                                        </p:attrNameLst>
                                      </p:cBhvr>
                                      <p:tavLst>
                                        <p:tav tm="0">
                                          <p:val>
                                            <p:fltVal val="0"/>
                                          </p:val>
                                        </p:tav>
                                        <p:tav tm="100000">
                                          <p:val>
                                            <p:strVal val="#ppt_w"/>
                                          </p:val>
                                        </p:tav>
                                      </p:tavLst>
                                    </p:anim>
                                    <p:anim calcmode="lin" valueType="num">
                                      <p:cBhvr>
                                        <p:cTn id="76" dur="1000" fill="hold"/>
                                        <p:tgtEl>
                                          <p:spTgt spid="53"/>
                                        </p:tgtEl>
                                        <p:attrNameLst>
                                          <p:attrName>ppt_h</p:attrName>
                                        </p:attrNameLst>
                                      </p:cBhvr>
                                      <p:tavLst>
                                        <p:tav tm="0">
                                          <p:val>
                                            <p:fltVal val="0"/>
                                          </p:val>
                                        </p:tav>
                                        <p:tav tm="100000">
                                          <p:val>
                                            <p:strVal val="#ppt_h"/>
                                          </p:val>
                                        </p:tav>
                                      </p:tavLst>
                                    </p:anim>
                                    <p:anim calcmode="lin" valueType="num">
                                      <p:cBhvr>
                                        <p:cTn id="77" dur="1000" fill="hold"/>
                                        <p:tgtEl>
                                          <p:spTgt spid="53"/>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5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40" grpId="0"/>
      <p:bldP spid="41" grpId="0"/>
      <p:bldP spid="42" grpId="0" animBg="1"/>
      <p:bldP spid="43" grpId="0"/>
      <p:bldP spid="44" grpId="0"/>
      <p:bldP spid="45" grpId="0"/>
      <p:bldP spid="46" grpId="0"/>
      <p:bldP spid="47" grpId="0"/>
      <p:bldP spid="48" grpId="0"/>
      <p:bldP spid="49" grpId="0" animBg="1"/>
      <p:bldP spid="50" grpId="0"/>
      <p:bldP spid="51" grpId="0"/>
      <p:bldP spid="52"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8"/>
          <p:cNvSpPr txBox="1">
            <a:spLocks noChangeArrowheads="1"/>
          </p:cNvSpPr>
          <p:nvPr/>
        </p:nvSpPr>
        <p:spPr bwMode="auto">
          <a:xfrm>
            <a:off x="3563541" y="5443828"/>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    111        35</a:t>
            </a:r>
            <a:endParaRPr lang="en-US" altLang="zh-CN" dirty="0">
              <a:ea typeface="宋体" pitchFamily="2" charset="-122"/>
            </a:endParaRPr>
          </a:p>
        </p:txBody>
      </p:sp>
      <p:sp>
        <p:nvSpPr>
          <p:cNvPr id="2048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2048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Binary </a:t>
            </a:r>
            <a:r>
              <a:rPr lang="en-US" altLang="zh-CN" sz="2800" b="1" dirty="0" smtClean="0">
                <a:ea typeface="宋体" pitchFamily="2" charset="-122"/>
                <a:cs typeface="Times New Roman" pitchFamily="18" charset="0"/>
              </a:rPr>
              <a:t>Multiplication (</a:t>
            </a:r>
            <a:r>
              <a:rPr lang="zh-CN" altLang="en-US" sz="2800" b="1" dirty="0" smtClean="0">
                <a:ea typeface="宋体" pitchFamily="2" charset="-122"/>
                <a:cs typeface="Times New Roman" pitchFamily="18" charset="0"/>
              </a:rPr>
              <a:t>二进制</a:t>
            </a:r>
            <a:r>
              <a:rPr lang="zh-CN" altLang="en-US" sz="2800" b="1" dirty="0">
                <a:ea typeface="宋体" pitchFamily="2" charset="-122"/>
                <a:cs typeface="Times New Roman" pitchFamily="18" charset="0"/>
              </a:rPr>
              <a:t>乘法</a:t>
            </a:r>
            <a:r>
              <a:rPr lang="en-US" altLang="zh-CN" sz="2800" b="1" dirty="0" smtClean="0">
                <a:ea typeface="宋体" pitchFamily="2" charset="-122"/>
                <a:cs typeface="Times New Roman" pitchFamily="18" charset="0"/>
              </a:rPr>
              <a:t>)</a:t>
            </a:r>
          </a:p>
          <a:p>
            <a:pPr marL="0" indent="0">
              <a:spcBef>
                <a:spcPct val="20000"/>
              </a:spcBef>
              <a:buClr>
                <a:schemeClr val="tx1"/>
              </a:buClr>
            </a:pPr>
            <a:endParaRPr lang="en-US" altLang="zh-CN" sz="2800" b="1" dirty="0">
              <a:ea typeface="宋体" pitchFamily="2" charset="-122"/>
              <a:cs typeface="Times New Roman" pitchFamily="18" charset="0"/>
            </a:endParaRPr>
          </a:p>
        </p:txBody>
      </p:sp>
      <p:sp>
        <p:nvSpPr>
          <p:cNvPr id="20484" name="Text Box 5"/>
          <p:cNvSpPr txBox="1">
            <a:spLocks noChangeArrowheads="1"/>
          </p:cNvSpPr>
          <p:nvPr/>
        </p:nvSpPr>
        <p:spPr bwMode="auto">
          <a:xfrm>
            <a:off x="755650" y="2466975"/>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The rules for binary subtraction are</a:t>
            </a:r>
          </a:p>
        </p:txBody>
      </p:sp>
      <p:sp>
        <p:nvSpPr>
          <p:cNvPr id="33" name="Text Box 6"/>
          <p:cNvSpPr txBox="1">
            <a:spLocks noChangeArrowheads="1"/>
          </p:cNvSpPr>
          <p:nvPr/>
        </p:nvSpPr>
        <p:spPr bwMode="auto">
          <a:xfrm>
            <a:off x="2667000" y="2867025"/>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0 </a:t>
            </a:r>
            <a:r>
              <a:rPr lang="en-US" altLang="zh-CN" dirty="0" smtClean="0">
                <a:latin typeface="Symbol" pitchFamily="18" charset="2"/>
                <a:ea typeface="宋体" pitchFamily="2" charset="-122"/>
                <a:sym typeface="Symbol"/>
              </a:rPr>
              <a:t></a:t>
            </a:r>
            <a:r>
              <a:rPr lang="en-US" altLang="zh-CN" dirty="0" smtClean="0">
                <a:ea typeface="宋体" pitchFamily="2" charset="-122"/>
              </a:rPr>
              <a:t> </a:t>
            </a:r>
            <a:r>
              <a:rPr lang="en-US" altLang="zh-CN" dirty="0">
                <a:ea typeface="宋体" pitchFamily="2" charset="-122"/>
              </a:rPr>
              <a:t>0 = 0 </a:t>
            </a:r>
          </a:p>
        </p:txBody>
      </p:sp>
      <p:sp>
        <p:nvSpPr>
          <p:cNvPr id="34" name="Text Box 7"/>
          <p:cNvSpPr txBox="1">
            <a:spLocks noChangeArrowheads="1"/>
          </p:cNvSpPr>
          <p:nvPr/>
        </p:nvSpPr>
        <p:spPr bwMode="auto">
          <a:xfrm>
            <a:off x="2667000" y="3171825"/>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0 </a:t>
            </a:r>
            <a:r>
              <a:rPr lang="en-US" altLang="zh-CN" dirty="0">
                <a:latin typeface="Symbol" pitchFamily="18" charset="2"/>
                <a:ea typeface="宋体" pitchFamily="2" charset="-122"/>
                <a:sym typeface="Symbol"/>
              </a:rPr>
              <a:t></a:t>
            </a:r>
            <a:r>
              <a:rPr lang="en-US" altLang="zh-CN" dirty="0">
                <a:ea typeface="宋体" pitchFamily="2" charset="-122"/>
              </a:rPr>
              <a:t> </a:t>
            </a:r>
            <a:r>
              <a:rPr lang="en-US" altLang="zh-CN" dirty="0" smtClean="0">
                <a:ea typeface="宋体" pitchFamily="2" charset="-122"/>
              </a:rPr>
              <a:t>1 </a:t>
            </a:r>
            <a:r>
              <a:rPr lang="en-US" altLang="zh-CN" dirty="0">
                <a:ea typeface="宋体" pitchFamily="2" charset="-122"/>
              </a:rPr>
              <a:t>= 0 </a:t>
            </a:r>
          </a:p>
        </p:txBody>
      </p:sp>
      <p:sp>
        <p:nvSpPr>
          <p:cNvPr id="35" name="Text Box 8"/>
          <p:cNvSpPr txBox="1">
            <a:spLocks noChangeArrowheads="1"/>
          </p:cNvSpPr>
          <p:nvPr/>
        </p:nvSpPr>
        <p:spPr bwMode="auto">
          <a:xfrm>
            <a:off x="2667000" y="3476625"/>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1 </a:t>
            </a:r>
            <a:r>
              <a:rPr lang="en-US" altLang="zh-CN" dirty="0">
                <a:latin typeface="Symbol" pitchFamily="18" charset="2"/>
                <a:ea typeface="宋体" pitchFamily="2" charset="-122"/>
                <a:sym typeface="Symbol"/>
              </a:rPr>
              <a:t></a:t>
            </a:r>
            <a:r>
              <a:rPr lang="en-US" altLang="zh-CN" dirty="0">
                <a:ea typeface="宋体" pitchFamily="2" charset="-122"/>
              </a:rPr>
              <a:t> 0 = 0 </a:t>
            </a:r>
          </a:p>
        </p:txBody>
      </p:sp>
      <p:sp>
        <p:nvSpPr>
          <p:cNvPr id="36" name="Text Box 9"/>
          <p:cNvSpPr txBox="1">
            <a:spLocks noChangeArrowheads="1"/>
          </p:cNvSpPr>
          <p:nvPr/>
        </p:nvSpPr>
        <p:spPr bwMode="auto">
          <a:xfrm>
            <a:off x="2655912" y="3781425"/>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1 </a:t>
            </a:r>
            <a:r>
              <a:rPr lang="en-US" altLang="zh-CN" dirty="0">
                <a:latin typeface="Symbol" pitchFamily="18" charset="2"/>
                <a:ea typeface="宋体" pitchFamily="2" charset="-122"/>
                <a:sym typeface="Symbol"/>
              </a:rPr>
              <a:t></a:t>
            </a:r>
            <a:r>
              <a:rPr lang="en-US" altLang="zh-CN" dirty="0">
                <a:ea typeface="宋体" pitchFamily="2" charset="-122"/>
              </a:rPr>
              <a:t> </a:t>
            </a:r>
            <a:r>
              <a:rPr lang="en-US" altLang="zh-CN" dirty="0" smtClean="0">
                <a:ea typeface="宋体" pitchFamily="2" charset="-122"/>
              </a:rPr>
              <a:t>1 </a:t>
            </a:r>
            <a:r>
              <a:rPr lang="en-US" altLang="zh-CN" dirty="0">
                <a:ea typeface="宋体" pitchFamily="2" charset="-122"/>
              </a:rPr>
              <a:t>= </a:t>
            </a:r>
            <a:r>
              <a:rPr lang="en-US" altLang="zh-CN" dirty="0" smtClean="0">
                <a:ea typeface="宋体" pitchFamily="2" charset="-122"/>
              </a:rPr>
              <a:t>1 </a:t>
            </a:r>
            <a:endParaRPr lang="en-US" altLang="zh-CN" dirty="0">
              <a:ea typeface="宋体" pitchFamily="2" charset="-122"/>
            </a:endParaRPr>
          </a:p>
        </p:txBody>
      </p:sp>
      <p:sp>
        <p:nvSpPr>
          <p:cNvPr id="37" name="Text Box 15"/>
          <p:cNvSpPr txBox="1">
            <a:spLocks noChangeArrowheads="1"/>
          </p:cNvSpPr>
          <p:nvPr/>
        </p:nvSpPr>
        <p:spPr bwMode="auto">
          <a:xfrm>
            <a:off x="2047056" y="4365104"/>
            <a:ext cx="14867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dirty="0" smtClean="0">
                <a:ea typeface="宋体" pitchFamily="2" charset="-122"/>
              </a:rPr>
              <a:t>111 </a:t>
            </a:r>
            <a:r>
              <a:rPr lang="en-US" altLang="zh-CN" sz="2400" dirty="0">
                <a:latin typeface="Symbol" pitchFamily="18" charset="2"/>
                <a:ea typeface="宋体" pitchFamily="2" charset="-122"/>
                <a:sym typeface="Symbol"/>
              </a:rPr>
              <a:t></a:t>
            </a:r>
            <a:r>
              <a:rPr lang="en-US" altLang="zh-CN" sz="2400" dirty="0">
                <a:ea typeface="宋体" pitchFamily="2" charset="-122"/>
              </a:rPr>
              <a:t> </a:t>
            </a:r>
            <a:r>
              <a:rPr lang="en-US" altLang="zh-CN" sz="2400" dirty="0" smtClean="0">
                <a:ea typeface="宋体" pitchFamily="2" charset="-122"/>
              </a:rPr>
              <a:t>101 </a:t>
            </a:r>
            <a:endParaRPr lang="en-US" altLang="zh-CN" sz="2400" dirty="0">
              <a:ea typeface="宋体" pitchFamily="2" charset="-122"/>
            </a:endParaRPr>
          </a:p>
        </p:txBody>
      </p:sp>
      <p:sp>
        <p:nvSpPr>
          <p:cNvPr id="38" name="WordArt 16"/>
          <p:cNvSpPr>
            <a:spLocks noChangeArrowheads="1" noChangeShapeType="1" noTextEdit="1"/>
          </p:cNvSpPr>
          <p:nvPr/>
        </p:nvSpPr>
        <p:spPr bwMode="auto">
          <a:xfrm>
            <a:off x="609600" y="439102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0" name="Text Box 18"/>
          <p:cNvSpPr txBox="1">
            <a:spLocks noChangeArrowheads="1"/>
          </p:cNvSpPr>
          <p:nvPr/>
        </p:nvSpPr>
        <p:spPr bwMode="auto">
          <a:xfrm>
            <a:off x="3563888" y="5105344"/>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latin typeface="Symbol" pitchFamily="18" charset="2"/>
                <a:ea typeface="宋体" pitchFamily="2" charset="-122"/>
                <a:sym typeface="Symbol"/>
              </a:rPr>
              <a:t></a:t>
            </a:r>
            <a:r>
              <a:rPr lang="en-US" altLang="zh-CN" dirty="0" smtClean="0">
                <a:ea typeface="宋体" pitchFamily="2" charset="-122"/>
              </a:rPr>
              <a:t>  101      </a:t>
            </a:r>
            <a:r>
              <a:rPr lang="en-US" altLang="zh-CN" dirty="0" smtClean="0">
                <a:latin typeface="Symbol" pitchFamily="18" charset="2"/>
                <a:ea typeface="宋体" pitchFamily="2" charset="-122"/>
                <a:sym typeface="Symbol"/>
              </a:rPr>
              <a:t></a:t>
            </a:r>
            <a:r>
              <a:rPr lang="en-US" altLang="zh-CN" dirty="0" smtClean="0">
                <a:ea typeface="宋体" pitchFamily="2" charset="-122"/>
              </a:rPr>
              <a:t>  5</a:t>
            </a:r>
            <a:endParaRPr lang="en-US" altLang="zh-CN" dirty="0">
              <a:ea typeface="宋体" pitchFamily="2" charset="-122"/>
            </a:endParaRPr>
          </a:p>
        </p:txBody>
      </p:sp>
      <p:sp>
        <p:nvSpPr>
          <p:cNvPr id="41" name="Text Box 19"/>
          <p:cNvSpPr txBox="1">
            <a:spLocks noChangeArrowheads="1"/>
          </p:cNvSpPr>
          <p:nvPr/>
        </p:nvSpPr>
        <p:spPr bwMode="auto">
          <a:xfrm>
            <a:off x="3563888" y="4800544"/>
            <a:ext cx="1676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    111           7</a:t>
            </a:r>
            <a:endParaRPr lang="en-US" altLang="zh-CN" dirty="0">
              <a:ea typeface="宋体" pitchFamily="2" charset="-122"/>
            </a:endParaRPr>
          </a:p>
        </p:txBody>
      </p:sp>
      <p:sp>
        <p:nvSpPr>
          <p:cNvPr id="42" name="Line 20"/>
          <p:cNvSpPr>
            <a:spLocks noChangeShapeType="1"/>
          </p:cNvSpPr>
          <p:nvPr/>
        </p:nvSpPr>
        <p:spPr bwMode="auto">
          <a:xfrm>
            <a:off x="3419426" y="5486344"/>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30"/>
          <p:cNvSpPr>
            <a:spLocks noChangeShapeType="1"/>
          </p:cNvSpPr>
          <p:nvPr/>
        </p:nvSpPr>
        <p:spPr bwMode="auto">
          <a:xfrm>
            <a:off x="4783088" y="5486344"/>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8"/>
          <p:cNvSpPr txBox="1">
            <a:spLocks noChangeArrowheads="1"/>
          </p:cNvSpPr>
          <p:nvPr/>
        </p:nvSpPr>
        <p:spPr bwMode="auto">
          <a:xfrm>
            <a:off x="3419426" y="5664640"/>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    000</a:t>
            </a:r>
            <a:endParaRPr lang="en-US" altLang="zh-CN" dirty="0">
              <a:ea typeface="宋体" pitchFamily="2" charset="-122"/>
            </a:endParaRPr>
          </a:p>
        </p:txBody>
      </p:sp>
      <p:sp>
        <p:nvSpPr>
          <p:cNvPr id="27" name="Text Box 18"/>
          <p:cNvSpPr txBox="1">
            <a:spLocks noChangeArrowheads="1"/>
          </p:cNvSpPr>
          <p:nvPr/>
        </p:nvSpPr>
        <p:spPr bwMode="auto">
          <a:xfrm>
            <a:off x="3203848" y="5880664"/>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 +   111</a:t>
            </a:r>
            <a:endParaRPr lang="en-US" altLang="zh-CN" dirty="0">
              <a:ea typeface="宋体" pitchFamily="2" charset="-122"/>
            </a:endParaRPr>
          </a:p>
        </p:txBody>
      </p:sp>
      <p:sp>
        <p:nvSpPr>
          <p:cNvPr id="28" name="Text Box 18"/>
          <p:cNvSpPr txBox="1">
            <a:spLocks noChangeArrowheads="1"/>
          </p:cNvSpPr>
          <p:nvPr/>
        </p:nvSpPr>
        <p:spPr bwMode="auto">
          <a:xfrm>
            <a:off x="3458642" y="6232444"/>
            <a:ext cx="1905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smtClean="0">
                <a:ea typeface="宋体" pitchFamily="2" charset="-122"/>
              </a:rPr>
              <a:t>100011</a:t>
            </a:r>
            <a:endParaRPr lang="en-US" altLang="zh-CN" dirty="0">
              <a:ea typeface="宋体" pitchFamily="2" charset="-122"/>
            </a:endParaRPr>
          </a:p>
        </p:txBody>
      </p:sp>
      <p:sp>
        <p:nvSpPr>
          <p:cNvPr id="29" name="Line 20"/>
          <p:cNvSpPr>
            <a:spLocks noChangeShapeType="1"/>
          </p:cNvSpPr>
          <p:nvPr/>
        </p:nvSpPr>
        <p:spPr bwMode="auto">
          <a:xfrm>
            <a:off x="3419426" y="6240704"/>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955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p:bldP spid="38" grpId="0"/>
      <p:bldP spid="40" grpId="0"/>
      <p:bldP spid="41" grpId="0"/>
      <p:bldP spid="42" grpId="0" animBg="1"/>
      <p:bldP spid="49" grpId="0" animBg="1"/>
      <p:bldP spid="26" grpId="0"/>
      <p:bldP spid="27" grpId="0"/>
      <p:bldP spid="28"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2150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1’s </a:t>
            </a:r>
            <a:r>
              <a:rPr lang="en-US" altLang="zh-CN" sz="2800" b="1" dirty="0" smtClean="0">
                <a:ea typeface="宋体" pitchFamily="2" charset="-122"/>
                <a:cs typeface="Times New Roman" pitchFamily="18" charset="0"/>
              </a:rPr>
              <a:t>Complement (</a:t>
            </a:r>
            <a:r>
              <a:rPr lang="zh-CN" altLang="en-US" sz="2800" b="1" dirty="0" smtClean="0">
                <a:ea typeface="宋体" pitchFamily="2" charset="-122"/>
                <a:cs typeface="Times New Roman" pitchFamily="18" charset="0"/>
              </a:rPr>
              <a:t>反码</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25" name="Text Box 22"/>
          <p:cNvSpPr txBox="1">
            <a:spLocks noChangeArrowheads="1"/>
          </p:cNvSpPr>
          <p:nvPr/>
        </p:nvSpPr>
        <p:spPr bwMode="auto">
          <a:xfrm>
            <a:off x="844550" y="2460625"/>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For example, the 1’s complement of </a:t>
            </a:r>
            <a:r>
              <a:rPr lang="en-US" altLang="zh-CN" sz="2400">
                <a:solidFill>
                  <a:srgbClr val="008000"/>
                </a:solidFill>
                <a:ea typeface="宋体" pitchFamily="2" charset="-122"/>
              </a:rPr>
              <a:t>11001010</a:t>
            </a:r>
            <a:r>
              <a:rPr lang="en-US" altLang="zh-CN" sz="2400">
                <a:ea typeface="宋体" pitchFamily="2" charset="-122"/>
              </a:rPr>
              <a:t> is</a:t>
            </a:r>
          </a:p>
        </p:txBody>
      </p:sp>
      <p:sp>
        <p:nvSpPr>
          <p:cNvPr id="26" name="Text Box 23"/>
          <p:cNvSpPr txBox="1">
            <a:spLocks noChangeArrowheads="1"/>
          </p:cNvSpPr>
          <p:nvPr/>
        </p:nvSpPr>
        <p:spPr bwMode="auto">
          <a:xfrm>
            <a:off x="5340350" y="2765425"/>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FF0000"/>
                </a:solidFill>
                <a:ea typeface="宋体" pitchFamily="2" charset="-122"/>
              </a:rPr>
              <a:t>00110101</a:t>
            </a:r>
          </a:p>
        </p:txBody>
      </p:sp>
      <p:sp>
        <p:nvSpPr>
          <p:cNvPr id="27" name="Text Box 24"/>
          <p:cNvSpPr txBox="1">
            <a:spLocks noChangeArrowheads="1"/>
          </p:cNvSpPr>
          <p:nvPr/>
        </p:nvSpPr>
        <p:spPr bwMode="auto">
          <a:xfrm>
            <a:off x="844550" y="3298825"/>
            <a:ext cx="75438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In digital circuits, the 1’s complement is formed by using inverters:</a:t>
            </a:r>
          </a:p>
        </p:txBody>
      </p:sp>
      <p:graphicFrame>
        <p:nvGraphicFramePr>
          <p:cNvPr id="28" name="Object 26"/>
          <p:cNvGraphicFramePr>
            <a:graphicFrameLocks noChangeAspect="1"/>
          </p:cNvGraphicFramePr>
          <p:nvPr/>
        </p:nvGraphicFramePr>
        <p:xfrm>
          <a:off x="2673350" y="3908425"/>
          <a:ext cx="5562600" cy="1639888"/>
        </p:xfrm>
        <a:graphic>
          <a:graphicData uri="http://schemas.openxmlformats.org/presentationml/2006/ole">
            <mc:AlternateContent xmlns:mc="http://schemas.openxmlformats.org/markup-compatibility/2006">
              <mc:Choice xmlns:v="urn:schemas-microsoft-com:vml" Requires="v">
                <p:oleObj spid="_x0000_s21573" name="CorelDRAW" r:id="rId3" imgW="2136488" imgH="630083" progId="CorelDRAW.Graphic.13">
                  <p:embed/>
                </p:oleObj>
              </mc:Choice>
              <mc:Fallback>
                <p:oleObj name="CorelDRAW" r:id="rId3" imgW="2136488" imgH="630083" progId="CorelDRAW.Graphic.1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350" y="3908425"/>
                        <a:ext cx="55626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27"/>
          <p:cNvSpPr txBox="1">
            <a:spLocks noChangeArrowheads="1"/>
          </p:cNvSpPr>
          <p:nvPr/>
        </p:nvSpPr>
        <p:spPr bwMode="auto">
          <a:xfrm>
            <a:off x="2978150" y="3832225"/>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008000"/>
                </a:solidFill>
                <a:ea typeface="宋体" pitchFamily="2" charset="-122"/>
              </a:rPr>
              <a:t>1       1       0       0       1       0       1       0</a:t>
            </a:r>
          </a:p>
        </p:txBody>
      </p:sp>
      <p:sp>
        <p:nvSpPr>
          <p:cNvPr id="30" name="Text Box 28"/>
          <p:cNvSpPr txBox="1">
            <a:spLocks noChangeArrowheads="1"/>
          </p:cNvSpPr>
          <p:nvPr/>
        </p:nvSpPr>
        <p:spPr bwMode="auto">
          <a:xfrm>
            <a:off x="2978150" y="5203825"/>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FF0000"/>
                </a:solidFill>
                <a:ea typeface="宋体" pitchFamily="2" charset="-122"/>
              </a:rPr>
              <a:t>0       0       1       1       0       1       0       1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2000"/>
                                        <p:tgtEl>
                                          <p:spTgt spid="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37"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900" decel="100000" fill="hold"/>
                                        <p:tgtEl>
                                          <p:spTgt spid="2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7" fill="hold" nodeType="afterGroup">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nodeType="afterGroup">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a:solidFill>
                  <a:srgbClr val="FF3300"/>
                </a:solidFill>
                <a:ea typeface="PMingLiU" pitchFamily="18" charset="-120"/>
              </a:rPr>
              <a:t>Identify</a:t>
            </a:r>
            <a:r>
              <a:rPr lang="en-US" altLang="zh-TW" dirty="0" smtClean="0">
                <a:solidFill>
                  <a:srgbClr val="000066"/>
                </a:solidFill>
                <a:ea typeface="PMingLiU" pitchFamily="18" charset="-120"/>
              </a:rPr>
              <a:t> </a:t>
            </a:r>
            <a:r>
              <a:rPr lang="en-US" altLang="zh-TW" dirty="0">
                <a:ea typeface="PMingLiU" pitchFamily="18" charset="-120"/>
              </a:rPr>
              <a:t>different number </a:t>
            </a:r>
            <a:r>
              <a:rPr lang="en-US" altLang="zh-TW" dirty="0" smtClean="0">
                <a:ea typeface="PMingLiU" pitchFamily="18" charset="-120"/>
              </a:rPr>
              <a:t>systems</a:t>
            </a:r>
          </a:p>
          <a:p>
            <a:pPr algn="just" eaLnBrk="1" hangingPunct="1">
              <a:spcBef>
                <a:spcPct val="50000"/>
              </a:spcBef>
              <a:defRPr/>
            </a:pPr>
            <a:r>
              <a:rPr lang="en-US" altLang="zh-CN" b="1" dirty="0">
                <a:solidFill>
                  <a:srgbClr val="FF3300"/>
                </a:solidFill>
                <a:ea typeface="PMingLiU" pitchFamily="18" charset="-120"/>
              </a:rPr>
              <a:t>Perform</a:t>
            </a:r>
            <a:r>
              <a:rPr lang="en-US" altLang="zh-CN" dirty="0">
                <a:ea typeface="宋体" pitchFamily="2" charset="-122"/>
              </a:rPr>
              <a:t> </a:t>
            </a:r>
            <a:r>
              <a:rPr lang="en-US" altLang="zh-CN" dirty="0" smtClean="0">
                <a:ea typeface="宋体" pitchFamily="2" charset="-122"/>
              </a:rPr>
              <a:t>number </a:t>
            </a:r>
            <a:r>
              <a:rPr lang="en-US" altLang="zh-CN" dirty="0">
                <a:ea typeface="宋体" pitchFamily="2" charset="-122"/>
              </a:rPr>
              <a:t>conversion and </a:t>
            </a:r>
            <a:r>
              <a:rPr lang="en-US" altLang="zh-CN" dirty="0" smtClean="0">
                <a:ea typeface="宋体" pitchFamily="2" charset="-122"/>
              </a:rPr>
              <a:t>arithmetic   operations </a:t>
            </a:r>
            <a:r>
              <a:rPr lang="en-US" altLang="zh-CN" dirty="0">
                <a:ea typeface="宋体" pitchFamily="2" charset="-122"/>
              </a:rPr>
              <a:t>among various number systems</a:t>
            </a:r>
          </a:p>
          <a:p>
            <a:pPr eaLnBrk="1" hangingPunct="1">
              <a:spcBef>
                <a:spcPct val="50000"/>
              </a:spcBef>
              <a:defRPr/>
            </a:pPr>
            <a:r>
              <a:rPr lang="en-US" altLang="zh-TW" b="1" dirty="0" smtClean="0">
                <a:solidFill>
                  <a:srgbClr val="FF3300"/>
                </a:solidFill>
                <a:ea typeface="PMingLiU" pitchFamily="18" charset="-120"/>
              </a:rPr>
              <a:t>Describe </a:t>
            </a:r>
            <a:r>
              <a:rPr lang="en-US" altLang="zh-TW" dirty="0" smtClean="0">
                <a:ea typeface="PMingLiU" pitchFamily="18" charset="-120"/>
              </a:rPr>
              <a:t>the methods to detect error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Operations</a:t>
            </a:r>
          </a:p>
        </p:txBody>
      </p:sp>
      <p:sp>
        <p:nvSpPr>
          <p:cNvPr id="2253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2’s </a:t>
            </a:r>
            <a:r>
              <a:rPr lang="en-US" altLang="zh-CN" sz="2800" b="1" dirty="0" smtClean="0">
                <a:ea typeface="宋体" pitchFamily="2" charset="-122"/>
                <a:cs typeface="Times New Roman" pitchFamily="18" charset="0"/>
              </a:rPr>
              <a:t>Complement(</a:t>
            </a:r>
            <a:r>
              <a:rPr lang="zh-CN" altLang="en-US" sz="2800" b="1" dirty="0" smtClean="0">
                <a:ea typeface="宋体" pitchFamily="2" charset="-122"/>
                <a:cs typeface="Times New Roman" pitchFamily="18" charset="0"/>
              </a:rPr>
              <a:t>补码</a:t>
            </a:r>
            <a:r>
              <a:rPr lang="en-US" altLang="zh-CN" sz="2800" b="1" dirty="0" smtClean="0">
                <a:ea typeface="宋体" pitchFamily="2" charset="-122"/>
                <a:cs typeface="Times New Roman" pitchFamily="18" charset="0"/>
              </a:rPr>
              <a:t>)</a:t>
            </a: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22532" name="Text Box 5"/>
          <p:cNvSpPr txBox="1">
            <a:spLocks noChangeArrowheads="1"/>
          </p:cNvSpPr>
          <p:nvPr/>
        </p:nvSpPr>
        <p:spPr bwMode="auto">
          <a:xfrm>
            <a:off x="755650" y="2381250"/>
            <a:ext cx="81375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The 2’s complement of a binary number is found by adding 1 to the Least Significant Bit (</a:t>
            </a:r>
            <a:r>
              <a:rPr lang="zh-CN" altLang="en-US" sz="2400">
                <a:ea typeface="宋体" pitchFamily="2" charset="-122"/>
              </a:rPr>
              <a:t>最低有效位</a:t>
            </a:r>
            <a:r>
              <a:rPr lang="en-US" altLang="zh-CN" sz="2400">
                <a:ea typeface="宋体" pitchFamily="2" charset="-122"/>
              </a:rPr>
              <a:t>) of the 1’s complement. </a:t>
            </a:r>
          </a:p>
        </p:txBody>
      </p:sp>
      <p:sp>
        <p:nvSpPr>
          <p:cNvPr id="11" name="Text Box 6"/>
          <p:cNvSpPr txBox="1">
            <a:spLocks noChangeArrowheads="1"/>
          </p:cNvSpPr>
          <p:nvPr/>
        </p:nvSpPr>
        <p:spPr bwMode="auto">
          <a:xfrm>
            <a:off x="755650" y="31877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Recall that the 1’s complement of </a:t>
            </a:r>
            <a:r>
              <a:rPr lang="en-US" altLang="zh-CN" sz="2400">
                <a:solidFill>
                  <a:srgbClr val="008000"/>
                </a:solidFill>
                <a:ea typeface="宋体" pitchFamily="2" charset="-122"/>
              </a:rPr>
              <a:t>11001010 </a:t>
            </a:r>
            <a:r>
              <a:rPr lang="en-US" altLang="zh-CN" sz="2400">
                <a:ea typeface="宋体" pitchFamily="2" charset="-122"/>
              </a:rPr>
              <a:t>is</a:t>
            </a:r>
          </a:p>
        </p:txBody>
      </p:sp>
      <p:sp>
        <p:nvSpPr>
          <p:cNvPr id="12" name="Text Box 7"/>
          <p:cNvSpPr txBox="1">
            <a:spLocks noChangeArrowheads="1"/>
          </p:cNvSpPr>
          <p:nvPr/>
        </p:nvSpPr>
        <p:spPr bwMode="auto">
          <a:xfrm>
            <a:off x="6516688" y="34417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00110101 </a:t>
            </a:r>
            <a:r>
              <a:rPr lang="en-US" altLang="zh-CN" sz="1400">
                <a:solidFill>
                  <a:srgbClr val="FF0000"/>
                </a:solidFill>
                <a:ea typeface="宋体" pitchFamily="2" charset="-122"/>
              </a:rPr>
              <a:t>(1’s complement)</a:t>
            </a:r>
          </a:p>
        </p:txBody>
      </p:sp>
      <p:sp>
        <p:nvSpPr>
          <p:cNvPr id="13" name="Text Box 12"/>
          <p:cNvSpPr txBox="1">
            <a:spLocks noChangeArrowheads="1"/>
          </p:cNvSpPr>
          <p:nvPr/>
        </p:nvSpPr>
        <p:spPr bwMode="auto">
          <a:xfrm>
            <a:off x="684213" y="369252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To form the 2’s complement, add 1:</a:t>
            </a:r>
          </a:p>
        </p:txBody>
      </p:sp>
      <p:sp>
        <p:nvSpPr>
          <p:cNvPr id="14" name="Text Box 13"/>
          <p:cNvSpPr txBox="1">
            <a:spLocks noChangeArrowheads="1"/>
          </p:cNvSpPr>
          <p:nvPr/>
        </p:nvSpPr>
        <p:spPr bwMode="auto">
          <a:xfrm>
            <a:off x="7431088" y="37465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+1</a:t>
            </a:r>
          </a:p>
        </p:txBody>
      </p:sp>
      <p:sp>
        <p:nvSpPr>
          <p:cNvPr id="15" name="Line 14"/>
          <p:cNvSpPr>
            <a:spLocks noChangeShapeType="1"/>
          </p:cNvSpPr>
          <p:nvPr/>
        </p:nvSpPr>
        <p:spPr bwMode="auto">
          <a:xfrm>
            <a:off x="6516688" y="41275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5"/>
          <p:cNvSpPr txBox="1">
            <a:spLocks noChangeArrowheads="1"/>
          </p:cNvSpPr>
          <p:nvPr/>
        </p:nvSpPr>
        <p:spPr bwMode="auto">
          <a:xfrm>
            <a:off x="6516688" y="40513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00110110 </a:t>
            </a:r>
            <a:r>
              <a:rPr lang="en-US" altLang="zh-CN" sz="1400">
                <a:solidFill>
                  <a:srgbClr val="FF0000"/>
                </a:solidFill>
                <a:ea typeface="宋体" pitchFamily="2" charset="-122"/>
              </a:rPr>
              <a:t>(2’s complement)</a:t>
            </a:r>
          </a:p>
        </p:txBody>
      </p:sp>
      <p:graphicFrame>
        <p:nvGraphicFramePr>
          <p:cNvPr id="17" name="Object 16"/>
          <p:cNvGraphicFramePr>
            <a:graphicFrameLocks noChangeAspect="1"/>
          </p:cNvGraphicFramePr>
          <p:nvPr/>
        </p:nvGraphicFramePr>
        <p:xfrm>
          <a:off x="903288" y="4254500"/>
          <a:ext cx="4876800" cy="2455863"/>
        </p:xfrm>
        <a:graphic>
          <a:graphicData uri="http://schemas.openxmlformats.org/presentationml/2006/ole">
            <mc:AlternateContent xmlns:mc="http://schemas.openxmlformats.org/markup-compatibility/2006">
              <mc:Choice xmlns:v="urn:schemas-microsoft-com:vml" Requires="v">
                <p:oleObj spid="_x0000_s22603" name="CorelDRAW" r:id="rId3" imgW="2515402" imgH="1266668" progId="CorelDRAW.Graphic.13">
                  <p:embed/>
                </p:oleObj>
              </mc:Choice>
              <mc:Fallback>
                <p:oleObj name="CorelDRAW" r:id="rId3" imgW="2515402" imgH="1266668" progId="CorelDRAW.Graphic.1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4254500"/>
                        <a:ext cx="48768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17"/>
          <p:cNvSpPr txBox="1">
            <a:spLocks noChangeArrowheads="1"/>
          </p:cNvSpPr>
          <p:nvPr/>
        </p:nvSpPr>
        <p:spPr bwMode="auto">
          <a:xfrm>
            <a:off x="903288" y="41783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008000"/>
                </a:solidFill>
                <a:ea typeface="宋体" pitchFamily="2" charset="-122"/>
              </a:rPr>
              <a:t>1       1       0       0       1       0       1       0</a:t>
            </a:r>
          </a:p>
        </p:txBody>
      </p:sp>
      <p:sp>
        <p:nvSpPr>
          <p:cNvPr id="19" name="Text Box 18"/>
          <p:cNvSpPr txBox="1">
            <a:spLocks noChangeArrowheads="1"/>
          </p:cNvSpPr>
          <p:nvPr/>
        </p:nvSpPr>
        <p:spPr bwMode="auto">
          <a:xfrm>
            <a:off x="903288" y="50927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0       0       1       1       0       1       0       1</a:t>
            </a:r>
          </a:p>
        </p:txBody>
      </p:sp>
      <p:sp>
        <p:nvSpPr>
          <p:cNvPr id="20" name="Text Box 19"/>
          <p:cNvSpPr txBox="1">
            <a:spLocks noChangeArrowheads="1"/>
          </p:cNvSpPr>
          <p:nvPr/>
        </p:nvSpPr>
        <p:spPr bwMode="auto">
          <a:xfrm>
            <a:off x="5551488" y="463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1</a:t>
            </a:r>
          </a:p>
        </p:txBody>
      </p:sp>
      <p:sp>
        <p:nvSpPr>
          <p:cNvPr id="21" name="Text Box 20"/>
          <p:cNvSpPr txBox="1">
            <a:spLocks noChangeArrowheads="1"/>
          </p:cNvSpPr>
          <p:nvPr/>
        </p:nvSpPr>
        <p:spPr bwMode="auto">
          <a:xfrm>
            <a:off x="903288" y="63881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0       0       1       1       0       1       1       0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2000"/>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1000"/>
                                        <p:tgtEl>
                                          <p:spTgt spid="15"/>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10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7"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900" decel="100000" fill="hold"/>
                                        <p:tgtEl>
                                          <p:spTgt spid="17"/>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par>
                          <p:cTn id="46" fill="hold" nodeType="afterGroup">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nodeType="afterGroup">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nodeType="afterGroup">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animBg="1"/>
      <p:bldP spid="16" grpId="0"/>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Number Systems</a:t>
            </a:r>
          </a:p>
        </p:txBody>
      </p:sp>
      <p:sp>
        <p:nvSpPr>
          <p:cNvPr id="2355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Signed Binary </a:t>
            </a:r>
            <a:r>
              <a:rPr lang="en-US" altLang="zh-CN" sz="2800" b="1" dirty="0" smtClean="0">
                <a:ea typeface="宋体" pitchFamily="2" charset="-122"/>
                <a:cs typeface="Times New Roman" pitchFamily="18" charset="0"/>
              </a:rPr>
              <a:t>Numbers (</a:t>
            </a:r>
            <a:r>
              <a:rPr lang="zh-CN" altLang="en-US" sz="2800" b="1" dirty="0" smtClean="0">
                <a:ea typeface="宋体" pitchFamily="2" charset="-122"/>
                <a:cs typeface="Times New Roman" pitchFamily="18" charset="0"/>
              </a:rPr>
              <a:t>带符号二进制数</a:t>
            </a:r>
            <a:r>
              <a:rPr lang="en-US" altLang="zh-CN" sz="2800" b="1" dirty="0" smtClean="0">
                <a:ea typeface="宋体" pitchFamily="2" charset="-122"/>
                <a:cs typeface="Times New Roman" pitchFamily="18" charset="0"/>
              </a:rPr>
              <a:t>)</a:t>
            </a:r>
          </a:p>
          <a:p>
            <a:pPr marL="0" indent="0">
              <a:spcBef>
                <a:spcPct val="20000"/>
              </a:spcBef>
              <a:buClr>
                <a:schemeClr val="tx1"/>
              </a:buClr>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23556" name="Text Box 5"/>
          <p:cNvSpPr txBox="1">
            <a:spLocks noChangeArrowheads="1"/>
          </p:cNvSpPr>
          <p:nvPr/>
        </p:nvSpPr>
        <p:spPr bwMode="auto">
          <a:xfrm>
            <a:off x="755650" y="2420938"/>
            <a:ext cx="81375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There are several ways to represent signed binary numbers. In all cases, the Most Significant Bit (</a:t>
            </a:r>
            <a:r>
              <a:rPr lang="zh-CN" altLang="en-US" sz="2400" dirty="0">
                <a:ea typeface="宋体" pitchFamily="2" charset="-122"/>
              </a:rPr>
              <a:t>最高有效位</a:t>
            </a:r>
            <a:r>
              <a:rPr lang="en-US" altLang="zh-CN" sz="2400" dirty="0">
                <a:ea typeface="宋体" pitchFamily="2" charset="-122"/>
              </a:rPr>
              <a:t>) in a signed number is the sign bit, that tells you if the number is positive or negative. </a:t>
            </a:r>
          </a:p>
        </p:txBody>
      </p:sp>
      <p:sp>
        <p:nvSpPr>
          <p:cNvPr id="23557" name="Text Box 17"/>
          <p:cNvSpPr txBox="1">
            <a:spLocks noChangeArrowheads="1"/>
          </p:cNvSpPr>
          <p:nvPr/>
        </p:nvSpPr>
        <p:spPr bwMode="auto">
          <a:xfrm>
            <a:off x="755650" y="3587750"/>
            <a:ext cx="7992814"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Computers use a modified 2’s complement for signed numbers. Positive numbers are stored in </a:t>
            </a:r>
            <a:r>
              <a:rPr lang="en-US" altLang="zh-CN" sz="2400" i="1" dirty="0">
                <a:ea typeface="宋体" pitchFamily="2" charset="-122"/>
              </a:rPr>
              <a:t>true</a:t>
            </a:r>
            <a:r>
              <a:rPr lang="en-US" altLang="zh-CN" sz="2400" dirty="0">
                <a:ea typeface="宋体" pitchFamily="2" charset="-122"/>
              </a:rPr>
              <a:t> form (with a 0 for the sign bit) and negative numbers are stored in </a:t>
            </a:r>
            <a:r>
              <a:rPr lang="en-US" altLang="zh-CN" sz="2400" i="1" dirty="0">
                <a:ea typeface="宋体" pitchFamily="2" charset="-122"/>
              </a:rPr>
              <a:t>complement</a:t>
            </a:r>
            <a:r>
              <a:rPr lang="en-US" altLang="zh-CN" sz="2400" dirty="0">
                <a:ea typeface="宋体" pitchFamily="2" charset="-122"/>
              </a:rPr>
              <a:t> form (with a 1 for the sign bit). </a:t>
            </a:r>
          </a:p>
        </p:txBody>
      </p:sp>
      <p:sp>
        <p:nvSpPr>
          <p:cNvPr id="24" name="Text Box 30"/>
          <p:cNvSpPr txBox="1">
            <a:spLocks noChangeArrowheads="1"/>
          </p:cNvSpPr>
          <p:nvPr/>
        </p:nvSpPr>
        <p:spPr bwMode="auto">
          <a:xfrm>
            <a:off x="1905000" y="5235575"/>
            <a:ext cx="647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For example, the positive number 58 is written using 8-bits as </a:t>
            </a:r>
            <a:r>
              <a:rPr lang="en-US" altLang="zh-CN" sz="2000">
                <a:solidFill>
                  <a:srgbClr val="FF0000"/>
                </a:solidFill>
                <a:ea typeface="宋体" pitchFamily="2" charset="-122"/>
              </a:rPr>
              <a:t>0</a:t>
            </a:r>
            <a:r>
              <a:rPr lang="en-US" altLang="zh-CN" sz="2000">
                <a:solidFill>
                  <a:srgbClr val="008000"/>
                </a:solidFill>
                <a:ea typeface="宋体" pitchFamily="2" charset="-122"/>
              </a:rPr>
              <a:t>0111010</a:t>
            </a:r>
            <a:r>
              <a:rPr lang="en-US" altLang="zh-CN" sz="2000">
                <a:ea typeface="宋体" pitchFamily="2" charset="-122"/>
              </a:rPr>
              <a:t> (true form).</a:t>
            </a:r>
          </a:p>
        </p:txBody>
      </p:sp>
      <p:sp>
        <p:nvSpPr>
          <p:cNvPr id="25" name="Text Box 31"/>
          <p:cNvSpPr txBox="1">
            <a:spLocks noChangeArrowheads="1"/>
          </p:cNvSpPr>
          <p:nvPr/>
        </p:nvSpPr>
        <p:spPr bwMode="auto">
          <a:xfrm>
            <a:off x="838200" y="613410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Sign bit</a:t>
            </a:r>
          </a:p>
        </p:txBody>
      </p:sp>
      <p:sp>
        <p:nvSpPr>
          <p:cNvPr id="26" name="Line 32"/>
          <p:cNvSpPr>
            <a:spLocks noChangeShapeType="1"/>
          </p:cNvSpPr>
          <p:nvPr/>
        </p:nvSpPr>
        <p:spPr bwMode="auto">
          <a:xfrm flipV="1">
            <a:off x="1600200" y="5905500"/>
            <a:ext cx="3810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33"/>
          <p:cNvSpPr txBox="1">
            <a:spLocks noChangeArrowheads="1"/>
          </p:cNvSpPr>
          <p:nvPr/>
        </p:nvSpPr>
        <p:spPr bwMode="auto">
          <a:xfrm>
            <a:off x="2895600" y="6134100"/>
            <a:ext cx="28285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dirty="0">
                <a:solidFill>
                  <a:srgbClr val="008000"/>
                </a:solidFill>
                <a:ea typeface="宋体" pitchFamily="2" charset="-122"/>
              </a:rPr>
              <a:t>Magnitude </a:t>
            </a:r>
            <a:r>
              <a:rPr lang="en-US" altLang="zh-CN" sz="2000" dirty="0" smtClean="0">
                <a:solidFill>
                  <a:srgbClr val="008000"/>
                </a:solidFill>
                <a:ea typeface="宋体" pitchFamily="2" charset="-122"/>
              </a:rPr>
              <a:t>bits (</a:t>
            </a:r>
            <a:r>
              <a:rPr lang="zh-CN" altLang="en-US" sz="2000" dirty="0" smtClean="0">
                <a:solidFill>
                  <a:srgbClr val="008000"/>
                </a:solidFill>
                <a:ea typeface="宋体" pitchFamily="2" charset="-122"/>
              </a:rPr>
              <a:t>幅度位</a:t>
            </a:r>
            <a:r>
              <a:rPr lang="en-US" altLang="zh-CN" sz="2000" dirty="0" smtClean="0">
                <a:solidFill>
                  <a:srgbClr val="008000"/>
                </a:solidFill>
                <a:ea typeface="宋体" pitchFamily="2" charset="-122"/>
              </a:rPr>
              <a:t>)</a:t>
            </a:r>
            <a:endParaRPr lang="en-US" altLang="zh-CN" sz="2000" dirty="0">
              <a:solidFill>
                <a:srgbClr val="008000"/>
              </a:solidFill>
              <a:ea typeface="宋体" pitchFamily="2" charset="-122"/>
            </a:endParaRPr>
          </a:p>
        </p:txBody>
      </p:sp>
      <p:sp>
        <p:nvSpPr>
          <p:cNvPr id="28" name="Line 34"/>
          <p:cNvSpPr>
            <a:spLocks noChangeShapeType="1"/>
          </p:cNvSpPr>
          <p:nvPr/>
        </p:nvSpPr>
        <p:spPr bwMode="auto">
          <a:xfrm flipH="1" flipV="1">
            <a:off x="2743200" y="5905500"/>
            <a:ext cx="304800" cy="3048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900" decel="100000" fill="hold"/>
                                        <p:tgtEl>
                                          <p:spTgt spid="2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900" decel="100000" fill="hold"/>
                                        <p:tgtEl>
                                          <p:spTgt spid="2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900" decel="100000" fill="hold"/>
                                        <p:tgtEl>
                                          <p:spTgt spid="2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900" decel="100000" fill="hold"/>
                                        <p:tgtEl>
                                          <p:spTgt spid="2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P spid="27" grpId="0"/>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Number Systems</a:t>
            </a:r>
          </a:p>
        </p:txBody>
      </p:sp>
      <p:sp>
        <p:nvSpPr>
          <p:cNvPr id="2457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Signed Binary Numbers</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11" name="Text Box 7"/>
          <p:cNvSpPr txBox="1">
            <a:spLocks noChangeArrowheads="1"/>
          </p:cNvSpPr>
          <p:nvPr/>
        </p:nvSpPr>
        <p:spPr bwMode="auto">
          <a:xfrm>
            <a:off x="1758950" y="5189538"/>
            <a:ext cx="71342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Assuming that the sign bit = </a:t>
            </a:r>
            <a:r>
              <a:rPr lang="en-US" altLang="zh-CN" sz="2400">
                <a:latin typeface="Symbol" pitchFamily="18" charset="2"/>
                <a:ea typeface="宋体" pitchFamily="2" charset="-122"/>
              </a:rPr>
              <a:t>-</a:t>
            </a:r>
            <a:r>
              <a:rPr lang="en-US" altLang="zh-CN" sz="2400">
                <a:ea typeface="宋体" pitchFamily="2" charset="-122"/>
              </a:rPr>
              <a:t>128, show that 11000110 = </a:t>
            </a:r>
            <a:r>
              <a:rPr lang="en-US" altLang="zh-CN" sz="2400">
                <a:latin typeface="Symbol" pitchFamily="18" charset="2"/>
                <a:ea typeface="宋体" pitchFamily="2" charset="-122"/>
              </a:rPr>
              <a:t>-</a:t>
            </a:r>
            <a:r>
              <a:rPr lang="en-US" altLang="zh-CN" sz="2400">
                <a:ea typeface="宋体" pitchFamily="2" charset="-122"/>
              </a:rPr>
              <a:t>58 as a 2’s complement signed number:</a:t>
            </a:r>
          </a:p>
        </p:txBody>
      </p:sp>
      <p:sp>
        <p:nvSpPr>
          <p:cNvPr id="12" name="WordArt 8"/>
          <p:cNvSpPr>
            <a:spLocks noChangeArrowheads="1" noChangeShapeType="1" noTextEdit="1"/>
          </p:cNvSpPr>
          <p:nvPr/>
        </p:nvSpPr>
        <p:spPr bwMode="auto">
          <a:xfrm>
            <a:off x="463550" y="53768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4" name="Text Box 10"/>
          <p:cNvSpPr txBox="1">
            <a:spLocks noChangeArrowheads="1"/>
          </p:cNvSpPr>
          <p:nvPr/>
        </p:nvSpPr>
        <p:spPr bwMode="auto">
          <a:xfrm>
            <a:off x="3892550" y="6215063"/>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1   1   0   0   0   1   1   0</a:t>
            </a:r>
          </a:p>
        </p:txBody>
      </p:sp>
      <p:sp>
        <p:nvSpPr>
          <p:cNvPr id="15" name="Text Box 11"/>
          <p:cNvSpPr txBox="1">
            <a:spLocks noChangeArrowheads="1"/>
          </p:cNvSpPr>
          <p:nvPr/>
        </p:nvSpPr>
        <p:spPr bwMode="auto">
          <a:xfrm>
            <a:off x="1758950" y="5910263"/>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Column weights: </a:t>
            </a:r>
            <a:r>
              <a:rPr lang="en-US" altLang="zh-CN" sz="2000">
                <a:solidFill>
                  <a:srgbClr val="FF0000"/>
                </a:solidFill>
                <a:latin typeface="Symbol" pitchFamily="18" charset="2"/>
                <a:ea typeface="宋体" pitchFamily="2" charset="-122"/>
              </a:rPr>
              <a:t>-</a:t>
            </a:r>
            <a:r>
              <a:rPr lang="en-US" altLang="zh-CN" sz="2000">
                <a:solidFill>
                  <a:srgbClr val="FF0000"/>
                </a:solidFill>
                <a:ea typeface="宋体" pitchFamily="2" charset="-122"/>
              </a:rPr>
              <a:t>128</a:t>
            </a:r>
            <a:r>
              <a:rPr lang="en-US" altLang="zh-CN" sz="2000">
                <a:ea typeface="宋体" pitchFamily="2" charset="-122"/>
              </a:rPr>
              <a:t> </a:t>
            </a:r>
            <a:r>
              <a:rPr lang="en-US" altLang="zh-CN" sz="2000">
                <a:solidFill>
                  <a:srgbClr val="008000"/>
                </a:solidFill>
                <a:ea typeface="宋体" pitchFamily="2" charset="-122"/>
              </a:rPr>
              <a:t>64 32 16  8   4   2   1</a:t>
            </a:r>
            <a:r>
              <a:rPr lang="en-US" altLang="zh-CN" sz="2000">
                <a:ea typeface="宋体" pitchFamily="2" charset="-122"/>
              </a:rPr>
              <a:t>. </a:t>
            </a:r>
          </a:p>
        </p:txBody>
      </p:sp>
      <p:sp>
        <p:nvSpPr>
          <p:cNvPr id="16" name="Text Box 12"/>
          <p:cNvSpPr txBox="1">
            <a:spLocks noChangeArrowheads="1"/>
          </p:cNvSpPr>
          <p:nvPr/>
        </p:nvSpPr>
        <p:spPr bwMode="auto">
          <a:xfrm>
            <a:off x="3435350" y="6459538"/>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latin typeface="Symbol" pitchFamily="18" charset="2"/>
                <a:ea typeface="宋体" pitchFamily="2" charset="-122"/>
              </a:rPr>
              <a:t>-</a:t>
            </a:r>
            <a:r>
              <a:rPr lang="en-US" altLang="zh-CN" sz="2000">
                <a:solidFill>
                  <a:srgbClr val="FF0000"/>
                </a:solidFill>
                <a:ea typeface="宋体" pitchFamily="2" charset="-122"/>
              </a:rPr>
              <a:t>128</a:t>
            </a:r>
            <a:r>
              <a:rPr lang="en-US" altLang="zh-CN" sz="2000">
                <a:ea typeface="宋体" pitchFamily="2" charset="-122"/>
              </a:rPr>
              <a:t> </a:t>
            </a:r>
            <a:r>
              <a:rPr lang="en-US" altLang="zh-CN" sz="2000">
                <a:solidFill>
                  <a:srgbClr val="008000"/>
                </a:solidFill>
                <a:ea typeface="宋体" pitchFamily="2" charset="-122"/>
              </a:rPr>
              <a:t>+64              +4 +2</a:t>
            </a:r>
            <a:r>
              <a:rPr lang="en-US" altLang="zh-CN" sz="2000">
                <a:ea typeface="宋体" pitchFamily="2" charset="-122"/>
              </a:rPr>
              <a:t>       = </a:t>
            </a:r>
            <a:r>
              <a:rPr lang="en-US" altLang="zh-CN" sz="2000">
                <a:solidFill>
                  <a:srgbClr val="FF0000"/>
                </a:solidFill>
                <a:latin typeface="Symbol" pitchFamily="18" charset="2"/>
                <a:ea typeface="宋体" pitchFamily="2" charset="-122"/>
              </a:rPr>
              <a:t>-</a:t>
            </a:r>
            <a:r>
              <a:rPr lang="en-US" altLang="zh-CN" sz="2000">
                <a:solidFill>
                  <a:srgbClr val="FF0000"/>
                </a:solidFill>
                <a:ea typeface="宋体" pitchFamily="2" charset="-122"/>
              </a:rPr>
              <a:t>58</a:t>
            </a:r>
          </a:p>
        </p:txBody>
      </p:sp>
      <p:sp>
        <p:nvSpPr>
          <p:cNvPr id="24585" name="Text Box 13"/>
          <p:cNvSpPr txBox="1">
            <a:spLocks noChangeArrowheads="1"/>
          </p:cNvSpPr>
          <p:nvPr/>
        </p:nvSpPr>
        <p:spPr bwMode="auto">
          <a:xfrm>
            <a:off x="844550" y="2420938"/>
            <a:ext cx="761523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Negative numbers are written as the 2’s complement of the corresponding positive number. </a:t>
            </a:r>
          </a:p>
        </p:txBody>
      </p:sp>
      <p:sp>
        <p:nvSpPr>
          <p:cNvPr id="18" name="Text Box 14"/>
          <p:cNvSpPr txBox="1">
            <a:spLocks noChangeArrowheads="1"/>
          </p:cNvSpPr>
          <p:nvPr/>
        </p:nvSpPr>
        <p:spPr bwMode="auto">
          <a:xfrm>
            <a:off x="3054350" y="345757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latin typeface="Symbol" pitchFamily="18" charset="2"/>
                <a:ea typeface="宋体" pitchFamily="2" charset="-122"/>
              </a:rPr>
              <a:t>-</a:t>
            </a:r>
            <a:r>
              <a:rPr lang="en-US" altLang="zh-CN" sz="2000">
                <a:ea typeface="宋体" pitchFamily="2" charset="-122"/>
              </a:rPr>
              <a:t>58 =</a:t>
            </a:r>
            <a:r>
              <a:rPr lang="en-US" altLang="zh-CN" sz="2000">
                <a:solidFill>
                  <a:srgbClr val="FF0000"/>
                </a:solidFill>
                <a:ea typeface="宋体" pitchFamily="2" charset="-122"/>
              </a:rPr>
              <a:t> 1</a:t>
            </a:r>
            <a:r>
              <a:rPr lang="en-US" altLang="zh-CN" sz="2000">
                <a:solidFill>
                  <a:srgbClr val="008000"/>
                </a:solidFill>
                <a:ea typeface="宋体" pitchFamily="2" charset="-122"/>
              </a:rPr>
              <a:t>1000110</a:t>
            </a:r>
            <a:r>
              <a:rPr lang="en-US" altLang="zh-CN" sz="2000">
                <a:ea typeface="宋体" pitchFamily="2" charset="-122"/>
              </a:rPr>
              <a:t> (complement form) </a:t>
            </a:r>
          </a:p>
        </p:txBody>
      </p:sp>
      <p:grpSp>
        <p:nvGrpSpPr>
          <p:cNvPr id="19" name="Group 21"/>
          <p:cNvGrpSpPr>
            <a:grpSpLocks/>
          </p:cNvGrpSpPr>
          <p:nvPr/>
        </p:nvGrpSpPr>
        <p:grpSpPr bwMode="auto">
          <a:xfrm>
            <a:off x="2673350" y="3778250"/>
            <a:ext cx="3581400" cy="442913"/>
            <a:chOff x="960" y="1930"/>
            <a:chExt cx="2256" cy="279"/>
          </a:xfrm>
        </p:grpSpPr>
        <p:sp>
          <p:nvSpPr>
            <p:cNvPr id="24590" name="Text Box 15"/>
            <p:cNvSpPr txBox="1">
              <a:spLocks noChangeArrowheads="1"/>
            </p:cNvSpPr>
            <p:nvPr/>
          </p:nvSpPr>
          <p:spPr bwMode="auto">
            <a:xfrm>
              <a:off x="960" y="1978"/>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Sign bit</a:t>
              </a:r>
            </a:p>
          </p:txBody>
        </p:sp>
        <p:sp>
          <p:nvSpPr>
            <p:cNvPr id="24591" name="Line 16"/>
            <p:cNvSpPr>
              <a:spLocks noChangeShapeType="1"/>
            </p:cNvSpPr>
            <p:nvPr/>
          </p:nvSpPr>
          <p:spPr bwMode="auto">
            <a:xfrm flipV="1">
              <a:off x="1488" y="1930"/>
              <a:ext cx="192" cy="9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Text Box 17"/>
            <p:cNvSpPr txBox="1">
              <a:spLocks noChangeArrowheads="1"/>
            </p:cNvSpPr>
            <p:nvPr/>
          </p:nvSpPr>
          <p:spPr bwMode="auto">
            <a:xfrm>
              <a:off x="2208" y="1978"/>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008000"/>
                  </a:solidFill>
                  <a:ea typeface="宋体" pitchFamily="2" charset="-122"/>
                </a:rPr>
                <a:t>Magnitude bits</a:t>
              </a:r>
            </a:p>
          </p:txBody>
        </p:sp>
        <p:sp>
          <p:nvSpPr>
            <p:cNvPr id="24593" name="Line 18"/>
            <p:cNvSpPr>
              <a:spLocks noChangeShapeType="1"/>
            </p:cNvSpPr>
            <p:nvPr/>
          </p:nvSpPr>
          <p:spPr bwMode="auto">
            <a:xfrm flipH="1" flipV="1">
              <a:off x="2160" y="1930"/>
              <a:ext cx="96" cy="96"/>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Text Box 19"/>
          <p:cNvSpPr txBox="1">
            <a:spLocks noChangeArrowheads="1"/>
          </p:cNvSpPr>
          <p:nvPr/>
        </p:nvSpPr>
        <p:spPr bwMode="auto">
          <a:xfrm>
            <a:off x="848047" y="4077072"/>
            <a:ext cx="79724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An easy way to read a signed number that uses this notation is to assign the sign bit a column weight of </a:t>
            </a:r>
            <a:r>
              <a:rPr lang="en-US" altLang="zh-CN" sz="2400" dirty="0">
                <a:latin typeface="Symbol" pitchFamily="18" charset="2"/>
                <a:ea typeface="宋体" pitchFamily="2" charset="-122"/>
              </a:rPr>
              <a:t>-</a:t>
            </a:r>
            <a:r>
              <a:rPr lang="en-US" altLang="zh-CN" sz="2400" dirty="0">
                <a:ea typeface="宋体" pitchFamily="2" charset="-122"/>
              </a:rPr>
              <a:t>128 (for an 8-bit number). Then add the column weights for the 1’s. </a:t>
            </a:r>
          </a:p>
        </p:txBody>
      </p:sp>
      <p:sp>
        <p:nvSpPr>
          <p:cNvPr id="32" name="Text Box 20"/>
          <p:cNvSpPr txBox="1">
            <a:spLocks noChangeArrowheads="1"/>
          </p:cNvSpPr>
          <p:nvPr/>
        </p:nvSpPr>
        <p:spPr bwMode="auto">
          <a:xfrm>
            <a:off x="844550" y="3141663"/>
            <a:ext cx="7239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dirty="0">
                <a:ea typeface="宋体" pitchFamily="2" charset="-122"/>
              </a:rPr>
              <a:t>The negative number </a:t>
            </a:r>
            <a:r>
              <a:rPr lang="en-US" altLang="zh-CN" sz="2400" dirty="0">
                <a:latin typeface="Symbol" pitchFamily="18" charset="2"/>
                <a:ea typeface="宋体" pitchFamily="2" charset="-122"/>
              </a:rPr>
              <a:t>-</a:t>
            </a:r>
            <a:r>
              <a:rPr lang="en-US" altLang="zh-CN" sz="2400" dirty="0">
                <a:ea typeface="宋体" pitchFamily="2" charset="-122"/>
              </a:rPr>
              <a:t>58 is written 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nodeType="afterGroup">
                            <p:stCondLst>
                              <p:cond delay="1000"/>
                            </p:stCondLst>
                            <p:childTnLst>
                              <p:par>
                                <p:cTn id="14" presetID="37"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900" decel="100000" fill="hold"/>
                                        <p:tgtEl>
                                          <p:spTgt spid="19"/>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0-#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0-#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000"/>
                                        <p:tgtEl>
                                          <p:spTgt spid="14"/>
                                        </p:tgtEl>
                                      </p:cBhvr>
                                    </p:animEffect>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15" grpId="0"/>
      <p:bldP spid="16" grpId="0"/>
      <p:bldP spid="18"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32"/>
          <p:cNvSpPr txBox="1">
            <a:spLocks noChangeArrowheads="1"/>
          </p:cNvSpPr>
          <p:nvPr/>
        </p:nvSpPr>
        <p:spPr bwMode="auto">
          <a:xfrm>
            <a:off x="685800" y="63119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dirty="0">
                <a:ea typeface="宋体" pitchFamily="2" charset="-122"/>
              </a:rPr>
              <a:t>In floating point notation,</a:t>
            </a:r>
            <a:r>
              <a:rPr lang="en-US" altLang="zh-CN" i="1" dirty="0">
                <a:ea typeface="宋体" pitchFamily="2" charset="-122"/>
              </a:rPr>
              <a:t> c</a:t>
            </a:r>
            <a:r>
              <a:rPr lang="en-US" altLang="zh-CN" dirty="0">
                <a:ea typeface="宋体" pitchFamily="2" charset="-122"/>
              </a:rPr>
              <a:t> = </a:t>
            </a:r>
          </a:p>
        </p:txBody>
      </p:sp>
      <p:sp>
        <p:nvSpPr>
          <p:cNvPr id="2560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Number Systems</a:t>
            </a:r>
          </a:p>
        </p:txBody>
      </p:sp>
      <p:sp>
        <p:nvSpPr>
          <p:cNvPr id="2560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Floating Point </a:t>
            </a:r>
            <a:r>
              <a:rPr lang="en-US" altLang="zh-CN" sz="2800" b="1" dirty="0" smtClean="0">
                <a:ea typeface="宋体" pitchFamily="2" charset="-122"/>
                <a:cs typeface="Times New Roman" pitchFamily="18" charset="0"/>
              </a:rPr>
              <a:t>Numbers(</a:t>
            </a:r>
            <a:r>
              <a:rPr lang="zh-CN" altLang="en-US" sz="2800" b="1" dirty="0" smtClean="0">
                <a:ea typeface="宋体" pitchFamily="2" charset="-122"/>
                <a:cs typeface="Times New Roman" pitchFamily="18" charset="0"/>
              </a:rPr>
              <a:t>浮点数</a:t>
            </a:r>
            <a:r>
              <a:rPr lang="en-US" altLang="zh-CN" sz="2800" b="1" dirty="0" smtClean="0">
                <a:ea typeface="宋体" pitchFamily="2" charset="-122"/>
                <a:cs typeface="Times New Roman" pitchFamily="18" charset="0"/>
              </a:rPr>
              <a:t>)</a:t>
            </a: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22" name="Text Box 5"/>
          <p:cNvSpPr txBox="1">
            <a:spLocks noChangeArrowheads="1"/>
          </p:cNvSpPr>
          <p:nvPr/>
        </p:nvSpPr>
        <p:spPr bwMode="auto">
          <a:xfrm>
            <a:off x="1905000" y="42846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Express the speed of light, </a:t>
            </a:r>
            <a:r>
              <a:rPr lang="en-US" altLang="zh-CN" sz="2000" i="1">
                <a:ea typeface="宋体" pitchFamily="2" charset="-122"/>
              </a:rPr>
              <a:t>c</a:t>
            </a:r>
            <a:r>
              <a:rPr lang="en-US" altLang="zh-CN" sz="2000">
                <a:ea typeface="宋体" pitchFamily="2" charset="-122"/>
              </a:rPr>
              <a:t>, in single precision floating point notation. (</a:t>
            </a:r>
            <a:r>
              <a:rPr lang="en-US" altLang="zh-CN" sz="2000" i="1">
                <a:ea typeface="宋体" pitchFamily="2" charset="-122"/>
              </a:rPr>
              <a:t>c</a:t>
            </a:r>
            <a:r>
              <a:rPr lang="en-US" altLang="zh-CN" sz="2000">
                <a:ea typeface="宋体" pitchFamily="2" charset="-122"/>
              </a:rPr>
              <a:t> = 0.2998 x 10</a:t>
            </a:r>
            <a:r>
              <a:rPr lang="en-US" altLang="zh-CN" sz="2000" baseline="30000">
                <a:ea typeface="宋体" pitchFamily="2" charset="-122"/>
              </a:rPr>
              <a:t>9</a:t>
            </a:r>
            <a:r>
              <a:rPr lang="en-US" altLang="zh-CN" sz="2000">
                <a:ea typeface="宋体" pitchFamily="2" charset="-122"/>
              </a:rPr>
              <a:t>) </a:t>
            </a:r>
          </a:p>
        </p:txBody>
      </p:sp>
      <p:sp>
        <p:nvSpPr>
          <p:cNvPr id="23" name="WordArt 6"/>
          <p:cNvSpPr>
            <a:spLocks noChangeArrowheads="1" noChangeShapeType="1" noTextEdit="1"/>
          </p:cNvSpPr>
          <p:nvPr/>
        </p:nvSpPr>
        <p:spPr bwMode="auto">
          <a:xfrm>
            <a:off x="609600" y="436086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25606" name="Text Box 11"/>
          <p:cNvSpPr txBox="1">
            <a:spLocks noChangeArrowheads="1"/>
          </p:cNvSpPr>
          <p:nvPr/>
        </p:nvSpPr>
        <p:spPr bwMode="auto">
          <a:xfrm>
            <a:off x="798513" y="2414588"/>
            <a:ext cx="8021637"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Floating point notation is capable of representing very large or small numbers by using a form of scientific notation. A 32-bit single precision number is illustrated. </a:t>
            </a:r>
          </a:p>
          <a:p>
            <a:pPr>
              <a:spcBef>
                <a:spcPct val="50000"/>
              </a:spcBef>
            </a:pPr>
            <a:endParaRPr lang="en-US" altLang="zh-CN">
              <a:ea typeface="宋体" pitchFamily="2" charset="-122"/>
            </a:endParaRPr>
          </a:p>
        </p:txBody>
      </p:sp>
      <p:sp>
        <p:nvSpPr>
          <p:cNvPr id="25607" name="Text Box 12"/>
          <p:cNvSpPr txBox="1">
            <a:spLocks noChangeArrowheads="1"/>
          </p:cNvSpPr>
          <p:nvPr/>
        </p:nvSpPr>
        <p:spPr bwMode="auto">
          <a:xfrm>
            <a:off x="2438400" y="3544888"/>
            <a:ext cx="4495800" cy="3762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ea typeface="宋体" pitchFamily="2" charset="-122"/>
              </a:rPr>
              <a:t>S  E (8 bits) 	      F (23 bits)</a:t>
            </a:r>
          </a:p>
        </p:txBody>
      </p:sp>
      <p:sp>
        <p:nvSpPr>
          <p:cNvPr id="25608" name="Text Box 13"/>
          <p:cNvSpPr txBox="1">
            <a:spLocks noChangeArrowheads="1"/>
          </p:cNvSpPr>
          <p:nvPr/>
        </p:nvSpPr>
        <p:spPr bwMode="auto">
          <a:xfrm>
            <a:off x="1447800" y="39258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solidFill>
                  <a:srgbClr val="FF0000"/>
                </a:solidFill>
                <a:ea typeface="宋体" pitchFamily="2" charset="-122"/>
              </a:rPr>
              <a:t>Sign bit</a:t>
            </a:r>
          </a:p>
        </p:txBody>
      </p:sp>
      <p:sp>
        <p:nvSpPr>
          <p:cNvPr id="25609" name="Line 14"/>
          <p:cNvSpPr>
            <a:spLocks noChangeShapeType="1"/>
          </p:cNvSpPr>
          <p:nvPr/>
        </p:nvSpPr>
        <p:spPr bwMode="auto">
          <a:xfrm flipV="1">
            <a:off x="2209800" y="3849688"/>
            <a:ext cx="3048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0" name="Text Box 15"/>
          <p:cNvSpPr txBox="1">
            <a:spLocks noChangeArrowheads="1"/>
          </p:cNvSpPr>
          <p:nvPr/>
        </p:nvSpPr>
        <p:spPr bwMode="auto">
          <a:xfrm>
            <a:off x="5181600" y="3925888"/>
            <a:ext cx="327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solidFill>
                  <a:srgbClr val="008000"/>
                </a:solidFill>
                <a:ea typeface="宋体" pitchFamily="2" charset="-122"/>
              </a:rPr>
              <a:t>Magnitude with MSB dropped </a:t>
            </a:r>
            <a:endParaRPr lang="en-US" altLang="zh-CN" sz="1600" dirty="0">
              <a:solidFill>
                <a:srgbClr val="008000"/>
              </a:solidFill>
              <a:ea typeface="宋体" pitchFamily="2" charset="-122"/>
            </a:endParaRPr>
          </a:p>
        </p:txBody>
      </p:sp>
      <p:sp>
        <p:nvSpPr>
          <p:cNvPr id="25611" name="Line 16"/>
          <p:cNvSpPr>
            <a:spLocks noChangeShapeType="1"/>
          </p:cNvSpPr>
          <p:nvPr/>
        </p:nvSpPr>
        <p:spPr bwMode="auto">
          <a:xfrm flipH="1" flipV="1">
            <a:off x="5410200" y="3849688"/>
            <a:ext cx="76200" cy="1524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Line 19"/>
          <p:cNvSpPr>
            <a:spLocks noChangeShapeType="1"/>
          </p:cNvSpPr>
          <p:nvPr/>
        </p:nvSpPr>
        <p:spPr bwMode="auto">
          <a:xfrm>
            <a:off x="2743200" y="3544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3" name="Line 20"/>
          <p:cNvSpPr>
            <a:spLocks noChangeShapeType="1"/>
          </p:cNvSpPr>
          <p:nvPr/>
        </p:nvSpPr>
        <p:spPr bwMode="auto">
          <a:xfrm>
            <a:off x="3810000" y="3544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4" name="Text Box 21"/>
          <p:cNvSpPr txBox="1">
            <a:spLocks noChangeArrowheads="1"/>
          </p:cNvSpPr>
          <p:nvPr/>
        </p:nvSpPr>
        <p:spPr bwMode="auto">
          <a:xfrm>
            <a:off x="2514600" y="3925888"/>
            <a:ext cx="243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Biased exponent (+127) </a:t>
            </a:r>
            <a:endParaRPr lang="en-US" altLang="zh-CN" sz="1600" dirty="0">
              <a:ea typeface="宋体" pitchFamily="2" charset="-122"/>
            </a:endParaRPr>
          </a:p>
        </p:txBody>
      </p:sp>
      <p:sp>
        <p:nvSpPr>
          <p:cNvPr id="25615" name="Line 22"/>
          <p:cNvSpPr>
            <a:spLocks noChangeShapeType="1"/>
          </p:cNvSpPr>
          <p:nvPr/>
        </p:nvSpPr>
        <p:spPr bwMode="auto">
          <a:xfrm flipV="1">
            <a:off x="2971800" y="3849688"/>
            <a:ext cx="0" cy="1524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23"/>
          <p:cNvSpPr txBox="1">
            <a:spLocks noChangeArrowheads="1"/>
          </p:cNvSpPr>
          <p:nvPr/>
        </p:nvSpPr>
        <p:spPr bwMode="auto">
          <a:xfrm>
            <a:off x="685800" y="53975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10000"/>
              </a:spcBef>
            </a:pPr>
            <a:r>
              <a:rPr lang="en-US" altLang="zh-CN" sz="2000" dirty="0">
                <a:ea typeface="宋体" pitchFamily="2" charset="-122"/>
              </a:rPr>
              <a:t>In scientific notation,  </a:t>
            </a:r>
            <a:r>
              <a:rPr lang="en-US" altLang="zh-CN" sz="2000" i="1" dirty="0">
                <a:ea typeface="宋体" pitchFamily="2" charset="-122"/>
              </a:rPr>
              <a:t>c</a:t>
            </a:r>
            <a:r>
              <a:rPr lang="en-US" altLang="zh-CN" sz="2000" dirty="0">
                <a:ea typeface="宋体" pitchFamily="2" charset="-122"/>
              </a:rPr>
              <a:t> = 1</a:t>
            </a:r>
            <a:r>
              <a:rPr lang="en-US" altLang="zh-CN" sz="2000" dirty="0">
                <a:solidFill>
                  <a:srgbClr val="008000"/>
                </a:solidFill>
                <a:ea typeface="宋体" pitchFamily="2" charset="-122"/>
              </a:rPr>
              <a:t>.001 1101 1110 1001 0101 1100 0000</a:t>
            </a:r>
            <a:r>
              <a:rPr lang="en-US" altLang="zh-CN" sz="2000" dirty="0">
                <a:ea typeface="宋体" pitchFamily="2" charset="-122"/>
              </a:rPr>
              <a:t> </a:t>
            </a:r>
            <a:r>
              <a:rPr lang="en-US" altLang="zh-CN" sz="2000" dirty="0">
                <a:latin typeface="Arial" charset="0"/>
                <a:ea typeface="宋体" pitchFamily="2" charset="-122"/>
              </a:rPr>
              <a:t>x</a:t>
            </a:r>
            <a:r>
              <a:rPr lang="en-US" altLang="zh-CN" sz="2000" dirty="0">
                <a:ea typeface="宋体" pitchFamily="2" charset="-122"/>
              </a:rPr>
              <a:t> 2</a:t>
            </a:r>
            <a:r>
              <a:rPr lang="en-US" altLang="zh-CN" sz="2000" baseline="30000" dirty="0">
                <a:ea typeface="宋体" pitchFamily="2" charset="-122"/>
              </a:rPr>
              <a:t>28</a:t>
            </a:r>
            <a:r>
              <a:rPr lang="en-US" altLang="zh-CN" sz="2000" dirty="0">
                <a:ea typeface="宋体" pitchFamily="2" charset="-122"/>
              </a:rPr>
              <a:t>. </a:t>
            </a:r>
          </a:p>
        </p:txBody>
      </p:sp>
      <p:grpSp>
        <p:nvGrpSpPr>
          <p:cNvPr id="40" name="Group 36"/>
          <p:cNvGrpSpPr>
            <a:grpSpLocks/>
          </p:cNvGrpSpPr>
          <p:nvPr/>
        </p:nvGrpSpPr>
        <p:grpSpPr bwMode="auto">
          <a:xfrm>
            <a:off x="3779912" y="6360368"/>
            <a:ext cx="4495800" cy="381000"/>
            <a:chOff x="2472" y="3600"/>
            <a:chExt cx="2832" cy="240"/>
          </a:xfrm>
        </p:grpSpPr>
        <p:sp>
          <p:nvSpPr>
            <p:cNvPr id="25623" name="Text Box 24"/>
            <p:cNvSpPr txBox="1">
              <a:spLocks noChangeArrowheads="1"/>
            </p:cNvSpPr>
            <p:nvPr/>
          </p:nvSpPr>
          <p:spPr bwMode="auto">
            <a:xfrm>
              <a:off x="2472" y="3600"/>
              <a:ext cx="2832" cy="23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dirty="0">
                  <a:ea typeface="宋体" pitchFamily="2" charset="-122"/>
                </a:rPr>
                <a:t>0  10011011   001 1101 1110 1001 0101 1100  </a:t>
              </a:r>
            </a:p>
          </p:txBody>
        </p:sp>
        <p:sp>
          <p:nvSpPr>
            <p:cNvPr id="25624" name="Line 27"/>
            <p:cNvSpPr>
              <a:spLocks noChangeShapeType="1"/>
            </p:cNvSpPr>
            <p:nvPr/>
          </p:nvSpPr>
          <p:spPr bwMode="auto">
            <a:xfrm>
              <a:off x="2653" y="36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5" name="Line 28"/>
            <p:cNvSpPr>
              <a:spLocks noChangeShapeType="1"/>
            </p:cNvSpPr>
            <p:nvPr/>
          </p:nvSpPr>
          <p:spPr bwMode="auto">
            <a:xfrm>
              <a:off x="3288" y="360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 name="Text Box 30"/>
          <p:cNvSpPr txBox="1">
            <a:spLocks noChangeArrowheads="1"/>
          </p:cNvSpPr>
          <p:nvPr/>
        </p:nvSpPr>
        <p:spPr bwMode="auto">
          <a:xfrm>
            <a:off x="1905000" y="5016500"/>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10000"/>
              </a:spcBef>
            </a:pPr>
            <a:r>
              <a:rPr lang="en-US" altLang="zh-CN" sz="2000">
                <a:ea typeface="宋体" pitchFamily="2" charset="-122"/>
              </a:rPr>
              <a:t>In binary, </a:t>
            </a:r>
            <a:r>
              <a:rPr lang="en-US" altLang="zh-CN" sz="2000" i="1">
                <a:ea typeface="宋体" pitchFamily="2" charset="-122"/>
              </a:rPr>
              <a:t>c</a:t>
            </a:r>
            <a:r>
              <a:rPr lang="en-US" altLang="zh-CN" sz="2000">
                <a:ea typeface="宋体" pitchFamily="2" charset="-122"/>
              </a:rPr>
              <a:t> = 0001 0001 1101 1110 1001 0101 1100 0000</a:t>
            </a:r>
            <a:r>
              <a:rPr lang="en-US" altLang="zh-CN" sz="2000" baseline="-25000">
                <a:ea typeface="宋体" pitchFamily="2" charset="-122"/>
              </a:rPr>
              <a:t>2</a:t>
            </a:r>
            <a:r>
              <a:rPr lang="en-US" altLang="zh-CN" sz="2000">
                <a:ea typeface="宋体" pitchFamily="2" charset="-122"/>
              </a:rPr>
              <a:t>. </a:t>
            </a:r>
          </a:p>
        </p:txBody>
      </p:sp>
      <p:sp>
        <p:nvSpPr>
          <p:cNvPr id="45" name="Text Box 31"/>
          <p:cNvSpPr txBox="1">
            <a:spLocks noChangeArrowheads="1"/>
          </p:cNvSpPr>
          <p:nvPr/>
        </p:nvSpPr>
        <p:spPr bwMode="auto">
          <a:xfrm>
            <a:off x="685800" y="5702300"/>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10000"/>
              </a:spcBef>
            </a:pPr>
            <a:r>
              <a:rPr lang="en-US" altLang="zh-CN" sz="2000" dirty="0">
                <a:solidFill>
                  <a:srgbClr val="FF0000"/>
                </a:solidFill>
                <a:ea typeface="宋体" pitchFamily="2" charset="-122"/>
              </a:rPr>
              <a:t>S = 0 because the number is positive.</a:t>
            </a:r>
            <a:r>
              <a:rPr lang="en-US" altLang="zh-CN" sz="2000" dirty="0">
                <a:ea typeface="宋体" pitchFamily="2" charset="-122"/>
              </a:rPr>
              <a:t> E = 28 + 127 = 155</a:t>
            </a:r>
            <a:r>
              <a:rPr lang="en-US" altLang="zh-CN" sz="2000" baseline="-25000" dirty="0">
                <a:ea typeface="宋体" pitchFamily="2" charset="-122"/>
              </a:rPr>
              <a:t>10</a:t>
            </a:r>
            <a:r>
              <a:rPr lang="en-US" altLang="zh-CN" sz="2000" dirty="0">
                <a:ea typeface="宋体" pitchFamily="2" charset="-122"/>
              </a:rPr>
              <a:t> = 1001 1011</a:t>
            </a:r>
            <a:r>
              <a:rPr lang="en-US" altLang="zh-CN" sz="2000" baseline="-25000" dirty="0">
                <a:ea typeface="宋体" pitchFamily="2" charset="-122"/>
              </a:rPr>
              <a:t>2</a:t>
            </a:r>
            <a:r>
              <a:rPr lang="en-US" altLang="zh-CN" sz="2000" dirty="0">
                <a:ea typeface="宋体" pitchFamily="2" charset="-122"/>
              </a:rPr>
              <a:t>.  </a:t>
            </a:r>
            <a:r>
              <a:rPr lang="en-US" altLang="zh-CN" sz="2000" dirty="0">
                <a:solidFill>
                  <a:srgbClr val="008000"/>
                </a:solidFill>
                <a:ea typeface="宋体" pitchFamily="2" charset="-122"/>
              </a:rPr>
              <a:t>F is the next 23 bits after the first 1 is dropped.</a:t>
            </a:r>
            <a:r>
              <a:rPr lang="en-US" altLang="zh-CN" sz="2000" dirty="0">
                <a:ea typeface="宋体" pitchFamily="2" charset="-122"/>
              </a:rPr>
              <a:t> </a:t>
            </a:r>
          </a:p>
        </p:txBody>
      </p:sp>
      <p:sp>
        <p:nvSpPr>
          <p:cNvPr id="25621" name="Line 34"/>
          <p:cNvSpPr>
            <a:spLocks noChangeShapeType="1"/>
          </p:cNvSpPr>
          <p:nvPr/>
        </p:nvSpPr>
        <p:spPr bwMode="auto">
          <a:xfrm>
            <a:off x="2743200" y="3697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22" name="Line 35"/>
          <p:cNvSpPr>
            <a:spLocks noChangeShapeType="1"/>
          </p:cNvSpPr>
          <p:nvPr/>
        </p:nvSpPr>
        <p:spPr bwMode="auto">
          <a:xfrm>
            <a:off x="3810000" y="3697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1+#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1000"/>
                                        <p:tgtEl>
                                          <p:spTgt spid="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ppt_x"/>
                                          </p:val>
                                        </p:tav>
                                        <p:tav tm="100000">
                                          <p:val>
                                            <p:strVal val="#ppt_x"/>
                                          </p:val>
                                        </p:tav>
                                      </p:tavLst>
                                    </p:anim>
                                    <p:anim calcmode="lin" valueType="num">
                                      <p:cBhvr additive="base">
                                        <p:cTn id="2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900" decel="100000" fill="hold"/>
                                        <p:tgtEl>
                                          <p:spTgt spid="46"/>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2" grpId="0"/>
      <p:bldP spid="23" grpId="0" animBg="1"/>
      <p:bldP spid="39" grpId="0"/>
      <p:bldP spid="44"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Arithmetic Operations </a:t>
            </a:r>
          </a:p>
        </p:txBody>
      </p:sp>
      <p:sp>
        <p:nvSpPr>
          <p:cNvPr id="2662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Arithmetic Operations</a:t>
            </a:r>
            <a:r>
              <a:rPr lang="en-US" altLang="zh-CN" sz="2800" b="1" dirty="0" smtClean="0">
                <a:ea typeface="宋体" pitchFamily="2" charset="-122"/>
                <a:cs typeface="Times New Roman" pitchFamily="18" charset="0"/>
              </a:rPr>
              <a:t>(</a:t>
            </a:r>
            <a:r>
              <a:rPr lang="zh-CN" altLang="en-US" sz="2800" b="1" dirty="0" smtClean="0">
                <a:ea typeface="宋体" pitchFamily="2" charset="-122"/>
                <a:cs typeface="Times New Roman" pitchFamily="18" charset="0"/>
              </a:rPr>
              <a:t>算术运算</a:t>
            </a:r>
            <a:r>
              <a:rPr lang="en-US" altLang="zh-CN" sz="2800" b="1" dirty="0" smtClean="0">
                <a:ea typeface="宋体" pitchFamily="2" charset="-122"/>
                <a:cs typeface="Times New Roman" pitchFamily="18" charset="0"/>
              </a:rPr>
              <a:t>) </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26628" name="Text Box 8"/>
          <p:cNvSpPr txBox="1">
            <a:spLocks noChangeArrowheads="1"/>
          </p:cNvSpPr>
          <p:nvPr/>
        </p:nvSpPr>
        <p:spPr bwMode="auto">
          <a:xfrm>
            <a:off x="755650" y="2420938"/>
            <a:ext cx="75882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dirty="0">
                <a:ea typeface="宋体" pitchFamily="2" charset="-122"/>
              </a:rPr>
              <a:t>Using the signed number notation with negative numbers in 2’s complement form simplifies addition and subtraction of signed numbers.</a:t>
            </a:r>
          </a:p>
        </p:txBody>
      </p:sp>
      <p:sp>
        <p:nvSpPr>
          <p:cNvPr id="30" name="Text Box 23"/>
          <p:cNvSpPr txBox="1">
            <a:spLocks noChangeArrowheads="1"/>
          </p:cNvSpPr>
          <p:nvPr/>
        </p:nvSpPr>
        <p:spPr bwMode="auto">
          <a:xfrm>
            <a:off x="755650" y="3597275"/>
            <a:ext cx="7620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r>
              <a:rPr lang="en-US" altLang="zh-CN" sz="2400" dirty="0">
                <a:ea typeface="宋体" pitchFamily="2" charset="-122"/>
              </a:rPr>
              <a:t>Rules for </a:t>
            </a:r>
            <a:r>
              <a:rPr lang="en-US" altLang="zh-CN" sz="2400" b="1" dirty="0">
                <a:ea typeface="宋体" pitchFamily="2" charset="-122"/>
              </a:rPr>
              <a:t>addition</a:t>
            </a:r>
            <a:r>
              <a:rPr lang="en-US" altLang="zh-CN" sz="2400" dirty="0">
                <a:ea typeface="宋体" pitchFamily="2" charset="-122"/>
              </a:rPr>
              <a:t>: Add the two signed numbers. Discard any final carries. The result is in signed form.  </a:t>
            </a:r>
          </a:p>
          <a:p>
            <a:pPr algn="just"/>
            <a:r>
              <a:rPr lang="en-US" altLang="zh-CN" sz="2400" dirty="0">
                <a:ea typeface="宋体" pitchFamily="2" charset="-122"/>
              </a:rPr>
              <a:t>Examples:</a:t>
            </a:r>
          </a:p>
        </p:txBody>
      </p:sp>
      <p:sp>
        <p:nvSpPr>
          <p:cNvPr id="31" name="Text Box 24"/>
          <p:cNvSpPr txBox="1">
            <a:spLocks noChangeArrowheads="1"/>
          </p:cNvSpPr>
          <p:nvPr/>
        </p:nvSpPr>
        <p:spPr bwMode="auto">
          <a:xfrm>
            <a:off x="1295400" y="4968875"/>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00011110 </a:t>
            </a:r>
            <a:r>
              <a:rPr lang="en-US" altLang="zh-CN" sz="2000">
                <a:solidFill>
                  <a:srgbClr val="008000"/>
                </a:solidFill>
                <a:ea typeface="宋体" pitchFamily="2" charset="-122"/>
              </a:rPr>
              <a:t>= +30</a:t>
            </a:r>
            <a:r>
              <a:rPr lang="en-US" altLang="zh-CN" sz="2000">
                <a:ea typeface="宋体" pitchFamily="2" charset="-122"/>
              </a:rPr>
              <a:t>   </a:t>
            </a:r>
          </a:p>
          <a:p>
            <a:r>
              <a:rPr lang="en-US" altLang="zh-CN" sz="2000">
                <a:ea typeface="宋体" pitchFamily="2" charset="-122"/>
              </a:rPr>
              <a:t>00001111 </a:t>
            </a:r>
            <a:r>
              <a:rPr lang="en-US" altLang="zh-CN" sz="2000">
                <a:solidFill>
                  <a:srgbClr val="008000"/>
                </a:solidFill>
                <a:ea typeface="宋体" pitchFamily="2" charset="-122"/>
              </a:rPr>
              <a:t>= +15</a:t>
            </a:r>
          </a:p>
        </p:txBody>
      </p:sp>
      <p:sp>
        <p:nvSpPr>
          <p:cNvPr id="32" name="Line 25"/>
          <p:cNvSpPr>
            <a:spLocks noChangeShapeType="1"/>
          </p:cNvSpPr>
          <p:nvPr/>
        </p:nvSpPr>
        <p:spPr bwMode="auto">
          <a:xfrm>
            <a:off x="1371600" y="5654675"/>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Text Box 26"/>
          <p:cNvSpPr txBox="1">
            <a:spLocks noChangeArrowheads="1"/>
          </p:cNvSpPr>
          <p:nvPr/>
        </p:nvSpPr>
        <p:spPr bwMode="auto">
          <a:xfrm>
            <a:off x="1295400" y="565467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00101101</a:t>
            </a:r>
          </a:p>
        </p:txBody>
      </p:sp>
      <p:sp>
        <p:nvSpPr>
          <p:cNvPr id="50" name="Text Box 27"/>
          <p:cNvSpPr txBox="1">
            <a:spLocks noChangeArrowheads="1"/>
          </p:cNvSpPr>
          <p:nvPr/>
        </p:nvSpPr>
        <p:spPr bwMode="auto">
          <a:xfrm>
            <a:off x="2362200" y="56546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+45</a:t>
            </a:r>
          </a:p>
        </p:txBody>
      </p:sp>
      <p:sp>
        <p:nvSpPr>
          <p:cNvPr id="51" name="Text Box 36"/>
          <p:cNvSpPr txBox="1">
            <a:spLocks noChangeArrowheads="1"/>
          </p:cNvSpPr>
          <p:nvPr/>
        </p:nvSpPr>
        <p:spPr bwMode="auto">
          <a:xfrm>
            <a:off x="3581400" y="4968875"/>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00001110 </a:t>
            </a:r>
            <a:r>
              <a:rPr lang="en-US" altLang="zh-CN" sz="2000">
                <a:solidFill>
                  <a:srgbClr val="008000"/>
                </a:solidFill>
                <a:ea typeface="宋体" pitchFamily="2" charset="-122"/>
              </a:rPr>
              <a:t>= +14</a:t>
            </a:r>
            <a:r>
              <a:rPr lang="en-US" altLang="zh-CN" sz="2000">
                <a:ea typeface="宋体" pitchFamily="2" charset="-122"/>
              </a:rPr>
              <a:t>   </a:t>
            </a:r>
          </a:p>
          <a:p>
            <a:r>
              <a:rPr lang="en-US" altLang="zh-CN" sz="2000">
                <a:ea typeface="宋体" pitchFamily="2" charset="-122"/>
              </a:rPr>
              <a:t>11101111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17</a:t>
            </a:r>
          </a:p>
        </p:txBody>
      </p:sp>
      <p:sp>
        <p:nvSpPr>
          <p:cNvPr id="52" name="Line 37"/>
          <p:cNvSpPr>
            <a:spLocks noChangeShapeType="1"/>
          </p:cNvSpPr>
          <p:nvPr/>
        </p:nvSpPr>
        <p:spPr bwMode="auto">
          <a:xfrm>
            <a:off x="3657600" y="56546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Text Box 38"/>
          <p:cNvSpPr txBox="1">
            <a:spLocks noChangeArrowheads="1"/>
          </p:cNvSpPr>
          <p:nvPr/>
        </p:nvSpPr>
        <p:spPr bwMode="auto">
          <a:xfrm>
            <a:off x="3581400" y="565467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11111101</a:t>
            </a:r>
          </a:p>
        </p:txBody>
      </p:sp>
      <p:sp>
        <p:nvSpPr>
          <p:cNvPr id="54" name="Text Box 39"/>
          <p:cNvSpPr txBox="1">
            <a:spLocks noChangeArrowheads="1"/>
          </p:cNvSpPr>
          <p:nvPr/>
        </p:nvSpPr>
        <p:spPr bwMode="auto">
          <a:xfrm>
            <a:off x="4648200" y="56546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3</a:t>
            </a:r>
          </a:p>
        </p:txBody>
      </p:sp>
      <p:sp>
        <p:nvSpPr>
          <p:cNvPr id="55" name="Text Box 40"/>
          <p:cNvSpPr txBox="1">
            <a:spLocks noChangeArrowheads="1"/>
          </p:cNvSpPr>
          <p:nvPr/>
        </p:nvSpPr>
        <p:spPr bwMode="auto">
          <a:xfrm>
            <a:off x="5867400" y="4968875"/>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11111111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a:t>
            </a:r>
            <a:r>
              <a:rPr lang="en-US" altLang="zh-CN" sz="2000">
                <a:ea typeface="宋体" pitchFamily="2" charset="-122"/>
              </a:rPr>
              <a:t>   </a:t>
            </a:r>
          </a:p>
          <a:p>
            <a:r>
              <a:rPr lang="en-US" altLang="zh-CN" sz="2000">
                <a:ea typeface="宋体" pitchFamily="2" charset="-122"/>
              </a:rPr>
              <a:t>11111000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8</a:t>
            </a:r>
          </a:p>
        </p:txBody>
      </p:sp>
      <p:sp>
        <p:nvSpPr>
          <p:cNvPr id="56" name="Line 41"/>
          <p:cNvSpPr>
            <a:spLocks noChangeShapeType="1"/>
          </p:cNvSpPr>
          <p:nvPr/>
        </p:nvSpPr>
        <p:spPr bwMode="auto">
          <a:xfrm>
            <a:off x="5943600" y="56546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42"/>
          <p:cNvSpPr txBox="1">
            <a:spLocks noChangeArrowheads="1"/>
          </p:cNvSpPr>
          <p:nvPr/>
        </p:nvSpPr>
        <p:spPr bwMode="auto">
          <a:xfrm>
            <a:off x="5867400" y="565467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11110111</a:t>
            </a:r>
          </a:p>
        </p:txBody>
      </p:sp>
      <p:sp>
        <p:nvSpPr>
          <p:cNvPr id="58" name="Text Box 43"/>
          <p:cNvSpPr txBox="1">
            <a:spLocks noChangeArrowheads="1"/>
          </p:cNvSpPr>
          <p:nvPr/>
        </p:nvSpPr>
        <p:spPr bwMode="auto">
          <a:xfrm>
            <a:off x="6934200" y="56546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9</a:t>
            </a:r>
          </a:p>
        </p:txBody>
      </p:sp>
      <p:sp>
        <p:nvSpPr>
          <p:cNvPr id="59" name="Text Box 48"/>
          <p:cNvSpPr txBox="1">
            <a:spLocks noChangeArrowheads="1"/>
          </p:cNvSpPr>
          <p:nvPr/>
        </p:nvSpPr>
        <p:spPr bwMode="auto">
          <a:xfrm>
            <a:off x="5708650" y="56546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p:txBody>
      </p:sp>
      <p:sp>
        <p:nvSpPr>
          <p:cNvPr id="60" name="Line 49"/>
          <p:cNvSpPr>
            <a:spLocks noChangeShapeType="1"/>
          </p:cNvSpPr>
          <p:nvPr/>
        </p:nvSpPr>
        <p:spPr bwMode="auto">
          <a:xfrm flipV="1">
            <a:off x="5791200" y="5762625"/>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 name="Group 52"/>
          <p:cNvGrpSpPr>
            <a:grpSpLocks/>
          </p:cNvGrpSpPr>
          <p:nvPr/>
        </p:nvGrpSpPr>
        <p:grpSpPr bwMode="auto">
          <a:xfrm>
            <a:off x="4648200" y="5959475"/>
            <a:ext cx="1524000" cy="565150"/>
            <a:chOff x="2928" y="3532"/>
            <a:chExt cx="960" cy="356"/>
          </a:xfrm>
        </p:grpSpPr>
        <p:sp>
          <p:nvSpPr>
            <p:cNvPr id="26645" name="Text Box 50"/>
            <p:cNvSpPr txBox="1">
              <a:spLocks noChangeArrowheads="1"/>
            </p:cNvSpPr>
            <p:nvPr/>
          </p:nvSpPr>
          <p:spPr bwMode="auto">
            <a:xfrm>
              <a:off x="2928" y="3676"/>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Discard carry</a:t>
              </a:r>
            </a:p>
          </p:txBody>
        </p:sp>
        <p:sp>
          <p:nvSpPr>
            <p:cNvPr id="26646" name="Line 51"/>
            <p:cNvSpPr>
              <a:spLocks noChangeShapeType="1"/>
            </p:cNvSpPr>
            <p:nvPr/>
          </p:nvSpPr>
          <p:spPr bwMode="auto">
            <a:xfrm flipV="1">
              <a:off x="3504" y="3532"/>
              <a:ext cx="144"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9">
                                            <p:txEl>
                                              <p:pRg st="0" end="0"/>
                                            </p:txEl>
                                          </p:spTgt>
                                        </p:tgtEl>
                                        <p:attrNameLst>
                                          <p:attrName>style.visibility</p:attrName>
                                        </p:attrNameLst>
                                      </p:cBhvr>
                                      <p:to>
                                        <p:strVal val="visible"/>
                                      </p:to>
                                    </p:set>
                                    <p:animEffect transition="in" filter="wipe(right)">
                                      <p:cBhvr>
                                        <p:cTn id="22" dur="2000"/>
                                        <p:tgtEl>
                                          <p:spTgt spid="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left)">
                                      <p:cBhvr>
                                        <p:cTn id="38" dur="500"/>
                                        <p:tgtEl>
                                          <p:spTgt spid="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53">
                                            <p:txEl>
                                              <p:pRg st="0" end="0"/>
                                            </p:txEl>
                                          </p:spTgt>
                                        </p:tgtEl>
                                        <p:attrNameLst>
                                          <p:attrName>style.visibility</p:attrName>
                                        </p:attrNameLst>
                                      </p:cBhvr>
                                      <p:to>
                                        <p:strVal val="visible"/>
                                      </p:to>
                                    </p:set>
                                    <p:animEffect transition="in" filter="wipe(right)">
                                      <p:cBhvr>
                                        <p:cTn id="43" dur="2000"/>
                                        <p:tgtEl>
                                          <p:spTgt spid="5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ppt_x"/>
                                          </p:val>
                                        </p:tav>
                                        <p:tav tm="100000">
                                          <p:val>
                                            <p:strVal val="#ppt_x"/>
                                          </p:val>
                                        </p:tav>
                                      </p:tavLst>
                                    </p:anim>
                                    <p:anim calcmode="lin" valueType="num">
                                      <p:cBhvr additive="base">
                                        <p:cTn id="4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additive="base">
                                        <p:cTn id="54" dur="500" fill="hold"/>
                                        <p:tgtEl>
                                          <p:spTgt spid="55"/>
                                        </p:tgtEl>
                                        <p:attrNameLst>
                                          <p:attrName>ppt_x</p:attrName>
                                        </p:attrNameLst>
                                      </p:cBhvr>
                                      <p:tavLst>
                                        <p:tav tm="0">
                                          <p:val>
                                            <p:strVal val="#ppt_x"/>
                                          </p:val>
                                        </p:tav>
                                        <p:tav tm="100000">
                                          <p:val>
                                            <p:strVal val="#ppt_x"/>
                                          </p:val>
                                        </p:tav>
                                      </p:tavLst>
                                    </p:anim>
                                    <p:anim calcmode="lin" valueType="num">
                                      <p:cBhvr additive="base">
                                        <p:cTn id="55" dur="500" fill="hold"/>
                                        <p:tgtEl>
                                          <p:spTgt spid="55"/>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left)">
                                      <p:cBhvr>
                                        <p:cTn id="59" dur="500"/>
                                        <p:tgtEl>
                                          <p:spTgt spid="5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57">
                                            <p:txEl>
                                              <p:pRg st="0" end="0"/>
                                            </p:txEl>
                                          </p:spTgt>
                                        </p:tgtEl>
                                        <p:attrNameLst>
                                          <p:attrName>style.visibility</p:attrName>
                                        </p:attrNameLst>
                                      </p:cBhvr>
                                      <p:to>
                                        <p:strVal val="visible"/>
                                      </p:to>
                                    </p:set>
                                    <p:animEffect transition="in" filter="wipe(right)">
                                      <p:cBhvr>
                                        <p:cTn id="64" dur="2000"/>
                                        <p:tgtEl>
                                          <p:spTgt spid="57">
                                            <p:txEl>
                                              <p:pRg st="0" end="0"/>
                                            </p:txEl>
                                          </p:spTgt>
                                        </p:tgtEl>
                                      </p:cBhvr>
                                    </p:animEffect>
                                  </p:childTnLst>
                                </p:cTn>
                              </p:par>
                            </p:childTnLst>
                          </p:cTn>
                        </p:par>
                        <p:par>
                          <p:cTn id="65" fill="hold" nodeType="afterGroup">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right)">
                                      <p:cBhvr>
                                        <p:cTn id="68" dur="500"/>
                                        <p:tgtEl>
                                          <p:spTgt spid="59"/>
                                        </p:tgtEl>
                                      </p:cBhvr>
                                    </p:animEffect>
                                  </p:childTnLst>
                                </p:cTn>
                              </p:par>
                            </p:childTnLst>
                          </p:cTn>
                        </p:par>
                        <p:par>
                          <p:cTn id="69" fill="hold" nodeType="afterGroup">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childTnLst>
                          </p:cTn>
                        </p:par>
                        <p:par>
                          <p:cTn id="73" fill="hold" nodeType="afterGroup">
                            <p:stCondLst>
                              <p:cond delay="3000"/>
                            </p:stCondLst>
                            <p:childTnLst>
                              <p:par>
                                <p:cTn id="74" presetID="37" presetClass="entr" presetSubtype="0" fill="hold" nodeType="after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1000"/>
                                        <p:tgtEl>
                                          <p:spTgt spid="61"/>
                                        </p:tgtEl>
                                      </p:cBhvr>
                                    </p:animEffect>
                                    <p:anim calcmode="lin" valueType="num">
                                      <p:cBhvr>
                                        <p:cTn id="77" dur="1000" fill="hold"/>
                                        <p:tgtEl>
                                          <p:spTgt spid="61"/>
                                        </p:tgtEl>
                                        <p:attrNameLst>
                                          <p:attrName>ppt_x</p:attrName>
                                        </p:attrNameLst>
                                      </p:cBhvr>
                                      <p:tavLst>
                                        <p:tav tm="0">
                                          <p:val>
                                            <p:strVal val="#ppt_x"/>
                                          </p:val>
                                        </p:tav>
                                        <p:tav tm="100000">
                                          <p:val>
                                            <p:strVal val="#ppt_x"/>
                                          </p:val>
                                        </p:tav>
                                      </p:tavLst>
                                    </p:anim>
                                    <p:anim calcmode="lin" valueType="num">
                                      <p:cBhvr>
                                        <p:cTn id="78" dur="900" decel="100000" fill="hold"/>
                                        <p:tgtEl>
                                          <p:spTgt spid="61"/>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61"/>
                                        </p:tgtEl>
                                        <p:attrNameLst>
                                          <p:attrName>ppt_y</p:attrName>
                                        </p:attrNameLst>
                                      </p:cBhvr>
                                      <p:tavLst>
                                        <p:tav tm="0">
                                          <p:val>
                                            <p:strVal val="#ppt_y-.03"/>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 calcmode="lin" valueType="num">
                                      <p:cBhvr additive="base">
                                        <p:cTn id="84" dur="500" fill="hold"/>
                                        <p:tgtEl>
                                          <p:spTgt spid="58"/>
                                        </p:tgtEl>
                                        <p:attrNameLst>
                                          <p:attrName>ppt_x</p:attrName>
                                        </p:attrNameLst>
                                      </p:cBhvr>
                                      <p:tavLst>
                                        <p:tav tm="0">
                                          <p:val>
                                            <p:strVal val="#ppt_x"/>
                                          </p:val>
                                        </p:tav>
                                        <p:tav tm="100000">
                                          <p:val>
                                            <p:strVal val="#ppt_x"/>
                                          </p:val>
                                        </p:tav>
                                      </p:tavLst>
                                    </p:anim>
                                    <p:anim calcmode="lin" valueType="num">
                                      <p:cBhvr additive="base">
                                        <p:cTn id="8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50" grpId="0"/>
      <p:bldP spid="51" grpId="0"/>
      <p:bldP spid="52" grpId="0" animBg="1"/>
      <p:bldP spid="54" grpId="0"/>
      <p:bldP spid="55" grpId="0"/>
      <p:bldP spid="56" grpId="0" animBg="1"/>
      <p:bldP spid="58" grpId="0"/>
      <p:bldP spid="59" grpId="0"/>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Arithmetic Operations </a:t>
            </a:r>
          </a:p>
        </p:txBody>
      </p:sp>
      <p:sp>
        <p:nvSpPr>
          <p:cNvPr id="2765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Arithmetic Operations </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23" name="Rectangle 36"/>
          <p:cNvSpPr>
            <a:spLocks noChangeArrowheads="1"/>
          </p:cNvSpPr>
          <p:nvPr/>
        </p:nvSpPr>
        <p:spPr bwMode="auto">
          <a:xfrm>
            <a:off x="5365750" y="4706938"/>
            <a:ext cx="168275"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4" name="Rectangle 27"/>
          <p:cNvSpPr>
            <a:spLocks noChangeArrowheads="1"/>
          </p:cNvSpPr>
          <p:nvPr/>
        </p:nvSpPr>
        <p:spPr bwMode="auto">
          <a:xfrm>
            <a:off x="911225" y="4706938"/>
            <a:ext cx="168275"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5" name="Text Box 7"/>
          <p:cNvSpPr txBox="1">
            <a:spLocks noChangeArrowheads="1"/>
          </p:cNvSpPr>
          <p:nvPr/>
        </p:nvSpPr>
        <p:spPr bwMode="auto">
          <a:xfrm>
            <a:off x="869950" y="4630738"/>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dirty="0">
                <a:ea typeface="宋体" pitchFamily="2" charset="-122"/>
              </a:rPr>
              <a:t>01000000 </a:t>
            </a:r>
            <a:r>
              <a:rPr lang="en-US" altLang="zh-CN" sz="2000" dirty="0">
                <a:solidFill>
                  <a:srgbClr val="008000"/>
                </a:solidFill>
                <a:ea typeface="宋体" pitchFamily="2" charset="-122"/>
              </a:rPr>
              <a:t>= +128</a:t>
            </a:r>
            <a:r>
              <a:rPr lang="en-US" altLang="zh-CN" sz="2000" dirty="0">
                <a:ea typeface="宋体" pitchFamily="2" charset="-122"/>
              </a:rPr>
              <a:t>   </a:t>
            </a:r>
          </a:p>
          <a:p>
            <a:r>
              <a:rPr lang="en-US" altLang="zh-CN" sz="2000" dirty="0">
                <a:ea typeface="宋体" pitchFamily="2" charset="-122"/>
              </a:rPr>
              <a:t>01000001 </a:t>
            </a:r>
            <a:r>
              <a:rPr lang="en-US" altLang="zh-CN" sz="2000" dirty="0">
                <a:solidFill>
                  <a:srgbClr val="008000"/>
                </a:solidFill>
                <a:ea typeface="宋体" pitchFamily="2" charset="-122"/>
              </a:rPr>
              <a:t>= +129</a:t>
            </a:r>
          </a:p>
        </p:txBody>
      </p:sp>
      <p:sp>
        <p:nvSpPr>
          <p:cNvPr id="26" name="Line 8"/>
          <p:cNvSpPr>
            <a:spLocks noChangeShapeType="1"/>
          </p:cNvSpPr>
          <p:nvPr/>
        </p:nvSpPr>
        <p:spPr bwMode="auto">
          <a:xfrm>
            <a:off x="946150" y="5316538"/>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9"/>
          <p:cNvSpPr txBox="1">
            <a:spLocks noChangeArrowheads="1"/>
          </p:cNvSpPr>
          <p:nvPr/>
        </p:nvSpPr>
        <p:spPr bwMode="auto">
          <a:xfrm>
            <a:off x="869950" y="5316538"/>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10000001</a:t>
            </a:r>
          </a:p>
        </p:txBody>
      </p:sp>
      <p:sp>
        <p:nvSpPr>
          <p:cNvPr id="28" name="Text Box 10"/>
          <p:cNvSpPr txBox="1">
            <a:spLocks noChangeArrowheads="1"/>
          </p:cNvSpPr>
          <p:nvPr/>
        </p:nvSpPr>
        <p:spPr bwMode="auto">
          <a:xfrm>
            <a:off x="1936750" y="531653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126</a:t>
            </a:r>
          </a:p>
        </p:txBody>
      </p:sp>
      <p:sp>
        <p:nvSpPr>
          <p:cNvPr id="29" name="Text Box 11"/>
          <p:cNvSpPr txBox="1">
            <a:spLocks noChangeArrowheads="1"/>
          </p:cNvSpPr>
          <p:nvPr/>
        </p:nvSpPr>
        <p:spPr bwMode="auto">
          <a:xfrm>
            <a:off x="5289550" y="4630738"/>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10000001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127</a:t>
            </a:r>
            <a:r>
              <a:rPr lang="en-US" altLang="zh-CN" sz="2000">
                <a:ea typeface="宋体" pitchFamily="2" charset="-122"/>
              </a:rPr>
              <a:t>   </a:t>
            </a:r>
          </a:p>
          <a:p>
            <a:r>
              <a:rPr lang="en-US" altLang="zh-CN" sz="2000">
                <a:ea typeface="宋体" pitchFamily="2" charset="-122"/>
              </a:rPr>
              <a:t>10000001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127</a:t>
            </a:r>
          </a:p>
        </p:txBody>
      </p:sp>
      <p:sp>
        <p:nvSpPr>
          <p:cNvPr id="33" name="Line 12"/>
          <p:cNvSpPr>
            <a:spLocks noChangeShapeType="1"/>
          </p:cNvSpPr>
          <p:nvPr/>
        </p:nvSpPr>
        <p:spPr bwMode="auto">
          <a:xfrm>
            <a:off x="5365750" y="531653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13"/>
          <p:cNvSpPr txBox="1">
            <a:spLocks noChangeArrowheads="1"/>
          </p:cNvSpPr>
          <p:nvPr/>
        </p:nvSpPr>
        <p:spPr bwMode="auto">
          <a:xfrm>
            <a:off x="5164138" y="5316538"/>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100000010</a:t>
            </a:r>
          </a:p>
        </p:txBody>
      </p:sp>
      <p:sp>
        <p:nvSpPr>
          <p:cNvPr id="35" name="Text Box 14"/>
          <p:cNvSpPr txBox="1">
            <a:spLocks noChangeArrowheads="1"/>
          </p:cNvSpPr>
          <p:nvPr/>
        </p:nvSpPr>
        <p:spPr bwMode="auto">
          <a:xfrm>
            <a:off x="6356350" y="531653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+2</a:t>
            </a:r>
          </a:p>
        </p:txBody>
      </p:sp>
      <p:sp>
        <p:nvSpPr>
          <p:cNvPr id="27662" name="Text Box 24"/>
          <p:cNvSpPr txBox="1">
            <a:spLocks noChangeArrowheads="1"/>
          </p:cNvSpPr>
          <p:nvPr/>
        </p:nvSpPr>
        <p:spPr bwMode="auto">
          <a:xfrm>
            <a:off x="793750" y="2420938"/>
            <a:ext cx="7954963"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Note that if the number of bits required for the answer is exceeded, overflow will occur. This occurs only if both numbers have the same sign. The overflow will be indicated by an incorrect sign bit.</a:t>
            </a:r>
          </a:p>
        </p:txBody>
      </p:sp>
      <p:sp>
        <p:nvSpPr>
          <p:cNvPr id="37" name="Text Box 25"/>
          <p:cNvSpPr txBox="1">
            <a:spLocks noChangeArrowheads="1"/>
          </p:cNvSpPr>
          <p:nvPr/>
        </p:nvSpPr>
        <p:spPr bwMode="auto">
          <a:xfrm>
            <a:off x="755650" y="40513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Two examples are:</a:t>
            </a:r>
          </a:p>
        </p:txBody>
      </p:sp>
      <p:sp>
        <p:nvSpPr>
          <p:cNvPr id="38" name="Text Box 26"/>
          <p:cNvSpPr txBox="1">
            <a:spLocks noChangeArrowheads="1"/>
          </p:cNvSpPr>
          <p:nvPr/>
        </p:nvSpPr>
        <p:spPr bwMode="auto">
          <a:xfrm>
            <a:off x="2317750" y="6002338"/>
            <a:ext cx="342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Wrong!</a:t>
            </a:r>
            <a:r>
              <a:rPr lang="en-US" altLang="zh-CN" sz="2000">
                <a:ea typeface="宋体" pitchFamily="2" charset="-122"/>
              </a:rPr>
              <a:t> The answer is incorrect and the sign bit has changed.</a:t>
            </a:r>
          </a:p>
        </p:txBody>
      </p:sp>
      <p:grpSp>
        <p:nvGrpSpPr>
          <p:cNvPr id="39" name="Group 43"/>
          <p:cNvGrpSpPr>
            <a:grpSpLocks/>
          </p:cNvGrpSpPr>
          <p:nvPr/>
        </p:nvGrpSpPr>
        <p:grpSpPr bwMode="auto">
          <a:xfrm>
            <a:off x="3613150" y="5316538"/>
            <a:ext cx="1600200" cy="336550"/>
            <a:chOff x="2544" y="2928"/>
            <a:chExt cx="1008" cy="212"/>
          </a:xfrm>
        </p:grpSpPr>
        <p:sp>
          <p:nvSpPr>
            <p:cNvPr id="27675" name="Text Box 30"/>
            <p:cNvSpPr txBox="1">
              <a:spLocks noChangeArrowheads="1"/>
            </p:cNvSpPr>
            <p:nvPr/>
          </p:nvSpPr>
          <p:spPr bwMode="auto">
            <a:xfrm>
              <a:off x="2544" y="2928"/>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Discard carry</a:t>
              </a:r>
            </a:p>
          </p:txBody>
        </p:sp>
        <p:sp>
          <p:nvSpPr>
            <p:cNvPr id="27676" name="Line 31"/>
            <p:cNvSpPr>
              <a:spLocks noChangeShapeType="1"/>
            </p:cNvSpPr>
            <p:nvPr/>
          </p:nvSpPr>
          <p:spPr bwMode="auto">
            <a:xfrm>
              <a:off x="3312" y="3072"/>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33"/>
          <p:cNvSpPr>
            <a:spLocks noChangeShapeType="1"/>
          </p:cNvSpPr>
          <p:nvPr/>
        </p:nvSpPr>
        <p:spPr bwMode="auto">
          <a:xfrm flipV="1">
            <a:off x="5243513" y="5468938"/>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34"/>
          <p:cNvSpPr>
            <a:spLocks noChangeShapeType="1"/>
          </p:cNvSpPr>
          <p:nvPr/>
        </p:nvSpPr>
        <p:spPr bwMode="auto">
          <a:xfrm flipV="1">
            <a:off x="2317750" y="5468938"/>
            <a:ext cx="533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5"/>
          <p:cNvSpPr>
            <a:spLocks noChangeShapeType="1"/>
          </p:cNvSpPr>
          <p:nvPr/>
        </p:nvSpPr>
        <p:spPr bwMode="auto">
          <a:xfrm flipV="1">
            <a:off x="6661150" y="5468938"/>
            <a:ext cx="533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 name="Group 41"/>
          <p:cNvGrpSpPr>
            <a:grpSpLocks/>
          </p:cNvGrpSpPr>
          <p:nvPr/>
        </p:nvGrpSpPr>
        <p:grpSpPr bwMode="auto">
          <a:xfrm>
            <a:off x="1098550" y="5697538"/>
            <a:ext cx="1371600" cy="304800"/>
            <a:chOff x="960" y="3168"/>
            <a:chExt cx="864" cy="192"/>
          </a:xfrm>
        </p:grpSpPr>
        <p:sp>
          <p:nvSpPr>
            <p:cNvPr id="27673" name="Line 28"/>
            <p:cNvSpPr>
              <a:spLocks noChangeShapeType="1"/>
            </p:cNvSpPr>
            <p:nvPr/>
          </p:nvSpPr>
          <p:spPr bwMode="auto">
            <a:xfrm flipH="1" flipV="1">
              <a:off x="1776" y="3216"/>
              <a:ext cx="4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39"/>
            <p:cNvSpPr>
              <a:spLocks noChangeShapeType="1"/>
            </p:cNvSpPr>
            <p:nvPr/>
          </p:nvSpPr>
          <p:spPr bwMode="auto">
            <a:xfrm flipH="1" flipV="1">
              <a:off x="960" y="3168"/>
              <a:ext cx="81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42"/>
          <p:cNvGrpSpPr>
            <a:grpSpLocks/>
          </p:cNvGrpSpPr>
          <p:nvPr/>
        </p:nvGrpSpPr>
        <p:grpSpPr bwMode="auto">
          <a:xfrm>
            <a:off x="5137150" y="5697538"/>
            <a:ext cx="1371600" cy="381000"/>
            <a:chOff x="3504" y="3168"/>
            <a:chExt cx="864" cy="240"/>
          </a:xfrm>
        </p:grpSpPr>
        <p:sp>
          <p:nvSpPr>
            <p:cNvPr id="27671" name="Line 38"/>
            <p:cNvSpPr>
              <a:spLocks noChangeShapeType="1"/>
            </p:cNvSpPr>
            <p:nvPr/>
          </p:nvSpPr>
          <p:spPr bwMode="auto">
            <a:xfrm flipV="1">
              <a:off x="3504" y="321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Line 40"/>
            <p:cNvSpPr>
              <a:spLocks noChangeShapeType="1"/>
            </p:cNvSpPr>
            <p:nvPr/>
          </p:nvSpPr>
          <p:spPr bwMode="auto">
            <a:xfrm flipV="1">
              <a:off x="3552" y="3168"/>
              <a:ext cx="81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nodeType="afterGroup">
                            <p:stCondLst>
                              <p:cond delay="500"/>
                            </p:stCondLst>
                            <p:childTnLst>
                              <p:par>
                                <p:cTn id="17" presetID="22" presetClass="entr" presetSubtype="2" fill="hold"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wipe(right)">
                                      <p:cBhvr>
                                        <p:cTn id="19" dur="2000"/>
                                        <p:tgtEl>
                                          <p:spTgt spid="27">
                                            <p:txEl>
                                              <p:pRg st="0" end="0"/>
                                            </p:txEl>
                                          </p:spTgt>
                                        </p:tgtEl>
                                      </p:cBhvr>
                                    </p:animEffect>
                                  </p:childTnLst>
                                </p:cTn>
                              </p:par>
                            </p:childTnLst>
                          </p:cTn>
                        </p:par>
                        <p:par>
                          <p:cTn id="20" fill="hold" nodeType="afterGroup">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900" decel="100000" fill="hold"/>
                                        <p:tgtEl>
                                          <p:spTgt spid="3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childTnLst>
                          </p:cTn>
                        </p:par>
                        <p:par>
                          <p:cTn id="32" fill="hold" nodeType="afterGroup">
                            <p:stCondLst>
                              <p:cond delay="4000"/>
                            </p:stCondLst>
                            <p:childTnLst>
                              <p:par>
                                <p:cTn id="33" presetID="22" presetClass="entr" presetSubtype="4"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down)">
                                      <p:cBhvr>
                                        <p:cTn id="35" dur="500"/>
                                        <p:tgtEl>
                                          <p:spTgt spid="45"/>
                                        </p:tgtEl>
                                      </p:cBhvr>
                                    </p:animEffect>
                                  </p:childTnLst>
                                </p:cTn>
                              </p:par>
                            </p:childTnLst>
                          </p:cTn>
                        </p:par>
                        <p:par>
                          <p:cTn id="36" fill="hold" nodeType="afterGroup">
                            <p:stCondLst>
                              <p:cond delay="4500"/>
                            </p:stCondLst>
                            <p:childTnLst>
                              <p:par>
                                <p:cTn id="37" presetID="9"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nodeType="afterGroup">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down)">
                                      <p:cBhvr>
                                        <p:cTn id="43" dur="500"/>
                                        <p:tgtEl>
                                          <p:spTgt spid="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par>
                          <p:cTn id="53" fill="hold" nodeType="afterGroup">
                            <p:stCondLst>
                              <p:cond delay="500"/>
                            </p:stCondLst>
                            <p:childTnLst>
                              <p:par>
                                <p:cTn id="54" presetID="22" presetClass="entr" presetSubtype="2" fill="hold"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right)">
                                      <p:cBhvr>
                                        <p:cTn id="56" dur="2000"/>
                                        <p:tgtEl>
                                          <p:spTgt spid="34">
                                            <p:txEl>
                                              <p:pRg st="0" end="0"/>
                                            </p:txEl>
                                          </p:spTgt>
                                        </p:tgtEl>
                                      </p:cBhvr>
                                    </p:animEffect>
                                  </p:childTnLst>
                                </p:cTn>
                              </p:par>
                            </p:childTnLst>
                          </p:cTn>
                        </p:par>
                        <p:par>
                          <p:cTn id="57" fill="hold" nodeType="afterGroup">
                            <p:stCondLst>
                              <p:cond delay="2500"/>
                            </p:stCondLst>
                            <p:childTnLst>
                              <p:par>
                                <p:cTn id="58" presetID="2" presetClass="entr" presetSubtype="4"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1+#ppt_h/2"/>
                                          </p:val>
                                        </p:tav>
                                        <p:tav tm="100000">
                                          <p:val>
                                            <p:strVal val="#ppt_y"/>
                                          </p:val>
                                        </p:tav>
                                      </p:tavLst>
                                    </p:anim>
                                  </p:childTnLst>
                                </p:cTn>
                              </p:par>
                            </p:childTnLst>
                          </p:cTn>
                        </p:par>
                        <p:par>
                          <p:cTn id="62" fill="hold" nodeType="afterGroup">
                            <p:stCondLst>
                              <p:cond delay="3000"/>
                            </p:stCondLst>
                            <p:childTnLst>
                              <p:par>
                                <p:cTn id="63" presetID="22" presetClass="entr" presetSubtype="4"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37"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900" decel="100000" fill="hold"/>
                                        <p:tgtEl>
                                          <p:spTgt spid="39"/>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par>
                          <p:cTn id="72" fill="hold" nodeType="afterGroup">
                            <p:stCondLst>
                              <p:cond delay="4000"/>
                            </p:stCondLst>
                            <p:childTnLst>
                              <p:par>
                                <p:cTn id="73" presetID="22" presetClass="entr" presetSubtype="4"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down)">
                                      <p:cBhvr>
                                        <p:cTn id="75" dur="500"/>
                                        <p:tgtEl>
                                          <p:spTgt spid="44"/>
                                        </p:tgtEl>
                                      </p:cBhvr>
                                    </p:animEffect>
                                  </p:childTnLst>
                                </p:cTn>
                              </p:par>
                            </p:childTnLst>
                          </p:cTn>
                        </p:par>
                        <p:par>
                          <p:cTn id="76" fill="hold" nodeType="afterGroup">
                            <p:stCondLst>
                              <p:cond delay="4500"/>
                            </p:stCondLst>
                            <p:childTnLst>
                              <p:par>
                                <p:cTn id="77" presetID="9"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childTnLst>
                          </p:cTn>
                        </p:par>
                        <p:par>
                          <p:cTn id="80" fill="hold" nodeType="afterGroup">
                            <p:stCondLst>
                              <p:cond delay="5000"/>
                            </p:stCondLst>
                            <p:childTnLst>
                              <p:par>
                                <p:cTn id="81" presetID="22" presetClass="entr" presetSubtype="4" fill="hold" nodeType="after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down)">
                                      <p:cBhvr>
                                        <p:cTn id="8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8" grpId="0"/>
      <p:bldP spid="29" grpId="0"/>
      <p:bldP spid="33" grpId="0" animBg="1"/>
      <p:bldP spid="35" grpId="0"/>
      <p:bldP spid="37" grpId="0"/>
      <p:bldP spid="38" grpId="0"/>
      <p:bldP spid="42" grpId="0"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Arithmetic Operations </a:t>
            </a: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Arithmetic Operations </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28676" name="Text Box 6"/>
          <p:cNvSpPr txBox="1">
            <a:spLocks noChangeArrowheads="1"/>
          </p:cNvSpPr>
          <p:nvPr/>
        </p:nvSpPr>
        <p:spPr bwMode="auto">
          <a:xfrm>
            <a:off x="839788" y="2406650"/>
            <a:ext cx="769265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a:ea typeface="宋体" pitchFamily="2" charset="-122"/>
              </a:rPr>
              <a:t>Rules for </a:t>
            </a:r>
            <a:r>
              <a:rPr lang="en-US" altLang="zh-CN" sz="2400" b="1" dirty="0">
                <a:ea typeface="宋体" pitchFamily="2" charset="-122"/>
              </a:rPr>
              <a:t>subtraction</a:t>
            </a:r>
            <a:r>
              <a:rPr lang="en-US" altLang="zh-CN" sz="2400" dirty="0">
                <a:ea typeface="宋体" pitchFamily="2" charset="-122"/>
              </a:rPr>
              <a:t>: 2’s complement the </a:t>
            </a:r>
            <a:r>
              <a:rPr lang="en-US" altLang="zh-CN" sz="2400" dirty="0" smtClean="0">
                <a:ea typeface="宋体" pitchFamily="2" charset="-122"/>
              </a:rPr>
              <a:t>subtrahend(</a:t>
            </a:r>
            <a:r>
              <a:rPr lang="zh-CN" altLang="en-US" sz="2400" dirty="0" smtClean="0">
                <a:ea typeface="宋体" pitchFamily="2" charset="-122"/>
              </a:rPr>
              <a:t>减数</a:t>
            </a:r>
            <a:r>
              <a:rPr lang="en-US" altLang="zh-CN" sz="2400" dirty="0" smtClean="0">
                <a:ea typeface="宋体" pitchFamily="2" charset="-122"/>
              </a:rPr>
              <a:t>) </a:t>
            </a:r>
            <a:r>
              <a:rPr lang="en-US" altLang="zh-CN" sz="2400" dirty="0">
                <a:ea typeface="宋体" pitchFamily="2" charset="-122"/>
              </a:rPr>
              <a:t>and add the numbers. Discard any final carries. The result is in signed form.  </a:t>
            </a:r>
          </a:p>
        </p:txBody>
      </p:sp>
      <p:sp>
        <p:nvSpPr>
          <p:cNvPr id="66" name="Text Box 9"/>
          <p:cNvSpPr txBox="1">
            <a:spLocks noChangeArrowheads="1"/>
          </p:cNvSpPr>
          <p:nvPr/>
        </p:nvSpPr>
        <p:spPr bwMode="auto">
          <a:xfrm>
            <a:off x="1296988" y="58039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00001111</a:t>
            </a:r>
          </a:p>
        </p:txBody>
      </p:sp>
      <p:sp>
        <p:nvSpPr>
          <p:cNvPr id="67" name="Text Box 10"/>
          <p:cNvSpPr txBox="1">
            <a:spLocks noChangeArrowheads="1"/>
          </p:cNvSpPr>
          <p:nvPr/>
        </p:nvSpPr>
        <p:spPr bwMode="auto">
          <a:xfrm>
            <a:off x="2363788" y="58039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+15</a:t>
            </a:r>
          </a:p>
        </p:txBody>
      </p:sp>
      <p:sp>
        <p:nvSpPr>
          <p:cNvPr id="68" name="Text Box 19"/>
          <p:cNvSpPr txBox="1">
            <a:spLocks noChangeArrowheads="1"/>
          </p:cNvSpPr>
          <p:nvPr/>
        </p:nvSpPr>
        <p:spPr bwMode="auto">
          <a:xfrm>
            <a:off x="1144588" y="58039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p:txBody>
      </p:sp>
      <p:sp>
        <p:nvSpPr>
          <p:cNvPr id="69" name="Line 20"/>
          <p:cNvSpPr>
            <a:spLocks noChangeShapeType="1"/>
          </p:cNvSpPr>
          <p:nvPr/>
        </p:nvSpPr>
        <p:spPr bwMode="auto">
          <a:xfrm flipV="1">
            <a:off x="1220788" y="5911850"/>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0" name="Group 32"/>
          <p:cNvGrpSpPr>
            <a:grpSpLocks/>
          </p:cNvGrpSpPr>
          <p:nvPr/>
        </p:nvGrpSpPr>
        <p:grpSpPr bwMode="auto">
          <a:xfrm>
            <a:off x="534988" y="6184900"/>
            <a:ext cx="1524000" cy="565150"/>
            <a:chOff x="336" y="3436"/>
            <a:chExt cx="960" cy="356"/>
          </a:xfrm>
        </p:grpSpPr>
        <p:sp>
          <p:nvSpPr>
            <p:cNvPr id="28713" name="Text Box 22"/>
            <p:cNvSpPr txBox="1">
              <a:spLocks noChangeArrowheads="1"/>
            </p:cNvSpPr>
            <p:nvPr/>
          </p:nvSpPr>
          <p:spPr bwMode="auto">
            <a:xfrm>
              <a:off x="336" y="3580"/>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Discard carry</a:t>
              </a:r>
            </a:p>
          </p:txBody>
        </p:sp>
        <p:sp>
          <p:nvSpPr>
            <p:cNvPr id="28714" name="Line 23"/>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 name="Text Box 25"/>
          <p:cNvSpPr txBox="1">
            <a:spLocks noChangeArrowheads="1"/>
          </p:cNvSpPr>
          <p:nvPr/>
        </p:nvSpPr>
        <p:spPr bwMode="auto">
          <a:xfrm>
            <a:off x="839788" y="469265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2’s complement subtrahend and add:</a:t>
            </a:r>
          </a:p>
        </p:txBody>
      </p:sp>
      <p:sp>
        <p:nvSpPr>
          <p:cNvPr id="74" name="Text Box 27"/>
          <p:cNvSpPr txBox="1">
            <a:spLocks noChangeArrowheads="1"/>
          </p:cNvSpPr>
          <p:nvPr/>
        </p:nvSpPr>
        <p:spPr bwMode="auto">
          <a:xfrm>
            <a:off x="1296988" y="51181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00011110 </a:t>
            </a:r>
            <a:r>
              <a:rPr lang="en-US" altLang="zh-CN" sz="2000">
                <a:solidFill>
                  <a:srgbClr val="008000"/>
                </a:solidFill>
                <a:ea typeface="宋体" pitchFamily="2" charset="-122"/>
              </a:rPr>
              <a:t>= +30</a:t>
            </a:r>
          </a:p>
          <a:p>
            <a:r>
              <a:rPr lang="en-US" altLang="zh-CN" sz="2000">
                <a:ea typeface="宋体" pitchFamily="2" charset="-122"/>
              </a:rPr>
              <a:t>11110001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15</a:t>
            </a:r>
          </a:p>
        </p:txBody>
      </p:sp>
      <p:sp>
        <p:nvSpPr>
          <p:cNvPr id="75" name="Line 28"/>
          <p:cNvSpPr>
            <a:spLocks noChangeShapeType="1"/>
          </p:cNvSpPr>
          <p:nvPr/>
        </p:nvSpPr>
        <p:spPr bwMode="auto">
          <a:xfrm>
            <a:off x="1373188" y="5819775"/>
            <a:ext cx="1676400" cy="15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Text Box 31"/>
          <p:cNvSpPr txBox="1">
            <a:spLocks noChangeArrowheads="1"/>
          </p:cNvSpPr>
          <p:nvPr/>
        </p:nvSpPr>
        <p:spPr bwMode="auto">
          <a:xfrm>
            <a:off x="827088" y="350043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a:ea typeface="宋体" pitchFamily="2" charset="-122"/>
              </a:rPr>
              <a:t>Repeat the examples done previously, but subtract:</a:t>
            </a:r>
          </a:p>
        </p:txBody>
      </p:sp>
      <p:grpSp>
        <p:nvGrpSpPr>
          <p:cNvPr id="77" name="Group 40"/>
          <p:cNvGrpSpPr>
            <a:grpSpLocks/>
          </p:cNvGrpSpPr>
          <p:nvPr/>
        </p:nvGrpSpPr>
        <p:grpSpPr bwMode="auto">
          <a:xfrm>
            <a:off x="1068388" y="3913188"/>
            <a:ext cx="7239000" cy="706437"/>
            <a:chOff x="672" y="2005"/>
            <a:chExt cx="4560" cy="445"/>
          </a:xfrm>
        </p:grpSpPr>
        <p:sp>
          <p:nvSpPr>
            <p:cNvPr id="28704" name="Line 8"/>
            <p:cNvSpPr>
              <a:spLocks noChangeShapeType="1"/>
            </p:cNvSpPr>
            <p:nvPr/>
          </p:nvSpPr>
          <p:spPr bwMode="auto">
            <a:xfrm>
              <a:off x="864" y="2447"/>
              <a:ext cx="72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5" name="Text Box 7"/>
            <p:cNvSpPr txBox="1">
              <a:spLocks noChangeArrowheads="1"/>
            </p:cNvSpPr>
            <p:nvPr/>
          </p:nvSpPr>
          <p:spPr bwMode="auto">
            <a:xfrm>
              <a:off x="816" y="2005"/>
              <a:ext cx="9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dirty="0">
                  <a:ea typeface="宋体" pitchFamily="2" charset="-122"/>
                </a:rPr>
                <a:t>00011110</a:t>
              </a:r>
            </a:p>
            <a:p>
              <a:r>
                <a:rPr lang="en-US" altLang="zh-CN" sz="2000" dirty="0">
                  <a:ea typeface="宋体" pitchFamily="2" charset="-122"/>
                </a:rPr>
                <a:t>00001111</a:t>
              </a:r>
            </a:p>
          </p:txBody>
        </p:sp>
        <p:sp>
          <p:nvSpPr>
            <p:cNvPr id="28706" name="Text Box 26"/>
            <p:cNvSpPr txBox="1">
              <a:spLocks noChangeArrowheads="1"/>
            </p:cNvSpPr>
            <p:nvPr/>
          </p:nvSpPr>
          <p:spPr bwMode="auto">
            <a:xfrm>
              <a:off x="672" y="216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latin typeface="Symbol" pitchFamily="18" charset="2"/>
                  <a:ea typeface="宋体" pitchFamily="2" charset="-122"/>
                </a:rPr>
                <a:t>-</a:t>
              </a:r>
            </a:p>
          </p:txBody>
        </p:sp>
        <p:sp>
          <p:nvSpPr>
            <p:cNvPr id="28707" name="Text Box 34"/>
            <p:cNvSpPr txBox="1">
              <a:spLocks noChangeArrowheads="1"/>
            </p:cNvSpPr>
            <p:nvPr/>
          </p:nvSpPr>
          <p:spPr bwMode="auto">
            <a:xfrm>
              <a:off x="2256" y="2006"/>
              <a:ext cx="15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00001110</a:t>
              </a:r>
            </a:p>
            <a:p>
              <a:r>
                <a:rPr lang="en-US" altLang="zh-CN" sz="2000">
                  <a:ea typeface="宋体" pitchFamily="2" charset="-122"/>
                </a:rPr>
                <a:t>11101111</a:t>
              </a:r>
            </a:p>
          </p:txBody>
        </p:sp>
        <p:sp>
          <p:nvSpPr>
            <p:cNvPr id="28708" name="Text Box 35"/>
            <p:cNvSpPr txBox="1">
              <a:spLocks noChangeArrowheads="1"/>
            </p:cNvSpPr>
            <p:nvPr/>
          </p:nvSpPr>
          <p:spPr bwMode="auto">
            <a:xfrm>
              <a:off x="3696" y="2006"/>
              <a:ext cx="15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11111111  </a:t>
              </a:r>
            </a:p>
            <a:p>
              <a:r>
                <a:rPr lang="en-US" altLang="zh-CN" sz="2000">
                  <a:ea typeface="宋体" pitchFamily="2" charset="-122"/>
                </a:rPr>
                <a:t>11111000</a:t>
              </a:r>
            </a:p>
          </p:txBody>
        </p:sp>
        <p:sp>
          <p:nvSpPr>
            <p:cNvPr id="28709" name="Text Box 36"/>
            <p:cNvSpPr txBox="1">
              <a:spLocks noChangeArrowheads="1"/>
            </p:cNvSpPr>
            <p:nvPr/>
          </p:nvSpPr>
          <p:spPr bwMode="auto">
            <a:xfrm>
              <a:off x="2112"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latin typeface="Symbol" pitchFamily="18" charset="2"/>
                  <a:ea typeface="宋体" pitchFamily="2" charset="-122"/>
                </a:rPr>
                <a:t>-</a:t>
              </a:r>
            </a:p>
          </p:txBody>
        </p:sp>
        <p:sp>
          <p:nvSpPr>
            <p:cNvPr id="28710" name="Text Box 37"/>
            <p:cNvSpPr txBox="1">
              <a:spLocks noChangeArrowheads="1"/>
            </p:cNvSpPr>
            <p:nvPr/>
          </p:nvSpPr>
          <p:spPr bwMode="auto">
            <a:xfrm>
              <a:off x="3552"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a:latin typeface="Symbol" pitchFamily="18" charset="2"/>
                  <a:ea typeface="宋体" pitchFamily="2" charset="-122"/>
                </a:rPr>
                <a:t>-</a:t>
              </a:r>
            </a:p>
          </p:txBody>
        </p:sp>
        <p:sp>
          <p:nvSpPr>
            <p:cNvPr id="28711" name="Line 38"/>
            <p:cNvSpPr>
              <a:spLocks noChangeShapeType="1"/>
            </p:cNvSpPr>
            <p:nvPr/>
          </p:nvSpPr>
          <p:spPr bwMode="auto">
            <a:xfrm>
              <a:off x="2256" y="2448"/>
              <a:ext cx="72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2" name="Line 39"/>
            <p:cNvSpPr>
              <a:spLocks noChangeShapeType="1"/>
            </p:cNvSpPr>
            <p:nvPr/>
          </p:nvSpPr>
          <p:spPr bwMode="auto">
            <a:xfrm>
              <a:off x="3648" y="2449"/>
              <a:ext cx="72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 name="Text Box 41"/>
          <p:cNvSpPr txBox="1">
            <a:spLocks noChangeArrowheads="1"/>
          </p:cNvSpPr>
          <p:nvPr/>
        </p:nvSpPr>
        <p:spPr bwMode="auto">
          <a:xfrm>
            <a:off x="3582988" y="583565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00011111</a:t>
            </a:r>
          </a:p>
        </p:txBody>
      </p:sp>
      <p:sp>
        <p:nvSpPr>
          <p:cNvPr id="88" name="Text Box 42"/>
          <p:cNvSpPr txBox="1">
            <a:spLocks noChangeArrowheads="1"/>
          </p:cNvSpPr>
          <p:nvPr/>
        </p:nvSpPr>
        <p:spPr bwMode="auto">
          <a:xfrm>
            <a:off x="4649788" y="583565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+31</a:t>
            </a:r>
          </a:p>
        </p:txBody>
      </p:sp>
      <p:sp>
        <p:nvSpPr>
          <p:cNvPr id="89" name="Text Box 48"/>
          <p:cNvSpPr txBox="1">
            <a:spLocks noChangeArrowheads="1"/>
          </p:cNvSpPr>
          <p:nvPr/>
        </p:nvSpPr>
        <p:spPr bwMode="auto">
          <a:xfrm>
            <a:off x="3582988" y="514985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00001110 </a:t>
            </a:r>
            <a:r>
              <a:rPr lang="en-US" altLang="zh-CN" sz="2000">
                <a:solidFill>
                  <a:srgbClr val="008000"/>
                </a:solidFill>
                <a:ea typeface="宋体" pitchFamily="2" charset="-122"/>
              </a:rPr>
              <a:t>= +14</a:t>
            </a:r>
          </a:p>
          <a:p>
            <a:r>
              <a:rPr lang="en-US" altLang="zh-CN" sz="2000">
                <a:ea typeface="宋体" pitchFamily="2" charset="-122"/>
              </a:rPr>
              <a:t>00010001 </a:t>
            </a:r>
            <a:r>
              <a:rPr lang="en-US" altLang="zh-CN" sz="2000">
                <a:solidFill>
                  <a:srgbClr val="008000"/>
                </a:solidFill>
                <a:ea typeface="宋体" pitchFamily="2" charset="-122"/>
              </a:rPr>
              <a:t>= +17</a:t>
            </a:r>
          </a:p>
        </p:txBody>
      </p:sp>
      <p:sp>
        <p:nvSpPr>
          <p:cNvPr id="90" name="Line 49"/>
          <p:cNvSpPr>
            <a:spLocks noChangeShapeType="1"/>
          </p:cNvSpPr>
          <p:nvPr/>
        </p:nvSpPr>
        <p:spPr bwMode="auto">
          <a:xfrm>
            <a:off x="3659188" y="5851525"/>
            <a:ext cx="1676400" cy="15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Text Box 50"/>
          <p:cNvSpPr txBox="1">
            <a:spLocks noChangeArrowheads="1"/>
          </p:cNvSpPr>
          <p:nvPr/>
        </p:nvSpPr>
        <p:spPr bwMode="auto">
          <a:xfrm>
            <a:off x="5868988" y="5867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00000111</a:t>
            </a:r>
          </a:p>
        </p:txBody>
      </p:sp>
      <p:sp>
        <p:nvSpPr>
          <p:cNvPr id="92" name="Text Box 51"/>
          <p:cNvSpPr txBox="1">
            <a:spLocks noChangeArrowheads="1"/>
          </p:cNvSpPr>
          <p:nvPr/>
        </p:nvSpPr>
        <p:spPr bwMode="auto">
          <a:xfrm>
            <a:off x="6935788" y="5867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 +7</a:t>
            </a:r>
          </a:p>
        </p:txBody>
      </p:sp>
      <p:sp>
        <p:nvSpPr>
          <p:cNvPr id="93" name="Text Box 52"/>
          <p:cNvSpPr txBox="1">
            <a:spLocks noChangeArrowheads="1"/>
          </p:cNvSpPr>
          <p:nvPr/>
        </p:nvSpPr>
        <p:spPr bwMode="auto">
          <a:xfrm>
            <a:off x="5716588" y="5867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a:t>
            </a:r>
          </a:p>
        </p:txBody>
      </p:sp>
      <p:sp>
        <p:nvSpPr>
          <p:cNvPr id="94" name="Line 53"/>
          <p:cNvSpPr>
            <a:spLocks noChangeShapeType="1"/>
          </p:cNvSpPr>
          <p:nvPr/>
        </p:nvSpPr>
        <p:spPr bwMode="auto">
          <a:xfrm flipV="1">
            <a:off x="5792788" y="5975350"/>
            <a:ext cx="1524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 name="Group 54"/>
          <p:cNvGrpSpPr>
            <a:grpSpLocks/>
          </p:cNvGrpSpPr>
          <p:nvPr/>
        </p:nvGrpSpPr>
        <p:grpSpPr bwMode="auto">
          <a:xfrm>
            <a:off x="5106988" y="6248400"/>
            <a:ext cx="1524000" cy="565150"/>
            <a:chOff x="336" y="3436"/>
            <a:chExt cx="960" cy="356"/>
          </a:xfrm>
        </p:grpSpPr>
        <p:sp>
          <p:nvSpPr>
            <p:cNvPr id="28702" name="Text Box 55"/>
            <p:cNvSpPr txBox="1">
              <a:spLocks noChangeArrowheads="1"/>
            </p:cNvSpPr>
            <p:nvPr/>
          </p:nvSpPr>
          <p:spPr bwMode="auto">
            <a:xfrm>
              <a:off x="336" y="3580"/>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Discard carry</a:t>
              </a:r>
            </a:p>
          </p:txBody>
        </p:sp>
        <p:sp>
          <p:nvSpPr>
            <p:cNvPr id="28703" name="Line 56"/>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 name="Text Box 57"/>
          <p:cNvSpPr txBox="1">
            <a:spLocks noChangeArrowheads="1"/>
          </p:cNvSpPr>
          <p:nvPr/>
        </p:nvSpPr>
        <p:spPr bwMode="auto">
          <a:xfrm>
            <a:off x="5868988" y="51816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11111111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a:t>
            </a:r>
          </a:p>
          <a:p>
            <a:r>
              <a:rPr lang="en-US" altLang="zh-CN" sz="2000">
                <a:ea typeface="宋体" pitchFamily="2" charset="-122"/>
              </a:rPr>
              <a:t>00001000 </a:t>
            </a:r>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8</a:t>
            </a:r>
          </a:p>
        </p:txBody>
      </p:sp>
      <p:sp>
        <p:nvSpPr>
          <p:cNvPr id="99" name="Line 58"/>
          <p:cNvSpPr>
            <a:spLocks noChangeShapeType="1"/>
          </p:cNvSpPr>
          <p:nvPr/>
        </p:nvSpPr>
        <p:spPr bwMode="auto">
          <a:xfrm>
            <a:off x="5945188" y="5883275"/>
            <a:ext cx="1676400" cy="15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0" name="Group 63"/>
          <p:cNvGrpSpPr>
            <a:grpSpLocks/>
          </p:cNvGrpSpPr>
          <p:nvPr/>
        </p:nvGrpSpPr>
        <p:grpSpPr bwMode="auto">
          <a:xfrm>
            <a:off x="2363788" y="3930650"/>
            <a:ext cx="5638800" cy="701675"/>
            <a:chOff x="1488" y="2016"/>
            <a:chExt cx="3552" cy="442"/>
          </a:xfrm>
        </p:grpSpPr>
        <p:sp>
          <p:nvSpPr>
            <p:cNvPr id="28699" name="Text Box 59"/>
            <p:cNvSpPr txBox="1">
              <a:spLocks noChangeArrowheads="1"/>
            </p:cNvSpPr>
            <p:nvPr/>
          </p:nvSpPr>
          <p:spPr bwMode="auto">
            <a:xfrm>
              <a:off x="1488" y="2016"/>
              <a:ext cx="6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dirty="0">
                  <a:ea typeface="宋体" pitchFamily="2" charset="-122"/>
                </a:rPr>
                <a:t>   </a:t>
              </a:r>
              <a:r>
                <a:rPr lang="en-US" altLang="zh-CN" sz="2000" dirty="0">
                  <a:solidFill>
                    <a:srgbClr val="008000"/>
                  </a:solidFill>
                  <a:ea typeface="宋体" pitchFamily="2" charset="-122"/>
                </a:rPr>
                <a:t>(+30)</a:t>
              </a:r>
            </a:p>
            <a:p>
              <a:r>
                <a:rPr lang="en-US" altLang="zh-CN" sz="2000" dirty="0">
                  <a:solidFill>
                    <a:srgbClr val="008000"/>
                  </a:solidFill>
                  <a:ea typeface="宋体" pitchFamily="2" charset="-122"/>
                </a:rPr>
                <a:t> –(+15)</a:t>
              </a:r>
            </a:p>
          </p:txBody>
        </p:sp>
        <p:sp>
          <p:nvSpPr>
            <p:cNvPr id="28700" name="Text Box 61"/>
            <p:cNvSpPr txBox="1">
              <a:spLocks noChangeArrowheads="1"/>
            </p:cNvSpPr>
            <p:nvPr/>
          </p:nvSpPr>
          <p:spPr bwMode="auto">
            <a:xfrm>
              <a:off x="2928" y="2016"/>
              <a:ext cx="6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   </a:t>
              </a:r>
              <a:r>
                <a:rPr lang="en-US" altLang="zh-CN" sz="2000">
                  <a:solidFill>
                    <a:srgbClr val="008000"/>
                  </a:solidFill>
                  <a:ea typeface="宋体" pitchFamily="2" charset="-122"/>
                </a:rPr>
                <a:t>(+14)</a:t>
              </a:r>
            </a:p>
            <a:p>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17)</a:t>
              </a:r>
            </a:p>
          </p:txBody>
        </p:sp>
        <p:sp>
          <p:nvSpPr>
            <p:cNvPr id="28701" name="Text Box 62"/>
            <p:cNvSpPr txBox="1">
              <a:spLocks noChangeArrowheads="1"/>
            </p:cNvSpPr>
            <p:nvPr/>
          </p:nvSpPr>
          <p:spPr bwMode="auto">
            <a:xfrm>
              <a:off x="4368" y="2016"/>
              <a:ext cx="6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000">
                  <a:ea typeface="宋体" pitchFamily="2" charset="-122"/>
                </a:rPr>
                <a:t>   </a:t>
              </a:r>
              <a:r>
                <a:rPr lang="en-US" altLang="zh-CN" sz="2000">
                  <a:solidFill>
                    <a:srgbClr val="008000"/>
                  </a:solidFill>
                  <a:ea typeface="宋体" pitchFamily="2" charset="-122"/>
                </a:rPr>
                <a:t>(</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1)</a:t>
              </a:r>
            </a:p>
            <a:p>
              <a:r>
                <a:rPr lang="en-US" altLang="zh-CN" sz="2000">
                  <a:solidFill>
                    <a:srgbClr val="008000"/>
                  </a:solidFill>
                  <a:ea typeface="宋体" pitchFamily="2" charset="-122"/>
                </a:rPr>
                <a:t> –(</a:t>
              </a:r>
              <a:r>
                <a:rPr lang="en-US" altLang="zh-CN" sz="2000">
                  <a:solidFill>
                    <a:srgbClr val="008000"/>
                  </a:solidFill>
                  <a:latin typeface="Symbol" pitchFamily="18" charset="2"/>
                  <a:ea typeface="宋体" pitchFamily="2" charset="-122"/>
                </a:rPr>
                <a:t>-</a:t>
              </a:r>
              <a:r>
                <a:rPr lang="en-US" altLang="zh-CN" sz="2000">
                  <a:solidFill>
                    <a:srgbClr val="008000"/>
                  </a:solidFill>
                  <a:ea typeface="宋体" pitchFamily="2" charset="-122"/>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0-#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left)">
                                      <p:cBhvr>
                                        <p:cTn id="33" dur="500"/>
                                        <p:tgtEl>
                                          <p:spTgt spid="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66">
                                            <p:txEl>
                                              <p:pRg st="0" end="0"/>
                                            </p:txEl>
                                          </p:spTgt>
                                        </p:tgtEl>
                                        <p:attrNameLst>
                                          <p:attrName>style.visibility</p:attrName>
                                        </p:attrNameLst>
                                      </p:cBhvr>
                                      <p:to>
                                        <p:strVal val="visible"/>
                                      </p:to>
                                    </p:set>
                                    <p:animEffect transition="in" filter="wipe(right)">
                                      <p:cBhvr>
                                        <p:cTn id="38" dur="2000"/>
                                        <p:tgtEl>
                                          <p:spTgt spid="66">
                                            <p:txEl>
                                              <p:pRg st="0" end="0"/>
                                            </p:txEl>
                                          </p:spTgt>
                                        </p:tgtEl>
                                      </p:cBhvr>
                                    </p:animEffect>
                                  </p:childTnLst>
                                </p:cTn>
                              </p:par>
                            </p:childTnLst>
                          </p:cTn>
                        </p:par>
                        <p:par>
                          <p:cTn id="39" fill="hold" nodeType="afterGroup">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right)">
                                      <p:cBhvr>
                                        <p:cTn id="42" dur="500"/>
                                        <p:tgtEl>
                                          <p:spTgt spid="68"/>
                                        </p:tgtEl>
                                      </p:cBhvr>
                                    </p:animEffect>
                                  </p:childTnLst>
                                </p:cTn>
                              </p:par>
                            </p:childTnLst>
                          </p:cTn>
                        </p:par>
                        <p:par>
                          <p:cTn id="43" fill="hold" nodeType="afterGroup">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down)">
                                      <p:cBhvr>
                                        <p:cTn id="46" dur="500"/>
                                        <p:tgtEl>
                                          <p:spTgt spid="69"/>
                                        </p:tgtEl>
                                      </p:cBhvr>
                                    </p:animEffect>
                                  </p:childTnLst>
                                </p:cTn>
                              </p:par>
                              <p:par>
                                <p:cTn id="47" presetID="37"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1000"/>
                                        <p:tgtEl>
                                          <p:spTgt spid="70"/>
                                        </p:tgtEl>
                                      </p:cBhvr>
                                    </p:animEffect>
                                    <p:anim calcmode="lin" valueType="num">
                                      <p:cBhvr>
                                        <p:cTn id="50" dur="1000" fill="hold"/>
                                        <p:tgtEl>
                                          <p:spTgt spid="70"/>
                                        </p:tgtEl>
                                        <p:attrNameLst>
                                          <p:attrName>ppt_x</p:attrName>
                                        </p:attrNameLst>
                                      </p:cBhvr>
                                      <p:tavLst>
                                        <p:tav tm="0">
                                          <p:val>
                                            <p:strVal val="#ppt_x"/>
                                          </p:val>
                                        </p:tav>
                                        <p:tav tm="100000">
                                          <p:val>
                                            <p:strVal val="#ppt_x"/>
                                          </p:val>
                                        </p:tav>
                                      </p:tavLst>
                                    </p:anim>
                                    <p:anim calcmode="lin" valueType="num">
                                      <p:cBhvr>
                                        <p:cTn id="51" dur="900" decel="100000" fill="hold"/>
                                        <p:tgtEl>
                                          <p:spTgt spid="70"/>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ppt_x"/>
                                          </p:val>
                                        </p:tav>
                                        <p:tav tm="100000">
                                          <p:val>
                                            <p:strVal val="#ppt_x"/>
                                          </p:val>
                                        </p:tav>
                                      </p:tavLst>
                                    </p:anim>
                                    <p:anim calcmode="lin" valueType="num">
                                      <p:cBhvr additive="base">
                                        <p:cTn id="58" dur="500" fill="hold"/>
                                        <p:tgtEl>
                                          <p:spTgt spid="67"/>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89"/>
                                        </p:tgtEl>
                                        <p:attrNameLst>
                                          <p:attrName>style.visibility</p:attrName>
                                        </p:attrNameLst>
                                      </p:cBhvr>
                                      <p:to>
                                        <p:strVal val="visible"/>
                                      </p:to>
                                    </p:set>
                                    <p:anim calcmode="lin" valueType="num">
                                      <p:cBhvr additive="base">
                                        <p:cTn id="62" dur="500" fill="hold"/>
                                        <p:tgtEl>
                                          <p:spTgt spid="89"/>
                                        </p:tgtEl>
                                        <p:attrNameLst>
                                          <p:attrName>ppt_x</p:attrName>
                                        </p:attrNameLst>
                                      </p:cBhvr>
                                      <p:tavLst>
                                        <p:tav tm="0">
                                          <p:val>
                                            <p:strVal val="#ppt_x"/>
                                          </p:val>
                                        </p:tav>
                                        <p:tav tm="100000">
                                          <p:val>
                                            <p:strVal val="#ppt_x"/>
                                          </p:val>
                                        </p:tav>
                                      </p:tavLst>
                                    </p:anim>
                                    <p:anim calcmode="lin" valueType="num">
                                      <p:cBhvr additive="base">
                                        <p:cTn id="63" dur="500" fill="hold"/>
                                        <p:tgtEl>
                                          <p:spTgt spid="89"/>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left)">
                                      <p:cBhvr>
                                        <p:cTn id="67" dur="500"/>
                                        <p:tgtEl>
                                          <p:spTgt spid="9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2" fill="hold" nodeType="clickEffect">
                                  <p:stCondLst>
                                    <p:cond delay="0"/>
                                  </p:stCondLst>
                                  <p:childTnLst>
                                    <p:set>
                                      <p:cBhvr>
                                        <p:cTn id="71" dur="1" fill="hold">
                                          <p:stCondLst>
                                            <p:cond delay="0"/>
                                          </p:stCondLst>
                                        </p:cTn>
                                        <p:tgtEl>
                                          <p:spTgt spid="87">
                                            <p:txEl>
                                              <p:pRg st="0" end="0"/>
                                            </p:txEl>
                                          </p:spTgt>
                                        </p:tgtEl>
                                        <p:attrNameLst>
                                          <p:attrName>style.visibility</p:attrName>
                                        </p:attrNameLst>
                                      </p:cBhvr>
                                      <p:to>
                                        <p:strVal val="visible"/>
                                      </p:to>
                                    </p:set>
                                    <p:animEffect transition="in" filter="wipe(right)">
                                      <p:cBhvr>
                                        <p:cTn id="72" dur="2000"/>
                                        <p:tgtEl>
                                          <p:spTgt spid="87">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8"/>
                                        </p:tgtEl>
                                        <p:attrNameLst>
                                          <p:attrName>style.visibility</p:attrName>
                                        </p:attrNameLst>
                                      </p:cBhvr>
                                      <p:to>
                                        <p:strVal val="visible"/>
                                      </p:to>
                                    </p:set>
                                    <p:anim calcmode="lin" valueType="num">
                                      <p:cBhvr additive="base">
                                        <p:cTn id="77" dur="500" fill="hold"/>
                                        <p:tgtEl>
                                          <p:spTgt spid="88"/>
                                        </p:tgtEl>
                                        <p:attrNameLst>
                                          <p:attrName>ppt_x</p:attrName>
                                        </p:attrNameLst>
                                      </p:cBhvr>
                                      <p:tavLst>
                                        <p:tav tm="0">
                                          <p:val>
                                            <p:strVal val="#ppt_x"/>
                                          </p:val>
                                        </p:tav>
                                        <p:tav tm="100000">
                                          <p:val>
                                            <p:strVal val="#ppt_x"/>
                                          </p:val>
                                        </p:tav>
                                      </p:tavLst>
                                    </p:anim>
                                    <p:anim calcmode="lin" valueType="num">
                                      <p:cBhvr additive="base">
                                        <p:cTn id="78" dur="500" fill="hold"/>
                                        <p:tgtEl>
                                          <p:spTgt spid="88"/>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500"/>
                            </p:stCondLst>
                            <p:childTnLst>
                              <p:par>
                                <p:cTn id="80" presetID="2" presetClass="entr" presetSubtype="4" fill="hold" grpId="0" nodeType="afterEffect">
                                  <p:stCondLst>
                                    <p:cond delay="0"/>
                                  </p:stCondLst>
                                  <p:childTnLst>
                                    <p:set>
                                      <p:cBhvr>
                                        <p:cTn id="81" dur="1" fill="hold">
                                          <p:stCondLst>
                                            <p:cond delay="0"/>
                                          </p:stCondLst>
                                        </p:cTn>
                                        <p:tgtEl>
                                          <p:spTgt spid="98"/>
                                        </p:tgtEl>
                                        <p:attrNameLst>
                                          <p:attrName>style.visibility</p:attrName>
                                        </p:attrNameLst>
                                      </p:cBhvr>
                                      <p:to>
                                        <p:strVal val="visible"/>
                                      </p:to>
                                    </p:set>
                                    <p:anim calcmode="lin" valueType="num">
                                      <p:cBhvr additive="base">
                                        <p:cTn id="82" dur="500" fill="hold"/>
                                        <p:tgtEl>
                                          <p:spTgt spid="98"/>
                                        </p:tgtEl>
                                        <p:attrNameLst>
                                          <p:attrName>ppt_x</p:attrName>
                                        </p:attrNameLst>
                                      </p:cBhvr>
                                      <p:tavLst>
                                        <p:tav tm="0">
                                          <p:val>
                                            <p:strVal val="#ppt_x"/>
                                          </p:val>
                                        </p:tav>
                                        <p:tav tm="100000">
                                          <p:val>
                                            <p:strVal val="#ppt_x"/>
                                          </p:val>
                                        </p:tav>
                                      </p:tavLst>
                                    </p:anim>
                                    <p:anim calcmode="lin" valueType="num">
                                      <p:cBhvr additive="base">
                                        <p:cTn id="83" dur="500" fill="hold"/>
                                        <p:tgtEl>
                                          <p:spTgt spid="98"/>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wipe(left)">
                                      <p:cBhvr>
                                        <p:cTn id="87" dur="500"/>
                                        <p:tgtEl>
                                          <p:spTgt spid="9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91">
                                            <p:txEl>
                                              <p:pRg st="0" end="0"/>
                                            </p:txEl>
                                          </p:spTgt>
                                        </p:tgtEl>
                                        <p:attrNameLst>
                                          <p:attrName>style.visibility</p:attrName>
                                        </p:attrNameLst>
                                      </p:cBhvr>
                                      <p:to>
                                        <p:strVal val="visible"/>
                                      </p:to>
                                    </p:set>
                                    <p:animEffect transition="in" filter="wipe(right)">
                                      <p:cBhvr>
                                        <p:cTn id="92" dur="2000"/>
                                        <p:tgtEl>
                                          <p:spTgt spid="91">
                                            <p:txEl>
                                              <p:pRg st="0" end="0"/>
                                            </p:txEl>
                                          </p:spTgt>
                                        </p:tgtEl>
                                      </p:cBhvr>
                                    </p:animEffect>
                                  </p:childTnLst>
                                </p:cTn>
                              </p:par>
                            </p:childTnLst>
                          </p:cTn>
                        </p:par>
                        <p:par>
                          <p:cTn id="93" fill="hold" nodeType="afterGroup">
                            <p:stCondLst>
                              <p:cond delay="2000"/>
                            </p:stCondLst>
                            <p:childTnLst>
                              <p:par>
                                <p:cTn id="94" presetID="22" presetClass="entr" presetSubtype="2" fill="hold" grpId="0" nodeType="after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wipe(right)">
                                      <p:cBhvr>
                                        <p:cTn id="96" dur="500"/>
                                        <p:tgtEl>
                                          <p:spTgt spid="93"/>
                                        </p:tgtEl>
                                      </p:cBhvr>
                                    </p:animEffect>
                                  </p:childTnLst>
                                </p:cTn>
                              </p:par>
                            </p:childTnLst>
                          </p:cTn>
                        </p:par>
                        <p:par>
                          <p:cTn id="97" fill="hold" nodeType="afterGroup">
                            <p:stCondLst>
                              <p:cond delay="2500"/>
                            </p:stCondLst>
                            <p:childTnLst>
                              <p:par>
                                <p:cTn id="98" presetID="22" presetClass="entr" presetSubtype="4" fill="hold" grpId="0" nodeType="afterEffect">
                                  <p:stCondLst>
                                    <p:cond delay="0"/>
                                  </p:stCondLst>
                                  <p:childTnLst>
                                    <p:set>
                                      <p:cBhvr>
                                        <p:cTn id="99" dur="1" fill="hold">
                                          <p:stCondLst>
                                            <p:cond delay="0"/>
                                          </p:stCondLst>
                                        </p:cTn>
                                        <p:tgtEl>
                                          <p:spTgt spid="94"/>
                                        </p:tgtEl>
                                        <p:attrNameLst>
                                          <p:attrName>style.visibility</p:attrName>
                                        </p:attrNameLst>
                                      </p:cBhvr>
                                      <p:to>
                                        <p:strVal val="visible"/>
                                      </p:to>
                                    </p:set>
                                    <p:animEffect transition="in" filter="wipe(down)">
                                      <p:cBhvr>
                                        <p:cTn id="100" dur="500"/>
                                        <p:tgtEl>
                                          <p:spTgt spid="94"/>
                                        </p:tgtEl>
                                      </p:cBhvr>
                                    </p:animEffect>
                                  </p:childTnLst>
                                </p:cTn>
                              </p:par>
                              <p:par>
                                <p:cTn id="101" presetID="37" presetClass="entr" presetSubtype="0" fill="hold" nodeType="withEffect">
                                  <p:stCondLst>
                                    <p:cond delay="0"/>
                                  </p:stCondLst>
                                  <p:childTnLst>
                                    <p:set>
                                      <p:cBhvr>
                                        <p:cTn id="102" dur="1" fill="hold">
                                          <p:stCondLst>
                                            <p:cond delay="0"/>
                                          </p:stCondLst>
                                        </p:cTn>
                                        <p:tgtEl>
                                          <p:spTgt spid="95"/>
                                        </p:tgtEl>
                                        <p:attrNameLst>
                                          <p:attrName>style.visibility</p:attrName>
                                        </p:attrNameLst>
                                      </p:cBhvr>
                                      <p:to>
                                        <p:strVal val="visible"/>
                                      </p:to>
                                    </p:set>
                                    <p:animEffect transition="in" filter="fade">
                                      <p:cBhvr>
                                        <p:cTn id="103" dur="1000"/>
                                        <p:tgtEl>
                                          <p:spTgt spid="95"/>
                                        </p:tgtEl>
                                      </p:cBhvr>
                                    </p:animEffect>
                                    <p:anim calcmode="lin" valueType="num">
                                      <p:cBhvr>
                                        <p:cTn id="104" dur="1000" fill="hold"/>
                                        <p:tgtEl>
                                          <p:spTgt spid="95"/>
                                        </p:tgtEl>
                                        <p:attrNameLst>
                                          <p:attrName>ppt_x</p:attrName>
                                        </p:attrNameLst>
                                      </p:cBhvr>
                                      <p:tavLst>
                                        <p:tav tm="0">
                                          <p:val>
                                            <p:strVal val="#ppt_x"/>
                                          </p:val>
                                        </p:tav>
                                        <p:tav tm="100000">
                                          <p:val>
                                            <p:strVal val="#ppt_x"/>
                                          </p:val>
                                        </p:tav>
                                      </p:tavLst>
                                    </p:anim>
                                    <p:anim calcmode="lin" valueType="num">
                                      <p:cBhvr>
                                        <p:cTn id="105" dur="900" decel="100000" fill="hold"/>
                                        <p:tgtEl>
                                          <p:spTgt spid="95"/>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92"/>
                                        </p:tgtEl>
                                        <p:attrNameLst>
                                          <p:attrName>style.visibility</p:attrName>
                                        </p:attrNameLst>
                                      </p:cBhvr>
                                      <p:to>
                                        <p:strVal val="visible"/>
                                      </p:to>
                                    </p:set>
                                    <p:anim calcmode="lin" valueType="num">
                                      <p:cBhvr additive="base">
                                        <p:cTn id="111" dur="500" fill="hold"/>
                                        <p:tgtEl>
                                          <p:spTgt spid="92"/>
                                        </p:tgtEl>
                                        <p:attrNameLst>
                                          <p:attrName>ppt_x</p:attrName>
                                        </p:attrNameLst>
                                      </p:cBhvr>
                                      <p:tavLst>
                                        <p:tav tm="0">
                                          <p:val>
                                            <p:strVal val="#ppt_x"/>
                                          </p:val>
                                        </p:tav>
                                        <p:tav tm="100000">
                                          <p:val>
                                            <p:strVal val="#ppt_x"/>
                                          </p:val>
                                        </p:tav>
                                      </p:tavLst>
                                    </p:anim>
                                    <p:anim calcmode="lin" valueType="num">
                                      <p:cBhvr additive="base">
                                        <p:cTn id="11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animBg="1"/>
      <p:bldP spid="73" grpId="0"/>
      <p:bldP spid="74" grpId="0"/>
      <p:bldP spid="75" grpId="0" animBg="1"/>
      <p:bldP spid="76" grpId="0"/>
      <p:bldP spid="88" grpId="0"/>
      <p:bldP spid="89" grpId="0"/>
      <p:bldP spid="90" grpId="0" animBg="1"/>
      <p:bldP spid="92" grpId="0"/>
      <p:bldP spid="93" grpId="0"/>
      <p:bldP spid="94" grpId="0" animBg="1"/>
      <p:bldP spid="98" grpId="0"/>
      <p:bldP spid="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Arithmetic Operations </a:t>
            </a: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Arithmetic Operations </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28676" name="Text Box 6"/>
          <p:cNvSpPr txBox="1">
            <a:spLocks noChangeArrowheads="1"/>
          </p:cNvSpPr>
          <p:nvPr/>
        </p:nvSpPr>
        <p:spPr bwMode="auto">
          <a:xfrm>
            <a:off x="395536" y="2426112"/>
            <a:ext cx="79928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     Rules </a:t>
            </a:r>
            <a:r>
              <a:rPr lang="en-US" altLang="zh-CN" sz="2400" dirty="0">
                <a:ea typeface="宋体" pitchFamily="2" charset="-122"/>
              </a:rPr>
              <a:t>for </a:t>
            </a:r>
            <a:r>
              <a:rPr lang="en-US" altLang="zh-CN" sz="2400" b="1" dirty="0" smtClean="0">
                <a:ea typeface="宋体" pitchFamily="2" charset="-122"/>
              </a:rPr>
              <a:t>multiplication</a:t>
            </a:r>
            <a:r>
              <a:rPr lang="en-US" altLang="zh-CN" sz="2400" dirty="0" smtClean="0">
                <a:ea typeface="宋体" pitchFamily="2" charset="-122"/>
              </a:rPr>
              <a:t>:</a:t>
            </a:r>
          </a:p>
          <a:p>
            <a:pPr marL="342900" indent="-342900">
              <a:buFont typeface="Wingdings" pitchFamily="2" charset="2"/>
              <a:buChar char="ü"/>
            </a:pPr>
            <a:r>
              <a:rPr lang="en-US" altLang="zh-CN" sz="2400" dirty="0" smtClean="0">
                <a:ea typeface="宋体" pitchFamily="2" charset="-122"/>
              </a:rPr>
              <a:t>Determine if the signs of the multiplicand and multipliers are the same or different</a:t>
            </a:r>
          </a:p>
          <a:p>
            <a:pPr marL="342900" indent="-342900">
              <a:buFont typeface="Wingdings" pitchFamily="2" charset="2"/>
              <a:buChar char="ü"/>
            </a:pPr>
            <a:r>
              <a:rPr lang="en-US" altLang="zh-CN" sz="2400" dirty="0" smtClean="0">
                <a:ea typeface="宋体" pitchFamily="2" charset="-122"/>
              </a:rPr>
              <a:t>Change any negative number to true form</a:t>
            </a:r>
          </a:p>
          <a:p>
            <a:pPr marL="342900" indent="-342900">
              <a:buFont typeface="Wingdings" pitchFamily="2" charset="2"/>
              <a:buChar char="ü"/>
            </a:pPr>
            <a:r>
              <a:rPr lang="en-US" altLang="zh-CN" sz="2400" dirty="0" smtClean="0">
                <a:ea typeface="宋体" pitchFamily="2" charset="-122"/>
              </a:rPr>
              <a:t>Generate the partial products</a:t>
            </a:r>
          </a:p>
          <a:p>
            <a:pPr marL="342900" indent="-342900">
              <a:buFont typeface="Wingdings" pitchFamily="2" charset="2"/>
              <a:buChar char="ü"/>
            </a:pPr>
            <a:r>
              <a:rPr lang="en-US" altLang="zh-CN" sz="2400" dirty="0" smtClean="0">
                <a:ea typeface="宋体" pitchFamily="2" charset="-122"/>
              </a:rPr>
              <a:t>Add each partial product to the sum of the previous products to get the final product</a:t>
            </a:r>
          </a:p>
          <a:p>
            <a:pPr marL="342900" indent="-342900">
              <a:buFont typeface="Wingdings" pitchFamily="2" charset="2"/>
              <a:buChar char="ü"/>
            </a:pPr>
            <a:r>
              <a:rPr lang="en-US" altLang="zh-CN" sz="2400" dirty="0" smtClean="0">
                <a:ea typeface="宋体" pitchFamily="2" charset="-122"/>
              </a:rPr>
              <a:t>If the sign bit was negative, take the 2’s complement of the product. Otherwise, leave the product in the true form</a:t>
            </a:r>
          </a:p>
          <a:p>
            <a:r>
              <a:rPr lang="en-US" altLang="zh-CN" sz="2400" dirty="0" smtClean="0">
                <a:ea typeface="宋体" pitchFamily="2" charset="-122"/>
              </a:rPr>
              <a:t> </a:t>
            </a:r>
          </a:p>
        </p:txBody>
      </p:sp>
    </p:spTree>
    <p:extLst>
      <p:ext uri="{BB962C8B-B14F-4D97-AF65-F5344CB8AC3E}">
        <p14:creationId xmlns:p14="http://schemas.microsoft.com/office/powerpoint/2010/main" val="503689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Arithmetic Operations </a:t>
            </a:r>
          </a:p>
        </p:txBody>
      </p:sp>
      <p:sp>
        <p:nvSpPr>
          <p:cNvPr id="28675"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Arithmetic Operations </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28676" name="Text Box 6"/>
          <p:cNvSpPr txBox="1">
            <a:spLocks noChangeArrowheads="1"/>
          </p:cNvSpPr>
          <p:nvPr/>
        </p:nvSpPr>
        <p:spPr bwMode="auto">
          <a:xfrm>
            <a:off x="395536" y="2426112"/>
            <a:ext cx="79928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     Rules </a:t>
            </a:r>
            <a:r>
              <a:rPr lang="en-US" altLang="zh-CN" sz="2400" dirty="0">
                <a:ea typeface="宋体" pitchFamily="2" charset="-122"/>
              </a:rPr>
              <a:t>for </a:t>
            </a:r>
            <a:r>
              <a:rPr lang="en-US" altLang="zh-CN" sz="2400" b="1" dirty="0" smtClean="0">
                <a:ea typeface="宋体" pitchFamily="2" charset="-122"/>
              </a:rPr>
              <a:t>division</a:t>
            </a:r>
            <a:r>
              <a:rPr lang="en-US" altLang="zh-CN" sz="2400" dirty="0" smtClean="0">
                <a:ea typeface="宋体" pitchFamily="2" charset="-122"/>
              </a:rPr>
              <a:t>:</a:t>
            </a:r>
          </a:p>
          <a:p>
            <a:pPr marL="342900" indent="-342900" algn="just">
              <a:buFont typeface="Wingdings" pitchFamily="2" charset="2"/>
              <a:buChar char="ü"/>
            </a:pPr>
            <a:r>
              <a:rPr lang="en-US" altLang="zh-CN" sz="2400" dirty="0" smtClean="0">
                <a:ea typeface="宋体" pitchFamily="2" charset="-122"/>
              </a:rPr>
              <a:t>Determine if the signs of the dividend and divisor are the same or different. Initialize the quotient to zero</a:t>
            </a:r>
          </a:p>
          <a:p>
            <a:pPr marL="342900" indent="-342900" algn="just">
              <a:buFont typeface="Wingdings" pitchFamily="2" charset="2"/>
              <a:buChar char="ü"/>
            </a:pPr>
            <a:r>
              <a:rPr lang="en-US" altLang="zh-CN" sz="2400" dirty="0" smtClean="0">
                <a:ea typeface="宋体" pitchFamily="2" charset="-122"/>
              </a:rPr>
              <a:t>Subtract the divisor from the dividend using 2’s complement addition to get the first partial remainder and add 1 to the quotient</a:t>
            </a:r>
          </a:p>
          <a:p>
            <a:pPr marL="342900" indent="-342900" algn="just">
              <a:buFont typeface="Wingdings" pitchFamily="2" charset="2"/>
              <a:buChar char="ü"/>
            </a:pPr>
            <a:r>
              <a:rPr lang="en-US" altLang="zh-CN" sz="2400" dirty="0" smtClean="0">
                <a:ea typeface="宋体" pitchFamily="2" charset="-122"/>
              </a:rPr>
              <a:t>Continue to partial subtraction until there is a zero or negative result. Count the number of times that the divisor is subtracted and obtain the quotient</a:t>
            </a:r>
          </a:p>
          <a:p>
            <a:r>
              <a:rPr lang="en-US" altLang="zh-CN" sz="2400" dirty="0" smtClean="0">
                <a:ea typeface="宋体" pitchFamily="2" charset="-122"/>
              </a:rPr>
              <a:t> </a:t>
            </a:r>
          </a:p>
        </p:txBody>
      </p:sp>
    </p:spTree>
    <p:extLst>
      <p:ext uri="{BB962C8B-B14F-4D97-AF65-F5344CB8AC3E}">
        <p14:creationId xmlns:p14="http://schemas.microsoft.com/office/powerpoint/2010/main" val="3985346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BCD</a:t>
            </a:r>
          </a:p>
        </p:txBody>
      </p:sp>
      <p:sp>
        <p:nvSpPr>
          <p:cNvPr id="2969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BCD</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29700" name="Text Box 6"/>
          <p:cNvSpPr txBox="1">
            <a:spLocks noChangeArrowheads="1"/>
          </p:cNvSpPr>
          <p:nvPr/>
        </p:nvSpPr>
        <p:spPr bwMode="auto">
          <a:xfrm>
            <a:off x="755650" y="2420938"/>
            <a:ext cx="48133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Binary coded decimal (BCD) is a weighted code that is commonly used in digital systems when it is necessary to show decimal numbers such as in clock displays. </a:t>
            </a:r>
          </a:p>
        </p:txBody>
      </p:sp>
      <p:sp>
        <p:nvSpPr>
          <p:cNvPr id="44" name="Text Box 36"/>
          <p:cNvSpPr txBox="1">
            <a:spLocks noChangeArrowheads="1"/>
          </p:cNvSpPr>
          <p:nvPr/>
        </p:nvSpPr>
        <p:spPr bwMode="auto">
          <a:xfrm>
            <a:off x="755650" y="4325938"/>
            <a:ext cx="47307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The table illustrates the difference between straight binary and BCD. BCD represents each decimal digit with a 4-bit code. Notice that the codes 1010 through 1111 are not used in BCD. </a:t>
            </a:r>
          </a:p>
        </p:txBody>
      </p:sp>
      <p:sp>
        <p:nvSpPr>
          <p:cNvPr id="29702" name="Rectangle 21"/>
          <p:cNvSpPr>
            <a:spLocks noChangeArrowheads="1"/>
          </p:cNvSpPr>
          <p:nvPr/>
        </p:nvSpPr>
        <p:spPr bwMode="auto">
          <a:xfrm>
            <a:off x="5768975" y="1395413"/>
            <a:ext cx="3048000" cy="52578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9703" name="Text Box 22"/>
          <p:cNvSpPr txBox="1">
            <a:spLocks noChangeArrowheads="1"/>
          </p:cNvSpPr>
          <p:nvPr/>
        </p:nvSpPr>
        <p:spPr bwMode="auto">
          <a:xfrm>
            <a:off x="6073775" y="16843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29704" name="Text Box 24"/>
          <p:cNvSpPr txBox="1">
            <a:spLocks noChangeArrowheads="1"/>
          </p:cNvSpPr>
          <p:nvPr/>
        </p:nvSpPr>
        <p:spPr bwMode="auto">
          <a:xfrm>
            <a:off x="6683375" y="16843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29705" name="Text Box 25"/>
          <p:cNvSpPr txBox="1">
            <a:spLocks noChangeArrowheads="1"/>
          </p:cNvSpPr>
          <p:nvPr/>
        </p:nvSpPr>
        <p:spPr bwMode="auto">
          <a:xfrm>
            <a:off x="5768975" y="13954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29706" name="Text Box 27"/>
          <p:cNvSpPr txBox="1">
            <a:spLocks noChangeArrowheads="1"/>
          </p:cNvSpPr>
          <p:nvPr/>
        </p:nvSpPr>
        <p:spPr bwMode="auto">
          <a:xfrm>
            <a:off x="6683375" y="13954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29707" name="Line 28"/>
          <p:cNvSpPr>
            <a:spLocks noChangeShapeType="1"/>
          </p:cNvSpPr>
          <p:nvPr/>
        </p:nvSpPr>
        <p:spPr bwMode="auto">
          <a:xfrm>
            <a:off x="5768975" y="1700213"/>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Text Box 31"/>
          <p:cNvSpPr txBox="1">
            <a:spLocks noChangeArrowheads="1"/>
          </p:cNvSpPr>
          <p:nvPr/>
        </p:nvSpPr>
        <p:spPr bwMode="auto">
          <a:xfrm>
            <a:off x="7750175" y="13954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dirty="0">
                <a:solidFill>
                  <a:srgbClr val="008000"/>
                </a:solidFill>
                <a:ea typeface="宋体" pitchFamily="2" charset="-122"/>
              </a:rPr>
              <a:t>BCD</a:t>
            </a:r>
          </a:p>
        </p:txBody>
      </p:sp>
      <p:sp>
        <p:nvSpPr>
          <p:cNvPr id="29709" name="Text Box 32"/>
          <p:cNvSpPr txBox="1">
            <a:spLocks noChangeArrowheads="1"/>
          </p:cNvSpPr>
          <p:nvPr/>
        </p:nvSpPr>
        <p:spPr bwMode="auto">
          <a:xfrm>
            <a:off x="7521575" y="4748213"/>
            <a:ext cx="838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0001 0001 0001 0001 0001 0001</a:t>
            </a:r>
          </a:p>
        </p:txBody>
      </p:sp>
      <p:sp>
        <p:nvSpPr>
          <p:cNvPr id="29710" name="Text Box 33"/>
          <p:cNvSpPr txBox="1">
            <a:spLocks noChangeArrowheads="1"/>
          </p:cNvSpPr>
          <p:nvPr/>
        </p:nvSpPr>
        <p:spPr bwMode="auto">
          <a:xfrm>
            <a:off x="8054975" y="1700213"/>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0000 0001 0010 0011 0100 0101 0110 0111 1000 1001 0000 0001 0010 0011 0100 0101</a:t>
            </a:r>
            <a:r>
              <a:rPr lang="en-US" altLang="zh-CN" sz="2000">
                <a:ea typeface="宋体" pitchFamily="2" charset="-122"/>
              </a:rPr>
              <a:t> </a:t>
            </a:r>
          </a:p>
        </p:txBody>
      </p:sp>
      <p:sp>
        <p:nvSpPr>
          <p:cNvPr id="29711" name="Line 34"/>
          <p:cNvSpPr>
            <a:spLocks noChangeShapeType="1"/>
          </p:cNvSpPr>
          <p:nvPr/>
        </p:nvSpPr>
        <p:spPr bwMode="auto">
          <a:xfrm>
            <a:off x="6607175" y="13954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Line 35"/>
          <p:cNvSpPr>
            <a:spLocks noChangeShapeType="1"/>
          </p:cNvSpPr>
          <p:nvPr/>
        </p:nvSpPr>
        <p:spPr bwMode="auto">
          <a:xfrm>
            <a:off x="7445375" y="13954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0"/>
          </p:nvPr>
        </p:nvSpPr>
        <p:spPr>
          <a:xfrm>
            <a:off x="6589713" y="6376988"/>
            <a:ext cx="2193925" cy="457200"/>
          </a:xfrm>
        </p:spPr>
        <p:txBody>
          <a:bodyPr/>
          <a:lstStyle/>
          <a:p>
            <a:pPr>
              <a:defRPr/>
            </a:pPr>
            <a:fld id="{D9BC0828-5FEB-451B-8359-B8578D76E59E}" type="slidenum">
              <a:rPr lang="zh-CN" altLang="en-US"/>
              <a:pPr>
                <a:defRPr/>
              </a:pPr>
              <a:t>3</a:t>
            </a:fld>
            <a:endParaRPr lang="en-US" altLang="zh-CN"/>
          </a:p>
        </p:txBody>
      </p:sp>
      <p:sp>
        <p:nvSpPr>
          <p:cNvPr id="6147" name="Rectangle 3"/>
          <p:cNvSpPr>
            <a:spLocks noGrp="1" noChangeArrowheads="1"/>
          </p:cNvSpPr>
          <p:nvPr>
            <p:ph type="body" idx="1"/>
          </p:nvPr>
        </p:nvSpPr>
        <p:spPr>
          <a:xfrm>
            <a:off x="457200" y="2565400"/>
            <a:ext cx="8229600" cy="2159000"/>
          </a:xfrm>
        </p:spPr>
        <p:txBody>
          <a:bodyPr/>
          <a:lstStyle/>
          <a:p>
            <a:pPr>
              <a:buFont typeface="Wingdings" pitchFamily="2" charset="2"/>
              <a:buChar char="ü"/>
            </a:pPr>
            <a:r>
              <a:rPr lang="en-US" altLang="zh-CN" smtClean="0">
                <a:ea typeface="宋体" pitchFamily="2" charset="-122"/>
              </a:rPr>
              <a:t>Decimal Numbers (</a:t>
            </a:r>
            <a:r>
              <a:rPr lang="zh-CN" altLang="en-US" smtClean="0">
                <a:ea typeface="宋体" pitchFamily="2" charset="-122"/>
              </a:rPr>
              <a:t>十进制</a:t>
            </a:r>
            <a:r>
              <a:rPr lang="en-US" altLang="zh-CN" smtClean="0">
                <a:ea typeface="宋体" pitchFamily="2" charset="-122"/>
              </a:rPr>
              <a:t>)</a:t>
            </a:r>
          </a:p>
          <a:p>
            <a:pPr>
              <a:buFont typeface="Wingdings" pitchFamily="2" charset="2"/>
              <a:buChar char="ü"/>
            </a:pPr>
            <a:r>
              <a:rPr lang="en-US" altLang="zh-CN" smtClean="0">
                <a:ea typeface="宋体" pitchFamily="2" charset="-122"/>
              </a:rPr>
              <a:t>Binary Numbers (</a:t>
            </a:r>
            <a:r>
              <a:rPr lang="zh-CN" altLang="en-US" smtClean="0">
                <a:ea typeface="宋体" pitchFamily="2" charset="-122"/>
              </a:rPr>
              <a:t>二进制</a:t>
            </a:r>
            <a:r>
              <a:rPr lang="en-US" altLang="zh-CN" smtClean="0">
                <a:ea typeface="宋体" pitchFamily="2" charset="-122"/>
              </a:rPr>
              <a:t>)</a:t>
            </a:r>
          </a:p>
          <a:p>
            <a:pPr>
              <a:buFont typeface="Wingdings" pitchFamily="2" charset="2"/>
              <a:buChar char="ü"/>
            </a:pPr>
            <a:r>
              <a:rPr lang="en-US" altLang="zh-CN" smtClean="0">
                <a:ea typeface="宋体" pitchFamily="2" charset="-122"/>
              </a:rPr>
              <a:t>Hexadecimal Numbers (</a:t>
            </a:r>
            <a:r>
              <a:rPr lang="zh-CN" altLang="en-US" smtClean="0">
                <a:ea typeface="宋体" pitchFamily="2" charset="-122"/>
              </a:rPr>
              <a:t>十六进制</a:t>
            </a:r>
            <a:r>
              <a:rPr lang="en-US" altLang="zh-CN" smtClean="0">
                <a:ea typeface="宋体" pitchFamily="2" charset="-122"/>
              </a:rPr>
              <a:t>)</a:t>
            </a:r>
          </a:p>
          <a:p>
            <a:pPr>
              <a:buFont typeface="Wingdings" pitchFamily="2" charset="2"/>
              <a:buChar char="ü"/>
            </a:pPr>
            <a:r>
              <a:rPr lang="en-US" altLang="zh-CN" smtClean="0">
                <a:ea typeface="宋体" pitchFamily="2" charset="-122"/>
              </a:rPr>
              <a:t>Octal Numbers (</a:t>
            </a:r>
            <a:r>
              <a:rPr lang="zh-CN" altLang="en-US" smtClean="0">
                <a:ea typeface="宋体" pitchFamily="2" charset="-122"/>
              </a:rPr>
              <a:t>八进制</a:t>
            </a:r>
            <a:r>
              <a:rPr lang="en-US" altLang="zh-CN" smtClean="0">
                <a:ea typeface="宋体" pitchFamily="2" charset="-122"/>
              </a:rPr>
              <a:t>)</a:t>
            </a:r>
          </a:p>
        </p:txBody>
      </p:sp>
      <p:sp>
        <p:nvSpPr>
          <p:cNvPr id="614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Number Systems</a:t>
            </a:r>
          </a:p>
        </p:txBody>
      </p:sp>
      <p:sp>
        <p:nvSpPr>
          <p:cNvPr id="614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Number Systems (</a:t>
            </a:r>
            <a:r>
              <a:rPr lang="zh-CN" altLang="en-US" sz="2800" b="1" dirty="0">
                <a:ea typeface="宋体" pitchFamily="2" charset="-122"/>
                <a:cs typeface="Times New Roman" pitchFamily="18" charset="0"/>
              </a:rPr>
              <a:t>数制</a:t>
            </a:r>
            <a:r>
              <a:rPr lang="en-US" altLang="zh-CN" sz="2800" b="1" dirty="0">
                <a:ea typeface="宋体" pitchFamily="2" charset="-122"/>
                <a:cs typeface="Times New Roman" pitchFamily="18" charset="0"/>
              </a:rPr>
              <a:t>)</a:t>
            </a:r>
          </a:p>
        </p:txBody>
      </p:sp>
      <p:pic>
        <p:nvPicPr>
          <p:cNvPr id="615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4119563"/>
            <a:ext cx="4043362"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BCD</a:t>
            </a:r>
          </a:p>
        </p:txBody>
      </p:sp>
      <p:sp>
        <p:nvSpPr>
          <p:cNvPr id="3072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BCD</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30724" name="Text Box 6"/>
          <p:cNvSpPr txBox="1">
            <a:spLocks noChangeArrowheads="1"/>
          </p:cNvSpPr>
          <p:nvPr/>
        </p:nvSpPr>
        <p:spPr bwMode="auto">
          <a:xfrm>
            <a:off x="755650" y="2349500"/>
            <a:ext cx="7920038"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T</a:t>
            </a:r>
            <a:r>
              <a:rPr lang="en-US" altLang="zh-CN" sz="2400" dirty="0" smtClean="0">
                <a:ea typeface="宋体" pitchFamily="2" charset="-122"/>
              </a:rPr>
              <a:t>hink </a:t>
            </a:r>
            <a:r>
              <a:rPr lang="en-US" altLang="zh-CN" sz="2400" dirty="0">
                <a:ea typeface="宋体" pitchFamily="2" charset="-122"/>
              </a:rPr>
              <a:t>of BCD in terms of column weights in groups of four bits. For an 8-bit BCD number, the column weights are: 80  40  20  10   8   4   2   1.</a:t>
            </a:r>
          </a:p>
          <a:p>
            <a:pPr algn="just">
              <a:spcBef>
                <a:spcPct val="50000"/>
              </a:spcBef>
            </a:pPr>
            <a:endParaRPr lang="en-US" altLang="zh-CN" sz="2400" dirty="0">
              <a:ea typeface="宋体" pitchFamily="2" charset="-122"/>
            </a:endParaRPr>
          </a:p>
        </p:txBody>
      </p:sp>
      <p:sp>
        <p:nvSpPr>
          <p:cNvPr id="18" name="WordArt 23"/>
          <p:cNvSpPr>
            <a:spLocks noChangeArrowheads="1" noChangeShapeType="1" noTextEdit="1"/>
          </p:cNvSpPr>
          <p:nvPr/>
        </p:nvSpPr>
        <p:spPr bwMode="auto">
          <a:xfrm>
            <a:off x="827088" y="3657600"/>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9" name="Text Box 24"/>
          <p:cNvSpPr txBox="1">
            <a:spLocks noChangeArrowheads="1"/>
          </p:cNvSpPr>
          <p:nvPr/>
        </p:nvSpPr>
        <p:spPr bwMode="auto">
          <a:xfrm>
            <a:off x="2339975" y="3573463"/>
            <a:ext cx="640873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What are the column weights for the BCD number </a:t>
            </a:r>
            <a:r>
              <a:rPr lang="en-US" altLang="zh-CN" sz="2400">
                <a:solidFill>
                  <a:srgbClr val="663300"/>
                </a:solidFill>
                <a:ea typeface="宋体" pitchFamily="2" charset="-122"/>
              </a:rPr>
              <a:t>1000</a:t>
            </a:r>
            <a:r>
              <a:rPr lang="en-US" altLang="zh-CN" sz="2400">
                <a:ea typeface="宋体" pitchFamily="2" charset="-122"/>
              </a:rPr>
              <a:t> </a:t>
            </a:r>
            <a:r>
              <a:rPr lang="en-US" altLang="zh-CN" sz="2400">
                <a:solidFill>
                  <a:srgbClr val="FF0000"/>
                </a:solidFill>
                <a:ea typeface="宋体" pitchFamily="2" charset="-122"/>
              </a:rPr>
              <a:t>0011</a:t>
            </a:r>
            <a:r>
              <a:rPr lang="en-US" altLang="zh-CN" sz="2400">
                <a:ea typeface="宋体" pitchFamily="2" charset="-122"/>
              </a:rPr>
              <a:t> </a:t>
            </a:r>
            <a:r>
              <a:rPr lang="en-US" altLang="zh-CN" sz="2400">
                <a:solidFill>
                  <a:srgbClr val="0000FF"/>
                </a:solidFill>
                <a:ea typeface="宋体" pitchFamily="2" charset="-122"/>
              </a:rPr>
              <a:t>0101</a:t>
            </a:r>
            <a:r>
              <a:rPr lang="en-US" altLang="zh-CN" sz="2400">
                <a:ea typeface="宋体" pitchFamily="2" charset="-122"/>
              </a:rPr>
              <a:t> </a:t>
            </a:r>
            <a:r>
              <a:rPr lang="en-US" altLang="zh-CN" sz="2400">
                <a:solidFill>
                  <a:srgbClr val="009900"/>
                </a:solidFill>
                <a:ea typeface="宋体" pitchFamily="2" charset="-122"/>
              </a:rPr>
              <a:t>1001</a:t>
            </a:r>
            <a:r>
              <a:rPr lang="en-US" altLang="zh-CN" sz="2400">
                <a:ea typeface="宋体" pitchFamily="2" charset="-122"/>
              </a:rPr>
              <a:t>?</a:t>
            </a:r>
          </a:p>
        </p:txBody>
      </p:sp>
      <p:sp>
        <p:nvSpPr>
          <p:cNvPr id="21" name="Text Box 26"/>
          <p:cNvSpPr txBox="1">
            <a:spLocks noChangeArrowheads="1"/>
          </p:cNvSpPr>
          <p:nvPr/>
        </p:nvSpPr>
        <p:spPr bwMode="auto">
          <a:xfrm>
            <a:off x="323850" y="4479925"/>
            <a:ext cx="8569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663300"/>
                </a:solidFill>
                <a:ea typeface="宋体" pitchFamily="2" charset="-122"/>
              </a:rPr>
              <a:t>8000 4000 2000 1000</a:t>
            </a:r>
            <a:r>
              <a:rPr lang="en-US" altLang="zh-CN" sz="2400">
                <a:ea typeface="宋体" pitchFamily="2" charset="-122"/>
              </a:rPr>
              <a:t>  </a:t>
            </a:r>
            <a:r>
              <a:rPr lang="en-US" altLang="zh-CN" sz="2400">
                <a:solidFill>
                  <a:srgbClr val="FF0000"/>
                </a:solidFill>
                <a:ea typeface="宋体" pitchFamily="2" charset="-122"/>
              </a:rPr>
              <a:t>800 400 200 100</a:t>
            </a:r>
            <a:r>
              <a:rPr lang="en-US" altLang="zh-CN" sz="2400">
                <a:ea typeface="宋体" pitchFamily="2" charset="-122"/>
              </a:rPr>
              <a:t>  </a:t>
            </a:r>
            <a:r>
              <a:rPr lang="en-US" altLang="zh-CN" sz="2400">
                <a:solidFill>
                  <a:srgbClr val="0000FF"/>
                </a:solidFill>
                <a:ea typeface="宋体" pitchFamily="2" charset="-122"/>
              </a:rPr>
              <a:t>80  40  20  10</a:t>
            </a:r>
            <a:r>
              <a:rPr lang="en-US" altLang="zh-CN" sz="2400">
                <a:ea typeface="宋体" pitchFamily="2" charset="-122"/>
              </a:rPr>
              <a:t>    </a:t>
            </a:r>
            <a:r>
              <a:rPr lang="en-US" altLang="zh-CN" sz="2400">
                <a:solidFill>
                  <a:srgbClr val="009900"/>
                </a:solidFill>
                <a:ea typeface="宋体" pitchFamily="2" charset="-122"/>
              </a:rPr>
              <a:t>8   4   2   1</a:t>
            </a:r>
          </a:p>
        </p:txBody>
      </p:sp>
      <p:sp>
        <p:nvSpPr>
          <p:cNvPr id="22" name="Text Box 29"/>
          <p:cNvSpPr txBox="1">
            <a:spLocks noChangeArrowheads="1"/>
          </p:cNvSpPr>
          <p:nvPr/>
        </p:nvSpPr>
        <p:spPr bwMode="auto">
          <a:xfrm>
            <a:off x="755650" y="4965700"/>
            <a:ext cx="79200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Note that you could add the column weights where there is a 1 to obtain the decimal number. For this case:</a:t>
            </a:r>
          </a:p>
        </p:txBody>
      </p:sp>
      <p:sp>
        <p:nvSpPr>
          <p:cNvPr id="23" name="Text Box 30"/>
          <p:cNvSpPr txBox="1">
            <a:spLocks noChangeArrowheads="1"/>
          </p:cNvSpPr>
          <p:nvPr/>
        </p:nvSpPr>
        <p:spPr bwMode="auto">
          <a:xfrm>
            <a:off x="1619250" y="5919788"/>
            <a:ext cx="60626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solidFill>
                  <a:srgbClr val="663300"/>
                </a:solidFill>
                <a:ea typeface="宋体" pitchFamily="2" charset="-122"/>
              </a:rPr>
              <a:t>8000</a:t>
            </a:r>
            <a:r>
              <a:rPr lang="en-US" altLang="zh-CN" sz="2400">
                <a:ea typeface="宋体" pitchFamily="2" charset="-122"/>
              </a:rPr>
              <a:t> + </a:t>
            </a:r>
            <a:r>
              <a:rPr lang="en-US" altLang="zh-CN" sz="2400">
                <a:solidFill>
                  <a:srgbClr val="FF0000"/>
                </a:solidFill>
                <a:ea typeface="宋体" pitchFamily="2" charset="-122"/>
              </a:rPr>
              <a:t>200</a:t>
            </a:r>
            <a:r>
              <a:rPr lang="en-US" altLang="zh-CN" sz="2400">
                <a:ea typeface="宋体" pitchFamily="2" charset="-122"/>
              </a:rPr>
              <a:t> +</a:t>
            </a:r>
            <a:r>
              <a:rPr lang="en-US" altLang="zh-CN" sz="2400">
                <a:solidFill>
                  <a:srgbClr val="FF0000"/>
                </a:solidFill>
                <a:ea typeface="宋体" pitchFamily="2" charset="-122"/>
              </a:rPr>
              <a:t>100</a:t>
            </a:r>
            <a:r>
              <a:rPr lang="en-US" altLang="zh-CN" sz="2400">
                <a:ea typeface="宋体" pitchFamily="2" charset="-122"/>
              </a:rPr>
              <a:t> + </a:t>
            </a:r>
            <a:r>
              <a:rPr lang="en-US" altLang="zh-CN" sz="2400">
                <a:solidFill>
                  <a:srgbClr val="0000FF"/>
                </a:solidFill>
                <a:ea typeface="宋体" pitchFamily="2" charset="-122"/>
              </a:rPr>
              <a:t>40</a:t>
            </a:r>
            <a:r>
              <a:rPr lang="en-US" altLang="zh-CN" sz="2400">
                <a:ea typeface="宋体" pitchFamily="2" charset="-122"/>
              </a:rPr>
              <a:t> + </a:t>
            </a:r>
            <a:r>
              <a:rPr lang="en-US" altLang="zh-CN" sz="2400">
                <a:solidFill>
                  <a:srgbClr val="0000FF"/>
                </a:solidFill>
                <a:ea typeface="宋体" pitchFamily="2" charset="-122"/>
              </a:rPr>
              <a:t>10</a:t>
            </a:r>
            <a:r>
              <a:rPr lang="en-US" altLang="zh-CN" sz="2400">
                <a:ea typeface="宋体" pitchFamily="2" charset="-122"/>
              </a:rPr>
              <a:t> + </a:t>
            </a:r>
            <a:r>
              <a:rPr lang="en-US" altLang="zh-CN" sz="2400">
                <a:solidFill>
                  <a:srgbClr val="009900"/>
                </a:solidFill>
                <a:ea typeface="宋体" pitchFamily="2" charset="-122"/>
              </a:rPr>
              <a:t>8</a:t>
            </a:r>
            <a:r>
              <a:rPr lang="en-US" altLang="zh-CN" sz="2400">
                <a:ea typeface="宋体" pitchFamily="2" charset="-122"/>
              </a:rPr>
              <a:t> +</a:t>
            </a:r>
            <a:r>
              <a:rPr lang="en-US" altLang="zh-CN" sz="2400">
                <a:solidFill>
                  <a:srgbClr val="009900"/>
                </a:solidFill>
                <a:ea typeface="宋体" pitchFamily="2" charset="-122"/>
              </a:rPr>
              <a:t>1</a:t>
            </a:r>
            <a:r>
              <a:rPr lang="en-US" altLang="zh-CN" sz="2400">
                <a:ea typeface="宋体" pitchFamily="2" charset="-122"/>
              </a:rPr>
              <a:t> = </a:t>
            </a:r>
            <a:r>
              <a:rPr lang="en-US" altLang="zh-CN" sz="2400">
                <a:solidFill>
                  <a:schemeClr val="tx2"/>
                </a:solidFill>
                <a:ea typeface="宋体" pitchFamily="2" charset="-122"/>
              </a:rPr>
              <a:t>8</a:t>
            </a:r>
            <a:r>
              <a:rPr lang="en-US" altLang="zh-CN" sz="2400">
                <a:solidFill>
                  <a:srgbClr val="FF0000"/>
                </a:solidFill>
                <a:ea typeface="宋体" pitchFamily="2" charset="-122"/>
              </a:rPr>
              <a:t>3</a:t>
            </a:r>
            <a:r>
              <a:rPr lang="en-US" altLang="zh-CN" sz="2400">
                <a:solidFill>
                  <a:srgbClr val="0000FF"/>
                </a:solidFill>
                <a:ea typeface="宋体" pitchFamily="2" charset="-122"/>
              </a:rPr>
              <a:t>5</a:t>
            </a:r>
            <a:r>
              <a:rPr lang="en-US" altLang="zh-CN" sz="2400">
                <a:solidFill>
                  <a:srgbClr val="009900"/>
                </a:solidFill>
                <a:ea typeface="宋体" pitchFamily="2" charset="-122"/>
              </a:rPr>
              <a:t>9</a:t>
            </a:r>
            <a:r>
              <a:rPr lang="en-US" altLang="zh-CN" sz="2400" baseline="-25000">
                <a:ea typeface="宋体" pitchFamily="2" charset="-122"/>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900" decel="100000" fill="hold"/>
                                        <p:tgtEl>
                                          <p:spTgt spid="22"/>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000"/>
                            </p:stCondLst>
                            <p:childTnLst>
                              <p:par>
                                <p:cTn id="26" presetID="15"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BCD</a:t>
            </a:r>
          </a:p>
        </p:txBody>
      </p:sp>
      <p:sp>
        <p:nvSpPr>
          <p:cNvPr id="3072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BCD Addition</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0724" name="Text Box 6"/>
          <p:cNvSpPr txBox="1">
            <a:spLocks noChangeArrowheads="1"/>
          </p:cNvSpPr>
          <p:nvPr/>
        </p:nvSpPr>
        <p:spPr bwMode="auto">
          <a:xfrm>
            <a:off x="323528" y="2492896"/>
            <a:ext cx="87129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ts val="0"/>
              </a:spcBef>
            </a:pPr>
            <a:r>
              <a:rPr lang="en-US" altLang="zh-CN" sz="2400" dirty="0" smtClean="0">
                <a:ea typeface="宋体" pitchFamily="2" charset="-122"/>
              </a:rPr>
              <a:t>Step 1: Add the BCD numbers using the rules for binary  addition</a:t>
            </a:r>
          </a:p>
          <a:p>
            <a:pPr algn="just">
              <a:spcBef>
                <a:spcPts val="0"/>
              </a:spcBef>
            </a:pPr>
            <a:r>
              <a:rPr lang="en-US" altLang="zh-CN" sz="2400" dirty="0" smtClean="0">
                <a:ea typeface="宋体" pitchFamily="2" charset="-122"/>
              </a:rPr>
              <a:t>Step 2: If a 4-bit sum is equal or less than 9, it is a valid BCD number</a:t>
            </a:r>
          </a:p>
          <a:p>
            <a:pPr algn="just">
              <a:spcBef>
                <a:spcPts val="0"/>
              </a:spcBef>
            </a:pPr>
            <a:r>
              <a:rPr lang="en-US" altLang="zh-CN" sz="2400" dirty="0">
                <a:ea typeface="宋体" pitchFamily="2" charset="-122"/>
              </a:rPr>
              <a:t>Step </a:t>
            </a:r>
            <a:r>
              <a:rPr lang="en-US" altLang="zh-CN" sz="2400" dirty="0" smtClean="0">
                <a:ea typeface="宋体" pitchFamily="2" charset="-122"/>
              </a:rPr>
              <a:t>3: </a:t>
            </a:r>
            <a:r>
              <a:rPr lang="en-US" altLang="zh-CN" sz="2400" dirty="0">
                <a:ea typeface="宋体" pitchFamily="2" charset="-122"/>
              </a:rPr>
              <a:t>If a 4-bit sum is </a:t>
            </a:r>
            <a:r>
              <a:rPr lang="en-US" altLang="zh-CN" sz="2400" dirty="0" smtClean="0">
                <a:ea typeface="宋体" pitchFamily="2" charset="-122"/>
              </a:rPr>
              <a:t>greater </a:t>
            </a:r>
            <a:r>
              <a:rPr lang="en-US" altLang="zh-CN" sz="2400" dirty="0">
                <a:ea typeface="宋体" pitchFamily="2" charset="-122"/>
              </a:rPr>
              <a:t>than </a:t>
            </a:r>
            <a:r>
              <a:rPr lang="en-US" altLang="zh-CN" sz="2400" dirty="0" smtClean="0">
                <a:ea typeface="宋体" pitchFamily="2" charset="-122"/>
              </a:rPr>
              <a:t>9 or a carry out is generated</a:t>
            </a:r>
            <a:endParaRPr lang="en-US" altLang="zh-CN" sz="2400" dirty="0">
              <a:ea typeface="宋体" pitchFamily="2" charset="-122"/>
            </a:endParaRPr>
          </a:p>
          <a:p>
            <a:pPr algn="just">
              <a:spcBef>
                <a:spcPts val="0"/>
              </a:spcBef>
            </a:pPr>
            <a:r>
              <a:rPr lang="en-US" altLang="zh-CN" sz="2400" dirty="0" smtClean="0">
                <a:ea typeface="宋体" pitchFamily="2" charset="-122"/>
              </a:rPr>
              <a:t>            Add 6 (0110) to skip the six invalid states and return the code  </a:t>
            </a:r>
          </a:p>
          <a:p>
            <a:pPr algn="just">
              <a:spcBef>
                <a:spcPts val="0"/>
              </a:spcBef>
            </a:pPr>
            <a:r>
              <a:rPr lang="en-US" altLang="zh-CN" sz="2400" dirty="0">
                <a:ea typeface="宋体" pitchFamily="2" charset="-122"/>
              </a:rPr>
              <a:t> </a:t>
            </a:r>
            <a:r>
              <a:rPr lang="en-US" altLang="zh-CN" sz="2400" dirty="0" smtClean="0">
                <a:ea typeface="宋体" pitchFamily="2" charset="-122"/>
              </a:rPr>
              <a:t>           to 8421. If a carry results when 6 is added, simply add the </a:t>
            </a:r>
          </a:p>
          <a:p>
            <a:pPr algn="just">
              <a:spcBef>
                <a:spcPts val="0"/>
              </a:spcBef>
            </a:pPr>
            <a:r>
              <a:rPr lang="en-US" altLang="zh-CN" sz="2400" dirty="0">
                <a:ea typeface="宋体" pitchFamily="2" charset="-122"/>
              </a:rPr>
              <a:t> </a:t>
            </a:r>
            <a:r>
              <a:rPr lang="en-US" altLang="zh-CN" sz="2400" dirty="0" smtClean="0">
                <a:ea typeface="宋体" pitchFamily="2" charset="-122"/>
              </a:rPr>
              <a:t>           carry to the next 4-bit group. </a:t>
            </a:r>
            <a:endParaRPr lang="en-US" altLang="zh-CN" sz="2400" dirty="0">
              <a:ea typeface="宋体" pitchFamily="2" charset="-122"/>
            </a:endParaRPr>
          </a:p>
        </p:txBody>
      </p:sp>
      <p:sp>
        <p:nvSpPr>
          <p:cNvPr id="10" name="WordArt 6"/>
          <p:cNvSpPr>
            <a:spLocks noChangeArrowheads="1" noChangeShapeType="1" noTextEdit="1"/>
          </p:cNvSpPr>
          <p:nvPr/>
        </p:nvSpPr>
        <p:spPr bwMode="auto">
          <a:xfrm>
            <a:off x="467544" y="4851946"/>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1" name="Text Box 7"/>
          <p:cNvSpPr txBox="1">
            <a:spLocks noChangeArrowheads="1"/>
          </p:cNvSpPr>
          <p:nvPr/>
        </p:nvSpPr>
        <p:spPr bwMode="auto">
          <a:xfrm>
            <a:off x="4283968" y="4739660"/>
            <a:ext cx="367240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      0 0 0 1  0 1 1 0        16</a:t>
            </a:r>
          </a:p>
          <a:p>
            <a:r>
              <a:rPr lang="en-US" altLang="zh-CN" sz="2400" dirty="0">
                <a:ea typeface="宋体" pitchFamily="2" charset="-122"/>
              </a:rPr>
              <a:t> </a:t>
            </a:r>
            <a:r>
              <a:rPr lang="en-US" altLang="zh-CN" sz="2400" dirty="0" smtClean="0">
                <a:ea typeface="宋体" pitchFamily="2" charset="-122"/>
              </a:rPr>
              <a:t> +  0 0 0 1  0 1 0 1    +  15</a:t>
            </a:r>
          </a:p>
          <a:p>
            <a:r>
              <a:rPr lang="en-US" altLang="zh-CN" sz="2400" dirty="0" smtClean="0">
                <a:ea typeface="宋体" pitchFamily="2" charset="-122"/>
              </a:rPr>
              <a:t>      0 0 1 0  1 0 1 1         31</a:t>
            </a:r>
          </a:p>
          <a:p>
            <a:r>
              <a:rPr lang="en-US" altLang="zh-CN" sz="2400" dirty="0">
                <a:ea typeface="宋体" pitchFamily="2" charset="-122"/>
              </a:rPr>
              <a:t> </a:t>
            </a:r>
            <a:r>
              <a:rPr lang="en-US" altLang="zh-CN" sz="2400" dirty="0" smtClean="0">
                <a:ea typeface="宋体" pitchFamily="2" charset="-122"/>
              </a:rPr>
              <a:t>              +  0 1 1 0</a:t>
            </a:r>
          </a:p>
          <a:p>
            <a:r>
              <a:rPr lang="en-US" altLang="zh-CN" sz="2400" dirty="0">
                <a:ea typeface="宋体" pitchFamily="2" charset="-122"/>
              </a:rPr>
              <a:t> </a:t>
            </a:r>
            <a:r>
              <a:rPr lang="en-US" altLang="zh-CN" sz="2400" dirty="0" smtClean="0">
                <a:ea typeface="宋体" pitchFamily="2" charset="-122"/>
              </a:rPr>
              <a:t>     0 0 1 1  0 0 0 1</a:t>
            </a:r>
            <a:endParaRPr lang="en-US" altLang="zh-CN" sz="2400" dirty="0">
              <a:ea typeface="宋体" pitchFamily="2" charset="-122"/>
            </a:endParaRPr>
          </a:p>
        </p:txBody>
      </p:sp>
      <p:cxnSp>
        <p:nvCxnSpPr>
          <p:cNvPr id="3" name="直接连接符 2"/>
          <p:cNvCxnSpPr/>
          <p:nvPr/>
        </p:nvCxnSpPr>
        <p:spPr bwMode="auto">
          <a:xfrm>
            <a:off x="4788024" y="5517232"/>
            <a:ext cx="18722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4788024" y="6237312"/>
            <a:ext cx="1872208"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6865539" y="5517232"/>
            <a:ext cx="802805" cy="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7"/>
          <p:cNvSpPr txBox="1">
            <a:spLocks noChangeArrowheads="1"/>
          </p:cNvSpPr>
          <p:nvPr/>
        </p:nvSpPr>
        <p:spPr bwMode="auto">
          <a:xfrm>
            <a:off x="1403648" y="5334307"/>
            <a:ext cx="26642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      0 0 0 1  0 1 1 0 </a:t>
            </a:r>
          </a:p>
          <a:p>
            <a:r>
              <a:rPr lang="en-US" altLang="zh-CN" sz="2400" dirty="0">
                <a:ea typeface="宋体" pitchFamily="2" charset="-122"/>
              </a:rPr>
              <a:t> </a:t>
            </a:r>
            <a:r>
              <a:rPr lang="en-US" altLang="zh-CN" sz="2400" dirty="0" smtClean="0">
                <a:ea typeface="宋体" pitchFamily="2" charset="-122"/>
              </a:rPr>
              <a:t> +  0 0 0 1  0 1 0 1 </a:t>
            </a:r>
          </a:p>
        </p:txBody>
      </p:sp>
    </p:spTree>
    <p:extLst>
      <p:ext uri="{BB962C8B-B14F-4D97-AF65-F5344CB8AC3E}">
        <p14:creationId xmlns:p14="http://schemas.microsoft.com/office/powerpoint/2010/main" val="6320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BCD</a:t>
            </a:r>
          </a:p>
        </p:txBody>
      </p:sp>
      <p:sp>
        <p:nvSpPr>
          <p:cNvPr id="3174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BCD</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pic>
        <p:nvPicPr>
          <p:cNvPr id="31748" name="Picture 12" descr="IMG_2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13100"/>
            <a:ext cx="4979987" cy="3556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5" name="Group 16"/>
          <p:cNvGrpSpPr>
            <a:grpSpLocks/>
          </p:cNvGrpSpPr>
          <p:nvPr/>
        </p:nvGrpSpPr>
        <p:grpSpPr bwMode="auto">
          <a:xfrm>
            <a:off x="3635375" y="1741488"/>
            <a:ext cx="4960938" cy="5029200"/>
            <a:chOff x="1968" y="624"/>
            <a:chExt cx="3125" cy="3168"/>
          </a:xfrm>
        </p:grpSpPr>
        <p:pic>
          <p:nvPicPr>
            <p:cNvPr id="31751" name="Picture 13" descr="IMG_2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 y="624"/>
              <a:ext cx="2263" cy="316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752" name="Line 15"/>
            <p:cNvSpPr>
              <a:spLocks noChangeShapeType="1"/>
            </p:cNvSpPr>
            <p:nvPr/>
          </p:nvSpPr>
          <p:spPr bwMode="auto">
            <a:xfrm flipH="1">
              <a:off x="1968" y="1823"/>
              <a:ext cx="880" cy="38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0" name="Text Box 5"/>
          <p:cNvSpPr txBox="1">
            <a:spLocks noChangeArrowheads="1"/>
          </p:cNvSpPr>
          <p:nvPr/>
        </p:nvSpPr>
        <p:spPr bwMode="auto">
          <a:xfrm>
            <a:off x="774700" y="2395538"/>
            <a:ext cx="4302125"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A lab experiment in which BCD is converted to decimal is shown. </a:t>
            </a:r>
          </a:p>
          <a:p>
            <a:pPr>
              <a:spcBef>
                <a:spcPct val="50000"/>
              </a:spcBef>
            </a:pP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Gray Code</a:t>
            </a:r>
          </a:p>
        </p:txBody>
      </p:sp>
      <p:sp>
        <p:nvSpPr>
          <p:cNvPr id="3277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Gray </a:t>
            </a:r>
            <a:r>
              <a:rPr lang="en-US" altLang="zh-CN" sz="2800" b="1" dirty="0" smtClean="0">
                <a:ea typeface="宋体" pitchFamily="2" charset="-122"/>
                <a:cs typeface="Times New Roman" pitchFamily="18" charset="0"/>
              </a:rPr>
              <a:t>Code(</a:t>
            </a:r>
            <a:r>
              <a:rPr lang="zh-CN" altLang="en-US" sz="2800" b="1" dirty="0" smtClean="0">
                <a:ea typeface="宋体" pitchFamily="2" charset="-122"/>
                <a:cs typeface="Times New Roman" pitchFamily="18" charset="0"/>
              </a:rPr>
              <a:t>格雷码</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2772" name="Rectangle 19"/>
          <p:cNvSpPr>
            <a:spLocks noChangeArrowheads="1"/>
          </p:cNvSpPr>
          <p:nvPr/>
        </p:nvSpPr>
        <p:spPr bwMode="auto">
          <a:xfrm>
            <a:off x="5424488" y="1395413"/>
            <a:ext cx="2743200" cy="5257800"/>
          </a:xfrm>
          <a:prstGeom prst="rect">
            <a:avLst/>
          </a:prstGeom>
          <a:solidFill>
            <a:srgbClr val="FF99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2773" name="Text Box 20"/>
          <p:cNvSpPr txBox="1">
            <a:spLocks noChangeArrowheads="1"/>
          </p:cNvSpPr>
          <p:nvPr/>
        </p:nvSpPr>
        <p:spPr bwMode="auto">
          <a:xfrm>
            <a:off x="5805488" y="16843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32774" name="Text Box 21"/>
          <p:cNvSpPr txBox="1">
            <a:spLocks noChangeArrowheads="1"/>
          </p:cNvSpPr>
          <p:nvPr/>
        </p:nvSpPr>
        <p:spPr bwMode="auto">
          <a:xfrm>
            <a:off x="6415088" y="16843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32775" name="Text Box 22"/>
          <p:cNvSpPr txBox="1">
            <a:spLocks noChangeArrowheads="1"/>
          </p:cNvSpPr>
          <p:nvPr/>
        </p:nvSpPr>
        <p:spPr bwMode="auto">
          <a:xfrm>
            <a:off x="5424488" y="13954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32776" name="Text Box 23"/>
          <p:cNvSpPr txBox="1">
            <a:spLocks noChangeArrowheads="1"/>
          </p:cNvSpPr>
          <p:nvPr/>
        </p:nvSpPr>
        <p:spPr bwMode="auto">
          <a:xfrm>
            <a:off x="6415088" y="13954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32777" name="Line 24"/>
          <p:cNvSpPr>
            <a:spLocks noChangeShapeType="1"/>
          </p:cNvSpPr>
          <p:nvPr/>
        </p:nvSpPr>
        <p:spPr bwMode="auto">
          <a:xfrm>
            <a:off x="5424488" y="1700213"/>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 name="Text Box 25"/>
          <p:cNvSpPr txBox="1">
            <a:spLocks noChangeArrowheads="1"/>
          </p:cNvSpPr>
          <p:nvPr/>
        </p:nvSpPr>
        <p:spPr bwMode="auto">
          <a:xfrm>
            <a:off x="7177088" y="1395413"/>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6600CC"/>
                </a:solidFill>
                <a:ea typeface="宋体" pitchFamily="2" charset="-122"/>
              </a:rPr>
              <a:t>Gray code</a:t>
            </a:r>
          </a:p>
        </p:txBody>
      </p:sp>
      <p:sp>
        <p:nvSpPr>
          <p:cNvPr id="32779" name="Text Box 27"/>
          <p:cNvSpPr txBox="1">
            <a:spLocks noChangeArrowheads="1"/>
          </p:cNvSpPr>
          <p:nvPr/>
        </p:nvSpPr>
        <p:spPr bwMode="auto">
          <a:xfrm>
            <a:off x="7329488" y="1700213"/>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6600CC"/>
                </a:solidFill>
                <a:ea typeface="宋体" pitchFamily="2" charset="-122"/>
              </a:rPr>
              <a:t>0000 0001 0011 0010 0110 0111 0101 0100 1100 1101 1111 1110 1010 1011 1001 1000 </a:t>
            </a:r>
          </a:p>
        </p:txBody>
      </p:sp>
      <p:sp>
        <p:nvSpPr>
          <p:cNvPr id="32780" name="Line 28"/>
          <p:cNvSpPr>
            <a:spLocks noChangeShapeType="1"/>
          </p:cNvSpPr>
          <p:nvPr/>
        </p:nvSpPr>
        <p:spPr bwMode="auto">
          <a:xfrm>
            <a:off x="6338888" y="13954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1" name="Line 29"/>
          <p:cNvSpPr>
            <a:spLocks noChangeShapeType="1"/>
          </p:cNvSpPr>
          <p:nvPr/>
        </p:nvSpPr>
        <p:spPr bwMode="auto">
          <a:xfrm>
            <a:off x="7177088" y="13954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Text Box 6"/>
          <p:cNvSpPr txBox="1">
            <a:spLocks noChangeArrowheads="1"/>
          </p:cNvSpPr>
          <p:nvPr/>
        </p:nvSpPr>
        <p:spPr bwMode="auto">
          <a:xfrm>
            <a:off x="755650" y="2420938"/>
            <a:ext cx="46482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Gray code is an unweighted code that has a single bit change between one code word and the next in a sequence. </a:t>
            </a:r>
          </a:p>
          <a:p>
            <a:pPr algn="just">
              <a:spcBef>
                <a:spcPct val="50000"/>
              </a:spcBef>
            </a:pPr>
            <a:r>
              <a:rPr lang="en-US" altLang="zh-CN" sz="2400">
                <a:ea typeface="宋体" pitchFamily="2" charset="-122"/>
              </a:rPr>
              <a:t>Gray code is used to avoid problems in systems where an error can occur if more than one bit changes at a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Gray Code</a:t>
            </a:r>
          </a:p>
        </p:txBody>
      </p:sp>
      <p:sp>
        <p:nvSpPr>
          <p:cNvPr id="3277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Gray </a:t>
            </a:r>
            <a:r>
              <a:rPr lang="en-US" altLang="zh-CN" sz="2800" b="1" dirty="0" smtClean="0">
                <a:ea typeface="宋体" pitchFamily="2" charset="-122"/>
                <a:cs typeface="Times New Roman" pitchFamily="18" charset="0"/>
              </a:rPr>
              <a:t>Code(</a:t>
            </a:r>
            <a:r>
              <a:rPr lang="zh-CN" altLang="en-US" sz="2800" b="1" dirty="0" smtClean="0">
                <a:ea typeface="宋体" pitchFamily="2" charset="-122"/>
                <a:cs typeface="Times New Roman" pitchFamily="18" charset="0"/>
              </a:rPr>
              <a:t>格雷码</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2782" name="Text Box 6"/>
          <p:cNvSpPr txBox="1">
            <a:spLocks noChangeArrowheads="1"/>
          </p:cNvSpPr>
          <p:nvPr/>
        </p:nvSpPr>
        <p:spPr bwMode="auto">
          <a:xfrm>
            <a:off x="446856" y="249812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ct val="50000"/>
              </a:spcBef>
              <a:buFont typeface="Wingdings" pitchFamily="2" charset="2"/>
              <a:buChar char="ü"/>
            </a:pPr>
            <a:r>
              <a:rPr lang="en-US" altLang="zh-CN" sz="2400" b="1" dirty="0" smtClean="0">
                <a:ea typeface="宋体" pitchFamily="2" charset="-122"/>
              </a:rPr>
              <a:t>Binary-to-Gray Code Conversion</a:t>
            </a:r>
            <a:endParaRPr lang="en-US" altLang="zh-CN" sz="2400" dirty="0" smtClean="0">
              <a:ea typeface="宋体" pitchFamily="2" charset="-122"/>
            </a:endParaRPr>
          </a:p>
          <a:p>
            <a:pPr marL="457200" indent="-457200" algn="just">
              <a:spcBef>
                <a:spcPts val="0"/>
              </a:spcBef>
              <a:buAutoNum type="arabicPeriod"/>
            </a:pPr>
            <a:r>
              <a:rPr lang="en-US" altLang="zh-CN" sz="2400" dirty="0" smtClean="0">
                <a:ea typeface="宋体" pitchFamily="2" charset="-122"/>
              </a:rPr>
              <a:t>The left most in the Gray code is the same as the   </a:t>
            </a:r>
          </a:p>
          <a:p>
            <a:pPr algn="just">
              <a:spcBef>
                <a:spcPts val="0"/>
              </a:spcBef>
            </a:pPr>
            <a:r>
              <a:rPr lang="en-US" altLang="zh-CN" sz="2400" dirty="0">
                <a:ea typeface="宋体" pitchFamily="2" charset="-122"/>
              </a:rPr>
              <a:t> </a:t>
            </a:r>
            <a:r>
              <a:rPr lang="en-US" altLang="zh-CN" sz="2400" dirty="0" smtClean="0">
                <a:ea typeface="宋体" pitchFamily="2" charset="-122"/>
              </a:rPr>
              <a:t>     corresponding most significant bit in the binary number</a:t>
            </a:r>
          </a:p>
          <a:p>
            <a:pPr marL="457200" indent="-457200" algn="just">
              <a:spcBef>
                <a:spcPts val="0"/>
              </a:spcBef>
              <a:buAutoNum type="arabicPeriod" startAt="2"/>
            </a:pPr>
            <a:r>
              <a:rPr lang="en-US" altLang="zh-CN" sz="2400" dirty="0" smtClean="0">
                <a:ea typeface="宋体" pitchFamily="2" charset="-122"/>
              </a:rPr>
              <a:t>Going from left to right, add each adjacent pair of binary code </a:t>
            </a:r>
          </a:p>
          <a:p>
            <a:pPr algn="just">
              <a:spcBef>
                <a:spcPts val="0"/>
              </a:spcBef>
            </a:pPr>
            <a:r>
              <a:rPr lang="en-US" altLang="zh-CN" sz="2400" dirty="0">
                <a:ea typeface="宋体" pitchFamily="2" charset="-122"/>
              </a:rPr>
              <a:t> </a:t>
            </a:r>
            <a:r>
              <a:rPr lang="en-US" altLang="zh-CN" sz="2400" dirty="0" smtClean="0">
                <a:ea typeface="宋体" pitchFamily="2" charset="-122"/>
              </a:rPr>
              <a:t>     bits to get the next Gray code. (Discard carries)</a:t>
            </a:r>
          </a:p>
        </p:txBody>
      </p:sp>
      <p:sp>
        <p:nvSpPr>
          <p:cNvPr id="15" name="WordArt 6"/>
          <p:cNvSpPr>
            <a:spLocks noChangeArrowheads="1" noChangeShapeType="1" noTextEdit="1"/>
          </p:cNvSpPr>
          <p:nvPr/>
        </p:nvSpPr>
        <p:spPr bwMode="auto">
          <a:xfrm>
            <a:off x="616496" y="4491906"/>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 name="Text Box 7"/>
          <p:cNvSpPr txBox="1">
            <a:spLocks noChangeArrowheads="1"/>
          </p:cNvSpPr>
          <p:nvPr/>
        </p:nvSpPr>
        <p:spPr bwMode="auto">
          <a:xfrm>
            <a:off x="2725452" y="5013176"/>
            <a:ext cx="36724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1   0   1   1   0       Binary </a:t>
            </a:r>
          </a:p>
          <a:p>
            <a:r>
              <a:rPr lang="en-US" altLang="zh-CN" sz="2400" dirty="0" smtClean="0">
                <a:ea typeface="宋体" pitchFamily="2" charset="-122"/>
              </a:rPr>
              <a:t>1   1   1   0   1       Gray</a:t>
            </a:r>
            <a:endParaRPr lang="en-US" altLang="zh-CN" sz="2400" dirty="0">
              <a:ea typeface="宋体" pitchFamily="2" charset="-122"/>
            </a:endParaRPr>
          </a:p>
        </p:txBody>
      </p:sp>
      <p:sp>
        <p:nvSpPr>
          <p:cNvPr id="17" name="Text Box 7"/>
          <p:cNvSpPr txBox="1">
            <a:spLocks noChangeArrowheads="1"/>
          </p:cNvSpPr>
          <p:nvPr/>
        </p:nvSpPr>
        <p:spPr bwMode="auto">
          <a:xfrm>
            <a:off x="2699792" y="4509120"/>
            <a:ext cx="3672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1   0   1   1   0       Binary </a:t>
            </a:r>
          </a:p>
        </p:txBody>
      </p:sp>
    </p:spTree>
    <p:extLst>
      <p:ext uri="{BB962C8B-B14F-4D97-AF65-F5344CB8AC3E}">
        <p14:creationId xmlns:p14="http://schemas.microsoft.com/office/powerpoint/2010/main" val="153625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Gray Code</a:t>
            </a:r>
          </a:p>
        </p:txBody>
      </p:sp>
      <p:sp>
        <p:nvSpPr>
          <p:cNvPr id="3277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Gray </a:t>
            </a:r>
            <a:r>
              <a:rPr lang="en-US" altLang="zh-CN" sz="2800" b="1" dirty="0" smtClean="0">
                <a:ea typeface="宋体" pitchFamily="2" charset="-122"/>
                <a:cs typeface="Times New Roman" pitchFamily="18" charset="0"/>
              </a:rPr>
              <a:t>Code(</a:t>
            </a:r>
            <a:r>
              <a:rPr lang="zh-CN" altLang="en-US" sz="2800" b="1" dirty="0" smtClean="0">
                <a:ea typeface="宋体" pitchFamily="2" charset="-122"/>
                <a:cs typeface="Times New Roman" pitchFamily="18" charset="0"/>
              </a:rPr>
              <a:t>格雷码</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2782" name="Text Box 6"/>
          <p:cNvSpPr txBox="1">
            <a:spLocks noChangeArrowheads="1"/>
          </p:cNvSpPr>
          <p:nvPr/>
        </p:nvSpPr>
        <p:spPr bwMode="auto">
          <a:xfrm>
            <a:off x="446856" y="249812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marL="342900" indent="-342900" algn="just">
              <a:spcBef>
                <a:spcPct val="50000"/>
              </a:spcBef>
              <a:buFont typeface="Wingdings" pitchFamily="2" charset="2"/>
              <a:buChar char="ü"/>
            </a:pPr>
            <a:r>
              <a:rPr lang="en-US" altLang="zh-CN" sz="2400" b="1" dirty="0" smtClean="0">
                <a:ea typeface="宋体" pitchFamily="2" charset="-122"/>
              </a:rPr>
              <a:t>Gray-to-Binary Code Conversion</a:t>
            </a:r>
            <a:endParaRPr lang="en-US" altLang="zh-CN" sz="2400" dirty="0" smtClean="0">
              <a:ea typeface="宋体" pitchFamily="2" charset="-122"/>
            </a:endParaRPr>
          </a:p>
          <a:p>
            <a:pPr marL="457200" indent="-457200" algn="just">
              <a:spcBef>
                <a:spcPts val="0"/>
              </a:spcBef>
              <a:buAutoNum type="arabicPeriod"/>
            </a:pPr>
            <a:r>
              <a:rPr lang="en-US" altLang="zh-CN" sz="2400" dirty="0" smtClean="0">
                <a:ea typeface="宋体" pitchFamily="2" charset="-122"/>
              </a:rPr>
              <a:t>The left most in the Binary code is the same as the   </a:t>
            </a:r>
          </a:p>
          <a:p>
            <a:pPr algn="just">
              <a:spcBef>
                <a:spcPts val="0"/>
              </a:spcBef>
            </a:pPr>
            <a:r>
              <a:rPr lang="en-US" altLang="zh-CN" sz="2400" dirty="0">
                <a:ea typeface="宋体" pitchFamily="2" charset="-122"/>
              </a:rPr>
              <a:t> </a:t>
            </a:r>
            <a:r>
              <a:rPr lang="en-US" altLang="zh-CN" sz="2400" dirty="0" smtClean="0">
                <a:ea typeface="宋体" pitchFamily="2" charset="-122"/>
              </a:rPr>
              <a:t>     corresponding most significant bit in the Gray number</a:t>
            </a:r>
          </a:p>
          <a:p>
            <a:pPr marL="457200" indent="-457200" algn="just">
              <a:spcBef>
                <a:spcPts val="0"/>
              </a:spcBef>
              <a:buAutoNum type="arabicPeriod" startAt="2"/>
            </a:pPr>
            <a:r>
              <a:rPr lang="en-US" altLang="zh-CN" sz="2400" dirty="0" smtClean="0">
                <a:ea typeface="宋体" pitchFamily="2" charset="-122"/>
              </a:rPr>
              <a:t>Add each binary code bit generated to the Gray code bit in the next adjacent position. (Discard carries)</a:t>
            </a:r>
          </a:p>
        </p:txBody>
      </p:sp>
      <p:sp>
        <p:nvSpPr>
          <p:cNvPr id="15" name="WordArt 6"/>
          <p:cNvSpPr>
            <a:spLocks noChangeArrowheads="1" noChangeShapeType="1" noTextEdit="1"/>
          </p:cNvSpPr>
          <p:nvPr/>
        </p:nvSpPr>
        <p:spPr bwMode="auto">
          <a:xfrm>
            <a:off x="616496" y="4491906"/>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 name="Text Box 7"/>
          <p:cNvSpPr txBox="1">
            <a:spLocks noChangeArrowheads="1"/>
          </p:cNvSpPr>
          <p:nvPr/>
        </p:nvSpPr>
        <p:spPr bwMode="auto">
          <a:xfrm>
            <a:off x="2725452" y="5478323"/>
            <a:ext cx="36724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1   1   0   1   </a:t>
            </a:r>
            <a:r>
              <a:rPr lang="en-US" altLang="zh-CN" sz="2400" dirty="0">
                <a:ea typeface="宋体" pitchFamily="2" charset="-122"/>
              </a:rPr>
              <a:t>1       </a:t>
            </a:r>
            <a:r>
              <a:rPr lang="en-US" altLang="zh-CN" sz="2400" dirty="0" smtClean="0">
                <a:ea typeface="宋体" pitchFamily="2" charset="-122"/>
              </a:rPr>
              <a:t>Gray </a:t>
            </a:r>
          </a:p>
          <a:p>
            <a:r>
              <a:rPr lang="en-US" altLang="zh-CN" sz="2400" dirty="0" smtClean="0">
                <a:ea typeface="宋体" pitchFamily="2" charset="-122"/>
              </a:rPr>
              <a:t>1   0   0   1   </a:t>
            </a:r>
            <a:r>
              <a:rPr lang="en-US" altLang="zh-CN" sz="2400" dirty="0">
                <a:ea typeface="宋体" pitchFamily="2" charset="-122"/>
              </a:rPr>
              <a:t>0</a:t>
            </a:r>
            <a:r>
              <a:rPr lang="en-US" altLang="zh-CN" sz="2400" dirty="0" smtClean="0">
                <a:ea typeface="宋体" pitchFamily="2" charset="-122"/>
              </a:rPr>
              <a:t>       Binary</a:t>
            </a:r>
            <a:endParaRPr lang="en-US" altLang="zh-CN" sz="2400" dirty="0">
              <a:ea typeface="宋体" pitchFamily="2" charset="-122"/>
            </a:endParaRPr>
          </a:p>
        </p:txBody>
      </p:sp>
      <p:sp>
        <p:nvSpPr>
          <p:cNvPr id="7" name="Text Box 7"/>
          <p:cNvSpPr txBox="1">
            <a:spLocks noChangeArrowheads="1"/>
          </p:cNvSpPr>
          <p:nvPr/>
        </p:nvSpPr>
        <p:spPr bwMode="auto">
          <a:xfrm>
            <a:off x="2699792" y="4509120"/>
            <a:ext cx="3672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tLang="zh-CN" sz="2400" dirty="0" smtClean="0">
                <a:ea typeface="宋体" pitchFamily="2" charset="-122"/>
              </a:rPr>
              <a:t>1   1   0   1   </a:t>
            </a:r>
            <a:r>
              <a:rPr lang="en-US" altLang="zh-CN" sz="2400" dirty="0">
                <a:ea typeface="宋体" pitchFamily="2" charset="-122"/>
              </a:rPr>
              <a:t>1       </a:t>
            </a:r>
            <a:r>
              <a:rPr lang="en-US" altLang="zh-CN" sz="2400" dirty="0" smtClean="0">
                <a:ea typeface="宋体" pitchFamily="2" charset="-122"/>
              </a:rPr>
              <a:t>Gray code</a:t>
            </a:r>
          </a:p>
        </p:txBody>
      </p:sp>
    </p:spTree>
    <p:extLst>
      <p:ext uri="{BB962C8B-B14F-4D97-AF65-F5344CB8AC3E}">
        <p14:creationId xmlns:p14="http://schemas.microsoft.com/office/powerpoint/2010/main" val="18114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Gray Code</a:t>
            </a:r>
          </a:p>
        </p:txBody>
      </p:sp>
      <p:sp>
        <p:nvSpPr>
          <p:cNvPr id="33795" name="Rectangle 3"/>
          <p:cNvSpPr txBox="1">
            <a:spLocks noChangeArrowheads="1"/>
          </p:cNvSpPr>
          <p:nvPr/>
        </p:nvSpPr>
        <p:spPr bwMode="auto">
          <a:xfrm>
            <a:off x="446088" y="1844824"/>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Gray Code</a:t>
            </a: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3796" name="Rectangle 30"/>
          <p:cNvSpPr>
            <a:spLocks noChangeArrowheads="1"/>
          </p:cNvSpPr>
          <p:nvPr/>
        </p:nvSpPr>
        <p:spPr bwMode="auto">
          <a:xfrm>
            <a:off x="1524000" y="4149725"/>
            <a:ext cx="6629400" cy="2667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3797" name="Text Box 5"/>
          <p:cNvSpPr txBox="1">
            <a:spLocks noChangeArrowheads="1"/>
          </p:cNvSpPr>
          <p:nvPr/>
        </p:nvSpPr>
        <p:spPr bwMode="auto">
          <a:xfrm>
            <a:off x="914400" y="4062413"/>
            <a:ext cx="710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zh-CN" altLang="zh-CN">
              <a:ea typeface="宋体" pitchFamily="2" charset="-122"/>
            </a:endParaRPr>
          </a:p>
        </p:txBody>
      </p:sp>
      <p:sp>
        <p:nvSpPr>
          <p:cNvPr id="33798" name="Text Box 26"/>
          <p:cNvSpPr txBox="1">
            <a:spLocks noChangeArrowheads="1"/>
          </p:cNvSpPr>
          <p:nvPr/>
        </p:nvSpPr>
        <p:spPr bwMode="auto">
          <a:xfrm>
            <a:off x="395288" y="2276475"/>
            <a:ext cx="85185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A shaft </a:t>
            </a:r>
            <a:r>
              <a:rPr lang="en-US" altLang="zh-CN" sz="2400" dirty="0" smtClean="0">
                <a:ea typeface="宋体" pitchFamily="2" charset="-122"/>
              </a:rPr>
              <a:t>encoder (</a:t>
            </a:r>
            <a:r>
              <a:rPr lang="zh-CN" altLang="en-US" sz="2400" dirty="0" smtClean="0">
                <a:ea typeface="宋体" pitchFamily="2" charset="-122"/>
              </a:rPr>
              <a:t>轴角编码器</a:t>
            </a:r>
            <a:r>
              <a:rPr lang="en-US" altLang="zh-CN" sz="2400" dirty="0" smtClean="0">
                <a:ea typeface="宋体" pitchFamily="2" charset="-122"/>
              </a:rPr>
              <a:t>) </a:t>
            </a:r>
            <a:r>
              <a:rPr lang="en-US" altLang="zh-CN" sz="2400" dirty="0">
                <a:ea typeface="宋体" pitchFamily="2" charset="-122"/>
              </a:rPr>
              <a:t>is a typical application. Three </a:t>
            </a:r>
            <a:r>
              <a:rPr lang="en-US" altLang="zh-CN" sz="2400" dirty="0" smtClean="0">
                <a:ea typeface="宋体" pitchFamily="2" charset="-122"/>
              </a:rPr>
              <a:t>IR (</a:t>
            </a:r>
            <a:r>
              <a:rPr lang="zh-CN" altLang="en-US" sz="2400" dirty="0" smtClean="0">
                <a:ea typeface="宋体" pitchFamily="2" charset="-122"/>
              </a:rPr>
              <a:t>红外</a:t>
            </a:r>
            <a:r>
              <a:rPr lang="en-US" altLang="zh-CN" sz="2400" dirty="0" smtClean="0">
                <a:ea typeface="宋体" pitchFamily="2" charset="-122"/>
              </a:rPr>
              <a:t>) </a:t>
            </a:r>
            <a:r>
              <a:rPr lang="en-US" altLang="zh-CN" sz="2400" dirty="0">
                <a:ea typeface="宋体" pitchFamily="2" charset="-122"/>
              </a:rPr>
              <a:t>emitter/detectors are used to encode the position of the shaft. The encoder on the left uses binary and can have three bits change together, creating a potential error. The encoder on the right uses gray code and only 1-bit changes, eliminating potential errors.</a:t>
            </a:r>
          </a:p>
        </p:txBody>
      </p:sp>
      <p:pic>
        <p:nvPicPr>
          <p:cNvPr id="33799"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378325"/>
            <a:ext cx="2967038"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0"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378325"/>
            <a:ext cx="3324225"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35"/>
          <p:cNvSpPr txBox="1">
            <a:spLocks noChangeArrowheads="1"/>
          </p:cNvSpPr>
          <p:nvPr/>
        </p:nvSpPr>
        <p:spPr bwMode="auto">
          <a:xfrm>
            <a:off x="838200" y="5673725"/>
            <a:ext cx="1600200" cy="346075"/>
          </a:xfrm>
          <a:prstGeom prst="rect">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00FF"/>
                </a:solidFill>
                <a:ea typeface="宋体" pitchFamily="2" charset="-122"/>
              </a:rPr>
              <a:t>Binary sequence</a:t>
            </a:r>
          </a:p>
        </p:txBody>
      </p:sp>
      <p:sp>
        <p:nvSpPr>
          <p:cNvPr id="27" name="Line 36"/>
          <p:cNvSpPr>
            <a:spLocks noChangeShapeType="1"/>
          </p:cNvSpPr>
          <p:nvPr/>
        </p:nvSpPr>
        <p:spPr bwMode="auto">
          <a:xfrm flipV="1">
            <a:off x="1600200" y="5521325"/>
            <a:ext cx="3810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37"/>
          <p:cNvSpPr txBox="1">
            <a:spLocks noChangeArrowheads="1"/>
          </p:cNvSpPr>
          <p:nvPr/>
        </p:nvSpPr>
        <p:spPr bwMode="auto">
          <a:xfrm>
            <a:off x="3962400" y="5784850"/>
            <a:ext cx="1905000" cy="346075"/>
          </a:xfrm>
          <a:prstGeom prst="rect">
            <a:avLst/>
          </a:prstGeom>
          <a:solidFill>
            <a:srgbClr val="FF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00FF"/>
                </a:solidFill>
                <a:ea typeface="宋体" pitchFamily="2" charset="-122"/>
              </a:rPr>
              <a:t>Gray code sequence</a:t>
            </a:r>
          </a:p>
        </p:txBody>
      </p:sp>
      <p:sp>
        <p:nvSpPr>
          <p:cNvPr id="29" name="Line 38"/>
          <p:cNvSpPr>
            <a:spLocks noChangeShapeType="1"/>
          </p:cNvSpPr>
          <p:nvPr/>
        </p:nvSpPr>
        <p:spPr bwMode="auto">
          <a:xfrm flipV="1">
            <a:off x="4724400" y="5632450"/>
            <a:ext cx="381000" cy="152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ASC II</a:t>
            </a:r>
          </a:p>
        </p:txBody>
      </p:sp>
      <p:sp>
        <p:nvSpPr>
          <p:cNvPr id="34819"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ASC II</a:t>
            </a: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a:ea typeface="宋体" pitchFamily="2" charset="-122"/>
              <a:cs typeface="Times New Roman" pitchFamily="18" charset="0"/>
            </a:endParaRPr>
          </a:p>
        </p:txBody>
      </p:sp>
      <p:sp>
        <p:nvSpPr>
          <p:cNvPr id="34820" name="Text Box 5"/>
          <p:cNvSpPr txBox="1">
            <a:spLocks noChangeArrowheads="1"/>
          </p:cNvSpPr>
          <p:nvPr/>
        </p:nvSpPr>
        <p:spPr bwMode="auto">
          <a:xfrm>
            <a:off x="914400" y="3838575"/>
            <a:ext cx="710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zh-CN" altLang="zh-CN">
              <a:ea typeface="宋体" pitchFamily="2" charset="-122"/>
            </a:endParaRPr>
          </a:p>
        </p:txBody>
      </p:sp>
      <p:sp>
        <p:nvSpPr>
          <p:cNvPr id="34821" name="Text Box 7"/>
          <p:cNvSpPr txBox="1">
            <a:spLocks noChangeArrowheads="1"/>
          </p:cNvSpPr>
          <p:nvPr/>
        </p:nvSpPr>
        <p:spPr bwMode="auto">
          <a:xfrm>
            <a:off x="755650" y="2441575"/>
            <a:ext cx="806450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ASCII is a code for alphanumeric characters and control characters. In its original form, ASCII encoded 128 characters and symbols using 7-bits. The first 32 characters are control characters, that are based on obsolete teletype requirements, so these characters are generally assigned to other functions in modern usage.</a:t>
            </a:r>
          </a:p>
        </p:txBody>
      </p:sp>
      <p:sp>
        <p:nvSpPr>
          <p:cNvPr id="17" name="Text Box 9"/>
          <p:cNvSpPr txBox="1">
            <a:spLocks noChangeArrowheads="1"/>
          </p:cNvSpPr>
          <p:nvPr/>
        </p:nvSpPr>
        <p:spPr bwMode="auto">
          <a:xfrm>
            <a:off x="755650" y="4740275"/>
            <a:ext cx="7920038"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r>
              <a:rPr lang="en-US" altLang="zh-CN" sz="2400">
                <a:ea typeface="宋体" pitchFamily="2" charset="-122"/>
              </a:rPr>
              <a:t>In 1981, IBM introduced extended ASCII, which is an 8-bit code and increased the character set to 256. Other extended sets (such as Unicode) have been introduced to handle characters in languages other than English.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Error Detection</a:t>
            </a:r>
          </a:p>
        </p:txBody>
      </p:sp>
      <p:sp>
        <p:nvSpPr>
          <p:cNvPr id="3584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smtClean="0">
                <a:ea typeface="宋体" pitchFamily="2" charset="-122"/>
                <a:cs typeface="Times New Roman" pitchFamily="18" charset="0"/>
              </a:rPr>
              <a:t>Parity Method(</a:t>
            </a:r>
            <a:r>
              <a:rPr lang="zh-CN" altLang="en-US" sz="2800" b="1" dirty="0" smtClean="0">
                <a:ea typeface="宋体" pitchFamily="2" charset="-122"/>
                <a:cs typeface="Times New Roman" pitchFamily="18" charset="0"/>
              </a:rPr>
              <a:t>校验方法</a:t>
            </a:r>
            <a:r>
              <a:rPr lang="en-US" altLang="zh-CN" sz="2800" b="1" dirty="0" smtClean="0">
                <a:ea typeface="宋体" pitchFamily="2" charset="-122"/>
                <a:cs typeface="Times New Roman" pitchFamily="18" charset="0"/>
              </a:rPr>
              <a:t>)</a:t>
            </a:r>
          </a:p>
          <a:p>
            <a:pPr marL="0" indent="0">
              <a:spcBef>
                <a:spcPct val="20000"/>
              </a:spcBef>
              <a:buClr>
                <a:schemeClr val="tx1"/>
              </a:buClr>
            </a:pPr>
            <a:endParaRPr lang="en-US" altLang="zh-CN" sz="2800" b="1" dirty="0" smtClean="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5844" name="Text Box 6"/>
          <p:cNvSpPr txBox="1">
            <a:spLocks noChangeArrowheads="1"/>
          </p:cNvSpPr>
          <p:nvPr/>
        </p:nvSpPr>
        <p:spPr bwMode="auto">
          <a:xfrm>
            <a:off x="914400" y="4075113"/>
            <a:ext cx="710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zh-CN" altLang="zh-CN">
              <a:ea typeface="宋体" pitchFamily="2" charset="-122"/>
            </a:endParaRPr>
          </a:p>
        </p:txBody>
      </p:sp>
      <p:sp>
        <p:nvSpPr>
          <p:cNvPr id="35845" name="Text Box 7"/>
          <p:cNvSpPr txBox="1">
            <a:spLocks noChangeArrowheads="1"/>
          </p:cNvSpPr>
          <p:nvPr/>
        </p:nvSpPr>
        <p:spPr bwMode="auto">
          <a:xfrm>
            <a:off x="755650" y="2398713"/>
            <a:ext cx="81375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The parity method is a method of error detection for simple transmission errors involving one bit (or an odd number of bits). A parity bit is an “extra” bit attached to a group of bits to force the number of 1’s to be either even (even parity) or odd (odd parity).</a:t>
            </a:r>
          </a:p>
        </p:txBody>
      </p:sp>
      <p:sp>
        <p:nvSpPr>
          <p:cNvPr id="9" name="Text Box 9"/>
          <p:cNvSpPr txBox="1">
            <a:spLocks noChangeArrowheads="1"/>
          </p:cNvSpPr>
          <p:nvPr/>
        </p:nvSpPr>
        <p:spPr bwMode="auto">
          <a:xfrm>
            <a:off x="2058988" y="4100513"/>
            <a:ext cx="6905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The ASCII character for “a” is 1100001 and for “A” is 1000001. What is the correct bit to append to make both of these have odd parity?</a:t>
            </a:r>
          </a:p>
        </p:txBody>
      </p:sp>
      <p:sp>
        <p:nvSpPr>
          <p:cNvPr id="10" name="WordArt 10"/>
          <p:cNvSpPr>
            <a:spLocks noChangeArrowheads="1" noChangeShapeType="1" noTextEdit="1"/>
          </p:cNvSpPr>
          <p:nvPr/>
        </p:nvSpPr>
        <p:spPr bwMode="auto">
          <a:xfrm>
            <a:off x="762000" y="4522788"/>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2" name="Text Box 12"/>
          <p:cNvSpPr txBox="1">
            <a:spLocks noChangeArrowheads="1"/>
          </p:cNvSpPr>
          <p:nvPr/>
        </p:nvSpPr>
        <p:spPr bwMode="auto">
          <a:xfrm>
            <a:off x="2058863" y="5229225"/>
            <a:ext cx="69056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en-US" altLang="zh-CN" sz="2400" dirty="0">
                <a:ea typeface="宋体" pitchFamily="2" charset="-122"/>
              </a:rPr>
              <a:t>The ASCII “a” has an odd number of bits that are equal to 1; therefore the parity bit is </a:t>
            </a:r>
            <a:r>
              <a:rPr lang="en-US" altLang="zh-CN" sz="2400" dirty="0">
                <a:solidFill>
                  <a:srgbClr val="FF0000"/>
                </a:solidFill>
                <a:ea typeface="宋体" pitchFamily="2" charset="-122"/>
              </a:rPr>
              <a:t>0</a:t>
            </a:r>
            <a:r>
              <a:rPr lang="en-US" altLang="zh-CN" sz="2400" dirty="0">
                <a:ea typeface="宋体" pitchFamily="2" charset="-122"/>
              </a:rPr>
              <a:t>. The ASCII “A” has an even number of bits that are equal to 1; therefore the parity bit is </a:t>
            </a:r>
            <a:r>
              <a:rPr lang="en-US" altLang="zh-CN" sz="2400" dirty="0">
                <a:solidFill>
                  <a:srgbClr val="FF0000"/>
                </a:solidFill>
                <a:ea typeface="宋体" pitchFamily="2" charset="-122"/>
              </a:rPr>
              <a:t>1</a:t>
            </a:r>
            <a:r>
              <a:rPr lang="en-US" altLang="zh-CN" sz="2400" dirty="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Error Detection</a:t>
            </a:r>
          </a:p>
        </p:txBody>
      </p:sp>
      <p:sp>
        <p:nvSpPr>
          <p:cNvPr id="368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Cyclic Redundancy </a:t>
            </a:r>
            <a:r>
              <a:rPr lang="en-US" altLang="zh-CN" sz="2800" b="1" dirty="0" smtClean="0">
                <a:ea typeface="宋体" pitchFamily="2" charset="-122"/>
                <a:cs typeface="Times New Roman" pitchFamily="18" charset="0"/>
              </a:rPr>
              <a:t>Check(</a:t>
            </a:r>
            <a:r>
              <a:rPr lang="zh-CN" altLang="en-US" sz="2800" b="1" dirty="0" smtClean="0">
                <a:ea typeface="宋体" pitchFamily="2" charset="-122"/>
                <a:cs typeface="Times New Roman" pitchFamily="18" charset="0"/>
              </a:rPr>
              <a:t>循环冗余校验</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36868" name="Text Box 7"/>
          <p:cNvSpPr txBox="1">
            <a:spLocks noChangeArrowheads="1"/>
          </p:cNvSpPr>
          <p:nvPr/>
        </p:nvSpPr>
        <p:spPr bwMode="auto">
          <a:xfrm>
            <a:off x="755650" y="2398713"/>
            <a:ext cx="82804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The cyclic redundancy check (CRC) is an error detection method that can detect multiple errors in larger blocks of data. </a:t>
            </a:r>
            <a:r>
              <a:rPr lang="en-US" altLang="zh-CN" sz="2400" dirty="0" smtClean="0">
                <a:ea typeface="宋体" pitchFamily="2" charset="-122"/>
              </a:rPr>
              <a:t>At </a:t>
            </a:r>
            <a:r>
              <a:rPr lang="en-US" altLang="zh-CN" sz="2400" dirty="0">
                <a:ea typeface="宋体" pitchFamily="2" charset="-122"/>
              </a:rPr>
              <a:t>the sending end, a </a:t>
            </a:r>
            <a:r>
              <a:rPr lang="en-US" altLang="zh-CN" sz="2400" dirty="0" smtClean="0">
                <a:ea typeface="宋体" pitchFamily="2" charset="-122"/>
              </a:rPr>
              <a:t>checksum (</a:t>
            </a:r>
            <a:r>
              <a:rPr lang="zh-CN" altLang="en-US" sz="2400" dirty="0" smtClean="0">
                <a:ea typeface="宋体" pitchFamily="2" charset="-122"/>
              </a:rPr>
              <a:t>校验</a:t>
            </a:r>
            <a:r>
              <a:rPr lang="en-US" altLang="zh-CN" sz="2400" dirty="0" smtClean="0">
                <a:ea typeface="宋体" pitchFamily="2" charset="-122"/>
              </a:rPr>
              <a:t>) </a:t>
            </a:r>
            <a:r>
              <a:rPr lang="en-US" altLang="zh-CN" sz="2400" dirty="0">
                <a:ea typeface="宋体" pitchFamily="2" charset="-122"/>
              </a:rPr>
              <a:t>is appended to a block of data. </a:t>
            </a:r>
            <a:r>
              <a:rPr lang="en-US" altLang="zh-CN" sz="2400" dirty="0" smtClean="0">
                <a:ea typeface="宋体" pitchFamily="2" charset="-122"/>
              </a:rPr>
              <a:t>At </a:t>
            </a:r>
            <a:r>
              <a:rPr lang="en-US" altLang="zh-CN" sz="2400" dirty="0">
                <a:ea typeface="宋体" pitchFamily="2" charset="-122"/>
              </a:rPr>
              <a:t>the receiving end, the check sum is generated and compared to the sent checksum. If the check sums are the same, no error is detected.</a:t>
            </a:r>
          </a:p>
        </p:txBody>
      </p:sp>
      <p:pic>
        <p:nvPicPr>
          <p:cNvPr id="3686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316413"/>
            <a:ext cx="6262688"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2420938"/>
            <a:ext cx="8229600" cy="2160587"/>
          </a:xfrm>
        </p:spPr>
        <p:txBody>
          <a:bodyPr/>
          <a:lstStyle/>
          <a:p>
            <a:pPr algn="just">
              <a:buFont typeface="Wingdings" pitchFamily="2" charset="2"/>
              <a:buChar char="ü"/>
              <a:defRPr/>
            </a:pPr>
            <a:r>
              <a:rPr lang="en-US" altLang="zh-CN" sz="2400" dirty="0">
                <a:ea typeface="宋体" pitchFamily="2" charset="-122"/>
              </a:rPr>
              <a:t>T</a:t>
            </a:r>
            <a:r>
              <a:rPr lang="en-US" altLang="zh-CN" sz="2400" dirty="0" smtClean="0">
                <a:ea typeface="宋体" pitchFamily="2" charset="-122"/>
              </a:rPr>
              <a:t>he sum of the products of each digit times the column value for that digit.</a:t>
            </a:r>
          </a:p>
          <a:p>
            <a:pPr algn="just">
              <a:buFont typeface="Wingdings" pitchFamily="2" charset="2"/>
              <a:buChar char="ü"/>
              <a:defRPr/>
            </a:pPr>
            <a:r>
              <a:rPr lang="en-US" altLang="zh-CN" sz="2400" dirty="0">
                <a:ea typeface="宋体" pitchFamily="2" charset="-122"/>
              </a:rPr>
              <a:t>T</a:t>
            </a:r>
            <a:r>
              <a:rPr lang="en-US" altLang="zh-CN" sz="2400" dirty="0" smtClean="0">
                <a:ea typeface="宋体" pitchFamily="2" charset="-122"/>
              </a:rPr>
              <a:t>he number 9240 can be expressed as</a:t>
            </a:r>
          </a:p>
          <a:p>
            <a:pPr marL="0" indent="0" eaLnBrk="1" hangingPunct="1">
              <a:buFont typeface="Wingdings" pitchFamily="2" charset="2"/>
              <a:buNone/>
              <a:defRPr/>
            </a:pPr>
            <a:r>
              <a:rPr lang="en-US" altLang="zh-CN" sz="2400" dirty="0" smtClean="0">
                <a:ea typeface="宋体" pitchFamily="2" charset="-122"/>
              </a:rPr>
              <a:t>       </a:t>
            </a:r>
            <a:r>
              <a:rPr lang="en-US" altLang="zh-CN" sz="2400" dirty="0">
                <a:ea typeface="宋体" pitchFamily="2" charset="-122"/>
              </a:rPr>
              <a:t> </a:t>
            </a:r>
            <a:r>
              <a:rPr lang="en-US" altLang="zh-CN" sz="2400" dirty="0" smtClean="0">
                <a:ea typeface="宋体" pitchFamily="2" charset="-122"/>
              </a:rPr>
              <a:t> (</a:t>
            </a:r>
            <a:r>
              <a:rPr lang="en-US" altLang="zh-CN" sz="2400" dirty="0">
                <a:ea typeface="宋体" pitchFamily="2" charset="-122"/>
              </a:rPr>
              <a:t>9 x 10</a:t>
            </a:r>
            <a:r>
              <a:rPr lang="en-US" altLang="zh-CN" sz="2400" baseline="30000" dirty="0">
                <a:ea typeface="宋体" pitchFamily="2" charset="-122"/>
              </a:rPr>
              <a:t>3</a:t>
            </a:r>
            <a:r>
              <a:rPr lang="en-US" altLang="zh-CN" sz="2400" dirty="0">
                <a:ea typeface="宋体" pitchFamily="2" charset="-122"/>
              </a:rPr>
              <a:t>) + (2 x 10</a:t>
            </a:r>
            <a:r>
              <a:rPr lang="en-US" altLang="zh-CN" sz="2400" baseline="30000" dirty="0">
                <a:ea typeface="宋体" pitchFamily="2" charset="-122"/>
              </a:rPr>
              <a:t>2</a:t>
            </a:r>
            <a:r>
              <a:rPr lang="en-US" altLang="zh-CN" sz="2400" dirty="0">
                <a:ea typeface="宋体" pitchFamily="2" charset="-122"/>
              </a:rPr>
              <a:t>) + (4 x 10</a:t>
            </a:r>
            <a:r>
              <a:rPr lang="en-US" altLang="zh-CN" sz="2400" baseline="30000" dirty="0">
                <a:ea typeface="宋体" pitchFamily="2" charset="-122"/>
              </a:rPr>
              <a:t>1</a:t>
            </a:r>
            <a:r>
              <a:rPr lang="en-US" altLang="zh-CN" sz="2400" dirty="0">
                <a:ea typeface="宋体" pitchFamily="2" charset="-122"/>
              </a:rPr>
              <a:t>) + (0 x 10</a:t>
            </a:r>
            <a:r>
              <a:rPr lang="en-US" altLang="zh-CN" sz="2400" baseline="30000" dirty="0">
                <a:ea typeface="宋体" pitchFamily="2" charset="-122"/>
              </a:rPr>
              <a:t>0</a:t>
            </a:r>
            <a:r>
              <a:rPr lang="en-US" altLang="zh-CN" sz="2400" dirty="0">
                <a:ea typeface="宋体" pitchFamily="2" charset="-122"/>
              </a:rPr>
              <a:t>)</a:t>
            </a:r>
          </a:p>
          <a:p>
            <a:pPr marL="0" indent="0" eaLnBrk="1" hangingPunct="1">
              <a:buFont typeface="Wingdings" pitchFamily="2" charset="2"/>
              <a:buNone/>
              <a:defRPr/>
            </a:pPr>
            <a:r>
              <a:rPr lang="en-US" altLang="zh-CN" sz="2400" dirty="0" smtClean="0">
                <a:ea typeface="宋体" pitchFamily="2" charset="-122"/>
              </a:rPr>
              <a:t>    or  9 </a:t>
            </a:r>
            <a:r>
              <a:rPr lang="en-US" altLang="zh-CN" sz="2400" dirty="0">
                <a:ea typeface="宋体" pitchFamily="2" charset="-122"/>
              </a:rPr>
              <a:t>x 1,000 + 2  x 100 + 4 x 10 + 0 x 1 </a:t>
            </a:r>
          </a:p>
          <a:p>
            <a:pPr algn="just">
              <a:buFont typeface="Wingdings" pitchFamily="2" charset="2"/>
              <a:buChar char="ü"/>
              <a:defRPr/>
            </a:pPr>
            <a:endParaRPr lang="en-US" altLang="zh-CN" sz="2400" dirty="0" smtClean="0">
              <a:ea typeface="宋体" pitchFamily="2" charset="-122"/>
            </a:endParaRPr>
          </a:p>
          <a:p>
            <a:pPr algn="just">
              <a:buFont typeface="Wingdings" pitchFamily="2" charset="2"/>
              <a:buChar char="ü"/>
              <a:defRPr/>
            </a:pPr>
            <a:endParaRPr lang="en-US" altLang="zh-CN" sz="2400" dirty="0" smtClean="0">
              <a:ea typeface="宋体" pitchFamily="2" charset="-122"/>
            </a:endParaRPr>
          </a:p>
        </p:txBody>
      </p:sp>
      <p:sp>
        <p:nvSpPr>
          <p:cNvPr id="7171"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Decimal Numbers </a:t>
            </a:r>
          </a:p>
        </p:txBody>
      </p:sp>
      <p:sp>
        <p:nvSpPr>
          <p:cNvPr id="7172"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Decimal Numbers</a:t>
            </a:r>
          </a:p>
        </p:txBody>
      </p:sp>
      <p:sp>
        <p:nvSpPr>
          <p:cNvPr id="8" name="WordArt 13"/>
          <p:cNvSpPr>
            <a:spLocks noChangeArrowheads="1" noChangeShapeType="1" noTextEdit="1"/>
          </p:cNvSpPr>
          <p:nvPr/>
        </p:nvSpPr>
        <p:spPr bwMode="auto">
          <a:xfrm>
            <a:off x="762000" y="4708525"/>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9" name="Text Box 10"/>
          <p:cNvSpPr txBox="1">
            <a:spLocks noChangeArrowheads="1"/>
          </p:cNvSpPr>
          <p:nvPr/>
        </p:nvSpPr>
        <p:spPr bwMode="auto">
          <a:xfrm>
            <a:off x="684213" y="5199063"/>
            <a:ext cx="80756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400">
                <a:ea typeface="宋体" pitchFamily="2" charset="-122"/>
              </a:rPr>
              <a:t>Express the number 480.52 as the sum of values of each digit.</a:t>
            </a:r>
          </a:p>
        </p:txBody>
      </p:sp>
      <p:sp>
        <p:nvSpPr>
          <p:cNvPr id="10" name="Text Box 21"/>
          <p:cNvSpPr txBox="1">
            <a:spLocks noChangeArrowheads="1"/>
          </p:cNvSpPr>
          <p:nvPr/>
        </p:nvSpPr>
        <p:spPr bwMode="auto">
          <a:xfrm>
            <a:off x="684213" y="5661025"/>
            <a:ext cx="80581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200">
                <a:ea typeface="宋体" pitchFamily="2" charset="-122"/>
                <a:cs typeface="Times New Roman" pitchFamily="18" charset="0"/>
              </a:rPr>
              <a:t>480.52 =</a:t>
            </a:r>
            <a:r>
              <a:rPr lang="en-US" altLang="zh-CN" sz="2200">
                <a:solidFill>
                  <a:srgbClr val="FF0000"/>
                </a:solidFill>
                <a:ea typeface="宋体" pitchFamily="2" charset="-122"/>
                <a:cs typeface="Times New Roman" pitchFamily="18" charset="0"/>
              </a:rPr>
              <a:t> (4 x 10</a:t>
            </a:r>
            <a:r>
              <a:rPr lang="en-US" altLang="zh-CN" sz="2200" baseline="30000">
                <a:solidFill>
                  <a:srgbClr val="FF0000"/>
                </a:solidFill>
                <a:ea typeface="宋体" pitchFamily="2" charset="-122"/>
                <a:cs typeface="Times New Roman" pitchFamily="18" charset="0"/>
              </a:rPr>
              <a:t>2</a:t>
            </a:r>
            <a:r>
              <a:rPr lang="en-US" altLang="zh-CN" sz="2200">
                <a:solidFill>
                  <a:srgbClr val="FF0000"/>
                </a:solidFill>
                <a:ea typeface="宋体" pitchFamily="2" charset="-122"/>
                <a:cs typeface="Times New Roman" pitchFamily="18" charset="0"/>
              </a:rPr>
              <a:t>) + (8 x 10</a:t>
            </a:r>
            <a:r>
              <a:rPr lang="en-US" altLang="zh-CN" sz="2200" baseline="30000">
                <a:solidFill>
                  <a:srgbClr val="FF0000"/>
                </a:solidFill>
                <a:ea typeface="宋体" pitchFamily="2" charset="-122"/>
                <a:cs typeface="Times New Roman" pitchFamily="18" charset="0"/>
              </a:rPr>
              <a:t>1</a:t>
            </a:r>
            <a:r>
              <a:rPr lang="en-US" altLang="zh-CN" sz="2200">
                <a:solidFill>
                  <a:srgbClr val="FF0000"/>
                </a:solidFill>
                <a:ea typeface="宋体" pitchFamily="2" charset="-122"/>
                <a:cs typeface="Times New Roman" pitchFamily="18" charset="0"/>
              </a:rPr>
              <a:t>) + (0 x 10</a:t>
            </a:r>
            <a:r>
              <a:rPr lang="en-US" altLang="zh-CN" sz="2200" baseline="30000">
                <a:solidFill>
                  <a:srgbClr val="FF0000"/>
                </a:solidFill>
                <a:ea typeface="宋体" pitchFamily="2" charset="-122"/>
                <a:cs typeface="Times New Roman" pitchFamily="18" charset="0"/>
              </a:rPr>
              <a:t>0</a:t>
            </a:r>
            <a:r>
              <a:rPr lang="en-US" altLang="zh-CN" sz="2200">
                <a:solidFill>
                  <a:srgbClr val="FF0000"/>
                </a:solidFill>
                <a:ea typeface="宋体" pitchFamily="2" charset="-122"/>
                <a:cs typeface="Times New Roman" pitchFamily="18" charset="0"/>
              </a:rPr>
              <a:t>) + (5 x 10</a:t>
            </a:r>
            <a:r>
              <a:rPr lang="en-US" altLang="zh-CN" sz="2200" baseline="30000">
                <a:solidFill>
                  <a:srgbClr val="FF0000"/>
                </a:solidFill>
                <a:ea typeface="宋体" pitchFamily="2" charset="-122"/>
                <a:cs typeface="Times New Roman" pitchFamily="18" charset="0"/>
              </a:rPr>
              <a:t>-1</a:t>
            </a:r>
            <a:r>
              <a:rPr lang="en-US" altLang="zh-CN" sz="2200">
                <a:solidFill>
                  <a:srgbClr val="FF0000"/>
                </a:solidFill>
                <a:ea typeface="宋体" pitchFamily="2" charset="-122"/>
                <a:cs typeface="Times New Roman" pitchFamily="18" charset="0"/>
              </a:rPr>
              <a:t>) +(2 x 10</a:t>
            </a:r>
            <a:r>
              <a:rPr lang="en-US" altLang="zh-CN" sz="2200" baseline="30000">
                <a:solidFill>
                  <a:srgbClr val="FF0000"/>
                </a:solidFill>
                <a:ea typeface="宋体" pitchFamily="2" charset="-122"/>
                <a:cs typeface="Times New Roman" pitchFamily="18" charset="0"/>
              </a:rPr>
              <a:t>-2</a:t>
            </a:r>
            <a:r>
              <a:rPr lang="en-US" altLang="zh-CN" sz="2200">
                <a:solidFill>
                  <a:srgbClr val="FF0000"/>
                </a:solidFill>
                <a:ea typeface="宋体" pitchFamily="2"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Error Detection</a:t>
            </a:r>
          </a:p>
        </p:txBody>
      </p:sp>
      <p:sp>
        <p:nvSpPr>
          <p:cNvPr id="368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Cyclic Redundancy </a:t>
            </a:r>
            <a:r>
              <a:rPr lang="en-US" altLang="zh-CN" sz="2800" b="1" dirty="0" smtClean="0">
                <a:ea typeface="宋体" pitchFamily="2" charset="-122"/>
                <a:cs typeface="Times New Roman" pitchFamily="18" charset="0"/>
              </a:rPr>
              <a:t>Check(</a:t>
            </a:r>
            <a:r>
              <a:rPr lang="zh-CN" altLang="en-US" sz="2800" b="1" dirty="0" smtClean="0">
                <a:ea typeface="宋体" pitchFamily="2" charset="-122"/>
                <a:cs typeface="Times New Roman" pitchFamily="18" charset="0"/>
              </a:rPr>
              <a:t>循环冗余校验</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6" name="WordArt 10"/>
          <p:cNvSpPr>
            <a:spLocks noChangeArrowheads="1" noChangeShapeType="1" noTextEdit="1"/>
          </p:cNvSpPr>
          <p:nvPr/>
        </p:nvSpPr>
        <p:spPr bwMode="auto">
          <a:xfrm>
            <a:off x="762000" y="2505844"/>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7" name="Text Box 9"/>
          <p:cNvSpPr txBox="1">
            <a:spLocks noChangeArrowheads="1"/>
          </p:cNvSpPr>
          <p:nvPr/>
        </p:nvSpPr>
        <p:spPr bwMode="auto">
          <a:xfrm>
            <a:off x="2058988" y="2420888"/>
            <a:ext cx="69056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Determine the transmitted CRC for the following byte of data (D) and generator code (G). Verify that the remainder is 0.</a:t>
            </a:r>
          </a:p>
          <a:p>
            <a:pPr algn="just">
              <a:spcBef>
                <a:spcPct val="50000"/>
              </a:spcBef>
            </a:pPr>
            <a:r>
              <a:rPr lang="en-US" altLang="zh-CN" sz="2400" dirty="0" smtClean="0">
                <a:ea typeface="宋体" pitchFamily="2" charset="-122"/>
              </a:rPr>
              <a:t>D: 11010011  G:1010</a:t>
            </a:r>
            <a:endParaRPr lang="en-US" altLang="zh-CN" sz="2400" dirty="0">
              <a:ea typeface="宋体" pitchFamily="2" charset="-122"/>
            </a:endParaRPr>
          </a:p>
        </p:txBody>
      </p:sp>
      <p:sp>
        <p:nvSpPr>
          <p:cNvPr id="8" name="Text Box 9"/>
          <p:cNvSpPr txBox="1">
            <a:spLocks noChangeArrowheads="1"/>
          </p:cNvSpPr>
          <p:nvPr/>
        </p:nvSpPr>
        <p:spPr bwMode="auto">
          <a:xfrm>
            <a:off x="762719" y="4194954"/>
            <a:ext cx="6905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The appended data (D’) is   D’: 11010011</a:t>
            </a:r>
            <a:r>
              <a:rPr lang="en-US" altLang="zh-CN" sz="2400" dirty="0" smtClean="0">
                <a:solidFill>
                  <a:srgbClr val="FF0000"/>
                </a:solidFill>
                <a:ea typeface="宋体" pitchFamily="2" charset="-122"/>
              </a:rPr>
              <a:t>0000</a:t>
            </a:r>
            <a:endParaRPr lang="en-US" altLang="zh-CN" sz="2400" dirty="0">
              <a:solidFill>
                <a:srgbClr val="FF0000"/>
              </a:solidFill>
              <a:ea typeface="宋体" pitchFamily="2" charset="-122"/>
            </a:endParaRPr>
          </a:p>
        </p:txBody>
      </p:sp>
      <p:sp>
        <p:nvSpPr>
          <p:cNvPr id="9" name="Text Box 9"/>
          <p:cNvSpPr txBox="1">
            <a:spLocks noChangeArrowheads="1"/>
          </p:cNvSpPr>
          <p:nvPr/>
        </p:nvSpPr>
        <p:spPr bwMode="auto">
          <a:xfrm>
            <a:off x="762719" y="4686235"/>
            <a:ext cx="82018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Divide the appended data by the generator code (1010) using the modulo=2 operating until all bits have been used</a:t>
            </a:r>
            <a:endParaRPr lang="en-US" altLang="zh-CN" sz="2400" dirty="0">
              <a:solidFill>
                <a:srgbClr val="FF0000"/>
              </a:solidFill>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04361948"/>
              </p:ext>
            </p:extLst>
          </p:nvPr>
        </p:nvGraphicFramePr>
        <p:xfrm>
          <a:off x="899592" y="5589240"/>
          <a:ext cx="1856783" cy="564316"/>
        </p:xfrm>
        <a:graphic>
          <a:graphicData uri="http://schemas.openxmlformats.org/presentationml/2006/ole">
            <mc:AlternateContent xmlns:mc="http://schemas.openxmlformats.org/markup-compatibility/2006">
              <mc:Choice xmlns:v="urn:schemas-microsoft-com:vml" Requires="v">
                <p:oleObj spid="_x0000_s23582" name="Equation" r:id="rId3" imgW="1295280" imgH="393480" progId="Equation.DSMT4">
                  <p:embed/>
                </p:oleObj>
              </mc:Choice>
              <mc:Fallback>
                <p:oleObj name="Equation" r:id="rId3" imgW="1295280" imgH="393480" progId="Equation.DSMT4">
                  <p:embed/>
                  <p:pic>
                    <p:nvPicPr>
                      <p:cNvPr id="0" name=""/>
                      <p:cNvPicPr/>
                      <p:nvPr/>
                    </p:nvPicPr>
                    <p:blipFill>
                      <a:blip r:embed="rId4"/>
                      <a:stretch>
                        <a:fillRect/>
                      </a:stretch>
                    </p:blipFill>
                    <p:spPr>
                      <a:xfrm>
                        <a:off x="899592" y="5589240"/>
                        <a:ext cx="1856783" cy="564316"/>
                      </a:xfrm>
                      <a:prstGeom prst="rect">
                        <a:avLst/>
                      </a:prstGeom>
                    </p:spPr>
                  </p:pic>
                </p:oleObj>
              </mc:Fallback>
            </mc:AlternateContent>
          </a:graphicData>
        </a:graphic>
      </p:graphicFrame>
      <p:sp>
        <p:nvSpPr>
          <p:cNvPr id="13" name="Text Box 9"/>
          <p:cNvSpPr txBox="1">
            <a:spLocks noChangeArrowheads="1"/>
          </p:cNvSpPr>
          <p:nvPr/>
        </p:nvSpPr>
        <p:spPr bwMode="auto">
          <a:xfrm>
            <a:off x="755576" y="6198403"/>
            <a:ext cx="82018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Remainder=0100</a:t>
            </a:r>
            <a:endParaRPr lang="en-US" altLang="zh-CN" sz="2400" dirty="0">
              <a:solidFill>
                <a:srgbClr val="FF0000"/>
              </a:solidFill>
              <a:ea typeface="宋体" pitchFamily="2" charset="-122"/>
            </a:endParaRPr>
          </a:p>
        </p:txBody>
      </p:sp>
    </p:spTree>
    <p:extLst>
      <p:ext uri="{BB962C8B-B14F-4D97-AF65-F5344CB8AC3E}">
        <p14:creationId xmlns:p14="http://schemas.microsoft.com/office/powerpoint/2010/main" val="402596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Error Detection</a:t>
            </a:r>
          </a:p>
        </p:txBody>
      </p:sp>
      <p:sp>
        <p:nvSpPr>
          <p:cNvPr id="368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Cyclic Redundancy </a:t>
            </a:r>
            <a:r>
              <a:rPr lang="en-US" altLang="zh-CN" sz="2800" b="1" dirty="0" smtClean="0">
                <a:ea typeface="宋体" pitchFamily="2" charset="-122"/>
                <a:cs typeface="Times New Roman" pitchFamily="18" charset="0"/>
              </a:rPr>
              <a:t>Check(</a:t>
            </a:r>
            <a:r>
              <a:rPr lang="zh-CN" altLang="en-US" sz="2800" b="1" dirty="0" smtClean="0">
                <a:ea typeface="宋体" pitchFamily="2" charset="-122"/>
                <a:cs typeface="Times New Roman" pitchFamily="18" charset="0"/>
              </a:rPr>
              <a:t>循环冗余校验</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6" name="WordArt 10"/>
          <p:cNvSpPr>
            <a:spLocks noChangeArrowheads="1" noChangeShapeType="1" noTextEdit="1"/>
          </p:cNvSpPr>
          <p:nvPr/>
        </p:nvSpPr>
        <p:spPr bwMode="auto">
          <a:xfrm>
            <a:off x="762000" y="2505844"/>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7" name="Text Box 9"/>
          <p:cNvSpPr txBox="1">
            <a:spLocks noChangeArrowheads="1"/>
          </p:cNvSpPr>
          <p:nvPr/>
        </p:nvSpPr>
        <p:spPr bwMode="auto">
          <a:xfrm>
            <a:off x="2058988" y="2420888"/>
            <a:ext cx="69056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Since the remainder is not 0, append the data with the four remainder bits (0100), then divide by the generator code (1010).</a:t>
            </a:r>
            <a:r>
              <a:rPr lang="en-US" altLang="zh-CN" sz="2400" dirty="0">
                <a:ea typeface="宋体" pitchFamily="2" charset="-122"/>
              </a:rPr>
              <a:t> </a:t>
            </a:r>
            <a:endParaRPr lang="en-US" altLang="zh-CN" sz="2400" dirty="0" smtClean="0">
              <a:ea typeface="宋体" pitchFamily="2" charset="-122"/>
            </a:endParaRPr>
          </a:p>
          <a:p>
            <a:pPr algn="just">
              <a:spcBef>
                <a:spcPct val="50000"/>
              </a:spcBef>
            </a:pPr>
            <a:r>
              <a:rPr lang="en-US" altLang="zh-CN" sz="2400" dirty="0" smtClean="0">
                <a:ea typeface="宋体" pitchFamily="2" charset="-122"/>
              </a:rPr>
              <a:t>The </a:t>
            </a:r>
            <a:r>
              <a:rPr lang="en-US" altLang="zh-CN" sz="2400" dirty="0">
                <a:ea typeface="宋体" pitchFamily="2" charset="-122"/>
              </a:rPr>
              <a:t>appended data (D</a:t>
            </a:r>
            <a:r>
              <a:rPr lang="en-US" altLang="zh-CN" sz="2400" dirty="0" smtClean="0">
                <a:ea typeface="宋体" pitchFamily="2" charset="-122"/>
              </a:rPr>
              <a:t>’’) </a:t>
            </a:r>
            <a:r>
              <a:rPr lang="en-US" altLang="zh-CN" sz="2400" dirty="0">
                <a:ea typeface="宋体" pitchFamily="2" charset="-122"/>
              </a:rPr>
              <a:t>is   </a:t>
            </a:r>
            <a:r>
              <a:rPr lang="en-US" altLang="zh-CN" sz="2400" dirty="0" smtClean="0">
                <a:ea typeface="宋体" pitchFamily="2" charset="-122"/>
              </a:rPr>
              <a:t>D’’: 11010011</a:t>
            </a:r>
            <a:r>
              <a:rPr lang="en-US" altLang="zh-CN" sz="2400" dirty="0" smtClean="0">
                <a:solidFill>
                  <a:srgbClr val="FF0000"/>
                </a:solidFill>
                <a:ea typeface="宋体" pitchFamily="2" charset="-122"/>
              </a:rPr>
              <a:t>0100</a:t>
            </a:r>
            <a:endParaRPr lang="en-US" altLang="zh-CN" sz="2400" dirty="0">
              <a:solidFill>
                <a:srgbClr val="FF0000"/>
              </a:solidFill>
              <a:ea typeface="宋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57723221"/>
              </p:ext>
            </p:extLst>
          </p:nvPr>
        </p:nvGraphicFramePr>
        <p:xfrm>
          <a:off x="2123728" y="4233590"/>
          <a:ext cx="1892300" cy="563562"/>
        </p:xfrm>
        <a:graphic>
          <a:graphicData uri="http://schemas.openxmlformats.org/presentationml/2006/ole">
            <mc:AlternateContent xmlns:mc="http://schemas.openxmlformats.org/markup-compatibility/2006">
              <mc:Choice xmlns:v="urn:schemas-microsoft-com:vml" Requires="v">
                <p:oleObj spid="_x0000_s24605" name="Equation" r:id="rId3" imgW="1320480" imgH="393480" progId="Equation.DSMT4">
                  <p:embed/>
                </p:oleObj>
              </mc:Choice>
              <mc:Fallback>
                <p:oleObj name="Equation" r:id="rId3" imgW="1320480" imgH="393480" progId="Equation.DSMT4">
                  <p:embed/>
                  <p:pic>
                    <p:nvPicPr>
                      <p:cNvPr id="0" name="对象 3"/>
                      <p:cNvPicPr>
                        <a:picLocks noChangeAspect="1" noChangeArrowheads="1"/>
                      </p:cNvPicPr>
                      <p:nvPr/>
                    </p:nvPicPr>
                    <p:blipFill>
                      <a:blip r:embed="rId4"/>
                      <a:srcRect/>
                      <a:stretch>
                        <a:fillRect/>
                      </a:stretch>
                    </p:blipFill>
                    <p:spPr bwMode="auto">
                      <a:xfrm>
                        <a:off x="2123728" y="4233590"/>
                        <a:ext cx="18923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9"/>
          <p:cNvSpPr txBox="1">
            <a:spLocks noChangeArrowheads="1"/>
          </p:cNvSpPr>
          <p:nvPr/>
        </p:nvSpPr>
        <p:spPr bwMode="auto">
          <a:xfrm>
            <a:off x="2051720" y="4869160"/>
            <a:ext cx="69128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Remainder=0</a:t>
            </a:r>
            <a:endParaRPr lang="en-US" altLang="zh-CN" sz="2400" dirty="0">
              <a:solidFill>
                <a:srgbClr val="FF0000"/>
              </a:solidFill>
              <a:ea typeface="宋体" pitchFamily="2" charset="-122"/>
            </a:endParaRPr>
          </a:p>
        </p:txBody>
      </p:sp>
      <p:sp>
        <p:nvSpPr>
          <p:cNvPr id="12" name="Text Box 9"/>
          <p:cNvSpPr txBox="1">
            <a:spLocks noChangeArrowheads="1"/>
          </p:cNvSpPr>
          <p:nvPr/>
        </p:nvSpPr>
        <p:spPr bwMode="auto">
          <a:xfrm>
            <a:off x="755576" y="5343599"/>
            <a:ext cx="81297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The </a:t>
            </a:r>
            <a:r>
              <a:rPr lang="en-US" altLang="zh-CN" sz="2400" dirty="0">
                <a:ea typeface="宋体" pitchFamily="2" charset="-122"/>
              </a:rPr>
              <a:t>appended </a:t>
            </a:r>
            <a:r>
              <a:rPr lang="en-US" altLang="zh-CN" sz="2400" dirty="0" smtClean="0">
                <a:ea typeface="宋体" pitchFamily="2" charset="-122"/>
              </a:rPr>
              <a:t>transmitted CRC(D’’) </a:t>
            </a:r>
            <a:r>
              <a:rPr lang="en-US" altLang="zh-CN" sz="2400" dirty="0">
                <a:ea typeface="宋体" pitchFamily="2" charset="-122"/>
              </a:rPr>
              <a:t>is   </a:t>
            </a:r>
            <a:endParaRPr lang="en-US" altLang="zh-CN" sz="2400" dirty="0" smtClean="0">
              <a:ea typeface="宋体" pitchFamily="2" charset="-122"/>
            </a:endParaRPr>
          </a:p>
          <a:p>
            <a:pPr algn="just">
              <a:spcBef>
                <a:spcPct val="50000"/>
              </a:spcBef>
            </a:pPr>
            <a:r>
              <a:rPr lang="en-US" altLang="zh-CN" sz="2400" dirty="0">
                <a:ea typeface="宋体" pitchFamily="2" charset="-122"/>
              </a:rPr>
              <a:t> </a:t>
            </a:r>
            <a:r>
              <a:rPr lang="en-US" altLang="zh-CN" sz="2400" dirty="0" smtClean="0">
                <a:ea typeface="宋体" pitchFamily="2" charset="-122"/>
              </a:rPr>
              <a:t>                            D’’: 11010011</a:t>
            </a:r>
            <a:r>
              <a:rPr lang="en-US" altLang="zh-CN" sz="2400" dirty="0" smtClean="0">
                <a:solidFill>
                  <a:srgbClr val="FF0000"/>
                </a:solidFill>
                <a:ea typeface="宋体" pitchFamily="2" charset="-122"/>
              </a:rPr>
              <a:t>0100</a:t>
            </a:r>
            <a:endParaRPr lang="en-US" altLang="zh-CN" sz="2400" dirty="0">
              <a:solidFill>
                <a:srgbClr val="FF0000"/>
              </a:solidFill>
              <a:ea typeface="宋体" pitchFamily="2" charset="-122"/>
            </a:endParaRPr>
          </a:p>
        </p:txBody>
      </p:sp>
    </p:spTree>
    <p:extLst>
      <p:ext uri="{BB962C8B-B14F-4D97-AF65-F5344CB8AC3E}">
        <p14:creationId xmlns:p14="http://schemas.microsoft.com/office/powerpoint/2010/main" val="42633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Error Detection</a:t>
            </a:r>
          </a:p>
        </p:txBody>
      </p:sp>
      <p:sp>
        <p:nvSpPr>
          <p:cNvPr id="368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dirty="0">
                <a:ea typeface="宋体" pitchFamily="2" charset="-122"/>
                <a:cs typeface="Times New Roman" pitchFamily="18" charset="0"/>
              </a:rPr>
              <a:t>Cyclic Redundancy </a:t>
            </a:r>
            <a:r>
              <a:rPr lang="en-US" altLang="zh-CN" sz="2800" b="1" dirty="0" smtClean="0">
                <a:ea typeface="宋体" pitchFamily="2" charset="-122"/>
                <a:cs typeface="Times New Roman" pitchFamily="18" charset="0"/>
              </a:rPr>
              <a:t>Check(</a:t>
            </a:r>
            <a:r>
              <a:rPr lang="zh-CN" altLang="en-US" sz="2800" b="1" dirty="0" smtClean="0">
                <a:ea typeface="宋体" pitchFamily="2" charset="-122"/>
                <a:cs typeface="Times New Roman" pitchFamily="18" charset="0"/>
              </a:rPr>
              <a:t>循环冗余校验</a:t>
            </a:r>
            <a:r>
              <a:rPr lang="en-US" altLang="zh-CN" sz="2800" b="1" dirty="0" smtClean="0">
                <a:ea typeface="宋体" pitchFamily="2" charset="-122"/>
                <a:cs typeface="Times New Roman" pitchFamily="18" charset="0"/>
              </a:rPr>
              <a:t>)</a:t>
            </a: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a:p>
            <a:pPr>
              <a:spcBef>
                <a:spcPct val="20000"/>
              </a:spcBef>
              <a:buClr>
                <a:schemeClr val="tx1"/>
              </a:buClr>
              <a:buFont typeface="Wingdings" pitchFamily="2" charset="2"/>
              <a:buChar char="Ø"/>
            </a:pPr>
            <a:endParaRPr lang="en-US" altLang="zh-CN" sz="2800" b="1" dirty="0">
              <a:ea typeface="宋体" pitchFamily="2" charset="-122"/>
              <a:cs typeface="Times New Roman" pitchFamily="18" charset="0"/>
            </a:endParaRPr>
          </a:p>
        </p:txBody>
      </p:sp>
      <p:sp>
        <p:nvSpPr>
          <p:cNvPr id="6" name="WordArt 10"/>
          <p:cNvSpPr>
            <a:spLocks noChangeArrowheads="1" noChangeShapeType="1" noTextEdit="1"/>
          </p:cNvSpPr>
          <p:nvPr/>
        </p:nvSpPr>
        <p:spPr bwMode="auto">
          <a:xfrm>
            <a:off x="762000" y="2505844"/>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7" name="Text Box 9"/>
          <p:cNvSpPr txBox="1">
            <a:spLocks noChangeArrowheads="1"/>
          </p:cNvSpPr>
          <p:nvPr/>
        </p:nvSpPr>
        <p:spPr bwMode="auto">
          <a:xfrm>
            <a:off x="2058988" y="2420888"/>
            <a:ext cx="69056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The received </a:t>
            </a:r>
            <a:r>
              <a:rPr lang="en-US" altLang="zh-CN" sz="2400" dirty="0">
                <a:ea typeface="宋体" pitchFamily="2" charset="-122"/>
              </a:rPr>
              <a:t>data (D</a:t>
            </a:r>
            <a:r>
              <a:rPr lang="en-US" altLang="zh-CN" sz="2400" dirty="0" smtClean="0">
                <a:ea typeface="宋体" pitchFamily="2" charset="-122"/>
              </a:rPr>
              <a:t>’) </a:t>
            </a:r>
            <a:r>
              <a:rPr lang="en-US" altLang="zh-CN" sz="2400" dirty="0">
                <a:ea typeface="宋体" pitchFamily="2" charset="-122"/>
              </a:rPr>
              <a:t>is   </a:t>
            </a:r>
            <a:r>
              <a:rPr lang="en-US" altLang="zh-CN" sz="2400" dirty="0" smtClean="0">
                <a:ea typeface="宋体" pitchFamily="2" charset="-122"/>
              </a:rPr>
              <a:t>D’: 10010011</a:t>
            </a:r>
            <a:r>
              <a:rPr lang="en-US" altLang="zh-CN" sz="2400" dirty="0" smtClean="0">
                <a:solidFill>
                  <a:srgbClr val="FF0000"/>
                </a:solidFill>
                <a:ea typeface="宋体" pitchFamily="2" charset="-122"/>
              </a:rPr>
              <a:t>0100</a:t>
            </a:r>
          </a:p>
          <a:p>
            <a:pPr algn="just">
              <a:spcBef>
                <a:spcPct val="50000"/>
              </a:spcBef>
            </a:pPr>
            <a:r>
              <a:rPr lang="en-US" altLang="zh-CN" sz="2400" dirty="0" smtClean="0">
                <a:ea typeface="宋体" pitchFamily="2" charset="-122"/>
              </a:rPr>
              <a:t>Check whether there is an error?</a:t>
            </a:r>
            <a:endParaRPr lang="en-US" altLang="zh-CN" sz="2400" dirty="0">
              <a:ea typeface="宋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72383982"/>
              </p:ext>
            </p:extLst>
          </p:nvPr>
        </p:nvGraphicFramePr>
        <p:xfrm>
          <a:off x="2123728" y="3436551"/>
          <a:ext cx="1855787" cy="563562"/>
        </p:xfrm>
        <a:graphic>
          <a:graphicData uri="http://schemas.openxmlformats.org/presentationml/2006/ole">
            <mc:AlternateContent xmlns:mc="http://schemas.openxmlformats.org/markup-compatibility/2006">
              <mc:Choice xmlns:v="urn:schemas-microsoft-com:vml" Requires="v">
                <p:oleObj spid="_x0000_s25626" name="Equation" r:id="rId3" imgW="1295280" imgH="393480" progId="Equation.DSMT4">
                  <p:embed/>
                </p:oleObj>
              </mc:Choice>
              <mc:Fallback>
                <p:oleObj name="Equation" r:id="rId3" imgW="1295280" imgH="393480" progId="Equation.DSMT4">
                  <p:embed/>
                  <p:pic>
                    <p:nvPicPr>
                      <p:cNvPr id="0" name=""/>
                      <p:cNvPicPr>
                        <a:picLocks noChangeAspect="1" noChangeArrowheads="1"/>
                      </p:cNvPicPr>
                      <p:nvPr/>
                    </p:nvPicPr>
                    <p:blipFill>
                      <a:blip r:embed="rId4"/>
                      <a:srcRect/>
                      <a:stretch>
                        <a:fillRect/>
                      </a:stretch>
                    </p:blipFill>
                    <p:spPr bwMode="auto">
                      <a:xfrm>
                        <a:off x="2123728" y="3436551"/>
                        <a:ext cx="18557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9"/>
          <p:cNvSpPr txBox="1">
            <a:spLocks noChangeArrowheads="1"/>
          </p:cNvSpPr>
          <p:nvPr/>
        </p:nvSpPr>
        <p:spPr bwMode="auto">
          <a:xfrm>
            <a:off x="2051720" y="4119463"/>
            <a:ext cx="66812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Remainder=0100</a:t>
            </a:r>
            <a:endParaRPr lang="en-US" altLang="zh-CN" sz="2400" dirty="0">
              <a:solidFill>
                <a:srgbClr val="FF0000"/>
              </a:solidFill>
              <a:ea typeface="宋体" pitchFamily="2" charset="-122"/>
            </a:endParaRPr>
          </a:p>
        </p:txBody>
      </p:sp>
      <p:sp>
        <p:nvSpPr>
          <p:cNvPr id="12" name="Text Box 9"/>
          <p:cNvSpPr txBox="1">
            <a:spLocks noChangeArrowheads="1"/>
          </p:cNvSpPr>
          <p:nvPr/>
        </p:nvSpPr>
        <p:spPr bwMode="auto">
          <a:xfrm>
            <a:off x="1979712" y="4695527"/>
            <a:ext cx="6840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smtClean="0">
                <a:ea typeface="宋体" pitchFamily="2" charset="-122"/>
              </a:rPr>
              <a:t>The remainder is not 0, therefor an </a:t>
            </a:r>
            <a:r>
              <a:rPr lang="en-US" altLang="zh-CN" sz="2400" dirty="0" smtClean="0">
                <a:solidFill>
                  <a:srgbClr val="FF0000"/>
                </a:solidFill>
                <a:ea typeface="宋体" pitchFamily="2" charset="-122"/>
              </a:rPr>
              <a:t>error</a:t>
            </a:r>
            <a:r>
              <a:rPr lang="en-US" altLang="zh-CN" sz="2400" dirty="0" smtClean="0">
                <a:ea typeface="宋体" pitchFamily="2" charset="-122"/>
              </a:rPr>
              <a:t> is indicated.</a:t>
            </a:r>
            <a:endParaRPr lang="en-US" altLang="zh-CN" sz="2400" dirty="0">
              <a:solidFill>
                <a:srgbClr val="FF0000"/>
              </a:solidFill>
              <a:ea typeface="宋体" pitchFamily="2" charset="-122"/>
            </a:endParaRPr>
          </a:p>
        </p:txBody>
      </p:sp>
    </p:spTree>
    <p:extLst>
      <p:ext uri="{BB962C8B-B14F-4D97-AF65-F5344CB8AC3E}">
        <p14:creationId xmlns:p14="http://schemas.microsoft.com/office/powerpoint/2010/main" val="6967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7891" name="Rectangle 3"/>
          <p:cNvSpPr txBox="1">
            <a:spLocks noChangeArrowheads="1"/>
          </p:cNvSpPr>
          <p:nvPr/>
        </p:nvSpPr>
        <p:spPr bwMode="auto">
          <a:xfrm>
            <a:off x="790575" y="1844675"/>
            <a:ext cx="79581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1. For the binary number 1000, the weight of the column with the 1 is</a:t>
            </a:r>
          </a:p>
          <a:p>
            <a:pPr eaLnBrk="1" hangingPunct="1">
              <a:spcBef>
                <a:spcPct val="50000"/>
              </a:spcBef>
            </a:pPr>
            <a:r>
              <a:rPr lang="en-US" altLang="zh-CN" sz="2000">
                <a:ea typeface="宋体" pitchFamily="2" charset="-122"/>
              </a:rPr>
              <a:t>	a. 4</a:t>
            </a:r>
            <a:endParaRPr lang="en-US" altLang="zh-CN" sz="2000" baseline="30000">
              <a:ea typeface="宋体" pitchFamily="2" charset="-122"/>
            </a:endParaRPr>
          </a:p>
          <a:p>
            <a:pPr eaLnBrk="1" hangingPunct="1">
              <a:spcBef>
                <a:spcPct val="50000"/>
              </a:spcBef>
            </a:pPr>
            <a:r>
              <a:rPr lang="en-US" altLang="zh-CN" sz="2000">
                <a:ea typeface="宋体" pitchFamily="2" charset="-122"/>
              </a:rPr>
              <a:t>	b. 6 </a:t>
            </a:r>
          </a:p>
          <a:p>
            <a:pPr eaLnBrk="1" hangingPunct="1">
              <a:spcBef>
                <a:spcPct val="50000"/>
              </a:spcBef>
            </a:pPr>
            <a:r>
              <a:rPr lang="en-US" altLang="zh-CN" sz="2000">
                <a:ea typeface="宋体" pitchFamily="2" charset="-122"/>
              </a:rPr>
              <a:t>	c. 8</a:t>
            </a:r>
          </a:p>
          <a:p>
            <a:pPr eaLnBrk="1" hangingPunct="1">
              <a:spcBef>
                <a:spcPct val="50000"/>
              </a:spcBef>
            </a:pPr>
            <a:r>
              <a:rPr lang="en-US" altLang="zh-CN" sz="2000">
                <a:ea typeface="宋体" pitchFamily="2" charset="-122"/>
              </a:rPr>
              <a:t>	d. 10</a:t>
            </a:r>
          </a:p>
          <a:p>
            <a:pPr eaLnBrk="1" hangingPunct="1">
              <a:spcBef>
                <a:spcPct val="50000"/>
              </a:spcBef>
            </a:pPr>
            <a:r>
              <a:rPr lang="en-US" altLang="zh-CN" sz="2000">
                <a:ea typeface="宋体" pitchFamily="2" charset="-122"/>
              </a:rPr>
              <a:t>2. The 2’s complement of 1000 is</a:t>
            </a:r>
          </a:p>
          <a:p>
            <a:pPr eaLnBrk="1" hangingPunct="1">
              <a:spcBef>
                <a:spcPct val="50000"/>
              </a:spcBef>
            </a:pPr>
            <a:r>
              <a:rPr lang="en-US" altLang="zh-CN" sz="2000">
                <a:ea typeface="宋体" pitchFamily="2" charset="-122"/>
              </a:rPr>
              <a:t>	a. 0111</a:t>
            </a:r>
            <a:endParaRPr lang="en-US" altLang="zh-CN" sz="2000" baseline="30000">
              <a:ea typeface="宋体" pitchFamily="2" charset="-122"/>
            </a:endParaRPr>
          </a:p>
          <a:p>
            <a:pPr eaLnBrk="1" hangingPunct="1">
              <a:spcBef>
                <a:spcPct val="50000"/>
              </a:spcBef>
            </a:pPr>
            <a:r>
              <a:rPr lang="en-US" altLang="zh-CN" sz="2000">
                <a:ea typeface="宋体" pitchFamily="2" charset="-122"/>
              </a:rPr>
              <a:t>	b. 1000 </a:t>
            </a:r>
          </a:p>
          <a:p>
            <a:pPr eaLnBrk="1" hangingPunct="1">
              <a:spcBef>
                <a:spcPct val="50000"/>
              </a:spcBef>
            </a:pPr>
            <a:r>
              <a:rPr lang="en-US" altLang="zh-CN" sz="2000">
                <a:ea typeface="宋体" pitchFamily="2" charset="-122"/>
              </a:rPr>
              <a:t>	c. 1001</a:t>
            </a:r>
          </a:p>
          <a:p>
            <a:pPr eaLnBrk="1" hangingPunct="1">
              <a:spcBef>
                <a:spcPct val="50000"/>
              </a:spcBef>
            </a:pPr>
            <a:r>
              <a:rPr lang="en-US" altLang="zh-CN" sz="2000">
                <a:ea typeface="宋体" pitchFamily="2" charset="-122"/>
              </a:rPr>
              <a:t>	d. 1010</a:t>
            </a:r>
          </a:p>
          <a:p>
            <a:pPr eaLnBrk="1" hangingPunct="1">
              <a:spcBef>
                <a:spcPct val="50000"/>
              </a:spcBef>
            </a:pPr>
            <a:endParaRPr lang="en-US" altLang="zh-CN" sz="2400">
              <a:ea typeface="宋体" pitchFamily="2" charset="-122"/>
              <a:cs typeface="Times New Roman" pitchFamily="18" charset="0"/>
            </a:endParaRPr>
          </a:p>
          <a:p>
            <a:pPr>
              <a:spcBef>
                <a:spcPct val="20000"/>
              </a:spcBef>
              <a:buClr>
                <a:schemeClr val="tx1"/>
              </a:buClr>
            </a:pPr>
            <a:endParaRPr lang="en-US" altLang="zh-CN" sz="24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8915" name="Rectangle 3"/>
          <p:cNvSpPr txBox="1">
            <a:spLocks noChangeArrowheads="1"/>
          </p:cNvSpPr>
          <p:nvPr/>
        </p:nvSpPr>
        <p:spPr bwMode="auto">
          <a:xfrm>
            <a:off x="790575" y="1844675"/>
            <a:ext cx="795813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3. The fractional binary number 0.11 has a decimal value of</a:t>
            </a:r>
          </a:p>
          <a:p>
            <a:pPr eaLnBrk="1" hangingPunct="1">
              <a:spcBef>
                <a:spcPct val="50000"/>
              </a:spcBef>
            </a:pPr>
            <a:r>
              <a:rPr lang="en-US" altLang="zh-CN" sz="2000">
                <a:ea typeface="宋体" pitchFamily="2" charset="-122"/>
              </a:rPr>
              <a:t>	a. ¼</a:t>
            </a:r>
            <a:endParaRPr lang="en-US" altLang="zh-CN" sz="2000" baseline="30000">
              <a:ea typeface="宋体" pitchFamily="2" charset="-122"/>
            </a:endParaRPr>
          </a:p>
          <a:p>
            <a:pPr eaLnBrk="1" hangingPunct="1">
              <a:spcBef>
                <a:spcPct val="50000"/>
              </a:spcBef>
            </a:pPr>
            <a:r>
              <a:rPr lang="en-US" altLang="zh-CN" sz="2000">
                <a:ea typeface="宋体" pitchFamily="2" charset="-122"/>
              </a:rPr>
              <a:t>	b. ½ </a:t>
            </a:r>
          </a:p>
          <a:p>
            <a:pPr eaLnBrk="1" hangingPunct="1">
              <a:spcBef>
                <a:spcPct val="50000"/>
              </a:spcBef>
            </a:pPr>
            <a:r>
              <a:rPr lang="en-US" altLang="zh-CN" sz="2000">
                <a:ea typeface="宋体" pitchFamily="2" charset="-122"/>
              </a:rPr>
              <a:t>	c. ¾ </a:t>
            </a:r>
          </a:p>
          <a:p>
            <a:pPr eaLnBrk="1" hangingPunct="1">
              <a:spcBef>
                <a:spcPct val="50000"/>
              </a:spcBef>
            </a:pPr>
            <a:r>
              <a:rPr lang="en-US" altLang="zh-CN" sz="2000">
                <a:ea typeface="宋体" pitchFamily="2" charset="-122"/>
              </a:rPr>
              <a:t>	d. none of the above</a:t>
            </a:r>
          </a:p>
          <a:p>
            <a:pPr eaLnBrk="1" hangingPunct="1">
              <a:spcBef>
                <a:spcPct val="50000"/>
              </a:spcBef>
            </a:pPr>
            <a:r>
              <a:rPr lang="en-US" altLang="zh-CN" sz="2000">
                <a:ea typeface="宋体" pitchFamily="2" charset="-122"/>
              </a:rPr>
              <a:t>4. The hexadecimal number 2C has a decimal equivalent value of</a:t>
            </a:r>
          </a:p>
          <a:p>
            <a:pPr eaLnBrk="1" hangingPunct="1">
              <a:spcBef>
                <a:spcPct val="50000"/>
              </a:spcBef>
            </a:pPr>
            <a:r>
              <a:rPr lang="en-US" altLang="zh-CN" sz="2000">
                <a:ea typeface="宋体" pitchFamily="2" charset="-122"/>
              </a:rPr>
              <a:t>	a. 14</a:t>
            </a:r>
            <a:endParaRPr lang="en-US" altLang="zh-CN" sz="2000" baseline="30000">
              <a:ea typeface="宋体" pitchFamily="2" charset="-122"/>
            </a:endParaRPr>
          </a:p>
          <a:p>
            <a:pPr eaLnBrk="1" hangingPunct="1">
              <a:spcBef>
                <a:spcPct val="50000"/>
              </a:spcBef>
            </a:pPr>
            <a:r>
              <a:rPr lang="en-US" altLang="zh-CN" sz="2000">
                <a:ea typeface="宋体" pitchFamily="2" charset="-122"/>
              </a:rPr>
              <a:t>	b. 44</a:t>
            </a:r>
          </a:p>
          <a:p>
            <a:pPr eaLnBrk="1" hangingPunct="1">
              <a:spcBef>
                <a:spcPct val="50000"/>
              </a:spcBef>
            </a:pPr>
            <a:r>
              <a:rPr lang="en-US" altLang="zh-CN" sz="2000">
                <a:ea typeface="宋体" pitchFamily="2" charset="-122"/>
              </a:rPr>
              <a:t>	c. 64 </a:t>
            </a:r>
          </a:p>
          <a:p>
            <a:pPr eaLnBrk="1" hangingPunct="1">
              <a:spcBef>
                <a:spcPct val="50000"/>
              </a:spcBef>
            </a:pPr>
            <a:r>
              <a:rPr lang="en-US" altLang="zh-CN" sz="2000">
                <a:ea typeface="宋体" pitchFamily="2" charset="-122"/>
              </a:rPr>
              <a:t>	d. none of the above</a:t>
            </a:r>
          </a:p>
          <a:p>
            <a:pPr eaLnBrk="1" hangingPunct="1">
              <a:spcBef>
                <a:spcPct val="50000"/>
              </a:spcBef>
            </a:pPr>
            <a:endParaRPr lang="en-US" altLang="zh-CN" sz="2400">
              <a:ea typeface="宋体" pitchFamily="2" charset="-122"/>
              <a:cs typeface="Times New Roman" pitchFamily="18" charset="0"/>
            </a:endParaRPr>
          </a:p>
          <a:p>
            <a:pPr>
              <a:spcBef>
                <a:spcPct val="20000"/>
              </a:spcBef>
              <a:buClr>
                <a:schemeClr val="tx1"/>
              </a:buClr>
            </a:pPr>
            <a:endParaRPr lang="en-US" altLang="zh-CN" sz="24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39939" name="Rectangle 3"/>
          <p:cNvSpPr txBox="1">
            <a:spLocks noChangeArrowheads="1"/>
          </p:cNvSpPr>
          <p:nvPr/>
        </p:nvSpPr>
        <p:spPr bwMode="auto">
          <a:xfrm>
            <a:off x="684213" y="1844675"/>
            <a:ext cx="795813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zh-CN" sz="2000" dirty="0">
                <a:ea typeface="宋体" pitchFamily="2" charset="-122"/>
              </a:rPr>
              <a:t>5. Assume that a floating point number is represented in binary. If the sign bit is 1, the</a:t>
            </a:r>
          </a:p>
          <a:p>
            <a:pPr eaLnBrk="1" hangingPunct="1"/>
            <a:r>
              <a:rPr lang="en-US" altLang="zh-CN" sz="2000" dirty="0">
                <a:ea typeface="宋体" pitchFamily="2" charset="-122"/>
              </a:rPr>
              <a:t>	a. number is negative</a:t>
            </a:r>
            <a:endParaRPr lang="en-US" altLang="zh-CN" sz="2000" baseline="30000" dirty="0">
              <a:ea typeface="宋体" pitchFamily="2" charset="-122"/>
            </a:endParaRPr>
          </a:p>
          <a:p>
            <a:pPr eaLnBrk="1" hangingPunct="1">
              <a:spcBef>
                <a:spcPct val="50000"/>
              </a:spcBef>
            </a:pPr>
            <a:r>
              <a:rPr lang="en-US" altLang="zh-CN" sz="2000" dirty="0">
                <a:ea typeface="宋体" pitchFamily="2" charset="-122"/>
              </a:rPr>
              <a:t>	b. number is positive </a:t>
            </a:r>
          </a:p>
          <a:p>
            <a:pPr eaLnBrk="1" hangingPunct="1">
              <a:spcBef>
                <a:spcPct val="50000"/>
              </a:spcBef>
            </a:pPr>
            <a:r>
              <a:rPr lang="en-US" altLang="zh-CN" sz="2000" dirty="0">
                <a:ea typeface="宋体" pitchFamily="2" charset="-122"/>
              </a:rPr>
              <a:t>	c. exponent is negative </a:t>
            </a:r>
          </a:p>
          <a:p>
            <a:pPr eaLnBrk="1" hangingPunct="1">
              <a:spcBef>
                <a:spcPct val="50000"/>
              </a:spcBef>
            </a:pPr>
            <a:r>
              <a:rPr lang="en-US" altLang="zh-CN" sz="2000" dirty="0">
                <a:ea typeface="宋体" pitchFamily="2" charset="-122"/>
              </a:rPr>
              <a:t>	d. exponent is positive</a:t>
            </a:r>
          </a:p>
          <a:p>
            <a:pPr eaLnBrk="1" hangingPunct="1">
              <a:spcBef>
                <a:spcPct val="50000"/>
              </a:spcBef>
            </a:pPr>
            <a:endParaRPr lang="en-US" altLang="zh-CN" sz="2000" dirty="0">
              <a:ea typeface="宋体" pitchFamily="2" charset="-122"/>
            </a:endParaRPr>
          </a:p>
          <a:p>
            <a:pPr eaLnBrk="1" hangingPunct="1"/>
            <a:r>
              <a:rPr lang="en-US" altLang="zh-CN" sz="2000" dirty="0">
                <a:ea typeface="宋体" pitchFamily="2" charset="-122"/>
              </a:rPr>
              <a:t>6. When two positive signed numbers are added, the result may be larger that the size of the original numbers, creating overflow. This condition is indicated by </a:t>
            </a:r>
          </a:p>
          <a:p>
            <a:pPr eaLnBrk="1" hangingPunct="1"/>
            <a:r>
              <a:rPr lang="en-US" altLang="zh-CN" sz="2000" dirty="0">
                <a:ea typeface="宋体" pitchFamily="2" charset="-122"/>
              </a:rPr>
              <a:t>     a. a change in the sign bit</a:t>
            </a:r>
          </a:p>
          <a:p>
            <a:pPr eaLnBrk="1" hangingPunct="1"/>
            <a:r>
              <a:rPr lang="en-US" altLang="zh-CN" sz="2000" dirty="0">
                <a:ea typeface="宋体" pitchFamily="2" charset="-122"/>
              </a:rPr>
              <a:t>	b. a carry out of the sign position</a:t>
            </a:r>
          </a:p>
          <a:p>
            <a:pPr eaLnBrk="1" hangingPunct="1"/>
            <a:r>
              <a:rPr lang="en-US" altLang="zh-CN" sz="2000" dirty="0">
                <a:ea typeface="宋体" pitchFamily="2" charset="-122"/>
              </a:rPr>
              <a:t>	c. a zero result</a:t>
            </a:r>
          </a:p>
          <a:p>
            <a:pPr eaLnBrk="1" hangingPunct="1"/>
            <a:r>
              <a:rPr lang="en-US" altLang="zh-CN" sz="2000" dirty="0">
                <a:ea typeface="宋体" pitchFamily="2" charset="-122"/>
              </a:rPr>
              <a:t>	d. </a:t>
            </a:r>
            <a:r>
              <a:rPr lang="en-US" altLang="zh-CN" sz="2000" dirty="0" smtClean="0">
                <a:ea typeface="宋体" pitchFamily="2" charset="-122"/>
              </a:rPr>
              <a:t>no change in the sign bit</a:t>
            </a:r>
            <a:endParaRPr lang="en-US" altLang="zh-CN" sz="2400" dirty="0">
              <a:ea typeface="宋体" pitchFamily="2" charset="-122"/>
              <a:cs typeface="Times New Roman" pitchFamily="18" charset="0"/>
            </a:endParaRPr>
          </a:p>
          <a:p>
            <a:pPr>
              <a:spcBef>
                <a:spcPct val="20000"/>
              </a:spcBef>
              <a:buClr>
                <a:schemeClr val="tx1"/>
              </a:buClr>
            </a:pPr>
            <a:endParaRPr lang="en-US" altLang="zh-CN" sz="2400" dirty="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dirty="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dirty="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41987" name="Rectangle 3"/>
          <p:cNvSpPr txBox="1">
            <a:spLocks noChangeArrowheads="1"/>
          </p:cNvSpPr>
          <p:nvPr/>
        </p:nvSpPr>
        <p:spPr bwMode="auto">
          <a:xfrm>
            <a:off x="684213" y="1844675"/>
            <a:ext cx="795813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7. The number 1010 in BCD is  </a:t>
            </a:r>
          </a:p>
          <a:p>
            <a:pPr eaLnBrk="1" hangingPunct="1">
              <a:spcBef>
                <a:spcPct val="50000"/>
              </a:spcBef>
            </a:pPr>
            <a:r>
              <a:rPr lang="en-US" altLang="zh-CN" sz="2000">
                <a:ea typeface="宋体" pitchFamily="2" charset="-122"/>
              </a:rPr>
              <a:t>	a. equal to decimal eight</a:t>
            </a:r>
            <a:endParaRPr lang="en-US" altLang="zh-CN" sz="2000" baseline="30000">
              <a:ea typeface="宋体" pitchFamily="2" charset="-122"/>
            </a:endParaRPr>
          </a:p>
          <a:p>
            <a:pPr eaLnBrk="1" hangingPunct="1">
              <a:spcBef>
                <a:spcPct val="50000"/>
              </a:spcBef>
            </a:pPr>
            <a:r>
              <a:rPr lang="en-US" altLang="zh-CN" sz="2000">
                <a:ea typeface="宋体" pitchFamily="2" charset="-122"/>
              </a:rPr>
              <a:t>	b. equal to decimal ten</a:t>
            </a:r>
          </a:p>
          <a:p>
            <a:pPr eaLnBrk="1" hangingPunct="1">
              <a:spcBef>
                <a:spcPct val="50000"/>
              </a:spcBef>
            </a:pPr>
            <a:r>
              <a:rPr lang="en-US" altLang="zh-CN" sz="2000">
                <a:ea typeface="宋体" pitchFamily="2" charset="-122"/>
              </a:rPr>
              <a:t>	c. equal to decimal twelve</a:t>
            </a:r>
          </a:p>
          <a:p>
            <a:pPr eaLnBrk="1" hangingPunct="1">
              <a:spcBef>
                <a:spcPct val="50000"/>
              </a:spcBef>
            </a:pPr>
            <a:r>
              <a:rPr lang="en-US" altLang="zh-CN" sz="2000">
                <a:ea typeface="宋体" pitchFamily="2" charset="-122"/>
              </a:rPr>
              <a:t>	d. invalid</a:t>
            </a:r>
          </a:p>
          <a:p>
            <a:pPr eaLnBrk="1" hangingPunct="1">
              <a:spcBef>
                <a:spcPct val="50000"/>
              </a:spcBef>
            </a:pPr>
            <a:r>
              <a:rPr lang="en-US" altLang="zh-CN" sz="2000">
                <a:ea typeface="宋体" pitchFamily="2" charset="-122"/>
              </a:rPr>
              <a:t>8. An example of an unweighted code is  </a:t>
            </a:r>
          </a:p>
          <a:p>
            <a:pPr eaLnBrk="1" hangingPunct="1">
              <a:spcBef>
                <a:spcPct val="50000"/>
              </a:spcBef>
            </a:pPr>
            <a:r>
              <a:rPr lang="en-US" altLang="zh-CN" sz="2000">
                <a:ea typeface="宋体" pitchFamily="2" charset="-122"/>
              </a:rPr>
              <a:t>	a. binary </a:t>
            </a:r>
            <a:endParaRPr lang="en-US" altLang="zh-CN" sz="2000" baseline="30000">
              <a:ea typeface="宋体" pitchFamily="2" charset="-122"/>
            </a:endParaRPr>
          </a:p>
          <a:p>
            <a:pPr eaLnBrk="1" hangingPunct="1">
              <a:spcBef>
                <a:spcPct val="50000"/>
              </a:spcBef>
            </a:pPr>
            <a:r>
              <a:rPr lang="en-US" altLang="zh-CN" sz="2000">
                <a:ea typeface="宋体" pitchFamily="2" charset="-122"/>
              </a:rPr>
              <a:t>	b. decimal</a:t>
            </a:r>
          </a:p>
          <a:p>
            <a:pPr eaLnBrk="1" hangingPunct="1">
              <a:spcBef>
                <a:spcPct val="50000"/>
              </a:spcBef>
            </a:pPr>
            <a:r>
              <a:rPr lang="en-US" altLang="zh-CN" sz="2000">
                <a:ea typeface="宋体" pitchFamily="2" charset="-122"/>
              </a:rPr>
              <a:t>	c. BCD</a:t>
            </a:r>
          </a:p>
          <a:p>
            <a:pPr eaLnBrk="1" hangingPunct="1">
              <a:spcBef>
                <a:spcPct val="50000"/>
              </a:spcBef>
            </a:pPr>
            <a:r>
              <a:rPr lang="en-US" altLang="zh-CN" sz="2000">
                <a:ea typeface="宋体" pitchFamily="2" charset="-122"/>
              </a:rPr>
              <a:t>	d. Gray code</a:t>
            </a:r>
          </a:p>
          <a:p>
            <a:pPr eaLnBrk="1" hangingPunct="1">
              <a:spcBef>
                <a:spcPct val="50000"/>
              </a:spcBef>
            </a:pPr>
            <a:endParaRPr lang="en-US" altLang="zh-CN" sz="2400">
              <a:ea typeface="宋体" pitchFamily="2" charset="-122"/>
              <a:cs typeface="Times New Roman" pitchFamily="18" charset="0"/>
            </a:endParaRPr>
          </a:p>
          <a:p>
            <a:pPr>
              <a:spcBef>
                <a:spcPct val="20000"/>
              </a:spcBef>
              <a:buClr>
                <a:schemeClr val="tx1"/>
              </a:buClr>
            </a:pPr>
            <a:endParaRPr lang="en-US" altLang="zh-CN" sz="24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40963" name="Rectangle 3"/>
          <p:cNvSpPr txBox="1">
            <a:spLocks noChangeArrowheads="1"/>
          </p:cNvSpPr>
          <p:nvPr/>
        </p:nvSpPr>
        <p:spPr bwMode="auto">
          <a:xfrm>
            <a:off x="684213" y="1844675"/>
            <a:ext cx="795813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9. An example of an alphanumeric code is  </a:t>
            </a:r>
          </a:p>
          <a:p>
            <a:pPr eaLnBrk="1" hangingPunct="1">
              <a:spcBef>
                <a:spcPct val="50000"/>
              </a:spcBef>
            </a:pPr>
            <a:r>
              <a:rPr lang="en-US" altLang="zh-CN" sz="2000">
                <a:ea typeface="宋体" pitchFamily="2" charset="-122"/>
              </a:rPr>
              <a:t>	a. hexadecimal</a:t>
            </a:r>
            <a:endParaRPr lang="en-US" altLang="zh-CN" sz="2000" baseline="30000">
              <a:ea typeface="宋体" pitchFamily="2" charset="-122"/>
            </a:endParaRPr>
          </a:p>
          <a:p>
            <a:pPr eaLnBrk="1" hangingPunct="1">
              <a:spcBef>
                <a:spcPct val="50000"/>
              </a:spcBef>
            </a:pPr>
            <a:r>
              <a:rPr lang="en-US" altLang="zh-CN" sz="2000">
                <a:ea typeface="宋体" pitchFamily="2" charset="-122"/>
              </a:rPr>
              <a:t>	b. ASCII</a:t>
            </a:r>
          </a:p>
          <a:p>
            <a:pPr eaLnBrk="1" hangingPunct="1">
              <a:spcBef>
                <a:spcPct val="50000"/>
              </a:spcBef>
            </a:pPr>
            <a:r>
              <a:rPr lang="en-US" altLang="zh-CN" sz="2000">
                <a:ea typeface="宋体" pitchFamily="2" charset="-122"/>
              </a:rPr>
              <a:t>	c. BCD</a:t>
            </a:r>
          </a:p>
          <a:p>
            <a:pPr eaLnBrk="1" hangingPunct="1">
              <a:spcBef>
                <a:spcPct val="50000"/>
              </a:spcBef>
            </a:pPr>
            <a:r>
              <a:rPr lang="en-US" altLang="zh-CN" sz="2000">
                <a:ea typeface="宋体" pitchFamily="2" charset="-122"/>
              </a:rPr>
              <a:t>	d. CRC</a:t>
            </a:r>
          </a:p>
          <a:p>
            <a:pPr eaLnBrk="1" hangingPunct="1">
              <a:spcBef>
                <a:spcPct val="50000"/>
              </a:spcBef>
            </a:pPr>
            <a:r>
              <a:rPr lang="en-US" altLang="zh-CN" sz="2000">
                <a:ea typeface="宋体" pitchFamily="2" charset="-122"/>
              </a:rPr>
              <a:t>10. An example of an error detection method for transmitted data is the </a:t>
            </a:r>
          </a:p>
          <a:p>
            <a:pPr eaLnBrk="1" hangingPunct="1">
              <a:spcBef>
                <a:spcPct val="50000"/>
              </a:spcBef>
            </a:pPr>
            <a:r>
              <a:rPr lang="en-US" altLang="zh-CN" sz="2000">
                <a:ea typeface="宋体" pitchFamily="2" charset="-122"/>
              </a:rPr>
              <a:t>	a. parity check </a:t>
            </a:r>
            <a:endParaRPr lang="en-US" altLang="zh-CN" sz="2000" baseline="30000">
              <a:ea typeface="宋体" pitchFamily="2" charset="-122"/>
            </a:endParaRPr>
          </a:p>
          <a:p>
            <a:pPr eaLnBrk="1" hangingPunct="1">
              <a:spcBef>
                <a:spcPct val="50000"/>
              </a:spcBef>
            </a:pPr>
            <a:r>
              <a:rPr lang="en-US" altLang="zh-CN" sz="2000">
                <a:ea typeface="宋体" pitchFamily="2" charset="-122"/>
              </a:rPr>
              <a:t>	b. CRC </a:t>
            </a:r>
          </a:p>
          <a:p>
            <a:pPr eaLnBrk="1" hangingPunct="1">
              <a:spcBef>
                <a:spcPct val="50000"/>
              </a:spcBef>
            </a:pPr>
            <a:r>
              <a:rPr lang="en-US" altLang="zh-CN" sz="2000">
                <a:ea typeface="宋体" pitchFamily="2" charset="-122"/>
              </a:rPr>
              <a:t>	c. both of the above</a:t>
            </a:r>
          </a:p>
          <a:p>
            <a:pPr eaLnBrk="1" hangingPunct="1">
              <a:spcBef>
                <a:spcPct val="50000"/>
              </a:spcBef>
            </a:pPr>
            <a:r>
              <a:rPr lang="en-US" altLang="zh-CN" sz="2000">
                <a:ea typeface="宋体" pitchFamily="2" charset="-122"/>
              </a:rPr>
              <a:t>	d. none of the above</a:t>
            </a:r>
          </a:p>
          <a:p>
            <a:pPr eaLnBrk="1" hangingPunct="1">
              <a:spcBef>
                <a:spcPct val="50000"/>
              </a:spcBef>
            </a:pPr>
            <a:endParaRPr lang="en-US" altLang="zh-CN" sz="2400">
              <a:ea typeface="宋体" pitchFamily="2" charset="-122"/>
              <a:cs typeface="Times New Roman" pitchFamily="18" charset="0"/>
            </a:endParaRPr>
          </a:p>
          <a:p>
            <a:pPr>
              <a:spcBef>
                <a:spcPct val="20000"/>
              </a:spcBef>
              <a:buClr>
                <a:schemeClr val="tx1"/>
              </a:buClr>
            </a:pPr>
            <a:endParaRPr lang="en-US" altLang="zh-CN" sz="24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a:p>
            <a:pPr>
              <a:spcBef>
                <a:spcPct val="20000"/>
              </a:spcBef>
              <a:buClr>
                <a:schemeClr val="tx1"/>
              </a:buClr>
              <a:buFont typeface="Wingdings" pitchFamily="2" charset="2"/>
              <a:buChar char="§"/>
            </a:pPr>
            <a:endParaRPr lang="en-US" altLang="zh-CN" sz="280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dirty="0" smtClean="0"/>
              <a:t>Assignment 2 (</a:t>
            </a:r>
            <a:r>
              <a:rPr lang="en-US" altLang="zh-TW" dirty="0">
                <a:solidFill>
                  <a:srgbClr val="FF0000"/>
                </a:solidFill>
                <a:ea typeface="PMingLiU" pitchFamily="18" charset="-120"/>
              </a:rPr>
              <a:t>Due on </a:t>
            </a:r>
            <a:r>
              <a:rPr lang="en-US" altLang="zh-TW" dirty="0" smtClean="0">
                <a:solidFill>
                  <a:srgbClr val="FF0000"/>
                </a:solidFill>
                <a:ea typeface="PMingLiU" pitchFamily="18" charset="-120"/>
              </a:rPr>
              <a:t>17 March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PP.59</a:t>
            </a:r>
          </a:p>
          <a:p>
            <a:pPr marL="0" indent="0">
              <a:buNone/>
              <a:defRPr/>
            </a:pPr>
            <a:r>
              <a:rPr lang="en-US" altLang="zh-CN" dirty="0">
                <a:ea typeface="宋体" pitchFamily="2" charset="-122"/>
              </a:rPr>
              <a:t> </a:t>
            </a:r>
            <a:r>
              <a:rPr lang="en-US" altLang="zh-CN" dirty="0" smtClean="0">
                <a:ea typeface="宋体" pitchFamily="2" charset="-122"/>
              </a:rPr>
              <a:t>    6.(a),6.(b)</a:t>
            </a:r>
          </a:p>
          <a:p>
            <a:pPr marL="0" indent="0">
              <a:buNone/>
              <a:defRPr/>
            </a:pPr>
            <a:r>
              <a:rPr lang="en-US" altLang="zh-CN" dirty="0">
                <a:ea typeface="宋体" pitchFamily="2" charset="-122"/>
              </a:rPr>
              <a:t> </a:t>
            </a:r>
            <a:r>
              <a:rPr lang="en-US" altLang="zh-CN" dirty="0" smtClean="0">
                <a:ea typeface="宋体" pitchFamily="2" charset="-122"/>
              </a:rPr>
              <a:t>    12.(a),16.(a)</a:t>
            </a:r>
          </a:p>
          <a:p>
            <a:pPr marL="0" indent="0">
              <a:buNone/>
              <a:defRPr/>
            </a:pPr>
            <a:r>
              <a:rPr lang="en-US" altLang="zh-CN" dirty="0">
                <a:ea typeface="宋体" pitchFamily="2" charset="-122"/>
              </a:rPr>
              <a:t> </a:t>
            </a:r>
            <a:r>
              <a:rPr lang="en-US" altLang="zh-CN" dirty="0" smtClean="0">
                <a:ea typeface="宋体" pitchFamily="2" charset="-122"/>
              </a:rPr>
              <a:t>    24.(a) ,28.(a)</a:t>
            </a:r>
          </a:p>
          <a:p>
            <a:pPr marL="0" indent="0">
              <a:buNone/>
              <a:defRPr/>
            </a:pPr>
            <a:r>
              <a:rPr lang="en-US" altLang="zh-CN" dirty="0">
                <a:ea typeface="宋体" pitchFamily="2" charset="-122"/>
              </a:rPr>
              <a:t> </a:t>
            </a:r>
            <a:r>
              <a:rPr lang="en-US" altLang="zh-CN" dirty="0" smtClean="0">
                <a:ea typeface="宋体" pitchFamily="2" charset="-122"/>
              </a:rPr>
              <a:t>    40.(a) ,44.(a)</a:t>
            </a:r>
          </a:p>
          <a:p>
            <a:pPr marL="0" indent="0">
              <a:buNone/>
              <a:defRPr/>
            </a:pPr>
            <a:r>
              <a:rPr lang="en-US" altLang="zh-CN" dirty="0">
                <a:ea typeface="宋体" pitchFamily="2" charset="-122"/>
              </a:rPr>
              <a:t> </a:t>
            </a:r>
            <a:r>
              <a:rPr lang="en-US" altLang="zh-CN" dirty="0" smtClean="0">
                <a:ea typeface="宋体" pitchFamily="2" charset="-122"/>
              </a:rPr>
              <a:t>    50.(a),56.(a),58 </a:t>
            </a:r>
          </a:p>
        </p:txBody>
      </p:sp>
    </p:spTree>
    <p:extLst>
      <p:ext uri="{BB962C8B-B14F-4D97-AF65-F5344CB8AC3E}">
        <p14:creationId xmlns:p14="http://schemas.microsoft.com/office/powerpoint/2010/main" val="2138769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2420938"/>
            <a:ext cx="8229600" cy="3744912"/>
          </a:xfrm>
        </p:spPr>
        <p:txBody>
          <a:bodyPr/>
          <a:lstStyle/>
          <a:p>
            <a:pPr algn="just">
              <a:buFont typeface="Wingdings" pitchFamily="2" charset="2"/>
              <a:buChar char="ü"/>
              <a:defRPr/>
            </a:pPr>
            <a:r>
              <a:rPr lang="en-US" altLang="zh-CN" sz="2400" dirty="0" smtClean="0">
                <a:ea typeface="宋体" pitchFamily="2" charset="-122"/>
              </a:rPr>
              <a:t>Binary has a radix of two and uses the digits 0 and 1 to represent quantities. </a:t>
            </a:r>
          </a:p>
          <a:p>
            <a:pPr>
              <a:spcBef>
                <a:spcPct val="50000"/>
              </a:spcBef>
              <a:defRPr/>
            </a:pPr>
            <a:r>
              <a:rPr lang="en-US" altLang="zh-CN" sz="2400" dirty="0" smtClean="0">
                <a:ea typeface="宋体" pitchFamily="2" charset="-122"/>
              </a:rPr>
              <a:t>The column weights of binary numbers are powers of two that increase from right to left beginning with 2</a:t>
            </a:r>
            <a:r>
              <a:rPr lang="en-US" altLang="zh-CN" sz="2400" baseline="30000" dirty="0" smtClean="0">
                <a:ea typeface="宋体" pitchFamily="2" charset="-122"/>
              </a:rPr>
              <a:t>0</a:t>
            </a:r>
            <a:r>
              <a:rPr lang="en-US" altLang="zh-CN" sz="2400" dirty="0" smtClean="0">
                <a:ea typeface="宋体" pitchFamily="2" charset="-122"/>
              </a:rPr>
              <a:t> =1:</a:t>
            </a:r>
          </a:p>
          <a:p>
            <a:pPr marL="0" indent="0">
              <a:spcBef>
                <a:spcPct val="50000"/>
              </a:spcBef>
              <a:buFont typeface="Wingdings" pitchFamily="2" charset="2"/>
              <a:buNone/>
              <a:defRPr/>
            </a:pP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5</a:t>
            </a: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4</a:t>
            </a: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3</a:t>
            </a: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2</a:t>
            </a: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1</a:t>
            </a:r>
            <a:r>
              <a:rPr lang="en-US" altLang="zh-CN" sz="2400" dirty="0" smtClean="0">
                <a:solidFill>
                  <a:srgbClr val="FF0000"/>
                </a:solidFill>
                <a:ea typeface="宋体" pitchFamily="2" charset="-122"/>
              </a:rPr>
              <a:t> 2</a:t>
            </a:r>
            <a:r>
              <a:rPr lang="en-US" altLang="zh-CN" sz="2400" baseline="30000" dirty="0" smtClean="0">
                <a:solidFill>
                  <a:srgbClr val="FF0000"/>
                </a:solidFill>
                <a:ea typeface="宋体" pitchFamily="2" charset="-122"/>
              </a:rPr>
              <a:t>0</a:t>
            </a:r>
            <a:endParaRPr lang="en-US" altLang="zh-CN" sz="2400" dirty="0" smtClean="0">
              <a:ea typeface="宋体" pitchFamily="2" charset="-122"/>
            </a:endParaRPr>
          </a:p>
          <a:p>
            <a:pPr algn="just">
              <a:spcBef>
                <a:spcPct val="50000"/>
              </a:spcBef>
              <a:defRPr/>
            </a:pPr>
            <a:r>
              <a:rPr lang="en-US" altLang="zh-CN" sz="2400" dirty="0" smtClean="0">
                <a:ea typeface="宋体" pitchFamily="2" charset="-122"/>
              </a:rPr>
              <a:t>For fractional binary numbers, the column weights are negative powers of two that decrease from left to right:</a:t>
            </a:r>
          </a:p>
          <a:p>
            <a:pPr marL="0" indent="0">
              <a:spcBef>
                <a:spcPct val="50000"/>
              </a:spcBef>
              <a:buNone/>
            </a:pPr>
            <a:r>
              <a:rPr lang="en-US" altLang="zh-CN" sz="2400" dirty="0">
                <a:solidFill>
                  <a:srgbClr val="FF0000"/>
                </a:solidFill>
                <a:ea typeface="宋体" pitchFamily="2" charset="-122"/>
              </a:rPr>
              <a:t> </a:t>
            </a:r>
            <a:r>
              <a:rPr lang="en-US" altLang="zh-CN" sz="2400" dirty="0" smtClean="0">
                <a:solidFill>
                  <a:srgbClr val="FF0000"/>
                </a:solidFill>
                <a:ea typeface="宋体" pitchFamily="2" charset="-122"/>
              </a:rPr>
              <a:t>                                 </a:t>
            </a:r>
            <a:r>
              <a:rPr lang="en-US" altLang="zh-CN" sz="2400" dirty="0">
                <a:ea typeface="宋体" charset="-122"/>
              </a:rPr>
              <a:t>2</a:t>
            </a:r>
            <a:r>
              <a:rPr lang="en-US" altLang="zh-CN" sz="2400" baseline="30000" dirty="0">
                <a:ea typeface="宋体" charset="-122"/>
              </a:rPr>
              <a:t>2</a:t>
            </a:r>
            <a:r>
              <a:rPr lang="en-US" altLang="zh-CN" sz="2400" dirty="0">
                <a:ea typeface="宋体" charset="-122"/>
              </a:rPr>
              <a:t> 2</a:t>
            </a:r>
            <a:r>
              <a:rPr lang="en-US" altLang="zh-CN" sz="2400" baseline="30000" dirty="0">
                <a:ea typeface="宋体" charset="-122"/>
              </a:rPr>
              <a:t>1</a:t>
            </a:r>
            <a:r>
              <a:rPr lang="en-US" altLang="zh-CN" sz="2400" dirty="0">
                <a:ea typeface="宋体" charset="-122"/>
              </a:rPr>
              <a:t> 2</a:t>
            </a:r>
            <a:r>
              <a:rPr lang="en-US" altLang="zh-CN" sz="2400" baseline="30000" dirty="0">
                <a:ea typeface="宋体" charset="-122"/>
              </a:rPr>
              <a:t>0</a:t>
            </a:r>
            <a:r>
              <a:rPr lang="en-US" altLang="zh-CN" sz="2400" b="1" dirty="0">
                <a:ea typeface="宋体" charset="-122"/>
              </a:rPr>
              <a:t>. </a:t>
            </a:r>
            <a:r>
              <a:rPr lang="en-US" altLang="zh-CN" sz="2400" dirty="0">
                <a:solidFill>
                  <a:srgbClr val="FF0000"/>
                </a:solidFill>
                <a:ea typeface="宋体" charset="-122"/>
              </a:rPr>
              <a:t>2</a:t>
            </a:r>
            <a:r>
              <a:rPr lang="en-US" altLang="zh-CN" sz="2400" baseline="30000" dirty="0">
                <a:solidFill>
                  <a:srgbClr val="FF0000"/>
                </a:solidFill>
                <a:ea typeface="宋体" charset="-122"/>
              </a:rPr>
              <a:t>-1</a:t>
            </a:r>
            <a:r>
              <a:rPr lang="en-US" altLang="zh-CN" sz="2400" dirty="0">
                <a:solidFill>
                  <a:srgbClr val="FF0000"/>
                </a:solidFill>
                <a:ea typeface="宋体" charset="-122"/>
              </a:rPr>
              <a:t> 2</a:t>
            </a:r>
            <a:r>
              <a:rPr lang="en-US" altLang="zh-CN" sz="2400" baseline="30000" dirty="0">
                <a:solidFill>
                  <a:srgbClr val="FF0000"/>
                </a:solidFill>
                <a:ea typeface="宋体" charset="-122"/>
              </a:rPr>
              <a:t>-2</a:t>
            </a:r>
            <a:r>
              <a:rPr lang="en-US" altLang="zh-CN" sz="2400" dirty="0">
                <a:solidFill>
                  <a:srgbClr val="FF0000"/>
                </a:solidFill>
                <a:ea typeface="宋体" charset="-122"/>
              </a:rPr>
              <a:t> 2</a:t>
            </a:r>
            <a:r>
              <a:rPr lang="en-US" altLang="zh-CN" sz="2400" baseline="30000" dirty="0">
                <a:solidFill>
                  <a:srgbClr val="FF0000"/>
                </a:solidFill>
                <a:ea typeface="宋体" charset="-122"/>
              </a:rPr>
              <a:t>-3</a:t>
            </a:r>
            <a:r>
              <a:rPr lang="en-US" altLang="zh-CN" sz="2400" dirty="0">
                <a:solidFill>
                  <a:srgbClr val="FF0000"/>
                </a:solidFill>
                <a:ea typeface="宋体" charset="-122"/>
              </a:rPr>
              <a:t> 2</a:t>
            </a:r>
            <a:r>
              <a:rPr lang="en-US" altLang="zh-CN" sz="2400" baseline="30000" dirty="0">
                <a:solidFill>
                  <a:srgbClr val="FF0000"/>
                </a:solidFill>
                <a:ea typeface="宋体" charset="-122"/>
              </a:rPr>
              <a:t>-4</a:t>
            </a:r>
            <a:r>
              <a:rPr lang="en-US" altLang="zh-CN" sz="2400" dirty="0">
                <a:solidFill>
                  <a:srgbClr val="FF0000"/>
                </a:solidFill>
                <a:ea typeface="宋体" charset="-122"/>
              </a:rPr>
              <a:t> …</a:t>
            </a:r>
          </a:p>
          <a:p>
            <a:pPr algn="just">
              <a:buFont typeface="Wingdings" pitchFamily="2" charset="2"/>
              <a:buChar char="ü"/>
              <a:defRPr/>
            </a:pPr>
            <a:endParaRPr lang="en-US" altLang="zh-CN" sz="2400" dirty="0" smtClean="0">
              <a:ea typeface="宋体" pitchFamily="2" charset="-122"/>
            </a:endParaRPr>
          </a:p>
          <a:p>
            <a:pPr algn="just">
              <a:buFont typeface="Wingdings" pitchFamily="2" charset="2"/>
              <a:buChar char="ü"/>
              <a:defRPr/>
            </a:pPr>
            <a:endParaRPr lang="en-US" altLang="zh-CN" sz="2400" dirty="0" smtClean="0">
              <a:ea typeface="宋体" pitchFamily="2" charset="-122"/>
            </a:endParaRPr>
          </a:p>
        </p:txBody>
      </p:sp>
      <p:sp>
        <p:nvSpPr>
          <p:cNvPr id="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8196"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Numbers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2420938"/>
            <a:ext cx="5338763" cy="3744912"/>
          </a:xfrm>
        </p:spPr>
        <p:txBody>
          <a:bodyPr/>
          <a:lstStyle/>
          <a:p>
            <a:pPr algn="just">
              <a:buFont typeface="Wingdings" pitchFamily="2" charset="2"/>
              <a:buChar char="ü"/>
            </a:pPr>
            <a:r>
              <a:rPr lang="en-US" altLang="zh-CN" sz="2400" smtClean="0">
                <a:ea typeface="宋体" pitchFamily="2" charset="-122"/>
              </a:rPr>
              <a:t>A binary counting sequence for numbers from zero to fifteen is shown.</a:t>
            </a:r>
          </a:p>
          <a:p>
            <a:pPr algn="just">
              <a:buFont typeface="Wingdings" pitchFamily="2" charset="2"/>
              <a:buChar char="ü"/>
            </a:pPr>
            <a:r>
              <a:rPr lang="en-US" altLang="zh-CN" sz="2400" smtClean="0">
                <a:ea typeface="宋体" pitchFamily="2" charset="-122"/>
              </a:rPr>
              <a:t>Digital counters frequently have this same pattern of digits:</a:t>
            </a:r>
          </a:p>
          <a:p>
            <a:pPr algn="just">
              <a:buFont typeface="Wingdings" pitchFamily="2" charset="2"/>
              <a:buChar char="ü"/>
            </a:pPr>
            <a:endParaRPr lang="en-US" altLang="zh-CN" sz="2400" smtClean="0">
              <a:ea typeface="宋体" pitchFamily="2" charset="-122"/>
            </a:endParaRPr>
          </a:p>
        </p:txBody>
      </p:sp>
      <p:sp>
        <p:nvSpPr>
          <p:cNvPr id="9219"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Binary Numbers </a:t>
            </a:r>
          </a:p>
        </p:txBody>
      </p:sp>
      <p:sp>
        <p:nvSpPr>
          <p:cNvPr id="9220"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Binary Numbers</a:t>
            </a:r>
          </a:p>
        </p:txBody>
      </p:sp>
      <p:sp>
        <p:nvSpPr>
          <p:cNvPr id="5" name="Rectangle 31"/>
          <p:cNvSpPr>
            <a:spLocks noChangeArrowheads="1"/>
          </p:cNvSpPr>
          <p:nvPr/>
        </p:nvSpPr>
        <p:spPr bwMode="auto">
          <a:xfrm>
            <a:off x="7027863" y="4330700"/>
            <a:ext cx="153987"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 name="Rectangle 17"/>
          <p:cNvSpPr>
            <a:spLocks noChangeArrowheads="1"/>
          </p:cNvSpPr>
          <p:nvPr/>
        </p:nvSpPr>
        <p:spPr bwMode="auto">
          <a:xfrm>
            <a:off x="7627938" y="21875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7" name="Rectangle 18"/>
          <p:cNvSpPr>
            <a:spLocks noChangeArrowheads="1"/>
          </p:cNvSpPr>
          <p:nvPr/>
        </p:nvSpPr>
        <p:spPr bwMode="auto">
          <a:xfrm>
            <a:off x="7627938" y="27971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8" name="Rectangle 19"/>
          <p:cNvSpPr>
            <a:spLocks noChangeArrowheads="1"/>
          </p:cNvSpPr>
          <p:nvPr/>
        </p:nvSpPr>
        <p:spPr bwMode="auto">
          <a:xfrm>
            <a:off x="7627938" y="34067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9" name="Rectangle 20"/>
          <p:cNvSpPr>
            <a:spLocks noChangeArrowheads="1"/>
          </p:cNvSpPr>
          <p:nvPr/>
        </p:nvSpPr>
        <p:spPr bwMode="auto">
          <a:xfrm>
            <a:off x="7627938" y="40163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Rectangle 21"/>
          <p:cNvSpPr>
            <a:spLocks noChangeArrowheads="1"/>
          </p:cNvSpPr>
          <p:nvPr/>
        </p:nvSpPr>
        <p:spPr bwMode="auto">
          <a:xfrm>
            <a:off x="7627938" y="46259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1" name="Rectangle 22"/>
          <p:cNvSpPr>
            <a:spLocks noChangeArrowheads="1"/>
          </p:cNvSpPr>
          <p:nvPr/>
        </p:nvSpPr>
        <p:spPr bwMode="auto">
          <a:xfrm>
            <a:off x="7627938" y="52355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2" name="Rectangle 23"/>
          <p:cNvSpPr>
            <a:spLocks noChangeArrowheads="1"/>
          </p:cNvSpPr>
          <p:nvPr/>
        </p:nvSpPr>
        <p:spPr bwMode="auto">
          <a:xfrm>
            <a:off x="7627938" y="58451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Rectangle 24"/>
          <p:cNvSpPr>
            <a:spLocks noChangeArrowheads="1"/>
          </p:cNvSpPr>
          <p:nvPr/>
        </p:nvSpPr>
        <p:spPr bwMode="auto">
          <a:xfrm>
            <a:off x="7627938" y="6454775"/>
            <a:ext cx="153987"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25"/>
          <p:cNvSpPr>
            <a:spLocks noChangeArrowheads="1"/>
          </p:cNvSpPr>
          <p:nvPr/>
        </p:nvSpPr>
        <p:spPr bwMode="auto">
          <a:xfrm>
            <a:off x="7426325" y="2501900"/>
            <a:ext cx="153988"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Rectangle 26"/>
          <p:cNvSpPr>
            <a:spLocks noChangeArrowheads="1"/>
          </p:cNvSpPr>
          <p:nvPr/>
        </p:nvSpPr>
        <p:spPr bwMode="auto">
          <a:xfrm>
            <a:off x="7426325" y="3721100"/>
            <a:ext cx="153988"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Rectangle 27"/>
          <p:cNvSpPr>
            <a:spLocks noChangeArrowheads="1"/>
          </p:cNvSpPr>
          <p:nvPr/>
        </p:nvSpPr>
        <p:spPr bwMode="auto">
          <a:xfrm>
            <a:off x="7426325" y="4940300"/>
            <a:ext cx="153988"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Rectangle 28"/>
          <p:cNvSpPr>
            <a:spLocks noChangeArrowheads="1"/>
          </p:cNvSpPr>
          <p:nvPr/>
        </p:nvSpPr>
        <p:spPr bwMode="auto">
          <a:xfrm>
            <a:off x="7426325" y="6159500"/>
            <a:ext cx="153988"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8" name="Rectangle 29"/>
          <p:cNvSpPr>
            <a:spLocks noChangeArrowheads="1"/>
          </p:cNvSpPr>
          <p:nvPr/>
        </p:nvSpPr>
        <p:spPr bwMode="auto">
          <a:xfrm>
            <a:off x="7226300" y="3101975"/>
            <a:ext cx="153988"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9" name="Rectangle 30"/>
          <p:cNvSpPr>
            <a:spLocks noChangeArrowheads="1"/>
          </p:cNvSpPr>
          <p:nvPr/>
        </p:nvSpPr>
        <p:spPr bwMode="auto">
          <a:xfrm>
            <a:off x="7226300" y="5540375"/>
            <a:ext cx="153988"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9236" name="Rectangle 12"/>
          <p:cNvSpPr>
            <a:spLocks noChangeArrowheads="1"/>
          </p:cNvSpPr>
          <p:nvPr/>
        </p:nvSpPr>
        <p:spPr bwMode="auto">
          <a:xfrm>
            <a:off x="6084888" y="1806575"/>
            <a:ext cx="1828800"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9237" name="Text Box 10"/>
          <p:cNvSpPr txBox="1">
            <a:spLocks noChangeArrowheads="1"/>
          </p:cNvSpPr>
          <p:nvPr/>
        </p:nvSpPr>
        <p:spPr bwMode="auto">
          <a:xfrm>
            <a:off x="6313488" y="1806575"/>
            <a:ext cx="1524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2000">
                <a:ea typeface="宋体" pitchFamily="2" charset="-122"/>
              </a:rPr>
              <a:t> 0       0 0 0 0</a:t>
            </a:r>
          </a:p>
          <a:p>
            <a:pPr algn="r"/>
            <a:r>
              <a:rPr lang="en-US" altLang="zh-CN" sz="2000">
                <a:ea typeface="宋体" pitchFamily="2" charset="-122"/>
              </a:rPr>
              <a:t> 1       0 0 0 1</a:t>
            </a:r>
          </a:p>
          <a:p>
            <a:pPr algn="r"/>
            <a:r>
              <a:rPr lang="en-US" altLang="zh-CN" sz="2000">
                <a:ea typeface="宋体" pitchFamily="2" charset="-122"/>
              </a:rPr>
              <a:t> 2       0 0 1 0</a:t>
            </a:r>
          </a:p>
          <a:p>
            <a:pPr algn="r"/>
            <a:r>
              <a:rPr lang="en-US" altLang="zh-CN" sz="2000">
                <a:ea typeface="宋体" pitchFamily="2" charset="-122"/>
              </a:rPr>
              <a:t> 3       0 0 1 1</a:t>
            </a:r>
          </a:p>
          <a:p>
            <a:pPr algn="r"/>
            <a:r>
              <a:rPr lang="en-US" altLang="zh-CN" sz="2000">
                <a:ea typeface="宋体" pitchFamily="2" charset="-122"/>
              </a:rPr>
              <a:t> 4       0 1 0 0</a:t>
            </a:r>
          </a:p>
          <a:p>
            <a:pPr algn="r"/>
            <a:r>
              <a:rPr lang="en-US" altLang="zh-CN" sz="2000">
                <a:ea typeface="宋体" pitchFamily="2" charset="-122"/>
              </a:rPr>
              <a:t> 5       0 1 0 1</a:t>
            </a:r>
          </a:p>
          <a:p>
            <a:pPr algn="r"/>
            <a:r>
              <a:rPr lang="en-US" altLang="zh-CN" sz="2000">
                <a:ea typeface="宋体" pitchFamily="2" charset="-122"/>
              </a:rPr>
              <a:t> 6       0 1 1 0</a:t>
            </a:r>
          </a:p>
          <a:p>
            <a:pPr algn="r"/>
            <a:r>
              <a:rPr lang="en-US" altLang="zh-CN" sz="2000">
                <a:ea typeface="宋体" pitchFamily="2" charset="-122"/>
              </a:rPr>
              <a:t> 7       0 1 1 1</a:t>
            </a:r>
          </a:p>
          <a:p>
            <a:pPr algn="r"/>
            <a:r>
              <a:rPr lang="en-US" altLang="zh-CN" sz="2000">
                <a:ea typeface="宋体" pitchFamily="2" charset="-122"/>
              </a:rPr>
              <a:t> 8       1 0 0 0</a:t>
            </a:r>
          </a:p>
          <a:p>
            <a:pPr algn="r"/>
            <a:r>
              <a:rPr lang="en-US" altLang="zh-CN" sz="2000">
                <a:ea typeface="宋体" pitchFamily="2" charset="-122"/>
              </a:rPr>
              <a:t> 9       1 0 0 1</a:t>
            </a:r>
          </a:p>
          <a:p>
            <a:pPr algn="r"/>
            <a:r>
              <a:rPr lang="en-US" altLang="zh-CN" sz="2000">
                <a:ea typeface="宋体" pitchFamily="2" charset="-122"/>
              </a:rPr>
              <a:t>10      1 0 1 0</a:t>
            </a:r>
          </a:p>
          <a:p>
            <a:pPr algn="r"/>
            <a:r>
              <a:rPr lang="en-US" altLang="zh-CN" sz="2000">
                <a:ea typeface="宋体" pitchFamily="2" charset="-122"/>
              </a:rPr>
              <a:t>11      1 0 1 1</a:t>
            </a:r>
          </a:p>
          <a:p>
            <a:pPr algn="r"/>
            <a:r>
              <a:rPr lang="en-US" altLang="zh-CN" sz="2000">
                <a:ea typeface="宋体" pitchFamily="2" charset="-122"/>
              </a:rPr>
              <a:t>12      1 1 0 0</a:t>
            </a:r>
          </a:p>
          <a:p>
            <a:pPr algn="r"/>
            <a:r>
              <a:rPr lang="en-US" altLang="zh-CN" sz="2000">
                <a:ea typeface="宋体" pitchFamily="2" charset="-122"/>
              </a:rPr>
              <a:t>13      1 1 0 1</a:t>
            </a:r>
          </a:p>
          <a:p>
            <a:pPr algn="r"/>
            <a:r>
              <a:rPr lang="en-US" altLang="zh-CN" sz="2000">
                <a:ea typeface="宋体" pitchFamily="2" charset="-122"/>
              </a:rPr>
              <a:t>14      1 1 1 0</a:t>
            </a:r>
          </a:p>
          <a:p>
            <a:pPr algn="r"/>
            <a:r>
              <a:rPr lang="en-US" altLang="zh-CN" sz="2000">
                <a:ea typeface="宋体" pitchFamily="2" charset="-122"/>
              </a:rPr>
              <a:t>15      1 1 1 1</a:t>
            </a:r>
          </a:p>
        </p:txBody>
      </p:sp>
      <p:sp>
        <p:nvSpPr>
          <p:cNvPr id="9238" name="Line 13"/>
          <p:cNvSpPr>
            <a:spLocks noChangeShapeType="1"/>
          </p:cNvSpPr>
          <p:nvPr/>
        </p:nvSpPr>
        <p:spPr bwMode="auto">
          <a:xfrm>
            <a:off x="6923088" y="1806575"/>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33"/>
          <p:cNvGraphicFramePr>
            <a:graphicFrameLocks noChangeAspect="1"/>
          </p:cNvGraphicFramePr>
          <p:nvPr/>
        </p:nvGraphicFramePr>
        <p:xfrm>
          <a:off x="755650" y="4292600"/>
          <a:ext cx="4953000" cy="1873250"/>
        </p:xfrm>
        <a:graphic>
          <a:graphicData uri="http://schemas.openxmlformats.org/presentationml/2006/ole">
            <mc:AlternateContent xmlns:mc="http://schemas.openxmlformats.org/markup-compatibility/2006">
              <mc:Choice xmlns:v="urn:schemas-microsoft-com:vml" Requires="v">
                <p:oleObj spid="_x0000_s9300" name="CorelDRAW" r:id="rId3" imgW="3630649" imgH="1372657" progId="CorelDRAW.Graphic.13">
                  <p:embed/>
                </p:oleObj>
              </mc:Choice>
              <mc:Fallback>
                <p:oleObj name="CorelDRAW" r:id="rId3" imgW="3630649" imgH="1372657" progId="CorelDRAW.Graphic.1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292600"/>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35"/>
          <p:cNvSpPr>
            <a:spLocks noChangeArrowheads="1"/>
          </p:cNvSpPr>
          <p:nvPr/>
        </p:nvSpPr>
        <p:spPr bwMode="auto">
          <a:xfrm>
            <a:off x="1525588" y="4292600"/>
            <a:ext cx="2624137" cy="152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up)">
                                      <p:cBhvr>
                                        <p:cTn id="50" dur="500"/>
                                        <p:tgtEl>
                                          <p:spTgt spid="1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par>
                          <p:cTn id="56" fill="hold" nodeType="afterGroup">
                            <p:stCondLst>
                              <p:cond delay="500"/>
                            </p:stCondLst>
                            <p:childTnLst>
                              <p:par>
                                <p:cTn id="57" presetID="9"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dissolve">
                                      <p:cBhvr>
                                        <p:cTn id="59" dur="500"/>
                                        <p:tgtEl>
                                          <p:spTgt spid="25"/>
                                        </p:tgtEl>
                                      </p:cBhvr>
                                    </p:animEffect>
                                  </p:childTnLst>
                                </p:cTn>
                              </p:par>
                              <p:par>
                                <p:cTn id="60" presetID="22" presetClass="exit" presetSubtype="8" fill="hold" grpId="0" nodeType="withEffect">
                                  <p:stCondLst>
                                    <p:cond delay="0"/>
                                  </p:stCondLst>
                                  <p:childTnLst>
                                    <p:animEffect transition="out" filter="wipe(left)">
                                      <p:cBhvr>
                                        <p:cTn id="61" dur="2000"/>
                                        <p:tgtEl>
                                          <p:spTgt spid="26"/>
                                        </p:tgtEl>
                                      </p:cBhvr>
                                    </p:animEffect>
                                    <p:set>
                                      <p:cBhvr>
                                        <p:cTn id="62"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Hexadecimal Numbers </a:t>
            </a:r>
          </a:p>
        </p:txBody>
      </p:sp>
      <p:sp>
        <p:nvSpPr>
          <p:cNvPr id="10243"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Hexadecimal Numbers</a:t>
            </a:r>
          </a:p>
        </p:txBody>
      </p:sp>
      <p:sp>
        <p:nvSpPr>
          <p:cNvPr id="10244" name="Text Box 5"/>
          <p:cNvSpPr txBox="1">
            <a:spLocks noChangeArrowheads="1"/>
          </p:cNvSpPr>
          <p:nvPr/>
        </p:nvSpPr>
        <p:spPr bwMode="auto">
          <a:xfrm>
            <a:off x="766763" y="2349500"/>
            <a:ext cx="52451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r>
              <a:rPr lang="en-US" altLang="zh-CN" sz="2400">
                <a:ea typeface="宋体" pitchFamily="2" charset="-122"/>
              </a:rPr>
              <a:t>Hexadecimal uses sixteen characters to represent numbers: the numbers 0 through 9 and the alphabetic characters A through F. </a:t>
            </a:r>
          </a:p>
        </p:txBody>
      </p:sp>
      <p:sp>
        <p:nvSpPr>
          <p:cNvPr id="10245" name="Text Box 57"/>
          <p:cNvSpPr txBox="1">
            <a:spLocks noChangeArrowheads="1"/>
          </p:cNvSpPr>
          <p:nvPr/>
        </p:nvSpPr>
        <p:spPr bwMode="auto">
          <a:xfrm>
            <a:off x="755650" y="3803650"/>
            <a:ext cx="52562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Large binary number can easily be converted to hexadecimal by grouping bits 4 at a time and writing the equivalent hexadecimal character.  </a:t>
            </a:r>
          </a:p>
        </p:txBody>
      </p:sp>
      <p:sp>
        <p:nvSpPr>
          <p:cNvPr id="29" name="Text Box 59"/>
          <p:cNvSpPr txBox="1">
            <a:spLocks noChangeArrowheads="1"/>
          </p:cNvSpPr>
          <p:nvPr/>
        </p:nvSpPr>
        <p:spPr bwMode="auto">
          <a:xfrm>
            <a:off x="1905000" y="5426075"/>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Express 1001 0110 0000 1110</a:t>
            </a:r>
            <a:r>
              <a:rPr lang="en-US" altLang="zh-CN" sz="2000" baseline="-25000">
                <a:ea typeface="宋体" pitchFamily="2" charset="-122"/>
              </a:rPr>
              <a:t>2</a:t>
            </a:r>
            <a:r>
              <a:rPr lang="en-US" altLang="zh-CN" sz="2000">
                <a:ea typeface="宋体" pitchFamily="2" charset="-122"/>
              </a:rPr>
              <a:t> in hexadecimal:</a:t>
            </a:r>
          </a:p>
        </p:txBody>
      </p:sp>
      <p:sp>
        <p:nvSpPr>
          <p:cNvPr id="30" name="WordArt 60"/>
          <p:cNvSpPr>
            <a:spLocks noChangeArrowheads="1" noChangeShapeType="1" noTextEdit="1"/>
          </p:cNvSpPr>
          <p:nvPr/>
        </p:nvSpPr>
        <p:spPr bwMode="auto">
          <a:xfrm>
            <a:off x="609600" y="5486400"/>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32" name="Text Box 62"/>
          <p:cNvSpPr txBox="1">
            <a:spLocks noChangeArrowheads="1"/>
          </p:cNvSpPr>
          <p:nvPr/>
        </p:nvSpPr>
        <p:spPr bwMode="auto">
          <a:xfrm>
            <a:off x="1905000" y="6111875"/>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10000"/>
              </a:spcBef>
            </a:pPr>
            <a:r>
              <a:rPr lang="en-US" altLang="zh-CN" sz="2000" dirty="0">
                <a:ea typeface="宋体" pitchFamily="2" charset="-122"/>
              </a:rPr>
              <a:t>Group the binary number by 4-bits starting from the right. Thus, </a:t>
            </a:r>
            <a:r>
              <a:rPr lang="en-US" altLang="zh-CN" sz="2000" dirty="0">
                <a:solidFill>
                  <a:srgbClr val="FF0000"/>
                </a:solidFill>
                <a:ea typeface="宋体" pitchFamily="2" charset="-122"/>
              </a:rPr>
              <a:t>960E</a:t>
            </a:r>
          </a:p>
        </p:txBody>
      </p:sp>
      <p:sp>
        <p:nvSpPr>
          <p:cNvPr id="10249" name="Rectangle 53"/>
          <p:cNvSpPr>
            <a:spLocks noChangeArrowheads="1"/>
          </p:cNvSpPr>
          <p:nvPr/>
        </p:nvSpPr>
        <p:spPr bwMode="auto">
          <a:xfrm>
            <a:off x="6137275" y="1484313"/>
            <a:ext cx="2819400" cy="5257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250" name="Text Box 47"/>
          <p:cNvSpPr txBox="1">
            <a:spLocks noChangeArrowheads="1"/>
          </p:cNvSpPr>
          <p:nvPr/>
        </p:nvSpPr>
        <p:spPr bwMode="auto">
          <a:xfrm>
            <a:off x="644207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10251" name="Text Box 48"/>
          <p:cNvSpPr txBox="1">
            <a:spLocks noChangeArrowheads="1"/>
          </p:cNvSpPr>
          <p:nvPr/>
        </p:nvSpPr>
        <p:spPr bwMode="auto">
          <a:xfrm>
            <a:off x="743267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0 1 2 3 4 5 6 7 8 9 A B C D E F</a:t>
            </a:r>
          </a:p>
        </p:txBody>
      </p:sp>
      <p:sp>
        <p:nvSpPr>
          <p:cNvPr id="10252" name="Text Box 49"/>
          <p:cNvSpPr txBox="1">
            <a:spLocks noChangeArrowheads="1"/>
          </p:cNvSpPr>
          <p:nvPr/>
        </p:nvSpPr>
        <p:spPr bwMode="auto">
          <a:xfrm>
            <a:off x="8194675" y="17732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10253" name="Text Box 50"/>
          <p:cNvSpPr txBox="1">
            <a:spLocks noChangeArrowheads="1"/>
          </p:cNvSpPr>
          <p:nvPr/>
        </p:nvSpPr>
        <p:spPr bwMode="auto">
          <a:xfrm>
            <a:off x="613727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10254" name="Text Box 51"/>
          <p:cNvSpPr txBox="1">
            <a:spLocks noChangeArrowheads="1"/>
          </p:cNvSpPr>
          <p:nvPr/>
        </p:nvSpPr>
        <p:spPr bwMode="auto">
          <a:xfrm>
            <a:off x="697547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8000"/>
                </a:solidFill>
                <a:ea typeface="宋体" pitchFamily="2" charset="-122"/>
              </a:rPr>
              <a:t>Hexadecimal</a:t>
            </a:r>
          </a:p>
        </p:txBody>
      </p:sp>
      <p:sp>
        <p:nvSpPr>
          <p:cNvPr id="10255" name="Text Box 52"/>
          <p:cNvSpPr txBox="1">
            <a:spLocks noChangeArrowheads="1"/>
          </p:cNvSpPr>
          <p:nvPr/>
        </p:nvSpPr>
        <p:spPr bwMode="auto">
          <a:xfrm>
            <a:off x="8194675" y="14843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10256" name="Line 54"/>
          <p:cNvSpPr>
            <a:spLocks noChangeShapeType="1"/>
          </p:cNvSpPr>
          <p:nvPr/>
        </p:nvSpPr>
        <p:spPr bwMode="auto">
          <a:xfrm>
            <a:off x="6137275" y="1789113"/>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7" name="Line 55"/>
          <p:cNvSpPr>
            <a:spLocks noChangeShapeType="1"/>
          </p:cNvSpPr>
          <p:nvPr/>
        </p:nvSpPr>
        <p:spPr bwMode="auto">
          <a:xfrm>
            <a:off x="697547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Line 56"/>
          <p:cNvSpPr>
            <a:spLocks noChangeShapeType="1"/>
          </p:cNvSpPr>
          <p:nvPr/>
        </p:nvSpPr>
        <p:spPr bwMode="auto">
          <a:xfrm>
            <a:off x="819467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Hexadecimal Numbers </a:t>
            </a:r>
          </a:p>
        </p:txBody>
      </p:sp>
      <p:sp>
        <p:nvSpPr>
          <p:cNvPr id="11267"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Hexadecimal Numbers</a:t>
            </a:r>
          </a:p>
        </p:txBody>
      </p:sp>
      <p:sp>
        <p:nvSpPr>
          <p:cNvPr id="11268" name="Rectangle 53"/>
          <p:cNvSpPr>
            <a:spLocks noChangeArrowheads="1"/>
          </p:cNvSpPr>
          <p:nvPr/>
        </p:nvSpPr>
        <p:spPr bwMode="auto">
          <a:xfrm>
            <a:off x="6137275" y="1484313"/>
            <a:ext cx="2819400" cy="5257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1269" name="Text Box 47"/>
          <p:cNvSpPr txBox="1">
            <a:spLocks noChangeArrowheads="1"/>
          </p:cNvSpPr>
          <p:nvPr/>
        </p:nvSpPr>
        <p:spPr bwMode="auto">
          <a:xfrm>
            <a:off x="644207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11270" name="Text Box 48"/>
          <p:cNvSpPr txBox="1">
            <a:spLocks noChangeArrowheads="1"/>
          </p:cNvSpPr>
          <p:nvPr/>
        </p:nvSpPr>
        <p:spPr bwMode="auto">
          <a:xfrm>
            <a:off x="743267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8000"/>
                </a:solidFill>
                <a:ea typeface="宋体" pitchFamily="2" charset="-122"/>
              </a:rPr>
              <a:t>0 1 2 3 4 5 6 7 8 9 A B C D E F</a:t>
            </a:r>
          </a:p>
        </p:txBody>
      </p:sp>
      <p:sp>
        <p:nvSpPr>
          <p:cNvPr id="11271" name="Text Box 49"/>
          <p:cNvSpPr txBox="1">
            <a:spLocks noChangeArrowheads="1"/>
          </p:cNvSpPr>
          <p:nvPr/>
        </p:nvSpPr>
        <p:spPr bwMode="auto">
          <a:xfrm>
            <a:off x="8194675" y="17732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11272" name="Text Box 50"/>
          <p:cNvSpPr txBox="1">
            <a:spLocks noChangeArrowheads="1"/>
          </p:cNvSpPr>
          <p:nvPr/>
        </p:nvSpPr>
        <p:spPr bwMode="auto">
          <a:xfrm>
            <a:off x="613727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11273" name="Text Box 51"/>
          <p:cNvSpPr txBox="1">
            <a:spLocks noChangeArrowheads="1"/>
          </p:cNvSpPr>
          <p:nvPr/>
        </p:nvSpPr>
        <p:spPr bwMode="auto">
          <a:xfrm>
            <a:off x="697547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8000"/>
                </a:solidFill>
                <a:ea typeface="宋体" pitchFamily="2" charset="-122"/>
              </a:rPr>
              <a:t>Hexadecimal</a:t>
            </a:r>
          </a:p>
        </p:txBody>
      </p:sp>
      <p:sp>
        <p:nvSpPr>
          <p:cNvPr id="11274" name="Text Box 52"/>
          <p:cNvSpPr txBox="1">
            <a:spLocks noChangeArrowheads="1"/>
          </p:cNvSpPr>
          <p:nvPr/>
        </p:nvSpPr>
        <p:spPr bwMode="auto">
          <a:xfrm>
            <a:off x="8194675" y="14843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11275" name="Line 54"/>
          <p:cNvSpPr>
            <a:spLocks noChangeShapeType="1"/>
          </p:cNvSpPr>
          <p:nvPr/>
        </p:nvSpPr>
        <p:spPr bwMode="auto">
          <a:xfrm>
            <a:off x="6137275" y="1789113"/>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55"/>
          <p:cNvSpPr>
            <a:spLocks noChangeShapeType="1"/>
          </p:cNvSpPr>
          <p:nvPr/>
        </p:nvSpPr>
        <p:spPr bwMode="auto">
          <a:xfrm>
            <a:off x="697547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56"/>
          <p:cNvSpPr>
            <a:spLocks noChangeShapeType="1"/>
          </p:cNvSpPr>
          <p:nvPr/>
        </p:nvSpPr>
        <p:spPr bwMode="auto">
          <a:xfrm>
            <a:off x="819467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Text Box 13"/>
          <p:cNvSpPr txBox="1">
            <a:spLocks noChangeArrowheads="1"/>
          </p:cNvSpPr>
          <p:nvPr/>
        </p:nvSpPr>
        <p:spPr bwMode="auto">
          <a:xfrm>
            <a:off x="611188" y="2444750"/>
            <a:ext cx="55451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a:ea typeface="宋体" pitchFamily="2" charset="-122"/>
              </a:rPr>
              <a:t>Hexadecimal is a weighted number system.  The column weights are powers of 16, which increase from right to left.</a:t>
            </a:r>
          </a:p>
        </p:txBody>
      </p:sp>
      <p:sp>
        <p:nvSpPr>
          <p:cNvPr id="20" name="Rectangle 14"/>
          <p:cNvSpPr>
            <a:spLocks noChangeArrowheads="1"/>
          </p:cNvSpPr>
          <p:nvPr/>
        </p:nvSpPr>
        <p:spPr bwMode="auto">
          <a:xfrm>
            <a:off x="1436688" y="3763963"/>
            <a:ext cx="4114800" cy="669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ea typeface="宋体" pitchFamily="2" charset="-122"/>
            </a:endParaRPr>
          </a:p>
        </p:txBody>
      </p:sp>
      <p:sp>
        <p:nvSpPr>
          <p:cNvPr id="21" name="Text Box 15"/>
          <p:cNvSpPr txBox="1">
            <a:spLocks noChangeArrowheads="1"/>
          </p:cNvSpPr>
          <p:nvPr/>
        </p:nvSpPr>
        <p:spPr bwMode="auto">
          <a:xfrm>
            <a:off x="5094288" y="3824288"/>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b="1">
                <a:ea typeface="宋体" pitchFamily="2" charset="-122"/>
              </a:rPr>
              <a:t>.</a:t>
            </a:r>
          </a:p>
        </p:txBody>
      </p:sp>
      <p:sp>
        <p:nvSpPr>
          <p:cNvPr id="22" name="Text Box 16"/>
          <p:cNvSpPr txBox="1">
            <a:spLocks noChangeArrowheads="1"/>
          </p:cNvSpPr>
          <p:nvPr/>
        </p:nvSpPr>
        <p:spPr bwMode="auto">
          <a:xfrm>
            <a:off x="2122488" y="5964238"/>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dirty="0">
                <a:ea typeface="宋体" pitchFamily="2" charset="-122"/>
              </a:rPr>
              <a:t>1       A      2    F</a:t>
            </a:r>
            <a:r>
              <a:rPr lang="en-US" altLang="zh-CN" sz="2000" baseline="-25000" dirty="0">
                <a:ea typeface="宋体" pitchFamily="2" charset="-122"/>
              </a:rPr>
              <a:t>16</a:t>
            </a:r>
            <a:r>
              <a:rPr lang="en-US" altLang="zh-CN" sz="2000" dirty="0">
                <a:ea typeface="宋体" pitchFamily="2" charset="-122"/>
              </a:rPr>
              <a:t> </a:t>
            </a:r>
          </a:p>
        </p:txBody>
      </p:sp>
      <p:sp>
        <p:nvSpPr>
          <p:cNvPr id="23" name="Text Box 18"/>
          <p:cNvSpPr txBox="1">
            <a:spLocks noChangeArrowheads="1"/>
          </p:cNvSpPr>
          <p:nvPr/>
        </p:nvSpPr>
        <p:spPr bwMode="auto">
          <a:xfrm>
            <a:off x="1512888" y="3900488"/>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a:ea typeface="宋体" pitchFamily="2" charset="-122"/>
              </a:rPr>
              <a:t>Column weights</a:t>
            </a:r>
          </a:p>
        </p:txBody>
      </p:sp>
      <p:sp>
        <p:nvSpPr>
          <p:cNvPr id="24" name="Text Box 20"/>
          <p:cNvSpPr txBox="1">
            <a:spLocks noChangeArrowheads="1"/>
          </p:cNvSpPr>
          <p:nvPr/>
        </p:nvSpPr>
        <p:spPr bwMode="auto">
          <a:xfrm>
            <a:off x="3570288" y="38242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a:ea typeface="宋体" pitchFamily="2" charset="-122"/>
              </a:rPr>
              <a:t>16</a:t>
            </a:r>
            <a:r>
              <a:rPr lang="en-US" altLang="zh-CN" baseline="30000">
                <a:ea typeface="宋体" pitchFamily="2" charset="-122"/>
              </a:rPr>
              <a:t>3</a:t>
            </a:r>
            <a:r>
              <a:rPr lang="en-US" altLang="zh-CN">
                <a:ea typeface="宋体" pitchFamily="2" charset="-122"/>
              </a:rPr>
              <a:t>  16</a:t>
            </a:r>
            <a:r>
              <a:rPr lang="en-US" altLang="zh-CN" baseline="30000">
                <a:ea typeface="宋体" pitchFamily="2" charset="-122"/>
              </a:rPr>
              <a:t>2</a:t>
            </a:r>
            <a:r>
              <a:rPr lang="en-US" altLang="zh-CN">
                <a:ea typeface="宋体" pitchFamily="2" charset="-122"/>
              </a:rPr>
              <a:t>  16</a:t>
            </a:r>
            <a:r>
              <a:rPr lang="en-US" altLang="zh-CN" baseline="30000">
                <a:ea typeface="宋体" pitchFamily="2" charset="-122"/>
              </a:rPr>
              <a:t>1</a:t>
            </a:r>
            <a:r>
              <a:rPr lang="en-US" altLang="zh-CN">
                <a:ea typeface="宋体" pitchFamily="2" charset="-122"/>
              </a:rPr>
              <a:t>  16</a:t>
            </a:r>
            <a:r>
              <a:rPr lang="en-US" altLang="zh-CN" baseline="30000">
                <a:ea typeface="宋体" pitchFamily="2" charset="-122"/>
              </a:rPr>
              <a:t>0</a:t>
            </a:r>
            <a:r>
              <a:rPr lang="en-US" altLang="zh-CN">
                <a:ea typeface="宋体" pitchFamily="2" charset="-122"/>
              </a:rPr>
              <a:t> </a:t>
            </a:r>
          </a:p>
        </p:txBody>
      </p:sp>
      <p:sp>
        <p:nvSpPr>
          <p:cNvPr id="25" name="Text Box 21"/>
          <p:cNvSpPr txBox="1">
            <a:spLocks noChangeArrowheads="1"/>
          </p:cNvSpPr>
          <p:nvPr/>
        </p:nvSpPr>
        <p:spPr bwMode="auto">
          <a:xfrm>
            <a:off x="3417888" y="40528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a:ea typeface="宋体" pitchFamily="2" charset="-122"/>
              </a:rPr>
              <a:t>4096  256   16   1</a:t>
            </a:r>
          </a:p>
        </p:txBody>
      </p:sp>
      <p:sp>
        <p:nvSpPr>
          <p:cNvPr id="26" name="Text Box 22"/>
          <p:cNvSpPr txBox="1">
            <a:spLocks noChangeArrowheads="1"/>
          </p:cNvSpPr>
          <p:nvPr/>
        </p:nvSpPr>
        <p:spPr bwMode="auto">
          <a:xfrm>
            <a:off x="5094288" y="4052888"/>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2000" b="1">
                <a:ea typeface="宋体" pitchFamily="2" charset="-122"/>
              </a:rPr>
              <a:t>.</a:t>
            </a:r>
          </a:p>
        </p:txBody>
      </p:sp>
      <p:sp>
        <p:nvSpPr>
          <p:cNvPr id="31" name="Text Box 23"/>
          <p:cNvSpPr txBox="1">
            <a:spLocks noChangeArrowheads="1"/>
          </p:cNvSpPr>
          <p:nvPr/>
        </p:nvSpPr>
        <p:spPr bwMode="auto">
          <a:xfrm>
            <a:off x="3189288" y="3716338"/>
            <a:ext cx="30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US" altLang="zh-CN" sz="3600">
                <a:ea typeface="宋体" pitchFamily="2" charset="-122"/>
              </a:rPr>
              <a:t>{</a:t>
            </a:r>
          </a:p>
        </p:txBody>
      </p:sp>
      <p:sp>
        <p:nvSpPr>
          <p:cNvPr id="43" name="Text Box 25"/>
          <p:cNvSpPr txBox="1">
            <a:spLocks noChangeArrowheads="1"/>
          </p:cNvSpPr>
          <p:nvPr/>
        </p:nvSpPr>
        <p:spPr bwMode="auto">
          <a:xfrm>
            <a:off x="1970088" y="4837113"/>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Express 1A2F</a:t>
            </a:r>
            <a:r>
              <a:rPr lang="en-US" altLang="zh-CN" sz="2000" baseline="-25000">
                <a:ea typeface="宋体" pitchFamily="2" charset="-122"/>
              </a:rPr>
              <a:t>16</a:t>
            </a:r>
            <a:r>
              <a:rPr lang="en-US" altLang="zh-CN" sz="2000">
                <a:ea typeface="宋体" pitchFamily="2" charset="-122"/>
              </a:rPr>
              <a:t> in decimal.</a:t>
            </a:r>
          </a:p>
        </p:txBody>
      </p:sp>
      <p:sp>
        <p:nvSpPr>
          <p:cNvPr id="44" name="WordArt 26"/>
          <p:cNvSpPr>
            <a:spLocks noChangeArrowheads="1" noChangeShapeType="1" noTextEdit="1"/>
          </p:cNvSpPr>
          <p:nvPr/>
        </p:nvSpPr>
        <p:spPr bwMode="auto">
          <a:xfrm>
            <a:off x="674688" y="4821238"/>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6" name="Text Box 28"/>
          <p:cNvSpPr txBox="1">
            <a:spLocks noChangeArrowheads="1"/>
          </p:cNvSpPr>
          <p:nvPr/>
        </p:nvSpPr>
        <p:spPr bwMode="auto">
          <a:xfrm>
            <a:off x="1970088" y="5354638"/>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zh-CN" sz="2000" dirty="0">
                <a:ea typeface="宋体" pitchFamily="2" charset="-122"/>
              </a:rPr>
              <a:t>Start by writing the column weights: </a:t>
            </a:r>
          </a:p>
          <a:p>
            <a:pPr eaLnBrk="1" hangingPunct="1"/>
            <a:r>
              <a:rPr lang="en-US" altLang="zh-CN" sz="2000" dirty="0">
                <a:ea typeface="宋体" pitchFamily="2" charset="-122"/>
              </a:rPr>
              <a:t>4096  256   16   1</a:t>
            </a:r>
          </a:p>
        </p:txBody>
      </p:sp>
      <p:sp>
        <p:nvSpPr>
          <p:cNvPr id="47" name="Text Box 29"/>
          <p:cNvSpPr txBox="1">
            <a:spLocks noChangeArrowheads="1"/>
          </p:cNvSpPr>
          <p:nvPr/>
        </p:nvSpPr>
        <p:spPr bwMode="auto">
          <a:xfrm>
            <a:off x="1284288" y="6345238"/>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1(4096) + 10(256) +2(16) +15(1) =</a:t>
            </a:r>
          </a:p>
        </p:txBody>
      </p:sp>
      <p:sp>
        <p:nvSpPr>
          <p:cNvPr id="49" name="Text Box 17"/>
          <p:cNvSpPr txBox="1">
            <a:spLocks noChangeArrowheads="1"/>
          </p:cNvSpPr>
          <p:nvPr/>
        </p:nvSpPr>
        <p:spPr bwMode="auto">
          <a:xfrm>
            <a:off x="5029200" y="6345238"/>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zh-CN" sz="2000">
                <a:solidFill>
                  <a:srgbClr val="FF0000"/>
                </a:solidFill>
                <a:ea typeface="宋体" pitchFamily="2" charset="-122"/>
              </a:rPr>
              <a:t>6703</a:t>
            </a:r>
            <a:r>
              <a:rPr lang="en-US" altLang="zh-CN" sz="2000" baseline="-25000">
                <a:solidFill>
                  <a:srgbClr val="FF0000"/>
                </a:solidFill>
                <a:ea typeface="宋体" pitchFamily="2" charset="-122"/>
              </a:rPr>
              <a:t>10</a:t>
            </a:r>
            <a:endParaRPr lang="en-US" altLang="zh-CN" sz="200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dissolve">
                                      <p:cBhvr>
                                        <p:cTn id="13" dur="500"/>
                                        <p:tgtEl>
                                          <p:spTgt spid="31"/>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
                                        <p:tgtEl>
                                          <p:spTgt spid="21"/>
                                        </p:tgtEl>
                                      </p:cBhvr>
                                    </p:animEffect>
                                    <p:anim calcmode="lin" valueType="num">
                                      <p:cBhvr>
                                        <p:cTn id="17" dur="400" fill="hold"/>
                                        <p:tgtEl>
                                          <p:spTgt spid="21"/>
                                        </p:tgtEl>
                                        <p:attrNameLst>
                                          <p:attrName>ppt_x</p:attrName>
                                        </p:attrNameLst>
                                      </p:cBhvr>
                                      <p:tavLst>
                                        <p:tav tm="0">
                                          <p:val>
                                            <p:strVal val="#ppt_x"/>
                                          </p:val>
                                        </p:tav>
                                        <p:tav tm="100000">
                                          <p:val>
                                            <p:strVal val="#ppt_x"/>
                                          </p:val>
                                        </p:tav>
                                      </p:tavLst>
                                    </p:anim>
                                    <p:anim calcmode="lin" valueType="num">
                                      <p:cBhvr>
                                        <p:cTn id="18" dur="400" fill="hold"/>
                                        <p:tgtEl>
                                          <p:spTgt spid="21"/>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nodeType="afterGroup">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1000"/>
                                        <p:tgtEl>
                                          <p:spTgt spid="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1000"/>
                                        <p:tgtEl>
                                          <p:spTgt spid="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0-#ppt_w/2"/>
                                          </p:val>
                                        </p:tav>
                                        <p:tav tm="100000">
                                          <p:val>
                                            <p:strVal val="#ppt_x"/>
                                          </p:val>
                                        </p:tav>
                                      </p:tavLst>
                                    </p:anim>
                                    <p:anim calcmode="lin" valueType="num">
                                      <p:cBhvr additive="base">
                                        <p:cTn id="39" dur="5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1+#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10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24" grpId="0"/>
      <p:bldP spid="25" grpId="0"/>
      <p:bldP spid="26" grpId="0"/>
      <p:bldP spid="31" grpId="0"/>
      <p:bldP spid="43" grpId="0"/>
      <p:bldP spid="44" grpId="0" animBg="1"/>
      <p:bldP spid="46" grpId="0"/>
      <p:bldP spid="47"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Octal Numbers </a:t>
            </a:r>
          </a:p>
        </p:txBody>
      </p:sp>
      <p:sp>
        <p:nvSpPr>
          <p:cNvPr id="12291" name="Rectangle 3"/>
          <p:cNvSpPr txBox="1">
            <a:spLocks noChangeArrowheads="1"/>
          </p:cNvSpPr>
          <p:nvPr/>
        </p:nvSpPr>
        <p:spPr bwMode="auto">
          <a:xfrm>
            <a:off x="446088" y="191611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20000"/>
              </a:spcBef>
              <a:buClr>
                <a:schemeClr val="tx1"/>
              </a:buClr>
              <a:buFont typeface="Wingdings" pitchFamily="2" charset="2"/>
              <a:buChar char="Ø"/>
            </a:pPr>
            <a:r>
              <a:rPr lang="en-US" altLang="zh-CN" sz="2800" b="1">
                <a:ea typeface="宋体" pitchFamily="2" charset="-122"/>
                <a:cs typeface="Times New Roman" pitchFamily="18" charset="0"/>
              </a:rPr>
              <a:t>Octal Numbers</a:t>
            </a:r>
          </a:p>
        </p:txBody>
      </p:sp>
      <p:sp>
        <p:nvSpPr>
          <p:cNvPr id="12292" name="Text Box 13"/>
          <p:cNvSpPr txBox="1">
            <a:spLocks noChangeArrowheads="1"/>
          </p:cNvSpPr>
          <p:nvPr/>
        </p:nvSpPr>
        <p:spPr bwMode="auto">
          <a:xfrm>
            <a:off x="611188" y="2444750"/>
            <a:ext cx="55451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r>
              <a:rPr lang="en-US" altLang="zh-CN" sz="2400">
                <a:ea typeface="宋体" pitchFamily="2" charset="-122"/>
              </a:rPr>
              <a:t>Octal uses eight characters the numbers 0 through 7 to represent numbers. There is no 8 or 9 character in octal.</a:t>
            </a:r>
          </a:p>
        </p:txBody>
      </p:sp>
      <p:sp>
        <p:nvSpPr>
          <p:cNvPr id="12293" name="Rectangle 2"/>
          <p:cNvSpPr>
            <a:spLocks noChangeArrowheads="1"/>
          </p:cNvSpPr>
          <p:nvPr/>
        </p:nvSpPr>
        <p:spPr bwMode="auto">
          <a:xfrm>
            <a:off x="6372225" y="1484313"/>
            <a:ext cx="2590800" cy="5257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2294" name="Text Box 7"/>
          <p:cNvSpPr txBox="1">
            <a:spLocks noChangeArrowheads="1"/>
          </p:cNvSpPr>
          <p:nvPr/>
        </p:nvSpPr>
        <p:spPr bwMode="auto">
          <a:xfrm>
            <a:off x="667702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FF0000"/>
                </a:solidFill>
                <a:ea typeface="宋体" pitchFamily="2" charset="-122"/>
              </a:rPr>
              <a:t>0 1 2 3 4 5 6 7 8 9 10 11 12 13 1415</a:t>
            </a:r>
          </a:p>
        </p:txBody>
      </p:sp>
      <p:sp>
        <p:nvSpPr>
          <p:cNvPr id="12295" name="Text Box 8"/>
          <p:cNvSpPr txBox="1">
            <a:spLocks noChangeArrowheads="1"/>
          </p:cNvSpPr>
          <p:nvPr/>
        </p:nvSpPr>
        <p:spPr bwMode="auto">
          <a:xfrm>
            <a:off x="7439025" y="1773238"/>
            <a:ext cx="457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solidFill>
                  <a:srgbClr val="0000FF"/>
                </a:solidFill>
                <a:ea typeface="宋体" pitchFamily="2" charset="-122"/>
              </a:rPr>
              <a:t>0 1 2 3 4 5 6 7 10 1112 13 14 15 16 17</a:t>
            </a:r>
          </a:p>
        </p:txBody>
      </p:sp>
      <p:sp>
        <p:nvSpPr>
          <p:cNvPr id="12296" name="Text Box 9"/>
          <p:cNvSpPr txBox="1">
            <a:spLocks noChangeArrowheads="1"/>
          </p:cNvSpPr>
          <p:nvPr/>
        </p:nvSpPr>
        <p:spPr bwMode="auto">
          <a:xfrm>
            <a:off x="8201025" y="1773238"/>
            <a:ext cx="8382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2000">
                <a:ea typeface="宋体" pitchFamily="2" charset="-122"/>
              </a:rPr>
              <a:t>0000 0001 0010 0011 0100 0101 0110 0111 1000 1001 1010 1011 1100 1101 1110 1111</a:t>
            </a:r>
          </a:p>
        </p:txBody>
      </p:sp>
      <p:sp>
        <p:nvSpPr>
          <p:cNvPr id="12297" name="Text Box 10"/>
          <p:cNvSpPr txBox="1">
            <a:spLocks noChangeArrowheads="1"/>
          </p:cNvSpPr>
          <p:nvPr/>
        </p:nvSpPr>
        <p:spPr bwMode="auto">
          <a:xfrm>
            <a:off x="637222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FF0000"/>
                </a:solidFill>
                <a:ea typeface="宋体" pitchFamily="2" charset="-122"/>
              </a:rPr>
              <a:t>Decimal</a:t>
            </a:r>
          </a:p>
        </p:txBody>
      </p:sp>
      <p:sp>
        <p:nvSpPr>
          <p:cNvPr id="12298" name="Text Box 11"/>
          <p:cNvSpPr txBox="1">
            <a:spLocks noChangeArrowheads="1"/>
          </p:cNvSpPr>
          <p:nvPr/>
        </p:nvSpPr>
        <p:spPr bwMode="auto">
          <a:xfrm>
            <a:off x="7286625" y="148431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solidFill>
                  <a:srgbClr val="0000FF"/>
                </a:solidFill>
                <a:ea typeface="宋体" pitchFamily="2" charset="-122"/>
              </a:rPr>
              <a:t>Octal</a:t>
            </a:r>
          </a:p>
        </p:txBody>
      </p:sp>
      <p:sp>
        <p:nvSpPr>
          <p:cNvPr id="12299" name="Text Box 12"/>
          <p:cNvSpPr txBox="1">
            <a:spLocks noChangeArrowheads="1"/>
          </p:cNvSpPr>
          <p:nvPr/>
        </p:nvSpPr>
        <p:spPr bwMode="auto">
          <a:xfrm>
            <a:off x="8201025" y="148431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altLang="zh-CN" sz="1600">
                <a:ea typeface="宋体" pitchFamily="2" charset="-122"/>
              </a:rPr>
              <a:t>Binary</a:t>
            </a:r>
          </a:p>
        </p:txBody>
      </p:sp>
      <p:sp>
        <p:nvSpPr>
          <p:cNvPr id="12300" name="Line 13"/>
          <p:cNvSpPr>
            <a:spLocks noChangeShapeType="1"/>
          </p:cNvSpPr>
          <p:nvPr/>
        </p:nvSpPr>
        <p:spPr bwMode="auto">
          <a:xfrm>
            <a:off x="6372225" y="1789113"/>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4"/>
          <p:cNvSpPr>
            <a:spLocks noChangeShapeType="1"/>
          </p:cNvSpPr>
          <p:nvPr/>
        </p:nvSpPr>
        <p:spPr bwMode="auto">
          <a:xfrm>
            <a:off x="721042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5"/>
          <p:cNvSpPr>
            <a:spLocks noChangeShapeType="1"/>
          </p:cNvSpPr>
          <p:nvPr/>
        </p:nvSpPr>
        <p:spPr bwMode="auto">
          <a:xfrm>
            <a:off x="8124825" y="1484313"/>
            <a:ext cx="0" cy="525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Text Box 16"/>
          <p:cNvSpPr txBox="1">
            <a:spLocks noChangeArrowheads="1"/>
          </p:cNvSpPr>
          <p:nvPr/>
        </p:nvSpPr>
        <p:spPr bwMode="auto">
          <a:xfrm>
            <a:off x="622300" y="3659188"/>
            <a:ext cx="55340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400" dirty="0">
                <a:ea typeface="宋体" pitchFamily="2" charset="-122"/>
              </a:rPr>
              <a:t>Binary number can easily be converted to octal by grouping bits 3 at a time and writing the equivalent octal character for each group.  </a:t>
            </a:r>
          </a:p>
        </p:txBody>
      </p:sp>
      <p:sp>
        <p:nvSpPr>
          <p:cNvPr id="60" name="Text Box 17"/>
          <p:cNvSpPr txBox="1">
            <a:spLocks noChangeArrowheads="1"/>
          </p:cNvSpPr>
          <p:nvPr/>
        </p:nvSpPr>
        <p:spPr bwMode="auto">
          <a:xfrm>
            <a:off x="1905000" y="5245100"/>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a:spcBef>
                <a:spcPct val="50000"/>
              </a:spcBef>
            </a:pPr>
            <a:r>
              <a:rPr lang="en-US" altLang="zh-CN" sz="2000" dirty="0">
                <a:ea typeface="宋体" pitchFamily="2" charset="-122"/>
              </a:rPr>
              <a:t>Express 1 001 011 000 001 110</a:t>
            </a:r>
            <a:r>
              <a:rPr lang="en-US" altLang="zh-CN" sz="2000" baseline="-25000" dirty="0">
                <a:ea typeface="宋体" pitchFamily="2" charset="-122"/>
              </a:rPr>
              <a:t>2</a:t>
            </a:r>
            <a:r>
              <a:rPr lang="en-US" altLang="zh-CN" sz="2000" dirty="0">
                <a:ea typeface="宋体" pitchFamily="2" charset="-122"/>
              </a:rPr>
              <a:t> in octal:</a:t>
            </a:r>
          </a:p>
        </p:txBody>
      </p:sp>
      <p:sp>
        <p:nvSpPr>
          <p:cNvPr id="61" name="WordArt 18"/>
          <p:cNvSpPr>
            <a:spLocks noChangeArrowheads="1" noChangeShapeType="1" noTextEdit="1"/>
          </p:cNvSpPr>
          <p:nvPr/>
        </p:nvSpPr>
        <p:spPr bwMode="auto">
          <a:xfrm>
            <a:off x="609600" y="5305425"/>
            <a:ext cx="12192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63" name="Text Box 20"/>
          <p:cNvSpPr txBox="1">
            <a:spLocks noChangeArrowheads="1"/>
          </p:cNvSpPr>
          <p:nvPr/>
        </p:nvSpPr>
        <p:spPr bwMode="auto">
          <a:xfrm>
            <a:off x="1905000" y="5930900"/>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ct val="10000"/>
              </a:spcBef>
            </a:pPr>
            <a:r>
              <a:rPr lang="en-US" altLang="zh-CN" sz="2000">
                <a:ea typeface="宋体" pitchFamily="2" charset="-122"/>
              </a:rPr>
              <a:t>Group the binary number by 3-bits starting from the right. Thus, </a:t>
            </a:r>
            <a:r>
              <a:rPr lang="en-US" altLang="zh-CN" sz="2000">
                <a:solidFill>
                  <a:srgbClr val="FF0000"/>
                </a:solidFill>
                <a:ea typeface="宋体" pitchFamily="2" charset="-122"/>
              </a:rPr>
              <a:t>113016</a:t>
            </a:r>
            <a:r>
              <a:rPr lang="en-US" altLang="zh-CN" sz="2000" baseline="-25000">
                <a:solidFill>
                  <a:srgbClr val="FF0000"/>
                </a:solidFill>
                <a:ea typeface="宋体" pitchFamily="2"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0-#ppt_w/2"/>
                                          </p:val>
                                        </p:tav>
                                        <p:tav tm="100000">
                                          <p:val>
                                            <p:strVal val="#ppt_x"/>
                                          </p:val>
                                        </p:tav>
                                      </p:tavLst>
                                    </p:anim>
                                    <p:anim calcmode="lin" valueType="num">
                                      <p:cBhvr additive="base">
                                        <p:cTn id="14" dur="500" fill="hold"/>
                                        <p:tgtEl>
                                          <p:spTgt spid="61"/>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1+#ppt_w/2"/>
                                          </p:val>
                                        </p:tav>
                                        <p:tav tm="100000">
                                          <p:val>
                                            <p:strVal val="#ppt_x"/>
                                          </p:val>
                                        </p:tav>
                                      </p:tavLst>
                                    </p:anim>
                                    <p:anim calcmode="lin" valueType="num">
                                      <p:cBhvr additive="base">
                                        <p:cTn id="1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3" grpId="0"/>
    </p:bld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TotalTime>
  <Words>3811</Words>
  <Application>Microsoft Office PowerPoint</Application>
  <PresentationFormat>全屏显示(4:3)</PresentationFormat>
  <Paragraphs>573</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1" baseType="lpstr">
      <vt:lpstr>com8_p</vt:lpstr>
      <vt:lpstr>CorelDRAW</vt:lpstr>
      <vt:lpstr>Equation</vt:lpstr>
      <vt:lpstr>Digital Circuits and Logic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260</cp:revision>
  <dcterms:created xsi:type="dcterms:W3CDTF">2003-10-31T07:41:03Z</dcterms:created>
  <dcterms:modified xsi:type="dcterms:W3CDTF">2014-03-03T04:20:13Z</dcterms:modified>
</cp:coreProperties>
</file>