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8"/>
  </p:notesMasterIdLst>
  <p:sldIdLst>
    <p:sldId id="256" r:id="rId2"/>
    <p:sldId id="257" r:id="rId3"/>
    <p:sldId id="363" r:id="rId4"/>
    <p:sldId id="364" r:id="rId5"/>
    <p:sldId id="403" r:id="rId6"/>
    <p:sldId id="404" r:id="rId7"/>
    <p:sldId id="365" r:id="rId8"/>
    <p:sldId id="366" r:id="rId9"/>
    <p:sldId id="399" r:id="rId10"/>
    <p:sldId id="368" r:id="rId11"/>
    <p:sldId id="405" r:id="rId12"/>
    <p:sldId id="400" r:id="rId13"/>
    <p:sldId id="370" r:id="rId14"/>
    <p:sldId id="371" r:id="rId15"/>
    <p:sldId id="401" r:id="rId16"/>
    <p:sldId id="373" r:id="rId17"/>
    <p:sldId id="374" r:id="rId18"/>
    <p:sldId id="406" r:id="rId19"/>
    <p:sldId id="375" r:id="rId20"/>
    <p:sldId id="376" r:id="rId21"/>
    <p:sldId id="402" r:id="rId22"/>
    <p:sldId id="377" r:id="rId23"/>
    <p:sldId id="378" r:id="rId24"/>
    <p:sldId id="393" r:id="rId25"/>
    <p:sldId id="394" r:id="rId26"/>
    <p:sldId id="379" r:id="rId27"/>
    <p:sldId id="380" r:id="rId28"/>
    <p:sldId id="381" r:id="rId29"/>
    <p:sldId id="382" r:id="rId30"/>
    <p:sldId id="396" r:id="rId31"/>
    <p:sldId id="397" r:id="rId32"/>
    <p:sldId id="398" r:id="rId33"/>
    <p:sldId id="395" r:id="rId34"/>
    <p:sldId id="383" r:id="rId35"/>
    <p:sldId id="384" r:id="rId36"/>
    <p:sldId id="409" r:id="rId37"/>
    <p:sldId id="410" r:id="rId38"/>
    <p:sldId id="411" r:id="rId39"/>
    <p:sldId id="362" r:id="rId40"/>
    <p:sldId id="386" r:id="rId41"/>
    <p:sldId id="387" r:id="rId42"/>
    <p:sldId id="388" r:id="rId43"/>
    <p:sldId id="389" r:id="rId44"/>
    <p:sldId id="390" r:id="rId45"/>
    <p:sldId id="391" r:id="rId46"/>
    <p:sldId id="392"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22" autoAdjust="0"/>
  </p:normalViewPr>
  <p:slideViewPr>
    <p:cSldViewPr>
      <p:cViewPr varScale="1">
        <p:scale>
          <a:sx n="122" d="100"/>
          <a:sy n="122" d="100"/>
        </p:scale>
        <p:origin x="24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7465C-25E1-4E17-9F49-09C9DC3CD5C8}"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zh-CN" altLang="en-US"/>
        </a:p>
      </dgm:t>
    </dgm:pt>
    <dgm:pt modelId="{906E79FA-D8D7-464B-963E-D26E0D13C862}">
      <dgm:prSet phldrT="[文本]" custT="1"/>
      <dgm:spPr/>
      <dgm:t>
        <a:bodyPr/>
        <a:lstStyle/>
        <a:p>
          <a:r>
            <a:rPr lang="en-US" altLang="zh-CN" sz="3200" dirty="0" smtClean="0">
              <a:latin typeface="Times New Roman" pitchFamily="18" charset="0"/>
              <a:cs typeface="Times New Roman" pitchFamily="18" charset="0"/>
            </a:rPr>
            <a:t>Logic families </a:t>
          </a:r>
          <a:endParaRPr lang="zh-CN" altLang="en-US" sz="3200" dirty="0">
            <a:latin typeface="Times New Roman" pitchFamily="18" charset="0"/>
            <a:cs typeface="Times New Roman" pitchFamily="18" charset="0"/>
          </a:endParaRPr>
        </a:p>
      </dgm:t>
    </dgm:pt>
    <dgm:pt modelId="{2CDD4B88-D649-41DD-82DB-5DFA6A78775F}" type="parTrans" cxnId="{782E5C7F-7A20-4DFB-8DEB-0D191FDD924C}">
      <dgm:prSet/>
      <dgm:spPr/>
      <dgm:t>
        <a:bodyPr/>
        <a:lstStyle/>
        <a:p>
          <a:endParaRPr lang="zh-CN" altLang="en-US"/>
        </a:p>
      </dgm:t>
    </dgm:pt>
    <dgm:pt modelId="{60AD3744-AD21-4CAC-A7CD-25282E69982F}" type="sibTrans" cxnId="{782E5C7F-7A20-4DFB-8DEB-0D191FDD924C}">
      <dgm:prSet/>
      <dgm:spPr/>
      <dgm:t>
        <a:bodyPr/>
        <a:lstStyle/>
        <a:p>
          <a:endParaRPr lang="zh-CN" altLang="en-US"/>
        </a:p>
      </dgm:t>
    </dgm:pt>
    <dgm:pt modelId="{1A802513-DAE8-4080-A486-CF1CCE9870B5}">
      <dgm:prSet phldrT="[文本]" custT="1"/>
      <dgm:spPr/>
      <dgm:t>
        <a:bodyPr/>
        <a:lstStyle/>
        <a:p>
          <a:r>
            <a:rPr lang="en-US" altLang="zh-CN" sz="2800" dirty="0" smtClean="0">
              <a:latin typeface="Times New Roman" pitchFamily="18" charset="0"/>
              <a:cs typeface="Times New Roman" pitchFamily="18" charset="0"/>
            </a:rPr>
            <a:t>CMOS</a:t>
          </a:r>
          <a:endParaRPr lang="zh-CN" altLang="en-US" sz="3200" dirty="0">
            <a:latin typeface="Times New Roman" pitchFamily="18" charset="0"/>
            <a:cs typeface="Times New Roman" pitchFamily="18" charset="0"/>
          </a:endParaRPr>
        </a:p>
      </dgm:t>
    </dgm:pt>
    <dgm:pt modelId="{78A6D391-6ACC-44C1-9B56-E02AA33FD93B}" type="parTrans" cxnId="{ECE6BADE-29D7-4EB0-919B-351F2CAC029C}">
      <dgm:prSet/>
      <dgm:spPr/>
      <dgm:t>
        <a:bodyPr/>
        <a:lstStyle/>
        <a:p>
          <a:endParaRPr lang="zh-CN" altLang="en-US"/>
        </a:p>
      </dgm:t>
    </dgm:pt>
    <dgm:pt modelId="{D03177C1-DA88-4406-B23A-9896BB44CF27}" type="sibTrans" cxnId="{ECE6BADE-29D7-4EB0-919B-351F2CAC029C}">
      <dgm:prSet/>
      <dgm:spPr/>
      <dgm:t>
        <a:bodyPr/>
        <a:lstStyle/>
        <a:p>
          <a:endParaRPr lang="zh-CN" altLang="en-US"/>
        </a:p>
      </dgm:t>
    </dgm:pt>
    <dgm:pt modelId="{A0D35A9F-5A34-4E75-AA2E-3E5AACA256CE}">
      <dgm:prSet phldrT="[文本]" custT="1"/>
      <dgm:spPr/>
      <dgm:t>
        <a:bodyPr/>
        <a:lstStyle/>
        <a:p>
          <a:r>
            <a:rPr lang="en-US" altLang="zh-CN" sz="2800" dirty="0" smtClean="0">
              <a:latin typeface="Times New Roman" pitchFamily="18" charset="0"/>
              <a:cs typeface="Times New Roman" pitchFamily="18" charset="0"/>
            </a:rPr>
            <a:t>TTL</a:t>
          </a:r>
          <a:endParaRPr lang="zh-CN" altLang="en-US" sz="2800" dirty="0">
            <a:latin typeface="Times New Roman" pitchFamily="18" charset="0"/>
            <a:cs typeface="Times New Roman" pitchFamily="18" charset="0"/>
          </a:endParaRPr>
        </a:p>
      </dgm:t>
    </dgm:pt>
    <dgm:pt modelId="{89F3BEE0-D8F4-4EBB-94B5-608BF2776E75}" type="parTrans" cxnId="{C7BC36DF-8CD6-43F0-85D9-2E76C02684E2}">
      <dgm:prSet/>
      <dgm:spPr/>
      <dgm:t>
        <a:bodyPr/>
        <a:lstStyle/>
        <a:p>
          <a:endParaRPr lang="zh-CN" altLang="en-US"/>
        </a:p>
      </dgm:t>
    </dgm:pt>
    <dgm:pt modelId="{1BEC2895-E6D8-4E25-94F3-08E2D000B03C}" type="sibTrans" cxnId="{C7BC36DF-8CD6-43F0-85D9-2E76C02684E2}">
      <dgm:prSet/>
      <dgm:spPr/>
      <dgm:t>
        <a:bodyPr/>
        <a:lstStyle/>
        <a:p>
          <a:endParaRPr lang="zh-CN" altLang="en-US"/>
        </a:p>
      </dgm:t>
    </dgm:pt>
    <dgm:pt modelId="{25D27653-7C9F-4980-A777-742F4BBF0875}">
      <dgm:prSet phldrT="[文本]" custT="1"/>
      <dgm:spPr/>
      <dgm:t>
        <a:bodyPr/>
        <a:lstStyle/>
        <a:p>
          <a:r>
            <a:rPr lang="en-US" altLang="zh-CN" sz="2800" dirty="0" err="1" smtClean="0">
              <a:latin typeface="Times New Roman" pitchFamily="18" charset="0"/>
              <a:cs typeface="Times New Roman" pitchFamily="18" charset="0"/>
            </a:rPr>
            <a:t>BiCMOS</a:t>
          </a:r>
          <a:endParaRPr lang="zh-CN" altLang="en-US" sz="2800" dirty="0">
            <a:latin typeface="Times New Roman" pitchFamily="18" charset="0"/>
            <a:cs typeface="Times New Roman" pitchFamily="18" charset="0"/>
          </a:endParaRPr>
        </a:p>
      </dgm:t>
    </dgm:pt>
    <dgm:pt modelId="{2CEDAC59-15ED-468D-9D1A-F62A97A84BA9}" type="parTrans" cxnId="{BCC99F6A-B532-451E-9167-A7AAB1E14062}">
      <dgm:prSet/>
      <dgm:spPr/>
      <dgm:t>
        <a:bodyPr/>
        <a:lstStyle/>
        <a:p>
          <a:endParaRPr lang="zh-CN" altLang="en-US"/>
        </a:p>
      </dgm:t>
    </dgm:pt>
    <dgm:pt modelId="{97B487B7-43E3-4765-BF60-B6C9F35859FE}" type="sibTrans" cxnId="{BCC99F6A-B532-451E-9167-A7AAB1E14062}">
      <dgm:prSet/>
      <dgm:spPr/>
      <dgm:t>
        <a:bodyPr/>
        <a:lstStyle/>
        <a:p>
          <a:endParaRPr lang="zh-CN" altLang="en-US"/>
        </a:p>
      </dgm:t>
    </dgm:pt>
    <dgm:pt modelId="{54032DFD-8656-4CC0-ADB7-6E8F3D38EF3A}" type="pres">
      <dgm:prSet presAssocID="{4287465C-25E1-4E17-9F49-09C9DC3CD5C8}" presName="Name0" presStyleCnt="0">
        <dgm:presLayoutVars>
          <dgm:chPref val="1"/>
          <dgm:dir/>
          <dgm:animOne val="branch"/>
          <dgm:animLvl val="lvl"/>
          <dgm:resizeHandles val="exact"/>
        </dgm:presLayoutVars>
      </dgm:prSet>
      <dgm:spPr/>
      <dgm:t>
        <a:bodyPr/>
        <a:lstStyle/>
        <a:p>
          <a:endParaRPr lang="zh-CN" altLang="en-US"/>
        </a:p>
      </dgm:t>
    </dgm:pt>
    <dgm:pt modelId="{F29E9EE7-A2DE-4CF4-92C1-37CBF9A2C0A5}" type="pres">
      <dgm:prSet presAssocID="{906E79FA-D8D7-464B-963E-D26E0D13C862}" presName="root1" presStyleCnt="0"/>
      <dgm:spPr/>
    </dgm:pt>
    <dgm:pt modelId="{1B9C1DC0-9D6D-45CF-9332-D7B0F30FC697}" type="pres">
      <dgm:prSet presAssocID="{906E79FA-D8D7-464B-963E-D26E0D13C862}" presName="LevelOneTextNode" presStyleLbl="node0" presStyleIdx="0" presStyleCnt="1">
        <dgm:presLayoutVars>
          <dgm:chPref val="3"/>
        </dgm:presLayoutVars>
      </dgm:prSet>
      <dgm:spPr/>
      <dgm:t>
        <a:bodyPr/>
        <a:lstStyle/>
        <a:p>
          <a:endParaRPr lang="zh-CN" altLang="en-US"/>
        </a:p>
      </dgm:t>
    </dgm:pt>
    <dgm:pt modelId="{002FC622-5D1F-4E64-82A2-096F6CFCF5C5}" type="pres">
      <dgm:prSet presAssocID="{906E79FA-D8D7-464B-963E-D26E0D13C862}" presName="level2hierChild" presStyleCnt="0"/>
      <dgm:spPr/>
    </dgm:pt>
    <dgm:pt modelId="{8610FB1D-85F0-435B-8AE6-07C4E3BF677A}" type="pres">
      <dgm:prSet presAssocID="{78A6D391-6ACC-44C1-9B56-E02AA33FD93B}" presName="conn2-1" presStyleLbl="parChTrans1D2" presStyleIdx="0" presStyleCnt="3"/>
      <dgm:spPr/>
      <dgm:t>
        <a:bodyPr/>
        <a:lstStyle/>
        <a:p>
          <a:endParaRPr lang="zh-CN" altLang="en-US"/>
        </a:p>
      </dgm:t>
    </dgm:pt>
    <dgm:pt modelId="{04E1D027-D582-4705-8534-E082684BCB08}" type="pres">
      <dgm:prSet presAssocID="{78A6D391-6ACC-44C1-9B56-E02AA33FD93B}" presName="connTx" presStyleLbl="parChTrans1D2" presStyleIdx="0" presStyleCnt="3"/>
      <dgm:spPr/>
      <dgm:t>
        <a:bodyPr/>
        <a:lstStyle/>
        <a:p>
          <a:endParaRPr lang="zh-CN" altLang="en-US"/>
        </a:p>
      </dgm:t>
    </dgm:pt>
    <dgm:pt modelId="{3BFD5C98-6933-4AB2-80D4-DCEAC30EFD20}" type="pres">
      <dgm:prSet presAssocID="{1A802513-DAE8-4080-A486-CF1CCE9870B5}" presName="root2" presStyleCnt="0"/>
      <dgm:spPr/>
    </dgm:pt>
    <dgm:pt modelId="{10F4E4A9-497D-4981-A424-0F5D5BCDB725}" type="pres">
      <dgm:prSet presAssocID="{1A802513-DAE8-4080-A486-CF1CCE9870B5}" presName="LevelTwoTextNode" presStyleLbl="node2" presStyleIdx="0" presStyleCnt="3">
        <dgm:presLayoutVars>
          <dgm:chPref val="3"/>
        </dgm:presLayoutVars>
      </dgm:prSet>
      <dgm:spPr/>
      <dgm:t>
        <a:bodyPr/>
        <a:lstStyle/>
        <a:p>
          <a:endParaRPr lang="zh-CN" altLang="en-US"/>
        </a:p>
      </dgm:t>
    </dgm:pt>
    <dgm:pt modelId="{73178121-2BC3-4AD7-A485-28B0FC2132BC}" type="pres">
      <dgm:prSet presAssocID="{1A802513-DAE8-4080-A486-CF1CCE9870B5}" presName="level3hierChild" presStyleCnt="0"/>
      <dgm:spPr/>
    </dgm:pt>
    <dgm:pt modelId="{6F04E9AA-A7CB-441B-9897-167DC1B8BEB5}" type="pres">
      <dgm:prSet presAssocID="{89F3BEE0-D8F4-4EBB-94B5-608BF2776E75}" presName="conn2-1" presStyleLbl="parChTrans1D2" presStyleIdx="1" presStyleCnt="3"/>
      <dgm:spPr/>
      <dgm:t>
        <a:bodyPr/>
        <a:lstStyle/>
        <a:p>
          <a:endParaRPr lang="zh-CN" altLang="en-US"/>
        </a:p>
      </dgm:t>
    </dgm:pt>
    <dgm:pt modelId="{03172CFC-3816-4145-9D85-C6B3B32305A3}" type="pres">
      <dgm:prSet presAssocID="{89F3BEE0-D8F4-4EBB-94B5-608BF2776E75}" presName="connTx" presStyleLbl="parChTrans1D2" presStyleIdx="1" presStyleCnt="3"/>
      <dgm:spPr/>
      <dgm:t>
        <a:bodyPr/>
        <a:lstStyle/>
        <a:p>
          <a:endParaRPr lang="zh-CN" altLang="en-US"/>
        </a:p>
      </dgm:t>
    </dgm:pt>
    <dgm:pt modelId="{9266D488-5137-417D-9A09-16BCA013AAFD}" type="pres">
      <dgm:prSet presAssocID="{A0D35A9F-5A34-4E75-AA2E-3E5AACA256CE}" presName="root2" presStyleCnt="0"/>
      <dgm:spPr/>
    </dgm:pt>
    <dgm:pt modelId="{57DC9B23-9CA4-470D-8021-95A41502B34B}" type="pres">
      <dgm:prSet presAssocID="{A0D35A9F-5A34-4E75-AA2E-3E5AACA256CE}" presName="LevelTwoTextNode" presStyleLbl="node2" presStyleIdx="1" presStyleCnt="3">
        <dgm:presLayoutVars>
          <dgm:chPref val="3"/>
        </dgm:presLayoutVars>
      </dgm:prSet>
      <dgm:spPr/>
      <dgm:t>
        <a:bodyPr/>
        <a:lstStyle/>
        <a:p>
          <a:endParaRPr lang="zh-CN" altLang="en-US"/>
        </a:p>
      </dgm:t>
    </dgm:pt>
    <dgm:pt modelId="{F80C5FA8-06B3-4EAC-973C-8D93FDE76006}" type="pres">
      <dgm:prSet presAssocID="{A0D35A9F-5A34-4E75-AA2E-3E5AACA256CE}" presName="level3hierChild" presStyleCnt="0"/>
      <dgm:spPr/>
    </dgm:pt>
    <dgm:pt modelId="{FFBE0383-A6D5-499F-9296-8C6F17CB3320}" type="pres">
      <dgm:prSet presAssocID="{2CEDAC59-15ED-468D-9D1A-F62A97A84BA9}" presName="conn2-1" presStyleLbl="parChTrans1D2" presStyleIdx="2" presStyleCnt="3"/>
      <dgm:spPr/>
      <dgm:t>
        <a:bodyPr/>
        <a:lstStyle/>
        <a:p>
          <a:endParaRPr lang="zh-CN" altLang="en-US"/>
        </a:p>
      </dgm:t>
    </dgm:pt>
    <dgm:pt modelId="{B14A3672-B7BA-47D4-B7C6-42530E71013F}" type="pres">
      <dgm:prSet presAssocID="{2CEDAC59-15ED-468D-9D1A-F62A97A84BA9}" presName="connTx" presStyleLbl="parChTrans1D2" presStyleIdx="2" presStyleCnt="3"/>
      <dgm:spPr/>
      <dgm:t>
        <a:bodyPr/>
        <a:lstStyle/>
        <a:p>
          <a:endParaRPr lang="zh-CN" altLang="en-US"/>
        </a:p>
      </dgm:t>
    </dgm:pt>
    <dgm:pt modelId="{B629EFA5-6E57-49B3-9002-49F02D44E50C}" type="pres">
      <dgm:prSet presAssocID="{25D27653-7C9F-4980-A777-742F4BBF0875}" presName="root2" presStyleCnt="0"/>
      <dgm:spPr/>
    </dgm:pt>
    <dgm:pt modelId="{B98E823D-1C62-4A35-954A-E8AECD116DE8}" type="pres">
      <dgm:prSet presAssocID="{25D27653-7C9F-4980-A777-742F4BBF0875}" presName="LevelTwoTextNode" presStyleLbl="node2" presStyleIdx="2" presStyleCnt="3">
        <dgm:presLayoutVars>
          <dgm:chPref val="3"/>
        </dgm:presLayoutVars>
      </dgm:prSet>
      <dgm:spPr/>
      <dgm:t>
        <a:bodyPr/>
        <a:lstStyle/>
        <a:p>
          <a:endParaRPr lang="zh-CN" altLang="en-US"/>
        </a:p>
      </dgm:t>
    </dgm:pt>
    <dgm:pt modelId="{8F12BC7D-B131-4712-9222-06F065776145}" type="pres">
      <dgm:prSet presAssocID="{25D27653-7C9F-4980-A777-742F4BBF0875}" presName="level3hierChild" presStyleCnt="0"/>
      <dgm:spPr/>
    </dgm:pt>
  </dgm:ptLst>
  <dgm:cxnLst>
    <dgm:cxn modelId="{ECE6BADE-29D7-4EB0-919B-351F2CAC029C}" srcId="{906E79FA-D8D7-464B-963E-D26E0D13C862}" destId="{1A802513-DAE8-4080-A486-CF1CCE9870B5}" srcOrd="0" destOrd="0" parTransId="{78A6D391-6ACC-44C1-9B56-E02AA33FD93B}" sibTransId="{D03177C1-DA88-4406-B23A-9896BB44CF27}"/>
    <dgm:cxn modelId="{AE1FD66E-A206-4BEF-A161-326A391F4941}" type="presOf" srcId="{2CEDAC59-15ED-468D-9D1A-F62A97A84BA9}" destId="{B14A3672-B7BA-47D4-B7C6-42530E71013F}" srcOrd="1" destOrd="0" presId="urn:microsoft.com/office/officeart/2008/layout/HorizontalMultiLevelHierarchy"/>
    <dgm:cxn modelId="{C7BC36DF-8CD6-43F0-85D9-2E76C02684E2}" srcId="{906E79FA-D8D7-464B-963E-D26E0D13C862}" destId="{A0D35A9F-5A34-4E75-AA2E-3E5AACA256CE}" srcOrd="1" destOrd="0" parTransId="{89F3BEE0-D8F4-4EBB-94B5-608BF2776E75}" sibTransId="{1BEC2895-E6D8-4E25-94F3-08E2D000B03C}"/>
    <dgm:cxn modelId="{1543CBE6-5E8C-4BCF-8849-99B63697429A}" type="presOf" srcId="{A0D35A9F-5A34-4E75-AA2E-3E5AACA256CE}" destId="{57DC9B23-9CA4-470D-8021-95A41502B34B}" srcOrd="0" destOrd="0" presId="urn:microsoft.com/office/officeart/2008/layout/HorizontalMultiLevelHierarchy"/>
    <dgm:cxn modelId="{D12D6571-D018-440A-91A2-E35BC5C254A5}" type="presOf" srcId="{25D27653-7C9F-4980-A777-742F4BBF0875}" destId="{B98E823D-1C62-4A35-954A-E8AECD116DE8}" srcOrd="0" destOrd="0" presId="urn:microsoft.com/office/officeart/2008/layout/HorizontalMultiLevelHierarchy"/>
    <dgm:cxn modelId="{558C349C-9AA2-4026-AF22-9685AB2052AA}" type="presOf" srcId="{2CEDAC59-15ED-468D-9D1A-F62A97A84BA9}" destId="{FFBE0383-A6D5-499F-9296-8C6F17CB3320}" srcOrd="0" destOrd="0" presId="urn:microsoft.com/office/officeart/2008/layout/HorizontalMultiLevelHierarchy"/>
    <dgm:cxn modelId="{EC6AB9DB-92F7-4CAB-9386-3B85502A0AA3}" type="presOf" srcId="{1A802513-DAE8-4080-A486-CF1CCE9870B5}" destId="{10F4E4A9-497D-4981-A424-0F5D5BCDB725}" srcOrd="0" destOrd="0" presId="urn:microsoft.com/office/officeart/2008/layout/HorizontalMultiLevelHierarchy"/>
    <dgm:cxn modelId="{7D6F0ED9-14ED-4B85-B053-F74CEF5197DB}" type="presOf" srcId="{78A6D391-6ACC-44C1-9B56-E02AA33FD93B}" destId="{8610FB1D-85F0-435B-8AE6-07C4E3BF677A}" srcOrd="0" destOrd="0" presId="urn:microsoft.com/office/officeart/2008/layout/HorizontalMultiLevelHierarchy"/>
    <dgm:cxn modelId="{21D62CFA-524B-4BA5-93D5-7627A15AF5FB}" type="presOf" srcId="{89F3BEE0-D8F4-4EBB-94B5-608BF2776E75}" destId="{6F04E9AA-A7CB-441B-9897-167DC1B8BEB5}" srcOrd="0" destOrd="0" presId="urn:microsoft.com/office/officeart/2008/layout/HorizontalMultiLevelHierarchy"/>
    <dgm:cxn modelId="{782E5C7F-7A20-4DFB-8DEB-0D191FDD924C}" srcId="{4287465C-25E1-4E17-9F49-09C9DC3CD5C8}" destId="{906E79FA-D8D7-464B-963E-D26E0D13C862}" srcOrd="0" destOrd="0" parTransId="{2CDD4B88-D649-41DD-82DB-5DFA6A78775F}" sibTransId="{60AD3744-AD21-4CAC-A7CD-25282E69982F}"/>
    <dgm:cxn modelId="{D7CFCFB1-DB8E-4FC6-9828-D12F93FFCBFC}" type="presOf" srcId="{4287465C-25E1-4E17-9F49-09C9DC3CD5C8}" destId="{54032DFD-8656-4CC0-ADB7-6E8F3D38EF3A}" srcOrd="0" destOrd="0" presId="urn:microsoft.com/office/officeart/2008/layout/HorizontalMultiLevelHierarchy"/>
    <dgm:cxn modelId="{BCC99F6A-B532-451E-9167-A7AAB1E14062}" srcId="{906E79FA-D8D7-464B-963E-D26E0D13C862}" destId="{25D27653-7C9F-4980-A777-742F4BBF0875}" srcOrd="2" destOrd="0" parTransId="{2CEDAC59-15ED-468D-9D1A-F62A97A84BA9}" sibTransId="{97B487B7-43E3-4765-BF60-B6C9F35859FE}"/>
    <dgm:cxn modelId="{7F2CBDDD-CF2A-4ABE-BD5E-8692C1EDF88A}" type="presOf" srcId="{89F3BEE0-D8F4-4EBB-94B5-608BF2776E75}" destId="{03172CFC-3816-4145-9D85-C6B3B32305A3}" srcOrd="1" destOrd="0" presId="urn:microsoft.com/office/officeart/2008/layout/HorizontalMultiLevelHierarchy"/>
    <dgm:cxn modelId="{9526460D-9925-4BAD-8378-728D07CB4DB1}" type="presOf" srcId="{78A6D391-6ACC-44C1-9B56-E02AA33FD93B}" destId="{04E1D027-D582-4705-8534-E082684BCB08}" srcOrd="1" destOrd="0" presId="urn:microsoft.com/office/officeart/2008/layout/HorizontalMultiLevelHierarchy"/>
    <dgm:cxn modelId="{B68C7CC2-E204-4BD8-A316-EEA011329F5F}" type="presOf" srcId="{906E79FA-D8D7-464B-963E-D26E0D13C862}" destId="{1B9C1DC0-9D6D-45CF-9332-D7B0F30FC697}" srcOrd="0" destOrd="0" presId="urn:microsoft.com/office/officeart/2008/layout/HorizontalMultiLevelHierarchy"/>
    <dgm:cxn modelId="{C8A0BE1C-F37C-4513-BC7C-F92681BD3DDD}" type="presParOf" srcId="{54032DFD-8656-4CC0-ADB7-6E8F3D38EF3A}" destId="{F29E9EE7-A2DE-4CF4-92C1-37CBF9A2C0A5}" srcOrd="0" destOrd="0" presId="urn:microsoft.com/office/officeart/2008/layout/HorizontalMultiLevelHierarchy"/>
    <dgm:cxn modelId="{D42CEC6B-EA8F-404F-A82C-6CD7F7A10B55}" type="presParOf" srcId="{F29E9EE7-A2DE-4CF4-92C1-37CBF9A2C0A5}" destId="{1B9C1DC0-9D6D-45CF-9332-D7B0F30FC697}" srcOrd="0" destOrd="0" presId="urn:microsoft.com/office/officeart/2008/layout/HorizontalMultiLevelHierarchy"/>
    <dgm:cxn modelId="{CABA9381-FD2F-40D7-935E-9051A3CD90D8}" type="presParOf" srcId="{F29E9EE7-A2DE-4CF4-92C1-37CBF9A2C0A5}" destId="{002FC622-5D1F-4E64-82A2-096F6CFCF5C5}" srcOrd="1" destOrd="0" presId="urn:microsoft.com/office/officeart/2008/layout/HorizontalMultiLevelHierarchy"/>
    <dgm:cxn modelId="{5EF64F9D-6DC3-436E-8C2E-345FE945C785}" type="presParOf" srcId="{002FC622-5D1F-4E64-82A2-096F6CFCF5C5}" destId="{8610FB1D-85F0-435B-8AE6-07C4E3BF677A}" srcOrd="0" destOrd="0" presId="urn:microsoft.com/office/officeart/2008/layout/HorizontalMultiLevelHierarchy"/>
    <dgm:cxn modelId="{2A2D7893-A91E-4919-9209-9107F818B2CE}" type="presParOf" srcId="{8610FB1D-85F0-435B-8AE6-07C4E3BF677A}" destId="{04E1D027-D582-4705-8534-E082684BCB08}" srcOrd="0" destOrd="0" presId="urn:microsoft.com/office/officeart/2008/layout/HorizontalMultiLevelHierarchy"/>
    <dgm:cxn modelId="{0C1691EB-17FA-44BA-8A58-4F7D13972B29}" type="presParOf" srcId="{002FC622-5D1F-4E64-82A2-096F6CFCF5C5}" destId="{3BFD5C98-6933-4AB2-80D4-DCEAC30EFD20}" srcOrd="1" destOrd="0" presId="urn:microsoft.com/office/officeart/2008/layout/HorizontalMultiLevelHierarchy"/>
    <dgm:cxn modelId="{D2193829-7393-4F88-B189-098BEAA18A73}" type="presParOf" srcId="{3BFD5C98-6933-4AB2-80D4-DCEAC30EFD20}" destId="{10F4E4A9-497D-4981-A424-0F5D5BCDB725}" srcOrd="0" destOrd="0" presId="urn:microsoft.com/office/officeart/2008/layout/HorizontalMultiLevelHierarchy"/>
    <dgm:cxn modelId="{8EE9D7CA-8245-4469-9740-4FE822C3D808}" type="presParOf" srcId="{3BFD5C98-6933-4AB2-80D4-DCEAC30EFD20}" destId="{73178121-2BC3-4AD7-A485-28B0FC2132BC}" srcOrd="1" destOrd="0" presId="urn:microsoft.com/office/officeart/2008/layout/HorizontalMultiLevelHierarchy"/>
    <dgm:cxn modelId="{D4D06B93-2165-44B1-84E4-AAD9318CF9FD}" type="presParOf" srcId="{002FC622-5D1F-4E64-82A2-096F6CFCF5C5}" destId="{6F04E9AA-A7CB-441B-9897-167DC1B8BEB5}" srcOrd="2" destOrd="0" presId="urn:microsoft.com/office/officeart/2008/layout/HorizontalMultiLevelHierarchy"/>
    <dgm:cxn modelId="{BC768B77-9672-45F1-86FD-E857418A9B11}" type="presParOf" srcId="{6F04E9AA-A7CB-441B-9897-167DC1B8BEB5}" destId="{03172CFC-3816-4145-9D85-C6B3B32305A3}" srcOrd="0" destOrd="0" presId="urn:microsoft.com/office/officeart/2008/layout/HorizontalMultiLevelHierarchy"/>
    <dgm:cxn modelId="{42977564-13E6-48E4-B4AC-9DDE87D64F91}" type="presParOf" srcId="{002FC622-5D1F-4E64-82A2-096F6CFCF5C5}" destId="{9266D488-5137-417D-9A09-16BCA013AAFD}" srcOrd="3" destOrd="0" presId="urn:microsoft.com/office/officeart/2008/layout/HorizontalMultiLevelHierarchy"/>
    <dgm:cxn modelId="{8156BB51-0B55-4DCF-8DEC-98562B43F9D9}" type="presParOf" srcId="{9266D488-5137-417D-9A09-16BCA013AAFD}" destId="{57DC9B23-9CA4-470D-8021-95A41502B34B}" srcOrd="0" destOrd="0" presId="urn:microsoft.com/office/officeart/2008/layout/HorizontalMultiLevelHierarchy"/>
    <dgm:cxn modelId="{091A827A-B22B-4674-82CE-8DCDD6FD05DD}" type="presParOf" srcId="{9266D488-5137-417D-9A09-16BCA013AAFD}" destId="{F80C5FA8-06B3-4EAC-973C-8D93FDE76006}" srcOrd="1" destOrd="0" presId="urn:microsoft.com/office/officeart/2008/layout/HorizontalMultiLevelHierarchy"/>
    <dgm:cxn modelId="{D9B72D39-6823-4FA8-8CA4-62B62C1A7D32}" type="presParOf" srcId="{002FC622-5D1F-4E64-82A2-096F6CFCF5C5}" destId="{FFBE0383-A6D5-499F-9296-8C6F17CB3320}" srcOrd="4" destOrd="0" presId="urn:microsoft.com/office/officeart/2008/layout/HorizontalMultiLevelHierarchy"/>
    <dgm:cxn modelId="{4E37F390-89FA-4C57-A99A-8B94C94F52F8}" type="presParOf" srcId="{FFBE0383-A6D5-499F-9296-8C6F17CB3320}" destId="{B14A3672-B7BA-47D4-B7C6-42530E71013F}" srcOrd="0" destOrd="0" presId="urn:microsoft.com/office/officeart/2008/layout/HorizontalMultiLevelHierarchy"/>
    <dgm:cxn modelId="{D23C5244-8F65-4916-B4C3-73D9ED80B01A}" type="presParOf" srcId="{002FC622-5D1F-4E64-82A2-096F6CFCF5C5}" destId="{B629EFA5-6E57-49B3-9002-49F02D44E50C}" srcOrd="5" destOrd="0" presId="urn:microsoft.com/office/officeart/2008/layout/HorizontalMultiLevelHierarchy"/>
    <dgm:cxn modelId="{06888076-E0DA-4922-AB97-7B5DDC0EA3BB}" type="presParOf" srcId="{B629EFA5-6E57-49B3-9002-49F02D44E50C}" destId="{B98E823D-1C62-4A35-954A-E8AECD116DE8}" srcOrd="0" destOrd="0" presId="urn:microsoft.com/office/officeart/2008/layout/HorizontalMultiLevelHierarchy"/>
    <dgm:cxn modelId="{75A8F1AE-B276-44E9-A124-F07F8665B85D}" type="presParOf" srcId="{B629EFA5-6E57-49B3-9002-49F02D44E50C}" destId="{8F12BC7D-B131-4712-9222-06F06577614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1EE10-D19C-40DA-BEBF-99956A34A2BD}"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zh-CN" altLang="en-US"/>
        </a:p>
      </dgm:t>
    </dgm:pt>
    <dgm:pt modelId="{0D271D8F-9B97-48D4-B036-9063EE92A4A1}">
      <dgm:prSet phldrT="[文本]" custT="1"/>
      <dgm:spPr/>
      <dgm:t>
        <a:bodyPr/>
        <a:lstStyle/>
        <a:p>
          <a:r>
            <a:rPr lang="en-US" altLang="zh-CN" sz="2800" dirty="0" smtClean="0">
              <a:latin typeface="Times New Roman" pitchFamily="18" charset="0"/>
              <a:cs typeface="Times New Roman" pitchFamily="18" charset="0"/>
            </a:rPr>
            <a:t>HDL</a:t>
          </a:r>
          <a:endParaRPr lang="zh-CN" altLang="en-US" sz="2800" dirty="0">
            <a:latin typeface="Times New Roman" pitchFamily="18" charset="0"/>
            <a:cs typeface="Times New Roman" pitchFamily="18" charset="0"/>
          </a:endParaRPr>
        </a:p>
      </dgm:t>
    </dgm:pt>
    <dgm:pt modelId="{84ACE5B5-F1C5-42CD-8B5B-263F8B602BFD}" type="parTrans" cxnId="{A3D6F92A-AA59-4B6F-9D40-9BE20A3E7D02}">
      <dgm:prSet/>
      <dgm:spPr/>
      <dgm:t>
        <a:bodyPr/>
        <a:lstStyle/>
        <a:p>
          <a:endParaRPr lang="zh-CN" altLang="en-US"/>
        </a:p>
      </dgm:t>
    </dgm:pt>
    <dgm:pt modelId="{62DABB0E-8962-4CA7-A193-D23B6477C2E9}" type="sibTrans" cxnId="{A3D6F92A-AA59-4B6F-9D40-9BE20A3E7D02}">
      <dgm:prSet/>
      <dgm:spPr/>
      <dgm:t>
        <a:bodyPr/>
        <a:lstStyle/>
        <a:p>
          <a:endParaRPr lang="zh-CN" altLang="en-US"/>
        </a:p>
      </dgm:t>
    </dgm:pt>
    <dgm:pt modelId="{5E972F8E-92B4-4DE6-9879-9B79BC1948B1}">
      <dgm:prSet phldrT="[文本]" custT="1"/>
      <dgm:spPr/>
      <dgm:t>
        <a:bodyPr/>
        <a:lstStyle/>
        <a:p>
          <a:r>
            <a:rPr lang="en-NZ" altLang="zh-CN" sz="2400" dirty="0" smtClean="0">
              <a:latin typeface="Times New Roman" pitchFamily="18" charset="0"/>
              <a:cs typeface="Times New Roman" pitchFamily="18" charset="0"/>
            </a:rPr>
            <a:t>Verilog HDL</a:t>
          </a:r>
          <a:endParaRPr lang="zh-CN" altLang="en-US" sz="2400" dirty="0">
            <a:latin typeface="Times New Roman" pitchFamily="18" charset="0"/>
            <a:cs typeface="Times New Roman" pitchFamily="18" charset="0"/>
          </a:endParaRPr>
        </a:p>
      </dgm:t>
    </dgm:pt>
    <dgm:pt modelId="{353AE298-8B5D-4AA5-8405-54B03AF2E150}" type="parTrans" cxnId="{2F595AAE-ADCA-49EF-944F-A7EFB64C2092}">
      <dgm:prSet/>
      <dgm:spPr/>
      <dgm:t>
        <a:bodyPr/>
        <a:lstStyle/>
        <a:p>
          <a:endParaRPr lang="zh-CN" altLang="en-US"/>
        </a:p>
      </dgm:t>
    </dgm:pt>
    <dgm:pt modelId="{0D5A6664-1A7F-4ACC-AE9F-A3DE52211530}" type="sibTrans" cxnId="{2F595AAE-ADCA-49EF-944F-A7EFB64C2092}">
      <dgm:prSet/>
      <dgm:spPr/>
      <dgm:t>
        <a:bodyPr/>
        <a:lstStyle/>
        <a:p>
          <a:endParaRPr lang="zh-CN" altLang="en-US"/>
        </a:p>
      </dgm:t>
    </dgm:pt>
    <dgm:pt modelId="{0D861ECC-6E4A-424A-B664-330582D485B6}">
      <dgm:prSet phldrT="[文本]" custT="1"/>
      <dgm:spPr/>
      <dgm:t>
        <a:bodyPr/>
        <a:lstStyle/>
        <a:p>
          <a:r>
            <a:rPr lang="en-NZ" altLang="zh-CN" sz="2400" dirty="0" smtClean="0">
              <a:latin typeface="Times New Roman" pitchFamily="18" charset="0"/>
              <a:cs typeface="Times New Roman" pitchFamily="18" charset="0"/>
            </a:rPr>
            <a:t>VHDL</a:t>
          </a:r>
          <a:endParaRPr lang="zh-CN" altLang="en-US" sz="2400" dirty="0">
            <a:latin typeface="Times New Roman" pitchFamily="18" charset="0"/>
            <a:cs typeface="Times New Roman" pitchFamily="18" charset="0"/>
          </a:endParaRPr>
        </a:p>
      </dgm:t>
    </dgm:pt>
    <dgm:pt modelId="{1D729E78-F111-4CED-B8C7-38CA380B8F81}" type="parTrans" cxnId="{562CD347-41F3-4A62-8298-5631232BFFDA}">
      <dgm:prSet/>
      <dgm:spPr/>
      <dgm:t>
        <a:bodyPr/>
        <a:lstStyle/>
        <a:p>
          <a:endParaRPr lang="zh-CN" altLang="en-US"/>
        </a:p>
      </dgm:t>
    </dgm:pt>
    <dgm:pt modelId="{55C6AB50-F629-4ECB-BE4E-2654E296FB21}" type="sibTrans" cxnId="{562CD347-41F3-4A62-8298-5631232BFFDA}">
      <dgm:prSet/>
      <dgm:spPr/>
      <dgm:t>
        <a:bodyPr/>
        <a:lstStyle/>
        <a:p>
          <a:endParaRPr lang="zh-CN" altLang="en-US"/>
        </a:p>
      </dgm:t>
    </dgm:pt>
    <dgm:pt modelId="{02F9AFCB-35CD-4E1E-9543-7AA5ABF9EE36}" type="pres">
      <dgm:prSet presAssocID="{6151EE10-D19C-40DA-BEBF-99956A34A2BD}" presName="hierChild1" presStyleCnt="0">
        <dgm:presLayoutVars>
          <dgm:chPref val="1"/>
          <dgm:dir/>
          <dgm:animOne val="branch"/>
          <dgm:animLvl val="lvl"/>
          <dgm:resizeHandles/>
        </dgm:presLayoutVars>
      </dgm:prSet>
      <dgm:spPr/>
      <dgm:t>
        <a:bodyPr/>
        <a:lstStyle/>
        <a:p>
          <a:endParaRPr lang="zh-CN" altLang="en-US"/>
        </a:p>
      </dgm:t>
    </dgm:pt>
    <dgm:pt modelId="{C4CC906D-8472-4B57-A6F7-A4FBB719432F}" type="pres">
      <dgm:prSet presAssocID="{0D271D8F-9B97-48D4-B036-9063EE92A4A1}" presName="hierRoot1" presStyleCnt="0"/>
      <dgm:spPr/>
    </dgm:pt>
    <dgm:pt modelId="{E7460730-32B1-4106-9168-18B107E7A50F}" type="pres">
      <dgm:prSet presAssocID="{0D271D8F-9B97-48D4-B036-9063EE92A4A1}" presName="composite" presStyleCnt="0"/>
      <dgm:spPr/>
    </dgm:pt>
    <dgm:pt modelId="{324E26B5-1A48-4C4D-B4BC-CD5C769D903A}" type="pres">
      <dgm:prSet presAssocID="{0D271D8F-9B97-48D4-B036-9063EE92A4A1}" presName="background" presStyleLbl="node0" presStyleIdx="0" presStyleCnt="1"/>
      <dgm:spPr/>
    </dgm:pt>
    <dgm:pt modelId="{BFC8C307-85A1-4460-9CC0-87594CAAB4E1}" type="pres">
      <dgm:prSet presAssocID="{0D271D8F-9B97-48D4-B036-9063EE92A4A1}" presName="text" presStyleLbl="fgAcc0" presStyleIdx="0" presStyleCnt="1">
        <dgm:presLayoutVars>
          <dgm:chPref val="3"/>
        </dgm:presLayoutVars>
      </dgm:prSet>
      <dgm:spPr/>
      <dgm:t>
        <a:bodyPr/>
        <a:lstStyle/>
        <a:p>
          <a:endParaRPr lang="zh-CN" altLang="en-US"/>
        </a:p>
      </dgm:t>
    </dgm:pt>
    <dgm:pt modelId="{F1A1F6F7-6A35-473B-AD2D-74073C7CD3C4}" type="pres">
      <dgm:prSet presAssocID="{0D271D8F-9B97-48D4-B036-9063EE92A4A1}" presName="hierChild2" presStyleCnt="0"/>
      <dgm:spPr/>
    </dgm:pt>
    <dgm:pt modelId="{43D4D209-B11B-4815-93BF-0EDED79FED28}" type="pres">
      <dgm:prSet presAssocID="{353AE298-8B5D-4AA5-8405-54B03AF2E150}" presName="Name10" presStyleLbl="parChTrans1D2" presStyleIdx="0" presStyleCnt="2"/>
      <dgm:spPr/>
      <dgm:t>
        <a:bodyPr/>
        <a:lstStyle/>
        <a:p>
          <a:endParaRPr lang="zh-CN" altLang="en-US"/>
        </a:p>
      </dgm:t>
    </dgm:pt>
    <dgm:pt modelId="{AB5D227F-8E28-419B-BC22-287C1E426790}" type="pres">
      <dgm:prSet presAssocID="{5E972F8E-92B4-4DE6-9879-9B79BC1948B1}" presName="hierRoot2" presStyleCnt="0"/>
      <dgm:spPr/>
    </dgm:pt>
    <dgm:pt modelId="{36E3775C-4AFE-4FF2-A2F5-A96D3C763113}" type="pres">
      <dgm:prSet presAssocID="{5E972F8E-92B4-4DE6-9879-9B79BC1948B1}" presName="composite2" presStyleCnt="0"/>
      <dgm:spPr/>
    </dgm:pt>
    <dgm:pt modelId="{4D7B0FD1-075D-4FEC-A6C7-8831F2C2D5A1}" type="pres">
      <dgm:prSet presAssocID="{5E972F8E-92B4-4DE6-9879-9B79BC1948B1}" presName="background2" presStyleLbl="node2" presStyleIdx="0" presStyleCnt="2"/>
      <dgm:spPr/>
    </dgm:pt>
    <dgm:pt modelId="{DA2BED9C-967C-493B-87DD-78416C4D27BC}" type="pres">
      <dgm:prSet presAssocID="{5E972F8E-92B4-4DE6-9879-9B79BC1948B1}" presName="text2" presStyleLbl="fgAcc2" presStyleIdx="0" presStyleCnt="2">
        <dgm:presLayoutVars>
          <dgm:chPref val="3"/>
        </dgm:presLayoutVars>
      </dgm:prSet>
      <dgm:spPr/>
      <dgm:t>
        <a:bodyPr/>
        <a:lstStyle/>
        <a:p>
          <a:endParaRPr lang="zh-CN" altLang="en-US"/>
        </a:p>
      </dgm:t>
    </dgm:pt>
    <dgm:pt modelId="{1EC10946-A196-4853-9404-139BB9B7C72B}" type="pres">
      <dgm:prSet presAssocID="{5E972F8E-92B4-4DE6-9879-9B79BC1948B1}" presName="hierChild3" presStyleCnt="0"/>
      <dgm:spPr/>
    </dgm:pt>
    <dgm:pt modelId="{1384D313-B529-4564-9FF9-DCD2D2C0E205}" type="pres">
      <dgm:prSet presAssocID="{1D729E78-F111-4CED-B8C7-38CA380B8F81}" presName="Name10" presStyleLbl="parChTrans1D2" presStyleIdx="1" presStyleCnt="2"/>
      <dgm:spPr/>
      <dgm:t>
        <a:bodyPr/>
        <a:lstStyle/>
        <a:p>
          <a:endParaRPr lang="zh-CN" altLang="en-US"/>
        </a:p>
      </dgm:t>
    </dgm:pt>
    <dgm:pt modelId="{DDB43310-2C27-4E69-9301-2C40C4E1FA5E}" type="pres">
      <dgm:prSet presAssocID="{0D861ECC-6E4A-424A-B664-330582D485B6}" presName="hierRoot2" presStyleCnt="0"/>
      <dgm:spPr/>
    </dgm:pt>
    <dgm:pt modelId="{A4DEC599-838B-4E96-9C4E-777D8C3B1556}" type="pres">
      <dgm:prSet presAssocID="{0D861ECC-6E4A-424A-B664-330582D485B6}" presName="composite2" presStyleCnt="0"/>
      <dgm:spPr/>
    </dgm:pt>
    <dgm:pt modelId="{E876D60F-B572-4534-BCF2-C9F4BA71A4E5}" type="pres">
      <dgm:prSet presAssocID="{0D861ECC-6E4A-424A-B664-330582D485B6}" presName="background2" presStyleLbl="node2" presStyleIdx="1" presStyleCnt="2"/>
      <dgm:spPr/>
    </dgm:pt>
    <dgm:pt modelId="{AE1F4DE6-3A5D-41AD-83C7-39B410DF9994}" type="pres">
      <dgm:prSet presAssocID="{0D861ECC-6E4A-424A-B664-330582D485B6}" presName="text2" presStyleLbl="fgAcc2" presStyleIdx="1" presStyleCnt="2">
        <dgm:presLayoutVars>
          <dgm:chPref val="3"/>
        </dgm:presLayoutVars>
      </dgm:prSet>
      <dgm:spPr/>
      <dgm:t>
        <a:bodyPr/>
        <a:lstStyle/>
        <a:p>
          <a:endParaRPr lang="zh-CN" altLang="en-US"/>
        </a:p>
      </dgm:t>
    </dgm:pt>
    <dgm:pt modelId="{1A34881C-7869-409D-919A-D91DBB488F4B}" type="pres">
      <dgm:prSet presAssocID="{0D861ECC-6E4A-424A-B664-330582D485B6}" presName="hierChild3" presStyleCnt="0"/>
      <dgm:spPr/>
    </dgm:pt>
  </dgm:ptLst>
  <dgm:cxnLst>
    <dgm:cxn modelId="{BA1A6EEC-50D7-4FE8-995F-C4529695ABE7}" type="presOf" srcId="{1D729E78-F111-4CED-B8C7-38CA380B8F81}" destId="{1384D313-B529-4564-9FF9-DCD2D2C0E205}" srcOrd="0" destOrd="0" presId="urn:microsoft.com/office/officeart/2005/8/layout/hierarchy1"/>
    <dgm:cxn modelId="{390A3036-0D4E-46B9-B4A3-59E7303ED5A1}" type="presOf" srcId="{6151EE10-D19C-40DA-BEBF-99956A34A2BD}" destId="{02F9AFCB-35CD-4E1E-9543-7AA5ABF9EE36}" srcOrd="0" destOrd="0" presId="urn:microsoft.com/office/officeart/2005/8/layout/hierarchy1"/>
    <dgm:cxn modelId="{321B2A87-3DA0-4B0A-AF82-17A4E87188DE}" type="presOf" srcId="{353AE298-8B5D-4AA5-8405-54B03AF2E150}" destId="{43D4D209-B11B-4815-93BF-0EDED79FED28}" srcOrd="0" destOrd="0" presId="urn:microsoft.com/office/officeart/2005/8/layout/hierarchy1"/>
    <dgm:cxn modelId="{2F595AAE-ADCA-49EF-944F-A7EFB64C2092}" srcId="{0D271D8F-9B97-48D4-B036-9063EE92A4A1}" destId="{5E972F8E-92B4-4DE6-9879-9B79BC1948B1}" srcOrd="0" destOrd="0" parTransId="{353AE298-8B5D-4AA5-8405-54B03AF2E150}" sibTransId="{0D5A6664-1A7F-4ACC-AE9F-A3DE52211530}"/>
    <dgm:cxn modelId="{4DC0111E-2841-4C83-B094-3BE3F14A78B0}" type="presOf" srcId="{0D271D8F-9B97-48D4-B036-9063EE92A4A1}" destId="{BFC8C307-85A1-4460-9CC0-87594CAAB4E1}" srcOrd="0" destOrd="0" presId="urn:microsoft.com/office/officeart/2005/8/layout/hierarchy1"/>
    <dgm:cxn modelId="{A88A2A2B-B513-432F-9294-A12837219D03}" type="presOf" srcId="{5E972F8E-92B4-4DE6-9879-9B79BC1948B1}" destId="{DA2BED9C-967C-493B-87DD-78416C4D27BC}" srcOrd="0" destOrd="0" presId="urn:microsoft.com/office/officeart/2005/8/layout/hierarchy1"/>
    <dgm:cxn modelId="{A5608C33-99A9-4783-8287-20D0E91B14E2}" type="presOf" srcId="{0D861ECC-6E4A-424A-B664-330582D485B6}" destId="{AE1F4DE6-3A5D-41AD-83C7-39B410DF9994}" srcOrd="0" destOrd="0" presId="urn:microsoft.com/office/officeart/2005/8/layout/hierarchy1"/>
    <dgm:cxn modelId="{562CD347-41F3-4A62-8298-5631232BFFDA}" srcId="{0D271D8F-9B97-48D4-B036-9063EE92A4A1}" destId="{0D861ECC-6E4A-424A-B664-330582D485B6}" srcOrd="1" destOrd="0" parTransId="{1D729E78-F111-4CED-B8C7-38CA380B8F81}" sibTransId="{55C6AB50-F629-4ECB-BE4E-2654E296FB21}"/>
    <dgm:cxn modelId="{A3D6F92A-AA59-4B6F-9D40-9BE20A3E7D02}" srcId="{6151EE10-D19C-40DA-BEBF-99956A34A2BD}" destId="{0D271D8F-9B97-48D4-B036-9063EE92A4A1}" srcOrd="0" destOrd="0" parTransId="{84ACE5B5-F1C5-42CD-8B5B-263F8B602BFD}" sibTransId="{62DABB0E-8962-4CA7-A193-D23B6477C2E9}"/>
    <dgm:cxn modelId="{8A39D0B9-B01D-4F29-9808-5460E9DF5CAC}" type="presParOf" srcId="{02F9AFCB-35CD-4E1E-9543-7AA5ABF9EE36}" destId="{C4CC906D-8472-4B57-A6F7-A4FBB719432F}" srcOrd="0" destOrd="0" presId="urn:microsoft.com/office/officeart/2005/8/layout/hierarchy1"/>
    <dgm:cxn modelId="{B07E80B5-C28A-4502-84D1-45A5138A377D}" type="presParOf" srcId="{C4CC906D-8472-4B57-A6F7-A4FBB719432F}" destId="{E7460730-32B1-4106-9168-18B107E7A50F}" srcOrd="0" destOrd="0" presId="urn:microsoft.com/office/officeart/2005/8/layout/hierarchy1"/>
    <dgm:cxn modelId="{0B0921EA-257E-42B9-8298-B73D6A3FF512}" type="presParOf" srcId="{E7460730-32B1-4106-9168-18B107E7A50F}" destId="{324E26B5-1A48-4C4D-B4BC-CD5C769D903A}" srcOrd="0" destOrd="0" presId="urn:microsoft.com/office/officeart/2005/8/layout/hierarchy1"/>
    <dgm:cxn modelId="{8F9AD60C-214F-43D4-8C2F-E7AF33768BB5}" type="presParOf" srcId="{E7460730-32B1-4106-9168-18B107E7A50F}" destId="{BFC8C307-85A1-4460-9CC0-87594CAAB4E1}" srcOrd="1" destOrd="0" presId="urn:microsoft.com/office/officeart/2005/8/layout/hierarchy1"/>
    <dgm:cxn modelId="{6945703B-FAC3-40AC-8C9C-9FAEF2759E6C}" type="presParOf" srcId="{C4CC906D-8472-4B57-A6F7-A4FBB719432F}" destId="{F1A1F6F7-6A35-473B-AD2D-74073C7CD3C4}" srcOrd="1" destOrd="0" presId="urn:microsoft.com/office/officeart/2005/8/layout/hierarchy1"/>
    <dgm:cxn modelId="{B84F3DAC-985E-4E44-91B0-EEC1E86596D7}" type="presParOf" srcId="{F1A1F6F7-6A35-473B-AD2D-74073C7CD3C4}" destId="{43D4D209-B11B-4815-93BF-0EDED79FED28}" srcOrd="0" destOrd="0" presId="urn:microsoft.com/office/officeart/2005/8/layout/hierarchy1"/>
    <dgm:cxn modelId="{02A70B4E-DC11-4AC1-8C6D-957E7365F285}" type="presParOf" srcId="{F1A1F6F7-6A35-473B-AD2D-74073C7CD3C4}" destId="{AB5D227F-8E28-419B-BC22-287C1E426790}" srcOrd="1" destOrd="0" presId="urn:microsoft.com/office/officeart/2005/8/layout/hierarchy1"/>
    <dgm:cxn modelId="{BAF0BB0C-663B-42B5-B18A-0E05DA57A90F}" type="presParOf" srcId="{AB5D227F-8E28-419B-BC22-287C1E426790}" destId="{36E3775C-4AFE-4FF2-A2F5-A96D3C763113}" srcOrd="0" destOrd="0" presId="urn:microsoft.com/office/officeart/2005/8/layout/hierarchy1"/>
    <dgm:cxn modelId="{A6152D33-725D-4CA9-8AEF-2897E3AF2A78}" type="presParOf" srcId="{36E3775C-4AFE-4FF2-A2F5-A96D3C763113}" destId="{4D7B0FD1-075D-4FEC-A6C7-8831F2C2D5A1}" srcOrd="0" destOrd="0" presId="urn:microsoft.com/office/officeart/2005/8/layout/hierarchy1"/>
    <dgm:cxn modelId="{FCB62C06-6D0E-43C7-850C-666F96D43CBF}" type="presParOf" srcId="{36E3775C-4AFE-4FF2-A2F5-A96D3C763113}" destId="{DA2BED9C-967C-493B-87DD-78416C4D27BC}" srcOrd="1" destOrd="0" presId="urn:microsoft.com/office/officeart/2005/8/layout/hierarchy1"/>
    <dgm:cxn modelId="{7D945121-78C8-46AB-83F6-3C98FCF131DD}" type="presParOf" srcId="{AB5D227F-8E28-419B-BC22-287C1E426790}" destId="{1EC10946-A196-4853-9404-139BB9B7C72B}" srcOrd="1" destOrd="0" presId="urn:microsoft.com/office/officeart/2005/8/layout/hierarchy1"/>
    <dgm:cxn modelId="{46A88211-6C8B-4E77-A4BD-74D4C5D261DB}" type="presParOf" srcId="{F1A1F6F7-6A35-473B-AD2D-74073C7CD3C4}" destId="{1384D313-B529-4564-9FF9-DCD2D2C0E205}" srcOrd="2" destOrd="0" presId="urn:microsoft.com/office/officeart/2005/8/layout/hierarchy1"/>
    <dgm:cxn modelId="{E961ADEC-ABC8-4E14-9FDA-152F157237DE}" type="presParOf" srcId="{F1A1F6F7-6A35-473B-AD2D-74073C7CD3C4}" destId="{DDB43310-2C27-4E69-9301-2C40C4E1FA5E}" srcOrd="3" destOrd="0" presId="urn:microsoft.com/office/officeart/2005/8/layout/hierarchy1"/>
    <dgm:cxn modelId="{BC1A1900-F4E1-4968-951A-A4DD3DB5EC90}" type="presParOf" srcId="{DDB43310-2C27-4E69-9301-2C40C4E1FA5E}" destId="{A4DEC599-838B-4E96-9C4E-777D8C3B1556}" srcOrd="0" destOrd="0" presId="urn:microsoft.com/office/officeart/2005/8/layout/hierarchy1"/>
    <dgm:cxn modelId="{1A4F725B-BE27-4BA7-8A9B-C8A4649F58D2}" type="presParOf" srcId="{A4DEC599-838B-4E96-9C4E-777D8C3B1556}" destId="{E876D60F-B572-4534-BCF2-C9F4BA71A4E5}" srcOrd="0" destOrd="0" presId="urn:microsoft.com/office/officeart/2005/8/layout/hierarchy1"/>
    <dgm:cxn modelId="{040C2DA3-2A7B-4F0D-B7A5-CA9BEBA75F18}" type="presParOf" srcId="{A4DEC599-838B-4E96-9C4E-777D8C3B1556}" destId="{AE1F4DE6-3A5D-41AD-83C7-39B410DF9994}" srcOrd="1" destOrd="0" presId="urn:microsoft.com/office/officeart/2005/8/layout/hierarchy1"/>
    <dgm:cxn modelId="{1D669889-F161-406C-82C4-673790F59FFC}" type="presParOf" srcId="{DDB43310-2C27-4E69-9301-2C40C4E1FA5E}" destId="{1A34881C-7869-409D-919A-D91DBB488F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E0383-A6D5-499F-9296-8C6F17CB3320}">
      <dsp:nvSpPr>
        <dsp:cNvPr id="0" name=""/>
        <dsp:cNvSpPr/>
      </dsp:nvSpPr>
      <dsp:spPr>
        <a:xfrm>
          <a:off x="1827735" y="2015976"/>
          <a:ext cx="502542" cy="957588"/>
        </a:xfrm>
        <a:custGeom>
          <a:avLst/>
          <a:gdLst/>
          <a:ahLst/>
          <a:cxnLst/>
          <a:rect l="0" t="0" r="0" b="0"/>
          <a:pathLst>
            <a:path>
              <a:moveTo>
                <a:pt x="0" y="0"/>
              </a:moveTo>
              <a:lnTo>
                <a:pt x="251271" y="0"/>
              </a:lnTo>
              <a:lnTo>
                <a:pt x="251271" y="957588"/>
              </a:lnTo>
              <a:lnTo>
                <a:pt x="502542" y="95758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51971" y="2467734"/>
        <a:ext cx="54072" cy="54072"/>
      </dsp:txXfrm>
    </dsp:sp>
    <dsp:sp modelId="{6F04E9AA-A7CB-441B-9897-167DC1B8BEB5}">
      <dsp:nvSpPr>
        <dsp:cNvPr id="0" name=""/>
        <dsp:cNvSpPr/>
      </dsp:nvSpPr>
      <dsp:spPr>
        <a:xfrm>
          <a:off x="1827735" y="1970255"/>
          <a:ext cx="502542" cy="91440"/>
        </a:xfrm>
        <a:custGeom>
          <a:avLst/>
          <a:gdLst/>
          <a:ahLst/>
          <a:cxnLst/>
          <a:rect l="0" t="0" r="0" b="0"/>
          <a:pathLst>
            <a:path>
              <a:moveTo>
                <a:pt x="0" y="45720"/>
              </a:moveTo>
              <a:lnTo>
                <a:pt x="502542"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66443" y="2003412"/>
        <a:ext cx="25127" cy="25127"/>
      </dsp:txXfrm>
    </dsp:sp>
    <dsp:sp modelId="{8610FB1D-85F0-435B-8AE6-07C4E3BF677A}">
      <dsp:nvSpPr>
        <dsp:cNvPr id="0" name=""/>
        <dsp:cNvSpPr/>
      </dsp:nvSpPr>
      <dsp:spPr>
        <a:xfrm>
          <a:off x="1827735" y="1058387"/>
          <a:ext cx="502542" cy="957588"/>
        </a:xfrm>
        <a:custGeom>
          <a:avLst/>
          <a:gdLst/>
          <a:ahLst/>
          <a:cxnLst/>
          <a:rect l="0" t="0" r="0" b="0"/>
          <a:pathLst>
            <a:path>
              <a:moveTo>
                <a:pt x="0" y="957588"/>
              </a:moveTo>
              <a:lnTo>
                <a:pt x="251271" y="957588"/>
              </a:lnTo>
              <a:lnTo>
                <a:pt x="251271" y="0"/>
              </a:lnTo>
              <a:lnTo>
                <a:pt x="502542"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51971" y="1510145"/>
        <a:ext cx="54072" cy="54072"/>
      </dsp:txXfrm>
    </dsp:sp>
    <dsp:sp modelId="{1B9C1DC0-9D6D-45CF-9332-D7B0F30FC697}">
      <dsp:nvSpPr>
        <dsp:cNvPr id="0" name=""/>
        <dsp:cNvSpPr/>
      </dsp:nvSpPr>
      <dsp:spPr>
        <a:xfrm rot="16200000">
          <a:off x="-571275" y="1632940"/>
          <a:ext cx="4031952" cy="7660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latin typeface="Times New Roman" pitchFamily="18" charset="0"/>
              <a:cs typeface="Times New Roman" pitchFamily="18" charset="0"/>
            </a:rPr>
            <a:t>Logic families </a:t>
          </a:r>
          <a:endParaRPr lang="zh-CN" altLang="en-US" sz="3200" kern="1200" dirty="0">
            <a:latin typeface="Times New Roman" pitchFamily="18" charset="0"/>
            <a:cs typeface="Times New Roman" pitchFamily="18" charset="0"/>
          </a:endParaRPr>
        </a:p>
      </dsp:txBody>
      <dsp:txXfrm>
        <a:off x="-571275" y="1632940"/>
        <a:ext cx="4031952" cy="766070"/>
      </dsp:txXfrm>
    </dsp:sp>
    <dsp:sp modelId="{10F4E4A9-497D-4981-A424-0F5D5BCDB725}">
      <dsp:nvSpPr>
        <dsp:cNvPr id="0" name=""/>
        <dsp:cNvSpPr/>
      </dsp:nvSpPr>
      <dsp:spPr>
        <a:xfrm>
          <a:off x="2330278" y="675351"/>
          <a:ext cx="2512712" cy="7660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cs typeface="Times New Roman" pitchFamily="18" charset="0"/>
            </a:rPr>
            <a:t>CMOS</a:t>
          </a:r>
          <a:endParaRPr lang="zh-CN" altLang="en-US" sz="3200" kern="1200" dirty="0">
            <a:latin typeface="Times New Roman" pitchFamily="18" charset="0"/>
            <a:cs typeface="Times New Roman" pitchFamily="18" charset="0"/>
          </a:endParaRPr>
        </a:p>
      </dsp:txBody>
      <dsp:txXfrm>
        <a:off x="2330278" y="675351"/>
        <a:ext cx="2512712" cy="766070"/>
      </dsp:txXfrm>
    </dsp:sp>
    <dsp:sp modelId="{57DC9B23-9CA4-470D-8021-95A41502B34B}">
      <dsp:nvSpPr>
        <dsp:cNvPr id="0" name=""/>
        <dsp:cNvSpPr/>
      </dsp:nvSpPr>
      <dsp:spPr>
        <a:xfrm>
          <a:off x="2330278" y="1632940"/>
          <a:ext cx="2512712" cy="7660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cs typeface="Times New Roman" pitchFamily="18" charset="0"/>
            </a:rPr>
            <a:t>TTL</a:t>
          </a:r>
          <a:endParaRPr lang="zh-CN" altLang="en-US" sz="2800" kern="1200" dirty="0">
            <a:latin typeface="Times New Roman" pitchFamily="18" charset="0"/>
            <a:cs typeface="Times New Roman" pitchFamily="18" charset="0"/>
          </a:endParaRPr>
        </a:p>
      </dsp:txBody>
      <dsp:txXfrm>
        <a:off x="2330278" y="1632940"/>
        <a:ext cx="2512712" cy="766070"/>
      </dsp:txXfrm>
    </dsp:sp>
    <dsp:sp modelId="{B98E823D-1C62-4A35-954A-E8AECD116DE8}">
      <dsp:nvSpPr>
        <dsp:cNvPr id="0" name=""/>
        <dsp:cNvSpPr/>
      </dsp:nvSpPr>
      <dsp:spPr>
        <a:xfrm>
          <a:off x="2330278" y="2590529"/>
          <a:ext cx="2512712" cy="7660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err="1" smtClean="0">
              <a:latin typeface="Times New Roman" pitchFamily="18" charset="0"/>
              <a:cs typeface="Times New Roman" pitchFamily="18" charset="0"/>
            </a:rPr>
            <a:t>BiCMOS</a:t>
          </a:r>
          <a:endParaRPr lang="zh-CN" altLang="en-US" sz="2800" kern="1200" dirty="0">
            <a:latin typeface="Times New Roman" pitchFamily="18" charset="0"/>
            <a:cs typeface="Times New Roman" pitchFamily="18" charset="0"/>
          </a:endParaRPr>
        </a:p>
      </dsp:txBody>
      <dsp:txXfrm>
        <a:off x="2330278" y="2590529"/>
        <a:ext cx="2512712" cy="766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4D313-B529-4564-9FF9-DCD2D2C0E205}">
      <dsp:nvSpPr>
        <dsp:cNvPr id="0" name=""/>
        <dsp:cNvSpPr/>
      </dsp:nvSpPr>
      <dsp:spPr>
        <a:xfrm>
          <a:off x="2225047" y="905554"/>
          <a:ext cx="871296" cy="414658"/>
        </a:xfrm>
        <a:custGeom>
          <a:avLst/>
          <a:gdLst/>
          <a:ahLst/>
          <a:cxnLst/>
          <a:rect l="0" t="0" r="0" b="0"/>
          <a:pathLst>
            <a:path>
              <a:moveTo>
                <a:pt x="0" y="0"/>
              </a:moveTo>
              <a:lnTo>
                <a:pt x="0" y="282577"/>
              </a:lnTo>
              <a:lnTo>
                <a:pt x="871296" y="282577"/>
              </a:lnTo>
              <a:lnTo>
                <a:pt x="871296" y="41465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D4D209-B11B-4815-93BF-0EDED79FED28}">
      <dsp:nvSpPr>
        <dsp:cNvPr id="0" name=""/>
        <dsp:cNvSpPr/>
      </dsp:nvSpPr>
      <dsp:spPr>
        <a:xfrm>
          <a:off x="1353750" y="905554"/>
          <a:ext cx="871296" cy="414658"/>
        </a:xfrm>
        <a:custGeom>
          <a:avLst/>
          <a:gdLst/>
          <a:ahLst/>
          <a:cxnLst/>
          <a:rect l="0" t="0" r="0" b="0"/>
          <a:pathLst>
            <a:path>
              <a:moveTo>
                <a:pt x="871296" y="0"/>
              </a:moveTo>
              <a:lnTo>
                <a:pt x="871296" y="282577"/>
              </a:lnTo>
              <a:lnTo>
                <a:pt x="0" y="282577"/>
              </a:lnTo>
              <a:lnTo>
                <a:pt x="0" y="41465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E26B5-1A48-4C4D-B4BC-CD5C769D903A}">
      <dsp:nvSpPr>
        <dsp:cNvPr id="0" name=""/>
        <dsp:cNvSpPr/>
      </dsp:nvSpPr>
      <dsp:spPr>
        <a:xfrm>
          <a:off x="1512168" y="198"/>
          <a:ext cx="1425758" cy="9053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8C307-85A1-4460-9CC0-87594CAAB4E1}">
      <dsp:nvSpPr>
        <dsp:cNvPr id="0" name=""/>
        <dsp:cNvSpPr/>
      </dsp:nvSpPr>
      <dsp:spPr>
        <a:xfrm>
          <a:off x="1670585" y="150694"/>
          <a:ext cx="1425758" cy="905356"/>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cs typeface="Times New Roman" pitchFamily="18" charset="0"/>
            </a:rPr>
            <a:t>HDL</a:t>
          </a:r>
          <a:endParaRPr lang="zh-CN" altLang="en-US" sz="2800" kern="1200" dirty="0">
            <a:latin typeface="Times New Roman" pitchFamily="18" charset="0"/>
            <a:cs typeface="Times New Roman" pitchFamily="18" charset="0"/>
          </a:endParaRPr>
        </a:p>
      </dsp:txBody>
      <dsp:txXfrm>
        <a:off x="1697102" y="177211"/>
        <a:ext cx="1372724" cy="852322"/>
      </dsp:txXfrm>
    </dsp:sp>
    <dsp:sp modelId="{4D7B0FD1-075D-4FEC-A6C7-8831F2C2D5A1}">
      <dsp:nvSpPr>
        <dsp:cNvPr id="0" name=""/>
        <dsp:cNvSpPr/>
      </dsp:nvSpPr>
      <dsp:spPr>
        <a:xfrm>
          <a:off x="640871" y="1320212"/>
          <a:ext cx="1425758" cy="9053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2BED9C-967C-493B-87DD-78416C4D27BC}">
      <dsp:nvSpPr>
        <dsp:cNvPr id="0" name=""/>
        <dsp:cNvSpPr/>
      </dsp:nvSpPr>
      <dsp:spPr>
        <a:xfrm>
          <a:off x="799288" y="1470709"/>
          <a:ext cx="1425758" cy="905356"/>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NZ" altLang="zh-CN" sz="2400" kern="1200" dirty="0" smtClean="0">
              <a:latin typeface="Times New Roman" pitchFamily="18" charset="0"/>
              <a:cs typeface="Times New Roman" pitchFamily="18" charset="0"/>
            </a:rPr>
            <a:t>Verilog HDL</a:t>
          </a:r>
          <a:endParaRPr lang="zh-CN" altLang="en-US" sz="2400" kern="1200" dirty="0">
            <a:latin typeface="Times New Roman" pitchFamily="18" charset="0"/>
            <a:cs typeface="Times New Roman" pitchFamily="18" charset="0"/>
          </a:endParaRPr>
        </a:p>
      </dsp:txBody>
      <dsp:txXfrm>
        <a:off x="825805" y="1497226"/>
        <a:ext cx="1372724" cy="852322"/>
      </dsp:txXfrm>
    </dsp:sp>
    <dsp:sp modelId="{E876D60F-B572-4534-BCF2-C9F4BA71A4E5}">
      <dsp:nvSpPr>
        <dsp:cNvPr id="0" name=""/>
        <dsp:cNvSpPr/>
      </dsp:nvSpPr>
      <dsp:spPr>
        <a:xfrm>
          <a:off x="2383464" y="1320212"/>
          <a:ext cx="1425758" cy="9053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F4DE6-3A5D-41AD-83C7-39B410DF9994}">
      <dsp:nvSpPr>
        <dsp:cNvPr id="0" name=""/>
        <dsp:cNvSpPr/>
      </dsp:nvSpPr>
      <dsp:spPr>
        <a:xfrm>
          <a:off x="2541882" y="1470709"/>
          <a:ext cx="1425758" cy="905356"/>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NZ" altLang="zh-CN" sz="2400" kern="1200" dirty="0" smtClean="0">
              <a:latin typeface="Times New Roman" pitchFamily="18" charset="0"/>
              <a:cs typeface="Times New Roman" pitchFamily="18" charset="0"/>
            </a:rPr>
            <a:t>VHDL</a:t>
          </a:r>
          <a:endParaRPr lang="zh-CN" altLang="en-US" sz="2400" kern="1200" dirty="0">
            <a:latin typeface="Times New Roman" pitchFamily="18" charset="0"/>
            <a:cs typeface="Times New Roman" pitchFamily="18" charset="0"/>
          </a:endParaRPr>
        </a:p>
      </dsp:txBody>
      <dsp:txXfrm>
        <a:off x="2568399" y="1497226"/>
        <a:ext cx="1372724" cy="85232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17.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122851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46</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606379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9.bin"/><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oleObject" Target="../embeddings/oleObject22.bin"/><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emf"/><Relationship Id="rId5" Type="http://schemas.openxmlformats.org/officeDocument/2006/relationships/oleObject" Target="../embeddings/oleObject25.bin"/><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emf"/><Relationship Id="rId5" Type="http://schemas.openxmlformats.org/officeDocument/2006/relationships/oleObject" Target="../embeddings/oleObject28.bin"/><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emf"/><Relationship Id="rId5" Type="http://schemas.openxmlformats.org/officeDocument/2006/relationships/oleObject" Target="../embeddings/oleObject31.bin"/><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emf"/><Relationship Id="rId5" Type="http://schemas.openxmlformats.org/officeDocument/2006/relationships/oleObject" Target="../embeddings/oleObject33.bin"/><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emf"/><Relationship Id="rId5" Type="http://schemas.openxmlformats.org/officeDocument/2006/relationships/oleObject" Target="../embeddings/oleObject36.bin"/><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image" Target="../media/image1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4.emf"/><Relationship Id="rId5" Type="http://schemas.openxmlformats.org/officeDocument/2006/relationships/oleObject" Target="../embeddings/oleObject57.bin"/><Relationship Id="rId4" Type="http://schemas.openxmlformats.org/officeDocument/2006/relationships/image" Target="../media/image17.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2.emf"/><Relationship Id="rId5" Type="http://schemas.openxmlformats.org/officeDocument/2006/relationships/oleObject" Target="../embeddings/oleObject59.bin"/><Relationship Id="rId4" Type="http://schemas.openxmlformats.org/officeDocument/2006/relationships/image" Target="../media/image1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3</a:t>
            </a:r>
          </a:p>
          <a:p>
            <a:pPr algn="ctr" eaLnBrk="1" hangingPunct="1"/>
            <a:r>
              <a:rPr lang="en-US" altLang="zh-CN" sz="2800" dirty="0" smtClean="0">
                <a:ea typeface="宋体" pitchFamily="2" charset="-122"/>
              </a:rPr>
              <a:t>Logic Gates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Or Gate</a:t>
            </a:r>
          </a:p>
        </p:txBody>
      </p:sp>
      <p:sp>
        <p:nvSpPr>
          <p:cNvPr id="1229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Or Gate(</a:t>
            </a:r>
            <a:r>
              <a:rPr lang="zh-CN" altLang="en-US" sz="2800" b="1">
                <a:ea typeface="宋体" pitchFamily="2" charset="-122"/>
                <a:cs typeface="Times New Roman" pitchFamily="18" charset="0"/>
              </a:rPr>
              <a:t>或门</a:t>
            </a:r>
            <a:r>
              <a:rPr lang="en-US" altLang="zh-CN" sz="2800" b="1">
                <a:ea typeface="宋体" pitchFamily="2" charset="-122"/>
                <a:cs typeface="Times New Roman" pitchFamily="18" charset="0"/>
              </a:rPr>
              <a:t>)</a:t>
            </a:r>
          </a:p>
        </p:txBody>
      </p:sp>
      <p:sp>
        <p:nvSpPr>
          <p:cNvPr id="17" name="Text Box 2"/>
          <p:cNvSpPr txBox="1">
            <a:spLocks noChangeArrowheads="1"/>
          </p:cNvSpPr>
          <p:nvPr/>
        </p:nvSpPr>
        <p:spPr bwMode="auto">
          <a:xfrm>
            <a:off x="755576" y="2420888"/>
            <a:ext cx="78488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charset="-122"/>
              </a:rPr>
              <a:t>The </a:t>
            </a:r>
            <a:r>
              <a:rPr lang="en-US" altLang="zh-CN" sz="2400" b="1" dirty="0">
                <a:ea typeface="宋体" charset="-122"/>
              </a:rPr>
              <a:t>OR gate</a:t>
            </a:r>
            <a:r>
              <a:rPr lang="en-US" altLang="zh-CN" sz="2400" dirty="0">
                <a:ea typeface="宋体" charset="-122"/>
              </a:rPr>
              <a:t> produces a HIGH output if any input is HIGH; if all inputs are LOW, the output is LOW.  For a 2-input gate, the truth table is</a:t>
            </a:r>
          </a:p>
        </p:txBody>
      </p:sp>
      <p:sp>
        <p:nvSpPr>
          <p:cNvPr id="18" name="Text Box 6"/>
          <p:cNvSpPr txBox="1">
            <a:spLocks noChangeArrowheads="1"/>
          </p:cNvSpPr>
          <p:nvPr/>
        </p:nvSpPr>
        <p:spPr bwMode="auto">
          <a:xfrm>
            <a:off x="760040" y="5838363"/>
            <a:ext cx="79156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charset="-122"/>
              </a:rPr>
              <a:t>The </a:t>
            </a:r>
            <a:r>
              <a:rPr lang="en-US" altLang="zh-CN" sz="2400" b="1" dirty="0">
                <a:ea typeface="宋体" charset="-122"/>
              </a:rPr>
              <a:t>OR </a:t>
            </a:r>
            <a:r>
              <a:rPr lang="en-US" altLang="zh-CN" sz="2400" dirty="0">
                <a:ea typeface="宋体" charset="-122"/>
              </a:rPr>
              <a:t>operation is shown with a plus sign (+) between the variables. Thus, the OR operation is written as </a:t>
            </a:r>
            <a:r>
              <a:rPr lang="en-US" altLang="zh-CN" sz="2400" i="1" dirty="0">
                <a:ea typeface="宋体" charset="-122"/>
              </a:rPr>
              <a:t>X</a:t>
            </a:r>
            <a:r>
              <a:rPr lang="en-US" altLang="zh-CN" sz="2400" dirty="0">
                <a:ea typeface="宋体" charset="-122"/>
              </a:rPr>
              <a:t> = </a:t>
            </a:r>
            <a:r>
              <a:rPr lang="en-US" altLang="zh-CN" sz="2400" i="1" dirty="0">
                <a:ea typeface="宋体" charset="-122"/>
              </a:rPr>
              <a:t>A </a:t>
            </a:r>
            <a:r>
              <a:rPr lang="en-US" altLang="zh-CN" sz="2400" b="1" i="1" dirty="0">
                <a:ea typeface="宋体" charset="-122"/>
              </a:rPr>
              <a:t>+ </a:t>
            </a:r>
            <a:r>
              <a:rPr lang="en-US" altLang="zh-CN" sz="2400" i="1" dirty="0">
                <a:ea typeface="宋体" charset="-122"/>
              </a:rPr>
              <a:t>B.</a:t>
            </a:r>
          </a:p>
        </p:txBody>
      </p:sp>
      <p:graphicFrame>
        <p:nvGraphicFramePr>
          <p:cNvPr id="19" name="Object 7"/>
          <p:cNvGraphicFramePr>
            <a:graphicFrameLocks noChangeAspect="1"/>
          </p:cNvGraphicFramePr>
          <p:nvPr>
            <p:extLst>
              <p:ext uri="{D42A27DB-BD31-4B8C-83A1-F6EECF244321}">
                <p14:modId xmlns:p14="http://schemas.microsoft.com/office/powerpoint/2010/main" val="3826478940"/>
              </p:ext>
            </p:extLst>
          </p:nvPr>
        </p:nvGraphicFramePr>
        <p:xfrm>
          <a:off x="2123728" y="3717032"/>
          <a:ext cx="2009775" cy="2057400"/>
        </p:xfrm>
        <a:graphic>
          <a:graphicData uri="http://schemas.openxmlformats.org/presentationml/2006/ole">
            <mc:AlternateContent xmlns:mc="http://schemas.openxmlformats.org/markup-compatibility/2006">
              <mc:Choice xmlns:v="urn:schemas-microsoft-com:vml" Requires="v">
                <p:oleObj spid="_x0000_s12472" name="CorelDRAW" r:id="rId3" imgW="1295280" imgH="1307880" progId="CorelDRAW.Graphic.13">
                  <p:embed/>
                </p:oleObj>
              </mc:Choice>
              <mc:Fallback>
                <p:oleObj name="CorelDRAW" r:id="rId3" imgW="1295280" imgH="130788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717032"/>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8"/>
          <p:cNvSpPr txBox="1">
            <a:spLocks noChangeArrowheads="1"/>
          </p:cNvSpPr>
          <p:nvPr/>
        </p:nvSpPr>
        <p:spPr bwMode="auto">
          <a:xfrm>
            <a:off x="2352328" y="4402832"/>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zh-CN" sz="2000" dirty="0">
                <a:latin typeface="Times New Roman" pitchFamily="18" charset="0"/>
                <a:ea typeface="宋体" charset="-122"/>
              </a:rPr>
              <a:t>0    0</a:t>
            </a:r>
          </a:p>
          <a:p>
            <a:r>
              <a:rPr lang="en-US" altLang="zh-CN" sz="2000" dirty="0">
                <a:latin typeface="Times New Roman" pitchFamily="18" charset="0"/>
                <a:ea typeface="宋体" charset="-122"/>
              </a:rPr>
              <a:t>0    1</a:t>
            </a:r>
          </a:p>
          <a:p>
            <a:r>
              <a:rPr lang="en-US" altLang="zh-CN" sz="2000" dirty="0">
                <a:latin typeface="Times New Roman" pitchFamily="18" charset="0"/>
                <a:ea typeface="宋体" charset="-122"/>
              </a:rPr>
              <a:t>1    0</a:t>
            </a:r>
          </a:p>
          <a:p>
            <a:r>
              <a:rPr lang="en-US" altLang="zh-CN" sz="2000" dirty="0">
                <a:latin typeface="Times New Roman" pitchFamily="18" charset="0"/>
                <a:ea typeface="宋体" charset="-122"/>
              </a:rPr>
              <a:t>1    1</a:t>
            </a:r>
          </a:p>
        </p:txBody>
      </p:sp>
      <p:sp>
        <p:nvSpPr>
          <p:cNvPr id="21" name="Text Box 9"/>
          <p:cNvSpPr txBox="1">
            <a:spLocks noChangeArrowheads="1"/>
          </p:cNvSpPr>
          <p:nvPr/>
        </p:nvSpPr>
        <p:spPr bwMode="auto">
          <a:xfrm>
            <a:off x="3495328" y="4402832"/>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zh-CN" sz="2000">
                <a:solidFill>
                  <a:srgbClr val="FF0000"/>
                </a:solidFill>
                <a:latin typeface="Times New Roman" pitchFamily="18" charset="0"/>
                <a:ea typeface="宋体" charset="-122"/>
              </a:rPr>
              <a:t>0</a:t>
            </a:r>
          </a:p>
          <a:p>
            <a:r>
              <a:rPr lang="en-US" altLang="zh-CN" sz="2000">
                <a:solidFill>
                  <a:srgbClr val="FF0000"/>
                </a:solidFill>
                <a:latin typeface="Times New Roman" pitchFamily="18" charset="0"/>
                <a:ea typeface="宋体" charset="-122"/>
              </a:rPr>
              <a:t>1 </a:t>
            </a:r>
          </a:p>
          <a:p>
            <a:r>
              <a:rPr lang="en-US" altLang="zh-CN" sz="2000">
                <a:solidFill>
                  <a:srgbClr val="FF0000"/>
                </a:solidFill>
                <a:latin typeface="Times New Roman" pitchFamily="18" charset="0"/>
                <a:ea typeface="宋体" charset="-122"/>
              </a:rPr>
              <a:t>1</a:t>
            </a:r>
          </a:p>
          <a:p>
            <a:r>
              <a:rPr lang="en-US" altLang="zh-CN" sz="2000">
                <a:solidFill>
                  <a:srgbClr val="FF0000"/>
                </a:solidFill>
                <a:latin typeface="Times New Roman" pitchFamily="18" charset="0"/>
                <a:ea typeface="宋体" charset="-122"/>
              </a:rPr>
              <a:t>1</a:t>
            </a:r>
          </a:p>
        </p:txBody>
      </p:sp>
      <p:sp>
        <p:nvSpPr>
          <p:cNvPr id="22" name="Text Box 11"/>
          <p:cNvSpPr txBox="1">
            <a:spLocks noChangeArrowheads="1"/>
          </p:cNvSpPr>
          <p:nvPr/>
        </p:nvSpPr>
        <p:spPr bwMode="auto">
          <a:xfrm>
            <a:off x="4788024" y="423284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ea typeface="宋体" charset="-122"/>
              </a:rPr>
              <a:t>A</a:t>
            </a:r>
          </a:p>
        </p:txBody>
      </p:sp>
      <p:sp>
        <p:nvSpPr>
          <p:cNvPr id="23" name="Text Box 12"/>
          <p:cNvSpPr txBox="1">
            <a:spLocks noChangeArrowheads="1"/>
          </p:cNvSpPr>
          <p:nvPr/>
        </p:nvSpPr>
        <p:spPr bwMode="auto">
          <a:xfrm>
            <a:off x="4788024" y="455193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ea typeface="宋体" charset="-122"/>
              </a:rPr>
              <a:t>B</a:t>
            </a:r>
          </a:p>
        </p:txBody>
      </p:sp>
      <p:sp>
        <p:nvSpPr>
          <p:cNvPr id="26" name="Text Box 13"/>
          <p:cNvSpPr txBox="1">
            <a:spLocks noChangeArrowheads="1"/>
          </p:cNvSpPr>
          <p:nvPr/>
        </p:nvSpPr>
        <p:spPr bwMode="auto">
          <a:xfrm>
            <a:off x="6315075" y="423284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ea typeface="宋体" charset="-122"/>
              </a:rPr>
              <a:t>X</a:t>
            </a:r>
          </a:p>
        </p:txBody>
      </p:sp>
      <p:graphicFrame>
        <p:nvGraphicFramePr>
          <p:cNvPr id="27" name="Object 14"/>
          <p:cNvGraphicFramePr>
            <a:graphicFrameLocks noChangeAspect="1"/>
          </p:cNvGraphicFramePr>
          <p:nvPr>
            <p:extLst>
              <p:ext uri="{D42A27DB-BD31-4B8C-83A1-F6EECF244321}">
                <p14:modId xmlns:p14="http://schemas.microsoft.com/office/powerpoint/2010/main" val="3064275794"/>
              </p:ext>
            </p:extLst>
          </p:nvPr>
        </p:nvGraphicFramePr>
        <p:xfrm>
          <a:off x="5064249" y="4347145"/>
          <a:ext cx="1447800" cy="495300"/>
        </p:xfrm>
        <a:graphic>
          <a:graphicData uri="http://schemas.openxmlformats.org/presentationml/2006/ole">
            <mc:AlternateContent xmlns:mc="http://schemas.openxmlformats.org/markup-compatibility/2006">
              <mc:Choice xmlns:v="urn:schemas-microsoft-com:vml" Requires="v">
                <p:oleObj spid="_x0000_s12473" name="CorelDRAW" r:id="rId5" imgW="710344" imgH="242540" progId="CorelDRAW.Graphic.13">
                  <p:embed/>
                </p:oleObj>
              </mc:Choice>
              <mc:Fallback>
                <p:oleObj name="CorelDRAW" r:id="rId5" imgW="710344" imgH="24254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249" y="4347145"/>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 Box 15"/>
          <p:cNvSpPr txBox="1">
            <a:spLocks noChangeArrowheads="1"/>
          </p:cNvSpPr>
          <p:nvPr/>
        </p:nvSpPr>
        <p:spPr bwMode="auto">
          <a:xfrm>
            <a:off x="6948264" y="423284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ea typeface="宋体" charset="-122"/>
              </a:rPr>
              <a:t>A</a:t>
            </a:r>
          </a:p>
        </p:txBody>
      </p:sp>
      <p:sp>
        <p:nvSpPr>
          <p:cNvPr id="29" name="Text Box 16"/>
          <p:cNvSpPr txBox="1">
            <a:spLocks noChangeArrowheads="1"/>
          </p:cNvSpPr>
          <p:nvPr/>
        </p:nvSpPr>
        <p:spPr bwMode="auto">
          <a:xfrm>
            <a:off x="6948264" y="453764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ea typeface="宋体" charset="-122"/>
              </a:rPr>
              <a:t>B</a:t>
            </a:r>
          </a:p>
        </p:txBody>
      </p:sp>
      <p:sp>
        <p:nvSpPr>
          <p:cNvPr id="31" name="Text Box 17"/>
          <p:cNvSpPr txBox="1">
            <a:spLocks noChangeArrowheads="1"/>
          </p:cNvSpPr>
          <p:nvPr/>
        </p:nvSpPr>
        <p:spPr bwMode="auto">
          <a:xfrm>
            <a:off x="8319864" y="423284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ea typeface="宋体" charset="-122"/>
              </a:rPr>
              <a:t>X</a:t>
            </a:r>
          </a:p>
        </p:txBody>
      </p:sp>
      <p:graphicFrame>
        <p:nvGraphicFramePr>
          <p:cNvPr id="32" name="Object 18"/>
          <p:cNvGraphicFramePr>
            <a:graphicFrameLocks noChangeAspect="1"/>
          </p:cNvGraphicFramePr>
          <p:nvPr>
            <p:extLst>
              <p:ext uri="{D42A27DB-BD31-4B8C-83A1-F6EECF244321}">
                <p14:modId xmlns:p14="http://schemas.microsoft.com/office/powerpoint/2010/main" val="560843583"/>
              </p:ext>
            </p:extLst>
          </p:nvPr>
        </p:nvGraphicFramePr>
        <p:xfrm>
          <a:off x="7253064" y="4309045"/>
          <a:ext cx="1371600" cy="547688"/>
        </p:xfrm>
        <a:graphic>
          <a:graphicData uri="http://schemas.openxmlformats.org/presentationml/2006/ole">
            <mc:AlternateContent xmlns:mc="http://schemas.openxmlformats.org/markup-compatibility/2006">
              <mc:Choice xmlns:v="urn:schemas-microsoft-com:vml" Requires="v">
                <p:oleObj spid="_x0000_s12474" name="CorelDRAW" r:id="rId7" imgW="789120" imgH="311040" progId="CorelDRAW.Graphic.13">
                  <p:embed/>
                </p:oleObj>
              </mc:Choice>
              <mc:Fallback>
                <p:oleObj name="CorelDRAW" r:id="rId7" imgW="789120" imgH="311040"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3064" y="4309045"/>
                        <a:ext cx="13716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up)">
                                      <p:cBhvr>
                                        <p:cTn id="7" dur="10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up)">
                                      <p:cBhvr>
                                        <p:cTn id="12" dur="10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wipe(up)">
                                      <p:cBhvr>
                                        <p:cTn id="17" dur="10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wipe(up)">
                                      <p:cBhvr>
                                        <p:cTn id="22" dur="10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900" decel="100000" fill="hold"/>
                                        <p:tgtEl>
                                          <p:spTgt spid="1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Or Gate</a:t>
            </a:r>
          </a:p>
        </p:txBody>
      </p:sp>
      <p:sp>
        <p:nvSpPr>
          <p:cNvPr id="1229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Or Gate(</a:t>
            </a:r>
            <a:r>
              <a:rPr lang="zh-CN" altLang="en-US" sz="2800" b="1">
                <a:ea typeface="宋体" pitchFamily="2" charset="-122"/>
                <a:cs typeface="Times New Roman" pitchFamily="18" charset="0"/>
              </a:rPr>
              <a:t>或门</a:t>
            </a:r>
            <a:r>
              <a:rPr lang="en-US" altLang="zh-CN" sz="2800" b="1">
                <a:ea typeface="宋体" pitchFamily="2" charset="-122"/>
                <a:cs typeface="Times New Roman" pitchFamily="18" charset="0"/>
              </a:rPr>
              <a:t>)</a:t>
            </a:r>
          </a:p>
        </p:txBody>
      </p:sp>
      <p:sp>
        <p:nvSpPr>
          <p:cNvPr id="24" name="Rectangle 2"/>
          <p:cNvSpPr>
            <a:spLocks noChangeArrowheads="1"/>
          </p:cNvSpPr>
          <p:nvPr/>
        </p:nvSpPr>
        <p:spPr bwMode="auto">
          <a:xfrm>
            <a:off x="1458913" y="2978349"/>
            <a:ext cx="1482725"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5" name="Rectangle 3"/>
          <p:cNvSpPr>
            <a:spLocks noChangeArrowheads="1"/>
          </p:cNvSpPr>
          <p:nvPr/>
        </p:nvSpPr>
        <p:spPr bwMode="auto">
          <a:xfrm>
            <a:off x="3302000" y="2978349"/>
            <a:ext cx="1490663"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0" name="Rectangle 4"/>
          <p:cNvSpPr>
            <a:spLocks noChangeArrowheads="1"/>
          </p:cNvSpPr>
          <p:nvPr/>
        </p:nvSpPr>
        <p:spPr bwMode="auto">
          <a:xfrm>
            <a:off x="5164138" y="2978349"/>
            <a:ext cx="1354137"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2295" name="Text Box 7"/>
          <p:cNvSpPr txBox="1">
            <a:spLocks noChangeArrowheads="1"/>
          </p:cNvSpPr>
          <p:nvPr/>
        </p:nvSpPr>
        <p:spPr bwMode="auto">
          <a:xfrm>
            <a:off x="849313" y="2349500"/>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dirty="0">
                <a:ea typeface="宋体" pitchFamily="2" charset="-122"/>
              </a:rPr>
              <a:t>Example waveforms:</a:t>
            </a:r>
          </a:p>
        </p:txBody>
      </p:sp>
      <p:sp>
        <p:nvSpPr>
          <p:cNvPr id="12296" name="Text Box 8"/>
          <p:cNvSpPr txBox="1">
            <a:spLocks noChangeArrowheads="1"/>
          </p:cNvSpPr>
          <p:nvPr/>
        </p:nvSpPr>
        <p:spPr bwMode="auto">
          <a:xfrm>
            <a:off x="925513" y="2852936"/>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12297" name="Text Box 9"/>
          <p:cNvSpPr txBox="1">
            <a:spLocks noChangeArrowheads="1"/>
          </p:cNvSpPr>
          <p:nvPr/>
        </p:nvSpPr>
        <p:spPr bwMode="auto">
          <a:xfrm>
            <a:off x="925513" y="3995936"/>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37" name="Text Box 10"/>
          <p:cNvSpPr txBox="1">
            <a:spLocks noChangeArrowheads="1"/>
          </p:cNvSpPr>
          <p:nvPr/>
        </p:nvSpPr>
        <p:spPr bwMode="auto">
          <a:xfrm>
            <a:off x="620713" y="4437112"/>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000" dirty="0">
                <a:ea typeface="宋体" pitchFamily="2" charset="-122"/>
              </a:rPr>
              <a:t>The OR operation can be used in computer programming to set certain bits of a binary number to 1. </a:t>
            </a:r>
          </a:p>
        </p:txBody>
      </p:sp>
      <p:sp>
        <p:nvSpPr>
          <p:cNvPr id="12299" name="Text Box 16"/>
          <p:cNvSpPr txBox="1">
            <a:spLocks noChangeArrowheads="1"/>
          </p:cNvSpPr>
          <p:nvPr/>
        </p:nvSpPr>
        <p:spPr bwMode="auto">
          <a:xfrm>
            <a:off x="925513" y="3386336"/>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12300" name="Object 17"/>
          <p:cNvGraphicFramePr>
            <a:graphicFrameLocks noChangeAspect="1"/>
          </p:cNvGraphicFramePr>
          <p:nvPr>
            <p:extLst>
              <p:ext uri="{D42A27DB-BD31-4B8C-83A1-F6EECF244321}">
                <p14:modId xmlns:p14="http://schemas.microsoft.com/office/powerpoint/2010/main" val="1543388592"/>
              </p:ext>
            </p:extLst>
          </p:nvPr>
        </p:nvGraphicFramePr>
        <p:xfrm>
          <a:off x="1306513" y="2929136"/>
          <a:ext cx="5578475" cy="836613"/>
        </p:xfrm>
        <a:graphic>
          <a:graphicData uri="http://schemas.openxmlformats.org/presentationml/2006/ole">
            <mc:AlternateContent xmlns:mc="http://schemas.openxmlformats.org/markup-compatibility/2006">
              <mc:Choice xmlns:v="urn:schemas-microsoft-com:vml" Requires="v">
                <p:oleObj spid="_x0000_s43078" name="CorelDRAW" r:id="rId3" imgW="3079122" imgH="461345" progId="CorelDRAW.Graphic.13">
                  <p:embed/>
                </p:oleObj>
              </mc:Choice>
              <mc:Fallback>
                <p:oleObj name="CorelDRAW" r:id="rId3" imgW="3079122" imgH="46134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3" y="2929136"/>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WordArt 20"/>
          <p:cNvSpPr>
            <a:spLocks noChangeArrowheads="1" noChangeShapeType="1" noTextEdit="1"/>
          </p:cNvSpPr>
          <p:nvPr/>
        </p:nvSpPr>
        <p:spPr bwMode="auto">
          <a:xfrm>
            <a:off x="468313" y="521198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graphicFrame>
        <p:nvGraphicFramePr>
          <p:cNvPr id="41" name="Object 31"/>
          <p:cNvGraphicFramePr>
            <a:graphicFrameLocks noChangeAspect="1"/>
          </p:cNvGraphicFramePr>
          <p:nvPr>
            <p:extLst>
              <p:ext uri="{D42A27DB-BD31-4B8C-83A1-F6EECF244321}">
                <p14:modId xmlns:p14="http://schemas.microsoft.com/office/powerpoint/2010/main" val="3269528583"/>
              </p:ext>
            </p:extLst>
          </p:nvPr>
        </p:nvGraphicFramePr>
        <p:xfrm>
          <a:off x="1306513" y="3995936"/>
          <a:ext cx="5567362" cy="334963"/>
        </p:xfrm>
        <a:graphic>
          <a:graphicData uri="http://schemas.openxmlformats.org/presentationml/2006/ole">
            <mc:AlternateContent xmlns:mc="http://schemas.openxmlformats.org/markup-compatibility/2006">
              <mc:Choice xmlns:v="urn:schemas-microsoft-com:vml" Requires="v">
                <p:oleObj spid="_x0000_s43079" name="CorelDRAW" r:id="rId5" imgW="4884500" imgH="294234" progId="CorelDRAW.Graphic.13">
                  <p:embed/>
                </p:oleObj>
              </mc:Choice>
              <mc:Fallback>
                <p:oleObj name="CorelDRAW" r:id="rId5" imgW="4884500" imgH="294234"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6513" y="3995936"/>
                        <a:ext cx="5567362"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Text Box 32"/>
          <p:cNvSpPr txBox="1">
            <a:spLocks noChangeArrowheads="1"/>
          </p:cNvSpPr>
          <p:nvPr/>
        </p:nvSpPr>
        <p:spPr bwMode="auto">
          <a:xfrm>
            <a:off x="1822648" y="5085184"/>
            <a:ext cx="70698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ts val="0"/>
              </a:spcBef>
            </a:pPr>
            <a:r>
              <a:rPr lang="en-US" altLang="zh-CN" sz="2200" dirty="0">
                <a:ea typeface="宋体" pitchFamily="2" charset="-122"/>
              </a:rPr>
              <a:t>How to convert the letter to lower case?</a:t>
            </a:r>
            <a:endParaRPr lang="en-US" altLang="zh-CN" sz="2200" dirty="0" smtClean="0">
              <a:ea typeface="宋体" pitchFamily="2" charset="-122"/>
            </a:endParaRPr>
          </a:p>
          <a:p>
            <a:pPr>
              <a:spcBef>
                <a:spcPts val="0"/>
              </a:spcBef>
            </a:pPr>
            <a:r>
              <a:rPr lang="en-US" altLang="zh-CN" sz="2000" dirty="0" smtClean="0">
                <a:ea typeface="宋体" pitchFamily="2" charset="-122"/>
              </a:rPr>
              <a:t>The </a:t>
            </a:r>
            <a:r>
              <a:rPr lang="en-US" altLang="zh-CN" sz="2000" dirty="0">
                <a:ea typeface="宋体" pitchFamily="2" charset="-122"/>
              </a:rPr>
              <a:t>ASCII character for “a” is </a:t>
            </a:r>
            <a:r>
              <a:rPr lang="en-US" altLang="zh-CN" sz="2000" dirty="0" smtClean="0">
                <a:ea typeface="宋体" pitchFamily="2" charset="-122"/>
              </a:rPr>
              <a:t>01100001 </a:t>
            </a:r>
            <a:r>
              <a:rPr lang="en-US" altLang="zh-CN" sz="2000" dirty="0">
                <a:ea typeface="宋体" pitchFamily="2" charset="-122"/>
              </a:rPr>
              <a:t>and for “A” is </a:t>
            </a:r>
            <a:r>
              <a:rPr lang="en-US" altLang="zh-CN" sz="2000" dirty="0" smtClean="0">
                <a:ea typeface="宋体" pitchFamily="2" charset="-122"/>
              </a:rPr>
              <a:t>01000001</a:t>
            </a:r>
            <a:r>
              <a:rPr lang="en-US" altLang="zh-CN" sz="2200" dirty="0">
                <a:ea typeface="宋体" pitchFamily="2" charset="-122"/>
              </a:rPr>
              <a:t>. </a:t>
            </a:r>
          </a:p>
        </p:txBody>
      </p:sp>
      <p:sp>
        <p:nvSpPr>
          <p:cNvPr id="44" name="Text Box 34"/>
          <p:cNvSpPr txBox="1">
            <a:spLocks noChangeArrowheads="1"/>
          </p:cNvSpPr>
          <p:nvPr/>
        </p:nvSpPr>
        <p:spPr bwMode="auto">
          <a:xfrm>
            <a:off x="1835696" y="5950441"/>
            <a:ext cx="6553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200" dirty="0" smtClean="0">
                <a:solidFill>
                  <a:srgbClr val="FF0000"/>
                </a:solidFill>
                <a:ea typeface="宋体" pitchFamily="2" charset="-122"/>
              </a:rPr>
              <a:t>OR </a:t>
            </a:r>
            <a:r>
              <a:rPr lang="en-US" altLang="zh-CN" sz="2200" dirty="0">
                <a:solidFill>
                  <a:srgbClr val="FF0000"/>
                </a:solidFill>
                <a:ea typeface="宋体" pitchFamily="2" charset="-122"/>
              </a:rPr>
              <a:t>an ASCII letter with the 8-bit mask 00100000?</a:t>
            </a:r>
          </a:p>
        </p:txBody>
      </p:sp>
    </p:spTree>
    <p:extLst>
      <p:ext uri="{BB962C8B-B14F-4D97-AF65-F5344CB8AC3E}">
        <p14:creationId xmlns:p14="http://schemas.microsoft.com/office/powerpoint/2010/main" val="1150011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1000"/>
                                        <p:tgtEl>
                                          <p:spTgt spid="25"/>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1000"/>
                                        <p:tgtEl>
                                          <p:spTgt spid="30"/>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900" decel="100000" fill="hold"/>
                                        <p:tgtEl>
                                          <p:spTgt spid="37"/>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par>
                                <p:cTn id="33" presetID="37"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900" decel="100000" fill="hold"/>
                                        <p:tgtEl>
                                          <p:spTgt spid="4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0" grpId="0" animBg="1"/>
      <p:bldP spid="37" grpId="0"/>
      <p:bldP spid="40" grpId="0" animBg="1"/>
      <p:bldP spid="42"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Or Gate</a:t>
            </a:r>
          </a:p>
        </p:txBody>
      </p:sp>
      <p:sp>
        <p:nvSpPr>
          <p:cNvPr id="1331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Or Gate(</a:t>
            </a:r>
            <a:r>
              <a:rPr lang="zh-CN" altLang="en-US" sz="2800" b="1">
                <a:ea typeface="宋体" pitchFamily="2" charset="-122"/>
                <a:cs typeface="Times New Roman" pitchFamily="18" charset="0"/>
              </a:rPr>
              <a:t>或门</a:t>
            </a:r>
            <a:r>
              <a:rPr lang="en-US" altLang="zh-CN" sz="2800" b="1">
                <a:ea typeface="宋体" pitchFamily="2" charset="-122"/>
                <a:cs typeface="Times New Roman" pitchFamily="18" charset="0"/>
              </a:rPr>
              <a:t>)</a:t>
            </a:r>
          </a:p>
        </p:txBody>
      </p:sp>
      <p:sp>
        <p:nvSpPr>
          <p:cNvPr id="13317" name="WordArt 6"/>
          <p:cNvSpPr>
            <a:spLocks noChangeArrowheads="1" noChangeShapeType="1" noTextEdit="1"/>
          </p:cNvSpPr>
          <p:nvPr/>
        </p:nvSpPr>
        <p:spPr bwMode="auto">
          <a:xfrm>
            <a:off x="609600" y="244951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pic>
        <p:nvPicPr>
          <p:cNvPr id="4198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226056" y="2761230"/>
            <a:ext cx="4362168" cy="362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32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NAND Gate</a:t>
            </a:r>
          </a:p>
        </p:txBody>
      </p:sp>
      <p:sp>
        <p:nvSpPr>
          <p:cNvPr id="1433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NAND Gate(</a:t>
            </a:r>
            <a:r>
              <a:rPr lang="zh-CN" altLang="en-US" sz="2800" b="1">
                <a:ea typeface="宋体" pitchFamily="2" charset="-122"/>
                <a:cs typeface="Times New Roman" pitchFamily="18" charset="0"/>
              </a:rPr>
              <a:t>与非门</a:t>
            </a:r>
            <a:r>
              <a:rPr lang="en-US" altLang="zh-CN" sz="2800" b="1">
                <a:ea typeface="宋体" pitchFamily="2" charset="-122"/>
                <a:cs typeface="Times New Roman" pitchFamily="18" charset="0"/>
              </a:rPr>
              <a:t>)</a:t>
            </a:r>
          </a:p>
        </p:txBody>
      </p:sp>
      <p:sp>
        <p:nvSpPr>
          <p:cNvPr id="14340" name="Text Box 2"/>
          <p:cNvSpPr txBox="1">
            <a:spLocks noChangeArrowheads="1"/>
          </p:cNvSpPr>
          <p:nvPr/>
        </p:nvSpPr>
        <p:spPr bwMode="auto">
          <a:xfrm>
            <a:off x="838200" y="2349500"/>
            <a:ext cx="79105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a:ea typeface="宋体" pitchFamily="2" charset="-122"/>
              </a:rPr>
              <a:t>The </a:t>
            </a:r>
            <a:r>
              <a:rPr lang="en-US" altLang="zh-CN" sz="2400" b="1">
                <a:ea typeface="宋体" pitchFamily="2" charset="-122"/>
              </a:rPr>
              <a:t>NAND gate</a:t>
            </a:r>
            <a:r>
              <a:rPr lang="en-US" altLang="zh-CN" sz="2400">
                <a:ea typeface="宋体" pitchFamily="2" charset="-122"/>
              </a:rPr>
              <a:t> produces a LOW output when all inputs are HIGH; otherwise, the output is HIGH.  For a 2-input gate, the truth table is</a:t>
            </a:r>
          </a:p>
        </p:txBody>
      </p:sp>
      <p:graphicFrame>
        <p:nvGraphicFramePr>
          <p:cNvPr id="14341" name="Object 7"/>
          <p:cNvGraphicFramePr>
            <a:graphicFrameLocks noChangeAspect="1"/>
          </p:cNvGraphicFramePr>
          <p:nvPr/>
        </p:nvGraphicFramePr>
        <p:xfrm>
          <a:off x="2700338" y="3203575"/>
          <a:ext cx="2009775" cy="2057400"/>
        </p:xfrm>
        <a:graphic>
          <a:graphicData uri="http://schemas.openxmlformats.org/presentationml/2006/ole">
            <mc:AlternateContent xmlns:mc="http://schemas.openxmlformats.org/markup-compatibility/2006">
              <mc:Choice xmlns:v="urn:schemas-microsoft-com:vml" Requires="v">
                <p:oleObj spid="_x0000_s14554" name="CorelDRAW" r:id="rId3" imgW="1154390" imgH="1181161" progId="CorelDRAW.Graphic.13">
                  <p:embed/>
                </p:oleObj>
              </mc:Choice>
              <mc:Fallback>
                <p:oleObj name="CorelDRAW" r:id="rId3" imgW="1154390" imgH="1181161" progId="CorelDRAW.Graphic.1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2035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ext Box 8"/>
          <p:cNvSpPr txBox="1">
            <a:spLocks noChangeArrowheads="1"/>
          </p:cNvSpPr>
          <p:nvPr/>
        </p:nvSpPr>
        <p:spPr bwMode="auto">
          <a:xfrm>
            <a:off x="2928938" y="38893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15" name="Text Box 9"/>
          <p:cNvSpPr txBox="1">
            <a:spLocks noChangeArrowheads="1"/>
          </p:cNvSpPr>
          <p:nvPr/>
        </p:nvSpPr>
        <p:spPr bwMode="auto">
          <a:xfrm>
            <a:off x="4071938" y="38893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solidFill>
                  <a:srgbClr val="FF0000"/>
                </a:solidFill>
                <a:ea typeface="宋体" pitchFamily="2" charset="-122"/>
              </a:rPr>
              <a:t>1</a:t>
            </a:r>
          </a:p>
          <a:p>
            <a:r>
              <a:rPr lang="en-US" altLang="zh-CN" sz="2000">
                <a:solidFill>
                  <a:srgbClr val="FF0000"/>
                </a:solidFill>
                <a:ea typeface="宋体" pitchFamily="2" charset="-122"/>
              </a:rPr>
              <a:t>1 </a:t>
            </a:r>
          </a:p>
          <a:p>
            <a:r>
              <a:rPr lang="en-US" altLang="zh-CN" sz="2000">
                <a:solidFill>
                  <a:srgbClr val="FF0000"/>
                </a:solidFill>
                <a:ea typeface="宋体" pitchFamily="2" charset="-122"/>
              </a:rPr>
              <a:t>1</a:t>
            </a:r>
          </a:p>
          <a:p>
            <a:r>
              <a:rPr lang="en-US" altLang="zh-CN" sz="2000">
                <a:solidFill>
                  <a:srgbClr val="FF0000"/>
                </a:solidFill>
                <a:ea typeface="宋体" pitchFamily="2" charset="-122"/>
              </a:rPr>
              <a:t>0</a:t>
            </a:r>
          </a:p>
        </p:txBody>
      </p:sp>
      <p:grpSp>
        <p:nvGrpSpPr>
          <p:cNvPr id="16" name="Group 22"/>
          <p:cNvGrpSpPr>
            <a:grpSpLocks/>
          </p:cNvGrpSpPr>
          <p:nvPr/>
        </p:nvGrpSpPr>
        <p:grpSpPr bwMode="auto">
          <a:xfrm>
            <a:off x="827584" y="5253186"/>
            <a:ext cx="7620000" cy="1200150"/>
            <a:chOff x="480" y="3024"/>
            <a:chExt cx="4800" cy="756"/>
          </a:xfrm>
        </p:grpSpPr>
        <p:sp>
          <p:nvSpPr>
            <p:cNvPr id="14353" name="Text Box 6"/>
            <p:cNvSpPr txBox="1">
              <a:spLocks noChangeArrowheads="1"/>
            </p:cNvSpPr>
            <p:nvPr/>
          </p:nvSpPr>
          <p:spPr bwMode="auto">
            <a:xfrm>
              <a:off x="480" y="3024"/>
              <a:ext cx="480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dirty="0">
                  <a:ea typeface="宋体" pitchFamily="2" charset="-122"/>
                </a:rPr>
                <a:t>The </a:t>
              </a:r>
              <a:r>
                <a:rPr lang="en-US" altLang="zh-CN" sz="2400" b="1" dirty="0">
                  <a:ea typeface="宋体" pitchFamily="2" charset="-122"/>
                </a:rPr>
                <a:t>NAND </a:t>
              </a:r>
              <a:r>
                <a:rPr lang="en-US" altLang="zh-CN" sz="2400" dirty="0">
                  <a:ea typeface="宋体" pitchFamily="2" charset="-122"/>
                </a:rPr>
                <a:t>operation is shown with a dot between the variables and an </a:t>
              </a:r>
              <a:r>
                <a:rPr lang="en-US" altLang="zh-CN" sz="2400" dirty="0" err="1">
                  <a:ea typeface="宋体" pitchFamily="2" charset="-122"/>
                </a:rPr>
                <a:t>overbar</a:t>
              </a:r>
              <a:r>
                <a:rPr lang="en-US" altLang="zh-CN" sz="2400" dirty="0">
                  <a:ea typeface="宋体" pitchFamily="2" charset="-122"/>
                </a:rPr>
                <a:t> covering them. Thus, the NAND operation is written as </a:t>
              </a:r>
              <a:r>
                <a:rPr lang="en-US" altLang="zh-CN" sz="2400" i="1" dirty="0">
                  <a:ea typeface="宋体" pitchFamily="2" charset="-122"/>
                </a:rPr>
                <a:t>X</a:t>
              </a:r>
              <a:r>
                <a:rPr lang="en-US" altLang="zh-CN" sz="2400" dirty="0">
                  <a:ea typeface="宋体" pitchFamily="2" charset="-122"/>
                </a:rPr>
                <a:t> = </a:t>
              </a:r>
              <a:r>
                <a:rPr lang="en-US" altLang="zh-CN" sz="2400" i="1" dirty="0">
                  <a:ea typeface="宋体" pitchFamily="2" charset="-122"/>
                </a:rPr>
                <a:t>A </a:t>
              </a:r>
              <a:r>
                <a:rPr lang="en-US" altLang="zh-CN" sz="2400" b="1" i="1" baseline="30000" dirty="0">
                  <a:ea typeface="宋体" pitchFamily="2" charset="-122"/>
                </a:rPr>
                <a:t>.</a:t>
              </a:r>
              <a:r>
                <a:rPr lang="en-US" altLang="zh-CN" sz="2400" i="1" dirty="0">
                  <a:ea typeface="宋体" pitchFamily="2" charset="-122"/>
                </a:rPr>
                <a:t>B </a:t>
              </a:r>
              <a:r>
                <a:rPr lang="en-US" altLang="zh-CN" sz="2400" dirty="0">
                  <a:ea typeface="宋体" pitchFamily="2" charset="-122"/>
                </a:rPr>
                <a:t>(Alternatively, </a:t>
              </a:r>
              <a:r>
                <a:rPr lang="en-US" altLang="zh-CN" sz="2400" i="1" dirty="0">
                  <a:ea typeface="宋体" pitchFamily="2" charset="-122"/>
                </a:rPr>
                <a:t>X = AB.)</a:t>
              </a:r>
            </a:p>
          </p:txBody>
        </p:sp>
        <p:sp>
          <p:nvSpPr>
            <p:cNvPr id="14354" name="Line 20"/>
            <p:cNvSpPr>
              <a:spLocks noChangeShapeType="1"/>
            </p:cNvSpPr>
            <p:nvPr/>
          </p:nvSpPr>
          <p:spPr bwMode="auto">
            <a:xfrm>
              <a:off x="2635" y="350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5" name="Line 21"/>
            <p:cNvSpPr>
              <a:spLocks noChangeShapeType="1"/>
            </p:cNvSpPr>
            <p:nvPr/>
          </p:nvSpPr>
          <p:spPr bwMode="auto">
            <a:xfrm>
              <a:off x="4517" y="3508"/>
              <a:ext cx="2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45" name="Text Box 11"/>
          <p:cNvSpPr txBox="1">
            <a:spLocks noChangeArrowheads="1"/>
          </p:cNvSpPr>
          <p:nvPr/>
        </p:nvSpPr>
        <p:spPr bwMode="auto">
          <a:xfrm>
            <a:off x="5580063" y="33131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14346" name="Text Box 12"/>
          <p:cNvSpPr txBox="1">
            <a:spLocks noChangeArrowheads="1"/>
          </p:cNvSpPr>
          <p:nvPr/>
        </p:nvSpPr>
        <p:spPr bwMode="auto">
          <a:xfrm>
            <a:off x="5580063" y="36941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14347" name="Text Box 13"/>
          <p:cNvSpPr txBox="1">
            <a:spLocks noChangeArrowheads="1"/>
          </p:cNvSpPr>
          <p:nvPr/>
        </p:nvSpPr>
        <p:spPr bwMode="auto">
          <a:xfrm>
            <a:off x="7104063" y="33750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sp>
        <p:nvSpPr>
          <p:cNvPr id="14348" name="Text Box 15"/>
          <p:cNvSpPr txBox="1">
            <a:spLocks noChangeArrowheads="1"/>
          </p:cNvSpPr>
          <p:nvPr/>
        </p:nvSpPr>
        <p:spPr bwMode="auto">
          <a:xfrm>
            <a:off x="5586413" y="43307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14349" name="Text Box 16"/>
          <p:cNvSpPr txBox="1">
            <a:spLocks noChangeArrowheads="1"/>
          </p:cNvSpPr>
          <p:nvPr/>
        </p:nvSpPr>
        <p:spPr bwMode="auto">
          <a:xfrm>
            <a:off x="5586413" y="47117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14350" name="Text Box 17"/>
          <p:cNvSpPr txBox="1">
            <a:spLocks noChangeArrowheads="1"/>
          </p:cNvSpPr>
          <p:nvPr/>
        </p:nvSpPr>
        <p:spPr bwMode="auto">
          <a:xfrm>
            <a:off x="7056438" y="434975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14351" name="Object 18"/>
          <p:cNvGraphicFramePr>
            <a:graphicFrameLocks noChangeAspect="1"/>
          </p:cNvGraphicFramePr>
          <p:nvPr/>
        </p:nvGraphicFramePr>
        <p:xfrm>
          <a:off x="5846763" y="3451225"/>
          <a:ext cx="1524000" cy="538163"/>
        </p:xfrm>
        <a:graphic>
          <a:graphicData uri="http://schemas.openxmlformats.org/presentationml/2006/ole">
            <mc:AlternateContent xmlns:mc="http://schemas.openxmlformats.org/markup-compatibility/2006">
              <mc:Choice xmlns:v="urn:schemas-microsoft-com:vml" Requires="v">
                <p:oleObj spid="_x0000_s14555" name="CorelDRAW" r:id="rId5" imgW="679223" imgH="238963" progId="CorelDRAW.Graphic.13">
                  <p:embed/>
                </p:oleObj>
              </mc:Choice>
              <mc:Fallback>
                <p:oleObj name="CorelDRAW" r:id="rId5" imgW="679223" imgH="238963" progId="CorelDRAW.Graphic.1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6763" y="3451225"/>
                        <a:ext cx="1524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2" name="Object 19"/>
          <p:cNvGraphicFramePr>
            <a:graphicFrameLocks noChangeAspect="1"/>
          </p:cNvGraphicFramePr>
          <p:nvPr/>
        </p:nvGraphicFramePr>
        <p:xfrm>
          <a:off x="5853113" y="4406900"/>
          <a:ext cx="1447800" cy="677863"/>
        </p:xfrm>
        <a:graphic>
          <a:graphicData uri="http://schemas.openxmlformats.org/presentationml/2006/ole">
            <mc:AlternateContent xmlns:mc="http://schemas.openxmlformats.org/markup-compatibility/2006">
              <mc:Choice xmlns:v="urn:schemas-microsoft-com:vml" Requires="v">
                <p:oleObj spid="_x0000_s14556" name="CorelDRAW" r:id="rId7" imgW="674410" imgH="315366" progId="CorelDRAW.Graphic.13">
                  <p:embed/>
                </p:oleObj>
              </mc:Choice>
              <mc:Fallback>
                <p:oleObj name="CorelDRAW" r:id="rId7" imgW="674410" imgH="315366" progId="CorelDRAW.Graphic.1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3113" y="4406900"/>
                        <a:ext cx="14478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10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up)">
                                      <p:cBhvr>
                                        <p:cTn id="12" dur="1000"/>
                                        <p:tgtEl>
                                          <p:spTgt spid="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up)">
                                      <p:cBhvr>
                                        <p:cTn id="17" dur="1000"/>
                                        <p:tgtEl>
                                          <p:spTgt spid="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up)">
                                      <p:cBhvr>
                                        <p:cTn id="22" dur="1000"/>
                                        <p:tgtEl>
                                          <p:spTgt spid="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900" decel="100000" fill="hold"/>
                                        <p:tgtEl>
                                          <p:spTgt spid="1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NAND Gate</a:t>
            </a:r>
          </a:p>
        </p:txBody>
      </p:sp>
      <p:sp>
        <p:nvSpPr>
          <p:cNvPr id="1536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NAND Gate(</a:t>
            </a:r>
            <a:r>
              <a:rPr lang="zh-CN" altLang="en-US" sz="2800" b="1">
                <a:ea typeface="宋体" pitchFamily="2" charset="-122"/>
                <a:cs typeface="Times New Roman" pitchFamily="18" charset="0"/>
              </a:rPr>
              <a:t>与非门</a:t>
            </a:r>
            <a:r>
              <a:rPr lang="en-US" altLang="zh-CN" sz="2800" b="1">
                <a:ea typeface="宋体" pitchFamily="2" charset="-122"/>
                <a:cs typeface="Times New Roman" pitchFamily="18" charset="0"/>
              </a:rPr>
              <a:t>)</a:t>
            </a:r>
          </a:p>
        </p:txBody>
      </p:sp>
      <p:sp>
        <p:nvSpPr>
          <p:cNvPr id="20" name="Rectangle 2"/>
          <p:cNvSpPr>
            <a:spLocks noChangeArrowheads="1"/>
          </p:cNvSpPr>
          <p:nvPr/>
        </p:nvSpPr>
        <p:spPr bwMode="auto">
          <a:xfrm>
            <a:off x="1835150" y="3046413"/>
            <a:ext cx="7493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1" name="Rectangle 3"/>
          <p:cNvSpPr>
            <a:spLocks noChangeArrowheads="1"/>
          </p:cNvSpPr>
          <p:nvPr/>
        </p:nvSpPr>
        <p:spPr bwMode="auto">
          <a:xfrm>
            <a:off x="3830638" y="3046413"/>
            <a:ext cx="671512"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 name="Rectangle 4"/>
          <p:cNvSpPr>
            <a:spLocks noChangeArrowheads="1"/>
          </p:cNvSpPr>
          <p:nvPr/>
        </p:nvSpPr>
        <p:spPr bwMode="auto">
          <a:xfrm>
            <a:off x="5826125" y="3046413"/>
            <a:ext cx="430213"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367" name="Text Box 7"/>
          <p:cNvSpPr txBox="1">
            <a:spLocks noChangeArrowheads="1"/>
          </p:cNvSpPr>
          <p:nvPr/>
        </p:nvSpPr>
        <p:spPr bwMode="auto">
          <a:xfrm>
            <a:off x="844550" y="23876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Example waveforms:</a:t>
            </a:r>
          </a:p>
        </p:txBody>
      </p:sp>
      <p:sp>
        <p:nvSpPr>
          <p:cNvPr id="15368" name="Text Box 8"/>
          <p:cNvSpPr txBox="1">
            <a:spLocks noChangeArrowheads="1"/>
          </p:cNvSpPr>
          <p:nvPr/>
        </p:nvSpPr>
        <p:spPr bwMode="auto">
          <a:xfrm>
            <a:off x="920750" y="2921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15369" name="Text Box 9"/>
          <p:cNvSpPr txBox="1">
            <a:spLocks noChangeArrowheads="1"/>
          </p:cNvSpPr>
          <p:nvPr/>
        </p:nvSpPr>
        <p:spPr bwMode="auto">
          <a:xfrm>
            <a:off x="920750" y="4064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36" name="Text Box 10"/>
          <p:cNvSpPr txBox="1">
            <a:spLocks noChangeArrowheads="1"/>
          </p:cNvSpPr>
          <p:nvPr/>
        </p:nvSpPr>
        <p:spPr bwMode="auto">
          <a:xfrm>
            <a:off x="831850" y="4508500"/>
            <a:ext cx="777240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The NAND gate is particularly useful because it is a “universal” gate – all other basic gates can be constructed from NAND gates.</a:t>
            </a:r>
          </a:p>
        </p:txBody>
      </p:sp>
      <p:sp>
        <p:nvSpPr>
          <p:cNvPr id="15371" name="Text Box 16"/>
          <p:cNvSpPr txBox="1">
            <a:spLocks noChangeArrowheads="1"/>
          </p:cNvSpPr>
          <p:nvPr/>
        </p:nvSpPr>
        <p:spPr bwMode="auto">
          <a:xfrm>
            <a:off x="920750" y="345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15372" name="Object 17"/>
          <p:cNvGraphicFramePr>
            <a:graphicFrameLocks noChangeAspect="1"/>
          </p:cNvGraphicFramePr>
          <p:nvPr/>
        </p:nvGraphicFramePr>
        <p:xfrm>
          <a:off x="1301750" y="2997200"/>
          <a:ext cx="5578475" cy="836613"/>
        </p:xfrm>
        <a:graphic>
          <a:graphicData uri="http://schemas.openxmlformats.org/presentationml/2006/ole">
            <mc:AlternateContent xmlns:mc="http://schemas.openxmlformats.org/markup-compatibility/2006">
              <mc:Choice xmlns:v="urn:schemas-microsoft-com:vml" Requires="v">
                <p:oleObj spid="_x0000_s15575" name="CorelDRAW" r:id="rId3" imgW="3079122" imgH="461345" progId="CorelDRAW.Graphic.13">
                  <p:embed/>
                </p:oleObj>
              </mc:Choice>
              <mc:Fallback>
                <p:oleObj name="CorelDRAW" r:id="rId3" imgW="3079122" imgH="461345" progId="CorelDRAW.Graphic.1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2997200"/>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WordArt 20"/>
          <p:cNvSpPr>
            <a:spLocks noChangeArrowheads="1" noChangeShapeType="1" noTextEdit="1"/>
          </p:cNvSpPr>
          <p:nvPr/>
        </p:nvSpPr>
        <p:spPr bwMode="auto">
          <a:xfrm>
            <a:off x="539750" y="593248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0" name="Text Box 21"/>
          <p:cNvSpPr txBox="1">
            <a:spLocks noChangeArrowheads="1"/>
          </p:cNvSpPr>
          <p:nvPr/>
        </p:nvSpPr>
        <p:spPr bwMode="auto">
          <a:xfrm>
            <a:off x="1835150" y="5740400"/>
            <a:ext cx="6096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dirty="0">
                <a:ea typeface="宋体" pitchFamily="2" charset="-122"/>
              </a:rPr>
              <a:t>How </a:t>
            </a:r>
            <a:r>
              <a:rPr lang="en-US" altLang="zh-CN" sz="2400" dirty="0" smtClean="0">
                <a:ea typeface="宋体" pitchFamily="2" charset="-122"/>
              </a:rPr>
              <a:t>to connect </a:t>
            </a:r>
            <a:r>
              <a:rPr lang="en-US" altLang="zh-CN" sz="2400" dirty="0">
                <a:ea typeface="宋体" pitchFamily="2" charset="-122"/>
              </a:rPr>
              <a:t>a 2-input NAND gate to form a basic inverter?</a:t>
            </a:r>
          </a:p>
        </p:txBody>
      </p:sp>
      <p:graphicFrame>
        <p:nvGraphicFramePr>
          <p:cNvPr id="41" name="Object 34"/>
          <p:cNvGraphicFramePr>
            <a:graphicFrameLocks noChangeAspect="1"/>
          </p:cNvGraphicFramePr>
          <p:nvPr/>
        </p:nvGraphicFramePr>
        <p:xfrm>
          <a:off x="1330325" y="4062413"/>
          <a:ext cx="5514975" cy="360362"/>
        </p:xfrm>
        <a:graphic>
          <a:graphicData uri="http://schemas.openxmlformats.org/presentationml/2006/ole">
            <mc:AlternateContent xmlns:mc="http://schemas.openxmlformats.org/markup-compatibility/2006">
              <mc:Choice xmlns:v="urn:schemas-microsoft-com:vml" Requires="v">
                <p:oleObj spid="_x0000_s15576" name="CorelDRAW" r:id="rId5" imgW="3079122" imgH="201900" progId="CorelDRAW.Graphic.13">
                  <p:embed/>
                </p:oleObj>
              </mc:Choice>
              <mc:Fallback>
                <p:oleObj name="CorelDRAW" r:id="rId5" imgW="3079122" imgH="201900" progId="CorelDRAW.Graphic.1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325" y="4062413"/>
                        <a:ext cx="55149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35"/>
          <p:cNvGraphicFramePr>
            <a:graphicFrameLocks noChangeAspect="1"/>
          </p:cNvGraphicFramePr>
          <p:nvPr/>
        </p:nvGraphicFramePr>
        <p:xfrm>
          <a:off x="5568950" y="6197600"/>
          <a:ext cx="1981200" cy="544513"/>
        </p:xfrm>
        <a:graphic>
          <a:graphicData uri="http://schemas.openxmlformats.org/presentationml/2006/ole">
            <mc:AlternateContent xmlns:mc="http://schemas.openxmlformats.org/markup-compatibility/2006">
              <mc:Choice xmlns:v="urn:schemas-microsoft-com:vml" Requires="v">
                <p:oleObj spid="_x0000_s15577" name="CorelDRAW" r:id="rId7" imgW="873332" imgH="238963" progId="CorelDRAW.Graphic.13">
                  <p:embed/>
                </p:oleObj>
              </mc:Choice>
              <mc:Fallback>
                <p:oleObj name="CorelDRAW" r:id="rId7" imgW="873332" imgH="238963" progId="CorelDRAW.Graphic.1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8950" y="6197600"/>
                        <a:ext cx="19812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1000"/>
                                        <p:tgtEl>
                                          <p:spTgt spid="21"/>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000"/>
                                        <p:tgtEl>
                                          <p:spTgt spid="22"/>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1000"/>
                                        <p:tgtEl>
                                          <p:spTgt spid="41"/>
                                        </p:tgtEl>
                                      </p:cBhvr>
                                    </p:animEffect>
                                  </p:childTnLst>
                                </p:cTn>
                              </p:par>
                            </p:childTnLst>
                          </p:cTn>
                        </p:par>
                        <p:par>
                          <p:cTn id="20" fill="hold" nodeType="afterGroup">
                            <p:stCondLst>
                              <p:cond delay="4000"/>
                            </p:stCondLst>
                            <p:childTnLst>
                              <p:par>
                                <p:cTn id="21" presetID="37"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1000"/>
                                        <p:tgtEl>
                                          <p:spTgt spid="36"/>
                                        </p:tgtEl>
                                      </p:cBhvr>
                                    </p:animEffect>
                                    <p:anim calcmode="lin" valueType="num">
                                      <p:cBhvr>
                                        <p:cTn id="24" dur="1000" fill="hold"/>
                                        <p:tgtEl>
                                          <p:spTgt spid="36"/>
                                        </p:tgtEl>
                                        <p:attrNameLst>
                                          <p:attrName>ppt_x</p:attrName>
                                        </p:attrNameLst>
                                      </p:cBhvr>
                                      <p:tavLst>
                                        <p:tav tm="0">
                                          <p:val>
                                            <p:strVal val="#ppt_x"/>
                                          </p:val>
                                        </p:tav>
                                        <p:tav tm="100000">
                                          <p:val>
                                            <p:strVal val="#ppt_x"/>
                                          </p:val>
                                        </p:tav>
                                      </p:tavLst>
                                    </p:anim>
                                    <p:anim calcmode="lin" valueType="num">
                                      <p:cBhvr>
                                        <p:cTn id="25" dur="900" decel="100000" fill="hold"/>
                                        <p:tgtEl>
                                          <p:spTgt spid="3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1+#ppt_w/2"/>
                                          </p:val>
                                        </p:tav>
                                        <p:tav tm="100000">
                                          <p:val>
                                            <p:strVal val="#ppt_x"/>
                                          </p:val>
                                        </p:tav>
                                      </p:tavLst>
                                    </p:anim>
                                    <p:anim calcmode="lin" valueType="num">
                                      <p:cBhvr additive="base">
                                        <p:cTn id="35"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checkerboard(across)">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36" grpId="0"/>
      <p:bldP spid="39"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NAND Gate</a:t>
            </a:r>
          </a:p>
        </p:txBody>
      </p:sp>
      <p:sp>
        <p:nvSpPr>
          <p:cNvPr id="1638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NAND Gate(</a:t>
            </a:r>
            <a:r>
              <a:rPr lang="zh-CN" altLang="en-US" sz="2800" b="1">
                <a:ea typeface="宋体" pitchFamily="2" charset="-122"/>
                <a:cs typeface="Times New Roman" pitchFamily="18" charset="0"/>
              </a:rPr>
              <a:t>与非门</a:t>
            </a:r>
            <a:r>
              <a:rPr lang="en-US" altLang="zh-CN" sz="2800" b="1">
                <a:ea typeface="宋体" pitchFamily="2" charset="-122"/>
                <a:cs typeface="Times New Roman" pitchFamily="18" charset="0"/>
              </a:rPr>
              <a:t>)</a:t>
            </a:r>
          </a:p>
        </p:txBody>
      </p:sp>
      <p:sp>
        <p:nvSpPr>
          <p:cNvPr id="16389" name="WordArt 6"/>
          <p:cNvSpPr>
            <a:spLocks noChangeArrowheads="1" noChangeShapeType="1" noTextEdit="1"/>
          </p:cNvSpPr>
          <p:nvPr/>
        </p:nvSpPr>
        <p:spPr bwMode="auto">
          <a:xfrm>
            <a:off x="609600" y="24463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pic>
        <p:nvPicPr>
          <p:cNvPr id="4301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267744" y="2895600"/>
            <a:ext cx="4392488" cy="3315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78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NOR Gate</a:t>
            </a:r>
          </a:p>
        </p:txBody>
      </p:sp>
      <p:sp>
        <p:nvSpPr>
          <p:cNvPr id="1741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NOR Gate(</a:t>
            </a:r>
            <a:r>
              <a:rPr lang="zh-CN" altLang="en-US" sz="2800" b="1">
                <a:ea typeface="宋体" pitchFamily="2" charset="-122"/>
                <a:cs typeface="Times New Roman" pitchFamily="18" charset="0"/>
              </a:rPr>
              <a:t>或非门</a:t>
            </a:r>
            <a:r>
              <a:rPr lang="en-US" altLang="zh-CN" sz="2800" b="1">
                <a:ea typeface="宋体" pitchFamily="2" charset="-122"/>
                <a:cs typeface="Times New Roman" pitchFamily="18" charset="0"/>
              </a:rPr>
              <a:t>)</a:t>
            </a:r>
          </a:p>
        </p:txBody>
      </p:sp>
      <p:sp>
        <p:nvSpPr>
          <p:cNvPr id="17412" name="Text Box 2"/>
          <p:cNvSpPr txBox="1">
            <a:spLocks noChangeArrowheads="1"/>
          </p:cNvSpPr>
          <p:nvPr/>
        </p:nvSpPr>
        <p:spPr bwMode="auto">
          <a:xfrm>
            <a:off x="773113" y="2420938"/>
            <a:ext cx="81200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The </a:t>
            </a:r>
            <a:r>
              <a:rPr lang="en-US" altLang="zh-CN" sz="2400" b="1">
                <a:ea typeface="宋体" pitchFamily="2" charset="-122"/>
              </a:rPr>
              <a:t>NOR gate</a:t>
            </a:r>
            <a:r>
              <a:rPr lang="en-US" altLang="zh-CN" sz="2400">
                <a:ea typeface="宋体" pitchFamily="2" charset="-122"/>
              </a:rPr>
              <a:t> produces a LOW output if any input is HIGH; if all inputs are HIGH, the output is LOW.  For a 2-input gate, the truth table is</a:t>
            </a:r>
          </a:p>
        </p:txBody>
      </p:sp>
      <p:graphicFrame>
        <p:nvGraphicFramePr>
          <p:cNvPr id="17413" name="Object 7"/>
          <p:cNvGraphicFramePr>
            <a:graphicFrameLocks noChangeAspect="1"/>
          </p:cNvGraphicFramePr>
          <p:nvPr/>
        </p:nvGraphicFramePr>
        <p:xfrm>
          <a:off x="3211513" y="3284538"/>
          <a:ext cx="2009775" cy="2057400"/>
        </p:xfrm>
        <a:graphic>
          <a:graphicData uri="http://schemas.openxmlformats.org/presentationml/2006/ole">
            <mc:AlternateContent xmlns:mc="http://schemas.openxmlformats.org/markup-compatibility/2006">
              <mc:Choice xmlns:v="urn:schemas-microsoft-com:vml" Requires="v">
                <p:oleObj spid="_x0000_s17625" name="CorelDRAW" r:id="rId3" imgW="1154390" imgH="1181161" progId="CorelDRAW.Graphic.13">
                  <p:embed/>
                </p:oleObj>
              </mc:Choice>
              <mc:Fallback>
                <p:oleObj name="CorelDRAW" r:id="rId3" imgW="1154390" imgH="1181161" progId="CorelDRAW.Graphic.1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3" y="3284538"/>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8"/>
          <p:cNvSpPr txBox="1">
            <a:spLocks noChangeArrowheads="1"/>
          </p:cNvSpPr>
          <p:nvPr/>
        </p:nvSpPr>
        <p:spPr bwMode="auto">
          <a:xfrm>
            <a:off x="3440113" y="397033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23" name="Text Box 9"/>
          <p:cNvSpPr txBox="1">
            <a:spLocks noChangeArrowheads="1"/>
          </p:cNvSpPr>
          <p:nvPr/>
        </p:nvSpPr>
        <p:spPr bwMode="auto">
          <a:xfrm>
            <a:off x="4583113" y="397033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solidFill>
                  <a:srgbClr val="FF0000"/>
                </a:solidFill>
                <a:ea typeface="宋体" pitchFamily="2" charset="-122"/>
              </a:rPr>
              <a:t>1</a:t>
            </a:r>
          </a:p>
          <a:p>
            <a:r>
              <a:rPr lang="en-US" altLang="zh-CN" sz="2000">
                <a:solidFill>
                  <a:srgbClr val="FF0000"/>
                </a:solidFill>
                <a:ea typeface="宋体" pitchFamily="2" charset="-122"/>
              </a:rPr>
              <a:t>0 </a:t>
            </a:r>
          </a:p>
          <a:p>
            <a:r>
              <a:rPr lang="en-US" altLang="zh-CN" sz="2000">
                <a:solidFill>
                  <a:srgbClr val="FF0000"/>
                </a:solidFill>
                <a:ea typeface="宋体" pitchFamily="2" charset="-122"/>
              </a:rPr>
              <a:t>0</a:t>
            </a:r>
          </a:p>
          <a:p>
            <a:r>
              <a:rPr lang="en-US" altLang="zh-CN" sz="2000">
                <a:solidFill>
                  <a:srgbClr val="FF0000"/>
                </a:solidFill>
                <a:ea typeface="宋体" pitchFamily="2" charset="-122"/>
              </a:rPr>
              <a:t>0</a:t>
            </a:r>
          </a:p>
        </p:txBody>
      </p:sp>
      <p:grpSp>
        <p:nvGrpSpPr>
          <p:cNvPr id="26" name="Group 21"/>
          <p:cNvGrpSpPr>
            <a:grpSpLocks/>
          </p:cNvGrpSpPr>
          <p:nvPr/>
        </p:nvGrpSpPr>
        <p:grpSpPr bwMode="auto">
          <a:xfrm>
            <a:off x="768350" y="5397500"/>
            <a:ext cx="7620000" cy="1200150"/>
            <a:chOff x="480" y="3130"/>
            <a:chExt cx="4800" cy="756"/>
          </a:xfrm>
        </p:grpSpPr>
        <p:sp>
          <p:nvSpPr>
            <p:cNvPr id="17425" name="Text Box 6"/>
            <p:cNvSpPr txBox="1">
              <a:spLocks noChangeArrowheads="1"/>
            </p:cNvSpPr>
            <p:nvPr/>
          </p:nvSpPr>
          <p:spPr bwMode="auto">
            <a:xfrm>
              <a:off x="480" y="3130"/>
              <a:ext cx="480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The </a:t>
              </a:r>
              <a:r>
                <a:rPr lang="en-US" altLang="zh-CN" sz="2400" b="1">
                  <a:ea typeface="宋体" pitchFamily="2" charset="-122"/>
                </a:rPr>
                <a:t>NOR </a:t>
              </a:r>
              <a:r>
                <a:rPr lang="en-US" altLang="zh-CN" sz="2400">
                  <a:ea typeface="宋体" pitchFamily="2" charset="-122"/>
                </a:rPr>
                <a:t>operation is shown with a plus sign (+) between the variables and an overbar covering them. Thus, the NOR operation is written as </a:t>
              </a:r>
              <a:r>
                <a:rPr lang="en-US" altLang="zh-CN" sz="2400" i="1">
                  <a:ea typeface="宋体" pitchFamily="2" charset="-122"/>
                </a:rPr>
                <a:t>X</a:t>
              </a:r>
              <a:r>
                <a:rPr lang="en-US" altLang="zh-CN" sz="2400">
                  <a:ea typeface="宋体" pitchFamily="2" charset="-122"/>
                </a:rPr>
                <a:t> = </a:t>
              </a:r>
              <a:r>
                <a:rPr lang="en-US" altLang="zh-CN" sz="2400" i="1">
                  <a:ea typeface="宋体" pitchFamily="2" charset="-122"/>
                </a:rPr>
                <a:t>A </a:t>
              </a:r>
              <a:r>
                <a:rPr lang="en-US" altLang="zh-CN" sz="2400" b="1" i="1">
                  <a:ea typeface="宋体" pitchFamily="2" charset="-122"/>
                </a:rPr>
                <a:t>+ </a:t>
              </a:r>
              <a:r>
                <a:rPr lang="en-US" altLang="zh-CN" sz="2400" i="1">
                  <a:ea typeface="宋体" pitchFamily="2" charset="-122"/>
                </a:rPr>
                <a:t>B.</a:t>
              </a:r>
            </a:p>
          </p:txBody>
        </p:sp>
        <p:sp>
          <p:nvSpPr>
            <p:cNvPr id="17426" name="Line 20"/>
            <p:cNvSpPr>
              <a:spLocks noChangeShapeType="1"/>
            </p:cNvSpPr>
            <p:nvPr/>
          </p:nvSpPr>
          <p:spPr bwMode="auto">
            <a:xfrm>
              <a:off x="2640" y="36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7" name="Text Box 10"/>
          <p:cNvSpPr txBox="1">
            <a:spLocks noChangeArrowheads="1"/>
          </p:cNvSpPr>
          <p:nvPr/>
        </p:nvSpPr>
        <p:spPr bwMode="auto">
          <a:xfrm>
            <a:off x="5940425" y="35004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17418" name="Text Box 11"/>
          <p:cNvSpPr txBox="1">
            <a:spLocks noChangeArrowheads="1"/>
          </p:cNvSpPr>
          <p:nvPr/>
        </p:nvSpPr>
        <p:spPr bwMode="auto">
          <a:xfrm>
            <a:off x="5940425" y="38195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17419" name="Text Box 12"/>
          <p:cNvSpPr txBox="1">
            <a:spLocks noChangeArrowheads="1"/>
          </p:cNvSpPr>
          <p:nvPr/>
        </p:nvSpPr>
        <p:spPr bwMode="auto">
          <a:xfrm>
            <a:off x="7312025" y="35004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sp>
        <p:nvSpPr>
          <p:cNvPr id="17420" name="Text Box 14"/>
          <p:cNvSpPr txBox="1">
            <a:spLocks noChangeArrowheads="1"/>
          </p:cNvSpPr>
          <p:nvPr/>
        </p:nvSpPr>
        <p:spPr bwMode="auto">
          <a:xfrm>
            <a:off x="5967413" y="45418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17421" name="Text Box 15"/>
          <p:cNvSpPr txBox="1">
            <a:spLocks noChangeArrowheads="1"/>
          </p:cNvSpPr>
          <p:nvPr/>
        </p:nvSpPr>
        <p:spPr bwMode="auto">
          <a:xfrm>
            <a:off x="5967413" y="48466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17422" name="Text Box 16"/>
          <p:cNvSpPr txBox="1">
            <a:spLocks noChangeArrowheads="1"/>
          </p:cNvSpPr>
          <p:nvPr/>
        </p:nvSpPr>
        <p:spPr bwMode="auto">
          <a:xfrm>
            <a:off x="7339013" y="45418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17423" name="Object 18"/>
          <p:cNvGraphicFramePr>
            <a:graphicFrameLocks noChangeAspect="1"/>
          </p:cNvGraphicFramePr>
          <p:nvPr/>
        </p:nvGraphicFramePr>
        <p:xfrm>
          <a:off x="6235700" y="3633788"/>
          <a:ext cx="1371600" cy="481012"/>
        </p:xfrm>
        <a:graphic>
          <a:graphicData uri="http://schemas.openxmlformats.org/presentationml/2006/ole">
            <mc:AlternateContent xmlns:mc="http://schemas.openxmlformats.org/markup-compatibility/2006">
              <mc:Choice xmlns:v="urn:schemas-microsoft-com:vml" Requires="v">
                <p:oleObj spid="_x0000_s17626" name="CorelDRAW" r:id="rId5" imgW="692056" imgH="242540" progId="CorelDRAW.Graphic.13">
                  <p:embed/>
                </p:oleObj>
              </mc:Choice>
              <mc:Fallback>
                <p:oleObj name="CorelDRAW" r:id="rId5" imgW="692056" imgH="242540" progId="CorelDRAW.Graphic.1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700" y="3633788"/>
                        <a:ext cx="13716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4" name="Object 19"/>
          <p:cNvGraphicFramePr>
            <a:graphicFrameLocks noChangeAspect="1"/>
          </p:cNvGraphicFramePr>
          <p:nvPr/>
        </p:nvGraphicFramePr>
        <p:xfrm>
          <a:off x="6234113" y="4608513"/>
          <a:ext cx="1371600" cy="620712"/>
        </p:xfrm>
        <a:graphic>
          <a:graphicData uri="http://schemas.openxmlformats.org/presentationml/2006/ole">
            <mc:AlternateContent xmlns:mc="http://schemas.openxmlformats.org/markup-compatibility/2006">
              <mc:Choice xmlns:v="urn:schemas-microsoft-com:vml" Requires="v">
                <p:oleObj spid="_x0000_s17627" name="CorelDRAW" r:id="rId7" imgW="697832" imgH="315366" progId="CorelDRAW.Graphic.13">
                  <p:embed/>
                </p:oleObj>
              </mc:Choice>
              <mc:Fallback>
                <p:oleObj name="CorelDRAW" r:id="rId7" imgW="697832" imgH="315366" progId="CorelDRAW.Graphic.1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4113" y="4608513"/>
                        <a:ext cx="1371600"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up)">
                                      <p:cBhvr>
                                        <p:cTn id="7" dur="1000"/>
                                        <p:tgtEl>
                                          <p:spTgt spid="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up)">
                                      <p:cBhvr>
                                        <p:cTn id="12" dur="1000"/>
                                        <p:tgtEl>
                                          <p:spTgt spid="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up)">
                                      <p:cBhvr>
                                        <p:cTn id="17" dur="1000"/>
                                        <p:tgtEl>
                                          <p:spTgt spid="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up)">
                                      <p:cBhvr>
                                        <p:cTn id="22" dur="1000"/>
                                        <p:tgtEl>
                                          <p:spTgt spid="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900" decel="100000" fill="hold"/>
                                        <p:tgtEl>
                                          <p:spTgt spid="2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NOR Gate</a:t>
            </a:r>
          </a:p>
        </p:txBody>
      </p:sp>
      <p:sp>
        <p:nvSpPr>
          <p:cNvPr id="1843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NOR Gate(</a:t>
            </a:r>
            <a:r>
              <a:rPr lang="zh-CN" altLang="en-US" sz="2800" b="1">
                <a:ea typeface="宋体" pitchFamily="2" charset="-122"/>
                <a:cs typeface="Times New Roman" pitchFamily="18" charset="0"/>
              </a:rPr>
              <a:t>或非门</a:t>
            </a:r>
            <a:r>
              <a:rPr lang="en-US" altLang="zh-CN" sz="2800" b="1">
                <a:ea typeface="宋体" pitchFamily="2" charset="-122"/>
                <a:cs typeface="Times New Roman" pitchFamily="18" charset="0"/>
              </a:rPr>
              <a:t>)</a:t>
            </a:r>
          </a:p>
        </p:txBody>
      </p:sp>
      <p:sp>
        <p:nvSpPr>
          <p:cNvPr id="48" name="Rectangle 2"/>
          <p:cNvSpPr>
            <a:spLocks noChangeArrowheads="1"/>
          </p:cNvSpPr>
          <p:nvPr/>
        </p:nvSpPr>
        <p:spPr bwMode="auto">
          <a:xfrm>
            <a:off x="1454150" y="3079750"/>
            <a:ext cx="1482725"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9" name="Rectangle 3"/>
          <p:cNvSpPr>
            <a:spLocks noChangeArrowheads="1"/>
          </p:cNvSpPr>
          <p:nvPr/>
        </p:nvSpPr>
        <p:spPr bwMode="auto">
          <a:xfrm>
            <a:off x="3297238" y="3079750"/>
            <a:ext cx="1490662"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0" name="Rectangle 4"/>
          <p:cNvSpPr>
            <a:spLocks noChangeArrowheads="1"/>
          </p:cNvSpPr>
          <p:nvPr/>
        </p:nvSpPr>
        <p:spPr bwMode="auto">
          <a:xfrm>
            <a:off x="5159375" y="3079750"/>
            <a:ext cx="1354138"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8439" name="Text Box 7"/>
          <p:cNvSpPr txBox="1">
            <a:spLocks noChangeArrowheads="1"/>
          </p:cNvSpPr>
          <p:nvPr/>
        </p:nvSpPr>
        <p:spPr bwMode="auto">
          <a:xfrm>
            <a:off x="844550" y="24209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Example waveforms:</a:t>
            </a:r>
          </a:p>
        </p:txBody>
      </p:sp>
      <p:sp>
        <p:nvSpPr>
          <p:cNvPr id="18440" name="Text Box 8"/>
          <p:cNvSpPr txBox="1">
            <a:spLocks noChangeArrowheads="1"/>
          </p:cNvSpPr>
          <p:nvPr/>
        </p:nvSpPr>
        <p:spPr bwMode="auto">
          <a:xfrm>
            <a:off x="920750" y="29543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18441" name="Text Box 9"/>
          <p:cNvSpPr txBox="1">
            <a:spLocks noChangeArrowheads="1"/>
          </p:cNvSpPr>
          <p:nvPr/>
        </p:nvSpPr>
        <p:spPr bwMode="auto">
          <a:xfrm>
            <a:off x="920750" y="40973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54" name="Text Box 10"/>
          <p:cNvSpPr txBox="1">
            <a:spLocks noChangeArrowheads="1"/>
          </p:cNvSpPr>
          <p:nvPr/>
        </p:nvSpPr>
        <p:spPr bwMode="auto">
          <a:xfrm>
            <a:off x="611188" y="4551363"/>
            <a:ext cx="842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The NOR operation will produce a LOW if any input is HIGH. </a:t>
            </a:r>
          </a:p>
        </p:txBody>
      </p:sp>
      <p:sp>
        <p:nvSpPr>
          <p:cNvPr id="18443" name="Text Box 12"/>
          <p:cNvSpPr txBox="1">
            <a:spLocks noChangeArrowheads="1"/>
          </p:cNvSpPr>
          <p:nvPr/>
        </p:nvSpPr>
        <p:spPr bwMode="auto">
          <a:xfrm>
            <a:off x="920750" y="3487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18444" name="Object 13"/>
          <p:cNvGraphicFramePr>
            <a:graphicFrameLocks noChangeAspect="1"/>
          </p:cNvGraphicFramePr>
          <p:nvPr/>
        </p:nvGraphicFramePr>
        <p:xfrm>
          <a:off x="1301750" y="3030538"/>
          <a:ext cx="5578475" cy="836612"/>
        </p:xfrm>
        <a:graphic>
          <a:graphicData uri="http://schemas.openxmlformats.org/presentationml/2006/ole">
            <mc:AlternateContent xmlns:mc="http://schemas.openxmlformats.org/markup-compatibility/2006">
              <mc:Choice xmlns:v="urn:schemas-microsoft-com:vml" Requires="v">
                <p:oleObj spid="_x0000_s18648" name="CorelDRAW" r:id="rId3" imgW="3079122" imgH="461345" progId="CorelDRAW.Graphic.13">
                  <p:embed/>
                </p:oleObj>
              </mc:Choice>
              <mc:Fallback>
                <p:oleObj name="CorelDRAW" r:id="rId3" imgW="3079122" imgH="461345" progId="CorelDRAW.Graphic.1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030538"/>
                        <a:ext cx="557847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WordArt 14"/>
          <p:cNvSpPr>
            <a:spLocks noChangeArrowheads="1" noChangeShapeType="1" noTextEdit="1"/>
          </p:cNvSpPr>
          <p:nvPr/>
        </p:nvSpPr>
        <p:spPr bwMode="auto">
          <a:xfrm>
            <a:off x="463550" y="50879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58" name="Text Box 15"/>
          <p:cNvSpPr txBox="1">
            <a:spLocks noChangeArrowheads="1"/>
          </p:cNvSpPr>
          <p:nvPr/>
        </p:nvSpPr>
        <p:spPr bwMode="auto">
          <a:xfrm>
            <a:off x="1758950" y="5084763"/>
            <a:ext cx="59817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When is the LED is ON for the circuit shown?</a:t>
            </a:r>
          </a:p>
        </p:txBody>
      </p:sp>
      <p:sp>
        <p:nvSpPr>
          <p:cNvPr id="60" name="Text Box 17"/>
          <p:cNvSpPr txBox="1">
            <a:spLocks noChangeArrowheads="1"/>
          </p:cNvSpPr>
          <p:nvPr/>
        </p:nvSpPr>
        <p:spPr bwMode="auto">
          <a:xfrm>
            <a:off x="1258888" y="5732463"/>
            <a:ext cx="44021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FF0000"/>
                </a:solidFill>
                <a:ea typeface="宋体" pitchFamily="2" charset="-122"/>
              </a:rPr>
              <a:t>The LED will be on when any of the four inputs are HIGH. </a:t>
            </a:r>
          </a:p>
        </p:txBody>
      </p:sp>
      <p:graphicFrame>
        <p:nvGraphicFramePr>
          <p:cNvPr id="61" name="Object 26"/>
          <p:cNvGraphicFramePr>
            <a:graphicFrameLocks noChangeAspect="1"/>
          </p:cNvGraphicFramePr>
          <p:nvPr/>
        </p:nvGraphicFramePr>
        <p:xfrm>
          <a:off x="1301750" y="4097338"/>
          <a:ext cx="5562600" cy="333375"/>
        </p:xfrm>
        <a:graphic>
          <a:graphicData uri="http://schemas.openxmlformats.org/presentationml/2006/ole">
            <mc:AlternateContent xmlns:mc="http://schemas.openxmlformats.org/markup-compatibility/2006">
              <mc:Choice xmlns:v="urn:schemas-microsoft-com:vml" Requires="v">
                <p:oleObj spid="_x0000_s18649" name="CorelDRAW" r:id="rId5" imgW="4884500" imgH="294234" progId="CorelDRAW.Graphic.13">
                  <p:embed/>
                </p:oleObj>
              </mc:Choice>
              <mc:Fallback>
                <p:oleObj name="CorelDRAW" r:id="rId5" imgW="4884500" imgH="294234" progId="CorelDRAW.Graphic.1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750" y="4097338"/>
                        <a:ext cx="5562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27"/>
          <p:cNvGraphicFramePr>
            <a:graphicFrameLocks noChangeAspect="1"/>
          </p:cNvGraphicFramePr>
          <p:nvPr/>
        </p:nvGraphicFramePr>
        <p:xfrm>
          <a:off x="5795963" y="4935538"/>
          <a:ext cx="2449512" cy="1684337"/>
        </p:xfrm>
        <a:graphic>
          <a:graphicData uri="http://schemas.openxmlformats.org/presentationml/2006/ole">
            <mc:AlternateContent xmlns:mc="http://schemas.openxmlformats.org/markup-compatibility/2006">
              <mc:Choice xmlns:v="urn:schemas-microsoft-com:vml" Requires="v">
                <p:oleObj spid="_x0000_s18650" name="CorelDRAW" r:id="rId7" imgW="1241338" imgH="853765" progId="CorelDRAW.Graphic.13">
                  <p:embed/>
                </p:oleObj>
              </mc:Choice>
              <mc:Fallback>
                <p:oleObj name="CorelDRAW" r:id="rId7" imgW="1241338" imgH="853765" progId="CorelDRAW.Graphic.1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4935538"/>
                        <a:ext cx="2449512"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1000"/>
                                        <p:tgtEl>
                                          <p:spTgt spid="4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1000"/>
                                        <p:tgtEl>
                                          <p:spTgt spid="49"/>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1000"/>
                                        <p:tgtEl>
                                          <p:spTgt spid="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2000"/>
                                        <p:tgtEl>
                                          <p:spTgt spid="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1000"/>
                                        <p:tgtEl>
                                          <p:spTgt spid="54"/>
                                        </p:tgtEl>
                                      </p:cBhvr>
                                    </p:animEffect>
                                    <p:anim calcmode="lin" valueType="num">
                                      <p:cBhvr>
                                        <p:cTn id="26" dur="1000" fill="hold"/>
                                        <p:tgtEl>
                                          <p:spTgt spid="54"/>
                                        </p:tgtEl>
                                        <p:attrNameLst>
                                          <p:attrName>ppt_x</p:attrName>
                                        </p:attrNameLst>
                                      </p:cBhvr>
                                      <p:tavLst>
                                        <p:tav tm="0">
                                          <p:val>
                                            <p:strVal val="#ppt_x"/>
                                          </p:val>
                                        </p:tav>
                                        <p:tav tm="100000">
                                          <p:val>
                                            <p:strVal val="#ppt_x"/>
                                          </p:val>
                                        </p:tav>
                                      </p:tavLst>
                                    </p:anim>
                                    <p:anim calcmode="lin" valueType="num">
                                      <p:cBhvr>
                                        <p:cTn id="27" dur="900" decel="100000" fill="hold"/>
                                        <p:tgtEl>
                                          <p:spTgt spid="5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dissolve">
                                      <p:cBhvr>
                                        <p:cTn id="33" dur="500"/>
                                        <p:tgtEl>
                                          <p:spTgt spid="57"/>
                                        </p:tgtEl>
                                      </p:cBhvr>
                                    </p:animEffect>
                                  </p:childTnLst>
                                </p:cTn>
                              </p:par>
                              <p:par>
                                <p:cTn id="34" presetID="37"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1000"/>
                                        <p:tgtEl>
                                          <p:spTgt spid="58"/>
                                        </p:tgtEl>
                                      </p:cBhvr>
                                    </p:animEffect>
                                    <p:anim calcmode="lin" valueType="num">
                                      <p:cBhvr>
                                        <p:cTn id="37" dur="1000" fill="hold"/>
                                        <p:tgtEl>
                                          <p:spTgt spid="58"/>
                                        </p:tgtEl>
                                        <p:attrNameLst>
                                          <p:attrName>ppt_x</p:attrName>
                                        </p:attrNameLst>
                                      </p:cBhvr>
                                      <p:tavLst>
                                        <p:tav tm="0">
                                          <p:val>
                                            <p:strVal val="#ppt_x"/>
                                          </p:val>
                                        </p:tav>
                                        <p:tav tm="100000">
                                          <p:val>
                                            <p:strVal val="#ppt_x"/>
                                          </p:val>
                                        </p:tav>
                                      </p:tavLst>
                                    </p:anim>
                                    <p:anim calcmode="lin" valueType="num">
                                      <p:cBhvr>
                                        <p:cTn id="38" dur="900" decel="100000" fill="hold"/>
                                        <p:tgtEl>
                                          <p:spTgt spid="58"/>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par>
                                <p:cTn id="40" presetID="9"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dissolve">
                                      <p:cBhvr>
                                        <p:cTn id="42" dur="500"/>
                                        <p:tgtEl>
                                          <p:spTgt spid="62"/>
                                        </p:tgtEl>
                                      </p:cBhvr>
                                    </p:animEffect>
                                  </p:childTnLst>
                                </p:cTn>
                              </p:par>
                              <p:par>
                                <p:cTn id="43" presetID="17"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4" grpId="0"/>
      <p:bldP spid="57" grpId="0" animBg="1"/>
      <p:bldP spid="58"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NOR Gate</a:t>
            </a:r>
          </a:p>
        </p:txBody>
      </p:sp>
      <p:sp>
        <p:nvSpPr>
          <p:cNvPr id="1843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NOR Gate(</a:t>
            </a:r>
            <a:r>
              <a:rPr lang="zh-CN" altLang="en-US" sz="2800" b="1">
                <a:ea typeface="宋体" pitchFamily="2" charset="-122"/>
                <a:cs typeface="Times New Roman" pitchFamily="18" charset="0"/>
              </a:rPr>
              <a:t>或非门</a:t>
            </a:r>
            <a:r>
              <a:rPr lang="en-US" altLang="zh-CN" sz="2800" b="1">
                <a:ea typeface="宋体" pitchFamily="2" charset="-122"/>
                <a:cs typeface="Times New Roman" pitchFamily="18" charset="0"/>
              </a:rPr>
              <a:t>)</a:t>
            </a:r>
          </a:p>
        </p:txBody>
      </p:sp>
      <p:sp>
        <p:nvSpPr>
          <p:cNvPr id="57" name="WordArt 14"/>
          <p:cNvSpPr>
            <a:spLocks noChangeArrowheads="1" noChangeShapeType="1" noTextEdit="1"/>
          </p:cNvSpPr>
          <p:nvPr/>
        </p:nvSpPr>
        <p:spPr bwMode="auto">
          <a:xfrm>
            <a:off x="539552" y="2475682"/>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405" y="3005269"/>
            <a:ext cx="6696744" cy="367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046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XOR Gate</a:t>
            </a:r>
          </a:p>
        </p:txBody>
      </p:sp>
      <p:sp>
        <p:nvSpPr>
          <p:cNvPr id="1945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XOR Gate(</a:t>
            </a:r>
            <a:r>
              <a:rPr lang="zh-CN" altLang="en-US" sz="2800" b="1">
                <a:ea typeface="宋体" pitchFamily="2" charset="-122"/>
                <a:cs typeface="Times New Roman" pitchFamily="18" charset="0"/>
              </a:rPr>
              <a:t>异或门</a:t>
            </a:r>
            <a:r>
              <a:rPr lang="en-US" altLang="zh-CN" sz="2800" b="1">
                <a:ea typeface="宋体" pitchFamily="2" charset="-122"/>
                <a:cs typeface="Times New Roman" pitchFamily="18" charset="0"/>
              </a:rPr>
              <a:t>)</a:t>
            </a:r>
          </a:p>
        </p:txBody>
      </p:sp>
      <p:sp>
        <p:nvSpPr>
          <p:cNvPr id="19460" name="Text Box 2"/>
          <p:cNvSpPr txBox="1">
            <a:spLocks noChangeArrowheads="1"/>
          </p:cNvSpPr>
          <p:nvPr/>
        </p:nvSpPr>
        <p:spPr bwMode="auto">
          <a:xfrm>
            <a:off x="755650" y="2420938"/>
            <a:ext cx="81375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The </a:t>
            </a:r>
            <a:r>
              <a:rPr lang="en-US" altLang="zh-CN" sz="2400" b="1">
                <a:ea typeface="宋体" pitchFamily="2" charset="-122"/>
              </a:rPr>
              <a:t>XOR gate</a:t>
            </a:r>
            <a:r>
              <a:rPr lang="en-US" altLang="zh-CN" sz="2400">
                <a:ea typeface="宋体" pitchFamily="2" charset="-122"/>
              </a:rPr>
              <a:t> produces a HIGH output only when both inputs are at opposite logic levels.  The truth table is</a:t>
            </a:r>
          </a:p>
        </p:txBody>
      </p:sp>
      <p:graphicFrame>
        <p:nvGraphicFramePr>
          <p:cNvPr id="19461" name="Object 6"/>
          <p:cNvGraphicFramePr>
            <a:graphicFrameLocks noChangeAspect="1"/>
          </p:cNvGraphicFramePr>
          <p:nvPr/>
        </p:nvGraphicFramePr>
        <p:xfrm>
          <a:off x="2916238" y="3316288"/>
          <a:ext cx="2009775" cy="2057400"/>
        </p:xfrm>
        <a:graphic>
          <a:graphicData uri="http://schemas.openxmlformats.org/presentationml/2006/ole">
            <mc:AlternateContent xmlns:mc="http://schemas.openxmlformats.org/markup-compatibility/2006">
              <mc:Choice xmlns:v="urn:schemas-microsoft-com:vml" Requires="v">
                <p:oleObj spid="_x0000_s19675" name="CorelDRAW" r:id="rId3" imgW="1154390" imgH="1181161" progId="CorelDRAW.Graphic.13">
                  <p:embed/>
                </p:oleObj>
              </mc:Choice>
              <mc:Fallback>
                <p:oleObj name="CorelDRAW" r:id="rId3" imgW="1154390" imgH="1181161" progId="CorelDRAW.Graphic.1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316288"/>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Text Box 7"/>
          <p:cNvSpPr txBox="1">
            <a:spLocks noChangeArrowheads="1"/>
          </p:cNvSpPr>
          <p:nvPr/>
        </p:nvSpPr>
        <p:spPr bwMode="auto">
          <a:xfrm>
            <a:off x="3144838" y="400208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21" name="Text Box 8"/>
          <p:cNvSpPr txBox="1">
            <a:spLocks noChangeArrowheads="1"/>
          </p:cNvSpPr>
          <p:nvPr/>
        </p:nvSpPr>
        <p:spPr bwMode="auto">
          <a:xfrm>
            <a:off x="4287838" y="400208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solidFill>
                  <a:srgbClr val="FF0000"/>
                </a:solidFill>
                <a:ea typeface="宋体" pitchFamily="2" charset="-122"/>
              </a:rPr>
              <a:t>0</a:t>
            </a:r>
          </a:p>
          <a:p>
            <a:r>
              <a:rPr lang="en-US" altLang="zh-CN" sz="2000">
                <a:solidFill>
                  <a:srgbClr val="FF0000"/>
                </a:solidFill>
                <a:ea typeface="宋体" pitchFamily="2" charset="-122"/>
              </a:rPr>
              <a:t>1 </a:t>
            </a:r>
          </a:p>
          <a:p>
            <a:r>
              <a:rPr lang="en-US" altLang="zh-CN" sz="2000">
                <a:solidFill>
                  <a:srgbClr val="FF0000"/>
                </a:solidFill>
                <a:ea typeface="宋体" pitchFamily="2" charset="-122"/>
              </a:rPr>
              <a:t>1</a:t>
            </a:r>
          </a:p>
          <a:p>
            <a:r>
              <a:rPr lang="en-US" altLang="zh-CN" sz="2000">
                <a:solidFill>
                  <a:srgbClr val="FF0000"/>
                </a:solidFill>
                <a:ea typeface="宋体" pitchFamily="2" charset="-122"/>
              </a:rPr>
              <a:t>0</a:t>
            </a:r>
          </a:p>
        </p:txBody>
      </p:sp>
      <p:grpSp>
        <p:nvGrpSpPr>
          <p:cNvPr id="22" name="Group 31"/>
          <p:cNvGrpSpPr>
            <a:grpSpLocks/>
          </p:cNvGrpSpPr>
          <p:nvPr/>
        </p:nvGrpSpPr>
        <p:grpSpPr bwMode="auto">
          <a:xfrm>
            <a:off x="762000" y="5554663"/>
            <a:ext cx="7194550" cy="1200150"/>
            <a:chOff x="480" y="2976"/>
            <a:chExt cx="4560" cy="756"/>
          </a:xfrm>
        </p:grpSpPr>
        <p:sp>
          <p:nvSpPr>
            <p:cNvPr id="19473" name="Text Box 18"/>
            <p:cNvSpPr txBox="1">
              <a:spLocks noChangeArrowheads="1"/>
            </p:cNvSpPr>
            <p:nvPr/>
          </p:nvSpPr>
          <p:spPr bwMode="auto">
            <a:xfrm>
              <a:off x="480" y="2976"/>
              <a:ext cx="456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a:ea typeface="宋体" pitchFamily="2" charset="-122"/>
                </a:rPr>
                <a:t>The </a:t>
              </a:r>
              <a:r>
                <a:rPr lang="en-US" altLang="zh-CN" sz="2400" b="1">
                  <a:ea typeface="宋体" pitchFamily="2" charset="-122"/>
                </a:rPr>
                <a:t>XOR </a:t>
              </a:r>
              <a:r>
                <a:rPr lang="en-US" altLang="zh-CN" sz="2400">
                  <a:ea typeface="宋体" pitchFamily="2" charset="-122"/>
                </a:rPr>
                <a:t>operation is written as </a:t>
              </a:r>
              <a:r>
                <a:rPr lang="en-US" altLang="zh-CN" sz="2400" i="1">
                  <a:ea typeface="宋体" pitchFamily="2" charset="-122"/>
                </a:rPr>
                <a:t>X = AB + AB</a:t>
              </a:r>
              <a:r>
                <a:rPr lang="en-US" altLang="zh-CN" sz="2400">
                  <a:ea typeface="宋体" pitchFamily="2" charset="-122"/>
                </a:rPr>
                <a:t>. Alternatively, it can be written with a circled plus sign between the variables as </a:t>
              </a:r>
              <a:r>
                <a:rPr lang="en-US" altLang="zh-CN" sz="2400" i="1">
                  <a:ea typeface="宋体" pitchFamily="2" charset="-122"/>
                </a:rPr>
                <a:t>X = A + B.</a:t>
              </a:r>
            </a:p>
          </p:txBody>
        </p:sp>
        <p:sp>
          <p:nvSpPr>
            <p:cNvPr id="19474" name="Oval 24"/>
            <p:cNvSpPr>
              <a:spLocks noChangeArrowheads="1"/>
            </p:cNvSpPr>
            <p:nvPr/>
          </p:nvSpPr>
          <p:spPr bwMode="auto">
            <a:xfrm>
              <a:off x="2952" y="3504"/>
              <a:ext cx="159" cy="1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9475" name="Line 26"/>
            <p:cNvSpPr>
              <a:spLocks noChangeShapeType="1"/>
            </p:cNvSpPr>
            <p:nvPr/>
          </p:nvSpPr>
          <p:spPr bwMode="auto">
            <a:xfrm>
              <a:off x="4082" y="302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Line 27"/>
            <p:cNvSpPr>
              <a:spLocks noChangeShapeType="1"/>
            </p:cNvSpPr>
            <p:nvPr/>
          </p:nvSpPr>
          <p:spPr bwMode="auto">
            <a:xfrm>
              <a:off x="4812" y="302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5" name="Text Box 9"/>
          <p:cNvSpPr txBox="1">
            <a:spLocks noChangeArrowheads="1"/>
          </p:cNvSpPr>
          <p:nvPr/>
        </p:nvSpPr>
        <p:spPr bwMode="auto">
          <a:xfrm>
            <a:off x="5724525" y="3463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19466" name="Text Box 10"/>
          <p:cNvSpPr txBox="1">
            <a:spLocks noChangeArrowheads="1"/>
          </p:cNvSpPr>
          <p:nvPr/>
        </p:nvSpPr>
        <p:spPr bwMode="auto">
          <a:xfrm>
            <a:off x="5724525" y="37830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19467" name="Text Box 11"/>
          <p:cNvSpPr txBox="1">
            <a:spLocks noChangeArrowheads="1"/>
          </p:cNvSpPr>
          <p:nvPr/>
        </p:nvSpPr>
        <p:spPr bwMode="auto">
          <a:xfrm>
            <a:off x="7096125" y="3463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sp>
        <p:nvSpPr>
          <p:cNvPr id="19468" name="Text Box 12"/>
          <p:cNvSpPr txBox="1">
            <a:spLocks noChangeArrowheads="1"/>
          </p:cNvSpPr>
          <p:nvPr/>
        </p:nvSpPr>
        <p:spPr bwMode="auto">
          <a:xfrm>
            <a:off x="5724525" y="44862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19469" name="Text Box 13"/>
          <p:cNvSpPr txBox="1">
            <a:spLocks noChangeArrowheads="1"/>
          </p:cNvSpPr>
          <p:nvPr/>
        </p:nvSpPr>
        <p:spPr bwMode="auto">
          <a:xfrm>
            <a:off x="5724525" y="47910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19470" name="Text Box 14"/>
          <p:cNvSpPr txBox="1">
            <a:spLocks noChangeArrowheads="1"/>
          </p:cNvSpPr>
          <p:nvPr/>
        </p:nvSpPr>
        <p:spPr bwMode="auto">
          <a:xfrm>
            <a:off x="7096125" y="44862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19471" name="Object 21"/>
          <p:cNvGraphicFramePr>
            <a:graphicFrameLocks noChangeAspect="1"/>
          </p:cNvGraphicFramePr>
          <p:nvPr/>
        </p:nvGraphicFramePr>
        <p:xfrm>
          <a:off x="6029325" y="3616325"/>
          <a:ext cx="1447800" cy="463550"/>
        </p:xfrm>
        <a:graphic>
          <a:graphicData uri="http://schemas.openxmlformats.org/presentationml/2006/ole">
            <mc:AlternateContent xmlns:mc="http://schemas.openxmlformats.org/markup-compatibility/2006">
              <mc:Choice xmlns:v="urn:schemas-microsoft-com:vml" Requires="v">
                <p:oleObj spid="_x0000_s19676" name="CorelDRAW" r:id="rId5" imgW="1192570" imgH="383316" progId="CorelDRAW.Graphic.13">
                  <p:embed/>
                </p:oleObj>
              </mc:Choice>
              <mc:Fallback>
                <p:oleObj name="CorelDRAW" r:id="rId5" imgW="1192570" imgH="383316" progId="CorelDRAW.Graphic.1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9325" y="3616325"/>
                        <a:ext cx="1447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2" name="Object 23"/>
          <p:cNvGraphicFramePr>
            <a:graphicFrameLocks noChangeAspect="1"/>
          </p:cNvGraphicFramePr>
          <p:nvPr/>
        </p:nvGraphicFramePr>
        <p:xfrm>
          <a:off x="6029325" y="4562475"/>
          <a:ext cx="1295400" cy="581025"/>
        </p:xfrm>
        <a:graphic>
          <a:graphicData uri="http://schemas.openxmlformats.org/presentationml/2006/ole">
            <mc:AlternateContent xmlns:mc="http://schemas.openxmlformats.org/markup-compatibility/2006">
              <mc:Choice xmlns:v="urn:schemas-microsoft-com:vml" Requires="v">
                <p:oleObj spid="_x0000_s19677" name="CorelDRAW" r:id="rId7" imgW="817185" imgH="366735" progId="CorelDRAW.Graphic.13">
                  <p:embed/>
                </p:oleObj>
              </mc:Choice>
              <mc:Fallback>
                <p:oleObj name="CorelDRAW" r:id="rId7" imgW="817185" imgH="366735" progId="CorelDRAW.Graphic.1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9325" y="4562475"/>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up)">
                                      <p:cBhvr>
                                        <p:cTn id="7" dur="1000"/>
                                        <p:tgtEl>
                                          <p:spTgt spid="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up)">
                                      <p:cBhvr>
                                        <p:cTn id="12" dur="1000"/>
                                        <p:tgtEl>
                                          <p:spTgt spid="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wipe(up)">
                                      <p:cBhvr>
                                        <p:cTn id="17" dur="1000"/>
                                        <p:tgtEl>
                                          <p:spTgt spid="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wipe(up)">
                                      <p:cBhvr>
                                        <p:cTn id="22" dur="1000"/>
                                        <p:tgtEl>
                                          <p:spTgt spid="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900" decel="100000" fill="hold"/>
                                        <p:tgtEl>
                                          <p:spTgt spid="2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smtClean="0">
                <a:solidFill>
                  <a:srgbClr val="FF3300"/>
                </a:solidFill>
                <a:ea typeface="PMingLiU" pitchFamily="18" charset="-120"/>
              </a:rPr>
              <a:t>Identify</a:t>
            </a:r>
            <a:r>
              <a:rPr lang="en-US" altLang="zh-TW" dirty="0" smtClean="0">
                <a:solidFill>
                  <a:srgbClr val="000066"/>
                </a:solidFill>
                <a:ea typeface="PMingLiU" pitchFamily="18" charset="-120"/>
              </a:rPr>
              <a:t> </a:t>
            </a:r>
            <a:r>
              <a:rPr lang="en-US" altLang="zh-TW" dirty="0">
                <a:ea typeface="PMingLiU" pitchFamily="18" charset="-120"/>
              </a:rPr>
              <a:t>different basic logic gates</a:t>
            </a:r>
          </a:p>
          <a:p>
            <a:pPr eaLnBrk="1" hangingPunct="1">
              <a:spcBef>
                <a:spcPct val="50000"/>
              </a:spcBef>
              <a:defRPr/>
            </a:pPr>
            <a:r>
              <a:rPr lang="en-US" altLang="zh-TW" b="1" dirty="0" smtClean="0">
                <a:solidFill>
                  <a:srgbClr val="FF3300"/>
                </a:solidFill>
                <a:ea typeface="PMingLiU" pitchFamily="18" charset="-120"/>
              </a:rPr>
              <a:t>Show  </a:t>
            </a:r>
            <a:r>
              <a:rPr lang="en-US" altLang="zh-TW" dirty="0" smtClean="0">
                <a:ea typeface="PMingLiU" pitchFamily="18" charset="-120"/>
              </a:rPr>
              <a:t>the truth table for the logic gates</a:t>
            </a:r>
          </a:p>
          <a:p>
            <a:pPr eaLnBrk="1" hangingPunct="1">
              <a:spcBef>
                <a:spcPct val="50000"/>
              </a:spcBef>
              <a:defRPr/>
            </a:pPr>
            <a:r>
              <a:rPr lang="en-US" altLang="zh-TW" b="1" dirty="0" smtClean="0">
                <a:solidFill>
                  <a:srgbClr val="FF3300"/>
                </a:solidFill>
                <a:ea typeface="PMingLiU" pitchFamily="18" charset="-120"/>
              </a:rPr>
              <a:t>Determine  </a:t>
            </a:r>
            <a:r>
              <a:rPr lang="en-US" altLang="zh-TW" dirty="0" smtClean="0">
                <a:ea typeface="PMingLiU" pitchFamily="18" charset="-120"/>
              </a:rPr>
              <a:t>the output waveform for the logic gates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XOR Gate</a:t>
            </a:r>
          </a:p>
        </p:txBody>
      </p:sp>
      <p:sp>
        <p:nvSpPr>
          <p:cNvPr id="2048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XOR Gate(</a:t>
            </a:r>
            <a:r>
              <a:rPr lang="zh-CN" altLang="en-US" sz="2800" b="1">
                <a:ea typeface="宋体" pitchFamily="2" charset="-122"/>
                <a:cs typeface="Times New Roman" pitchFamily="18" charset="0"/>
              </a:rPr>
              <a:t>异或门</a:t>
            </a:r>
            <a:r>
              <a:rPr lang="en-US" altLang="zh-CN" sz="2800" b="1">
                <a:ea typeface="宋体" pitchFamily="2" charset="-122"/>
                <a:cs typeface="Times New Roman" pitchFamily="18" charset="0"/>
              </a:rPr>
              <a:t>)</a:t>
            </a:r>
          </a:p>
        </p:txBody>
      </p:sp>
      <p:sp>
        <p:nvSpPr>
          <p:cNvPr id="13" name="Rectangle 41"/>
          <p:cNvSpPr>
            <a:spLocks noChangeArrowheads="1"/>
          </p:cNvSpPr>
          <p:nvPr/>
        </p:nvSpPr>
        <p:spPr bwMode="auto">
          <a:xfrm>
            <a:off x="6273800" y="3079750"/>
            <a:ext cx="2286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40"/>
          <p:cNvSpPr>
            <a:spLocks noChangeArrowheads="1"/>
          </p:cNvSpPr>
          <p:nvPr/>
        </p:nvSpPr>
        <p:spPr bwMode="auto">
          <a:xfrm>
            <a:off x="5187950" y="3079750"/>
            <a:ext cx="638175"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Rectangle 39"/>
          <p:cNvSpPr>
            <a:spLocks noChangeArrowheads="1"/>
          </p:cNvSpPr>
          <p:nvPr/>
        </p:nvSpPr>
        <p:spPr bwMode="auto">
          <a:xfrm>
            <a:off x="4521200" y="3079750"/>
            <a:ext cx="28575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Rectangle 2"/>
          <p:cNvSpPr>
            <a:spLocks noChangeArrowheads="1"/>
          </p:cNvSpPr>
          <p:nvPr/>
        </p:nvSpPr>
        <p:spPr bwMode="auto">
          <a:xfrm>
            <a:off x="1454150" y="3079750"/>
            <a:ext cx="3810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Rectangle 3"/>
          <p:cNvSpPr>
            <a:spLocks noChangeArrowheads="1"/>
          </p:cNvSpPr>
          <p:nvPr/>
        </p:nvSpPr>
        <p:spPr bwMode="auto">
          <a:xfrm>
            <a:off x="2597150" y="3079750"/>
            <a:ext cx="338138"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7" name="Rectangle 4"/>
          <p:cNvSpPr>
            <a:spLocks noChangeArrowheads="1"/>
          </p:cNvSpPr>
          <p:nvPr/>
        </p:nvSpPr>
        <p:spPr bwMode="auto">
          <a:xfrm>
            <a:off x="3282950" y="3079750"/>
            <a:ext cx="563563"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490" name="Text Box 7"/>
          <p:cNvSpPr txBox="1">
            <a:spLocks noChangeArrowheads="1"/>
          </p:cNvSpPr>
          <p:nvPr/>
        </p:nvSpPr>
        <p:spPr bwMode="auto">
          <a:xfrm>
            <a:off x="844550" y="24209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Example waveforms:</a:t>
            </a:r>
          </a:p>
        </p:txBody>
      </p:sp>
      <p:sp>
        <p:nvSpPr>
          <p:cNvPr id="20491" name="Text Box 8"/>
          <p:cNvSpPr txBox="1">
            <a:spLocks noChangeArrowheads="1"/>
          </p:cNvSpPr>
          <p:nvPr/>
        </p:nvSpPr>
        <p:spPr bwMode="auto">
          <a:xfrm>
            <a:off x="920750" y="29543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20492" name="Text Box 9"/>
          <p:cNvSpPr txBox="1">
            <a:spLocks noChangeArrowheads="1"/>
          </p:cNvSpPr>
          <p:nvPr/>
        </p:nvSpPr>
        <p:spPr bwMode="auto">
          <a:xfrm>
            <a:off x="920750" y="40973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31" name="Text Box 10"/>
          <p:cNvSpPr txBox="1">
            <a:spLocks noChangeArrowheads="1"/>
          </p:cNvSpPr>
          <p:nvPr/>
        </p:nvSpPr>
        <p:spPr bwMode="auto">
          <a:xfrm>
            <a:off x="760413" y="4508500"/>
            <a:ext cx="82756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Notice that the XOR gate will produce a HIGH only when exactly one input is HIGH. </a:t>
            </a:r>
          </a:p>
        </p:txBody>
      </p:sp>
      <p:sp>
        <p:nvSpPr>
          <p:cNvPr id="20494" name="Text Box 12"/>
          <p:cNvSpPr txBox="1">
            <a:spLocks noChangeArrowheads="1"/>
          </p:cNvSpPr>
          <p:nvPr/>
        </p:nvSpPr>
        <p:spPr bwMode="auto">
          <a:xfrm>
            <a:off x="920750" y="3487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20495" name="Object 13"/>
          <p:cNvGraphicFramePr>
            <a:graphicFrameLocks noChangeAspect="1"/>
          </p:cNvGraphicFramePr>
          <p:nvPr/>
        </p:nvGraphicFramePr>
        <p:xfrm>
          <a:off x="1301750" y="3030538"/>
          <a:ext cx="5578475" cy="836612"/>
        </p:xfrm>
        <a:graphic>
          <a:graphicData uri="http://schemas.openxmlformats.org/presentationml/2006/ole">
            <mc:AlternateContent xmlns:mc="http://schemas.openxmlformats.org/markup-compatibility/2006">
              <mc:Choice xmlns:v="urn:schemas-microsoft-com:vml" Requires="v">
                <p:oleObj spid="_x0000_s20632" name="CorelDRAW" r:id="rId3" imgW="3079122" imgH="461345" progId="CorelDRAW.Graphic.13">
                  <p:embed/>
                </p:oleObj>
              </mc:Choice>
              <mc:Fallback>
                <p:oleObj name="CorelDRAW" r:id="rId3" imgW="3079122" imgH="461345" progId="CorelDRAW.Graphic.1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030538"/>
                        <a:ext cx="557847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WordArt 14"/>
          <p:cNvSpPr>
            <a:spLocks noChangeArrowheads="1" noChangeShapeType="1" noTextEdit="1"/>
          </p:cNvSpPr>
          <p:nvPr/>
        </p:nvSpPr>
        <p:spPr bwMode="auto">
          <a:xfrm>
            <a:off x="544513" y="550068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35" name="Text Box 24"/>
          <p:cNvSpPr txBox="1">
            <a:spLocks noChangeArrowheads="1"/>
          </p:cNvSpPr>
          <p:nvPr/>
        </p:nvSpPr>
        <p:spPr bwMode="auto">
          <a:xfrm>
            <a:off x="1758950" y="5300663"/>
            <a:ext cx="72771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If the </a:t>
            </a:r>
            <a:r>
              <a:rPr lang="en-US" altLang="zh-CN" sz="2400" i="1">
                <a:ea typeface="宋体" pitchFamily="2" charset="-122"/>
              </a:rPr>
              <a:t>A</a:t>
            </a:r>
            <a:r>
              <a:rPr lang="en-US" altLang="zh-CN" sz="2400">
                <a:ea typeface="宋体" pitchFamily="2" charset="-122"/>
              </a:rPr>
              <a:t> and </a:t>
            </a:r>
            <a:r>
              <a:rPr lang="en-US" altLang="zh-CN" sz="2400" i="1">
                <a:ea typeface="宋体" pitchFamily="2" charset="-122"/>
              </a:rPr>
              <a:t>B</a:t>
            </a:r>
            <a:r>
              <a:rPr lang="en-US" altLang="zh-CN" sz="2400">
                <a:ea typeface="宋体" pitchFamily="2" charset="-122"/>
              </a:rPr>
              <a:t> waveforms are both inverted for the above waveforms, how is the output affected?</a:t>
            </a:r>
          </a:p>
        </p:txBody>
      </p:sp>
      <p:sp>
        <p:nvSpPr>
          <p:cNvPr id="36" name="Text Box 26"/>
          <p:cNvSpPr txBox="1">
            <a:spLocks noChangeArrowheads="1"/>
          </p:cNvSpPr>
          <p:nvPr/>
        </p:nvSpPr>
        <p:spPr bwMode="auto">
          <a:xfrm>
            <a:off x="1758950" y="6154738"/>
            <a:ext cx="45148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FF0000"/>
                </a:solidFill>
                <a:ea typeface="宋体" pitchFamily="2" charset="-122"/>
              </a:rPr>
              <a:t>There is no change in the output. </a:t>
            </a:r>
          </a:p>
        </p:txBody>
      </p:sp>
      <p:graphicFrame>
        <p:nvGraphicFramePr>
          <p:cNvPr id="37" name="Object 42"/>
          <p:cNvGraphicFramePr>
            <a:graphicFrameLocks noChangeAspect="1"/>
          </p:cNvGraphicFramePr>
          <p:nvPr/>
        </p:nvGraphicFramePr>
        <p:xfrm>
          <a:off x="1244600" y="4097338"/>
          <a:ext cx="5638800" cy="339725"/>
        </p:xfrm>
        <a:graphic>
          <a:graphicData uri="http://schemas.openxmlformats.org/presentationml/2006/ole">
            <mc:AlternateContent xmlns:mc="http://schemas.openxmlformats.org/markup-compatibility/2006">
              <mc:Choice xmlns:v="urn:schemas-microsoft-com:vml" Requires="v">
                <p:oleObj spid="_x0000_s20633" name="CorelDRAW" r:id="rId5" imgW="4915301" imgH="299110" progId="CorelDRAW.Graphic.13">
                  <p:embed/>
                </p:oleObj>
              </mc:Choice>
              <mc:Fallback>
                <p:oleObj name="CorelDRAW" r:id="rId5" imgW="4915301" imgH="299110" progId="CorelDRAW.Graphic.1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4600" y="4097338"/>
                        <a:ext cx="5638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2000"/>
                                        <p:tgtEl>
                                          <p:spTgt spid="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900" decel="100000" fill="hold"/>
                                        <p:tgtEl>
                                          <p:spTgt spid="3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dissolve">
                                      <p:cBhvr>
                                        <p:cTn id="45" dur="500"/>
                                        <p:tgtEl>
                                          <p:spTgt spid="34"/>
                                        </p:tgtEl>
                                      </p:cBhvr>
                                    </p:animEffect>
                                  </p:childTnLst>
                                </p:cTn>
                              </p:par>
                              <p:par>
                                <p:cTn id="46" presetID="37"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900" decel="100000" fill="hold"/>
                                        <p:tgtEl>
                                          <p:spTgt spid="35"/>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7" grpId="0" animBg="1"/>
      <p:bldP spid="31" grpId="0"/>
      <p:bldP spid="34" grpId="0" animBg="1"/>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XOR Gate</a:t>
            </a:r>
          </a:p>
        </p:txBody>
      </p:sp>
      <p:sp>
        <p:nvSpPr>
          <p:cNvPr id="2048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XOR Gate(</a:t>
            </a:r>
            <a:r>
              <a:rPr lang="zh-CN" altLang="en-US" sz="2800" b="1">
                <a:ea typeface="宋体" pitchFamily="2" charset="-122"/>
                <a:cs typeface="Times New Roman" pitchFamily="18" charset="0"/>
              </a:rPr>
              <a:t>异或门</a:t>
            </a:r>
            <a:r>
              <a:rPr lang="en-US" altLang="zh-CN" sz="2800" b="1">
                <a:ea typeface="宋体" pitchFamily="2" charset="-122"/>
                <a:cs typeface="Times New Roman" pitchFamily="18" charset="0"/>
              </a:rPr>
              <a:t>)</a:t>
            </a:r>
          </a:p>
        </p:txBody>
      </p:sp>
      <p:sp>
        <p:nvSpPr>
          <p:cNvPr id="20" name="WordArt 6"/>
          <p:cNvSpPr>
            <a:spLocks noChangeArrowheads="1" noChangeShapeType="1" noTextEdit="1"/>
          </p:cNvSpPr>
          <p:nvPr/>
        </p:nvSpPr>
        <p:spPr bwMode="auto">
          <a:xfrm>
            <a:off x="609600" y="2475682"/>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pic>
        <p:nvPicPr>
          <p:cNvPr id="4403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267744" y="2855201"/>
            <a:ext cx="4464496" cy="374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994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XNOR Gate</a:t>
            </a:r>
          </a:p>
        </p:txBody>
      </p:sp>
      <p:sp>
        <p:nvSpPr>
          <p:cNvPr id="2150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XNOR Gate(</a:t>
            </a:r>
            <a:r>
              <a:rPr lang="zh-CN" altLang="en-US" sz="2800" b="1">
                <a:ea typeface="宋体" pitchFamily="2" charset="-122"/>
                <a:cs typeface="Times New Roman" pitchFamily="18" charset="0"/>
              </a:rPr>
              <a:t>同或门</a:t>
            </a:r>
            <a:r>
              <a:rPr lang="en-US" altLang="zh-CN" sz="2800" b="1">
                <a:ea typeface="宋体" pitchFamily="2" charset="-122"/>
                <a:cs typeface="Times New Roman" pitchFamily="18" charset="0"/>
              </a:rPr>
              <a:t>)</a:t>
            </a:r>
          </a:p>
        </p:txBody>
      </p:sp>
      <p:sp>
        <p:nvSpPr>
          <p:cNvPr id="21508" name="Text Box 2"/>
          <p:cNvSpPr txBox="1">
            <a:spLocks noChangeArrowheads="1"/>
          </p:cNvSpPr>
          <p:nvPr/>
        </p:nvSpPr>
        <p:spPr bwMode="auto">
          <a:xfrm>
            <a:off x="760413" y="2441575"/>
            <a:ext cx="80597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a:ea typeface="宋体" pitchFamily="2" charset="-122"/>
              </a:rPr>
              <a:t>The </a:t>
            </a:r>
            <a:r>
              <a:rPr lang="en-US" altLang="zh-CN" sz="2400" b="1">
                <a:ea typeface="宋体" pitchFamily="2" charset="-122"/>
              </a:rPr>
              <a:t>XNOR gate</a:t>
            </a:r>
            <a:r>
              <a:rPr lang="en-US" altLang="zh-CN" sz="2400">
                <a:ea typeface="宋体" pitchFamily="2" charset="-122"/>
              </a:rPr>
              <a:t> produces a HIGH output only when both inputs are at the same logic level.  The truth table is</a:t>
            </a:r>
          </a:p>
        </p:txBody>
      </p:sp>
      <p:graphicFrame>
        <p:nvGraphicFramePr>
          <p:cNvPr id="21509" name="Object 6"/>
          <p:cNvGraphicFramePr>
            <a:graphicFrameLocks noChangeAspect="1"/>
          </p:cNvGraphicFramePr>
          <p:nvPr/>
        </p:nvGraphicFramePr>
        <p:xfrm>
          <a:off x="2987675" y="3279775"/>
          <a:ext cx="2009775" cy="2057400"/>
        </p:xfrm>
        <a:graphic>
          <a:graphicData uri="http://schemas.openxmlformats.org/presentationml/2006/ole">
            <mc:AlternateContent xmlns:mc="http://schemas.openxmlformats.org/markup-compatibility/2006">
              <mc:Choice xmlns:v="urn:schemas-microsoft-com:vml" Requires="v">
                <p:oleObj spid="_x0000_s21723" name="CorelDRAW" r:id="rId3" imgW="1154390" imgH="1181161" progId="CorelDRAW.Graphic.13">
                  <p:embed/>
                </p:oleObj>
              </mc:Choice>
              <mc:Fallback>
                <p:oleObj name="CorelDRAW" r:id="rId3" imgW="1154390" imgH="1181161" progId="CorelDRAW.Graphic.1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2797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Text Box 7"/>
          <p:cNvSpPr txBox="1">
            <a:spLocks noChangeArrowheads="1"/>
          </p:cNvSpPr>
          <p:nvPr/>
        </p:nvSpPr>
        <p:spPr bwMode="auto">
          <a:xfrm>
            <a:off x="3216275" y="39655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23" name="Text Box 8"/>
          <p:cNvSpPr txBox="1">
            <a:spLocks noChangeArrowheads="1"/>
          </p:cNvSpPr>
          <p:nvPr/>
        </p:nvSpPr>
        <p:spPr bwMode="auto">
          <a:xfrm>
            <a:off x="4359275" y="39655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solidFill>
                  <a:srgbClr val="FF0000"/>
                </a:solidFill>
                <a:ea typeface="宋体" pitchFamily="2" charset="-122"/>
              </a:rPr>
              <a:t>1</a:t>
            </a:r>
          </a:p>
          <a:p>
            <a:r>
              <a:rPr lang="en-US" altLang="zh-CN" sz="2000">
                <a:solidFill>
                  <a:srgbClr val="FF0000"/>
                </a:solidFill>
                <a:ea typeface="宋体" pitchFamily="2" charset="-122"/>
              </a:rPr>
              <a:t>0 </a:t>
            </a:r>
          </a:p>
          <a:p>
            <a:r>
              <a:rPr lang="en-US" altLang="zh-CN" sz="2000">
                <a:solidFill>
                  <a:srgbClr val="FF0000"/>
                </a:solidFill>
                <a:ea typeface="宋体" pitchFamily="2" charset="-122"/>
              </a:rPr>
              <a:t>0</a:t>
            </a:r>
          </a:p>
          <a:p>
            <a:r>
              <a:rPr lang="en-US" altLang="zh-CN" sz="2000">
                <a:solidFill>
                  <a:srgbClr val="FF0000"/>
                </a:solidFill>
                <a:ea typeface="宋体" pitchFamily="2" charset="-122"/>
              </a:rPr>
              <a:t>1</a:t>
            </a:r>
          </a:p>
        </p:txBody>
      </p:sp>
      <p:grpSp>
        <p:nvGrpSpPr>
          <p:cNvPr id="24" name="Group 26"/>
          <p:cNvGrpSpPr>
            <a:grpSpLocks/>
          </p:cNvGrpSpPr>
          <p:nvPr/>
        </p:nvGrpSpPr>
        <p:grpSpPr bwMode="auto">
          <a:xfrm>
            <a:off x="684213" y="5324475"/>
            <a:ext cx="7632700" cy="1200150"/>
            <a:chOff x="480" y="2920"/>
            <a:chExt cx="4800" cy="756"/>
          </a:xfrm>
        </p:grpSpPr>
        <p:sp>
          <p:nvSpPr>
            <p:cNvPr id="21521" name="Text Box 18"/>
            <p:cNvSpPr txBox="1">
              <a:spLocks noChangeArrowheads="1"/>
            </p:cNvSpPr>
            <p:nvPr/>
          </p:nvSpPr>
          <p:spPr bwMode="auto">
            <a:xfrm>
              <a:off x="480" y="2920"/>
              <a:ext cx="480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dirty="0">
                  <a:ea typeface="宋体" pitchFamily="2" charset="-122"/>
                </a:rPr>
                <a:t>The </a:t>
              </a:r>
              <a:r>
                <a:rPr lang="en-US" altLang="zh-CN" sz="2400" b="1" dirty="0">
                  <a:ea typeface="宋体" pitchFamily="2" charset="-122"/>
                </a:rPr>
                <a:t>XNOR </a:t>
              </a:r>
              <a:r>
                <a:rPr lang="en-US" altLang="zh-CN" sz="2400" dirty="0">
                  <a:ea typeface="宋体" pitchFamily="2" charset="-122"/>
                </a:rPr>
                <a:t>operation shown as </a:t>
              </a:r>
              <a:r>
                <a:rPr lang="en-US" altLang="zh-CN" sz="2400" i="1" dirty="0">
                  <a:ea typeface="宋体" pitchFamily="2" charset="-122"/>
                </a:rPr>
                <a:t>X = AB + AB</a:t>
              </a:r>
              <a:r>
                <a:rPr lang="en-US" altLang="zh-CN" sz="2400" dirty="0">
                  <a:ea typeface="宋体" pitchFamily="2" charset="-122"/>
                </a:rPr>
                <a:t>. Alternatively, the XNOR operation can be shown with a circled dot between the variables. Thus, it can be shown as </a:t>
              </a:r>
              <a:r>
                <a:rPr lang="en-US" altLang="zh-CN" sz="2400" i="1" dirty="0">
                  <a:ea typeface="宋体" pitchFamily="2" charset="-122"/>
                </a:rPr>
                <a:t>X</a:t>
              </a:r>
              <a:r>
                <a:rPr lang="en-US" altLang="zh-CN" sz="2400" dirty="0">
                  <a:ea typeface="宋体" pitchFamily="2" charset="-122"/>
                </a:rPr>
                <a:t> = </a:t>
              </a:r>
              <a:r>
                <a:rPr lang="en-US" altLang="zh-CN" sz="2400" i="1" dirty="0">
                  <a:ea typeface="宋体" pitchFamily="2" charset="-122"/>
                </a:rPr>
                <a:t>A  </a:t>
              </a:r>
              <a:r>
                <a:rPr lang="en-US" altLang="zh-CN" sz="2400" b="1" i="1" baseline="30000" dirty="0">
                  <a:ea typeface="宋体" pitchFamily="2" charset="-122"/>
                </a:rPr>
                <a:t>.</a:t>
              </a:r>
              <a:r>
                <a:rPr lang="en-US" altLang="zh-CN" sz="2400" i="1" dirty="0">
                  <a:ea typeface="宋体" pitchFamily="2" charset="-122"/>
                </a:rPr>
                <a:t>  B.</a:t>
              </a:r>
            </a:p>
          </p:txBody>
        </p:sp>
        <p:sp>
          <p:nvSpPr>
            <p:cNvPr id="21522" name="Line 20"/>
            <p:cNvSpPr>
              <a:spLocks noChangeShapeType="1"/>
            </p:cNvSpPr>
            <p:nvPr/>
          </p:nvSpPr>
          <p:spPr bwMode="auto">
            <a:xfrm>
              <a:off x="3378" y="297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3" name="Line 21"/>
            <p:cNvSpPr>
              <a:spLocks noChangeShapeType="1"/>
            </p:cNvSpPr>
            <p:nvPr/>
          </p:nvSpPr>
          <p:spPr bwMode="auto">
            <a:xfrm>
              <a:off x="3514" y="297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4" name="Oval 24"/>
            <p:cNvSpPr>
              <a:spLocks noChangeArrowheads="1"/>
            </p:cNvSpPr>
            <p:nvPr/>
          </p:nvSpPr>
          <p:spPr bwMode="auto">
            <a:xfrm>
              <a:off x="4665" y="3456"/>
              <a:ext cx="162" cy="1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513" name="Text Box 9"/>
          <p:cNvSpPr txBox="1">
            <a:spLocks noChangeArrowheads="1"/>
          </p:cNvSpPr>
          <p:nvPr/>
        </p:nvSpPr>
        <p:spPr bwMode="auto">
          <a:xfrm>
            <a:off x="5903913" y="3429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21514" name="Text Box 10"/>
          <p:cNvSpPr txBox="1">
            <a:spLocks noChangeArrowheads="1"/>
          </p:cNvSpPr>
          <p:nvPr/>
        </p:nvSpPr>
        <p:spPr bwMode="auto">
          <a:xfrm>
            <a:off x="5903913" y="3748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21515" name="Text Box 11"/>
          <p:cNvSpPr txBox="1">
            <a:spLocks noChangeArrowheads="1"/>
          </p:cNvSpPr>
          <p:nvPr/>
        </p:nvSpPr>
        <p:spPr bwMode="auto">
          <a:xfrm>
            <a:off x="7427913" y="3429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sp>
        <p:nvSpPr>
          <p:cNvPr id="21516" name="Text Box 12"/>
          <p:cNvSpPr txBox="1">
            <a:spLocks noChangeArrowheads="1"/>
          </p:cNvSpPr>
          <p:nvPr/>
        </p:nvSpPr>
        <p:spPr bwMode="auto">
          <a:xfrm>
            <a:off x="6011863" y="4292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21517" name="Text Box 13"/>
          <p:cNvSpPr txBox="1">
            <a:spLocks noChangeArrowheads="1"/>
          </p:cNvSpPr>
          <p:nvPr/>
        </p:nvSpPr>
        <p:spPr bwMode="auto">
          <a:xfrm>
            <a:off x="6011863" y="4597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21518" name="Text Box 14"/>
          <p:cNvSpPr txBox="1">
            <a:spLocks noChangeArrowheads="1"/>
          </p:cNvSpPr>
          <p:nvPr/>
        </p:nvSpPr>
        <p:spPr bwMode="auto">
          <a:xfrm>
            <a:off x="7383463" y="4292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21519" name="Object 27"/>
          <p:cNvGraphicFramePr>
            <a:graphicFrameLocks noChangeAspect="1"/>
          </p:cNvGraphicFramePr>
          <p:nvPr/>
        </p:nvGraphicFramePr>
        <p:xfrm>
          <a:off x="6208713" y="3549650"/>
          <a:ext cx="1524000" cy="488950"/>
        </p:xfrm>
        <a:graphic>
          <a:graphicData uri="http://schemas.openxmlformats.org/presentationml/2006/ole">
            <mc:AlternateContent xmlns:mc="http://schemas.openxmlformats.org/markup-compatibility/2006">
              <mc:Choice xmlns:v="urn:schemas-microsoft-com:vml" Requires="v">
                <p:oleObj spid="_x0000_s21724" name="CorelDRAW" r:id="rId5" imgW="1192570" imgH="383316" progId="CorelDRAW.Graphic.13">
                  <p:embed/>
                </p:oleObj>
              </mc:Choice>
              <mc:Fallback>
                <p:oleObj name="CorelDRAW" r:id="rId5" imgW="1192570" imgH="383316" progId="CorelDRAW.Graphic.1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8713" y="3549650"/>
                        <a:ext cx="1524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28"/>
          <p:cNvGraphicFramePr>
            <a:graphicFrameLocks noChangeAspect="1"/>
          </p:cNvGraphicFramePr>
          <p:nvPr/>
        </p:nvGraphicFramePr>
        <p:xfrm>
          <a:off x="6316663" y="4368800"/>
          <a:ext cx="1371600" cy="615950"/>
        </p:xfrm>
        <a:graphic>
          <a:graphicData uri="http://schemas.openxmlformats.org/presentationml/2006/ole">
            <mc:AlternateContent xmlns:mc="http://schemas.openxmlformats.org/markup-compatibility/2006">
              <mc:Choice xmlns:v="urn:schemas-microsoft-com:vml" Requires="v">
                <p:oleObj spid="_x0000_s21725" name="CorelDRAW" r:id="rId7" imgW="817185" imgH="366735" progId="CorelDRAW.Graphic.13">
                  <p:embed/>
                </p:oleObj>
              </mc:Choice>
              <mc:Fallback>
                <p:oleObj name="CorelDRAW" r:id="rId7" imgW="817185" imgH="366735" progId="CorelDRAW.Graphic.1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6663" y="4368800"/>
                        <a:ext cx="13716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up)">
                                      <p:cBhvr>
                                        <p:cTn id="7" dur="1000"/>
                                        <p:tgtEl>
                                          <p:spTgt spid="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up)">
                                      <p:cBhvr>
                                        <p:cTn id="12" dur="1000"/>
                                        <p:tgtEl>
                                          <p:spTgt spid="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up)">
                                      <p:cBhvr>
                                        <p:cTn id="17" dur="1000"/>
                                        <p:tgtEl>
                                          <p:spTgt spid="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up)">
                                      <p:cBhvr>
                                        <p:cTn id="22" dur="1000"/>
                                        <p:tgtEl>
                                          <p:spTgt spid="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900" decel="100000" fill="hold"/>
                                        <p:tgtEl>
                                          <p:spTgt spid="2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XNOR Gate</a:t>
            </a:r>
          </a:p>
        </p:txBody>
      </p:sp>
      <p:sp>
        <p:nvSpPr>
          <p:cNvPr id="2253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XNOR Gate(</a:t>
            </a:r>
            <a:r>
              <a:rPr lang="zh-CN" altLang="en-US" sz="2800" b="1">
                <a:ea typeface="宋体" pitchFamily="2" charset="-122"/>
                <a:cs typeface="Times New Roman" pitchFamily="18" charset="0"/>
              </a:rPr>
              <a:t>同或门</a:t>
            </a:r>
            <a:r>
              <a:rPr lang="en-US" altLang="zh-CN" sz="2800" b="1">
                <a:ea typeface="宋体" pitchFamily="2" charset="-122"/>
                <a:cs typeface="Times New Roman" pitchFamily="18" charset="0"/>
              </a:rPr>
              <a:t>)</a:t>
            </a:r>
          </a:p>
        </p:txBody>
      </p:sp>
      <p:sp>
        <p:nvSpPr>
          <p:cNvPr id="53" name="Rectangle 37"/>
          <p:cNvSpPr>
            <a:spLocks noChangeArrowheads="1"/>
          </p:cNvSpPr>
          <p:nvPr/>
        </p:nvSpPr>
        <p:spPr bwMode="auto">
          <a:xfrm>
            <a:off x="2401888" y="2978150"/>
            <a:ext cx="74295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4" name="Rectangle 2"/>
          <p:cNvSpPr>
            <a:spLocks noChangeArrowheads="1"/>
          </p:cNvSpPr>
          <p:nvPr/>
        </p:nvSpPr>
        <p:spPr bwMode="auto">
          <a:xfrm>
            <a:off x="7097713" y="2978150"/>
            <a:ext cx="3429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5" name="Rectangle 3"/>
          <p:cNvSpPr>
            <a:spLocks noChangeArrowheads="1"/>
          </p:cNvSpPr>
          <p:nvPr/>
        </p:nvSpPr>
        <p:spPr bwMode="auto">
          <a:xfrm>
            <a:off x="6392863" y="2978150"/>
            <a:ext cx="43815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6" name="Rectangle 4"/>
          <p:cNvSpPr>
            <a:spLocks noChangeArrowheads="1"/>
          </p:cNvSpPr>
          <p:nvPr/>
        </p:nvSpPr>
        <p:spPr bwMode="auto">
          <a:xfrm>
            <a:off x="5364163" y="2978150"/>
            <a:ext cx="36195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Rectangle 5"/>
          <p:cNvSpPr>
            <a:spLocks noChangeArrowheads="1"/>
          </p:cNvSpPr>
          <p:nvPr/>
        </p:nvSpPr>
        <p:spPr bwMode="auto">
          <a:xfrm>
            <a:off x="1887538" y="2978150"/>
            <a:ext cx="142875"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Rectangle 6"/>
          <p:cNvSpPr>
            <a:spLocks noChangeArrowheads="1"/>
          </p:cNvSpPr>
          <p:nvPr/>
        </p:nvSpPr>
        <p:spPr bwMode="auto">
          <a:xfrm>
            <a:off x="3521075" y="2978150"/>
            <a:ext cx="338138"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Rectangle 7"/>
          <p:cNvSpPr>
            <a:spLocks noChangeArrowheads="1"/>
          </p:cNvSpPr>
          <p:nvPr/>
        </p:nvSpPr>
        <p:spPr bwMode="auto">
          <a:xfrm>
            <a:off x="4392613" y="2978150"/>
            <a:ext cx="6858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539" name="Text Box 10"/>
          <p:cNvSpPr txBox="1">
            <a:spLocks noChangeArrowheads="1"/>
          </p:cNvSpPr>
          <p:nvPr/>
        </p:nvSpPr>
        <p:spPr bwMode="auto">
          <a:xfrm>
            <a:off x="844550" y="24209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dirty="0">
                <a:ea typeface="宋体" pitchFamily="2" charset="-122"/>
              </a:rPr>
              <a:t>Example waveforms:</a:t>
            </a:r>
          </a:p>
        </p:txBody>
      </p:sp>
      <p:sp>
        <p:nvSpPr>
          <p:cNvPr id="22540" name="Text Box 11"/>
          <p:cNvSpPr txBox="1">
            <a:spLocks noChangeArrowheads="1"/>
          </p:cNvSpPr>
          <p:nvPr/>
        </p:nvSpPr>
        <p:spPr bwMode="auto">
          <a:xfrm>
            <a:off x="1497013" y="2852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22541" name="Text Box 12"/>
          <p:cNvSpPr txBox="1">
            <a:spLocks noChangeArrowheads="1"/>
          </p:cNvSpPr>
          <p:nvPr/>
        </p:nvSpPr>
        <p:spPr bwMode="auto">
          <a:xfrm>
            <a:off x="1497013" y="3995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63" name="Text Box 13"/>
          <p:cNvSpPr txBox="1">
            <a:spLocks noChangeArrowheads="1"/>
          </p:cNvSpPr>
          <p:nvPr/>
        </p:nvSpPr>
        <p:spPr bwMode="auto">
          <a:xfrm>
            <a:off x="615950" y="4554538"/>
            <a:ext cx="8277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Notice that the XNOR gate will produce a HIGH when both inputs are the same. This makes it useful for comparison functions. </a:t>
            </a:r>
          </a:p>
        </p:txBody>
      </p:sp>
      <p:sp>
        <p:nvSpPr>
          <p:cNvPr id="22543" name="Text Box 15"/>
          <p:cNvSpPr txBox="1">
            <a:spLocks noChangeArrowheads="1"/>
          </p:cNvSpPr>
          <p:nvPr/>
        </p:nvSpPr>
        <p:spPr bwMode="auto">
          <a:xfrm>
            <a:off x="1497013" y="33861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22544" name="Object 16"/>
          <p:cNvGraphicFramePr>
            <a:graphicFrameLocks noChangeAspect="1"/>
          </p:cNvGraphicFramePr>
          <p:nvPr/>
        </p:nvGraphicFramePr>
        <p:xfrm>
          <a:off x="1878013" y="2928938"/>
          <a:ext cx="5578475" cy="836612"/>
        </p:xfrm>
        <a:graphic>
          <a:graphicData uri="http://schemas.openxmlformats.org/presentationml/2006/ole">
            <mc:AlternateContent xmlns:mc="http://schemas.openxmlformats.org/markup-compatibility/2006">
              <mc:Choice xmlns:v="urn:schemas-microsoft-com:vml" Requires="v">
                <p:oleObj spid="_x0000_s22685" name="CorelDRAW" r:id="rId3" imgW="3079122" imgH="461345" progId="CorelDRAW.Graphic.13">
                  <p:embed/>
                </p:oleObj>
              </mc:Choice>
              <mc:Fallback>
                <p:oleObj name="CorelDRAW" r:id="rId3" imgW="3079122" imgH="461345" progId="CorelDRAW.Graphic.1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013" y="2928938"/>
                        <a:ext cx="557847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 name="WordArt 17"/>
          <p:cNvSpPr>
            <a:spLocks noChangeArrowheads="1" noChangeShapeType="1" noTextEdit="1"/>
          </p:cNvSpPr>
          <p:nvPr/>
        </p:nvSpPr>
        <p:spPr bwMode="auto">
          <a:xfrm>
            <a:off x="684213" y="578802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67" name="Text Box 18"/>
          <p:cNvSpPr txBox="1">
            <a:spLocks noChangeArrowheads="1"/>
          </p:cNvSpPr>
          <p:nvPr/>
        </p:nvSpPr>
        <p:spPr bwMode="auto">
          <a:xfrm>
            <a:off x="2051050" y="5589588"/>
            <a:ext cx="669766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If the </a:t>
            </a:r>
            <a:r>
              <a:rPr lang="en-US" altLang="zh-CN" sz="2400" i="1">
                <a:ea typeface="宋体" pitchFamily="2" charset="-122"/>
              </a:rPr>
              <a:t>A</a:t>
            </a:r>
            <a:r>
              <a:rPr lang="en-US" altLang="zh-CN" sz="2400">
                <a:ea typeface="宋体" pitchFamily="2" charset="-122"/>
              </a:rPr>
              <a:t> waveform is inverted but </a:t>
            </a:r>
            <a:r>
              <a:rPr lang="en-US" altLang="zh-CN" sz="2400" i="1">
                <a:ea typeface="宋体" pitchFamily="2" charset="-122"/>
              </a:rPr>
              <a:t>B</a:t>
            </a:r>
            <a:r>
              <a:rPr lang="en-US" altLang="zh-CN" sz="2400">
                <a:ea typeface="宋体" pitchFamily="2" charset="-122"/>
              </a:rPr>
              <a:t> remains the same, how is the output affected?</a:t>
            </a:r>
          </a:p>
        </p:txBody>
      </p:sp>
      <p:sp>
        <p:nvSpPr>
          <p:cNvPr id="68" name="Text Box 19"/>
          <p:cNvSpPr txBox="1">
            <a:spLocks noChangeArrowheads="1"/>
          </p:cNvSpPr>
          <p:nvPr/>
        </p:nvSpPr>
        <p:spPr bwMode="auto">
          <a:xfrm>
            <a:off x="2095500" y="6381750"/>
            <a:ext cx="41322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FF0000"/>
                </a:solidFill>
                <a:ea typeface="宋体" pitchFamily="2" charset="-122"/>
              </a:rPr>
              <a:t>The output will be inverted.</a:t>
            </a:r>
          </a:p>
        </p:txBody>
      </p:sp>
      <p:graphicFrame>
        <p:nvGraphicFramePr>
          <p:cNvPr id="69" name="Object 38"/>
          <p:cNvGraphicFramePr>
            <a:graphicFrameLocks noChangeAspect="1"/>
          </p:cNvGraphicFramePr>
          <p:nvPr/>
        </p:nvGraphicFramePr>
        <p:xfrm>
          <a:off x="1854200" y="3995738"/>
          <a:ext cx="5588000" cy="339725"/>
        </p:xfrm>
        <a:graphic>
          <a:graphicData uri="http://schemas.openxmlformats.org/presentationml/2006/ole">
            <mc:AlternateContent xmlns:mc="http://schemas.openxmlformats.org/markup-compatibility/2006">
              <mc:Choice xmlns:v="urn:schemas-microsoft-com:vml" Requires="v">
                <p:oleObj spid="_x0000_s22686" name="CorelDRAW" r:id="rId5" imgW="4915301" imgH="299110" progId="CorelDRAW.Graphic.13">
                  <p:embed/>
                </p:oleObj>
              </mc:Choice>
              <mc:Fallback>
                <p:oleObj name="CorelDRAW" r:id="rId5" imgW="4915301" imgH="299110" progId="CorelDRAW.Graphic.1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3995738"/>
                        <a:ext cx="5588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500"/>
                                        <p:tgtEl>
                                          <p:spTgt spid="5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left)">
                                      <p:cBhvr>
                                        <p:cTn id="36" dur="2000"/>
                                        <p:tgtEl>
                                          <p:spTgt spid="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1000"/>
                                        <p:tgtEl>
                                          <p:spTgt spid="63"/>
                                        </p:tgtEl>
                                      </p:cBhvr>
                                    </p:animEffect>
                                    <p:anim calcmode="lin" valueType="num">
                                      <p:cBhvr>
                                        <p:cTn id="42" dur="1000" fill="hold"/>
                                        <p:tgtEl>
                                          <p:spTgt spid="63"/>
                                        </p:tgtEl>
                                        <p:attrNameLst>
                                          <p:attrName>ppt_x</p:attrName>
                                        </p:attrNameLst>
                                      </p:cBhvr>
                                      <p:tavLst>
                                        <p:tav tm="0">
                                          <p:val>
                                            <p:strVal val="#ppt_x"/>
                                          </p:val>
                                        </p:tav>
                                        <p:tav tm="100000">
                                          <p:val>
                                            <p:strVal val="#ppt_x"/>
                                          </p:val>
                                        </p:tav>
                                      </p:tavLst>
                                    </p:anim>
                                    <p:anim calcmode="lin" valueType="num">
                                      <p:cBhvr>
                                        <p:cTn id="43" dur="900" decel="100000" fill="hold"/>
                                        <p:tgtEl>
                                          <p:spTgt spid="63"/>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37"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1000"/>
                                        <p:tgtEl>
                                          <p:spTgt spid="67"/>
                                        </p:tgtEl>
                                      </p:cBhvr>
                                    </p:animEffect>
                                    <p:anim calcmode="lin" valueType="num">
                                      <p:cBhvr>
                                        <p:cTn id="53" dur="1000" fill="hold"/>
                                        <p:tgtEl>
                                          <p:spTgt spid="67"/>
                                        </p:tgtEl>
                                        <p:attrNameLst>
                                          <p:attrName>ppt_x</p:attrName>
                                        </p:attrNameLst>
                                      </p:cBhvr>
                                      <p:tavLst>
                                        <p:tav tm="0">
                                          <p:val>
                                            <p:strVal val="#ppt_x"/>
                                          </p:val>
                                        </p:tav>
                                        <p:tav tm="100000">
                                          <p:val>
                                            <p:strVal val="#ppt_x"/>
                                          </p:val>
                                        </p:tav>
                                      </p:tavLst>
                                    </p:anim>
                                    <p:anim calcmode="lin" valueType="num">
                                      <p:cBhvr>
                                        <p:cTn id="54" dur="900" decel="100000" fill="hold"/>
                                        <p:tgtEl>
                                          <p:spTgt spid="67"/>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68"/>
                                        </p:tgtEl>
                                        <p:attrNameLst>
                                          <p:attrName>style.visibility</p:attrName>
                                        </p:attrNameLst>
                                      </p:cBhvr>
                                      <p:to>
                                        <p:strVal val="visible"/>
                                      </p:to>
                                    </p:set>
                                    <p:anim calcmode="lin" valueType="num">
                                      <p:cBhvr>
                                        <p:cTn id="60" dur="1000" fill="hold"/>
                                        <p:tgtEl>
                                          <p:spTgt spid="68"/>
                                        </p:tgtEl>
                                        <p:attrNameLst>
                                          <p:attrName>ppt_w</p:attrName>
                                        </p:attrNameLst>
                                      </p:cBhvr>
                                      <p:tavLst>
                                        <p:tav tm="0">
                                          <p:val>
                                            <p:fltVal val="0"/>
                                          </p:val>
                                        </p:tav>
                                        <p:tav tm="100000">
                                          <p:val>
                                            <p:strVal val="#ppt_w"/>
                                          </p:val>
                                        </p:tav>
                                      </p:tavLst>
                                    </p:anim>
                                    <p:anim calcmode="lin" valueType="num">
                                      <p:cBhvr>
                                        <p:cTn id="61" dur="1000" fill="hold"/>
                                        <p:tgtEl>
                                          <p:spTgt spid="68"/>
                                        </p:tgtEl>
                                        <p:attrNameLst>
                                          <p:attrName>ppt_h</p:attrName>
                                        </p:attrNameLst>
                                      </p:cBhvr>
                                      <p:tavLst>
                                        <p:tav tm="0">
                                          <p:val>
                                            <p:fltVal val="0"/>
                                          </p:val>
                                        </p:tav>
                                        <p:tav tm="100000">
                                          <p:val>
                                            <p:strVal val="#ppt_h"/>
                                          </p:val>
                                        </p:tav>
                                      </p:tavLst>
                                    </p:anim>
                                    <p:anim calcmode="lin" valueType="num">
                                      <p:cBhvr>
                                        <p:cTn id="62" dur="1000" fill="hold"/>
                                        <p:tgtEl>
                                          <p:spTgt spid="6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animBg="1"/>
      <p:bldP spid="63" grpId="0"/>
      <p:bldP spid="66" grpId="0" animBg="1"/>
      <p:bldP spid="67" grpId="0"/>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355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Fixed Function Logic</a:t>
            </a:r>
          </a:p>
        </p:txBody>
      </p:sp>
      <p:graphicFrame>
        <p:nvGraphicFramePr>
          <p:cNvPr id="2" name="图示 1"/>
          <p:cNvGraphicFramePr/>
          <p:nvPr>
            <p:extLst>
              <p:ext uri="{D42A27DB-BD31-4B8C-83A1-F6EECF244321}">
                <p14:modId xmlns:p14="http://schemas.microsoft.com/office/powerpoint/2010/main" val="2702571353"/>
              </p:ext>
            </p:extLst>
          </p:nvPr>
        </p:nvGraphicFramePr>
        <p:xfrm>
          <a:off x="1691680" y="2564904"/>
          <a:ext cx="5904656" cy="4031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488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355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Fixed Function Logic</a:t>
            </a:r>
          </a:p>
        </p:txBody>
      </p:sp>
      <p:sp>
        <p:nvSpPr>
          <p:cNvPr id="5" name="Text Box 13"/>
          <p:cNvSpPr txBox="1">
            <a:spLocks noChangeArrowheads="1"/>
          </p:cNvSpPr>
          <p:nvPr/>
        </p:nvSpPr>
        <p:spPr bwMode="auto">
          <a:xfrm>
            <a:off x="467544" y="2506831"/>
            <a:ext cx="827722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ts val="600"/>
              </a:spcBef>
              <a:buFont typeface="Wingdings" pitchFamily="2" charset="2"/>
              <a:buChar char="ü"/>
            </a:pPr>
            <a:r>
              <a:rPr lang="en-US" altLang="zh-CN" sz="2400" dirty="0" smtClean="0">
                <a:ea typeface="宋体" pitchFamily="2" charset="-122"/>
              </a:rPr>
              <a:t>CMOS (Complementary Metal-Oxide </a:t>
            </a:r>
            <a:r>
              <a:rPr lang="en-US" altLang="zh-CN" sz="2400" dirty="0">
                <a:ea typeface="宋体" pitchFamily="2" charset="-122"/>
              </a:rPr>
              <a:t>S</a:t>
            </a:r>
            <a:r>
              <a:rPr lang="en-US" altLang="zh-CN" sz="2400" dirty="0" smtClean="0">
                <a:ea typeface="宋体" pitchFamily="2" charset="-122"/>
              </a:rPr>
              <a:t>emiconductor)</a:t>
            </a:r>
          </a:p>
          <a:p>
            <a:pPr algn="just">
              <a:spcBef>
                <a:spcPts val="600"/>
              </a:spcBef>
            </a:pPr>
            <a:r>
              <a:rPr lang="en-US" altLang="zh-CN" sz="2400" dirty="0">
                <a:ea typeface="宋体" pitchFamily="2" charset="-122"/>
              </a:rPr>
              <a:t> </a:t>
            </a:r>
            <a:r>
              <a:rPr lang="en-US" altLang="zh-CN" sz="2400" dirty="0" smtClean="0">
                <a:ea typeface="宋体" pitchFamily="2" charset="-122"/>
              </a:rPr>
              <a:t>    - Field-effect transistor (</a:t>
            </a:r>
            <a:r>
              <a:rPr lang="zh-CN" altLang="en-US" sz="2400" dirty="0" smtClean="0">
                <a:ea typeface="宋体" pitchFamily="2" charset="-122"/>
              </a:rPr>
              <a:t>场效应晶体管</a:t>
            </a:r>
            <a:r>
              <a:rPr lang="en-US" altLang="zh-CN" sz="2400" dirty="0" smtClean="0">
                <a:ea typeface="宋体" pitchFamily="2" charset="-122"/>
              </a:rPr>
              <a:t>)</a:t>
            </a:r>
          </a:p>
          <a:p>
            <a:pPr algn="just">
              <a:spcBef>
                <a:spcPts val="600"/>
              </a:spcBef>
            </a:pPr>
            <a:r>
              <a:rPr lang="en-US" altLang="zh-CN" sz="2400" dirty="0">
                <a:ea typeface="宋体" pitchFamily="2" charset="-122"/>
              </a:rPr>
              <a:t> </a:t>
            </a:r>
            <a:r>
              <a:rPr lang="en-US" altLang="zh-CN" sz="2400" dirty="0" smtClean="0">
                <a:ea typeface="宋体" pitchFamily="2" charset="-122"/>
              </a:rPr>
              <a:t>    - dominant one</a:t>
            </a:r>
            <a:endParaRPr lang="en-US" altLang="zh-CN" sz="2400" dirty="0">
              <a:ea typeface="宋体" pitchFamily="2" charset="-122"/>
            </a:endParaRPr>
          </a:p>
        </p:txBody>
      </p:sp>
      <p:sp>
        <p:nvSpPr>
          <p:cNvPr id="6" name="Text Box 13"/>
          <p:cNvSpPr txBox="1">
            <a:spLocks noChangeArrowheads="1"/>
          </p:cNvSpPr>
          <p:nvPr/>
        </p:nvSpPr>
        <p:spPr bwMode="auto">
          <a:xfrm>
            <a:off x="471239" y="3933056"/>
            <a:ext cx="827722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ts val="600"/>
              </a:spcBef>
              <a:buFont typeface="Wingdings" pitchFamily="2" charset="2"/>
              <a:buChar char="ü"/>
            </a:pPr>
            <a:r>
              <a:rPr lang="en-US" altLang="zh-CN" sz="2400" dirty="0" smtClean="0">
                <a:ea typeface="宋体" pitchFamily="2" charset="-122"/>
              </a:rPr>
              <a:t>TTL (</a:t>
            </a:r>
            <a:r>
              <a:rPr lang="en-US" altLang="zh-CN" sz="2400" dirty="0"/>
              <a:t>Transistor-Transistor Logic</a:t>
            </a:r>
            <a:r>
              <a:rPr lang="en-US" altLang="zh-CN" sz="2400" dirty="0" smtClean="0">
                <a:ea typeface="宋体" pitchFamily="2" charset="-122"/>
              </a:rPr>
              <a:t>)</a:t>
            </a:r>
          </a:p>
          <a:p>
            <a:pPr algn="just">
              <a:spcBef>
                <a:spcPts val="600"/>
              </a:spcBef>
            </a:pPr>
            <a:r>
              <a:rPr lang="en-US" altLang="zh-CN" sz="2400" dirty="0">
                <a:ea typeface="宋体" pitchFamily="2" charset="-122"/>
              </a:rPr>
              <a:t> </a:t>
            </a:r>
            <a:r>
              <a:rPr lang="en-US" altLang="zh-CN" sz="2400" dirty="0" smtClean="0">
                <a:ea typeface="宋体" pitchFamily="2" charset="-122"/>
              </a:rPr>
              <a:t>    - bipolar junction transistor (</a:t>
            </a:r>
            <a:r>
              <a:rPr lang="zh-CN" altLang="en-US" sz="2400" dirty="0" smtClean="0">
                <a:ea typeface="宋体" pitchFamily="2" charset="-122"/>
              </a:rPr>
              <a:t>双极性晶体管管</a:t>
            </a:r>
            <a:r>
              <a:rPr lang="en-US" altLang="zh-CN" sz="2400" dirty="0" smtClean="0">
                <a:ea typeface="宋体" pitchFamily="2" charset="-122"/>
              </a:rPr>
              <a:t>)</a:t>
            </a:r>
          </a:p>
          <a:p>
            <a:pPr algn="just">
              <a:spcBef>
                <a:spcPts val="600"/>
              </a:spcBef>
            </a:pPr>
            <a:r>
              <a:rPr lang="en-US" altLang="zh-CN" sz="2400" dirty="0">
                <a:ea typeface="宋体" pitchFamily="2" charset="-122"/>
              </a:rPr>
              <a:t> </a:t>
            </a:r>
            <a:r>
              <a:rPr lang="en-US" altLang="zh-CN" sz="2400" dirty="0" smtClean="0">
                <a:ea typeface="宋体" pitchFamily="2" charset="-122"/>
              </a:rPr>
              <a:t>    - on the decline</a:t>
            </a:r>
            <a:endParaRPr lang="en-US" altLang="zh-CN" sz="2400" dirty="0">
              <a:ea typeface="宋体" pitchFamily="2" charset="-122"/>
            </a:endParaRPr>
          </a:p>
        </p:txBody>
      </p:sp>
      <p:sp>
        <p:nvSpPr>
          <p:cNvPr id="7" name="Text Box 13"/>
          <p:cNvSpPr txBox="1">
            <a:spLocks noChangeArrowheads="1"/>
          </p:cNvSpPr>
          <p:nvPr/>
        </p:nvSpPr>
        <p:spPr bwMode="auto">
          <a:xfrm>
            <a:off x="467544" y="5401379"/>
            <a:ext cx="8277225"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ts val="600"/>
              </a:spcBef>
              <a:buFont typeface="Wingdings" pitchFamily="2" charset="2"/>
              <a:buChar char="ü"/>
            </a:pPr>
            <a:r>
              <a:rPr lang="en-US" altLang="zh-CN" sz="2400" dirty="0">
                <a:ea typeface="宋体" pitchFamily="2" charset="-122"/>
              </a:rPr>
              <a:t> </a:t>
            </a:r>
            <a:r>
              <a:rPr lang="en-US" altLang="zh-CN" sz="2400" dirty="0" err="1" smtClean="0">
                <a:ea typeface="宋体" pitchFamily="2" charset="-122"/>
              </a:rPr>
              <a:t>BiCMOS</a:t>
            </a:r>
            <a:endParaRPr lang="en-US" altLang="zh-CN" sz="2400" dirty="0" smtClean="0">
              <a:ea typeface="宋体" pitchFamily="2" charset="-122"/>
            </a:endParaRPr>
          </a:p>
          <a:p>
            <a:pPr algn="just">
              <a:spcBef>
                <a:spcPts val="600"/>
              </a:spcBef>
            </a:pPr>
            <a:r>
              <a:rPr lang="en-US" altLang="zh-CN" sz="2400" dirty="0">
                <a:ea typeface="宋体" pitchFamily="2" charset="-122"/>
              </a:rPr>
              <a:t> </a:t>
            </a:r>
            <a:r>
              <a:rPr lang="en-US" altLang="zh-CN" sz="2400" dirty="0" smtClean="0">
                <a:ea typeface="宋体" pitchFamily="2" charset="-122"/>
              </a:rPr>
              <a:t>    - a combination of CMOS and TTL</a:t>
            </a:r>
            <a:endParaRPr lang="en-US" altLang="zh-CN" sz="2400" dirty="0">
              <a:ea typeface="宋体" pitchFamily="2" charset="-122"/>
            </a:endParaRPr>
          </a:p>
        </p:txBody>
      </p:sp>
    </p:spTree>
    <p:extLst>
      <p:ext uri="{BB962C8B-B14F-4D97-AF65-F5344CB8AC3E}">
        <p14:creationId xmlns:p14="http://schemas.microsoft.com/office/powerpoint/2010/main" val="370045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900" decel="100000" fill="hold"/>
                                        <p:tgtEl>
                                          <p:spTgt spid="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355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Fixed Function Logic</a:t>
            </a:r>
          </a:p>
        </p:txBody>
      </p:sp>
      <p:sp>
        <p:nvSpPr>
          <p:cNvPr id="23556" name="Text Box 4"/>
          <p:cNvSpPr txBox="1">
            <a:spLocks noChangeArrowheads="1"/>
          </p:cNvSpPr>
          <p:nvPr/>
        </p:nvSpPr>
        <p:spPr bwMode="auto">
          <a:xfrm>
            <a:off x="755576" y="2391271"/>
            <a:ext cx="7983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dirty="0" smtClean="0">
                <a:ea typeface="宋体" pitchFamily="2" charset="-122"/>
              </a:rPr>
              <a:t>Packaging </a:t>
            </a:r>
            <a:r>
              <a:rPr lang="en-US" altLang="zh-CN" sz="2400" dirty="0">
                <a:ea typeface="宋体" pitchFamily="2" charset="-122"/>
              </a:rPr>
              <a:t>for fixed function logic is shown. </a:t>
            </a:r>
          </a:p>
        </p:txBody>
      </p:sp>
      <p:graphicFrame>
        <p:nvGraphicFramePr>
          <p:cNvPr id="23557" name="Object 19"/>
          <p:cNvGraphicFramePr>
            <a:graphicFrameLocks noChangeAspect="1"/>
          </p:cNvGraphicFramePr>
          <p:nvPr>
            <p:extLst>
              <p:ext uri="{D42A27DB-BD31-4B8C-83A1-F6EECF244321}">
                <p14:modId xmlns:p14="http://schemas.microsoft.com/office/powerpoint/2010/main" val="3446221544"/>
              </p:ext>
            </p:extLst>
          </p:nvPr>
        </p:nvGraphicFramePr>
        <p:xfrm>
          <a:off x="755576" y="3140968"/>
          <a:ext cx="7315200" cy="2571750"/>
        </p:xfrm>
        <a:graphic>
          <a:graphicData uri="http://schemas.openxmlformats.org/presentationml/2006/ole">
            <mc:AlternateContent xmlns:mc="http://schemas.openxmlformats.org/markup-compatibility/2006">
              <mc:Choice xmlns:v="urn:schemas-microsoft-com:vml" Requires="v">
                <p:oleObj spid="_x0000_s23626" name="CorelDRAW" r:id="rId3" imgW="4317893" imgH="1517660" progId="CorelDRAW.Graphic.13">
                  <p:embed/>
                </p:oleObj>
              </mc:Choice>
              <mc:Fallback>
                <p:oleObj name="CorelDRAW" r:id="rId3" imgW="4317893" imgH="1517660" progId="CorelDRAW.Graphic.1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140968"/>
                        <a:ext cx="73152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Text Box 20"/>
          <p:cNvSpPr txBox="1">
            <a:spLocks noChangeArrowheads="1"/>
          </p:cNvSpPr>
          <p:nvPr/>
        </p:nvSpPr>
        <p:spPr bwMode="auto">
          <a:xfrm>
            <a:off x="1893813" y="5655568"/>
            <a:ext cx="64690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DIP package              		     SOIC package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457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Fixed Function Logic</a:t>
            </a:r>
          </a:p>
        </p:txBody>
      </p:sp>
      <p:sp>
        <p:nvSpPr>
          <p:cNvPr id="24580" name="Text Box 2"/>
          <p:cNvSpPr txBox="1">
            <a:spLocks noChangeArrowheads="1"/>
          </p:cNvSpPr>
          <p:nvPr/>
        </p:nvSpPr>
        <p:spPr bwMode="auto">
          <a:xfrm>
            <a:off x="755576" y="2381979"/>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dirty="0">
                <a:ea typeface="宋体" pitchFamily="2" charset="-122"/>
              </a:rPr>
              <a:t>Some common gate </a:t>
            </a:r>
            <a:r>
              <a:rPr lang="en-US" altLang="zh-CN" sz="2400" dirty="0" smtClean="0">
                <a:ea typeface="宋体" pitchFamily="2" charset="-122"/>
              </a:rPr>
              <a:t>configurations and their standard identifier digits </a:t>
            </a:r>
            <a:r>
              <a:rPr lang="en-US" altLang="zh-CN" sz="2400" dirty="0">
                <a:ea typeface="宋体" pitchFamily="2" charset="-122"/>
              </a:rPr>
              <a:t>are shown. </a:t>
            </a:r>
          </a:p>
        </p:txBody>
      </p:sp>
      <p:graphicFrame>
        <p:nvGraphicFramePr>
          <p:cNvPr id="24581" name="Object 8"/>
          <p:cNvGraphicFramePr>
            <a:graphicFrameLocks noChangeAspect="1"/>
          </p:cNvGraphicFramePr>
          <p:nvPr>
            <p:extLst>
              <p:ext uri="{D42A27DB-BD31-4B8C-83A1-F6EECF244321}">
                <p14:modId xmlns:p14="http://schemas.microsoft.com/office/powerpoint/2010/main" val="4174939516"/>
              </p:ext>
            </p:extLst>
          </p:nvPr>
        </p:nvGraphicFramePr>
        <p:xfrm>
          <a:off x="1619672" y="3080535"/>
          <a:ext cx="5760640" cy="3680846"/>
        </p:xfrm>
        <a:graphic>
          <a:graphicData uri="http://schemas.openxmlformats.org/presentationml/2006/ole">
            <mc:AlternateContent xmlns:mc="http://schemas.openxmlformats.org/markup-compatibility/2006">
              <mc:Choice xmlns:v="urn:schemas-microsoft-com:vml" Requires="v">
                <p:oleObj spid="_x0000_s24648" name="CorelDRAW" r:id="rId3" imgW="5292932" imgH="3381898" progId="CorelDRAW.Graphic.13">
                  <p:embed/>
                </p:oleObj>
              </mc:Choice>
              <mc:Fallback>
                <p:oleObj name="CorelDRAW" r:id="rId3" imgW="5292932" imgH="3381898" progId="CorelDRAW.Graphic.1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080535"/>
                        <a:ext cx="5760640" cy="368084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560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Fixed Function Logic</a:t>
            </a:r>
          </a:p>
        </p:txBody>
      </p:sp>
      <p:sp>
        <p:nvSpPr>
          <p:cNvPr id="25604" name="Rectangle 8"/>
          <p:cNvSpPr>
            <a:spLocks noChangeArrowheads="1"/>
          </p:cNvSpPr>
          <p:nvPr/>
        </p:nvSpPr>
        <p:spPr bwMode="auto">
          <a:xfrm>
            <a:off x="2057400" y="2959100"/>
            <a:ext cx="5181600" cy="38100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5605" name="Text Box 2"/>
          <p:cNvSpPr txBox="1">
            <a:spLocks noChangeArrowheads="1"/>
          </p:cNvSpPr>
          <p:nvPr/>
        </p:nvSpPr>
        <p:spPr bwMode="auto">
          <a:xfrm>
            <a:off x="838200" y="242093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Logic symbols show the gates and associated pin numbers. </a:t>
            </a:r>
          </a:p>
        </p:txBody>
      </p:sp>
      <p:graphicFrame>
        <p:nvGraphicFramePr>
          <p:cNvPr id="25606" name="Object 7"/>
          <p:cNvGraphicFramePr>
            <a:graphicFrameLocks noChangeAspect="1"/>
          </p:cNvGraphicFramePr>
          <p:nvPr/>
        </p:nvGraphicFramePr>
        <p:xfrm>
          <a:off x="2362200" y="3035300"/>
          <a:ext cx="4519613" cy="3544888"/>
        </p:xfrm>
        <a:graphic>
          <a:graphicData uri="http://schemas.openxmlformats.org/presentationml/2006/ole">
            <mc:AlternateContent xmlns:mc="http://schemas.openxmlformats.org/markup-compatibility/2006">
              <mc:Choice xmlns:v="urn:schemas-microsoft-com:vml" Requires="v">
                <p:oleObj spid="_x0000_s25673" name="CorelDRAW" r:id="rId3" imgW="2334447" imgH="1832051" progId="CorelDRAW.Graphic.13">
                  <p:embed/>
                </p:oleObj>
              </mc:Choice>
              <mc:Fallback>
                <p:oleObj name="CorelDRAW" r:id="rId3" imgW="2334447" imgH="1832051" progId="CorelDRAW.Graphic.1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035300"/>
                        <a:ext cx="4519613" cy="354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662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Performance characteristics and parameters</a:t>
            </a:r>
            <a:endParaRPr lang="en-US" altLang="zh-CN" sz="2800" b="1" dirty="0">
              <a:ea typeface="宋体" pitchFamily="2" charset="-122"/>
              <a:cs typeface="Times New Roman" pitchFamily="18" charset="0"/>
            </a:endParaRPr>
          </a:p>
        </p:txBody>
      </p:sp>
      <p:sp>
        <p:nvSpPr>
          <p:cNvPr id="26628" name="Text Box 2"/>
          <p:cNvSpPr txBox="1">
            <a:spLocks noChangeArrowheads="1"/>
          </p:cNvSpPr>
          <p:nvPr/>
        </p:nvSpPr>
        <p:spPr bwMode="auto">
          <a:xfrm>
            <a:off x="467544" y="2420888"/>
            <a:ext cx="84969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eaLnBrk="1" hangingPunct="1">
              <a:spcBef>
                <a:spcPct val="50000"/>
              </a:spcBef>
              <a:buFont typeface="Wingdings" pitchFamily="2" charset="2"/>
              <a:buChar char="ü"/>
            </a:pPr>
            <a:r>
              <a:rPr lang="en-US" altLang="zh-CN" sz="2400" dirty="0" smtClean="0">
                <a:ea typeface="宋体" pitchFamily="2" charset="-122"/>
              </a:rPr>
              <a:t>Propagation Delay Time (</a:t>
            </a:r>
            <a:r>
              <a:rPr lang="en-US" altLang="zh-CN" sz="2400" i="1" dirty="0" err="1" smtClean="0">
                <a:ea typeface="宋体" pitchFamily="2" charset="-122"/>
              </a:rPr>
              <a:t>t</a:t>
            </a:r>
            <a:r>
              <a:rPr lang="en-US" altLang="zh-CN" sz="2400" i="1" baseline="-25000" dirty="0" err="1" smtClean="0">
                <a:ea typeface="宋体" pitchFamily="2" charset="-122"/>
              </a:rPr>
              <a:t>p</a:t>
            </a:r>
            <a:r>
              <a:rPr lang="en-US" altLang="zh-CN" sz="2400" dirty="0" smtClean="0">
                <a:ea typeface="宋体" pitchFamily="2" charset="-122"/>
              </a:rPr>
              <a:t>)</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The time interval between the transition of an input pulse and </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the occurrence of the resulting transition of the output pulse</a:t>
            </a:r>
            <a:endParaRPr lang="en-US" altLang="zh-CN" sz="2400" dirty="0">
              <a:ea typeface="宋体" pitchFamily="2" charset="-122"/>
            </a:endParaRPr>
          </a:p>
        </p:txBody>
      </p:sp>
      <p:pic>
        <p:nvPicPr>
          <p:cNvPr id="26645" name="Picture 21"/>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487760" y="3655268"/>
            <a:ext cx="6324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0"/>
          </p:nvPr>
        </p:nvSpPr>
        <p:spPr>
          <a:xfrm>
            <a:off x="6589713" y="6376988"/>
            <a:ext cx="2193925" cy="457200"/>
          </a:xfrm>
        </p:spPr>
        <p:txBody>
          <a:bodyPr/>
          <a:lstStyle/>
          <a:p>
            <a:pPr>
              <a:defRPr/>
            </a:pPr>
            <a:fld id="{898BFAE3-47C0-4303-B99D-FE856A05821E}" type="slidenum">
              <a:rPr lang="zh-CN" altLang="en-US"/>
              <a:pPr>
                <a:defRPr/>
              </a:pPr>
              <a:t>3</a:t>
            </a:fld>
            <a:endParaRPr lang="en-US" altLang="zh-CN"/>
          </a:p>
        </p:txBody>
      </p:sp>
      <p:sp>
        <p:nvSpPr>
          <p:cNvPr id="6147" name="Rectangle 3"/>
          <p:cNvSpPr>
            <a:spLocks noGrp="1" noChangeArrowheads="1"/>
          </p:cNvSpPr>
          <p:nvPr>
            <p:ph type="body" idx="1"/>
          </p:nvPr>
        </p:nvSpPr>
        <p:spPr>
          <a:xfrm>
            <a:off x="457200" y="2420938"/>
            <a:ext cx="8229600" cy="2520950"/>
          </a:xfrm>
        </p:spPr>
        <p:txBody>
          <a:bodyPr/>
          <a:lstStyle/>
          <a:p>
            <a:pPr>
              <a:lnSpc>
                <a:spcPct val="120000"/>
              </a:lnSpc>
              <a:buClrTx/>
              <a:buFont typeface="Wingdings" pitchFamily="2" charset="2"/>
              <a:buChar char="ü"/>
              <a:defRPr/>
            </a:pPr>
            <a:r>
              <a:rPr lang="en-US" altLang="zh-CN" sz="2400" dirty="0" smtClean="0">
                <a:ea typeface="宋体" pitchFamily="2" charset="-122"/>
              </a:rPr>
              <a:t>The circuit that performs a specified logic operation</a:t>
            </a:r>
          </a:p>
          <a:p>
            <a:pPr>
              <a:lnSpc>
                <a:spcPct val="120000"/>
              </a:lnSpc>
              <a:buClrTx/>
              <a:buFont typeface="Wingdings" pitchFamily="2" charset="2"/>
              <a:buChar char="ü"/>
              <a:defRPr/>
            </a:pPr>
            <a:r>
              <a:rPr lang="en-US" altLang="zh-CN" sz="2400" dirty="0" smtClean="0">
                <a:ea typeface="宋体" pitchFamily="2" charset="-122"/>
              </a:rPr>
              <a:t>Inputs, outputs </a:t>
            </a:r>
            <a:r>
              <a:rPr lang="zh-CN" altLang="en-US" sz="2400" dirty="0" smtClean="0">
                <a:ea typeface="宋体" pitchFamily="2" charset="-122"/>
              </a:rPr>
              <a:t>（输入，输出）</a:t>
            </a:r>
            <a:r>
              <a:rPr lang="en-US" altLang="zh-CN" sz="2400" dirty="0" smtClean="0">
                <a:ea typeface="宋体" pitchFamily="2" charset="-122"/>
              </a:rPr>
              <a:t>: the lines connected to each symbol (gate).</a:t>
            </a:r>
          </a:p>
          <a:p>
            <a:pPr>
              <a:lnSpc>
                <a:spcPct val="120000"/>
              </a:lnSpc>
              <a:buClrTx/>
              <a:buFont typeface="Wingdings" pitchFamily="2" charset="2"/>
              <a:buChar char="ü"/>
              <a:defRPr/>
            </a:pPr>
            <a:r>
              <a:rPr lang="en-US" altLang="zh-CN" sz="2400" dirty="0" smtClean="0">
                <a:ea typeface="宋体" pitchFamily="2" charset="-122"/>
              </a:rPr>
              <a:t>AND </a:t>
            </a:r>
            <a:r>
              <a:rPr lang="en-US" altLang="zh-CN" sz="2400" dirty="0" err="1" smtClean="0">
                <a:ea typeface="宋体" pitchFamily="2" charset="-122"/>
              </a:rPr>
              <a:t>and</a:t>
            </a:r>
            <a:r>
              <a:rPr lang="en-US" altLang="zh-CN" sz="2400" dirty="0" smtClean="0">
                <a:ea typeface="宋体" pitchFamily="2" charset="-122"/>
              </a:rPr>
              <a:t> OR gates can have any number of inputs; </a:t>
            </a:r>
          </a:p>
          <a:p>
            <a:pPr marL="0" indent="0">
              <a:lnSpc>
                <a:spcPct val="120000"/>
              </a:lnSpc>
              <a:buClrTx/>
              <a:buFont typeface="Wingdings" pitchFamily="2" charset="2"/>
              <a:buNone/>
              <a:defRPr/>
            </a:pPr>
            <a:r>
              <a:rPr lang="en-US" altLang="zh-CN" sz="2400" dirty="0">
                <a:ea typeface="宋体" pitchFamily="2" charset="-122"/>
              </a:rPr>
              <a:t> </a:t>
            </a:r>
            <a:r>
              <a:rPr lang="en-US" altLang="zh-CN" sz="2400" dirty="0" smtClean="0">
                <a:ea typeface="宋体" pitchFamily="2" charset="-122"/>
              </a:rPr>
              <a:t>    NOT gate has only one input.</a:t>
            </a:r>
            <a:endParaRPr lang="zh-CN" altLang="en-US" sz="2400" dirty="0">
              <a:ea typeface="宋体" pitchFamily="2" charset="-122"/>
            </a:endParaRPr>
          </a:p>
        </p:txBody>
      </p:sp>
      <p:sp>
        <p:nvSpPr>
          <p:cNvPr id="717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Logic Operations</a:t>
            </a:r>
          </a:p>
        </p:txBody>
      </p:sp>
      <p:sp>
        <p:nvSpPr>
          <p:cNvPr id="717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Logic Gates (</a:t>
            </a:r>
            <a:r>
              <a:rPr lang="zh-CN" altLang="en-US" sz="2800" b="1">
                <a:ea typeface="宋体" pitchFamily="2" charset="-122"/>
                <a:cs typeface="Times New Roman" pitchFamily="18" charset="0"/>
              </a:rPr>
              <a:t>逻辑门</a:t>
            </a:r>
            <a:r>
              <a:rPr lang="en-US" altLang="zh-CN" sz="2800" b="1">
                <a:ea typeface="宋体" pitchFamily="2" charset="-122"/>
                <a:cs typeface="Times New Roman"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662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Performance characteristics and parameters</a:t>
            </a:r>
            <a:endParaRPr lang="en-US" altLang="zh-CN" sz="2800" b="1" dirty="0">
              <a:ea typeface="宋体" pitchFamily="2" charset="-122"/>
              <a:cs typeface="Times New Roman" pitchFamily="18" charset="0"/>
            </a:endParaRPr>
          </a:p>
        </p:txBody>
      </p:sp>
      <p:sp>
        <p:nvSpPr>
          <p:cNvPr id="26628" name="Text Box 2"/>
          <p:cNvSpPr txBox="1">
            <a:spLocks noChangeArrowheads="1"/>
          </p:cNvSpPr>
          <p:nvPr/>
        </p:nvSpPr>
        <p:spPr bwMode="auto">
          <a:xfrm>
            <a:off x="467544" y="2420888"/>
            <a:ext cx="84969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eaLnBrk="1" hangingPunct="1">
              <a:spcBef>
                <a:spcPct val="50000"/>
              </a:spcBef>
              <a:buFont typeface="Wingdings" pitchFamily="2" charset="2"/>
              <a:buChar char="ü"/>
            </a:pPr>
            <a:r>
              <a:rPr lang="en-US" altLang="zh-CN" sz="2400" b="1" dirty="0" smtClean="0">
                <a:ea typeface="宋体" pitchFamily="2" charset="-122"/>
              </a:rPr>
              <a:t>DC Supply Voltage </a:t>
            </a:r>
            <a:r>
              <a:rPr lang="en-US" altLang="zh-CN" sz="2400" dirty="0" smtClean="0">
                <a:ea typeface="宋体" pitchFamily="2" charset="-122"/>
              </a:rPr>
              <a:t>(</a:t>
            </a:r>
            <a:r>
              <a:rPr lang="en-US" altLang="zh-CN" sz="2400" i="1" dirty="0" err="1" smtClean="0">
                <a:ea typeface="宋体" pitchFamily="2" charset="-122"/>
              </a:rPr>
              <a:t>V</a:t>
            </a:r>
            <a:r>
              <a:rPr lang="en-US" altLang="zh-CN" sz="2400" i="1" baseline="-25000" dirty="0" err="1" smtClean="0">
                <a:ea typeface="宋体" pitchFamily="2" charset="-122"/>
              </a:rPr>
              <a:t>cc</a:t>
            </a:r>
            <a:r>
              <a:rPr lang="en-US" altLang="zh-CN" sz="2400" dirty="0" smtClean="0">
                <a:ea typeface="宋体" pitchFamily="2" charset="-122"/>
              </a:rPr>
              <a:t>)</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CMOS logic</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5V (2V-6V)</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3.3V (2V-3.6V)</a:t>
            </a:r>
          </a:p>
          <a:p>
            <a:pPr algn="just" eaLnBrk="1" hangingPunct="1">
              <a:spcBef>
                <a:spcPts val="0"/>
              </a:spcBef>
            </a:pPr>
            <a:r>
              <a:rPr lang="en-US" altLang="zh-CN" sz="2400" dirty="0" smtClean="0">
                <a:ea typeface="宋体" pitchFamily="2" charset="-122"/>
              </a:rPr>
              <a:t>     - Bipolar logic</a:t>
            </a:r>
          </a:p>
          <a:p>
            <a:pPr algn="just" eaLnBrk="1" hangingPunct="1">
              <a:spcBef>
                <a:spcPts val="0"/>
              </a:spcBef>
            </a:pPr>
            <a:r>
              <a:rPr lang="en-US" altLang="zh-CN" sz="2400" dirty="0" smtClean="0">
                <a:ea typeface="宋体" pitchFamily="2" charset="-122"/>
              </a:rPr>
              <a:t>       5V (4.5V-5.5V)</a:t>
            </a:r>
            <a:endParaRPr lang="en-US" altLang="zh-CN" sz="2400" dirty="0">
              <a:ea typeface="宋体" pitchFamily="2" charset="-122"/>
            </a:endParaRPr>
          </a:p>
        </p:txBody>
      </p:sp>
      <p:sp>
        <p:nvSpPr>
          <p:cNvPr id="6" name="Text Box 2"/>
          <p:cNvSpPr txBox="1">
            <a:spLocks noChangeArrowheads="1"/>
          </p:cNvSpPr>
          <p:nvPr/>
        </p:nvSpPr>
        <p:spPr bwMode="auto">
          <a:xfrm>
            <a:off x="467544" y="4725144"/>
            <a:ext cx="84969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eaLnBrk="1" hangingPunct="1">
              <a:spcBef>
                <a:spcPct val="50000"/>
              </a:spcBef>
              <a:buFont typeface="Wingdings" pitchFamily="2" charset="2"/>
              <a:buChar char="ü"/>
            </a:pPr>
            <a:r>
              <a:rPr lang="en-US" altLang="zh-CN" sz="2400" b="1" dirty="0" smtClean="0">
                <a:ea typeface="宋体" pitchFamily="2" charset="-122"/>
              </a:rPr>
              <a:t>Power Dissipation </a:t>
            </a:r>
            <a:r>
              <a:rPr lang="en-US" altLang="zh-CN" sz="2400" dirty="0" smtClean="0">
                <a:ea typeface="宋体" pitchFamily="2" charset="-122"/>
              </a:rPr>
              <a:t>(</a:t>
            </a:r>
            <a:r>
              <a:rPr lang="en-US" altLang="zh-CN" sz="2400" i="1" dirty="0" smtClean="0">
                <a:ea typeface="宋体" pitchFamily="2" charset="-122"/>
              </a:rPr>
              <a:t>P</a:t>
            </a:r>
            <a:r>
              <a:rPr lang="en-US" altLang="zh-CN" sz="2400" i="1" baseline="-25000" dirty="0" smtClean="0">
                <a:ea typeface="宋体" pitchFamily="2" charset="-122"/>
              </a:rPr>
              <a:t>D</a:t>
            </a:r>
            <a:r>
              <a:rPr lang="en-US" altLang="zh-CN" sz="2400" dirty="0" smtClean="0">
                <a:ea typeface="宋体" pitchFamily="2" charset="-122"/>
              </a:rPr>
              <a:t>)</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the product of the dc supply voltage and average supply current</a:t>
            </a:r>
          </a:p>
        </p:txBody>
      </p:sp>
      <p:graphicFrame>
        <p:nvGraphicFramePr>
          <p:cNvPr id="2" name="对象 1"/>
          <p:cNvGraphicFramePr>
            <a:graphicFrameLocks noChangeAspect="1"/>
          </p:cNvGraphicFramePr>
          <p:nvPr>
            <p:extLst>
              <p:ext uri="{D42A27DB-BD31-4B8C-83A1-F6EECF244321}">
                <p14:modId xmlns:p14="http://schemas.microsoft.com/office/powerpoint/2010/main" val="3042173267"/>
              </p:ext>
            </p:extLst>
          </p:nvPr>
        </p:nvGraphicFramePr>
        <p:xfrm>
          <a:off x="3707904" y="5733256"/>
          <a:ext cx="2485437" cy="720080"/>
        </p:xfrm>
        <a:graphic>
          <a:graphicData uri="http://schemas.openxmlformats.org/presentationml/2006/ole">
            <mc:AlternateContent xmlns:mc="http://schemas.openxmlformats.org/markup-compatibility/2006">
              <mc:Choice xmlns:v="urn:schemas-microsoft-com:vml" Requires="v">
                <p:oleObj spid="_x0000_s37942" name="Equation" r:id="rId3" imgW="1358640" imgH="393480" progId="Equation.DSMT4">
                  <p:embed/>
                </p:oleObj>
              </mc:Choice>
              <mc:Fallback>
                <p:oleObj name="Equation" r:id="rId3" imgW="1358640" imgH="393480" progId="Equation.DSMT4">
                  <p:embed/>
                  <p:pic>
                    <p:nvPicPr>
                      <p:cNvPr id="0" name=""/>
                      <p:cNvPicPr/>
                      <p:nvPr/>
                    </p:nvPicPr>
                    <p:blipFill>
                      <a:blip r:embed="rId4"/>
                      <a:stretch>
                        <a:fillRect/>
                      </a:stretch>
                    </p:blipFill>
                    <p:spPr>
                      <a:xfrm>
                        <a:off x="3707904" y="5733256"/>
                        <a:ext cx="2485437" cy="720080"/>
                      </a:xfrm>
                      <a:prstGeom prst="rect">
                        <a:avLst/>
                      </a:prstGeom>
                    </p:spPr>
                  </p:pic>
                </p:oleObj>
              </mc:Fallback>
            </mc:AlternateContent>
          </a:graphicData>
        </a:graphic>
      </p:graphicFrame>
    </p:spTree>
    <p:extLst>
      <p:ext uri="{BB962C8B-B14F-4D97-AF65-F5344CB8AC3E}">
        <p14:creationId xmlns:p14="http://schemas.microsoft.com/office/powerpoint/2010/main" val="3350453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662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Performance characteristics and parameters</a:t>
            </a:r>
            <a:endParaRPr lang="en-US" altLang="zh-CN" sz="2800" b="1" dirty="0">
              <a:ea typeface="宋体" pitchFamily="2" charset="-122"/>
              <a:cs typeface="Times New Roman" pitchFamily="18" charset="0"/>
            </a:endParaRPr>
          </a:p>
        </p:txBody>
      </p:sp>
      <p:sp>
        <p:nvSpPr>
          <p:cNvPr id="26628" name="Text Box 2"/>
          <p:cNvSpPr txBox="1">
            <a:spLocks noChangeArrowheads="1"/>
          </p:cNvSpPr>
          <p:nvPr/>
        </p:nvSpPr>
        <p:spPr bwMode="auto">
          <a:xfrm>
            <a:off x="467544" y="2420888"/>
            <a:ext cx="849694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eaLnBrk="1" hangingPunct="1">
              <a:spcBef>
                <a:spcPct val="50000"/>
              </a:spcBef>
              <a:buFont typeface="Wingdings" pitchFamily="2" charset="2"/>
              <a:buChar char="ü"/>
            </a:pPr>
            <a:r>
              <a:rPr lang="en-US" altLang="zh-CN" sz="2400" b="1" dirty="0" smtClean="0">
                <a:ea typeface="宋体" pitchFamily="2" charset="-122"/>
              </a:rPr>
              <a:t>Input and output Logic Levels</a:t>
            </a:r>
            <a:endParaRPr lang="en-US" altLang="zh-CN" sz="2400" dirty="0" smtClean="0">
              <a:ea typeface="宋体" pitchFamily="2" charset="-122"/>
            </a:endParaRP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CMOS Logic (5V) </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a:t>
            </a:r>
            <a:r>
              <a:rPr lang="en-US" altLang="zh-CN" sz="2400" i="1" dirty="0" err="1" smtClean="0">
                <a:ea typeface="宋体" pitchFamily="2" charset="-122"/>
              </a:rPr>
              <a:t>V</a:t>
            </a:r>
            <a:r>
              <a:rPr lang="en-US" altLang="zh-CN" sz="2400" i="1" baseline="-25000" dirty="0" err="1" smtClean="0">
                <a:ea typeface="宋体" pitchFamily="2" charset="-122"/>
              </a:rPr>
              <a:t>IL_Max</a:t>
            </a:r>
            <a:r>
              <a:rPr lang="en-US" altLang="zh-CN" sz="2400" dirty="0" smtClean="0">
                <a:ea typeface="宋体" pitchFamily="2" charset="-122"/>
              </a:rPr>
              <a:t>=1.5 V     </a:t>
            </a:r>
            <a:r>
              <a:rPr lang="en-US" altLang="zh-CN" sz="2400" i="1" dirty="0" err="1" smtClean="0">
                <a:ea typeface="宋体" pitchFamily="2" charset="-122"/>
              </a:rPr>
              <a:t>V</a:t>
            </a:r>
            <a:r>
              <a:rPr lang="en-US" altLang="zh-CN" sz="2400" i="1" baseline="-25000" dirty="0" err="1" smtClean="0">
                <a:ea typeface="宋体" pitchFamily="2" charset="-122"/>
              </a:rPr>
              <a:t>IH_Min</a:t>
            </a:r>
            <a:r>
              <a:rPr lang="en-US" altLang="zh-CN" sz="2400" dirty="0" smtClean="0">
                <a:ea typeface="宋体" pitchFamily="2" charset="-122"/>
              </a:rPr>
              <a:t>=3.5 V</a:t>
            </a:r>
            <a:endParaRPr lang="en-US" altLang="zh-CN" sz="2400" baseline="-25000" dirty="0">
              <a:ea typeface="宋体" pitchFamily="2" charset="-122"/>
            </a:endParaRPr>
          </a:p>
          <a:p>
            <a:pPr algn="just" eaLnBrk="1" hangingPunct="1">
              <a:spcBef>
                <a:spcPts val="0"/>
              </a:spcBef>
            </a:pPr>
            <a:r>
              <a:rPr lang="en-US" altLang="zh-CN" sz="2400" dirty="0" smtClean="0">
                <a:ea typeface="宋体" pitchFamily="2" charset="-122"/>
              </a:rPr>
              <a:t>       </a:t>
            </a:r>
            <a:r>
              <a:rPr lang="en-US" altLang="zh-CN" sz="2400" i="1" dirty="0" err="1" smtClean="0">
                <a:ea typeface="宋体" pitchFamily="2" charset="-122"/>
              </a:rPr>
              <a:t>V</a:t>
            </a:r>
            <a:r>
              <a:rPr lang="en-US" altLang="zh-CN" sz="2400" i="1" baseline="-25000" dirty="0" err="1" smtClean="0">
                <a:ea typeface="宋体" pitchFamily="2" charset="-122"/>
              </a:rPr>
              <a:t>OL_Max</a:t>
            </a:r>
            <a:r>
              <a:rPr lang="en-US" altLang="zh-CN" sz="2400" dirty="0" smtClean="0">
                <a:ea typeface="宋体" pitchFamily="2" charset="-122"/>
              </a:rPr>
              <a:t>=0.33 V  </a:t>
            </a:r>
            <a:r>
              <a:rPr lang="en-US" altLang="zh-CN" sz="2400" i="1" dirty="0" err="1" smtClean="0">
                <a:ea typeface="宋体" pitchFamily="2" charset="-122"/>
              </a:rPr>
              <a:t>V</a:t>
            </a:r>
            <a:r>
              <a:rPr lang="en-US" altLang="zh-CN" sz="2400" i="1" baseline="-25000" dirty="0" err="1" smtClean="0">
                <a:ea typeface="宋体" pitchFamily="2" charset="-122"/>
              </a:rPr>
              <a:t>OH_Min</a:t>
            </a:r>
            <a:r>
              <a:rPr lang="en-US" altLang="zh-CN" sz="2400" dirty="0" smtClean="0">
                <a:ea typeface="宋体" pitchFamily="2" charset="-122"/>
              </a:rPr>
              <a:t>=4.4 V</a:t>
            </a:r>
            <a:endParaRPr lang="en-US" altLang="zh-CN" sz="2400" baseline="-25000" dirty="0">
              <a:ea typeface="宋体" pitchFamily="2" charset="-122"/>
            </a:endParaRPr>
          </a:p>
          <a:p>
            <a:pPr algn="just" eaLnBrk="1" hangingPunct="1">
              <a:spcBef>
                <a:spcPts val="0"/>
              </a:spcBef>
            </a:pPr>
            <a:r>
              <a:rPr lang="en-US" altLang="zh-CN" sz="2400" dirty="0" smtClean="0">
                <a:ea typeface="宋体" pitchFamily="2" charset="-122"/>
              </a:rPr>
              <a:t>     - Bipolar Logic </a:t>
            </a:r>
            <a:endParaRPr lang="en-US" altLang="zh-CN" sz="2400" dirty="0">
              <a:ea typeface="宋体" pitchFamily="2" charset="-122"/>
            </a:endParaRPr>
          </a:p>
          <a:p>
            <a:pPr algn="just" eaLnBrk="1" hangingPunct="1">
              <a:spcBef>
                <a:spcPts val="0"/>
              </a:spcBef>
            </a:pPr>
            <a:r>
              <a:rPr lang="en-US" altLang="zh-CN" sz="2400" dirty="0">
                <a:ea typeface="宋体" pitchFamily="2" charset="-122"/>
              </a:rPr>
              <a:t>       </a:t>
            </a:r>
            <a:r>
              <a:rPr lang="en-US" altLang="zh-CN" sz="2400" i="1" dirty="0" err="1" smtClean="0">
                <a:ea typeface="宋体" pitchFamily="2" charset="-122"/>
              </a:rPr>
              <a:t>V</a:t>
            </a:r>
            <a:r>
              <a:rPr lang="en-US" altLang="zh-CN" sz="2400" i="1" baseline="-25000" dirty="0" err="1" smtClean="0">
                <a:ea typeface="宋体" pitchFamily="2" charset="-122"/>
              </a:rPr>
              <a:t>IL_Max</a:t>
            </a:r>
            <a:r>
              <a:rPr lang="en-US" altLang="zh-CN" sz="2400" dirty="0" smtClean="0">
                <a:ea typeface="宋体" pitchFamily="2" charset="-122"/>
              </a:rPr>
              <a:t>=0.8 V     </a:t>
            </a:r>
            <a:r>
              <a:rPr lang="en-US" altLang="zh-CN" sz="2400" i="1" dirty="0" err="1" smtClean="0">
                <a:ea typeface="宋体" pitchFamily="2" charset="-122"/>
              </a:rPr>
              <a:t>V</a:t>
            </a:r>
            <a:r>
              <a:rPr lang="en-US" altLang="zh-CN" sz="2400" i="1" baseline="-25000" dirty="0" err="1" smtClean="0">
                <a:ea typeface="宋体" pitchFamily="2" charset="-122"/>
              </a:rPr>
              <a:t>IH_Min</a:t>
            </a:r>
            <a:r>
              <a:rPr lang="en-US" altLang="zh-CN" sz="2400" dirty="0" smtClean="0">
                <a:ea typeface="宋体" pitchFamily="2" charset="-122"/>
              </a:rPr>
              <a:t>=2 V</a:t>
            </a:r>
            <a:endParaRPr lang="en-US" altLang="zh-CN" sz="2400" baseline="-25000" dirty="0">
              <a:ea typeface="宋体" pitchFamily="2" charset="-122"/>
            </a:endParaRPr>
          </a:p>
          <a:p>
            <a:pPr algn="just" eaLnBrk="1" hangingPunct="1">
              <a:spcBef>
                <a:spcPts val="0"/>
              </a:spcBef>
            </a:pPr>
            <a:r>
              <a:rPr lang="en-US" altLang="zh-CN" sz="2400" dirty="0">
                <a:ea typeface="宋体" pitchFamily="2" charset="-122"/>
              </a:rPr>
              <a:t>       </a:t>
            </a:r>
            <a:r>
              <a:rPr lang="en-US" altLang="zh-CN" sz="2400" i="1" dirty="0" err="1" smtClean="0">
                <a:ea typeface="宋体" pitchFamily="2" charset="-122"/>
              </a:rPr>
              <a:t>V</a:t>
            </a:r>
            <a:r>
              <a:rPr lang="en-US" altLang="zh-CN" sz="2400" i="1" baseline="-25000" dirty="0" err="1" smtClean="0">
                <a:ea typeface="宋体" pitchFamily="2" charset="-122"/>
              </a:rPr>
              <a:t>OL_Max</a:t>
            </a:r>
            <a:r>
              <a:rPr lang="en-US" altLang="zh-CN" sz="2400" dirty="0" smtClean="0">
                <a:ea typeface="宋体" pitchFamily="2" charset="-122"/>
              </a:rPr>
              <a:t>=0.4 V  </a:t>
            </a:r>
            <a:r>
              <a:rPr lang="en-US" altLang="zh-CN" sz="2400" i="1" dirty="0" err="1" smtClean="0">
                <a:ea typeface="宋体" pitchFamily="2" charset="-122"/>
              </a:rPr>
              <a:t>V</a:t>
            </a:r>
            <a:r>
              <a:rPr lang="en-US" altLang="zh-CN" sz="2400" i="1" baseline="-25000" dirty="0" err="1" smtClean="0">
                <a:ea typeface="宋体" pitchFamily="2" charset="-122"/>
              </a:rPr>
              <a:t>OH_Min</a:t>
            </a:r>
            <a:r>
              <a:rPr lang="en-US" altLang="zh-CN" sz="2400" dirty="0" smtClean="0">
                <a:ea typeface="宋体" pitchFamily="2" charset="-122"/>
              </a:rPr>
              <a:t>=2.4 V</a:t>
            </a:r>
            <a:endParaRPr lang="en-US" altLang="zh-CN" sz="2400" baseline="-25000" dirty="0">
              <a:ea typeface="宋体" pitchFamily="2" charset="-122"/>
            </a:endParaRPr>
          </a:p>
          <a:p>
            <a:pPr algn="just" eaLnBrk="1" hangingPunct="1">
              <a:spcBef>
                <a:spcPts val="0"/>
              </a:spcBef>
            </a:pPr>
            <a:endParaRPr lang="en-US" altLang="zh-CN" sz="2400" baseline="-25000" dirty="0" smtClean="0">
              <a:ea typeface="宋体" pitchFamily="2" charset="-122"/>
            </a:endParaRPr>
          </a:p>
          <a:p>
            <a:pPr algn="just" eaLnBrk="1" hangingPunct="1">
              <a:spcBef>
                <a:spcPts val="0"/>
              </a:spcBef>
            </a:pPr>
            <a:r>
              <a:rPr lang="en-US" altLang="zh-CN" sz="2400" dirty="0" smtClean="0">
                <a:ea typeface="宋体" pitchFamily="2" charset="-122"/>
              </a:rPr>
              <a:t>     </a:t>
            </a:r>
            <a:endParaRPr lang="en-US" altLang="zh-CN" sz="2400" dirty="0">
              <a:ea typeface="宋体" pitchFamily="2" charset="-122"/>
            </a:endParaRPr>
          </a:p>
        </p:txBody>
      </p:sp>
      <p:sp>
        <p:nvSpPr>
          <p:cNvPr id="7" name="Text Box 2"/>
          <p:cNvSpPr txBox="1">
            <a:spLocks noChangeArrowheads="1"/>
          </p:cNvSpPr>
          <p:nvPr/>
        </p:nvSpPr>
        <p:spPr bwMode="auto">
          <a:xfrm>
            <a:off x="467544" y="5180999"/>
            <a:ext cx="84969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eaLnBrk="1" hangingPunct="1">
              <a:spcBef>
                <a:spcPct val="50000"/>
              </a:spcBef>
              <a:buFont typeface="Wingdings" pitchFamily="2" charset="2"/>
              <a:buChar char="ü"/>
            </a:pPr>
            <a:r>
              <a:rPr lang="en-US" altLang="zh-CN" sz="2400" b="1" dirty="0" smtClean="0">
                <a:ea typeface="宋体" pitchFamily="2" charset="-122"/>
              </a:rPr>
              <a:t> Speed-Power Product (SPP)</a:t>
            </a:r>
            <a:endParaRPr lang="en-US" altLang="zh-CN" sz="2400" dirty="0" smtClean="0">
              <a:ea typeface="宋体" pitchFamily="2" charset="-122"/>
            </a:endParaRP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a measure of the performance of a logic circuit taking into </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account the propagation delay time and the power dissipation</a:t>
            </a:r>
            <a:endParaRPr lang="en-US" altLang="zh-CN" sz="2400" baseline="-25000" dirty="0" smtClean="0">
              <a:ea typeface="宋体" pitchFamily="2" charset="-122"/>
            </a:endParaRPr>
          </a:p>
        </p:txBody>
      </p:sp>
    </p:spTree>
    <p:extLst>
      <p:ext uri="{BB962C8B-B14F-4D97-AF65-F5344CB8AC3E}">
        <p14:creationId xmlns:p14="http://schemas.microsoft.com/office/powerpoint/2010/main" val="2485293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662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Performance characteristics and parameters</a:t>
            </a:r>
            <a:endParaRPr lang="en-US" altLang="zh-CN" sz="2800" b="1" dirty="0">
              <a:ea typeface="宋体" pitchFamily="2" charset="-122"/>
              <a:cs typeface="Times New Roman" pitchFamily="18" charset="0"/>
            </a:endParaRPr>
          </a:p>
        </p:txBody>
      </p:sp>
      <p:sp>
        <p:nvSpPr>
          <p:cNvPr id="26628" name="Text Box 2"/>
          <p:cNvSpPr txBox="1">
            <a:spLocks noChangeArrowheads="1"/>
          </p:cNvSpPr>
          <p:nvPr/>
        </p:nvSpPr>
        <p:spPr bwMode="auto">
          <a:xfrm>
            <a:off x="467544" y="2420888"/>
            <a:ext cx="84969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eaLnBrk="1" hangingPunct="1">
              <a:spcBef>
                <a:spcPct val="50000"/>
              </a:spcBef>
              <a:buFont typeface="Wingdings" pitchFamily="2" charset="2"/>
              <a:buChar char="ü"/>
            </a:pPr>
            <a:r>
              <a:rPr lang="en-US" altLang="zh-CN" sz="2400" b="1" dirty="0" smtClean="0">
                <a:ea typeface="宋体" pitchFamily="2" charset="-122"/>
              </a:rPr>
              <a:t> Fan-Out and Loading</a:t>
            </a:r>
            <a:endParaRPr lang="en-US" altLang="zh-CN" sz="2400" dirty="0" smtClean="0">
              <a:ea typeface="宋体" pitchFamily="2" charset="-122"/>
            </a:endParaRP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Fan-Out (</a:t>
            </a:r>
            <a:r>
              <a:rPr lang="zh-CN" altLang="en-US" sz="2400" dirty="0" smtClean="0">
                <a:ea typeface="宋体" pitchFamily="2" charset="-122"/>
              </a:rPr>
              <a:t>扇出</a:t>
            </a:r>
            <a:r>
              <a:rPr lang="en-US" altLang="zh-CN" sz="2400" dirty="0" smtClean="0">
                <a:ea typeface="宋体" pitchFamily="2" charset="-122"/>
              </a:rPr>
              <a:t>)</a:t>
            </a:r>
            <a:endParaRPr lang="en-US" altLang="zh-CN" sz="2400" baseline="-25000" dirty="0">
              <a:ea typeface="宋体" pitchFamily="2" charset="-122"/>
            </a:endParaRPr>
          </a:p>
          <a:p>
            <a:pPr algn="just" eaLnBrk="1" hangingPunct="1">
              <a:spcBef>
                <a:spcPts val="0"/>
              </a:spcBef>
            </a:pPr>
            <a:r>
              <a:rPr lang="en-US" altLang="zh-CN" sz="2400" baseline="-25000" dirty="0" smtClean="0">
                <a:ea typeface="宋体" pitchFamily="2" charset="-122"/>
              </a:rPr>
              <a:t> </a:t>
            </a:r>
            <a:r>
              <a:rPr lang="en-US" altLang="zh-CN" sz="2400" dirty="0" smtClean="0">
                <a:ea typeface="宋体" pitchFamily="2" charset="-122"/>
              </a:rPr>
              <a:t>      The maximum number of inputs of the same series in an IC </a:t>
            </a: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family that can be connected to a gate’s output</a:t>
            </a:r>
          </a:p>
          <a:p>
            <a:pPr algn="just" eaLnBrk="1" hangingPunct="1">
              <a:spcBef>
                <a:spcPts val="0"/>
              </a:spcBef>
            </a:pPr>
            <a:endParaRPr lang="en-US" altLang="zh-CN" sz="2400" dirty="0" smtClean="0">
              <a:ea typeface="宋体" pitchFamily="2" charset="-122"/>
            </a:endParaRPr>
          </a:p>
          <a:p>
            <a:pPr algn="just" eaLnBrk="1" hangingPunct="1">
              <a:spcBef>
                <a:spcPts val="0"/>
              </a:spcBef>
            </a:pPr>
            <a:r>
              <a:rPr lang="en-US" altLang="zh-CN" sz="2400" dirty="0">
                <a:ea typeface="宋体" pitchFamily="2" charset="-122"/>
              </a:rPr>
              <a:t> </a:t>
            </a:r>
            <a:r>
              <a:rPr lang="en-US" altLang="zh-CN" sz="2400" dirty="0" smtClean="0">
                <a:ea typeface="宋体" pitchFamily="2" charset="-122"/>
              </a:rPr>
              <a:t>    - Unit Loads (</a:t>
            </a:r>
            <a:r>
              <a:rPr lang="zh-CN" altLang="en-US" sz="2400" dirty="0" smtClean="0">
                <a:ea typeface="宋体" pitchFamily="2" charset="-122"/>
              </a:rPr>
              <a:t>单位负载</a:t>
            </a:r>
            <a:r>
              <a:rPr lang="en-US" altLang="zh-CN" sz="2400" dirty="0" smtClean="0">
                <a:ea typeface="宋体" pitchFamily="2" charset="-12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2133686376"/>
              </p:ext>
            </p:extLst>
          </p:nvPr>
        </p:nvGraphicFramePr>
        <p:xfrm>
          <a:off x="3635896" y="4729212"/>
          <a:ext cx="1905000" cy="790575"/>
        </p:xfrm>
        <a:graphic>
          <a:graphicData uri="http://schemas.openxmlformats.org/presentationml/2006/ole">
            <mc:AlternateContent xmlns:mc="http://schemas.openxmlformats.org/markup-compatibility/2006">
              <mc:Choice xmlns:v="urn:schemas-microsoft-com:vml" Requires="v">
                <p:oleObj spid="_x0000_s39989" name="Equation" r:id="rId3" imgW="1041120" imgH="431640" progId="Equation.DSMT4">
                  <p:embed/>
                </p:oleObj>
              </mc:Choice>
              <mc:Fallback>
                <p:oleObj name="Equation" r:id="rId3" imgW="1041120" imgH="431640" progId="Equation.DSMT4">
                  <p:embed/>
                  <p:pic>
                    <p:nvPicPr>
                      <p:cNvPr id="0" name="对象 1"/>
                      <p:cNvPicPr>
                        <a:picLocks noChangeAspect="1" noChangeArrowheads="1"/>
                      </p:cNvPicPr>
                      <p:nvPr/>
                    </p:nvPicPr>
                    <p:blipFill>
                      <a:blip r:embed="rId4"/>
                      <a:srcRect/>
                      <a:stretch>
                        <a:fillRect/>
                      </a:stretch>
                    </p:blipFill>
                    <p:spPr bwMode="auto">
                      <a:xfrm>
                        <a:off x="3635896" y="4729212"/>
                        <a:ext cx="19050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670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Fixed Function Logic</a:t>
            </a:r>
          </a:p>
        </p:txBody>
      </p:sp>
      <p:sp>
        <p:nvSpPr>
          <p:cNvPr id="2662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Data sheets</a:t>
            </a:r>
            <a:endParaRPr lang="en-US" altLang="zh-CN" sz="2800" b="1" dirty="0">
              <a:ea typeface="宋体" pitchFamily="2" charset="-122"/>
              <a:cs typeface="Times New Roman" pitchFamily="18" charset="0"/>
            </a:endParaRPr>
          </a:p>
        </p:txBody>
      </p:sp>
      <p:sp>
        <p:nvSpPr>
          <p:cNvPr id="26628" name="Text Box 2"/>
          <p:cNvSpPr txBox="1">
            <a:spLocks noChangeArrowheads="1"/>
          </p:cNvSpPr>
          <p:nvPr/>
        </p:nvSpPr>
        <p:spPr bwMode="auto">
          <a:xfrm>
            <a:off x="755650" y="2349500"/>
            <a:ext cx="8128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dirty="0">
                <a:ea typeface="宋体" pitchFamily="2" charset="-122"/>
              </a:rPr>
              <a:t>Data sheets include  limits and conditions set by the manufacturer as well as DC and AC characteristics. For example, some maximum ratings for a 74HC00A are:</a:t>
            </a:r>
          </a:p>
        </p:txBody>
      </p:sp>
      <p:graphicFrame>
        <p:nvGraphicFramePr>
          <p:cNvPr id="26629" name="Object 7"/>
          <p:cNvGraphicFramePr>
            <a:graphicFrameLocks noChangeAspect="1"/>
          </p:cNvGraphicFramePr>
          <p:nvPr/>
        </p:nvGraphicFramePr>
        <p:xfrm>
          <a:off x="1219200" y="3500438"/>
          <a:ext cx="6553200" cy="3282950"/>
        </p:xfrm>
        <a:graphic>
          <a:graphicData uri="http://schemas.openxmlformats.org/presentationml/2006/ole">
            <mc:AlternateContent xmlns:mc="http://schemas.openxmlformats.org/markup-compatibility/2006">
              <mc:Choice xmlns:v="urn:schemas-microsoft-com:vml" Requires="v">
                <p:oleObj spid="_x0000_s36919" name="CorelDRAW" r:id="rId3" imgW="2671973" imgH="1338519" progId="CorelDRAW.Graphic.13">
                  <p:embed/>
                </p:oleObj>
              </mc:Choice>
              <mc:Fallback>
                <p:oleObj name="CorelDRAW" r:id="rId3" imgW="2671973" imgH="133851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00438"/>
                        <a:ext cx="6553200"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4818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Programmable Logic</a:t>
            </a:r>
          </a:p>
        </p:txBody>
      </p:sp>
      <p:sp>
        <p:nvSpPr>
          <p:cNvPr id="2765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Programmable Logic</a:t>
            </a:r>
          </a:p>
        </p:txBody>
      </p:sp>
      <p:sp>
        <p:nvSpPr>
          <p:cNvPr id="27652" name="Text Box 2"/>
          <p:cNvSpPr txBox="1">
            <a:spLocks noChangeArrowheads="1"/>
          </p:cNvSpPr>
          <p:nvPr/>
        </p:nvSpPr>
        <p:spPr bwMode="auto">
          <a:xfrm>
            <a:off x="755650" y="2420938"/>
            <a:ext cx="81375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a:ea typeface="宋体" pitchFamily="2" charset="-122"/>
              </a:rPr>
              <a:t>A Programmable Logic Device (PLD) can be programmed to implement logic. There are various technologies available for PLDs. Many use an internal array of AND gates to form logic terms. Many PLDs can be programmed multiple times.</a:t>
            </a:r>
          </a:p>
        </p:txBody>
      </p:sp>
      <p:graphicFrame>
        <p:nvGraphicFramePr>
          <p:cNvPr id="27653" name="Object 16"/>
          <p:cNvGraphicFramePr>
            <a:graphicFrameLocks noChangeAspect="1"/>
          </p:cNvGraphicFramePr>
          <p:nvPr/>
        </p:nvGraphicFramePr>
        <p:xfrm>
          <a:off x="2217738" y="4016375"/>
          <a:ext cx="4730750" cy="2652713"/>
        </p:xfrm>
        <a:graphic>
          <a:graphicData uri="http://schemas.openxmlformats.org/presentationml/2006/ole">
            <mc:AlternateContent xmlns:mc="http://schemas.openxmlformats.org/markup-compatibility/2006">
              <mc:Choice xmlns:v="urn:schemas-microsoft-com:vml" Requires="v">
                <p:oleObj spid="_x0000_s27720" name="CorelDRAW" r:id="rId3" imgW="3519317" imgH="1973478" progId="CorelDRAW.Graphic.13">
                  <p:embed/>
                </p:oleObj>
              </mc:Choice>
              <mc:Fallback>
                <p:oleObj name="CorelDRAW" r:id="rId3" imgW="3519317" imgH="1973478" progId="CorelDRAW.Graphic.1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4016375"/>
                        <a:ext cx="4730750"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Programmable Logic</a:t>
            </a: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Programmable Logic</a:t>
            </a:r>
          </a:p>
        </p:txBody>
      </p:sp>
      <p:sp>
        <p:nvSpPr>
          <p:cNvPr id="28676" name="Text Box 6"/>
          <p:cNvSpPr txBox="1">
            <a:spLocks noChangeArrowheads="1"/>
          </p:cNvSpPr>
          <p:nvPr/>
        </p:nvSpPr>
        <p:spPr bwMode="auto">
          <a:xfrm>
            <a:off x="700409" y="2420888"/>
            <a:ext cx="81200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ts val="600"/>
              </a:spcBef>
            </a:pPr>
            <a:r>
              <a:rPr lang="en-US" altLang="zh-CN" sz="2400" dirty="0">
                <a:ea typeface="宋体" pitchFamily="2" charset="-122"/>
              </a:rPr>
              <a:t>In general, the required logic for a PLD is developed with the aid of a computer. The logic can be entered using a Hardware Description Language (HDL</a:t>
            </a:r>
            <a:r>
              <a:rPr lang="en-US" altLang="zh-CN" sz="2400" dirty="0" smtClean="0">
                <a:ea typeface="宋体" pitchFamily="2" charset="-122"/>
              </a:rPr>
              <a:t>). </a:t>
            </a:r>
          </a:p>
        </p:txBody>
      </p:sp>
      <p:sp>
        <p:nvSpPr>
          <p:cNvPr id="7" name="Text Box 6"/>
          <p:cNvSpPr txBox="1">
            <a:spLocks noChangeArrowheads="1"/>
          </p:cNvSpPr>
          <p:nvPr/>
        </p:nvSpPr>
        <p:spPr bwMode="auto">
          <a:xfrm>
            <a:off x="395536" y="4255928"/>
            <a:ext cx="84249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buFont typeface="Wingdings" pitchFamily="2" charset="2"/>
              <a:buChar char="ü"/>
            </a:pPr>
            <a:r>
              <a:rPr lang="en-NZ" altLang="zh-CN" sz="2400" dirty="0"/>
              <a:t>Basic idea is a programming language to describe hardware</a:t>
            </a:r>
          </a:p>
          <a:p>
            <a:pPr marL="342900" indent="-342900" algn="just">
              <a:buFont typeface="Wingdings" pitchFamily="2" charset="2"/>
              <a:buChar char="ü"/>
            </a:pPr>
            <a:r>
              <a:rPr lang="en-NZ" altLang="zh-CN" sz="2400" dirty="0"/>
              <a:t>Initial purpose was to allow abstract design and </a:t>
            </a:r>
            <a:r>
              <a:rPr lang="en-NZ" altLang="zh-CN" sz="2400" dirty="0" smtClean="0"/>
              <a:t>simulation</a:t>
            </a:r>
          </a:p>
          <a:p>
            <a:pPr algn="just"/>
            <a:r>
              <a:rPr lang="en-NZ" altLang="zh-CN" sz="2400" dirty="0"/>
              <a:t> </a:t>
            </a:r>
            <a:r>
              <a:rPr lang="en-NZ" altLang="zh-CN" sz="2400" dirty="0" smtClean="0"/>
              <a:t>    Design </a:t>
            </a:r>
            <a:r>
              <a:rPr lang="en-NZ" altLang="zh-CN" sz="2400" dirty="0"/>
              <a:t>could be verified then implemented in hardware</a:t>
            </a:r>
          </a:p>
          <a:p>
            <a:pPr marL="342900" indent="-342900" algn="just">
              <a:buFont typeface="Wingdings" pitchFamily="2" charset="2"/>
              <a:buChar char="ü"/>
            </a:pPr>
            <a:r>
              <a:rPr lang="en-NZ" altLang="zh-CN" sz="2400" dirty="0"/>
              <a:t>Now Synthesis tools allow direct implementation from HDL </a:t>
            </a:r>
            <a:r>
              <a:rPr lang="en-NZ" altLang="zh-CN" sz="2400" dirty="0" smtClean="0"/>
              <a:t>code.</a:t>
            </a:r>
          </a:p>
          <a:p>
            <a:pPr algn="just"/>
            <a:r>
              <a:rPr lang="en-NZ" altLang="zh-CN" sz="2400" dirty="0" smtClean="0"/>
              <a:t>    Large </a:t>
            </a:r>
            <a:r>
              <a:rPr lang="en-NZ" altLang="zh-CN" sz="2400" dirty="0"/>
              <a:t>improvement in designer productivity</a:t>
            </a:r>
            <a:endParaRPr lang="en-AU" altLang="zh-CN" sz="2400" dirty="0">
              <a:ea typeface="宋体" charset="-122"/>
            </a:endParaRPr>
          </a:p>
        </p:txBody>
      </p:sp>
      <p:sp>
        <p:nvSpPr>
          <p:cNvPr id="8" name="Rectangle 3"/>
          <p:cNvSpPr txBox="1">
            <a:spLocks noChangeArrowheads="1"/>
          </p:cNvSpPr>
          <p:nvPr/>
        </p:nvSpPr>
        <p:spPr bwMode="auto">
          <a:xfrm>
            <a:off x="446856" y="3643809"/>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HDL</a:t>
            </a:r>
            <a:endParaRPr lang="en-US" altLang="zh-CN" sz="2800" b="1" dirty="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dirty="0" smtClean="0">
                <a:solidFill>
                  <a:schemeClr val="tx2"/>
                </a:solidFill>
                <a:ea typeface="宋体" pitchFamily="2" charset="-122"/>
                <a:cs typeface="Times New Roman" pitchFamily="18" charset="0"/>
              </a:rPr>
              <a:t>HDL</a:t>
            </a:r>
            <a:endParaRPr lang="en-US" altLang="zh-CN" sz="3600" b="1" dirty="0">
              <a:solidFill>
                <a:schemeClr val="tx2"/>
              </a:solidFill>
              <a:ea typeface="宋体" pitchFamily="2" charset="-122"/>
              <a:cs typeface="Times New Roman" pitchFamily="18" charset="0"/>
            </a:endParaRP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HDL</a:t>
            </a:r>
            <a:endParaRPr lang="en-US" altLang="zh-CN" sz="2800" b="1" dirty="0">
              <a:ea typeface="宋体" pitchFamily="2" charset="-122"/>
              <a:cs typeface="Times New Roman" pitchFamily="18" charset="0"/>
            </a:endParaRPr>
          </a:p>
        </p:txBody>
      </p:sp>
      <p:sp>
        <p:nvSpPr>
          <p:cNvPr id="7" name="Text Box 6"/>
          <p:cNvSpPr txBox="1">
            <a:spLocks noChangeArrowheads="1"/>
          </p:cNvSpPr>
          <p:nvPr/>
        </p:nvSpPr>
        <p:spPr bwMode="auto">
          <a:xfrm>
            <a:off x="395536" y="2492896"/>
            <a:ext cx="842493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buFont typeface="Wingdings" pitchFamily="2" charset="2"/>
              <a:buChar char="ü"/>
            </a:pPr>
            <a:r>
              <a:rPr lang="en-NZ" altLang="zh-CN" sz="2400" dirty="0" smtClean="0"/>
              <a:t>HDL </a:t>
            </a:r>
            <a:r>
              <a:rPr lang="en-NZ" altLang="zh-CN" sz="2400" dirty="0"/>
              <a:t>allows write-run-debug cycle for hardware </a:t>
            </a:r>
            <a:r>
              <a:rPr lang="en-NZ" altLang="zh-CN" sz="2400" dirty="0" smtClean="0"/>
              <a:t>development.</a:t>
            </a:r>
          </a:p>
          <a:p>
            <a:pPr marL="342900" indent="-342900">
              <a:buFont typeface="Wingdings" pitchFamily="2" charset="2"/>
              <a:buChar char="ü"/>
            </a:pPr>
            <a:r>
              <a:rPr lang="en-NZ" altLang="zh-CN" sz="2400" dirty="0" smtClean="0"/>
              <a:t>Similar to programming software</a:t>
            </a:r>
          </a:p>
          <a:p>
            <a:pPr marL="342900" indent="-342900">
              <a:buFont typeface="Wingdings" pitchFamily="2" charset="2"/>
              <a:buChar char="ü"/>
            </a:pPr>
            <a:r>
              <a:rPr lang="en-NZ" altLang="zh-CN" sz="2400" dirty="0" smtClean="0"/>
              <a:t>Much</a:t>
            </a:r>
            <a:r>
              <a:rPr lang="en-NZ" altLang="zh-CN" sz="2400" dirty="0"/>
              <a:t>, much faster than </a:t>
            </a:r>
            <a:r>
              <a:rPr lang="en-NZ" altLang="zh-CN" sz="2400" dirty="0" smtClean="0"/>
              <a:t>design-implement-debug</a:t>
            </a:r>
          </a:p>
          <a:p>
            <a:pPr marL="342900" indent="-342900">
              <a:buFont typeface="Wingdings" pitchFamily="2" charset="2"/>
              <a:buChar char="ü"/>
            </a:pPr>
            <a:r>
              <a:rPr lang="en-NZ" altLang="zh-CN" sz="2400" dirty="0" smtClean="0"/>
              <a:t>Combined </a:t>
            </a:r>
            <a:r>
              <a:rPr lang="en-NZ" altLang="zh-CN" sz="2400" dirty="0"/>
              <a:t>with modern Field Programmable Gate Array chips </a:t>
            </a:r>
            <a:r>
              <a:rPr lang="en-NZ" altLang="zh-CN" sz="2400" dirty="0" smtClean="0"/>
              <a:t>large, complex </a:t>
            </a:r>
            <a:r>
              <a:rPr lang="en-NZ" altLang="zh-CN" sz="2400" dirty="0"/>
              <a:t>circuits (100000s of gates) can be implemented</a:t>
            </a:r>
            <a:r>
              <a:rPr lang="en-NZ" altLang="zh-CN" sz="2400" dirty="0" smtClean="0"/>
              <a:t>.</a:t>
            </a:r>
            <a:endParaRPr lang="en-AU" altLang="zh-CN" sz="2400" dirty="0">
              <a:ea typeface="宋体" charset="-122"/>
            </a:endParaRPr>
          </a:p>
        </p:txBody>
      </p:sp>
      <p:graphicFrame>
        <p:nvGraphicFramePr>
          <p:cNvPr id="3" name="图示 2"/>
          <p:cNvGraphicFramePr/>
          <p:nvPr>
            <p:extLst>
              <p:ext uri="{D42A27DB-BD31-4B8C-83A1-F6EECF244321}">
                <p14:modId xmlns:p14="http://schemas.microsoft.com/office/powerpoint/2010/main" val="1267523338"/>
              </p:ext>
            </p:extLst>
          </p:nvPr>
        </p:nvGraphicFramePr>
        <p:xfrm>
          <a:off x="2339752" y="4365104"/>
          <a:ext cx="4608512"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7785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dirty="0" smtClean="0">
                <a:solidFill>
                  <a:schemeClr val="tx2"/>
                </a:solidFill>
                <a:ea typeface="宋体" pitchFamily="2" charset="-122"/>
                <a:cs typeface="Times New Roman" pitchFamily="18" charset="0"/>
              </a:rPr>
              <a:t>VHDL</a:t>
            </a:r>
            <a:endParaRPr lang="en-US" altLang="zh-CN" sz="3600" b="1" dirty="0">
              <a:solidFill>
                <a:schemeClr val="tx2"/>
              </a:solidFill>
              <a:ea typeface="宋体" pitchFamily="2" charset="-122"/>
              <a:cs typeface="Times New Roman" pitchFamily="18" charset="0"/>
            </a:endParaRP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VHDL</a:t>
            </a:r>
            <a:endParaRPr lang="en-US" altLang="zh-CN" sz="2800" b="1" dirty="0">
              <a:ea typeface="宋体" pitchFamily="2" charset="-122"/>
              <a:cs typeface="Times New Roman" pitchFamily="18" charset="0"/>
            </a:endParaRPr>
          </a:p>
        </p:txBody>
      </p:sp>
      <p:sp>
        <p:nvSpPr>
          <p:cNvPr id="7" name="Text Box 6"/>
          <p:cNvSpPr txBox="1">
            <a:spLocks noChangeArrowheads="1"/>
          </p:cNvSpPr>
          <p:nvPr/>
        </p:nvSpPr>
        <p:spPr bwMode="auto">
          <a:xfrm>
            <a:off x="395536" y="2492896"/>
            <a:ext cx="84249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buFont typeface="Wingdings" pitchFamily="2" charset="2"/>
              <a:buChar char="n"/>
            </a:pPr>
            <a:r>
              <a:rPr lang="en-US" altLang="zh-CN" sz="2400" dirty="0" smtClean="0">
                <a:ea typeface="宋体" charset="-122"/>
              </a:rPr>
              <a:t>Very </a:t>
            </a:r>
            <a:r>
              <a:rPr lang="en-US" altLang="zh-CN" sz="2400" dirty="0">
                <a:ea typeface="宋体" charset="-122"/>
              </a:rPr>
              <a:t>Hard Difficult </a:t>
            </a:r>
            <a:r>
              <a:rPr lang="en-US" altLang="zh-CN" sz="2400" dirty="0" smtClean="0">
                <a:ea typeface="宋体" charset="-122"/>
              </a:rPr>
              <a:t>Language??</a:t>
            </a:r>
          </a:p>
          <a:p>
            <a:pPr marL="342900" indent="-342900" algn="just">
              <a:buFont typeface="Wingdings" pitchFamily="2" charset="2"/>
              <a:buChar char="ü"/>
            </a:pPr>
            <a:r>
              <a:rPr lang="en-US" altLang="zh-CN" sz="2400" dirty="0">
                <a:ea typeface="宋体" charset="-122"/>
              </a:rPr>
              <a:t>Very High Speed Integrated </a:t>
            </a:r>
            <a:r>
              <a:rPr lang="en-US" altLang="zh-CN" sz="2400" dirty="0" smtClean="0">
                <a:ea typeface="宋体" charset="-122"/>
              </a:rPr>
              <a:t>Circuits </a:t>
            </a:r>
            <a:r>
              <a:rPr lang="en-US" altLang="zh-CN" sz="2400" dirty="0">
                <a:ea typeface="宋体" pitchFamily="2" charset="-122"/>
              </a:rPr>
              <a:t>Description Language</a:t>
            </a:r>
            <a:r>
              <a:rPr lang="en-US" altLang="zh-CN" sz="2400" dirty="0" smtClean="0">
                <a:ea typeface="宋体" charset="-122"/>
              </a:rPr>
              <a:t> </a:t>
            </a:r>
            <a:endParaRPr lang="en-US" altLang="zh-CN" sz="2400" dirty="0">
              <a:ea typeface="宋体" charset="-122"/>
            </a:endParaRPr>
          </a:p>
        </p:txBody>
      </p:sp>
      <p:sp>
        <p:nvSpPr>
          <p:cNvPr id="8" name="Text Box 6"/>
          <p:cNvSpPr txBox="1">
            <a:spLocks noChangeArrowheads="1"/>
          </p:cNvSpPr>
          <p:nvPr/>
        </p:nvSpPr>
        <p:spPr bwMode="auto">
          <a:xfrm>
            <a:off x="395536" y="3429000"/>
            <a:ext cx="84249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buFont typeface="Wingdings" pitchFamily="2" charset="2"/>
              <a:buChar char="ü"/>
            </a:pPr>
            <a:r>
              <a:rPr lang="en-US" altLang="zh-CN" sz="2400" dirty="0"/>
              <a:t>Every VHDL design description consists of at least one entity / architecture pair, or one entity with multiple architectures.</a:t>
            </a:r>
          </a:p>
          <a:p>
            <a:pPr marL="342900" indent="-342900">
              <a:buFont typeface="Wingdings" pitchFamily="2" charset="2"/>
              <a:buChar char="ü"/>
            </a:pPr>
            <a:r>
              <a:rPr lang="en-US" altLang="zh-CN" sz="2400" dirty="0"/>
              <a:t> The entity section is used to declare I/O ports of the circuit. </a:t>
            </a:r>
            <a:r>
              <a:rPr lang="en-US" altLang="zh-CN" sz="2400" dirty="0" smtClean="0"/>
              <a:t>The </a:t>
            </a:r>
            <a:r>
              <a:rPr lang="en-US" altLang="zh-CN" sz="2400" dirty="0"/>
              <a:t>architecture portion describes the circuit’s behavior.</a:t>
            </a:r>
          </a:p>
          <a:p>
            <a:pPr marL="342900" indent="-342900">
              <a:buFont typeface="Wingdings" pitchFamily="2" charset="2"/>
              <a:buChar char="ü"/>
            </a:pPr>
            <a:r>
              <a:rPr lang="en-US" altLang="zh-CN" sz="2400" dirty="0"/>
              <a:t> A behavioral model is similar to a “black box”. </a:t>
            </a:r>
          </a:p>
          <a:p>
            <a:pPr marL="342900" indent="-342900">
              <a:buFont typeface="Wingdings" pitchFamily="2" charset="2"/>
              <a:buChar char="ü"/>
            </a:pPr>
            <a:r>
              <a:rPr lang="en-US" altLang="zh-CN" sz="2400" dirty="0"/>
              <a:t> Standardized design libraries are included before entity declaration.</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5975580"/>
            <a:ext cx="4877470" cy="83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25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dirty="0" smtClean="0">
                <a:solidFill>
                  <a:schemeClr val="tx2"/>
                </a:solidFill>
                <a:ea typeface="宋体" pitchFamily="2" charset="-122"/>
                <a:cs typeface="Times New Roman" pitchFamily="18" charset="0"/>
              </a:rPr>
              <a:t>VHDL</a:t>
            </a:r>
            <a:endParaRPr lang="en-US" altLang="zh-CN" sz="3600" b="1" dirty="0">
              <a:solidFill>
                <a:schemeClr val="tx2"/>
              </a:solidFill>
              <a:ea typeface="宋体" pitchFamily="2" charset="-122"/>
              <a:cs typeface="Times New Roman" pitchFamily="18" charset="0"/>
            </a:endParaRP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VHDL</a:t>
            </a:r>
            <a:endParaRPr lang="en-US" altLang="zh-CN" sz="2800" b="1" dirty="0">
              <a:ea typeface="宋体" pitchFamily="2" charset="-122"/>
              <a:cs typeface="Times New Roman" pitchFamily="18" charset="0"/>
            </a:endParaRPr>
          </a:p>
        </p:txBody>
      </p:sp>
      <p:sp>
        <p:nvSpPr>
          <p:cNvPr id="7" name="Rectangle 13"/>
          <p:cNvSpPr>
            <a:spLocks noChangeArrowheads="1"/>
          </p:cNvSpPr>
          <p:nvPr/>
        </p:nvSpPr>
        <p:spPr bwMode="auto">
          <a:xfrm>
            <a:off x="1322784" y="2474168"/>
            <a:ext cx="6705600" cy="17367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4"/>
          <p:cNvSpPr>
            <a:spLocks noChangeArrowheads="1"/>
          </p:cNvSpPr>
          <p:nvPr/>
        </p:nvSpPr>
        <p:spPr bwMode="auto">
          <a:xfrm>
            <a:off x="1322784" y="4150568"/>
            <a:ext cx="6705600" cy="2590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5"/>
          <p:cNvSpPr txBox="1">
            <a:spLocks noChangeArrowheads="1"/>
          </p:cNvSpPr>
          <p:nvPr/>
        </p:nvSpPr>
        <p:spPr bwMode="auto">
          <a:xfrm>
            <a:off x="1551384" y="2550368"/>
            <a:ext cx="58674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b="1" dirty="0">
                <a:ea typeface="宋体" charset="-122"/>
                <a:cs typeface="Times New Roman" pitchFamily="18" charset="0"/>
              </a:rPr>
              <a:t>entity</a:t>
            </a:r>
            <a:r>
              <a:rPr lang="en-US" altLang="zh-CN" sz="1800" dirty="0">
                <a:ea typeface="宋体" charset="-122"/>
                <a:cs typeface="Times New Roman" pitchFamily="18" charset="0"/>
              </a:rPr>
              <a:t> </a:t>
            </a:r>
            <a:r>
              <a:rPr lang="en-US" altLang="zh-CN" sz="1800" dirty="0" err="1">
                <a:ea typeface="宋体" charset="-122"/>
                <a:cs typeface="Times New Roman" pitchFamily="18" charset="0"/>
              </a:rPr>
              <a:t>NandGate</a:t>
            </a:r>
            <a:r>
              <a:rPr lang="en-US" altLang="zh-CN" sz="1800" dirty="0">
                <a:ea typeface="宋体" charset="-122"/>
                <a:cs typeface="Times New Roman" pitchFamily="18" charset="0"/>
              </a:rPr>
              <a:t> </a:t>
            </a:r>
            <a:r>
              <a:rPr lang="en-US" altLang="zh-CN" sz="1800" b="1" dirty="0">
                <a:ea typeface="宋体" charset="-122"/>
                <a:cs typeface="Times New Roman" pitchFamily="18" charset="0"/>
              </a:rPr>
              <a:t>is</a:t>
            </a:r>
            <a:endParaRPr lang="en-US" altLang="zh-CN" sz="1800" dirty="0">
              <a:ea typeface="宋体" charset="-122"/>
              <a:cs typeface="Times New Roman" pitchFamily="18" charset="0"/>
            </a:endParaRPr>
          </a:p>
          <a:p>
            <a:pPr eaLnBrk="1" hangingPunct="1">
              <a:spcBef>
                <a:spcPct val="50000"/>
              </a:spcBef>
            </a:pPr>
            <a:r>
              <a:rPr lang="en-US" altLang="zh-CN" sz="1800" dirty="0">
                <a:ea typeface="宋体" charset="-122"/>
                <a:cs typeface="Times New Roman" pitchFamily="18" charset="0"/>
              </a:rPr>
              <a:t> 	</a:t>
            </a:r>
            <a:r>
              <a:rPr lang="en-US" altLang="zh-CN" sz="1800" b="1" dirty="0">
                <a:ea typeface="宋体" charset="-122"/>
                <a:cs typeface="Times New Roman" pitchFamily="18" charset="0"/>
              </a:rPr>
              <a:t>port</a:t>
            </a:r>
            <a:r>
              <a:rPr lang="en-US" altLang="zh-CN" sz="1800" dirty="0">
                <a:ea typeface="宋体" charset="-122"/>
                <a:cs typeface="Times New Roman" pitchFamily="18" charset="0"/>
              </a:rPr>
              <a:t>(A, B: </a:t>
            </a:r>
            <a:r>
              <a:rPr lang="en-US" altLang="zh-CN" sz="1800" b="1" dirty="0">
                <a:ea typeface="宋体" charset="-122"/>
                <a:cs typeface="Times New Roman" pitchFamily="18" charset="0"/>
              </a:rPr>
              <a:t>in bit</a:t>
            </a:r>
            <a:r>
              <a:rPr lang="en-US" altLang="zh-CN" sz="1800" dirty="0">
                <a:ea typeface="宋体" charset="-122"/>
                <a:cs typeface="Times New Roman" pitchFamily="18" charset="0"/>
              </a:rPr>
              <a:t>;</a:t>
            </a:r>
          </a:p>
          <a:p>
            <a:pPr eaLnBrk="1" hangingPunct="1">
              <a:spcBef>
                <a:spcPct val="50000"/>
              </a:spcBef>
            </a:pPr>
            <a:r>
              <a:rPr lang="en-US" altLang="zh-CN" sz="1800" dirty="0">
                <a:ea typeface="宋体" charset="-122"/>
                <a:cs typeface="Times New Roman" pitchFamily="18" charset="0"/>
              </a:rPr>
              <a:t>	LED: </a:t>
            </a:r>
            <a:r>
              <a:rPr lang="en-US" altLang="zh-CN" sz="1800" b="1" dirty="0">
                <a:ea typeface="宋体" charset="-122"/>
                <a:cs typeface="Times New Roman" pitchFamily="18" charset="0"/>
              </a:rPr>
              <a:t>out bi</a:t>
            </a:r>
            <a:r>
              <a:rPr lang="en-US" altLang="zh-CN" sz="1800" dirty="0">
                <a:ea typeface="宋体" charset="-122"/>
                <a:cs typeface="Times New Roman" pitchFamily="18" charset="0"/>
              </a:rPr>
              <a:t>t);</a:t>
            </a:r>
          </a:p>
          <a:p>
            <a:pPr eaLnBrk="1" hangingPunct="1">
              <a:spcBef>
                <a:spcPct val="50000"/>
              </a:spcBef>
            </a:pPr>
            <a:r>
              <a:rPr lang="en-US" altLang="zh-CN" sz="1800" b="1" dirty="0">
                <a:ea typeface="宋体" charset="-122"/>
                <a:cs typeface="Times New Roman" pitchFamily="18" charset="0"/>
              </a:rPr>
              <a:t>end entity</a:t>
            </a:r>
            <a:r>
              <a:rPr lang="en-US" altLang="zh-CN" sz="1800" dirty="0">
                <a:ea typeface="宋体" charset="-122"/>
                <a:cs typeface="Times New Roman" pitchFamily="18" charset="0"/>
              </a:rPr>
              <a:t> </a:t>
            </a:r>
            <a:r>
              <a:rPr lang="en-US" altLang="zh-CN" sz="1800" dirty="0" err="1">
                <a:ea typeface="宋体" charset="-122"/>
                <a:cs typeface="Times New Roman" pitchFamily="18" charset="0"/>
              </a:rPr>
              <a:t>NandGate</a:t>
            </a:r>
            <a:r>
              <a:rPr lang="en-US" altLang="zh-CN" sz="1800" dirty="0">
                <a:ea typeface="宋体" charset="-122"/>
                <a:cs typeface="Times New Roman" pitchFamily="18" charset="0"/>
              </a:rPr>
              <a:t>;</a:t>
            </a:r>
          </a:p>
          <a:p>
            <a:pPr eaLnBrk="1" hangingPunct="1">
              <a:spcBef>
                <a:spcPct val="50000"/>
              </a:spcBef>
            </a:pPr>
            <a:r>
              <a:rPr lang="en-US" altLang="zh-CN" sz="1800" b="1" dirty="0">
                <a:ea typeface="宋体" charset="-122"/>
                <a:cs typeface="Times New Roman" pitchFamily="18" charset="0"/>
              </a:rPr>
              <a:t>architecture</a:t>
            </a:r>
            <a:r>
              <a:rPr lang="en-US" altLang="zh-CN" sz="1800" dirty="0">
                <a:ea typeface="宋体" charset="-122"/>
                <a:cs typeface="Times New Roman" pitchFamily="18" charset="0"/>
              </a:rPr>
              <a:t> </a:t>
            </a:r>
            <a:r>
              <a:rPr lang="en-US" altLang="zh-CN" sz="1800" dirty="0" err="1">
                <a:ea typeface="宋体" charset="-122"/>
                <a:cs typeface="Times New Roman" pitchFamily="18" charset="0"/>
              </a:rPr>
              <a:t>GateBehavior</a:t>
            </a:r>
            <a:r>
              <a:rPr lang="en-US" altLang="zh-CN" sz="1800" dirty="0">
                <a:ea typeface="宋体" charset="-122"/>
                <a:cs typeface="Times New Roman" pitchFamily="18" charset="0"/>
              </a:rPr>
              <a:t> </a:t>
            </a:r>
            <a:r>
              <a:rPr lang="en-US" altLang="zh-CN" sz="1800" b="1" dirty="0">
                <a:ea typeface="宋体" charset="-122"/>
                <a:cs typeface="Times New Roman" pitchFamily="18" charset="0"/>
              </a:rPr>
              <a:t>of</a:t>
            </a:r>
            <a:r>
              <a:rPr lang="en-US" altLang="zh-CN" sz="1800" dirty="0">
                <a:ea typeface="宋体" charset="-122"/>
                <a:cs typeface="Times New Roman" pitchFamily="18" charset="0"/>
              </a:rPr>
              <a:t> </a:t>
            </a:r>
            <a:r>
              <a:rPr lang="en-US" altLang="zh-CN" sz="1800" dirty="0" err="1">
                <a:ea typeface="宋体" charset="-122"/>
                <a:cs typeface="Times New Roman" pitchFamily="18" charset="0"/>
              </a:rPr>
              <a:t>NandGate</a:t>
            </a:r>
            <a:r>
              <a:rPr lang="en-US" altLang="zh-CN" sz="1800" dirty="0">
                <a:ea typeface="宋体" charset="-122"/>
                <a:cs typeface="Times New Roman" pitchFamily="18" charset="0"/>
              </a:rPr>
              <a:t> </a:t>
            </a:r>
            <a:r>
              <a:rPr lang="en-US" altLang="zh-CN" sz="1800" b="1" dirty="0">
                <a:ea typeface="宋体" charset="-122"/>
                <a:cs typeface="Times New Roman" pitchFamily="18" charset="0"/>
              </a:rPr>
              <a:t>is</a:t>
            </a:r>
            <a:endParaRPr lang="en-US" altLang="zh-CN" sz="1800" dirty="0">
              <a:ea typeface="宋体" charset="-122"/>
              <a:cs typeface="Times New Roman" pitchFamily="18" charset="0"/>
            </a:endParaRPr>
          </a:p>
          <a:p>
            <a:pPr eaLnBrk="1" hangingPunct="1">
              <a:spcBef>
                <a:spcPct val="50000"/>
              </a:spcBef>
            </a:pPr>
            <a:r>
              <a:rPr lang="en-US" altLang="zh-CN" sz="1800" b="1" dirty="0">
                <a:ea typeface="宋体" charset="-122"/>
                <a:cs typeface="Times New Roman" pitchFamily="18" charset="0"/>
              </a:rPr>
              <a:t>signal</a:t>
            </a:r>
            <a:r>
              <a:rPr lang="en-US" altLang="zh-CN" sz="1800" dirty="0">
                <a:ea typeface="宋体" charset="-122"/>
                <a:cs typeface="Times New Roman" pitchFamily="18" charset="0"/>
              </a:rPr>
              <a:t> A, B: </a:t>
            </a:r>
            <a:r>
              <a:rPr lang="en-US" altLang="zh-CN" sz="1800" b="1" dirty="0">
                <a:ea typeface="宋体" charset="-122"/>
                <a:cs typeface="Times New Roman" pitchFamily="18" charset="0"/>
              </a:rPr>
              <a:t>bit</a:t>
            </a:r>
            <a:r>
              <a:rPr lang="en-US" altLang="zh-CN" sz="1800" dirty="0">
                <a:ea typeface="宋体" charset="-122"/>
                <a:cs typeface="Times New Roman" pitchFamily="18" charset="0"/>
              </a:rPr>
              <a:t>;	</a:t>
            </a:r>
          </a:p>
          <a:p>
            <a:pPr eaLnBrk="1" hangingPunct="1">
              <a:spcBef>
                <a:spcPct val="50000"/>
              </a:spcBef>
            </a:pPr>
            <a:r>
              <a:rPr lang="en-US" altLang="zh-CN" sz="1800" b="1" dirty="0">
                <a:ea typeface="宋体" charset="-122"/>
                <a:cs typeface="Times New Roman" pitchFamily="18" charset="0"/>
              </a:rPr>
              <a:t>begin</a:t>
            </a:r>
            <a:endParaRPr lang="en-US" altLang="zh-CN" sz="1800" dirty="0">
              <a:ea typeface="宋体" charset="-122"/>
              <a:cs typeface="Times New Roman" pitchFamily="18" charset="0"/>
            </a:endParaRPr>
          </a:p>
          <a:p>
            <a:pPr eaLnBrk="1" hangingPunct="1">
              <a:spcBef>
                <a:spcPct val="50000"/>
              </a:spcBef>
            </a:pPr>
            <a:r>
              <a:rPr lang="en-US" altLang="zh-CN" sz="1800" dirty="0">
                <a:ea typeface="宋体" charset="-122"/>
                <a:cs typeface="Times New Roman" pitchFamily="18" charset="0"/>
              </a:rPr>
              <a:t>	X &lt;= A </a:t>
            </a:r>
            <a:r>
              <a:rPr lang="en-US" altLang="zh-CN" sz="1800" b="1" dirty="0" err="1">
                <a:ea typeface="宋体" charset="-122"/>
                <a:cs typeface="Times New Roman" pitchFamily="18" charset="0"/>
              </a:rPr>
              <a:t>nand</a:t>
            </a:r>
            <a:r>
              <a:rPr lang="en-US" altLang="zh-CN" sz="1800" dirty="0">
                <a:ea typeface="宋体" charset="-122"/>
                <a:cs typeface="Times New Roman" pitchFamily="18" charset="0"/>
              </a:rPr>
              <a:t> B;           </a:t>
            </a:r>
          </a:p>
          <a:p>
            <a:pPr eaLnBrk="1" hangingPunct="1">
              <a:spcBef>
                <a:spcPct val="50000"/>
              </a:spcBef>
            </a:pPr>
            <a:r>
              <a:rPr lang="en-US" altLang="zh-CN" sz="1800" dirty="0">
                <a:ea typeface="宋体" charset="-122"/>
                <a:cs typeface="Times New Roman" pitchFamily="18" charset="0"/>
              </a:rPr>
              <a:t>	LED &lt;= X;</a:t>
            </a:r>
          </a:p>
          <a:p>
            <a:pPr eaLnBrk="1" hangingPunct="1">
              <a:spcBef>
                <a:spcPct val="50000"/>
              </a:spcBef>
            </a:pPr>
            <a:r>
              <a:rPr lang="en-US" altLang="zh-CN" sz="1800" b="1" dirty="0">
                <a:ea typeface="宋体" charset="-122"/>
                <a:cs typeface="Times New Roman" pitchFamily="18" charset="0"/>
              </a:rPr>
              <a:t>end architecture</a:t>
            </a:r>
            <a:r>
              <a:rPr lang="en-US" altLang="zh-CN" sz="1800" dirty="0">
                <a:ea typeface="宋体" charset="-122"/>
                <a:cs typeface="Times New Roman" pitchFamily="18" charset="0"/>
              </a:rPr>
              <a:t> </a:t>
            </a:r>
            <a:r>
              <a:rPr lang="en-US" altLang="zh-CN" sz="1800" dirty="0" err="1">
                <a:ea typeface="宋体" charset="-122"/>
                <a:cs typeface="Times New Roman" pitchFamily="18" charset="0"/>
              </a:rPr>
              <a:t>GateBehavior</a:t>
            </a:r>
            <a:r>
              <a:rPr lang="en-US" altLang="zh-CN" sz="1800" dirty="0">
                <a:ea typeface="宋体" charset="-122"/>
                <a:cs typeface="Times New Roman" pitchFamily="18" charset="0"/>
              </a:rPr>
              <a:t>;</a:t>
            </a:r>
          </a:p>
        </p:txBody>
      </p:sp>
    </p:spTree>
    <p:extLst>
      <p:ext uri="{BB962C8B-B14F-4D97-AF65-F5344CB8AC3E}">
        <p14:creationId xmlns:p14="http://schemas.microsoft.com/office/powerpoint/2010/main" val="514124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0723" name="Text Box 5"/>
          <p:cNvSpPr txBox="1">
            <a:spLocks noChangeArrowheads="1"/>
          </p:cNvSpPr>
          <p:nvPr/>
        </p:nvSpPr>
        <p:spPr bwMode="auto">
          <a:xfrm>
            <a:off x="922338" y="1844675"/>
            <a:ext cx="7467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buFontTx/>
              <a:buAutoNum type="arabicPeriod"/>
            </a:pPr>
            <a:r>
              <a:rPr lang="en-US" altLang="zh-CN" sz="2400">
                <a:ea typeface="宋体" pitchFamily="2" charset="-122"/>
              </a:rPr>
              <a:t>The truth table for a 2-input AND gate is </a:t>
            </a:r>
          </a:p>
        </p:txBody>
      </p:sp>
      <p:sp>
        <p:nvSpPr>
          <p:cNvPr id="30724" name="Text Box 12"/>
          <p:cNvSpPr txBox="1">
            <a:spLocks noChangeArrowheads="1"/>
          </p:cNvSpPr>
          <p:nvPr/>
        </p:nvSpPr>
        <p:spPr bwMode="auto">
          <a:xfrm>
            <a:off x="1989138"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0725" name="Object 14"/>
          <p:cNvGraphicFramePr>
            <a:graphicFrameLocks noChangeAspect="1"/>
          </p:cNvGraphicFramePr>
          <p:nvPr/>
        </p:nvGraphicFramePr>
        <p:xfrm>
          <a:off x="5113338" y="2378075"/>
          <a:ext cx="2009775" cy="2057400"/>
        </p:xfrm>
        <a:graphic>
          <a:graphicData uri="http://schemas.openxmlformats.org/presentationml/2006/ole">
            <mc:AlternateContent xmlns:mc="http://schemas.openxmlformats.org/markup-compatibility/2006">
              <mc:Choice xmlns:v="urn:schemas-microsoft-com:vml" Requires="v">
                <p:oleObj spid="_x0000_s31004" name="CorelDRAW" r:id="rId3" imgW="1154390" imgH="1181161" progId="CorelDRAW.Graphic.13">
                  <p:embed/>
                </p:oleObj>
              </mc:Choice>
              <mc:Fallback>
                <p:oleObj name="CorelDRAW" r:id="rId3" imgW="1154390" imgH="1181161" progId="CorelDRAW.Graphic.1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338" y="2378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Text Box 15"/>
          <p:cNvSpPr txBox="1">
            <a:spLocks noChangeArrowheads="1"/>
          </p:cNvSpPr>
          <p:nvPr/>
        </p:nvSpPr>
        <p:spPr bwMode="auto">
          <a:xfrm>
            <a:off x="5341938"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30727" name="Text Box 16"/>
          <p:cNvSpPr txBox="1">
            <a:spLocks noChangeArrowheads="1"/>
          </p:cNvSpPr>
          <p:nvPr/>
        </p:nvSpPr>
        <p:spPr bwMode="auto">
          <a:xfrm>
            <a:off x="6484938"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a:t>
            </a:r>
          </a:p>
          <a:p>
            <a:r>
              <a:rPr lang="en-US" altLang="zh-CN" sz="2000">
                <a:ea typeface="宋体" pitchFamily="2" charset="-122"/>
              </a:rPr>
              <a:t>0 </a:t>
            </a:r>
          </a:p>
          <a:p>
            <a:r>
              <a:rPr lang="en-US" altLang="zh-CN" sz="2000">
                <a:ea typeface="宋体" pitchFamily="2" charset="-122"/>
              </a:rPr>
              <a:t>0</a:t>
            </a:r>
          </a:p>
          <a:p>
            <a:r>
              <a:rPr lang="en-US" altLang="zh-CN" sz="2000">
                <a:ea typeface="宋体" pitchFamily="2" charset="-122"/>
              </a:rPr>
              <a:t>0</a:t>
            </a:r>
          </a:p>
        </p:txBody>
      </p:sp>
      <p:graphicFrame>
        <p:nvGraphicFramePr>
          <p:cNvPr id="30728" name="Object 17"/>
          <p:cNvGraphicFramePr>
            <a:graphicFrameLocks noChangeAspect="1"/>
          </p:cNvGraphicFramePr>
          <p:nvPr/>
        </p:nvGraphicFramePr>
        <p:xfrm>
          <a:off x="1760538" y="4664075"/>
          <a:ext cx="2009775" cy="2057400"/>
        </p:xfrm>
        <a:graphic>
          <a:graphicData uri="http://schemas.openxmlformats.org/presentationml/2006/ole">
            <mc:AlternateContent xmlns:mc="http://schemas.openxmlformats.org/markup-compatibility/2006">
              <mc:Choice xmlns:v="urn:schemas-microsoft-com:vml" Requires="v">
                <p:oleObj spid="_x0000_s31005" name="CorelDRAW" r:id="rId5" imgW="1154390" imgH="1181161" progId="CorelDRAW.Graphic.13">
                  <p:embed/>
                </p:oleObj>
              </mc:Choice>
              <mc:Fallback>
                <p:oleObj name="CorelDRAW" r:id="rId5" imgW="1154390" imgH="1181161" progId="CorelDRAW.Graphic.1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8" y="4664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9" name="Text Box 18"/>
          <p:cNvSpPr txBox="1">
            <a:spLocks noChangeArrowheads="1"/>
          </p:cNvSpPr>
          <p:nvPr/>
        </p:nvSpPr>
        <p:spPr bwMode="auto">
          <a:xfrm>
            <a:off x="1989138"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0730" name="Object 20"/>
          <p:cNvGraphicFramePr>
            <a:graphicFrameLocks noChangeAspect="1"/>
          </p:cNvGraphicFramePr>
          <p:nvPr/>
        </p:nvGraphicFramePr>
        <p:xfrm>
          <a:off x="1836738" y="2378075"/>
          <a:ext cx="2009775" cy="2057400"/>
        </p:xfrm>
        <a:graphic>
          <a:graphicData uri="http://schemas.openxmlformats.org/presentationml/2006/ole">
            <mc:AlternateContent xmlns:mc="http://schemas.openxmlformats.org/markup-compatibility/2006">
              <mc:Choice xmlns:v="urn:schemas-microsoft-com:vml" Requires="v">
                <p:oleObj spid="_x0000_s31006" name="CorelDRAW" r:id="rId6" imgW="1154390" imgH="1181161" progId="CorelDRAW.Graphic.13">
                  <p:embed/>
                </p:oleObj>
              </mc:Choice>
              <mc:Fallback>
                <p:oleObj name="CorelDRAW" r:id="rId6" imgW="1154390" imgH="1181161" progId="CorelDRAW.Graphic.1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738" y="2378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1" name="Object 21"/>
          <p:cNvGraphicFramePr>
            <a:graphicFrameLocks noChangeAspect="1"/>
          </p:cNvGraphicFramePr>
          <p:nvPr/>
        </p:nvGraphicFramePr>
        <p:xfrm>
          <a:off x="5113338" y="4664075"/>
          <a:ext cx="2009775" cy="2057400"/>
        </p:xfrm>
        <a:graphic>
          <a:graphicData uri="http://schemas.openxmlformats.org/presentationml/2006/ole">
            <mc:AlternateContent xmlns:mc="http://schemas.openxmlformats.org/markup-compatibility/2006">
              <mc:Choice xmlns:v="urn:schemas-microsoft-com:vml" Requires="v">
                <p:oleObj spid="_x0000_s31007" name="CorelDRAW" r:id="rId7" imgW="1154390" imgH="1181161" progId="CorelDRAW.Graphic.13">
                  <p:embed/>
                </p:oleObj>
              </mc:Choice>
              <mc:Fallback>
                <p:oleObj name="CorelDRAW" r:id="rId7" imgW="1154390" imgH="1181161" progId="CorelDRAW.Graphic.1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338" y="4664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2" name="Text Box 22"/>
          <p:cNvSpPr txBox="1">
            <a:spLocks noChangeArrowheads="1"/>
          </p:cNvSpPr>
          <p:nvPr/>
        </p:nvSpPr>
        <p:spPr bwMode="auto">
          <a:xfrm>
            <a:off x="5341938"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30733" name="Text Box 23"/>
          <p:cNvSpPr txBox="1">
            <a:spLocks noChangeArrowheads="1"/>
          </p:cNvSpPr>
          <p:nvPr/>
        </p:nvSpPr>
        <p:spPr bwMode="auto">
          <a:xfrm>
            <a:off x="6484938"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1 </a:t>
            </a:r>
          </a:p>
          <a:p>
            <a:r>
              <a:rPr lang="en-US" altLang="zh-CN" sz="2000">
                <a:ea typeface="宋体" pitchFamily="2" charset="-122"/>
              </a:rPr>
              <a:t>1</a:t>
            </a:r>
          </a:p>
          <a:p>
            <a:r>
              <a:rPr lang="en-US" altLang="zh-CN" sz="2000">
                <a:ea typeface="宋体" pitchFamily="2" charset="-122"/>
              </a:rPr>
              <a:t>1</a:t>
            </a:r>
          </a:p>
        </p:txBody>
      </p:sp>
      <p:sp>
        <p:nvSpPr>
          <p:cNvPr id="30734" name="Text Box 24"/>
          <p:cNvSpPr txBox="1">
            <a:spLocks noChangeArrowheads="1"/>
          </p:cNvSpPr>
          <p:nvPr/>
        </p:nvSpPr>
        <p:spPr bwMode="auto">
          <a:xfrm>
            <a:off x="1455738" y="31400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a.</a:t>
            </a:r>
          </a:p>
        </p:txBody>
      </p:sp>
      <p:sp>
        <p:nvSpPr>
          <p:cNvPr id="30735" name="Text Box 25"/>
          <p:cNvSpPr txBox="1">
            <a:spLocks noChangeArrowheads="1"/>
          </p:cNvSpPr>
          <p:nvPr/>
        </p:nvSpPr>
        <p:spPr bwMode="auto">
          <a:xfrm>
            <a:off x="4579938" y="31400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b.</a:t>
            </a:r>
          </a:p>
        </p:txBody>
      </p:sp>
      <p:sp>
        <p:nvSpPr>
          <p:cNvPr id="30736" name="Text Box 26"/>
          <p:cNvSpPr txBox="1">
            <a:spLocks noChangeArrowheads="1"/>
          </p:cNvSpPr>
          <p:nvPr/>
        </p:nvSpPr>
        <p:spPr bwMode="auto">
          <a:xfrm>
            <a:off x="1227138" y="55784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c.</a:t>
            </a:r>
          </a:p>
        </p:txBody>
      </p:sp>
      <p:sp>
        <p:nvSpPr>
          <p:cNvPr id="30737" name="Text Box 27"/>
          <p:cNvSpPr txBox="1">
            <a:spLocks noChangeArrowheads="1"/>
          </p:cNvSpPr>
          <p:nvPr/>
        </p:nvSpPr>
        <p:spPr bwMode="auto">
          <a:xfrm>
            <a:off x="4503738" y="55784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d.</a:t>
            </a:r>
          </a:p>
        </p:txBody>
      </p:sp>
      <p:sp>
        <p:nvSpPr>
          <p:cNvPr id="30738" name="Text Box 13"/>
          <p:cNvSpPr txBox="1">
            <a:spLocks noChangeArrowheads="1"/>
          </p:cNvSpPr>
          <p:nvPr/>
        </p:nvSpPr>
        <p:spPr bwMode="auto">
          <a:xfrm>
            <a:off x="3132138"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1</a:t>
            </a:r>
          </a:p>
          <a:p>
            <a:r>
              <a:rPr lang="en-US" altLang="zh-CN" sz="2000">
                <a:ea typeface="宋体" pitchFamily="2" charset="-122"/>
              </a:rPr>
              <a:t>1</a:t>
            </a:r>
          </a:p>
          <a:p>
            <a:r>
              <a:rPr lang="en-US" altLang="zh-CN" sz="2000">
                <a:ea typeface="宋体" pitchFamily="2" charset="-122"/>
              </a:rPr>
              <a:t>0</a:t>
            </a:r>
          </a:p>
        </p:txBody>
      </p:sp>
      <p:sp>
        <p:nvSpPr>
          <p:cNvPr id="30739" name="Text Box 19"/>
          <p:cNvSpPr txBox="1">
            <a:spLocks noChangeArrowheads="1"/>
          </p:cNvSpPr>
          <p:nvPr/>
        </p:nvSpPr>
        <p:spPr bwMode="auto">
          <a:xfrm>
            <a:off x="3132138"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0 </a:t>
            </a:r>
          </a:p>
          <a:p>
            <a:r>
              <a:rPr lang="en-US" altLang="zh-CN" sz="2000">
                <a:ea typeface="宋体" pitchFamily="2" charset="-122"/>
              </a:rPr>
              <a:t>0</a:t>
            </a:r>
          </a:p>
          <a:p>
            <a:r>
              <a:rPr lang="en-US" altLang="zh-CN" sz="2000">
                <a:ea typeface="宋体" pitchFamily="2" charset="-122"/>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Inverter</a:t>
            </a:r>
          </a:p>
        </p:txBody>
      </p:sp>
      <p:sp>
        <p:nvSpPr>
          <p:cNvPr id="8196"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The inverter</a:t>
            </a:r>
            <a:r>
              <a:rPr lang="en-US" altLang="zh-CN" sz="2800" b="1" dirty="0" smtClean="0">
                <a:ea typeface="宋体" pitchFamily="2" charset="-122"/>
                <a:cs typeface="Times New Roman" pitchFamily="18" charset="0"/>
              </a:rPr>
              <a:t>(</a:t>
            </a:r>
            <a:r>
              <a:rPr lang="zh-CN" altLang="en-US" sz="2800" b="1" dirty="0" smtClean="0">
                <a:ea typeface="宋体" pitchFamily="2" charset="-122"/>
                <a:cs typeface="Times New Roman" pitchFamily="18" charset="0"/>
              </a:rPr>
              <a:t>反相器</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p:txBody>
      </p:sp>
      <p:sp>
        <p:nvSpPr>
          <p:cNvPr id="14" name="Text Box 16"/>
          <p:cNvSpPr txBox="1">
            <a:spLocks noChangeArrowheads="1"/>
          </p:cNvSpPr>
          <p:nvPr/>
        </p:nvSpPr>
        <p:spPr bwMode="auto">
          <a:xfrm>
            <a:off x="467544" y="2420888"/>
            <a:ext cx="79928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eaLnBrk="1" hangingPunct="1">
              <a:spcBef>
                <a:spcPct val="50000"/>
              </a:spcBef>
              <a:buFont typeface="Wingdings" pitchFamily="2" charset="2"/>
              <a:buChar char="ü"/>
            </a:pPr>
            <a:r>
              <a:rPr lang="en-US" altLang="zh-CN" sz="2400" dirty="0" smtClean="0">
                <a:ea typeface="宋体" pitchFamily="2" charset="-122"/>
              </a:rPr>
              <a:t>Negation indicator (</a:t>
            </a:r>
            <a:r>
              <a:rPr lang="zh-CN" altLang="en-US" sz="2400" dirty="0" smtClean="0">
                <a:ea typeface="宋体" pitchFamily="2" charset="-122"/>
              </a:rPr>
              <a:t>否定指示</a:t>
            </a:r>
            <a:r>
              <a:rPr lang="en-US" altLang="zh-CN" sz="2400" dirty="0" smtClean="0">
                <a:ea typeface="宋体" pitchFamily="2" charset="-122"/>
              </a:rPr>
              <a:t>)</a:t>
            </a:r>
          </a:p>
          <a:p>
            <a:pPr eaLnBrk="1" hangingPunct="1">
              <a:spcBef>
                <a:spcPts val="0"/>
              </a:spcBef>
            </a:pPr>
            <a:r>
              <a:rPr lang="en-US" altLang="zh-CN" sz="2400" dirty="0">
                <a:ea typeface="宋体" pitchFamily="2" charset="-122"/>
              </a:rPr>
              <a:t> </a:t>
            </a:r>
            <a:r>
              <a:rPr lang="en-US" altLang="zh-CN" sz="2400" dirty="0" smtClean="0">
                <a:ea typeface="宋体" pitchFamily="2" charset="-122"/>
              </a:rPr>
              <a:t>   Input</a:t>
            </a:r>
          </a:p>
          <a:p>
            <a:pPr eaLnBrk="1" hangingPunct="1">
              <a:spcBef>
                <a:spcPts val="0"/>
              </a:spcBef>
            </a:pPr>
            <a:r>
              <a:rPr lang="en-US" altLang="zh-CN" sz="2400" dirty="0">
                <a:ea typeface="宋体" pitchFamily="2" charset="-122"/>
              </a:rPr>
              <a:t> </a:t>
            </a:r>
            <a:r>
              <a:rPr lang="en-US" altLang="zh-CN" sz="2400" dirty="0" smtClean="0">
                <a:ea typeface="宋体" pitchFamily="2" charset="-122"/>
              </a:rPr>
              <a:t>   - a 0 is the active or assert input state</a:t>
            </a:r>
          </a:p>
          <a:p>
            <a:pPr eaLnBrk="1" hangingPunct="1">
              <a:spcBef>
                <a:spcPts val="0"/>
              </a:spcBef>
            </a:pPr>
            <a:r>
              <a:rPr lang="en-US" altLang="zh-CN" sz="2400" dirty="0" smtClean="0">
                <a:ea typeface="宋体" pitchFamily="2" charset="-122"/>
              </a:rPr>
              <a:t>    Output</a:t>
            </a:r>
          </a:p>
          <a:p>
            <a:pPr eaLnBrk="1" hangingPunct="1">
              <a:spcBef>
                <a:spcPts val="0"/>
              </a:spcBef>
            </a:pPr>
            <a:r>
              <a:rPr lang="en-US" altLang="zh-CN" sz="2400" dirty="0">
                <a:ea typeface="宋体" pitchFamily="2" charset="-122"/>
              </a:rPr>
              <a:t> </a:t>
            </a:r>
            <a:r>
              <a:rPr lang="en-US" altLang="zh-CN" sz="2400" dirty="0" smtClean="0">
                <a:ea typeface="宋体" pitchFamily="2" charset="-122"/>
              </a:rPr>
              <a:t>   </a:t>
            </a:r>
            <a:r>
              <a:rPr lang="en-US" altLang="zh-CN" sz="2400" dirty="0">
                <a:ea typeface="宋体" pitchFamily="2" charset="-122"/>
              </a:rPr>
              <a:t>- </a:t>
            </a:r>
            <a:r>
              <a:rPr lang="en-US" altLang="zh-CN" sz="2400" dirty="0" smtClean="0">
                <a:ea typeface="宋体" pitchFamily="2" charset="-122"/>
              </a:rPr>
              <a:t>a 0 </a:t>
            </a:r>
            <a:r>
              <a:rPr lang="en-US" altLang="zh-CN" sz="2400" dirty="0">
                <a:ea typeface="宋体" pitchFamily="2" charset="-122"/>
              </a:rPr>
              <a:t>is the active or assert </a:t>
            </a:r>
            <a:r>
              <a:rPr lang="en-US" altLang="zh-CN" sz="2400" dirty="0" smtClean="0">
                <a:ea typeface="宋体" pitchFamily="2" charset="-122"/>
              </a:rPr>
              <a:t>output state</a:t>
            </a:r>
            <a:endParaRPr lang="en-US" altLang="zh-CN" sz="2400" dirty="0">
              <a:ea typeface="宋体" pitchFamily="2" charset="-122"/>
            </a:endParaRPr>
          </a:p>
        </p:txBody>
      </p:sp>
      <p:sp>
        <p:nvSpPr>
          <p:cNvPr id="15" name="Text Box 16"/>
          <p:cNvSpPr txBox="1">
            <a:spLocks noChangeArrowheads="1"/>
          </p:cNvSpPr>
          <p:nvPr/>
        </p:nvSpPr>
        <p:spPr bwMode="auto">
          <a:xfrm>
            <a:off x="467544" y="4509120"/>
            <a:ext cx="79928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eaLnBrk="1" hangingPunct="1">
              <a:spcBef>
                <a:spcPct val="50000"/>
              </a:spcBef>
              <a:buFont typeface="Wingdings" pitchFamily="2" charset="2"/>
              <a:buChar char="ü"/>
            </a:pPr>
            <a:r>
              <a:rPr lang="en-US" altLang="zh-CN" sz="2400" dirty="0">
                <a:ea typeface="宋体" pitchFamily="2" charset="-122"/>
              </a:rPr>
              <a:t>P</a:t>
            </a:r>
            <a:r>
              <a:rPr lang="en-US" altLang="zh-CN" sz="2400" dirty="0" smtClean="0">
                <a:ea typeface="宋体" pitchFamily="2" charset="-122"/>
              </a:rPr>
              <a:t>olarity indicators (</a:t>
            </a:r>
            <a:r>
              <a:rPr lang="zh-CN" altLang="en-US" sz="2400" dirty="0" smtClean="0">
                <a:ea typeface="宋体" pitchFamily="2" charset="-122"/>
              </a:rPr>
              <a:t>极性指示</a:t>
            </a:r>
            <a:r>
              <a:rPr lang="en-US" altLang="zh-CN" sz="2400" dirty="0" smtClean="0">
                <a:ea typeface="宋体" pitchFamily="2" charset="-122"/>
              </a:rPr>
              <a:t>)</a:t>
            </a:r>
            <a:endParaRPr lang="en-US" altLang="zh-CN" sz="2400" dirty="0">
              <a:ea typeface="宋体" pitchFamily="2" charset="-122"/>
            </a:endParaRPr>
          </a:p>
          <a:p>
            <a:pPr eaLnBrk="1" hangingPunct="1">
              <a:spcBef>
                <a:spcPts val="0"/>
              </a:spcBef>
            </a:pPr>
            <a:r>
              <a:rPr lang="en-US" altLang="zh-CN" sz="2400" dirty="0" smtClean="0">
                <a:ea typeface="宋体" pitchFamily="2" charset="-122"/>
              </a:rPr>
              <a:t>    </a:t>
            </a:r>
            <a:r>
              <a:rPr lang="en-US" altLang="zh-CN" sz="2400" dirty="0">
                <a:ea typeface="宋体" pitchFamily="2" charset="-122"/>
              </a:rPr>
              <a:t>Input</a:t>
            </a:r>
          </a:p>
          <a:p>
            <a:pPr eaLnBrk="1" hangingPunct="1">
              <a:spcBef>
                <a:spcPts val="0"/>
              </a:spcBef>
            </a:pPr>
            <a:r>
              <a:rPr lang="en-US" altLang="zh-CN" sz="2400" dirty="0">
                <a:ea typeface="宋体" pitchFamily="2" charset="-122"/>
              </a:rPr>
              <a:t>    - </a:t>
            </a:r>
            <a:r>
              <a:rPr lang="en-US" altLang="zh-CN" sz="2400" dirty="0" smtClean="0">
                <a:ea typeface="宋体" pitchFamily="2" charset="-122"/>
              </a:rPr>
              <a:t>a Low level </a:t>
            </a:r>
            <a:r>
              <a:rPr lang="en-US" altLang="zh-CN" sz="2400" dirty="0">
                <a:ea typeface="宋体" pitchFamily="2" charset="-122"/>
              </a:rPr>
              <a:t>is the active or assert input state</a:t>
            </a:r>
          </a:p>
          <a:p>
            <a:pPr eaLnBrk="1" hangingPunct="1">
              <a:spcBef>
                <a:spcPts val="0"/>
              </a:spcBef>
            </a:pPr>
            <a:r>
              <a:rPr lang="en-US" altLang="zh-CN" sz="2400" dirty="0">
                <a:ea typeface="宋体" pitchFamily="2" charset="-122"/>
              </a:rPr>
              <a:t>    Output</a:t>
            </a:r>
          </a:p>
          <a:p>
            <a:pPr eaLnBrk="1" hangingPunct="1">
              <a:spcBef>
                <a:spcPts val="0"/>
              </a:spcBef>
            </a:pPr>
            <a:r>
              <a:rPr lang="en-US" altLang="zh-CN" sz="2400" dirty="0">
                <a:ea typeface="宋体" pitchFamily="2" charset="-122"/>
              </a:rPr>
              <a:t>    - a Low level is the active or assert </a:t>
            </a:r>
            <a:r>
              <a:rPr lang="en-US" altLang="zh-CN" sz="2400" dirty="0" smtClean="0">
                <a:ea typeface="宋体" pitchFamily="2" charset="-122"/>
              </a:rPr>
              <a:t>output </a:t>
            </a:r>
            <a:r>
              <a:rPr lang="en-US" altLang="zh-CN" sz="2400" dirty="0">
                <a:ea typeface="宋体" pitchFamily="2" charset="-122"/>
              </a:rPr>
              <a:t>state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1747" name="Text Box 3"/>
          <p:cNvSpPr txBox="1">
            <a:spLocks noChangeArrowheads="1"/>
          </p:cNvSpPr>
          <p:nvPr/>
        </p:nvSpPr>
        <p:spPr bwMode="auto">
          <a:xfrm>
            <a:off x="1042988" y="1865313"/>
            <a:ext cx="7467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buFontTx/>
              <a:buAutoNum type="arabicPeriod" startAt="2"/>
            </a:pPr>
            <a:r>
              <a:rPr lang="en-US" altLang="zh-CN" sz="2400">
                <a:ea typeface="宋体" pitchFamily="2" charset="-122"/>
              </a:rPr>
              <a:t>The truth table for a 2-input NOR gate is </a:t>
            </a:r>
          </a:p>
        </p:txBody>
      </p:sp>
      <p:sp>
        <p:nvSpPr>
          <p:cNvPr id="31748" name="Text Box 6"/>
          <p:cNvSpPr txBox="1">
            <a:spLocks noChangeArrowheads="1"/>
          </p:cNvSpPr>
          <p:nvPr/>
        </p:nvSpPr>
        <p:spPr bwMode="auto">
          <a:xfrm>
            <a:off x="2109788" y="3084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1749" name="Object 8"/>
          <p:cNvGraphicFramePr>
            <a:graphicFrameLocks noChangeAspect="1"/>
          </p:cNvGraphicFramePr>
          <p:nvPr/>
        </p:nvGraphicFramePr>
        <p:xfrm>
          <a:off x="5233988" y="2398713"/>
          <a:ext cx="2009775" cy="2057400"/>
        </p:xfrm>
        <a:graphic>
          <a:graphicData uri="http://schemas.openxmlformats.org/presentationml/2006/ole">
            <mc:AlternateContent xmlns:mc="http://schemas.openxmlformats.org/markup-compatibility/2006">
              <mc:Choice xmlns:v="urn:schemas-microsoft-com:vml" Requires="v">
                <p:oleObj spid="_x0000_s32028" name="CorelDRAW" r:id="rId3" imgW="1154390" imgH="1181161" progId="CorelDRAW.Graphic.13">
                  <p:embed/>
                </p:oleObj>
              </mc:Choice>
              <mc:Fallback>
                <p:oleObj name="CorelDRAW" r:id="rId3" imgW="1154390" imgH="1181161" progId="CorelDRAW.Graphic.1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988" y="2398713"/>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Text Box 9"/>
          <p:cNvSpPr txBox="1">
            <a:spLocks noChangeArrowheads="1"/>
          </p:cNvSpPr>
          <p:nvPr/>
        </p:nvSpPr>
        <p:spPr bwMode="auto">
          <a:xfrm>
            <a:off x="5462588" y="3084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1751" name="Object 11"/>
          <p:cNvGraphicFramePr>
            <a:graphicFrameLocks noChangeAspect="1"/>
          </p:cNvGraphicFramePr>
          <p:nvPr/>
        </p:nvGraphicFramePr>
        <p:xfrm>
          <a:off x="1881188" y="4684713"/>
          <a:ext cx="2009775" cy="2057400"/>
        </p:xfrm>
        <a:graphic>
          <a:graphicData uri="http://schemas.openxmlformats.org/presentationml/2006/ole">
            <mc:AlternateContent xmlns:mc="http://schemas.openxmlformats.org/markup-compatibility/2006">
              <mc:Choice xmlns:v="urn:schemas-microsoft-com:vml" Requires="v">
                <p:oleObj spid="_x0000_s32029" name="CorelDRAW" r:id="rId5" imgW="1154390" imgH="1181161" progId="CorelDRAW.Graphic.13">
                  <p:embed/>
                </p:oleObj>
              </mc:Choice>
              <mc:Fallback>
                <p:oleObj name="CorelDRAW" r:id="rId5" imgW="1154390" imgH="1181161" progId="CorelDRAW.Graphic.1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4684713"/>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Text Box 12"/>
          <p:cNvSpPr txBox="1">
            <a:spLocks noChangeArrowheads="1"/>
          </p:cNvSpPr>
          <p:nvPr/>
        </p:nvSpPr>
        <p:spPr bwMode="auto">
          <a:xfrm>
            <a:off x="2109788" y="5370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1753" name="Object 14"/>
          <p:cNvGraphicFramePr>
            <a:graphicFrameLocks noChangeAspect="1"/>
          </p:cNvGraphicFramePr>
          <p:nvPr/>
        </p:nvGraphicFramePr>
        <p:xfrm>
          <a:off x="1957388" y="2398713"/>
          <a:ext cx="2009775" cy="2057400"/>
        </p:xfrm>
        <a:graphic>
          <a:graphicData uri="http://schemas.openxmlformats.org/presentationml/2006/ole">
            <mc:AlternateContent xmlns:mc="http://schemas.openxmlformats.org/markup-compatibility/2006">
              <mc:Choice xmlns:v="urn:schemas-microsoft-com:vml" Requires="v">
                <p:oleObj spid="_x0000_s32030" name="CorelDRAW" r:id="rId6" imgW="1154390" imgH="1181161" progId="CorelDRAW.Graphic.13">
                  <p:embed/>
                </p:oleObj>
              </mc:Choice>
              <mc:Fallback>
                <p:oleObj name="CorelDRAW" r:id="rId6" imgW="1154390" imgH="1181161" progId="CorelDRAW.Graphic.1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388" y="2398713"/>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5"/>
          <p:cNvGraphicFramePr>
            <a:graphicFrameLocks noChangeAspect="1"/>
          </p:cNvGraphicFramePr>
          <p:nvPr/>
        </p:nvGraphicFramePr>
        <p:xfrm>
          <a:off x="5233988" y="4684713"/>
          <a:ext cx="2009775" cy="2057400"/>
        </p:xfrm>
        <a:graphic>
          <a:graphicData uri="http://schemas.openxmlformats.org/presentationml/2006/ole">
            <mc:AlternateContent xmlns:mc="http://schemas.openxmlformats.org/markup-compatibility/2006">
              <mc:Choice xmlns:v="urn:schemas-microsoft-com:vml" Requires="v">
                <p:oleObj spid="_x0000_s32031" name="CorelDRAW" r:id="rId7" imgW="1154390" imgH="1181161" progId="CorelDRAW.Graphic.13">
                  <p:embed/>
                </p:oleObj>
              </mc:Choice>
              <mc:Fallback>
                <p:oleObj name="CorelDRAW" r:id="rId7" imgW="1154390" imgH="1181161" progId="CorelDRAW.Graphic.1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988" y="4684713"/>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6"/>
          <p:cNvSpPr txBox="1">
            <a:spLocks noChangeArrowheads="1"/>
          </p:cNvSpPr>
          <p:nvPr/>
        </p:nvSpPr>
        <p:spPr bwMode="auto">
          <a:xfrm>
            <a:off x="5462588" y="5370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31756" name="Text Box 18"/>
          <p:cNvSpPr txBox="1">
            <a:spLocks noChangeArrowheads="1"/>
          </p:cNvSpPr>
          <p:nvPr/>
        </p:nvSpPr>
        <p:spPr bwMode="auto">
          <a:xfrm>
            <a:off x="1423988" y="3160713"/>
            <a:ext cx="533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a.</a:t>
            </a:r>
          </a:p>
        </p:txBody>
      </p:sp>
      <p:sp>
        <p:nvSpPr>
          <p:cNvPr id="31757" name="Text Box 19"/>
          <p:cNvSpPr txBox="1">
            <a:spLocks noChangeArrowheads="1"/>
          </p:cNvSpPr>
          <p:nvPr/>
        </p:nvSpPr>
        <p:spPr bwMode="auto">
          <a:xfrm>
            <a:off x="4700588" y="3160713"/>
            <a:ext cx="533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b.</a:t>
            </a:r>
          </a:p>
        </p:txBody>
      </p:sp>
      <p:sp>
        <p:nvSpPr>
          <p:cNvPr id="31758" name="Text Box 20"/>
          <p:cNvSpPr txBox="1">
            <a:spLocks noChangeArrowheads="1"/>
          </p:cNvSpPr>
          <p:nvPr/>
        </p:nvSpPr>
        <p:spPr bwMode="auto">
          <a:xfrm>
            <a:off x="1347788" y="5599113"/>
            <a:ext cx="533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c.</a:t>
            </a:r>
          </a:p>
        </p:txBody>
      </p:sp>
      <p:sp>
        <p:nvSpPr>
          <p:cNvPr id="31759" name="Text Box 21"/>
          <p:cNvSpPr txBox="1">
            <a:spLocks noChangeArrowheads="1"/>
          </p:cNvSpPr>
          <p:nvPr/>
        </p:nvSpPr>
        <p:spPr bwMode="auto">
          <a:xfrm>
            <a:off x="4624388" y="5599113"/>
            <a:ext cx="533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d.</a:t>
            </a:r>
          </a:p>
        </p:txBody>
      </p:sp>
      <p:sp>
        <p:nvSpPr>
          <p:cNvPr id="31760" name="Text Box 7"/>
          <p:cNvSpPr txBox="1">
            <a:spLocks noChangeArrowheads="1"/>
          </p:cNvSpPr>
          <p:nvPr/>
        </p:nvSpPr>
        <p:spPr bwMode="auto">
          <a:xfrm>
            <a:off x="3252788" y="3084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1</a:t>
            </a:r>
          </a:p>
          <a:p>
            <a:r>
              <a:rPr lang="en-US" altLang="zh-CN" sz="2000">
                <a:ea typeface="宋体" pitchFamily="2" charset="-122"/>
              </a:rPr>
              <a:t>1</a:t>
            </a:r>
          </a:p>
          <a:p>
            <a:r>
              <a:rPr lang="en-US" altLang="zh-CN" sz="2000">
                <a:ea typeface="宋体" pitchFamily="2" charset="-122"/>
              </a:rPr>
              <a:t>0</a:t>
            </a:r>
          </a:p>
        </p:txBody>
      </p:sp>
      <p:sp>
        <p:nvSpPr>
          <p:cNvPr id="31761" name="Text Box 13"/>
          <p:cNvSpPr txBox="1">
            <a:spLocks noChangeArrowheads="1"/>
          </p:cNvSpPr>
          <p:nvPr/>
        </p:nvSpPr>
        <p:spPr bwMode="auto">
          <a:xfrm>
            <a:off x="3252788" y="5370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0 </a:t>
            </a:r>
          </a:p>
          <a:p>
            <a:r>
              <a:rPr lang="en-US" altLang="zh-CN" sz="2000">
                <a:ea typeface="宋体" pitchFamily="2" charset="-122"/>
              </a:rPr>
              <a:t>0</a:t>
            </a:r>
          </a:p>
          <a:p>
            <a:r>
              <a:rPr lang="en-US" altLang="zh-CN" sz="2000">
                <a:ea typeface="宋体" pitchFamily="2" charset="-122"/>
              </a:rPr>
              <a:t>1</a:t>
            </a:r>
          </a:p>
        </p:txBody>
      </p:sp>
      <p:sp>
        <p:nvSpPr>
          <p:cNvPr id="31762" name="Text Box 10"/>
          <p:cNvSpPr txBox="1">
            <a:spLocks noChangeArrowheads="1"/>
          </p:cNvSpPr>
          <p:nvPr/>
        </p:nvSpPr>
        <p:spPr bwMode="auto">
          <a:xfrm>
            <a:off x="6605588" y="3084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a:t>
            </a:r>
          </a:p>
          <a:p>
            <a:r>
              <a:rPr lang="en-US" altLang="zh-CN" sz="2000">
                <a:ea typeface="宋体" pitchFamily="2" charset="-122"/>
              </a:rPr>
              <a:t>0 </a:t>
            </a:r>
          </a:p>
          <a:p>
            <a:r>
              <a:rPr lang="en-US" altLang="zh-CN" sz="2000">
                <a:ea typeface="宋体" pitchFamily="2" charset="-122"/>
              </a:rPr>
              <a:t>0</a:t>
            </a:r>
          </a:p>
          <a:p>
            <a:r>
              <a:rPr lang="en-US" altLang="zh-CN" sz="2000">
                <a:ea typeface="宋体" pitchFamily="2" charset="-122"/>
              </a:rPr>
              <a:t>0</a:t>
            </a:r>
          </a:p>
        </p:txBody>
      </p:sp>
      <p:sp>
        <p:nvSpPr>
          <p:cNvPr id="31763" name="Text Box 17"/>
          <p:cNvSpPr txBox="1">
            <a:spLocks noChangeArrowheads="1"/>
          </p:cNvSpPr>
          <p:nvPr/>
        </p:nvSpPr>
        <p:spPr bwMode="auto">
          <a:xfrm>
            <a:off x="6605588" y="5370513"/>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1 </a:t>
            </a:r>
          </a:p>
          <a:p>
            <a:r>
              <a:rPr lang="en-US" altLang="zh-CN" sz="2000">
                <a:ea typeface="宋体" pitchFamily="2" charset="-122"/>
              </a:rPr>
              <a:t>1</a:t>
            </a:r>
          </a:p>
          <a:p>
            <a:r>
              <a:rPr lang="en-US" altLang="zh-CN" sz="2000">
                <a:ea typeface="宋体" pitchFamily="2" charset="-122"/>
              </a:rPr>
              <a:t>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2771" name="Text Box 3"/>
          <p:cNvSpPr txBox="1">
            <a:spLocks noChangeArrowheads="1"/>
          </p:cNvSpPr>
          <p:nvPr/>
        </p:nvSpPr>
        <p:spPr bwMode="auto">
          <a:xfrm>
            <a:off x="914400" y="1844675"/>
            <a:ext cx="7467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buFontTx/>
              <a:buAutoNum type="arabicPeriod" startAt="3"/>
            </a:pPr>
            <a:r>
              <a:rPr lang="en-US" altLang="zh-CN" sz="2400">
                <a:ea typeface="宋体" pitchFamily="2" charset="-122"/>
              </a:rPr>
              <a:t>The truth table for a 2-input XOR gate is </a:t>
            </a:r>
          </a:p>
        </p:txBody>
      </p:sp>
      <p:sp>
        <p:nvSpPr>
          <p:cNvPr id="32772" name="Text Box 6"/>
          <p:cNvSpPr txBox="1">
            <a:spLocks noChangeArrowheads="1"/>
          </p:cNvSpPr>
          <p:nvPr/>
        </p:nvSpPr>
        <p:spPr bwMode="auto">
          <a:xfrm>
            <a:off x="1981200"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2773" name="Object 8"/>
          <p:cNvGraphicFramePr>
            <a:graphicFrameLocks noChangeAspect="1"/>
          </p:cNvGraphicFramePr>
          <p:nvPr/>
        </p:nvGraphicFramePr>
        <p:xfrm>
          <a:off x="5105400" y="2378075"/>
          <a:ext cx="2009775" cy="2057400"/>
        </p:xfrm>
        <a:graphic>
          <a:graphicData uri="http://schemas.openxmlformats.org/presentationml/2006/ole">
            <mc:AlternateContent xmlns:mc="http://schemas.openxmlformats.org/markup-compatibility/2006">
              <mc:Choice xmlns:v="urn:schemas-microsoft-com:vml" Requires="v">
                <p:oleObj spid="_x0000_s33052" name="CorelDRAW" r:id="rId3" imgW="1154390" imgH="1181161" progId="CorelDRAW.Graphic.13">
                  <p:embed/>
                </p:oleObj>
              </mc:Choice>
              <mc:Fallback>
                <p:oleObj name="CorelDRAW" r:id="rId3" imgW="1154390" imgH="1181161" progId="CorelDRAW.Graphic.1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378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Text Box 9"/>
          <p:cNvSpPr txBox="1">
            <a:spLocks noChangeArrowheads="1"/>
          </p:cNvSpPr>
          <p:nvPr/>
        </p:nvSpPr>
        <p:spPr bwMode="auto">
          <a:xfrm>
            <a:off x="5334000"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2775" name="Object 11"/>
          <p:cNvGraphicFramePr>
            <a:graphicFrameLocks noChangeAspect="1"/>
          </p:cNvGraphicFramePr>
          <p:nvPr/>
        </p:nvGraphicFramePr>
        <p:xfrm>
          <a:off x="1752600" y="4664075"/>
          <a:ext cx="2009775" cy="2057400"/>
        </p:xfrm>
        <a:graphic>
          <a:graphicData uri="http://schemas.openxmlformats.org/presentationml/2006/ole">
            <mc:AlternateContent xmlns:mc="http://schemas.openxmlformats.org/markup-compatibility/2006">
              <mc:Choice xmlns:v="urn:schemas-microsoft-com:vml" Requires="v">
                <p:oleObj spid="_x0000_s33053" name="CorelDRAW" r:id="rId5" imgW="1154390" imgH="1181161" progId="CorelDRAW.Graphic.13">
                  <p:embed/>
                </p:oleObj>
              </mc:Choice>
              <mc:Fallback>
                <p:oleObj name="CorelDRAW" r:id="rId5" imgW="1154390" imgH="1181161" progId="CorelDRAW.Graphic.1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664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Text Box 12"/>
          <p:cNvSpPr txBox="1">
            <a:spLocks noChangeArrowheads="1"/>
          </p:cNvSpPr>
          <p:nvPr/>
        </p:nvSpPr>
        <p:spPr bwMode="auto">
          <a:xfrm>
            <a:off x="1981200"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graphicFrame>
        <p:nvGraphicFramePr>
          <p:cNvPr id="32777" name="Object 14"/>
          <p:cNvGraphicFramePr>
            <a:graphicFrameLocks noChangeAspect="1"/>
          </p:cNvGraphicFramePr>
          <p:nvPr/>
        </p:nvGraphicFramePr>
        <p:xfrm>
          <a:off x="1828800" y="2378075"/>
          <a:ext cx="2009775" cy="2057400"/>
        </p:xfrm>
        <a:graphic>
          <a:graphicData uri="http://schemas.openxmlformats.org/presentationml/2006/ole">
            <mc:AlternateContent xmlns:mc="http://schemas.openxmlformats.org/markup-compatibility/2006">
              <mc:Choice xmlns:v="urn:schemas-microsoft-com:vml" Requires="v">
                <p:oleObj spid="_x0000_s33054" name="CorelDRAW" r:id="rId6" imgW="1154390" imgH="1181161" progId="CorelDRAW.Graphic.13">
                  <p:embed/>
                </p:oleObj>
              </mc:Choice>
              <mc:Fallback>
                <p:oleObj name="CorelDRAW" r:id="rId6" imgW="1154390" imgH="1181161" progId="CorelDRAW.Graphic.1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78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8" name="Object 15"/>
          <p:cNvGraphicFramePr>
            <a:graphicFrameLocks noChangeAspect="1"/>
          </p:cNvGraphicFramePr>
          <p:nvPr/>
        </p:nvGraphicFramePr>
        <p:xfrm>
          <a:off x="5105400" y="4664075"/>
          <a:ext cx="2009775" cy="2057400"/>
        </p:xfrm>
        <a:graphic>
          <a:graphicData uri="http://schemas.openxmlformats.org/presentationml/2006/ole">
            <mc:AlternateContent xmlns:mc="http://schemas.openxmlformats.org/markup-compatibility/2006">
              <mc:Choice xmlns:v="urn:schemas-microsoft-com:vml" Requires="v">
                <p:oleObj spid="_x0000_s33055" name="CorelDRAW" r:id="rId7" imgW="1154390" imgH="1181161" progId="CorelDRAW.Graphic.13">
                  <p:embed/>
                </p:oleObj>
              </mc:Choice>
              <mc:Fallback>
                <p:oleObj name="CorelDRAW" r:id="rId7" imgW="1154390" imgH="1181161" progId="CorelDRAW.Graphic.1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664075"/>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9" name="Text Box 16"/>
          <p:cNvSpPr txBox="1">
            <a:spLocks noChangeArrowheads="1"/>
          </p:cNvSpPr>
          <p:nvPr/>
        </p:nvSpPr>
        <p:spPr bwMode="auto">
          <a:xfrm>
            <a:off x="5334000"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32780" name="Text Box 18"/>
          <p:cNvSpPr txBox="1">
            <a:spLocks noChangeArrowheads="1"/>
          </p:cNvSpPr>
          <p:nvPr/>
        </p:nvSpPr>
        <p:spPr bwMode="auto">
          <a:xfrm>
            <a:off x="1295400" y="31400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a.</a:t>
            </a:r>
          </a:p>
        </p:txBody>
      </p:sp>
      <p:sp>
        <p:nvSpPr>
          <p:cNvPr id="32781" name="Text Box 19"/>
          <p:cNvSpPr txBox="1">
            <a:spLocks noChangeArrowheads="1"/>
          </p:cNvSpPr>
          <p:nvPr/>
        </p:nvSpPr>
        <p:spPr bwMode="auto">
          <a:xfrm>
            <a:off x="4572000" y="31400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b.</a:t>
            </a:r>
          </a:p>
        </p:txBody>
      </p:sp>
      <p:sp>
        <p:nvSpPr>
          <p:cNvPr id="32782" name="Text Box 20"/>
          <p:cNvSpPr txBox="1">
            <a:spLocks noChangeArrowheads="1"/>
          </p:cNvSpPr>
          <p:nvPr/>
        </p:nvSpPr>
        <p:spPr bwMode="auto">
          <a:xfrm>
            <a:off x="1219200" y="55784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c.</a:t>
            </a:r>
          </a:p>
        </p:txBody>
      </p:sp>
      <p:sp>
        <p:nvSpPr>
          <p:cNvPr id="32783" name="Text Box 21"/>
          <p:cNvSpPr txBox="1">
            <a:spLocks noChangeArrowheads="1"/>
          </p:cNvSpPr>
          <p:nvPr/>
        </p:nvSpPr>
        <p:spPr bwMode="auto">
          <a:xfrm>
            <a:off x="4495800" y="5578475"/>
            <a:ext cx="53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d.</a:t>
            </a:r>
          </a:p>
        </p:txBody>
      </p:sp>
      <p:sp>
        <p:nvSpPr>
          <p:cNvPr id="32784" name="Text Box 7"/>
          <p:cNvSpPr txBox="1">
            <a:spLocks noChangeArrowheads="1"/>
          </p:cNvSpPr>
          <p:nvPr/>
        </p:nvSpPr>
        <p:spPr bwMode="auto">
          <a:xfrm>
            <a:off x="3124200"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1</a:t>
            </a:r>
          </a:p>
          <a:p>
            <a:r>
              <a:rPr lang="en-US" altLang="zh-CN" sz="2000">
                <a:ea typeface="宋体" pitchFamily="2" charset="-122"/>
              </a:rPr>
              <a:t>1</a:t>
            </a:r>
          </a:p>
          <a:p>
            <a:r>
              <a:rPr lang="en-US" altLang="zh-CN" sz="2000">
                <a:ea typeface="宋体" pitchFamily="2" charset="-122"/>
              </a:rPr>
              <a:t>0</a:t>
            </a:r>
          </a:p>
        </p:txBody>
      </p:sp>
      <p:sp>
        <p:nvSpPr>
          <p:cNvPr id="32785" name="Text Box 13"/>
          <p:cNvSpPr txBox="1">
            <a:spLocks noChangeArrowheads="1"/>
          </p:cNvSpPr>
          <p:nvPr/>
        </p:nvSpPr>
        <p:spPr bwMode="auto">
          <a:xfrm>
            <a:off x="3124200"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0 </a:t>
            </a:r>
          </a:p>
          <a:p>
            <a:r>
              <a:rPr lang="en-US" altLang="zh-CN" sz="2000">
                <a:ea typeface="宋体" pitchFamily="2" charset="-122"/>
              </a:rPr>
              <a:t>0</a:t>
            </a:r>
          </a:p>
          <a:p>
            <a:r>
              <a:rPr lang="en-US" altLang="zh-CN" sz="2000">
                <a:ea typeface="宋体" pitchFamily="2" charset="-122"/>
              </a:rPr>
              <a:t>1</a:t>
            </a:r>
          </a:p>
        </p:txBody>
      </p:sp>
      <p:sp>
        <p:nvSpPr>
          <p:cNvPr id="32786" name="Text Box 10"/>
          <p:cNvSpPr txBox="1">
            <a:spLocks noChangeArrowheads="1"/>
          </p:cNvSpPr>
          <p:nvPr/>
        </p:nvSpPr>
        <p:spPr bwMode="auto">
          <a:xfrm>
            <a:off x="6477000" y="3063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a:t>
            </a:r>
          </a:p>
          <a:p>
            <a:r>
              <a:rPr lang="en-US" altLang="zh-CN" sz="2000">
                <a:ea typeface="宋体" pitchFamily="2" charset="-122"/>
              </a:rPr>
              <a:t>0 </a:t>
            </a:r>
          </a:p>
          <a:p>
            <a:r>
              <a:rPr lang="en-US" altLang="zh-CN" sz="2000">
                <a:ea typeface="宋体" pitchFamily="2" charset="-122"/>
              </a:rPr>
              <a:t>0</a:t>
            </a:r>
          </a:p>
          <a:p>
            <a:r>
              <a:rPr lang="en-US" altLang="zh-CN" sz="2000">
                <a:ea typeface="宋体" pitchFamily="2" charset="-122"/>
              </a:rPr>
              <a:t>0</a:t>
            </a:r>
          </a:p>
        </p:txBody>
      </p:sp>
      <p:sp>
        <p:nvSpPr>
          <p:cNvPr id="32787" name="Text Box 17"/>
          <p:cNvSpPr txBox="1">
            <a:spLocks noChangeArrowheads="1"/>
          </p:cNvSpPr>
          <p:nvPr/>
        </p:nvSpPr>
        <p:spPr bwMode="auto">
          <a:xfrm>
            <a:off x="6477000" y="5349875"/>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a:t>
            </a:r>
          </a:p>
          <a:p>
            <a:r>
              <a:rPr lang="en-US" altLang="zh-CN" sz="2000">
                <a:ea typeface="宋体" pitchFamily="2" charset="-122"/>
              </a:rPr>
              <a:t>1 </a:t>
            </a:r>
          </a:p>
          <a:p>
            <a:r>
              <a:rPr lang="en-US" altLang="zh-CN" sz="2000">
                <a:ea typeface="宋体" pitchFamily="2" charset="-122"/>
              </a:rPr>
              <a:t>1</a:t>
            </a:r>
          </a:p>
          <a:p>
            <a:r>
              <a:rPr lang="en-US" altLang="zh-CN" sz="2000">
                <a:ea typeface="宋体" pitchFamily="2" charset="-122"/>
              </a:rPr>
              <a:t>1</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3795" name="Text Box 24"/>
          <p:cNvSpPr txBox="1">
            <a:spLocks noChangeArrowheads="1"/>
          </p:cNvSpPr>
          <p:nvPr/>
        </p:nvSpPr>
        <p:spPr bwMode="auto">
          <a:xfrm>
            <a:off x="755650" y="1852613"/>
            <a:ext cx="7239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dirty="0">
                <a:ea typeface="宋体" pitchFamily="2" charset="-122"/>
              </a:rPr>
              <a:t>4. The symbol                           is for a(n)</a:t>
            </a:r>
          </a:p>
        </p:txBody>
      </p:sp>
      <p:sp>
        <p:nvSpPr>
          <p:cNvPr id="33796" name="Text Box 29"/>
          <p:cNvSpPr txBox="1">
            <a:spLocks noChangeArrowheads="1"/>
          </p:cNvSpPr>
          <p:nvPr/>
        </p:nvSpPr>
        <p:spPr bwMode="auto">
          <a:xfrm>
            <a:off x="971550" y="2277070"/>
            <a:ext cx="3810000"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a:t>
            </a:r>
            <a:r>
              <a:rPr lang="en-US" altLang="zh-CN" sz="2000" i="1">
                <a:ea typeface="宋体" pitchFamily="2" charset="-122"/>
              </a:rPr>
              <a:t> </a:t>
            </a:r>
            <a:r>
              <a:rPr lang="en-US" altLang="zh-CN" sz="2000">
                <a:ea typeface="宋体" pitchFamily="2" charset="-122"/>
              </a:rPr>
              <a:t>OR gate</a:t>
            </a:r>
          </a:p>
          <a:p>
            <a:pPr>
              <a:spcBef>
                <a:spcPct val="50000"/>
              </a:spcBef>
            </a:pPr>
            <a:r>
              <a:rPr lang="en-US" altLang="zh-CN" sz="2000">
                <a:ea typeface="宋体" pitchFamily="2" charset="-122"/>
              </a:rPr>
              <a:t>b. AND gate</a:t>
            </a:r>
          </a:p>
          <a:p>
            <a:pPr>
              <a:spcBef>
                <a:spcPct val="50000"/>
              </a:spcBef>
            </a:pPr>
            <a:r>
              <a:rPr lang="en-US" altLang="zh-CN" sz="2000">
                <a:ea typeface="宋体" pitchFamily="2" charset="-122"/>
              </a:rPr>
              <a:t>c. NOR gate</a:t>
            </a:r>
          </a:p>
          <a:p>
            <a:pPr>
              <a:spcBef>
                <a:spcPct val="50000"/>
              </a:spcBef>
            </a:pPr>
            <a:r>
              <a:rPr lang="en-US" altLang="zh-CN" sz="2000">
                <a:ea typeface="宋体" pitchFamily="2" charset="-122"/>
              </a:rPr>
              <a:t>d. XOR gate</a:t>
            </a:r>
          </a:p>
        </p:txBody>
      </p:sp>
      <p:sp>
        <p:nvSpPr>
          <p:cNvPr id="33797" name="Text Box 30"/>
          <p:cNvSpPr txBox="1">
            <a:spLocks noChangeArrowheads="1"/>
          </p:cNvSpPr>
          <p:nvPr/>
        </p:nvSpPr>
        <p:spPr bwMode="auto">
          <a:xfrm>
            <a:off x="2366963" y="170080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33798" name="Text Box 31"/>
          <p:cNvSpPr txBox="1">
            <a:spLocks noChangeArrowheads="1"/>
          </p:cNvSpPr>
          <p:nvPr/>
        </p:nvSpPr>
        <p:spPr bwMode="auto">
          <a:xfrm>
            <a:off x="2366963" y="200560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33799" name="Text Box 32"/>
          <p:cNvSpPr txBox="1">
            <a:spLocks noChangeArrowheads="1"/>
          </p:cNvSpPr>
          <p:nvPr/>
        </p:nvSpPr>
        <p:spPr bwMode="auto">
          <a:xfrm>
            <a:off x="3738563" y="170080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33800" name="Object 33"/>
          <p:cNvGraphicFramePr>
            <a:graphicFrameLocks noChangeAspect="1"/>
          </p:cNvGraphicFramePr>
          <p:nvPr>
            <p:extLst>
              <p:ext uri="{D42A27DB-BD31-4B8C-83A1-F6EECF244321}">
                <p14:modId xmlns:p14="http://schemas.microsoft.com/office/powerpoint/2010/main" val="1517177174"/>
              </p:ext>
            </p:extLst>
          </p:nvPr>
        </p:nvGraphicFramePr>
        <p:xfrm>
          <a:off x="2671763" y="1777008"/>
          <a:ext cx="1371600" cy="547687"/>
        </p:xfrm>
        <a:graphic>
          <a:graphicData uri="http://schemas.openxmlformats.org/presentationml/2006/ole">
            <mc:AlternateContent xmlns:mc="http://schemas.openxmlformats.org/markup-compatibility/2006">
              <mc:Choice xmlns:v="urn:schemas-microsoft-com:vml" Requires="v">
                <p:oleObj spid="_x0000_s33939" name="CorelDRAW" r:id="rId3" imgW="703286" imgH="280904" progId="CorelDRAW.Graphic.13">
                  <p:embed/>
                </p:oleObj>
              </mc:Choice>
              <mc:Fallback>
                <p:oleObj name="CorelDRAW" r:id="rId3" imgW="703286" imgH="280904" progId="CorelDRAW.Graphic.1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3" y="1777008"/>
                        <a:ext cx="1371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Text Box 5"/>
          <p:cNvSpPr txBox="1">
            <a:spLocks noChangeArrowheads="1"/>
          </p:cNvSpPr>
          <p:nvPr/>
        </p:nvSpPr>
        <p:spPr bwMode="auto">
          <a:xfrm>
            <a:off x="717550" y="4194175"/>
            <a:ext cx="7239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5. The symbol                            </a:t>
            </a:r>
            <a:r>
              <a:rPr lang="en-US" altLang="zh-CN">
                <a:ea typeface="宋体" pitchFamily="2" charset="-122"/>
              </a:rPr>
              <a:t>is for a(n)</a:t>
            </a:r>
          </a:p>
        </p:txBody>
      </p:sp>
      <p:sp>
        <p:nvSpPr>
          <p:cNvPr id="33802" name="Text Box 6"/>
          <p:cNvSpPr txBox="1">
            <a:spLocks noChangeArrowheads="1"/>
          </p:cNvSpPr>
          <p:nvPr/>
        </p:nvSpPr>
        <p:spPr bwMode="auto">
          <a:xfrm>
            <a:off x="977900" y="4653558"/>
            <a:ext cx="3810000"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a:t>
            </a:r>
            <a:r>
              <a:rPr lang="en-US" altLang="zh-CN" sz="2000" i="1">
                <a:ea typeface="宋体" pitchFamily="2" charset="-122"/>
              </a:rPr>
              <a:t> </a:t>
            </a:r>
            <a:r>
              <a:rPr lang="en-US" altLang="zh-CN" sz="2000">
                <a:ea typeface="宋体" pitchFamily="2" charset="-122"/>
              </a:rPr>
              <a:t>OR gate</a:t>
            </a:r>
          </a:p>
          <a:p>
            <a:pPr>
              <a:spcBef>
                <a:spcPct val="50000"/>
              </a:spcBef>
            </a:pPr>
            <a:r>
              <a:rPr lang="en-US" altLang="zh-CN" sz="2000">
                <a:ea typeface="宋体" pitchFamily="2" charset="-122"/>
              </a:rPr>
              <a:t>b. AND gate</a:t>
            </a:r>
          </a:p>
          <a:p>
            <a:pPr>
              <a:spcBef>
                <a:spcPct val="50000"/>
              </a:spcBef>
            </a:pPr>
            <a:r>
              <a:rPr lang="en-US" altLang="zh-CN" sz="2000">
                <a:ea typeface="宋体" pitchFamily="2" charset="-122"/>
              </a:rPr>
              <a:t>c. NOR gate</a:t>
            </a:r>
          </a:p>
          <a:p>
            <a:pPr>
              <a:spcBef>
                <a:spcPct val="50000"/>
              </a:spcBef>
            </a:pPr>
            <a:r>
              <a:rPr lang="en-US" altLang="zh-CN" sz="2000">
                <a:ea typeface="宋体" pitchFamily="2" charset="-122"/>
              </a:rPr>
              <a:t>d. XOR gate</a:t>
            </a:r>
          </a:p>
        </p:txBody>
      </p:sp>
      <p:sp>
        <p:nvSpPr>
          <p:cNvPr id="33803" name="Text Box 7"/>
          <p:cNvSpPr txBox="1">
            <a:spLocks noChangeArrowheads="1"/>
          </p:cNvSpPr>
          <p:nvPr/>
        </p:nvSpPr>
        <p:spPr bwMode="auto">
          <a:xfrm>
            <a:off x="2268538" y="404237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33804" name="Text Box 8"/>
          <p:cNvSpPr txBox="1">
            <a:spLocks noChangeArrowheads="1"/>
          </p:cNvSpPr>
          <p:nvPr/>
        </p:nvSpPr>
        <p:spPr bwMode="auto">
          <a:xfrm>
            <a:off x="2268538" y="434717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33805" name="Text Box 9"/>
          <p:cNvSpPr txBox="1">
            <a:spLocks noChangeArrowheads="1"/>
          </p:cNvSpPr>
          <p:nvPr/>
        </p:nvSpPr>
        <p:spPr bwMode="auto">
          <a:xfrm>
            <a:off x="3640138" y="404237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33806" name="Object 15"/>
          <p:cNvGraphicFramePr>
            <a:graphicFrameLocks noChangeAspect="1"/>
          </p:cNvGraphicFramePr>
          <p:nvPr>
            <p:extLst>
              <p:ext uri="{D42A27DB-BD31-4B8C-83A1-F6EECF244321}">
                <p14:modId xmlns:p14="http://schemas.microsoft.com/office/powerpoint/2010/main" val="1697127301"/>
              </p:ext>
            </p:extLst>
          </p:nvPr>
        </p:nvGraphicFramePr>
        <p:xfrm>
          <a:off x="2573338" y="4194770"/>
          <a:ext cx="1524000" cy="488950"/>
        </p:xfrm>
        <a:graphic>
          <a:graphicData uri="http://schemas.openxmlformats.org/presentationml/2006/ole">
            <mc:AlternateContent xmlns:mc="http://schemas.openxmlformats.org/markup-compatibility/2006">
              <mc:Choice xmlns:v="urn:schemas-microsoft-com:vml" Requires="v">
                <p:oleObj spid="_x0000_s33940" name="CorelDRAW" r:id="rId5" imgW="1192570" imgH="383316" progId="CorelDRAW.Graphic.13">
                  <p:embed/>
                </p:oleObj>
              </mc:Choice>
              <mc:Fallback>
                <p:oleObj name="CorelDRAW" r:id="rId5" imgW="1192570" imgH="383316" progId="CorelDRAW.Graphic.1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3338" y="4194770"/>
                        <a:ext cx="1524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4819" name="Text Box 6"/>
          <p:cNvSpPr txBox="1">
            <a:spLocks noChangeArrowheads="1"/>
          </p:cNvSpPr>
          <p:nvPr/>
        </p:nvSpPr>
        <p:spPr bwMode="auto">
          <a:xfrm>
            <a:off x="900113" y="1844675"/>
            <a:ext cx="777557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6. A logic gate that produces a HIGH output only when all of its inputs are HIGH is a(n)</a:t>
            </a:r>
          </a:p>
          <a:p>
            <a:pPr eaLnBrk="1" hangingPunct="1">
              <a:spcBef>
                <a:spcPct val="50000"/>
              </a:spcBef>
            </a:pPr>
            <a:endParaRPr lang="en-US" altLang="zh-CN" sz="2000">
              <a:ea typeface="宋体" pitchFamily="2" charset="-122"/>
            </a:endParaRPr>
          </a:p>
        </p:txBody>
      </p:sp>
      <p:sp>
        <p:nvSpPr>
          <p:cNvPr id="34820" name="Text Box 10"/>
          <p:cNvSpPr txBox="1">
            <a:spLocks noChangeArrowheads="1"/>
          </p:cNvSpPr>
          <p:nvPr/>
        </p:nvSpPr>
        <p:spPr bwMode="auto">
          <a:xfrm>
            <a:off x="1042988" y="2508250"/>
            <a:ext cx="38100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a:t>
            </a:r>
            <a:r>
              <a:rPr lang="en-US" altLang="zh-CN" sz="2000" i="1">
                <a:ea typeface="宋体" pitchFamily="2" charset="-122"/>
              </a:rPr>
              <a:t> </a:t>
            </a:r>
            <a:r>
              <a:rPr lang="en-US" altLang="zh-CN" sz="2000">
                <a:ea typeface="宋体" pitchFamily="2" charset="-122"/>
              </a:rPr>
              <a:t>OR gate</a:t>
            </a:r>
          </a:p>
          <a:p>
            <a:pPr>
              <a:spcBef>
                <a:spcPct val="50000"/>
              </a:spcBef>
            </a:pPr>
            <a:r>
              <a:rPr lang="en-US" altLang="zh-CN" sz="2000">
                <a:ea typeface="宋体" pitchFamily="2" charset="-122"/>
              </a:rPr>
              <a:t>b. AND gate</a:t>
            </a:r>
          </a:p>
          <a:p>
            <a:pPr>
              <a:spcBef>
                <a:spcPct val="50000"/>
              </a:spcBef>
            </a:pPr>
            <a:r>
              <a:rPr lang="en-US" altLang="zh-CN" sz="2000">
                <a:ea typeface="宋体" pitchFamily="2" charset="-122"/>
              </a:rPr>
              <a:t>c. NOR gate</a:t>
            </a:r>
          </a:p>
          <a:p>
            <a:pPr>
              <a:spcBef>
                <a:spcPct val="50000"/>
              </a:spcBef>
            </a:pPr>
            <a:r>
              <a:rPr lang="en-US" altLang="zh-CN" sz="2000">
                <a:ea typeface="宋体" pitchFamily="2" charset="-122"/>
              </a:rPr>
              <a:t>d. NAND gate</a:t>
            </a:r>
          </a:p>
        </p:txBody>
      </p:sp>
      <p:sp>
        <p:nvSpPr>
          <p:cNvPr id="34821" name="Text Box 5"/>
          <p:cNvSpPr txBox="1">
            <a:spLocks noChangeArrowheads="1"/>
          </p:cNvSpPr>
          <p:nvPr/>
        </p:nvSpPr>
        <p:spPr bwMode="auto">
          <a:xfrm>
            <a:off x="900113" y="4292600"/>
            <a:ext cx="7239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7. The expression </a:t>
            </a:r>
            <a:r>
              <a:rPr lang="en-US" altLang="zh-CN" sz="2000" i="1">
                <a:ea typeface="宋体" pitchFamily="2" charset="-122"/>
              </a:rPr>
              <a:t>X = A + B </a:t>
            </a:r>
            <a:r>
              <a:rPr lang="en-US" altLang="zh-CN" sz="2000">
                <a:ea typeface="宋体" pitchFamily="2" charset="-122"/>
              </a:rPr>
              <a:t>means</a:t>
            </a:r>
          </a:p>
        </p:txBody>
      </p:sp>
      <p:sp>
        <p:nvSpPr>
          <p:cNvPr id="34822" name="Text Box 6"/>
          <p:cNvSpPr txBox="1">
            <a:spLocks noChangeArrowheads="1"/>
          </p:cNvSpPr>
          <p:nvPr/>
        </p:nvSpPr>
        <p:spPr bwMode="auto">
          <a:xfrm>
            <a:off x="1116013" y="4749800"/>
            <a:ext cx="3810000"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a:t>
            </a:r>
            <a:r>
              <a:rPr lang="en-US" altLang="zh-CN" sz="2000" i="1">
                <a:ea typeface="宋体" pitchFamily="2" charset="-122"/>
              </a:rPr>
              <a:t> A</a:t>
            </a:r>
            <a:r>
              <a:rPr lang="en-US" altLang="zh-CN" sz="2000">
                <a:ea typeface="宋体" pitchFamily="2" charset="-122"/>
              </a:rPr>
              <a:t> OR </a:t>
            </a:r>
            <a:r>
              <a:rPr lang="en-US" altLang="zh-CN" sz="2000" i="1">
                <a:ea typeface="宋体" pitchFamily="2" charset="-122"/>
              </a:rPr>
              <a:t>B</a:t>
            </a:r>
          </a:p>
          <a:p>
            <a:pPr>
              <a:spcBef>
                <a:spcPct val="50000"/>
              </a:spcBef>
            </a:pPr>
            <a:r>
              <a:rPr lang="en-US" altLang="zh-CN" sz="2000">
                <a:ea typeface="宋体" pitchFamily="2" charset="-122"/>
              </a:rPr>
              <a:t>b. </a:t>
            </a:r>
            <a:r>
              <a:rPr lang="en-US" altLang="zh-CN" sz="2000" i="1">
                <a:ea typeface="宋体" pitchFamily="2" charset="-122"/>
              </a:rPr>
              <a:t>A</a:t>
            </a:r>
            <a:r>
              <a:rPr lang="en-US" altLang="zh-CN" sz="2000">
                <a:ea typeface="宋体" pitchFamily="2" charset="-122"/>
              </a:rPr>
              <a:t> AND </a:t>
            </a:r>
            <a:r>
              <a:rPr lang="en-US" altLang="zh-CN" sz="2000" i="1">
                <a:ea typeface="宋体" pitchFamily="2" charset="-122"/>
              </a:rPr>
              <a:t>B</a:t>
            </a:r>
          </a:p>
          <a:p>
            <a:pPr>
              <a:spcBef>
                <a:spcPct val="50000"/>
              </a:spcBef>
            </a:pPr>
            <a:r>
              <a:rPr lang="en-US" altLang="zh-CN" sz="2000">
                <a:ea typeface="宋体" pitchFamily="2" charset="-122"/>
              </a:rPr>
              <a:t>c. </a:t>
            </a:r>
            <a:r>
              <a:rPr lang="en-US" altLang="zh-CN" sz="2000" i="1">
                <a:ea typeface="宋体" pitchFamily="2" charset="-122"/>
              </a:rPr>
              <a:t>A</a:t>
            </a:r>
            <a:r>
              <a:rPr lang="en-US" altLang="zh-CN" sz="2000">
                <a:ea typeface="宋体" pitchFamily="2" charset="-122"/>
              </a:rPr>
              <a:t> XOR </a:t>
            </a:r>
            <a:r>
              <a:rPr lang="en-US" altLang="zh-CN" sz="2000" i="1">
                <a:ea typeface="宋体" pitchFamily="2" charset="-122"/>
              </a:rPr>
              <a:t>B</a:t>
            </a:r>
          </a:p>
          <a:p>
            <a:pPr>
              <a:spcBef>
                <a:spcPct val="50000"/>
              </a:spcBef>
            </a:pPr>
            <a:r>
              <a:rPr lang="en-US" altLang="zh-CN" sz="2000">
                <a:ea typeface="宋体" pitchFamily="2" charset="-122"/>
              </a:rPr>
              <a:t>d. </a:t>
            </a:r>
            <a:r>
              <a:rPr lang="en-US" altLang="zh-CN" sz="2000" i="1">
                <a:ea typeface="宋体" pitchFamily="2" charset="-122"/>
              </a:rPr>
              <a:t>A</a:t>
            </a:r>
            <a:r>
              <a:rPr lang="en-US" altLang="zh-CN" sz="2000">
                <a:ea typeface="宋体" pitchFamily="2" charset="-122"/>
              </a:rPr>
              <a:t> XNOR </a:t>
            </a:r>
            <a:r>
              <a:rPr lang="en-US" altLang="zh-CN" sz="2000" i="1">
                <a:ea typeface="宋体" pitchFamily="2" charset="-122"/>
              </a:rPr>
              <a:t>B</a:t>
            </a:r>
          </a:p>
        </p:txBody>
      </p:sp>
      <p:sp>
        <p:nvSpPr>
          <p:cNvPr id="34823" name="Oval 7"/>
          <p:cNvSpPr>
            <a:spLocks noChangeArrowheads="1"/>
          </p:cNvSpPr>
          <p:nvPr/>
        </p:nvSpPr>
        <p:spPr bwMode="auto">
          <a:xfrm>
            <a:off x="3492500" y="4397375"/>
            <a:ext cx="266700" cy="266700"/>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5843" name="Text Box 5"/>
          <p:cNvSpPr txBox="1">
            <a:spLocks noChangeArrowheads="1"/>
          </p:cNvSpPr>
          <p:nvPr/>
        </p:nvSpPr>
        <p:spPr bwMode="auto">
          <a:xfrm>
            <a:off x="714375" y="1852613"/>
            <a:ext cx="79613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8. A 2-input gate produces the output shown. (</a:t>
            </a:r>
            <a:r>
              <a:rPr lang="en-US" altLang="zh-CN" sz="2000" i="1">
                <a:ea typeface="宋体" pitchFamily="2" charset="-122"/>
              </a:rPr>
              <a:t>X</a:t>
            </a:r>
            <a:r>
              <a:rPr lang="en-US" altLang="zh-CN" sz="2000">
                <a:ea typeface="宋体" pitchFamily="2" charset="-122"/>
              </a:rPr>
              <a:t> represents the output.) This is a(n) </a:t>
            </a:r>
          </a:p>
        </p:txBody>
      </p:sp>
      <p:sp>
        <p:nvSpPr>
          <p:cNvPr id="35844" name="Text Box 7"/>
          <p:cNvSpPr txBox="1">
            <a:spLocks noChangeArrowheads="1"/>
          </p:cNvSpPr>
          <p:nvPr/>
        </p:nvSpPr>
        <p:spPr bwMode="auto">
          <a:xfrm>
            <a:off x="885825" y="2560638"/>
            <a:ext cx="38100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a:t>
            </a:r>
            <a:r>
              <a:rPr lang="en-US" altLang="zh-CN" sz="2000" i="1">
                <a:ea typeface="宋体" pitchFamily="2" charset="-122"/>
              </a:rPr>
              <a:t> </a:t>
            </a:r>
            <a:r>
              <a:rPr lang="en-US" altLang="zh-CN" sz="2000">
                <a:ea typeface="宋体" pitchFamily="2" charset="-122"/>
              </a:rPr>
              <a:t>OR gate</a:t>
            </a:r>
          </a:p>
          <a:p>
            <a:pPr>
              <a:spcBef>
                <a:spcPct val="50000"/>
              </a:spcBef>
            </a:pPr>
            <a:r>
              <a:rPr lang="en-US" altLang="zh-CN" sz="2000">
                <a:ea typeface="宋体" pitchFamily="2" charset="-122"/>
              </a:rPr>
              <a:t>b. AND gate</a:t>
            </a:r>
          </a:p>
          <a:p>
            <a:pPr>
              <a:spcBef>
                <a:spcPct val="50000"/>
              </a:spcBef>
            </a:pPr>
            <a:r>
              <a:rPr lang="en-US" altLang="zh-CN" sz="2000">
                <a:ea typeface="宋体" pitchFamily="2" charset="-122"/>
              </a:rPr>
              <a:t>c. NOR gate</a:t>
            </a:r>
          </a:p>
          <a:p>
            <a:pPr>
              <a:spcBef>
                <a:spcPct val="50000"/>
              </a:spcBef>
            </a:pPr>
            <a:r>
              <a:rPr lang="en-US" altLang="zh-CN" sz="2000">
                <a:ea typeface="宋体" pitchFamily="2" charset="-122"/>
              </a:rPr>
              <a:t>d. NAND gate</a:t>
            </a:r>
          </a:p>
        </p:txBody>
      </p:sp>
      <p:sp>
        <p:nvSpPr>
          <p:cNvPr id="35845" name="Rectangle 8"/>
          <p:cNvSpPr>
            <a:spLocks noChangeArrowheads="1"/>
          </p:cNvSpPr>
          <p:nvPr/>
        </p:nvSpPr>
        <p:spPr bwMode="auto">
          <a:xfrm>
            <a:off x="2606675" y="4706938"/>
            <a:ext cx="7493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5846" name="Rectangle 9"/>
          <p:cNvSpPr>
            <a:spLocks noChangeArrowheads="1"/>
          </p:cNvSpPr>
          <p:nvPr/>
        </p:nvSpPr>
        <p:spPr bwMode="auto">
          <a:xfrm>
            <a:off x="4602163" y="4706938"/>
            <a:ext cx="671512"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5847" name="Rectangle 10"/>
          <p:cNvSpPr>
            <a:spLocks noChangeArrowheads="1"/>
          </p:cNvSpPr>
          <p:nvPr/>
        </p:nvSpPr>
        <p:spPr bwMode="auto">
          <a:xfrm>
            <a:off x="6597650" y="4706938"/>
            <a:ext cx="430213"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5848" name="Text Box 11"/>
          <p:cNvSpPr txBox="1">
            <a:spLocks noChangeArrowheads="1"/>
          </p:cNvSpPr>
          <p:nvPr/>
        </p:nvSpPr>
        <p:spPr bwMode="auto">
          <a:xfrm>
            <a:off x="1692275" y="45815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35849" name="Text Box 12"/>
          <p:cNvSpPr txBox="1">
            <a:spLocks noChangeArrowheads="1"/>
          </p:cNvSpPr>
          <p:nvPr/>
        </p:nvSpPr>
        <p:spPr bwMode="auto">
          <a:xfrm>
            <a:off x="1692275" y="57245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35850" name="Text Box 13"/>
          <p:cNvSpPr txBox="1">
            <a:spLocks noChangeArrowheads="1"/>
          </p:cNvSpPr>
          <p:nvPr/>
        </p:nvSpPr>
        <p:spPr bwMode="auto">
          <a:xfrm>
            <a:off x="1692275" y="51149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35851" name="Object 14"/>
          <p:cNvGraphicFramePr>
            <a:graphicFrameLocks noChangeAspect="1"/>
          </p:cNvGraphicFramePr>
          <p:nvPr/>
        </p:nvGraphicFramePr>
        <p:xfrm>
          <a:off x="2073275" y="4657725"/>
          <a:ext cx="5578475" cy="836613"/>
        </p:xfrm>
        <a:graphic>
          <a:graphicData uri="http://schemas.openxmlformats.org/presentationml/2006/ole">
            <mc:AlternateContent xmlns:mc="http://schemas.openxmlformats.org/markup-compatibility/2006">
              <mc:Choice xmlns:v="urn:schemas-microsoft-com:vml" Requires="v">
                <p:oleObj spid="_x0000_s35985" name="CorelDRAW" r:id="rId3" imgW="3079122" imgH="461345" progId="CorelDRAW.Graphic.13">
                  <p:embed/>
                </p:oleObj>
              </mc:Choice>
              <mc:Fallback>
                <p:oleObj name="CorelDRAW" r:id="rId3" imgW="3079122" imgH="461345" progId="CorelDRAW.Graphic.1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4657725"/>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2" name="Object 15"/>
          <p:cNvGraphicFramePr>
            <a:graphicFrameLocks noChangeAspect="1"/>
          </p:cNvGraphicFramePr>
          <p:nvPr/>
        </p:nvGraphicFramePr>
        <p:xfrm>
          <a:off x="2101850" y="5722938"/>
          <a:ext cx="5514975" cy="360362"/>
        </p:xfrm>
        <a:graphic>
          <a:graphicData uri="http://schemas.openxmlformats.org/presentationml/2006/ole">
            <mc:AlternateContent xmlns:mc="http://schemas.openxmlformats.org/markup-compatibility/2006">
              <mc:Choice xmlns:v="urn:schemas-microsoft-com:vml" Requires="v">
                <p:oleObj spid="_x0000_s35986" name="CorelDRAW" r:id="rId5" imgW="3079122" imgH="201900" progId="CorelDRAW.Graphic.13">
                  <p:embed/>
                </p:oleObj>
              </mc:Choice>
              <mc:Fallback>
                <p:oleObj name="CorelDRAW" r:id="rId5" imgW="3079122" imgH="201900" progId="CorelDRAW.Graphic.1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5722938"/>
                        <a:ext cx="55149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6867" name="Text Box 5"/>
          <p:cNvSpPr txBox="1">
            <a:spLocks noChangeArrowheads="1"/>
          </p:cNvSpPr>
          <p:nvPr/>
        </p:nvSpPr>
        <p:spPr bwMode="auto">
          <a:xfrm>
            <a:off x="915988" y="1844675"/>
            <a:ext cx="7543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9. A 2-input gate produces a HIGH output only when the inputs agree. This type of gate is a(n)</a:t>
            </a:r>
          </a:p>
        </p:txBody>
      </p:sp>
      <p:sp>
        <p:nvSpPr>
          <p:cNvPr id="36868" name="Text Box 6"/>
          <p:cNvSpPr txBox="1">
            <a:spLocks noChangeArrowheads="1"/>
          </p:cNvSpPr>
          <p:nvPr/>
        </p:nvSpPr>
        <p:spPr bwMode="auto">
          <a:xfrm>
            <a:off x="1042988" y="2508250"/>
            <a:ext cx="38100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a:t>
            </a:r>
            <a:r>
              <a:rPr lang="en-US" altLang="zh-CN" sz="2000" i="1">
                <a:ea typeface="宋体" pitchFamily="2" charset="-122"/>
              </a:rPr>
              <a:t> </a:t>
            </a:r>
            <a:r>
              <a:rPr lang="en-US" altLang="zh-CN" sz="2000">
                <a:ea typeface="宋体" pitchFamily="2" charset="-122"/>
              </a:rPr>
              <a:t>OR gate</a:t>
            </a:r>
          </a:p>
          <a:p>
            <a:pPr>
              <a:spcBef>
                <a:spcPct val="50000"/>
              </a:spcBef>
            </a:pPr>
            <a:r>
              <a:rPr lang="en-US" altLang="zh-CN" sz="2000">
                <a:ea typeface="宋体" pitchFamily="2" charset="-122"/>
              </a:rPr>
              <a:t>b. AND gate</a:t>
            </a:r>
          </a:p>
          <a:p>
            <a:pPr>
              <a:spcBef>
                <a:spcPct val="50000"/>
              </a:spcBef>
            </a:pPr>
            <a:r>
              <a:rPr lang="en-US" altLang="zh-CN" sz="2000">
                <a:ea typeface="宋体" pitchFamily="2" charset="-122"/>
              </a:rPr>
              <a:t>c. NOR gate</a:t>
            </a:r>
          </a:p>
          <a:p>
            <a:pPr>
              <a:spcBef>
                <a:spcPct val="50000"/>
              </a:spcBef>
            </a:pPr>
            <a:r>
              <a:rPr lang="en-US" altLang="zh-CN" sz="2000">
                <a:ea typeface="宋体" pitchFamily="2" charset="-122"/>
              </a:rPr>
              <a:t>d. XNOR gate</a:t>
            </a:r>
          </a:p>
        </p:txBody>
      </p:sp>
      <p:sp>
        <p:nvSpPr>
          <p:cNvPr id="36869" name="Text Box 5"/>
          <p:cNvSpPr txBox="1">
            <a:spLocks noChangeArrowheads="1"/>
          </p:cNvSpPr>
          <p:nvPr/>
        </p:nvSpPr>
        <p:spPr bwMode="auto">
          <a:xfrm>
            <a:off x="844550" y="4306888"/>
            <a:ext cx="7543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10. The required logic for a PLD can be specified in an Hardware Description Language by </a:t>
            </a:r>
          </a:p>
        </p:txBody>
      </p:sp>
      <p:sp>
        <p:nvSpPr>
          <p:cNvPr id="36870" name="Text Box 6"/>
          <p:cNvSpPr txBox="1">
            <a:spLocks noChangeArrowheads="1"/>
          </p:cNvSpPr>
          <p:nvPr/>
        </p:nvSpPr>
        <p:spPr bwMode="auto">
          <a:xfrm>
            <a:off x="1017588" y="4941888"/>
            <a:ext cx="57150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a. text entry</a:t>
            </a:r>
          </a:p>
          <a:p>
            <a:pPr>
              <a:spcBef>
                <a:spcPct val="50000"/>
              </a:spcBef>
            </a:pPr>
            <a:r>
              <a:rPr lang="en-US" altLang="zh-CN" sz="2000">
                <a:ea typeface="宋体" pitchFamily="2" charset="-122"/>
              </a:rPr>
              <a:t>b. schematic entry</a:t>
            </a:r>
          </a:p>
          <a:p>
            <a:pPr>
              <a:spcBef>
                <a:spcPct val="50000"/>
              </a:spcBef>
            </a:pPr>
            <a:r>
              <a:rPr lang="en-US" altLang="zh-CN" sz="2000">
                <a:ea typeface="宋体" pitchFamily="2" charset="-122"/>
              </a:rPr>
              <a:t>c. state diagrams</a:t>
            </a:r>
          </a:p>
          <a:p>
            <a:pPr>
              <a:spcBef>
                <a:spcPct val="50000"/>
              </a:spcBef>
            </a:pPr>
            <a:r>
              <a:rPr lang="en-US" altLang="zh-CN" sz="2000">
                <a:ea typeface="宋体" pitchFamily="2" charset="-122"/>
              </a:rPr>
              <a:t>d. all of the above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3 (</a:t>
            </a:r>
            <a:r>
              <a:rPr lang="en-US" altLang="zh-TW" dirty="0">
                <a:solidFill>
                  <a:srgbClr val="FF0000"/>
                </a:solidFill>
                <a:ea typeface="PMingLiU" pitchFamily="18" charset="-120"/>
              </a:rPr>
              <a:t>Due on </a:t>
            </a:r>
            <a:r>
              <a:rPr lang="en-US" altLang="zh-TW" dirty="0" smtClean="0">
                <a:solidFill>
                  <a:srgbClr val="FF0000"/>
                </a:solidFill>
                <a:ea typeface="PMingLiU" pitchFamily="18" charset="-120"/>
              </a:rPr>
              <a:t>17 March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PP.102</a:t>
            </a:r>
          </a:p>
          <a:p>
            <a:pPr marL="0" indent="0">
              <a:buNone/>
              <a:defRPr/>
            </a:pPr>
            <a:r>
              <a:rPr lang="en-US" altLang="zh-CN" dirty="0">
                <a:ea typeface="宋体" pitchFamily="2" charset="-122"/>
              </a:rPr>
              <a:t> </a:t>
            </a:r>
            <a:r>
              <a:rPr lang="en-US" altLang="zh-CN" dirty="0" smtClean="0">
                <a:ea typeface="宋体" pitchFamily="2" charset="-122"/>
              </a:rPr>
              <a:t>    2,6,10,16,20,24</a:t>
            </a: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9"/>
          <p:cNvGrpSpPr>
            <a:grpSpLocks/>
          </p:cNvGrpSpPr>
          <p:nvPr/>
        </p:nvGrpSpPr>
        <p:grpSpPr bwMode="auto">
          <a:xfrm>
            <a:off x="827584" y="5661248"/>
            <a:ext cx="7696200" cy="830262"/>
            <a:chOff x="528" y="3130"/>
            <a:chExt cx="4848" cy="523"/>
          </a:xfrm>
        </p:grpSpPr>
        <p:sp>
          <p:nvSpPr>
            <p:cNvPr id="8203" name="Text Box 46"/>
            <p:cNvSpPr txBox="1">
              <a:spLocks noChangeArrowheads="1"/>
            </p:cNvSpPr>
            <p:nvPr/>
          </p:nvSpPr>
          <p:spPr bwMode="auto">
            <a:xfrm>
              <a:off x="528" y="3130"/>
              <a:ext cx="48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dirty="0">
                  <a:ea typeface="宋体" pitchFamily="2" charset="-122"/>
                </a:rPr>
                <a:t>The </a:t>
              </a:r>
              <a:r>
                <a:rPr lang="en-US" altLang="zh-CN" sz="2400" b="1" dirty="0">
                  <a:ea typeface="宋体" pitchFamily="2" charset="-122"/>
                </a:rPr>
                <a:t>NOT </a:t>
              </a:r>
              <a:r>
                <a:rPr lang="en-US" altLang="zh-CN" sz="2400" dirty="0">
                  <a:ea typeface="宋体" pitchFamily="2" charset="-122"/>
                </a:rPr>
                <a:t>operation (complement) is shown with an </a:t>
              </a:r>
              <a:r>
                <a:rPr lang="en-US" altLang="zh-CN" sz="2400" dirty="0" err="1">
                  <a:ea typeface="宋体" pitchFamily="2" charset="-122"/>
                </a:rPr>
                <a:t>overbar</a:t>
              </a:r>
              <a:r>
                <a:rPr lang="en-US" altLang="zh-CN" sz="2400" dirty="0">
                  <a:ea typeface="宋体" pitchFamily="2" charset="-122"/>
                </a:rPr>
                <a:t>. Thus, the Boolean expression for an inverter is </a:t>
              </a:r>
              <a:r>
                <a:rPr lang="en-US" altLang="zh-CN" sz="2400" i="1" dirty="0">
                  <a:solidFill>
                    <a:srgbClr val="FF0000"/>
                  </a:solidFill>
                  <a:ea typeface="宋体" pitchFamily="2" charset="-122"/>
                </a:rPr>
                <a:t>X</a:t>
              </a:r>
              <a:r>
                <a:rPr lang="en-US" altLang="zh-CN" sz="2400" dirty="0">
                  <a:solidFill>
                    <a:srgbClr val="FF0000"/>
                  </a:solidFill>
                  <a:ea typeface="宋体" pitchFamily="2" charset="-122"/>
                </a:rPr>
                <a:t> =</a:t>
              </a:r>
              <a:r>
                <a:rPr lang="en-US" altLang="zh-CN" sz="2400" dirty="0">
                  <a:ea typeface="宋体" pitchFamily="2" charset="-122"/>
                </a:rPr>
                <a:t> </a:t>
              </a:r>
              <a:r>
                <a:rPr lang="en-US" altLang="zh-CN" sz="2400" i="1" dirty="0">
                  <a:solidFill>
                    <a:srgbClr val="FF3300"/>
                  </a:solidFill>
                  <a:ea typeface="宋体" pitchFamily="2" charset="-122"/>
                </a:rPr>
                <a:t>A</a:t>
              </a:r>
              <a:r>
                <a:rPr lang="en-US" altLang="zh-CN" sz="2400" i="1" dirty="0">
                  <a:ea typeface="宋体" pitchFamily="2" charset="-122"/>
                </a:rPr>
                <a:t>.</a:t>
              </a:r>
            </a:p>
          </p:txBody>
        </p:sp>
        <p:sp>
          <p:nvSpPr>
            <p:cNvPr id="8204" name="Line 47"/>
            <p:cNvSpPr>
              <a:spLocks noChangeShapeType="1"/>
            </p:cNvSpPr>
            <p:nvPr/>
          </p:nvSpPr>
          <p:spPr bwMode="auto">
            <a:xfrm>
              <a:off x="4524" y="3406"/>
              <a:ext cx="191" cy="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5"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Inverter</a:t>
            </a:r>
          </a:p>
        </p:txBody>
      </p:sp>
      <p:sp>
        <p:nvSpPr>
          <p:cNvPr id="8196"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The </a:t>
            </a:r>
            <a:r>
              <a:rPr lang="en-US" altLang="zh-CN" sz="2800" b="1" dirty="0" smtClean="0">
                <a:ea typeface="宋体" pitchFamily="2" charset="-122"/>
                <a:cs typeface="Times New Roman" pitchFamily="18" charset="0"/>
              </a:rPr>
              <a:t>inverter</a:t>
            </a:r>
            <a:endParaRPr lang="en-US" altLang="zh-CN" sz="2800" b="1" dirty="0">
              <a:ea typeface="宋体" pitchFamily="2" charset="-122"/>
              <a:cs typeface="Times New Roman" pitchFamily="18" charset="0"/>
            </a:endParaRPr>
          </a:p>
        </p:txBody>
      </p:sp>
      <p:sp>
        <p:nvSpPr>
          <p:cNvPr id="8197" name="Text Box 16"/>
          <p:cNvSpPr txBox="1">
            <a:spLocks noChangeArrowheads="1"/>
          </p:cNvSpPr>
          <p:nvPr/>
        </p:nvSpPr>
        <p:spPr bwMode="auto">
          <a:xfrm>
            <a:off x="838200" y="3092450"/>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dirty="0">
                <a:ea typeface="宋体" pitchFamily="2" charset="-122"/>
              </a:rPr>
              <a:t>The inverter performs the Boolean </a:t>
            </a:r>
            <a:r>
              <a:rPr lang="en-US" altLang="zh-CN" sz="2400" b="1" dirty="0">
                <a:ea typeface="宋体" pitchFamily="2" charset="-122"/>
              </a:rPr>
              <a:t>NOT</a:t>
            </a:r>
            <a:r>
              <a:rPr lang="en-US" altLang="zh-CN" sz="2400" dirty="0">
                <a:ea typeface="宋体" pitchFamily="2" charset="-122"/>
              </a:rPr>
              <a:t> operation. </a:t>
            </a:r>
            <a:endParaRPr lang="en-US" altLang="zh-CN" sz="2400" dirty="0" smtClean="0">
              <a:ea typeface="宋体" pitchFamily="2" charset="-122"/>
            </a:endParaRPr>
          </a:p>
          <a:p>
            <a:pPr eaLnBrk="1" hangingPunct="1">
              <a:spcBef>
                <a:spcPts val="0"/>
              </a:spcBef>
            </a:pPr>
            <a:r>
              <a:rPr lang="en-US" altLang="zh-CN" sz="2400" dirty="0" smtClean="0">
                <a:ea typeface="宋体" pitchFamily="2" charset="-122"/>
              </a:rPr>
              <a:t>When </a:t>
            </a:r>
            <a:r>
              <a:rPr lang="en-US" altLang="zh-CN" sz="2400" dirty="0">
                <a:ea typeface="宋体" pitchFamily="2" charset="-122"/>
              </a:rPr>
              <a:t>the input is LOW, the output is HIGH; when the input is HIGH, the output is LOW. </a:t>
            </a:r>
          </a:p>
        </p:txBody>
      </p:sp>
      <p:graphicFrame>
        <p:nvGraphicFramePr>
          <p:cNvPr id="8199" name="Object 43"/>
          <p:cNvGraphicFramePr>
            <a:graphicFrameLocks noChangeAspect="1"/>
          </p:cNvGraphicFramePr>
          <p:nvPr/>
        </p:nvGraphicFramePr>
        <p:xfrm>
          <a:off x="3657600" y="4211638"/>
          <a:ext cx="2286000" cy="1520825"/>
        </p:xfrm>
        <a:graphic>
          <a:graphicData uri="http://schemas.openxmlformats.org/presentationml/2006/ole">
            <mc:AlternateContent xmlns:mc="http://schemas.openxmlformats.org/markup-compatibility/2006">
              <mc:Choice xmlns:v="urn:schemas-microsoft-com:vml" Requires="v">
                <p:oleObj spid="_x0000_s41005" name="CorelDRAW" r:id="rId3" imgW="1154390" imgH="768259" progId="CorelDRAW.Graphic.13">
                  <p:embed/>
                </p:oleObj>
              </mc:Choice>
              <mc:Fallback>
                <p:oleObj name="CorelDRAW" r:id="rId3" imgW="1154390" imgH="76825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211638"/>
                        <a:ext cx="2286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0"/>
          <p:cNvSpPr txBox="1">
            <a:spLocks noChangeArrowheads="1"/>
          </p:cNvSpPr>
          <p:nvPr/>
        </p:nvSpPr>
        <p:spPr bwMode="auto">
          <a:xfrm>
            <a:off x="3581400" y="5013325"/>
            <a:ext cx="275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LOW (0)     </a:t>
            </a:r>
            <a:r>
              <a:rPr lang="en-US" altLang="zh-CN" sz="2000">
                <a:solidFill>
                  <a:srgbClr val="FF0000"/>
                </a:solidFill>
                <a:ea typeface="宋体" pitchFamily="2" charset="-122"/>
              </a:rPr>
              <a:t>HIGH (1)</a:t>
            </a:r>
          </a:p>
        </p:txBody>
      </p:sp>
      <p:sp>
        <p:nvSpPr>
          <p:cNvPr id="11" name="Text Box 44"/>
          <p:cNvSpPr txBox="1">
            <a:spLocks noChangeArrowheads="1"/>
          </p:cNvSpPr>
          <p:nvPr/>
        </p:nvSpPr>
        <p:spPr bwMode="auto">
          <a:xfrm>
            <a:off x="3581400" y="5300663"/>
            <a:ext cx="275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HIGH (1)    </a:t>
            </a:r>
            <a:r>
              <a:rPr lang="en-US" altLang="zh-CN" sz="2000">
                <a:solidFill>
                  <a:srgbClr val="FF0000"/>
                </a:solidFill>
                <a:ea typeface="宋体" pitchFamily="2" charset="-122"/>
              </a:rPr>
              <a:t>LOW(0)</a:t>
            </a:r>
          </a:p>
        </p:txBody>
      </p:sp>
      <p:pic>
        <p:nvPicPr>
          <p:cNvPr id="409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2348880"/>
            <a:ext cx="1347047" cy="74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2411102"/>
            <a:ext cx="1123950" cy="68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48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Inverter</a:t>
            </a:r>
          </a:p>
        </p:txBody>
      </p:sp>
      <p:sp>
        <p:nvSpPr>
          <p:cNvPr id="8196"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The </a:t>
            </a:r>
            <a:r>
              <a:rPr lang="en-US" altLang="zh-CN" sz="2800" b="1" dirty="0" smtClean="0">
                <a:ea typeface="宋体" pitchFamily="2" charset="-122"/>
                <a:cs typeface="Times New Roman" pitchFamily="18" charset="0"/>
              </a:rPr>
              <a:t>inverter</a:t>
            </a:r>
            <a:endParaRPr lang="en-US" altLang="zh-CN" sz="2800" b="1" dirty="0">
              <a:ea typeface="宋体" pitchFamily="2" charset="-122"/>
              <a:cs typeface="Times New Roman" pitchFamily="18" charset="0"/>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3337170872"/>
              </p:ext>
            </p:extLst>
          </p:nvPr>
        </p:nvGraphicFramePr>
        <p:xfrm>
          <a:off x="1371600" y="3044776"/>
          <a:ext cx="5410200" cy="352425"/>
        </p:xfrm>
        <a:graphic>
          <a:graphicData uri="http://schemas.openxmlformats.org/presentationml/2006/ole">
            <mc:AlternateContent xmlns:mc="http://schemas.openxmlformats.org/markup-compatibility/2006">
              <mc:Choice xmlns:v="urn:schemas-microsoft-com:vml" Requires="v">
                <p:oleObj spid="_x0000_s42091" name="CorelDRAW" r:id="rId3" imgW="3290811" imgH="213627" progId="CorelDRAW.Graphic.12">
                  <p:embed/>
                </p:oleObj>
              </mc:Choice>
              <mc:Fallback>
                <p:oleObj name="CorelDRAW" r:id="rId3" imgW="3290811" imgH="21362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4776"/>
                        <a:ext cx="5410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4014478512"/>
              </p:ext>
            </p:extLst>
          </p:nvPr>
        </p:nvGraphicFramePr>
        <p:xfrm>
          <a:off x="1371600" y="3503563"/>
          <a:ext cx="5410200" cy="352425"/>
        </p:xfrm>
        <a:graphic>
          <a:graphicData uri="http://schemas.openxmlformats.org/presentationml/2006/ole">
            <mc:AlternateContent xmlns:mc="http://schemas.openxmlformats.org/markup-compatibility/2006">
              <mc:Choice xmlns:v="urn:schemas-microsoft-com:vml" Requires="v">
                <p:oleObj spid="_x0000_s42092" name="CorelDRAW" r:id="rId5" imgW="3290811" imgH="213627" progId="CorelDRAW.Graphic.12">
                  <p:embed/>
                </p:oleObj>
              </mc:Choice>
              <mc:Fallback>
                <p:oleObj name="CorelDRAW" r:id="rId5" imgW="3290811" imgH="213627"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03563"/>
                        <a:ext cx="5410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8"/>
          <p:cNvSpPr txBox="1">
            <a:spLocks noChangeArrowheads="1"/>
          </p:cNvSpPr>
          <p:nvPr/>
        </p:nvSpPr>
        <p:spPr bwMode="auto">
          <a:xfrm>
            <a:off x="795536" y="234888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Example waveforms:</a:t>
            </a:r>
          </a:p>
        </p:txBody>
      </p:sp>
      <p:sp>
        <p:nvSpPr>
          <p:cNvPr id="16" name="Text Box 9"/>
          <p:cNvSpPr txBox="1">
            <a:spLocks noChangeArrowheads="1"/>
          </p:cNvSpPr>
          <p:nvPr/>
        </p:nvSpPr>
        <p:spPr bwMode="auto">
          <a:xfrm>
            <a:off x="1066800" y="295428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i="1">
                <a:ea typeface="宋体" charset="-122"/>
              </a:rPr>
              <a:t>A</a:t>
            </a:r>
          </a:p>
        </p:txBody>
      </p:sp>
      <p:sp>
        <p:nvSpPr>
          <p:cNvPr id="17" name="Text Box 10"/>
          <p:cNvSpPr txBox="1">
            <a:spLocks noChangeArrowheads="1"/>
          </p:cNvSpPr>
          <p:nvPr/>
        </p:nvSpPr>
        <p:spPr bwMode="auto">
          <a:xfrm>
            <a:off x="1066800" y="348768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i="1">
                <a:ea typeface="宋体" charset="-122"/>
              </a:rPr>
              <a:t>X</a:t>
            </a:r>
          </a:p>
        </p:txBody>
      </p:sp>
      <p:sp>
        <p:nvSpPr>
          <p:cNvPr id="18" name="Text Box 17"/>
          <p:cNvSpPr txBox="1">
            <a:spLocks noChangeArrowheads="1"/>
          </p:cNvSpPr>
          <p:nvPr/>
        </p:nvSpPr>
        <p:spPr bwMode="auto">
          <a:xfrm>
            <a:off x="827584" y="4005064"/>
            <a:ext cx="7920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charset="-122"/>
              </a:rPr>
              <a:t>A group of inverters can be used to form the 1’s complement of a binary number:</a:t>
            </a:r>
          </a:p>
        </p:txBody>
      </p:sp>
      <p:graphicFrame>
        <p:nvGraphicFramePr>
          <p:cNvPr id="19" name="Object 18"/>
          <p:cNvGraphicFramePr>
            <a:graphicFrameLocks noChangeAspect="1"/>
          </p:cNvGraphicFramePr>
          <p:nvPr>
            <p:extLst>
              <p:ext uri="{D42A27DB-BD31-4B8C-83A1-F6EECF244321}">
                <p14:modId xmlns:p14="http://schemas.microsoft.com/office/powerpoint/2010/main" val="2234000643"/>
              </p:ext>
            </p:extLst>
          </p:nvPr>
        </p:nvGraphicFramePr>
        <p:xfrm>
          <a:off x="3276600" y="5043438"/>
          <a:ext cx="4564063" cy="1266825"/>
        </p:xfrm>
        <a:graphic>
          <a:graphicData uri="http://schemas.openxmlformats.org/presentationml/2006/ole">
            <mc:AlternateContent xmlns:mc="http://schemas.openxmlformats.org/markup-compatibility/2006">
              <mc:Choice xmlns:v="urn:schemas-microsoft-com:vml" Requires="v">
                <p:oleObj spid="_x0000_s42093" name="CorelDRAW" r:id="rId7" imgW="2270920" imgH="630083" progId="CorelDRAW.Graphic.13">
                  <p:embed/>
                </p:oleObj>
              </mc:Choice>
              <mc:Fallback>
                <p:oleObj name="CorelDRAW" r:id="rId7" imgW="2270920" imgH="630083"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5043438"/>
                        <a:ext cx="456406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9"/>
          <p:cNvSpPr txBox="1">
            <a:spLocks noChangeArrowheads="1"/>
          </p:cNvSpPr>
          <p:nvPr/>
        </p:nvSpPr>
        <p:spPr bwMode="auto">
          <a:xfrm>
            <a:off x="4852988" y="4478288"/>
            <a:ext cx="2759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ea typeface="宋体" charset="-122"/>
              </a:rPr>
              <a:t>Binary number</a:t>
            </a:r>
          </a:p>
        </p:txBody>
      </p:sp>
      <p:sp>
        <p:nvSpPr>
          <p:cNvPr id="21" name="Text Box 20"/>
          <p:cNvSpPr txBox="1">
            <a:spLocks noChangeArrowheads="1"/>
          </p:cNvSpPr>
          <p:nvPr/>
        </p:nvSpPr>
        <p:spPr bwMode="auto">
          <a:xfrm>
            <a:off x="4868863" y="6491238"/>
            <a:ext cx="2759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ea typeface="宋体" charset="-122"/>
              </a:rPr>
              <a:t>1’s complement</a:t>
            </a:r>
          </a:p>
        </p:txBody>
      </p:sp>
      <p:sp>
        <p:nvSpPr>
          <p:cNvPr id="22" name="Text Box 21"/>
          <p:cNvSpPr txBox="1">
            <a:spLocks noChangeArrowheads="1"/>
          </p:cNvSpPr>
          <p:nvPr/>
        </p:nvSpPr>
        <p:spPr bwMode="auto">
          <a:xfrm>
            <a:off x="3533775" y="4716413"/>
            <a:ext cx="4306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charset="-122"/>
              </a:rPr>
              <a:t>1       0        0       0       1       1        0       1</a:t>
            </a:r>
          </a:p>
        </p:txBody>
      </p:sp>
      <p:sp>
        <p:nvSpPr>
          <p:cNvPr id="23" name="Text Box 22"/>
          <p:cNvSpPr txBox="1">
            <a:spLocks noChangeArrowheads="1"/>
          </p:cNvSpPr>
          <p:nvPr/>
        </p:nvSpPr>
        <p:spPr bwMode="auto">
          <a:xfrm>
            <a:off x="3533775" y="6200726"/>
            <a:ext cx="4306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FF0000"/>
                </a:solidFill>
                <a:ea typeface="宋体" charset="-122"/>
              </a:rPr>
              <a:t>0       1        1       1       0       0        1       0</a:t>
            </a:r>
          </a:p>
        </p:txBody>
      </p:sp>
    </p:spTree>
    <p:extLst>
      <p:ext uri="{BB962C8B-B14F-4D97-AF65-F5344CB8AC3E}">
        <p14:creationId xmlns:p14="http://schemas.microsoft.com/office/powerpoint/2010/main" val="340458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10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900" decel="100000" fill="hold"/>
                                        <p:tgtEl>
                                          <p:spTgt spid="1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1+#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2000"/>
                                        <p:tgtEl>
                                          <p:spTgt spid="23"/>
                                        </p:tgtEl>
                                      </p:cBhvr>
                                    </p:animEffect>
                                  </p:childTnLst>
                                </p:cTn>
                              </p:par>
                            </p:childTnLst>
                          </p:cTn>
                        </p:par>
                        <p:par>
                          <p:cTn id="43" fill="hold">
                            <p:stCondLst>
                              <p:cond delay="2000"/>
                            </p:stCondLst>
                            <p:childTnLst>
                              <p:par>
                                <p:cTn id="44" presetID="2" presetClass="entr" presetSubtype="2"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And Gate</a:t>
            </a:r>
          </a:p>
        </p:txBody>
      </p:sp>
      <p:sp>
        <p:nvSpPr>
          <p:cNvPr id="921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And Gate(</a:t>
            </a:r>
            <a:r>
              <a:rPr lang="zh-CN" altLang="en-US" sz="2800" b="1">
                <a:ea typeface="宋体" pitchFamily="2" charset="-122"/>
                <a:cs typeface="Times New Roman" pitchFamily="18" charset="0"/>
              </a:rPr>
              <a:t>与门</a:t>
            </a:r>
            <a:r>
              <a:rPr lang="en-US" altLang="zh-CN" sz="2800" b="1">
                <a:ea typeface="宋体" pitchFamily="2" charset="-122"/>
                <a:cs typeface="Times New Roman" pitchFamily="18" charset="0"/>
              </a:rPr>
              <a:t>)</a:t>
            </a:r>
          </a:p>
        </p:txBody>
      </p:sp>
      <p:sp>
        <p:nvSpPr>
          <p:cNvPr id="9220" name="Text Box 2"/>
          <p:cNvSpPr txBox="1">
            <a:spLocks noChangeArrowheads="1"/>
          </p:cNvSpPr>
          <p:nvPr/>
        </p:nvSpPr>
        <p:spPr bwMode="auto">
          <a:xfrm>
            <a:off x="684213" y="2492375"/>
            <a:ext cx="83518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The </a:t>
            </a:r>
            <a:r>
              <a:rPr lang="en-US" altLang="zh-CN" sz="2400" b="1">
                <a:ea typeface="宋体" pitchFamily="2" charset="-122"/>
              </a:rPr>
              <a:t>AND gate</a:t>
            </a:r>
            <a:r>
              <a:rPr lang="en-US" altLang="zh-CN" sz="2400">
                <a:ea typeface="宋体" pitchFamily="2" charset="-122"/>
              </a:rPr>
              <a:t> produces a HIGH output when all inputs are HIGH; otherwise, the output is LOW.  For a 2-input gate, the truth table is</a:t>
            </a:r>
          </a:p>
        </p:txBody>
      </p:sp>
      <p:sp>
        <p:nvSpPr>
          <p:cNvPr id="27" name="Text Box 13"/>
          <p:cNvSpPr txBox="1">
            <a:spLocks noChangeArrowheads="1"/>
          </p:cNvSpPr>
          <p:nvPr/>
        </p:nvSpPr>
        <p:spPr bwMode="auto">
          <a:xfrm>
            <a:off x="762000" y="5481638"/>
            <a:ext cx="7620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n-US" altLang="zh-CN" sz="2400" dirty="0">
                <a:ea typeface="宋体" pitchFamily="2" charset="-122"/>
              </a:rPr>
              <a:t>The </a:t>
            </a:r>
            <a:r>
              <a:rPr lang="en-US" altLang="zh-CN" sz="2400" b="1" dirty="0">
                <a:ea typeface="宋体" pitchFamily="2" charset="-122"/>
              </a:rPr>
              <a:t>AND </a:t>
            </a:r>
            <a:r>
              <a:rPr lang="en-US" altLang="zh-CN" sz="2400" dirty="0">
                <a:ea typeface="宋体" pitchFamily="2" charset="-122"/>
              </a:rPr>
              <a:t>operation is usually shown with a dot between the variables but it may be implied (no dot). Thus, the AND operation is written as </a:t>
            </a:r>
            <a:r>
              <a:rPr lang="en-US" altLang="zh-CN" sz="2400" i="1" dirty="0">
                <a:ea typeface="宋体" pitchFamily="2" charset="-122"/>
              </a:rPr>
              <a:t>X</a:t>
            </a:r>
            <a:r>
              <a:rPr lang="en-US" altLang="zh-CN" sz="2400" dirty="0">
                <a:ea typeface="宋体" pitchFamily="2" charset="-122"/>
              </a:rPr>
              <a:t> = </a:t>
            </a:r>
            <a:r>
              <a:rPr lang="en-US" altLang="zh-CN" sz="2400" i="1" dirty="0">
                <a:ea typeface="宋体" pitchFamily="2" charset="-122"/>
              </a:rPr>
              <a:t>A </a:t>
            </a:r>
            <a:r>
              <a:rPr lang="en-US" altLang="zh-CN" sz="2400" b="1" i="1" baseline="30000" dirty="0">
                <a:ea typeface="宋体" pitchFamily="2" charset="-122"/>
              </a:rPr>
              <a:t>.</a:t>
            </a:r>
            <a:r>
              <a:rPr lang="en-US" altLang="zh-CN" sz="2400" i="1" dirty="0">
                <a:ea typeface="宋体" pitchFamily="2" charset="-122"/>
              </a:rPr>
              <a:t>B </a:t>
            </a:r>
            <a:r>
              <a:rPr lang="en-US" altLang="zh-CN" sz="2400" dirty="0">
                <a:ea typeface="宋体" pitchFamily="2" charset="-122"/>
              </a:rPr>
              <a:t>or </a:t>
            </a:r>
            <a:r>
              <a:rPr lang="en-US" altLang="zh-CN" sz="2400" i="1" dirty="0">
                <a:ea typeface="宋体" pitchFamily="2" charset="-122"/>
              </a:rPr>
              <a:t>X = AB.</a:t>
            </a:r>
          </a:p>
        </p:txBody>
      </p:sp>
      <p:graphicFrame>
        <p:nvGraphicFramePr>
          <p:cNvPr id="9222" name="Object 15"/>
          <p:cNvGraphicFramePr>
            <a:graphicFrameLocks noChangeAspect="1"/>
          </p:cNvGraphicFramePr>
          <p:nvPr/>
        </p:nvGraphicFramePr>
        <p:xfrm>
          <a:off x="3352800" y="3348038"/>
          <a:ext cx="2009775" cy="2057400"/>
        </p:xfrm>
        <a:graphic>
          <a:graphicData uri="http://schemas.openxmlformats.org/presentationml/2006/ole">
            <mc:AlternateContent xmlns:mc="http://schemas.openxmlformats.org/markup-compatibility/2006">
              <mc:Choice xmlns:v="urn:schemas-microsoft-com:vml" Requires="v">
                <p:oleObj spid="_x0000_s9431" name="CorelDRAW" r:id="rId3" imgW="1154390" imgH="1181161" progId="CorelDRAW.Graphic.13">
                  <p:embed/>
                </p:oleObj>
              </mc:Choice>
              <mc:Fallback>
                <p:oleObj name="CorelDRAW" r:id="rId3" imgW="1154390" imgH="1181161" progId="CorelDRAW.Graphic.1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348038"/>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16"/>
          <p:cNvSpPr txBox="1">
            <a:spLocks noChangeArrowheads="1"/>
          </p:cNvSpPr>
          <p:nvPr/>
        </p:nvSpPr>
        <p:spPr bwMode="auto">
          <a:xfrm>
            <a:off x="3581400" y="403383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0    0</a:t>
            </a:r>
          </a:p>
          <a:p>
            <a:r>
              <a:rPr lang="en-US" altLang="zh-CN" sz="2000">
                <a:ea typeface="宋体" pitchFamily="2" charset="-122"/>
              </a:rPr>
              <a:t>0    1</a:t>
            </a:r>
          </a:p>
          <a:p>
            <a:r>
              <a:rPr lang="en-US" altLang="zh-CN" sz="2000">
                <a:ea typeface="宋体" pitchFamily="2" charset="-122"/>
              </a:rPr>
              <a:t>1    0</a:t>
            </a:r>
          </a:p>
          <a:p>
            <a:r>
              <a:rPr lang="en-US" altLang="zh-CN" sz="2000">
                <a:ea typeface="宋体" pitchFamily="2" charset="-122"/>
              </a:rPr>
              <a:t>1    1</a:t>
            </a:r>
          </a:p>
        </p:txBody>
      </p:sp>
      <p:sp>
        <p:nvSpPr>
          <p:cNvPr id="30" name="Text Box 17"/>
          <p:cNvSpPr txBox="1">
            <a:spLocks noChangeArrowheads="1"/>
          </p:cNvSpPr>
          <p:nvPr/>
        </p:nvSpPr>
        <p:spPr bwMode="auto">
          <a:xfrm>
            <a:off x="4724400" y="403383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solidFill>
                  <a:srgbClr val="FF0000"/>
                </a:solidFill>
                <a:ea typeface="宋体" pitchFamily="2" charset="-122"/>
              </a:rPr>
              <a:t>0</a:t>
            </a:r>
          </a:p>
          <a:p>
            <a:r>
              <a:rPr lang="en-US" altLang="zh-CN" sz="2000">
                <a:solidFill>
                  <a:srgbClr val="FF0000"/>
                </a:solidFill>
                <a:ea typeface="宋体" pitchFamily="2" charset="-122"/>
              </a:rPr>
              <a:t>0 </a:t>
            </a:r>
          </a:p>
          <a:p>
            <a:r>
              <a:rPr lang="en-US" altLang="zh-CN" sz="2000">
                <a:solidFill>
                  <a:srgbClr val="FF0000"/>
                </a:solidFill>
                <a:ea typeface="宋体" pitchFamily="2" charset="-122"/>
              </a:rPr>
              <a:t>0</a:t>
            </a:r>
          </a:p>
          <a:p>
            <a:r>
              <a:rPr lang="en-US" altLang="zh-CN" sz="2000">
                <a:solidFill>
                  <a:srgbClr val="FF0000"/>
                </a:solidFill>
                <a:ea typeface="宋体" pitchFamily="2" charset="-122"/>
              </a:rPr>
              <a:t>1</a:t>
            </a:r>
          </a:p>
        </p:txBody>
      </p:sp>
      <p:graphicFrame>
        <p:nvGraphicFramePr>
          <p:cNvPr id="9225" name="Object 18"/>
          <p:cNvGraphicFramePr>
            <a:graphicFrameLocks noChangeAspect="1"/>
          </p:cNvGraphicFramePr>
          <p:nvPr/>
        </p:nvGraphicFramePr>
        <p:xfrm>
          <a:off x="6262688" y="3567113"/>
          <a:ext cx="1524000" cy="519112"/>
        </p:xfrm>
        <a:graphic>
          <a:graphicData uri="http://schemas.openxmlformats.org/presentationml/2006/ole">
            <mc:AlternateContent xmlns:mc="http://schemas.openxmlformats.org/markup-compatibility/2006">
              <mc:Choice xmlns:v="urn:schemas-microsoft-com:vml" Requires="v">
                <p:oleObj spid="_x0000_s9432" name="CorelDRAW" r:id="rId5" imgW="703286" imgH="238963" progId="CorelDRAW.Graphic.13">
                  <p:embed/>
                </p:oleObj>
              </mc:Choice>
              <mc:Fallback>
                <p:oleObj name="CorelDRAW" r:id="rId5" imgW="703286" imgH="238963" progId="CorelDRAW.Graphic.1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2688" y="3567113"/>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 name="Text Box 19"/>
          <p:cNvSpPr txBox="1">
            <a:spLocks noChangeArrowheads="1"/>
          </p:cNvSpPr>
          <p:nvPr/>
        </p:nvSpPr>
        <p:spPr bwMode="auto">
          <a:xfrm>
            <a:off x="5957888" y="3429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9227" name="Text Box 20"/>
          <p:cNvSpPr txBox="1">
            <a:spLocks noChangeArrowheads="1"/>
          </p:cNvSpPr>
          <p:nvPr/>
        </p:nvSpPr>
        <p:spPr bwMode="auto">
          <a:xfrm>
            <a:off x="5957888" y="3810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9228" name="Text Box 21"/>
          <p:cNvSpPr txBox="1">
            <a:spLocks noChangeArrowheads="1"/>
          </p:cNvSpPr>
          <p:nvPr/>
        </p:nvSpPr>
        <p:spPr bwMode="auto">
          <a:xfrm>
            <a:off x="7481888" y="34909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graphicFrame>
        <p:nvGraphicFramePr>
          <p:cNvPr id="9229" name="Object 22"/>
          <p:cNvGraphicFramePr>
            <a:graphicFrameLocks noChangeAspect="1"/>
          </p:cNvGraphicFramePr>
          <p:nvPr/>
        </p:nvGraphicFramePr>
        <p:xfrm>
          <a:off x="6305550" y="4492625"/>
          <a:ext cx="1447800" cy="592138"/>
        </p:xfrm>
        <a:graphic>
          <a:graphicData uri="http://schemas.openxmlformats.org/presentationml/2006/ole">
            <mc:AlternateContent xmlns:mc="http://schemas.openxmlformats.org/markup-compatibility/2006">
              <mc:Choice xmlns:v="urn:schemas-microsoft-com:vml" Requires="v">
                <p:oleObj spid="_x0000_s9433" name="CorelDRAW" r:id="rId7" imgW="703286" imgH="286756" progId="CorelDRAW.Graphic.13">
                  <p:embed/>
                </p:oleObj>
              </mc:Choice>
              <mc:Fallback>
                <p:oleObj name="CorelDRAW" r:id="rId7" imgW="703286" imgH="286756" progId="CorelDRAW.Graphic.1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5550" y="4492625"/>
                        <a:ext cx="14478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Text Box 23"/>
          <p:cNvSpPr txBox="1">
            <a:spLocks noChangeArrowheads="1"/>
          </p:cNvSpPr>
          <p:nvPr/>
        </p:nvSpPr>
        <p:spPr bwMode="auto">
          <a:xfrm>
            <a:off x="6305550" y="42640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A</a:t>
            </a:r>
          </a:p>
        </p:txBody>
      </p:sp>
      <p:sp>
        <p:nvSpPr>
          <p:cNvPr id="9231" name="Text Box 24"/>
          <p:cNvSpPr txBox="1">
            <a:spLocks noChangeArrowheads="1"/>
          </p:cNvSpPr>
          <p:nvPr/>
        </p:nvSpPr>
        <p:spPr bwMode="auto">
          <a:xfrm>
            <a:off x="6305550" y="46450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B</a:t>
            </a:r>
          </a:p>
        </p:txBody>
      </p:sp>
      <p:sp>
        <p:nvSpPr>
          <p:cNvPr id="9232" name="Text Box 25"/>
          <p:cNvSpPr txBox="1">
            <a:spLocks noChangeArrowheads="1"/>
          </p:cNvSpPr>
          <p:nvPr/>
        </p:nvSpPr>
        <p:spPr bwMode="auto">
          <a:xfrm>
            <a:off x="7410450" y="44545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i="1">
                <a:ea typeface="宋体" pitchFamily="2" charset="-122"/>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up)">
                                      <p:cBhvr>
                                        <p:cTn id="7" dur="1000"/>
                                        <p:tgtEl>
                                          <p:spTgt spid="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wipe(up)">
                                      <p:cBhvr>
                                        <p:cTn id="12" dur="1000"/>
                                        <p:tgtEl>
                                          <p:spTgt spid="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up)">
                                      <p:cBhvr>
                                        <p:cTn id="17" dur="1000"/>
                                        <p:tgtEl>
                                          <p:spTgt spid="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wipe(up)">
                                      <p:cBhvr>
                                        <p:cTn id="22" dur="1000"/>
                                        <p:tgtEl>
                                          <p:spTgt spid="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900" decel="100000" fill="hold"/>
                                        <p:tgtEl>
                                          <p:spTgt spid="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34"/>
          <p:cNvSpPr txBox="1">
            <a:spLocks noChangeArrowheads="1"/>
          </p:cNvSpPr>
          <p:nvPr/>
        </p:nvSpPr>
        <p:spPr bwMode="auto">
          <a:xfrm>
            <a:off x="1911350" y="5903913"/>
            <a:ext cx="60960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If the binary number 10100011 is ANDed with the mask 00001111, what is the result?</a:t>
            </a:r>
          </a:p>
        </p:txBody>
      </p:sp>
      <p:sp>
        <p:nvSpPr>
          <p:cNvPr id="10243"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And Gate</a:t>
            </a:r>
          </a:p>
        </p:txBody>
      </p:sp>
      <p:sp>
        <p:nvSpPr>
          <p:cNvPr id="10244"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And Gate(</a:t>
            </a:r>
            <a:r>
              <a:rPr lang="zh-CN" altLang="en-US" sz="2800" b="1">
                <a:ea typeface="宋体" pitchFamily="2" charset="-122"/>
                <a:cs typeface="Times New Roman" pitchFamily="18" charset="0"/>
              </a:rPr>
              <a:t>与门</a:t>
            </a:r>
            <a:r>
              <a:rPr lang="en-US" altLang="zh-CN" sz="2800" b="1">
                <a:ea typeface="宋体" pitchFamily="2" charset="-122"/>
                <a:cs typeface="Times New Roman" pitchFamily="18" charset="0"/>
              </a:rPr>
              <a:t>)</a:t>
            </a:r>
          </a:p>
        </p:txBody>
      </p:sp>
      <p:sp>
        <p:nvSpPr>
          <p:cNvPr id="17" name="Rectangle 28"/>
          <p:cNvSpPr>
            <a:spLocks noChangeArrowheads="1"/>
          </p:cNvSpPr>
          <p:nvPr/>
        </p:nvSpPr>
        <p:spPr bwMode="auto">
          <a:xfrm>
            <a:off x="1835150" y="2906713"/>
            <a:ext cx="749300"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8" name="Rectangle 29"/>
          <p:cNvSpPr>
            <a:spLocks noChangeArrowheads="1"/>
          </p:cNvSpPr>
          <p:nvPr/>
        </p:nvSpPr>
        <p:spPr bwMode="auto">
          <a:xfrm>
            <a:off x="3830638" y="2906713"/>
            <a:ext cx="671512"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9" name="Rectangle 30"/>
          <p:cNvSpPr>
            <a:spLocks noChangeArrowheads="1"/>
          </p:cNvSpPr>
          <p:nvPr/>
        </p:nvSpPr>
        <p:spPr bwMode="auto">
          <a:xfrm>
            <a:off x="5826125" y="2906713"/>
            <a:ext cx="430213" cy="1339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248" name="Text Box 7"/>
          <p:cNvSpPr txBox="1">
            <a:spLocks noChangeArrowheads="1"/>
          </p:cNvSpPr>
          <p:nvPr/>
        </p:nvSpPr>
        <p:spPr bwMode="auto">
          <a:xfrm>
            <a:off x="844550" y="23495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400">
                <a:ea typeface="宋体" pitchFamily="2" charset="-122"/>
              </a:rPr>
              <a:t>Example waveforms:</a:t>
            </a:r>
          </a:p>
        </p:txBody>
      </p:sp>
      <p:sp>
        <p:nvSpPr>
          <p:cNvPr id="10249" name="Text Box 8"/>
          <p:cNvSpPr txBox="1">
            <a:spLocks noChangeArrowheads="1"/>
          </p:cNvSpPr>
          <p:nvPr/>
        </p:nvSpPr>
        <p:spPr bwMode="auto">
          <a:xfrm>
            <a:off x="920750" y="27813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A</a:t>
            </a:r>
          </a:p>
        </p:txBody>
      </p:sp>
      <p:sp>
        <p:nvSpPr>
          <p:cNvPr id="10250" name="Text Box 9"/>
          <p:cNvSpPr txBox="1">
            <a:spLocks noChangeArrowheads="1"/>
          </p:cNvSpPr>
          <p:nvPr/>
        </p:nvSpPr>
        <p:spPr bwMode="auto">
          <a:xfrm>
            <a:off x="920750" y="39243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X</a:t>
            </a:r>
          </a:p>
        </p:txBody>
      </p:sp>
      <p:sp>
        <p:nvSpPr>
          <p:cNvPr id="23" name="Text Box 13"/>
          <p:cNvSpPr txBox="1">
            <a:spLocks noChangeArrowheads="1"/>
          </p:cNvSpPr>
          <p:nvPr/>
        </p:nvSpPr>
        <p:spPr bwMode="auto">
          <a:xfrm>
            <a:off x="666750" y="4292600"/>
            <a:ext cx="8153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The AND operation is used in computer programming as a selective mask. If you want to retain certain bits of a binary number but reset the other bits to 0, you could set a mask with 1’s in the position of the retained bits. </a:t>
            </a:r>
          </a:p>
        </p:txBody>
      </p:sp>
      <p:sp>
        <p:nvSpPr>
          <p:cNvPr id="10252" name="Text Box 25"/>
          <p:cNvSpPr txBox="1">
            <a:spLocks noChangeArrowheads="1"/>
          </p:cNvSpPr>
          <p:nvPr/>
        </p:nvSpPr>
        <p:spPr bwMode="auto">
          <a:xfrm>
            <a:off x="920750" y="33147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i="1">
                <a:ea typeface="宋体" pitchFamily="2" charset="-122"/>
              </a:rPr>
              <a:t>B</a:t>
            </a:r>
          </a:p>
        </p:txBody>
      </p:sp>
      <p:graphicFrame>
        <p:nvGraphicFramePr>
          <p:cNvPr id="10253" name="Object 26"/>
          <p:cNvGraphicFramePr>
            <a:graphicFrameLocks noChangeAspect="1"/>
          </p:cNvGraphicFramePr>
          <p:nvPr/>
        </p:nvGraphicFramePr>
        <p:xfrm>
          <a:off x="1301750" y="2857500"/>
          <a:ext cx="5578475" cy="836613"/>
        </p:xfrm>
        <a:graphic>
          <a:graphicData uri="http://schemas.openxmlformats.org/presentationml/2006/ole">
            <mc:AlternateContent xmlns:mc="http://schemas.openxmlformats.org/markup-compatibility/2006">
              <mc:Choice xmlns:v="urn:schemas-microsoft-com:vml" Requires="v">
                <p:oleObj spid="_x0000_s10389" name="CorelDRAW" r:id="rId3" imgW="3079122" imgH="461345" progId="CorelDRAW.Graphic.13">
                  <p:embed/>
                </p:oleObj>
              </mc:Choice>
              <mc:Fallback>
                <p:oleObj name="CorelDRAW" r:id="rId3" imgW="3079122" imgH="461345" progId="CorelDRAW.Graphic.1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2857500"/>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7"/>
          <p:cNvGraphicFramePr>
            <a:graphicFrameLocks noChangeAspect="1"/>
          </p:cNvGraphicFramePr>
          <p:nvPr/>
        </p:nvGraphicFramePr>
        <p:xfrm>
          <a:off x="1301750" y="3941763"/>
          <a:ext cx="5562600" cy="363537"/>
        </p:xfrm>
        <a:graphic>
          <a:graphicData uri="http://schemas.openxmlformats.org/presentationml/2006/ole">
            <mc:AlternateContent xmlns:mc="http://schemas.openxmlformats.org/markup-compatibility/2006">
              <mc:Choice xmlns:v="urn:schemas-microsoft-com:vml" Requires="v">
                <p:oleObj spid="_x0000_s10390" name="CorelDRAW" r:id="rId5" imgW="3079122" imgH="201900" progId="CorelDRAW.Graphic.13">
                  <p:embed/>
                </p:oleObj>
              </mc:Choice>
              <mc:Fallback>
                <p:oleObj name="CorelDRAW" r:id="rId5" imgW="3079122" imgH="201900" progId="CorelDRAW.Graphic.1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750" y="3941763"/>
                        <a:ext cx="55626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Text Box 32"/>
          <p:cNvSpPr txBox="1">
            <a:spLocks noChangeArrowheads="1"/>
          </p:cNvSpPr>
          <p:nvPr/>
        </p:nvSpPr>
        <p:spPr bwMode="auto">
          <a:xfrm>
            <a:off x="6788150" y="6308725"/>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00000011</a:t>
            </a:r>
          </a:p>
        </p:txBody>
      </p:sp>
      <p:sp>
        <p:nvSpPr>
          <p:cNvPr id="41" name="WordArt 33"/>
          <p:cNvSpPr>
            <a:spLocks noChangeArrowheads="1" noChangeShapeType="1" noTextEdit="1"/>
          </p:cNvSpPr>
          <p:nvPr/>
        </p:nvSpPr>
        <p:spPr bwMode="auto">
          <a:xfrm>
            <a:off x="539750" y="598011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2000"/>
                                        <p:tgtEl>
                                          <p:spTgt spid="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900" decel="100000" fill="hold"/>
                                        <p:tgtEl>
                                          <p:spTgt spid="2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dissolve">
                                      <p:cBhvr>
                                        <p:cTn id="33" dur="500"/>
                                        <p:tgtEl>
                                          <p:spTgt spid="41"/>
                                        </p:tgtEl>
                                      </p:cBhvr>
                                    </p:animEffect>
                                  </p:childTnLst>
                                </p:cTn>
                              </p:par>
                              <p:par>
                                <p:cTn id="34" presetID="2" presetClass="entr" presetSubtype="2"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1+#ppt_w/2"/>
                                          </p:val>
                                        </p:tav>
                                        <p:tav tm="100000">
                                          <p:val>
                                            <p:strVal val="#ppt_x"/>
                                          </p:val>
                                        </p:tav>
                                      </p:tavLst>
                                    </p:anim>
                                    <p:anim calcmode="lin" valueType="num">
                                      <p:cBhvr additive="base">
                                        <p:cTn id="37"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1+#ppt_w/2"/>
                                          </p:val>
                                        </p:tav>
                                        <p:tav tm="100000">
                                          <p:val>
                                            <p:strVal val="#ppt_x"/>
                                          </p:val>
                                        </p:tav>
                                      </p:tavLst>
                                    </p:anim>
                                    <p:anim calcmode="lin" valueType="num">
                                      <p:cBhvr additive="base">
                                        <p:cTn id="4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7" grpId="0" animBg="1"/>
      <p:bldP spid="18" grpId="0" animBg="1"/>
      <p:bldP spid="19" grpId="0" animBg="1"/>
      <p:bldP spid="23" grpId="0"/>
      <p:bldP spid="40" grpId="0"/>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The And Gate</a:t>
            </a:r>
          </a:p>
        </p:txBody>
      </p:sp>
      <p:sp>
        <p:nvSpPr>
          <p:cNvPr id="1126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The And Gate(</a:t>
            </a:r>
            <a:r>
              <a:rPr lang="zh-CN" altLang="en-US" sz="2800" b="1">
                <a:ea typeface="宋体" pitchFamily="2" charset="-122"/>
                <a:cs typeface="Times New Roman" pitchFamily="18" charset="0"/>
              </a:rPr>
              <a:t>与门</a:t>
            </a:r>
            <a:r>
              <a:rPr lang="en-US" altLang="zh-CN" sz="2800" b="1">
                <a:ea typeface="宋体" pitchFamily="2" charset="-122"/>
                <a:cs typeface="Times New Roman" pitchFamily="18" charset="0"/>
              </a:rPr>
              <a:t>)</a:t>
            </a:r>
          </a:p>
        </p:txBody>
      </p:sp>
      <p:sp>
        <p:nvSpPr>
          <p:cNvPr id="11269" name="WordArt 26"/>
          <p:cNvSpPr>
            <a:spLocks noChangeArrowheads="1" noChangeShapeType="1" noTextEdit="1"/>
          </p:cNvSpPr>
          <p:nvPr/>
        </p:nvSpPr>
        <p:spPr bwMode="auto">
          <a:xfrm>
            <a:off x="609600" y="24463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pic>
        <p:nvPicPr>
          <p:cNvPr id="4096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014933" y="3068960"/>
            <a:ext cx="72294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669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2817</TotalTime>
  <Words>2332</Words>
  <Application>Microsoft Office PowerPoint</Application>
  <PresentationFormat>全屏显示(4:3)</PresentationFormat>
  <Paragraphs>502</Paragraphs>
  <Slides>46</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9" baseType="lpstr">
      <vt:lpstr>Arial Unicode MS</vt:lpstr>
      <vt:lpstr>Gulim</vt:lpstr>
      <vt:lpstr>PMingLiU</vt:lpstr>
      <vt:lpstr>宋体</vt:lpstr>
      <vt:lpstr>Arial</vt:lpstr>
      <vt:lpstr>Arial Black</vt:lpstr>
      <vt:lpstr>Impact</vt:lpstr>
      <vt:lpstr>Times New Roman</vt:lpstr>
      <vt:lpstr>Verdana</vt:lpstr>
      <vt:lpstr>Wingdings</vt:lpstr>
      <vt:lpstr>com8_p</vt:lpstr>
      <vt:lpstr>CorelDRAW</vt:lpstr>
      <vt:lpstr>Equation</vt:lpstr>
      <vt:lpstr>Digital Circuits and Logic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Shawn</cp:lastModifiedBy>
  <cp:revision>328</cp:revision>
  <dcterms:created xsi:type="dcterms:W3CDTF">2003-10-31T07:41:03Z</dcterms:created>
  <dcterms:modified xsi:type="dcterms:W3CDTF">2014-03-08T07:37:26Z</dcterms:modified>
</cp:coreProperties>
</file>