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69"/>
  </p:notesMasterIdLst>
  <p:sldIdLst>
    <p:sldId id="256" r:id="rId2"/>
    <p:sldId id="257" r:id="rId3"/>
    <p:sldId id="393" r:id="rId4"/>
    <p:sldId id="506" r:id="rId5"/>
    <p:sldId id="451" r:id="rId6"/>
    <p:sldId id="396" r:id="rId7"/>
    <p:sldId id="452" r:id="rId8"/>
    <p:sldId id="453" r:id="rId9"/>
    <p:sldId id="454" r:id="rId10"/>
    <p:sldId id="455" r:id="rId11"/>
    <p:sldId id="398" r:id="rId12"/>
    <p:sldId id="400" r:id="rId13"/>
    <p:sldId id="401" r:id="rId14"/>
    <p:sldId id="403" r:id="rId15"/>
    <p:sldId id="458" r:id="rId16"/>
    <p:sldId id="457" r:id="rId17"/>
    <p:sldId id="459" r:id="rId18"/>
    <p:sldId id="460" r:id="rId19"/>
    <p:sldId id="461" r:id="rId20"/>
    <p:sldId id="404" r:id="rId21"/>
    <p:sldId id="462" r:id="rId22"/>
    <p:sldId id="413" r:id="rId23"/>
    <p:sldId id="465" r:id="rId24"/>
    <p:sldId id="466" r:id="rId25"/>
    <p:sldId id="507" r:id="rId26"/>
    <p:sldId id="463" r:id="rId27"/>
    <p:sldId id="510" r:id="rId28"/>
    <p:sldId id="511" r:id="rId29"/>
    <p:sldId id="512" r:id="rId30"/>
    <p:sldId id="517" r:id="rId31"/>
    <p:sldId id="513" r:id="rId32"/>
    <p:sldId id="467" r:id="rId33"/>
    <p:sldId id="468" r:id="rId34"/>
    <p:sldId id="422" r:id="rId35"/>
    <p:sldId id="464" r:id="rId36"/>
    <p:sldId id="469" r:id="rId37"/>
    <p:sldId id="470" r:id="rId38"/>
    <p:sldId id="478" r:id="rId39"/>
    <p:sldId id="479" r:id="rId40"/>
    <p:sldId id="482" r:id="rId41"/>
    <p:sldId id="481" r:id="rId42"/>
    <p:sldId id="483" r:id="rId43"/>
    <p:sldId id="487" r:id="rId44"/>
    <p:sldId id="488" r:id="rId45"/>
    <p:sldId id="489" r:id="rId46"/>
    <p:sldId id="490" r:id="rId47"/>
    <p:sldId id="491" r:id="rId48"/>
    <p:sldId id="518" r:id="rId49"/>
    <p:sldId id="519" r:id="rId50"/>
    <p:sldId id="492" r:id="rId51"/>
    <p:sldId id="493" r:id="rId52"/>
    <p:sldId id="494" r:id="rId53"/>
    <p:sldId id="495" r:id="rId54"/>
    <p:sldId id="496" r:id="rId55"/>
    <p:sldId id="497" r:id="rId56"/>
    <p:sldId id="499" r:id="rId57"/>
    <p:sldId id="501" r:id="rId58"/>
    <p:sldId id="502" r:id="rId59"/>
    <p:sldId id="515" r:id="rId60"/>
    <p:sldId id="516" r:id="rId61"/>
    <p:sldId id="514" r:id="rId62"/>
    <p:sldId id="362" r:id="rId63"/>
    <p:sldId id="474" r:id="rId64"/>
    <p:sldId id="475" r:id="rId65"/>
    <p:sldId id="476" r:id="rId66"/>
    <p:sldId id="477" r:id="rId67"/>
    <p:sldId id="392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754" autoAdjust="0"/>
  </p:normalViewPr>
  <p:slideViewPr>
    <p:cSldViewPr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6D1B2-1036-4CC8-93A1-7A57531C6DD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097C89-054A-4072-A8FA-C2614FC49E09}">
      <dgm:prSet phldrT="[文本]"/>
      <dgm:spPr/>
      <dgm:t>
        <a:bodyPr/>
        <a:lstStyle/>
        <a:p>
          <a:r>
            <a:rPr lang="en-US" altLang="zh-CN" dirty="0" smtClean="0">
              <a:latin typeface="Times New Roman" pitchFamily="18" charset="0"/>
              <a:cs typeface="Times New Roman" pitchFamily="18" charset="0"/>
            </a:rPr>
            <a:t>Simplification Methods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84145091-51BB-4060-9FCE-D2A552BD9F54}" type="parTrans" cxnId="{7EB6688B-A5FA-4D88-911B-821A8C5D4B77}">
      <dgm:prSet/>
      <dgm:spPr/>
      <dgm:t>
        <a:bodyPr/>
        <a:lstStyle/>
        <a:p>
          <a:endParaRPr lang="zh-CN" altLang="en-US"/>
        </a:p>
      </dgm:t>
    </dgm:pt>
    <dgm:pt modelId="{D0DA0AA3-15AD-4AD6-8DE5-ADB869B6775B}" type="sibTrans" cxnId="{7EB6688B-A5FA-4D88-911B-821A8C5D4B77}">
      <dgm:prSet/>
      <dgm:spPr/>
      <dgm:t>
        <a:bodyPr/>
        <a:lstStyle/>
        <a:p>
          <a:endParaRPr lang="zh-CN" altLang="en-US"/>
        </a:p>
      </dgm:t>
    </dgm:pt>
    <dgm:pt modelId="{2C429FD1-90FD-4115-87CC-C75946DA7AA2}">
      <dgm:prSet phldrT="[文本]"/>
      <dgm:spPr/>
      <dgm:t>
        <a:bodyPr/>
        <a:lstStyle/>
        <a:p>
          <a:r>
            <a:rPr lang="en-US" altLang="zh-CN" dirty="0" smtClean="0">
              <a:latin typeface="Times New Roman" pitchFamily="18" charset="0"/>
              <a:cs typeface="Times New Roman" pitchFamily="18" charset="0"/>
            </a:rPr>
            <a:t>Boolean Algebra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22173A81-CA59-4B91-A566-6CDAD6B7A9C4}" type="parTrans" cxnId="{84866A70-93F1-4766-9A97-B6856CD0FE58}">
      <dgm:prSet/>
      <dgm:spPr/>
      <dgm:t>
        <a:bodyPr/>
        <a:lstStyle/>
        <a:p>
          <a:endParaRPr lang="zh-CN" altLang="en-US"/>
        </a:p>
      </dgm:t>
    </dgm:pt>
    <dgm:pt modelId="{5E8BBE87-4DAE-4FA2-8658-A651E6E51F10}" type="sibTrans" cxnId="{84866A70-93F1-4766-9A97-B6856CD0FE58}">
      <dgm:prSet/>
      <dgm:spPr/>
      <dgm:t>
        <a:bodyPr/>
        <a:lstStyle/>
        <a:p>
          <a:endParaRPr lang="zh-CN" altLang="en-US"/>
        </a:p>
      </dgm:t>
    </dgm:pt>
    <dgm:pt modelId="{56566C82-545C-4F6A-9AFC-64158F7BD81A}">
      <dgm:prSet phldrT="[文本]"/>
      <dgm:spPr/>
      <dgm:t>
        <a:bodyPr/>
        <a:lstStyle/>
        <a:p>
          <a:r>
            <a:rPr lang="en-US" altLang="zh-CN" dirty="0" err="1" smtClean="0">
              <a:latin typeface="Times New Roman" pitchFamily="18" charset="0"/>
              <a:cs typeface="Times New Roman" pitchFamily="18" charset="0"/>
            </a:rPr>
            <a:t>Karnaugh</a:t>
          </a:r>
          <a:r>
            <a:rPr lang="en-US" altLang="zh-CN" dirty="0" smtClean="0">
              <a:latin typeface="Times New Roman" pitchFamily="18" charset="0"/>
              <a:cs typeface="Times New Roman" pitchFamily="18" charset="0"/>
            </a:rPr>
            <a:t> Map</a:t>
          </a:r>
          <a:endParaRPr lang="zh-CN" altLang="en-US" dirty="0">
            <a:latin typeface="Times New Roman" pitchFamily="18" charset="0"/>
            <a:cs typeface="Times New Roman" pitchFamily="18" charset="0"/>
          </a:endParaRPr>
        </a:p>
      </dgm:t>
    </dgm:pt>
    <dgm:pt modelId="{049A0F96-6DC9-44D7-8C6E-97CC5D1D4AFB}" type="parTrans" cxnId="{18D7D167-16A2-40AD-9EF2-C80203B6B72A}">
      <dgm:prSet/>
      <dgm:spPr/>
      <dgm:t>
        <a:bodyPr/>
        <a:lstStyle/>
        <a:p>
          <a:endParaRPr lang="zh-CN" altLang="en-US"/>
        </a:p>
      </dgm:t>
    </dgm:pt>
    <dgm:pt modelId="{553CCF1E-40B5-4431-96AA-FD480A5CDCD8}" type="sibTrans" cxnId="{18D7D167-16A2-40AD-9EF2-C80203B6B72A}">
      <dgm:prSet/>
      <dgm:spPr/>
      <dgm:t>
        <a:bodyPr/>
        <a:lstStyle/>
        <a:p>
          <a:endParaRPr lang="zh-CN" altLang="en-US"/>
        </a:p>
      </dgm:t>
    </dgm:pt>
    <dgm:pt modelId="{3556DF54-95B0-4C83-9881-3A030660FC1B}" type="pres">
      <dgm:prSet presAssocID="{58B6D1B2-1036-4CC8-93A1-7A57531C6D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82CBD62-3D5F-4749-B135-F5BFFFDEAD87}" type="pres">
      <dgm:prSet presAssocID="{06097C89-054A-4072-A8FA-C2614FC49E09}" presName="hierRoot1" presStyleCnt="0"/>
      <dgm:spPr/>
    </dgm:pt>
    <dgm:pt modelId="{623871FD-428F-4730-A261-10FDF15440EE}" type="pres">
      <dgm:prSet presAssocID="{06097C89-054A-4072-A8FA-C2614FC49E09}" presName="composite" presStyleCnt="0"/>
      <dgm:spPr/>
    </dgm:pt>
    <dgm:pt modelId="{CF657C44-D8F9-4B45-B1D0-F3D29DD54709}" type="pres">
      <dgm:prSet presAssocID="{06097C89-054A-4072-A8FA-C2614FC49E09}" presName="background" presStyleLbl="node0" presStyleIdx="0" presStyleCnt="1"/>
      <dgm:spPr/>
    </dgm:pt>
    <dgm:pt modelId="{DBA3CAF2-CFED-4278-91EA-43308A9D8F55}" type="pres">
      <dgm:prSet presAssocID="{06097C89-054A-4072-A8FA-C2614FC49E09}" presName="text" presStyleLbl="fgAcc0" presStyleIdx="0" presStyleCnt="1" custLinFactNeighborY="-55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5EB498-CE69-4DE3-A247-A481B9A241F1}" type="pres">
      <dgm:prSet presAssocID="{06097C89-054A-4072-A8FA-C2614FC49E09}" presName="hierChild2" presStyleCnt="0"/>
      <dgm:spPr/>
    </dgm:pt>
    <dgm:pt modelId="{319CE6B6-A2FD-4505-B02E-085A6EAC9420}" type="pres">
      <dgm:prSet presAssocID="{22173A81-CA59-4B91-A566-6CDAD6B7A9C4}" presName="Name10" presStyleLbl="parChTrans1D2" presStyleIdx="0" presStyleCnt="2"/>
      <dgm:spPr/>
      <dgm:t>
        <a:bodyPr/>
        <a:lstStyle/>
        <a:p>
          <a:endParaRPr lang="zh-CN" altLang="en-US"/>
        </a:p>
      </dgm:t>
    </dgm:pt>
    <dgm:pt modelId="{36106432-17BE-4202-8AFF-F18CC2C29F3A}" type="pres">
      <dgm:prSet presAssocID="{2C429FD1-90FD-4115-87CC-C75946DA7AA2}" presName="hierRoot2" presStyleCnt="0"/>
      <dgm:spPr/>
    </dgm:pt>
    <dgm:pt modelId="{FCB950D7-5E5B-476F-AF00-488E42380A46}" type="pres">
      <dgm:prSet presAssocID="{2C429FD1-90FD-4115-87CC-C75946DA7AA2}" presName="composite2" presStyleCnt="0"/>
      <dgm:spPr/>
    </dgm:pt>
    <dgm:pt modelId="{E0CCD3B0-C9AD-4712-B351-6B4764D3AB90}" type="pres">
      <dgm:prSet presAssocID="{2C429FD1-90FD-4115-87CC-C75946DA7AA2}" presName="background2" presStyleLbl="node2" presStyleIdx="0" presStyleCnt="2"/>
      <dgm:spPr/>
    </dgm:pt>
    <dgm:pt modelId="{28CCFC74-1BFA-41D8-A9DC-8B08BB0368ED}" type="pres">
      <dgm:prSet presAssocID="{2C429FD1-90FD-4115-87CC-C75946DA7AA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3BF132-EE04-4C2F-AFF9-8BFF6479E634}" type="pres">
      <dgm:prSet presAssocID="{2C429FD1-90FD-4115-87CC-C75946DA7AA2}" presName="hierChild3" presStyleCnt="0"/>
      <dgm:spPr/>
    </dgm:pt>
    <dgm:pt modelId="{6008689B-B2B6-4E80-9982-F39D16BC73A8}" type="pres">
      <dgm:prSet presAssocID="{049A0F96-6DC9-44D7-8C6E-97CC5D1D4AFB}" presName="Name10" presStyleLbl="parChTrans1D2" presStyleIdx="1" presStyleCnt="2"/>
      <dgm:spPr/>
      <dgm:t>
        <a:bodyPr/>
        <a:lstStyle/>
        <a:p>
          <a:endParaRPr lang="zh-CN" altLang="en-US"/>
        </a:p>
      </dgm:t>
    </dgm:pt>
    <dgm:pt modelId="{6D7E7AC9-081D-4D09-AAC9-94D3C21AD9F4}" type="pres">
      <dgm:prSet presAssocID="{56566C82-545C-4F6A-9AFC-64158F7BD81A}" presName="hierRoot2" presStyleCnt="0"/>
      <dgm:spPr/>
    </dgm:pt>
    <dgm:pt modelId="{0C7EE68E-DFD0-4662-995E-D7C5963D09A6}" type="pres">
      <dgm:prSet presAssocID="{56566C82-545C-4F6A-9AFC-64158F7BD81A}" presName="composite2" presStyleCnt="0"/>
      <dgm:spPr/>
    </dgm:pt>
    <dgm:pt modelId="{7C29C329-198F-4E60-9DFF-F5C70E0F63FE}" type="pres">
      <dgm:prSet presAssocID="{56566C82-545C-4F6A-9AFC-64158F7BD81A}" presName="background2" presStyleLbl="node2" presStyleIdx="1" presStyleCnt="2"/>
      <dgm:spPr/>
    </dgm:pt>
    <dgm:pt modelId="{A270D827-371C-4EC2-89E1-A494F5772191}" type="pres">
      <dgm:prSet presAssocID="{56566C82-545C-4F6A-9AFC-64158F7BD81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5293AEF-3458-4E8E-B512-B36F56A2C357}" type="pres">
      <dgm:prSet presAssocID="{56566C82-545C-4F6A-9AFC-64158F7BD81A}" presName="hierChild3" presStyleCnt="0"/>
      <dgm:spPr/>
    </dgm:pt>
  </dgm:ptLst>
  <dgm:cxnLst>
    <dgm:cxn modelId="{049CDD74-EC3F-44B7-A407-7DD0D7B1F99B}" type="presOf" srcId="{049A0F96-6DC9-44D7-8C6E-97CC5D1D4AFB}" destId="{6008689B-B2B6-4E80-9982-F39D16BC73A8}" srcOrd="0" destOrd="0" presId="urn:microsoft.com/office/officeart/2005/8/layout/hierarchy1"/>
    <dgm:cxn modelId="{18D7D167-16A2-40AD-9EF2-C80203B6B72A}" srcId="{06097C89-054A-4072-A8FA-C2614FC49E09}" destId="{56566C82-545C-4F6A-9AFC-64158F7BD81A}" srcOrd="1" destOrd="0" parTransId="{049A0F96-6DC9-44D7-8C6E-97CC5D1D4AFB}" sibTransId="{553CCF1E-40B5-4431-96AA-FD480A5CDCD8}"/>
    <dgm:cxn modelId="{7EF06432-73ED-424C-A03F-45A0C9CF3E34}" type="presOf" srcId="{06097C89-054A-4072-A8FA-C2614FC49E09}" destId="{DBA3CAF2-CFED-4278-91EA-43308A9D8F55}" srcOrd="0" destOrd="0" presId="urn:microsoft.com/office/officeart/2005/8/layout/hierarchy1"/>
    <dgm:cxn modelId="{D379403C-1C40-435D-88DB-AF2C50B570DF}" type="presOf" srcId="{56566C82-545C-4F6A-9AFC-64158F7BD81A}" destId="{A270D827-371C-4EC2-89E1-A494F5772191}" srcOrd="0" destOrd="0" presId="urn:microsoft.com/office/officeart/2005/8/layout/hierarchy1"/>
    <dgm:cxn modelId="{8F55E0EF-A179-452D-AF1F-BBD9D2A67BDB}" type="presOf" srcId="{58B6D1B2-1036-4CC8-93A1-7A57531C6DD0}" destId="{3556DF54-95B0-4C83-9881-3A030660FC1B}" srcOrd="0" destOrd="0" presId="urn:microsoft.com/office/officeart/2005/8/layout/hierarchy1"/>
    <dgm:cxn modelId="{83FDBF5D-3104-402E-B67F-622956D8CCFB}" type="presOf" srcId="{22173A81-CA59-4B91-A566-6CDAD6B7A9C4}" destId="{319CE6B6-A2FD-4505-B02E-085A6EAC9420}" srcOrd="0" destOrd="0" presId="urn:microsoft.com/office/officeart/2005/8/layout/hierarchy1"/>
    <dgm:cxn modelId="{84866A70-93F1-4766-9A97-B6856CD0FE58}" srcId="{06097C89-054A-4072-A8FA-C2614FC49E09}" destId="{2C429FD1-90FD-4115-87CC-C75946DA7AA2}" srcOrd="0" destOrd="0" parTransId="{22173A81-CA59-4B91-A566-6CDAD6B7A9C4}" sibTransId="{5E8BBE87-4DAE-4FA2-8658-A651E6E51F10}"/>
    <dgm:cxn modelId="{FA23C3DA-991B-4E6E-BDF5-CEA0D72F7EDA}" type="presOf" srcId="{2C429FD1-90FD-4115-87CC-C75946DA7AA2}" destId="{28CCFC74-1BFA-41D8-A9DC-8B08BB0368ED}" srcOrd="0" destOrd="0" presId="urn:microsoft.com/office/officeart/2005/8/layout/hierarchy1"/>
    <dgm:cxn modelId="{7EB6688B-A5FA-4D88-911B-821A8C5D4B77}" srcId="{58B6D1B2-1036-4CC8-93A1-7A57531C6DD0}" destId="{06097C89-054A-4072-A8FA-C2614FC49E09}" srcOrd="0" destOrd="0" parTransId="{84145091-51BB-4060-9FCE-D2A552BD9F54}" sibTransId="{D0DA0AA3-15AD-4AD6-8DE5-ADB869B6775B}"/>
    <dgm:cxn modelId="{F9EBA369-C19F-44C8-AC0B-65DBDDF0B9A3}" type="presParOf" srcId="{3556DF54-95B0-4C83-9881-3A030660FC1B}" destId="{082CBD62-3D5F-4749-B135-F5BFFFDEAD87}" srcOrd="0" destOrd="0" presId="urn:microsoft.com/office/officeart/2005/8/layout/hierarchy1"/>
    <dgm:cxn modelId="{04F72B05-19FB-437E-BE67-B50F19702596}" type="presParOf" srcId="{082CBD62-3D5F-4749-B135-F5BFFFDEAD87}" destId="{623871FD-428F-4730-A261-10FDF15440EE}" srcOrd="0" destOrd="0" presId="urn:microsoft.com/office/officeart/2005/8/layout/hierarchy1"/>
    <dgm:cxn modelId="{5A565D63-84F2-44CC-A2DF-641F689C5D98}" type="presParOf" srcId="{623871FD-428F-4730-A261-10FDF15440EE}" destId="{CF657C44-D8F9-4B45-B1D0-F3D29DD54709}" srcOrd="0" destOrd="0" presId="urn:microsoft.com/office/officeart/2005/8/layout/hierarchy1"/>
    <dgm:cxn modelId="{62A6893E-1924-4BBD-BA14-49FA59549313}" type="presParOf" srcId="{623871FD-428F-4730-A261-10FDF15440EE}" destId="{DBA3CAF2-CFED-4278-91EA-43308A9D8F55}" srcOrd="1" destOrd="0" presId="urn:microsoft.com/office/officeart/2005/8/layout/hierarchy1"/>
    <dgm:cxn modelId="{5DBB91C9-2F23-4E0A-9E86-6085B84EF0D5}" type="presParOf" srcId="{082CBD62-3D5F-4749-B135-F5BFFFDEAD87}" destId="{F15EB498-CE69-4DE3-A247-A481B9A241F1}" srcOrd="1" destOrd="0" presId="urn:microsoft.com/office/officeart/2005/8/layout/hierarchy1"/>
    <dgm:cxn modelId="{E133BBEF-64AD-4A61-AF55-0C01D2621B42}" type="presParOf" srcId="{F15EB498-CE69-4DE3-A247-A481B9A241F1}" destId="{319CE6B6-A2FD-4505-B02E-085A6EAC9420}" srcOrd="0" destOrd="0" presId="urn:microsoft.com/office/officeart/2005/8/layout/hierarchy1"/>
    <dgm:cxn modelId="{612B2C0C-D68D-4B86-917E-8E1C5E46023E}" type="presParOf" srcId="{F15EB498-CE69-4DE3-A247-A481B9A241F1}" destId="{36106432-17BE-4202-8AFF-F18CC2C29F3A}" srcOrd="1" destOrd="0" presId="urn:microsoft.com/office/officeart/2005/8/layout/hierarchy1"/>
    <dgm:cxn modelId="{77581BAD-744C-433C-8C55-D528E5B6DEA5}" type="presParOf" srcId="{36106432-17BE-4202-8AFF-F18CC2C29F3A}" destId="{FCB950D7-5E5B-476F-AF00-488E42380A46}" srcOrd="0" destOrd="0" presId="urn:microsoft.com/office/officeart/2005/8/layout/hierarchy1"/>
    <dgm:cxn modelId="{FF7AB7F0-DD9B-4C0B-8A18-864A749393DE}" type="presParOf" srcId="{FCB950D7-5E5B-476F-AF00-488E42380A46}" destId="{E0CCD3B0-C9AD-4712-B351-6B4764D3AB90}" srcOrd="0" destOrd="0" presId="urn:microsoft.com/office/officeart/2005/8/layout/hierarchy1"/>
    <dgm:cxn modelId="{4775101A-795B-4BB0-BE7E-5FF9F696F47B}" type="presParOf" srcId="{FCB950D7-5E5B-476F-AF00-488E42380A46}" destId="{28CCFC74-1BFA-41D8-A9DC-8B08BB0368ED}" srcOrd="1" destOrd="0" presId="urn:microsoft.com/office/officeart/2005/8/layout/hierarchy1"/>
    <dgm:cxn modelId="{D8744825-EBA4-479B-8DD4-234521338285}" type="presParOf" srcId="{36106432-17BE-4202-8AFF-F18CC2C29F3A}" destId="{D53BF132-EE04-4C2F-AFF9-8BFF6479E634}" srcOrd="1" destOrd="0" presId="urn:microsoft.com/office/officeart/2005/8/layout/hierarchy1"/>
    <dgm:cxn modelId="{B3561A7E-3A91-44D8-B94A-B25E8C3B74A0}" type="presParOf" srcId="{F15EB498-CE69-4DE3-A247-A481B9A241F1}" destId="{6008689B-B2B6-4E80-9982-F39D16BC73A8}" srcOrd="2" destOrd="0" presId="urn:microsoft.com/office/officeart/2005/8/layout/hierarchy1"/>
    <dgm:cxn modelId="{944579F1-508A-4623-ADF2-AF6B88E249F3}" type="presParOf" srcId="{F15EB498-CE69-4DE3-A247-A481B9A241F1}" destId="{6D7E7AC9-081D-4D09-AAC9-94D3C21AD9F4}" srcOrd="3" destOrd="0" presId="urn:microsoft.com/office/officeart/2005/8/layout/hierarchy1"/>
    <dgm:cxn modelId="{95165518-C2BA-42BE-B344-47D87882634D}" type="presParOf" srcId="{6D7E7AC9-081D-4D09-AAC9-94D3C21AD9F4}" destId="{0C7EE68E-DFD0-4662-995E-D7C5963D09A6}" srcOrd="0" destOrd="0" presId="urn:microsoft.com/office/officeart/2005/8/layout/hierarchy1"/>
    <dgm:cxn modelId="{7B4BBF80-2CE2-4723-A543-FAA5831BF369}" type="presParOf" srcId="{0C7EE68E-DFD0-4662-995E-D7C5963D09A6}" destId="{7C29C329-198F-4E60-9DFF-F5C70E0F63FE}" srcOrd="0" destOrd="0" presId="urn:microsoft.com/office/officeart/2005/8/layout/hierarchy1"/>
    <dgm:cxn modelId="{DD4B46CE-291A-4E62-B408-4F1A450DF0DE}" type="presParOf" srcId="{0C7EE68E-DFD0-4662-995E-D7C5963D09A6}" destId="{A270D827-371C-4EC2-89E1-A494F5772191}" srcOrd="1" destOrd="0" presId="urn:microsoft.com/office/officeart/2005/8/layout/hierarchy1"/>
    <dgm:cxn modelId="{27BEEFF2-AEB4-404C-BC39-A044EF10F3A5}" type="presParOf" srcId="{6D7E7AC9-081D-4D09-AAC9-94D3C21AD9F4}" destId="{85293AEF-3458-4E8E-B512-B36F56A2C3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8689B-B2B6-4E80-9982-F39D16BC73A8}">
      <dsp:nvSpPr>
        <dsp:cNvPr id="0" name=""/>
        <dsp:cNvSpPr/>
      </dsp:nvSpPr>
      <dsp:spPr>
        <a:xfrm>
          <a:off x="1851846" y="998518"/>
          <a:ext cx="1016061" cy="542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133"/>
              </a:lnTo>
              <a:lnTo>
                <a:pt x="1016061" y="388133"/>
              </a:lnTo>
              <a:lnTo>
                <a:pt x="1016061" y="542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CE6B6-A2FD-4505-B02E-085A6EAC9420}">
      <dsp:nvSpPr>
        <dsp:cNvPr id="0" name=""/>
        <dsp:cNvSpPr/>
      </dsp:nvSpPr>
      <dsp:spPr>
        <a:xfrm>
          <a:off x="835785" y="998518"/>
          <a:ext cx="1016061" cy="542159"/>
        </a:xfrm>
        <a:custGeom>
          <a:avLst/>
          <a:gdLst/>
          <a:ahLst/>
          <a:cxnLst/>
          <a:rect l="0" t="0" r="0" b="0"/>
          <a:pathLst>
            <a:path>
              <a:moveTo>
                <a:pt x="1016061" y="0"/>
              </a:moveTo>
              <a:lnTo>
                <a:pt x="1016061" y="388133"/>
              </a:lnTo>
              <a:lnTo>
                <a:pt x="0" y="388133"/>
              </a:lnTo>
              <a:lnTo>
                <a:pt x="0" y="542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57C44-D8F9-4B45-B1D0-F3D29DD54709}">
      <dsp:nvSpPr>
        <dsp:cNvPr id="0" name=""/>
        <dsp:cNvSpPr/>
      </dsp:nvSpPr>
      <dsp:spPr>
        <a:xfrm>
          <a:off x="1020523" y="-57262"/>
          <a:ext cx="1662646" cy="1055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3CAF2-CFED-4278-91EA-43308A9D8F55}">
      <dsp:nvSpPr>
        <dsp:cNvPr id="0" name=""/>
        <dsp:cNvSpPr/>
      </dsp:nvSpPr>
      <dsp:spPr>
        <a:xfrm>
          <a:off x="1205262" y="118239"/>
          <a:ext cx="1662646" cy="1055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Times New Roman" pitchFamily="18" charset="0"/>
              <a:cs typeface="Times New Roman" pitchFamily="18" charset="0"/>
            </a:rPr>
            <a:t>Simplification Methods</a:t>
          </a:r>
          <a:endParaRPr lang="zh-CN" alt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36185" y="149162"/>
        <a:ext cx="1600800" cy="993934"/>
      </dsp:txXfrm>
    </dsp:sp>
    <dsp:sp modelId="{E0CCD3B0-C9AD-4712-B351-6B4764D3AB90}">
      <dsp:nvSpPr>
        <dsp:cNvPr id="0" name=""/>
        <dsp:cNvSpPr/>
      </dsp:nvSpPr>
      <dsp:spPr>
        <a:xfrm>
          <a:off x="4461" y="1540677"/>
          <a:ext cx="1662646" cy="1055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CFC74-1BFA-41D8-A9DC-8B08BB0368ED}">
      <dsp:nvSpPr>
        <dsp:cNvPr id="0" name=""/>
        <dsp:cNvSpPr/>
      </dsp:nvSpPr>
      <dsp:spPr>
        <a:xfrm>
          <a:off x="189200" y="1716179"/>
          <a:ext cx="1662646" cy="1055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Times New Roman" pitchFamily="18" charset="0"/>
              <a:cs typeface="Times New Roman" pitchFamily="18" charset="0"/>
            </a:rPr>
            <a:t>Boolean Algebra</a:t>
          </a:r>
          <a:endParaRPr lang="zh-CN" alt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0123" y="1747102"/>
        <a:ext cx="1600800" cy="993934"/>
      </dsp:txXfrm>
    </dsp:sp>
    <dsp:sp modelId="{7C29C329-198F-4E60-9DFF-F5C70E0F63FE}">
      <dsp:nvSpPr>
        <dsp:cNvPr id="0" name=""/>
        <dsp:cNvSpPr/>
      </dsp:nvSpPr>
      <dsp:spPr>
        <a:xfrm>
          <a:off x="2036585" y="1540677"/>
          <a:ext cx="1662646" cy="1055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0D827-371C-4EC2-89E1-A494F5772191}">
      <dsp:nvSpPr>
        <dsp:cNvPr id="0" name=""/>
        <dsp:cNvSpPr/>
      </dsp:nvSpPr>
      <dsp:spPr>
        <a:xfrm>
          <a:off x="2221323" y="1716179"/>
          <a:ext cx="1662646" cy="1055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>
              <a:latin typeface="Times New Roman" pitchFamily="18" charset="0"/>
              <a:cs typeface="Times New Roman" pitchFamily="18" charset="0"/>
            </a:rPr>
            <a:t>Karnaugh</a:t>
          </a:r>
          <a:r>
            <a:rPr lang="en-US" altLang="zh-CN" sz="1900" kern="1200" dirty="0" smtClean="0">
              <a:latin typeface="Times New Roman" pitchFamily="18" charset="0"/>
              <a:cs typeface="Times New Roman" pitchFamily="18" charset="0"/>
            </a:rPr>
            <a:t> Map</a:t>
          </a:r>
          <a:endParaRPr lang="zh-CN" altLang="en-US" sz="19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52246" y="1747102"/>
        <a:ext cx="1600800" cy="993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89714BB-A6ED-4F84-8255-EED73A057D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8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8FF9D9-776F-4A54-AAAA-B4663733325A}" type="slidenum">
              <a:rPr lang="zh-CN" altLang="en-US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3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714BB-A6ED-4F84-8255-EED73A057D5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74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9714BB-A6ED-4F84-8255-EED73A057D5D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682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93D9C4-E70D-4B54-A186-A9E63441DC64}" type="slidenum">
              <a:rPr lang="zh-CN" altLang="en-US" smtClean="0">
                <a:latin typeface="Arial" charset="0"/>
              </a:rPr>
              <a:pPr/>
              <a:t>67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2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1" descr="com8_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125538"/>
            <a:ext cx="91440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41275"/>
            <a:ext cx="108108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955675" y="2924175"/>
            <a:ext cx="8153400" cy="669925"/>
          </a:xfrm>
        </p:spPr>
        <p:txBody>
          <a:bodyPr/>
          <a:lstStyle>
            <a:lvl1pPr>
              <a:defRPr sz="4400" b="1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ko-KR" noProof="0" dirty="0" smtClean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6324600"/>
            <a:ext cx="64008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1"/>
            </a:lvl1pPr>
          </a:lstStyle>
          <a:p>
            <a:pPr lvl="0"/>
            <a:r>
              <a:rPr lang="en-US" altLang="ko-KR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8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AF9A6-2F4C-44FE-84F0-D473A75E2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3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43D72-667C-4DB3-BF77-E3708D715E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620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844675"/>
            <a:ext cx="8229600" cy="44799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27025" y="6477000"/>
            <a:ext cx="2514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0DE5-D3B9-4B72-B95C-8C4548FD84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92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404813"/>
            <a:ext cx="7343775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628775"/>
            <a:ext cx="3902075" cy="4608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10125" y="1628775"/>
            <a:ext cx="3903663" cy="2227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10125" y="4008438"/>
            <a:ext cx="3903663" cy="2228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09625" y="63738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32138" y="6376988"/>
            <a:ext cx="30861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fld id="{755D8887-C46D-4EC2-9A29-AB67D3C247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404813"/>
            <a:ext cx="7343775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628775"/>
            <a:ext cx="3902075" cy="4608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10125" y="1628775"/>
            <a:ext cx="3903663" cy="4608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9625" y="63738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376988"/>
            <a:ext cx="30861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fld id="{5AEABC66-277B-4502-9332-78E023C79B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45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3" y="404813"/>
            <a:ext cx="7343775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902075" cy="46085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10125" y="1628775"/>
            <a:ext cx="3903663" cy="2227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10125" y="4008438"/>
            <a:ext cx="3903663" cy="2228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09625" y="63738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32138" y="6376988"/>
            <a:ext cx="30861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89713" y="6376988"/>
            <a:ext cx="2193925" cy="457200"/>
          </a:xfrm>
        </p:spPr>
        <p:txBody>
          <a:bodyPr/>
          <a:lstStyle>
            <a:lvl1pPr>
              <a:defRPr/>
            </a:lvl1pPr>
          </a:lstStyle>
          <a:p>
            <a:fld id="{CAF6B167-FECA-4E9C-94A4-C4901A6133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2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03E70-6FBF-4159-A0BA-9087160FE7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5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357D2-2DB1-415C-A178-D810A59492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08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AC22-C357-4529-B247-C0C23D54DD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2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44C41-A4E7-4FBD-8229-A5E40CC7B7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5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F5CE-442C-4E8D-8FAE-2795FC165F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47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B9894-C075-4E09-8064-C52471D76F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84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4D2C-90F0-4943-BA24-1074A44248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9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656AF-64C5-46E6-85BE-2827307A1F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18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3" descr="com8_p_sl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fld id="{D464D405-6D98-4C01-A861-B2189BA8F6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0" name="图片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5673725"/>
            <a:ext cx="11874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2" r:id="rId12"/>
    <p:sldLayoutId id="2147483873" r:id="rId13"/>
    <p:sldLayoutId id="2147483874" r:id="rId14"/>
    <p:sldLayoutId id="2147483875" r:id="rId15"/>
  </p:sldLayoutIdLst>
  <p:timing>
    <p:tnLst>
      <p:par>
        <p:cTn id="1" dur="indefinite" restart="never" nodeType="tmRoot"/>
      </p:par>
    </p:tnLst>
  </p:timing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Arial" charset="0"/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11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9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9.png"/><Relationship Id="rId4" Type="http://schemas.openxmlformats.org/officeDocument/2006/relationships/image" Target="../media/image3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6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61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2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cs typeface="Arial Unicode MS" pitchFamily="34" charset="-122"/>
              </a:rPr>
              <a:t>Digital Circuits and Logic Design</a:t>
            </a:r>
            <a:endParaRPr lang="ko-KR" altLang="en-US" sz="3600" smtClean="0">
              <a:ea typeface="Gulim" pitchFamily="34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4221163"/>
            <a:ext cx="7429500" cy="1600200"/>
          </a:xfrm>
        </p:spPr>
        <p:txBody>
          <a:bodyPr/>
          <a:lstStyle/>
          <a:p>
            <a:pPr algn="ctr" eaLnBrk="1" hangingPunct="1"/>
            <a:r>
              <a:rPr lang="en-US" altLang="zh-CN" sz="2800" dirty="0" smtClean="0">
                <a:ea typeface="宋体" pitchFamily="2" charset="-122"/>
              </a:rPr>
              <a:t>Chapter 4</a:t>
            </a:r>
          </a:p>
          <a:p>
            <a:pPr algn="ctr" eaLnBrk="1" hangingPunct="1"/>
            <a:r>
              <a:rPr lang="en-US" altLang="zh-CN" sz="2800" dirty="0" smtClean="0">
                <a:ea typeface="宋体" pitchFamily="2" charset="-122"/>
              </a:rPr>
              <a:t>Boolean Algebra and Logic Simplification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552" y="2349054"/>
            <a:ext cx="8532812" cy="1007940"/>
          </a:xfrm>
          <a:noFill/>
          <a:ln/>
        </p:spPr>
        <p:txBody>
          <a:bodyPr/>
          <a:lstStyle/>
          <a:p>
            <a:pPr marL="533400" indent="-533400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1. </a:t>
            </a:r>
            <a:r>
              <a:rPr lang="en-US" altLang="zh-CN" dirty="0" smtClean="0">
                <a:ea typeface="宋体" charset="-122"/>
              </a:rPr>
              <a:t>A+0=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marL="533400" indent="-533400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sz="2400" dirty="0" smtClean="0">
                <a:ea typeface="宋体" charset="-122"/>
              </a:rPr>
              <a:t>A </a:t>
            </a:r>
            <a:r>
              <a:rPr lang="en-US" altLang="zh-CN" sz="2400" dirty="0">
                <a:ea typeface="宋体" charset="-122"/>
              </a:rPr>
              <a:t>variable </a:t>
            </a:r>
            <a:r>
              <a:rPr lang="en-US" altLang="zh-CN" sz="2400" dirty="0" err="1">
                <a:ea typeface="宋体" charset="-122"/>
              </a:rPr>
              <a:t>ORed</a:t>
            </a:r>
            <a:r>
              <a:rPr lang="en-US" altLang="zh-CN" sz="2400" dirty="0">
                <a:ea typeface="宋体" charset="-122"/>
              </a:rPr>
              <a:t> with 0 is always equal to the </a:t>
            </a:r>
            <a:r>
              <a:rPr lang="en-US" altLang="zh-CN" sz="2400" dirty="0" smtClean="0">
                <a:ea typeface="宋体" charset="-122"/>
              </a:rPr>
              <a:t>variable.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9502" y="3356992"/>
            <a:ext cx="820896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  <a:cs typeface="Times New Roman" pitchFamily="18" charset="0"/>
              </a:rPr>
              <a:t>2. 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A+1=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1</a:t>
            </a:r>
            <a:endParaRPr lang="en-US" altLang="zh-CN" sz="2800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ea typeface="宋体" charset="-122"/>
                <a:cs typeface="Times New Roman" pitchFamily="18" charset="0"/>
              </a:rPr>
              <a:t>A </a:t>
            </a:r>
            <a:r>
              <a:rPr lang="en-US" altLang="zh-CN" sz="2400" dirty="0">
                <a:ea typeface="宋体" charset="-122"/>
                <a:cs typeface="Times New Roman" pitchFamily="18" charset="0"/>
              </a:rPr>
              <a:t>variable </a:t>
            </a:r>
            <a:r>
              <a:rPr lang="en-US" altLang="zh-CN" sz="2400" dirty="0" err="1">
                <a:ea typeface="宋体" charset="-122"/>
                <a:cs typeface="Times New Roman" pitchFamily="18" charset="0"/>
              </a:rPr>
              <a:t>ORed</a:t>
            </a:r>
            <a:r>
              <a:rPr lang="en-US" altLang="zh-CN" sz="2400" dirty="0">
                <a:ea typeface="宋体" charset="-122"/>
                <a:cs typeface="Times New Roman" pitchFamily="18" charset="0"/>
              </a:rPr>
              <a:t> with 1 is always equal to 1.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39552" y="4293269"/>
            <a:ext cx="8208962" cy="93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/>
            <a:r>
              <a:rPr lang="en-US" altLang="zh-CN" sz="2800" dirty="0">
                <a:ea typeface="宋体" charset="-122"/>
                <a:cs typeface="Times New Roman" pitchFamily="18" charset="0"/>
              </a:rPr>
              <a:t>3. 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A·0=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0</a:t>
            </a:r>
            <a:endParaRPr lang="en-US" altLang="zh-CN" sz="2800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 marL="533400" indent="-533400"/>
            <a:r>
              <a:rPr lang="en-US" altLang="zh-CN" sz="2800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ea typeface="宋体" charset="-122"/>
                <a:cs typeface="Times New Roman" pitchFamily="18" charset="0"/>
              </a:rPr>
              <a:t>A </a:t>
            </a:r>
            <a:r>
              <a:rPr lang="en-US" altLang="zh-CN" sz="2400" dirty="0">
                <a:ea typeface="宋体" charset="-122"/>
                <a:cs typeface="Times New Roman" pitchFamily="18" charset="0"/>
              </a:rPr>
              <a:t>variable </a:t>
            </a:r>
            <a:r>
              <a:rPr lang="en-US" altLang="zh-CN" sz="2400" dirty="0" err="1">
                <a:ea typeface="宋体" charset="-122"/>
                <a:cs typeface="Times New Roman" pitchFamily="18" charset="0"/>
              </a:rPr>
              <a:t>ANDed</a:t>
            </a:r>
            <a:r>
              <a:rPr lang="en-US" altLang="zh-CN" sz="2400" dirty="0">
                <a:ea typeface="宋体" charset="-122"/>
                <a:cs typeface="Times New Roman" pitchFamily="18" charset="0"/>
              </a:rPr>
              <a:t> with 0 is always equal to 0.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 smtClean="0">
                <a:ea typeface="宋体" charset="-122"/>
              </a:rPr>
              <a:t>Rules </a:t>
            </a:r>
            <a:r>
              <a:rPr lang="en-US" altLang="zh-CN" sz="3200" dirty="0">
                <a:ea typeface="宋体" charset="-122"/>
              </a:rPr>
              <a:t>of Boolean Algebra</a:t>
            </a:r>
            <a:br>
              <a:rPr lang="en-US" altLang="zh-CN" sz="3200" dirty="0">
                <a:ea typeface="宋体" charset="-122"/>
              </a:rPr>
            </a:br>
            <a:endParaRPr lang="en-US" altLang="zh-CN" sz="3200" dirty="0">
              <a:ea typeface="宋体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773188"/>
            <a:ext cx="8496300" cy="57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Rules of Boolean Algebra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5301382"/>
            <a:ext cx="8425308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/>
            <a:r>
              <a:rPr lang="en-US" altLang="zh-CN" sz="2800" dirty="0">
                <a:ea typeface="宋体" charset="-122"/>
                <a:cs typeface="Times New Roman" pitchFamily="18" charset="0"/>
              </a:rPr>
              <a:t>4. 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A·1=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A</a:t>
            </a:r>
            <a:endParaRPr lang="en-US" altLang="zh-CN" sz="2800" dirty="0">
              <a:ea typeface="宋体" charset="-122"/>
              <a:cs typeface="Times New Roman" pitchFamily="18" charset="0"/>
            </a:endParaRPr>
          </a:p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  <a:cs typeface="Times New Roman" pitchFamily="18" charset="0"/>
              </a:rPr>
              <a:t>   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charset="-122"/>
                <a:cs typeface="Times New Roman" pitchFamily="18" charset="0"/>
              </a:rPr>
              <a:t>A </a:t>
            </a:r>
            <a:r>
              <a:rPr lang="en-US" altLang="zh-CN" sz="2400" dirty="0">
                <a:ea typeface="宋体" charset="-122"/>
                <a:cs typeface="Times New Roman" pitchFamily="18" charset="0"/>
              </a:rPr>
              <a:t>variable </a:t>
            </a:r>
            <a:r>
              <a:rPr lang="en-US" altLang="zh-CN" sz="2400" dirty="0" err="1">
                <a:ea typeface="宋体" charset="-122"/>
                <a:cs typeface="Times New Roman" pitchFamily="18" charset="0"/>
              </a:rPr>
              <a:t>ANDed</a:t>
            </a:r>
            <a:r>
              <a:rPr lang="en-US" altLang="zh-CN" sz="2400" dirty="0">
                <a:ea typeface="宋体" charset="-122"/>
                <a:cs typeface="Times New Roman" pitchFamily="18" charset="0"/>
              </a:rPr>
              <a:t> with 1 is always equal to the variable.</a:t>
            </a:r>
          </a:p>
        </p:txBody>
      </p:sp>
    </p:spTree>
    <p:extLst>
      <p:ext uri="{BB962C8B-B14F-4D97-AF65-F5344CB8AC3E}">
        <p14:creationId xmlns:p14="http://schemas.microsoft.com/office/powerpoint/2010/main" val="24445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2348880"/>
            <a:ext cx="8137525" cy="1008831"/>
          </a:xfrm>
        </p:spPr>
        <p:txBody>
          <a:bodyPr/>
          <a:lstStyle/>
          <a:p>
            <a:pPr marL="533400" indent="-5334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5. </a:t>
            </a:r>
            <a:r>
              <a:rPr lang="en-US" altLang="zh-CN" dirty="0" smtClean="0">
                <a:ea typeface="宋体" charset="-122"/>
              </a:rPr>
              <a:t>A+A=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marL="3600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sz="2400" dirty="0" smtClean="0">
                <a:ea typeface="宋体" charset="-122"/>
              </a:rPr>
              <a:t>A </a:t>
            </a:r>
            <a:r>
              <a:rPr lang="en-US" altLang="zh-CN" sz="2400" dirty="0">
                <a:ea typeface="宋体" charset="-122"/>
              </a:rPr>
              <a:t>variable </a:t>
            </a:r>
            <a:r>
              <a:rPr lang="en-US" altLang="zh-CN" sz="2400" dirty="0" err="1">
                <a:ea typeface="宋体" charset="-122"/>
              </a:rPr>
              <a:t>ORed</a:t>
            </a:r>
            <a:r>
              <a:rPr lang="en-US" altLang="zh-CN" sz="2400" dirty="0">
                <a:ea typeface="宋体" charset="-122"/>
              </a:rPr>
              <a:t> with itself is always equal to the variable.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540173" y="3357165"/>
            <a:ext cx="8208962" cy="107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/>
            <a:r>
              <a:rPr lang="en-US" altLang="zh-CN" sz="2800" dirty="0">
                <a:ea typeface="宋体" charset="-122"/>
              </a:rPr>
              <a:t>6. </a:t>
            </a:r>
            <a:r>
              <a:rPr lang="en-US" altLang="zh-CN" sz="2800" dirty="0" smtClean="0">
                <a:ea typeface="宋体" charset="-122"/>
              </a:rPr>
              <a:t>A·A</a:t>
            </a:r>
            <a:r>
              <a:rPr lang="en-US" altLang="zh-CN" sz="2800" dirty="0" smtClean="0">
                <a:solidFill>
                  <a:schemeClr val="folHlink"/>
                </a:solidFill>
                <a:ea typeface="宋体" charset="-122"/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ea typeface="宋体" charset="-122"/>
              </a:rPr>
              <a:t>A</a:t>
            </a:r>
            <a:endParaRPr lang="en-US" altLang="zh-CN" sz="2800" dirty="0">
              <a:solidFill>
                <a:schemeClr val="folHlink"/>
              </a:solidFill>
              <a:ea typeface="宋体" charset="-122"/>
            </a:endParaRPr>
          </a:p>
          <a:p>
            <a:pPr marL="360000" indent="-533400" algn="just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    </a:t>
            </a:r>
            <a:r>
              <a:rPr lang="en-US" altLang="zh-CN" sz="2400" dirty="0" smtClean="0">
                <a:ea typeface="宋体" charset="-122"/>
              </a:rPr>
              <a:t>A </a:t>
            </a:r>
            <a:r>
              <a:rPr lang="en-US" altLang="zh-CN" sz="2400" dirty="0">
                <a:ea typeface="宋体" charset="-122"/>
              </a:rPr>
              <a:t>variable </a:t>
            </a:r>
            <a:r>
              <a:rPr lang="en-US" altLang="zh-CN" sz="2400" dirty="0" err="1">
                <a:ea typeface="宋体" charset="-122"/>
              </a:rPr>
              <a:t>ANDed</a:t>
            </a:r>
            <a:r>
              <a:rPr lang="en-US" altLang="zh-CN" sz="2400" dirty="0">
                <a:ea typeface="宋体" charset="-122"/>
              </a:rPr>
              <a:t> with itself  is always equal to </a:t>
            </a:r>
            <a:r>
              <a:rPr lang="en-US" altLang="zh-CN" sz="2400" dirty="0" smtClean="0">
                <a:ea typeface="宋体" charset="-122"/>
              </a:rPr>
              <a:t>the variable</a:t>
            </a:r>
            <a:r>
              <a:rPr lang="en-US" altLang="zh-CN" sz="2400" dirty="0">
                <a:ea typeface="宋体" charset="-122"/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 smtClean="0">
                <a:ea typeface="宋体" charset="-122"/>
              </a:rPr>
              <a:t>Rules </a:t>
            </a:r>
            <a:r>
              <a:rPr lang="en-US" altLang="zh-CN" sz="3200" dirty="0">
                <a:ea typeface="宋体" charset="-122"/>
              </a:rPr>
              <a:t>of Boolean Algebra</a:t>
            </a:r>
            <a:br>
              <a:rPr lang="en-US" altLang="zh-CN" sz="3200" dirty="0">
                <a:ea typeface="宋体" charset="-122"/>
              </a:rPr>
            </a:br>
            <a:endParaRPr lang="en-US" altLang="zh-CN" sz="3200" dirty="0"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773188"/>
            <a:ext cx="8496300" cy="57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Rules</a:t>
            </a:r>
            <a:r>
              <a:rPr lang="en-US" altLang="zh-CN" b="1" dirty="0" smtClean="0">
                <a:ea typeface="宋体" charset="-122"/>
              </a:rPr>
              <a:t> of Boolean Algebra</a:t>
            </a:r>
            <a:endParaRPr lang="en-US" altLang="zh-CN" b="1" dirty="0">
              <a:ea typeface="宋体" charset="-12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39824" y="4385283"/>
            <a:ext cx="7848600" cy="987425"/>
            <a:chOff x="385" y="3203"/>
            <a:chExt cx="4944" cy="622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85" y="3203"/>
              <a:ext cx="4944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533400" indent="-533400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800" dirty="0">
                  <a:ea typeface="宋体" charset="-122"/>
                </a:rPr>
                <a:t>7. </a:t>
              </a:r>
            </a:p>
            <a:p>
              <a:pPr marL="432000" indent="-533400" algn="just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800" dirty="0">
                  <a:ea typeface="宋体" charset="-122"/>
                </a:rPr>
                <a:t>    </a:t>
              </a:r>
              <a:r>
                <a:rPr lang="en-US" altLang="zh-CN" sz="2400" dirty="0" smtClean="0">
                  <a:ea typeface="宋体" charset="-122"/>
                </a:rPr>
                <a:t>A </a:t>
              </a:r>
              <a:r>
                <a:rPr lang="en-US" altLang="zh-CN" sz="2400" dirty="0">
                  <a:ea typeface="宋体" charset="-122"/>
                </a:rPr>
                <a:t>variable </a:t>
              </a:r>
              <a:r>
                <a:rPr lang="en-US" altLang="zh-CN" sz="2400" dirty="0" err="1">
                  <a:ea typeface="宋体" charset="-122"/>
                </a:rPr>
                <a:t>ORed</a:t>
              </a:r>
              <a:r>
                <a:rPr lang="en-US" altLang="zh-CN" sz="2400" dirty="0">
                  <a:ea typeface="宋体" charset="-122"/>
                </a:rPr>
                <a:t> with its complement is always equal to 1.</a:t>
              </a:r>
            </a:p>
          </p:txBody>
        </p:sp>
        <p:graphicFrame>
          <p:nvGraphicFramePr>
            <p:cNvPr id="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8492234"/>
                </p:ext>
              </p:extLst>
            </p:nvPr>
          </p:nvGraphicFramePr>
          <p:xfrm>
            <a:off x="621" y="3203"/>
            <a:ext cx="76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22" name="Equation" r:id="rId3" imgW="533160" imgH="190440" progId="Equation.DSMT4">
                    <p:embed/>
                  </p:oleObj>
                </mc:Choice>
                <mc:Fallback>
                  <p:oleObj name="Equation" r:id="rId3" imgW="53316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3203"/>
                          <a:ext cx="76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39377" y="5426348"/>
            <a:ext cx="7993063" cy="1243012"/>
            <a:chOff x="385" y="3191"/>
            <a:chExt cx="5035" cy="783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85" y="3203"/>
              <a:ext cx="5035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533400" indent="-533400"/>
              <a:r>
                <a:rPr lang="en-US" altLang="zh-CN" sz="2800" dirty="0">
                  <a:ea typeface="宋体" charset="-122"/>
                </a:rPr>
                <a:t>8. </a:t>
              </a:r>
            </a:p>
            <a:p>
              <a:pPr marL="432000" indent="-533400" algn="just">
                <a:lnSpc>
                  <a:spcPct val="100000"/>
                </a:lnSpc>
                <a:buFont typeface="Wingdings" pitchFamily="2" charset="2"/>
                <a:buNone/>
              </a:pPr>
              <a:r>
                <a:rPr lang="en-US" altLang="zh-CN" sz="2800" dirty="0">
                  <a:ea typeface="宋体" charset="-122"/>
                </a:rPr>
                <a:t>    </a:t>
              </a:r>
              <a:r>
                <a:rPr lang="en-US" altLang="zh-CN" sz="2400" dirty="0" smtClean="0">
                  <a:ea typeface="宋体" charset="-122"/>
                </a:rPr>
                <a:t>A </a:t>
              </a:r>
              <a:r>
                <a:rPr lang="en-US" altLang="zh-CN" sz="2400" dirty="0">
                  <a:ea typeface="宋体" charset="-122"/>
                </a:rPr>
                <a:t>variable </a:t>
              </a:r>
              <a:r>
                <a:rPr lang="en-US" altLang="zh-CN" sz="2400" dirty="0" err="1">
                  <a:ea typeface="宋体" charset="-122"/>
                </a:rPr>
                <a:t>ANDed</a:t>
              </a:r>
              <a:r>
                <a:rPr lang="en-US" altLang="zh-CN" sz="2400" dirty="0">
                  <a:ea typeface="宋体" charset="-122"/>
                </a:rPr>
                <a:t> with its complement is always equal </a:t>
              </a:r>
              <a:r>
                <a:rPr lang="en-US" altLang="zh-CN" sz="2400" dirty="0" smtClean="0">
                  <a:ea typeface="宋体" charset="-122"/>
                </a:rPr>
                <a:t>to 0</a:t>
              </a:r>
              <a:r>
                <a:rPr lang="en-US" altLang="zh-CN" sz="2400" dirty="0">
                  <a:ea typeface="宋体" charset="-122"/>
                </a:rPr>
                <a:t>.</a:t>
              </a:r>
            </a:p>
          </p:txBody>
        </p:sp>
        <p:graphicFrame>
          <p:nvGraphicFramePr>
            <p:cNvPr id="1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7963776"/>
                </p:ext>
              </p:extLst>
            </p:nvPr>
          </p:nvGraphicFramePr>
          <p:xfrm>
            <a:off x="657" y="3191"/>
            <a:ext cx="70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23" name="Equation" r:id="rId5" imgW="469800" imgH="190440" progId="Equation.DSMT4">
                    <p:embed/>
                  </p:oleObj>
                </mc:Choice>
                <mc:Fallback>
                  <p:oleObj name="Equation" r:id="rId5" imgW="4698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191"/>
                          <a:ext cx="70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051720" y="4365104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1</a:t>
            </a:r>
            <a:endParaRPr lang="zh-CN" altLang="en-US" sz="28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051720" y="542606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0</a:t>
            </a:r>
            <a:endParaRPr lang="zh-CN" altLang="en-US" sz="2800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948" y="2420888"/>
            <a:ext cx="8064500" cy="165576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9.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</a:t>
            </a:r>
            <a:r>
              <a:rPr lang="en-US" altLang="zh-CN" sz="2400" dirty="0">
                <a:ea typeface="宋体" charset="-122"/>
              </a:rPr>
              <a:t>The double complement of a variable is always equal to the variable.</a:t>
            </a:r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3436367"/>
              </p:ext>
            </p:extLst>
          </p:nvPr>
        </p:nvGraphicFramePr>
        <p:xfrm>
          <a:off x="971600" y="2394226"/>
          <a:ext cx="648072" cy="530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8" name="Equation" r:id="rId3" imgW="279360" imgH="228600" progId="Equation.DSMT4">
                  <p:embed/>
                </p:oleObj>
              </mc:Choice>
              <mc:Fallback>
                <p:oleObj name="Equation" r:id="rId3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94226"/>
                        <a:ext cx="648072" cy="530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467544" y="3933056"/>
            <a:ext cx="67691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10. A+AB=</a:t>
            </a:r>
          </a:p>
        </p:txBody>
      </p:sp>
      <p:pic>
        <p:nvPicPr>
          <p:cNvPr id="67596" name="Picture 12" descr="t4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44653"/>
            <a:ext cx="4111192" cy="23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535360" y="2473732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A</a:t>
            </a:r>
            <a:endParaRPr lang="zh-CN" altLang="en-US" sz="28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2195736" y="3933056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charset="-122"/>
              </a:rPr>
              <a:t>A</a:t>
            </a:r>
            <a:endParaRPr lang="zh-CN" altLang="en-US" sz="28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 smtClean="0">
                <a:ea typeface="宋体" charset="-122"/>
              </a:rPr>
              <a:t>Rules </a:t>
            </a:r>
            <a:r>
              <a:rPr lang="en-US" altLang="zh-CN" sz="3200" dirty="0">
                <a:ea typeface="宋体" charset="-122"/>
              </a:rPr>
              <a:t>of Boolean Algebra</a:t>
            </a:r>
            <a:br>
              <a:rPr lang="en-US" altLang="zh-CN" sz="3200" dirty="0">
                <a:ea typeface="宋体" charset="-122"/>
              </a:rPr>
            </a:br>
            <a:endParaRPr lang="en-US" altLang="zh-CN" sz="320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916832"/>
            <a:ext cx="8496300" cy="57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Rules</a:t>
            </a:r>
            <a:r>
              <a:rPr lang="en-US" altLang="zh-CN" b="1" dirty="0" smtClean="0">
                <a:ea typeface="宋体" charset="-122"/>
              </a:rPr>
              <a:t> of Boolean Algebra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8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683568" y="5450622"/>
            <a:ext cx="7776790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12.</a:t>
            </a:r>
            <a:r>
              <a:rPr lang="en-US" altLang="zh-CN" sz="2400" dirty="0" smtClean="0">
                <a:ea typeface="宋体" charset="-122"/>
              </a:rPr>
              <a:t> 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6452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2420888"/>
            <a:ext cx="7776790" cy="57606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11. (A+B)(A+C)=A+BC</a:t>
            </a:r>
          </a:p>
        </p:txBody>
      </p:sp>
      <p:graphicFrame>
        <p:nvGraphicFramePr>
          <p:cNvPr id="64522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73221098"/>
              </p:ext>
            </p:extLst>
          </p:nvPr>
        </p:nvGraphicFramePr>
        <p:xfrm>
          <a:off x="1259533" y="5445224"/>
          <a:ext cx="2304355" cy="43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8" name="Equation" r:id="rId3" imgW="1002960" imgH="190440" progId="Equation.DSMT4">
                  <p:embed/>
                </p:oleObj>
              </mc:Choice>
              <mc:Fallback>
                <p:oleObj name="Equation" r:id="rId3" imgW="10029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533" y="5445224"/>
                        <a:ext cx="2304355" cy="43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45485719"/>
              </p:ext>
            </p:extLst>
          </p:nvPr>
        </p:nvGraphicFramePr>
        <p:xfrm>
          <a:off x="1259632" y="6026686"/>
          <a:ext cx="4608959" cy="5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9" name="Equation" r:id="rId5" imgW="2082600" imgH="228600" progId="Equation.DSMT4">
                  <p:embed/>
                </p:oleObj>
              </mc:Choice>
              <mc:Fallback>
                <p:oleObj name="Equation" r:id="rId5" imgW="208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6026686"/>
                        <a:ext cx="4608959" cy="5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28" name="Picture 16" descr="t4-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924944"/>
            <a:ext cx="65627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 smtClean="0">
                <a:ea typeface="宋体" charset="-122"/>
              </a:rPr>
              <a:t>Rules </a:t>
            </a:r>
            <a:r>
              <a:rPr lang="en-US" altLang="zh-CN" sz="3200" dirty="0">
                <a:ea typeface="宋体" charset="-122"/>
              </a:rPr>
              <a:t>of Boolean Algebra</a:t>
            </a:r>
            <a:br>
              <a:rPr lang="en-US" altLang="zh-CN" sz="3200" dirty="0">
                <a:ea typeface="宋体" charset="-122"/>
              </a:rPr>
            </a:br>
            <a:endParaRPr lang="en-US" altLang="zh-CN" sz="3200" dirty="0">
              <a:ea typeface="宋体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1916832"/>
            <a:ext cx="8496300" cy="57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Rules</a:t>
            </a:r>
            <a:r>
              <a:rPr lang="en-US" altLang="zh-CN" b="1" dirty="0" smtClean="0">
                <a:ea typeface="宋体" charset="-122"/>
              </a:rPr>
              <a:t> of Boolean Algebra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4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Basic Theorems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5196"/>
            <a:ext cx="7958138" cy="6477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Venn diagrams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b="1" dirty="0" smtClean="0">
                <a:ea typeface="宋体" charset="-122"/>
              </a:rPr>
              <a:t>文氏图</a:t>
            </a:r>
            <a:r>
              <a:rPr lang="en-US" altLang="zh-CN" dirty="0" smtClean="0">
                <a:ea typeface="宋体" charset="-122"/>
              </a:rPr>
              <a:t>)</a:t>
            </a:r>
            <a:endParaRPr kumimoji="1" lang="zh-CN" altLang="en-US" kern="1200" dirty="0">
              <a:ea typeface="隶书" pitchFamily="49" charset="-122"/>
              <a:cs typeface="+mn-cs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00434" y="2276971"/>
            <a:ext cx="79200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ea typeface="宋体" charset="-122"/>
              </a:rPr>
              <a:t>Rules of Boolean algebra can be illustrated with </a:t>
            </a:r>
            <a:r>
              <a:rPr lang="en-US" altLang="zh-CN" sz="2800" i="1" dirty="0">
                <a:ea typeface="宋体" charset="-122"/>
              </a:rPr>
              <a:t>Venn</a:t>
            </a:r>
            <a:r>
              <a:rPr lang="en-US" altLang="zh-CN" sz="2800" dirty="0">
                <a:ea typeface="宋体" charset="-122"/>
              </a:rPr>
              <a:t> diagrams. The variable </a:t>
            </a:r>
            <a:r>
              <a:rPr lang="en-US" altLang="zh-CN" sz="2800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800" dirty="0">
                <a:ea typeface="宋体" charset="-122"/>
              </a:rPr>
              <a:t> is shown as an area.</a:t>
            </a:r>
            <a:endParaRPr kumimoji="1" lang="en-US" altLang="zh-CN" sz="2800" dirty="0">
              <a:ea typeface="隶书" pitchFamily="49" charset="-122"/>
            </a:endParaRP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900434" y="3140968"/>
            <a:ext cx="7920038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rule </a:t>
            </a:r>
            <a:r>
              <a:rPr lang="en-US" altLang="zh-CN" sz="2400" i="1" dirty="0">
                <a:ea typeface="宋体" charset="-122"/>
              </a:rPr>
              <a:t>A + AB = A</a:t>
            </a:r>
            <a:r>
              <a:rPr lang="en-US" altLang="zh-CN" sz="2400" dirty="0">
                <a:ea typeface="宋体" charset="-122"/>
              </a:rPr>
              <a:t> can be illustrated easily with a diagram. Add an overlapping area to represent the variable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2400" dirty="0">
                <a:ea typeface="宋体" charset="-122"/>
              </a:rPr>
              <a:t>.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900434" y="3933056"/>
            <a:ext cx="70866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overlap region between A and B represents </a:t>
            </a:r>
            <a:r>
              <a:rPr lang="en-US" altLang="zh-CN" sz="2400" i="1" dirty="0">
                <a:solidFill>
                  <a:srgbClr val="FA6F06"/>
                </a:solidFill>
                <a:ea typeface="宋体" charset="-122"/>
              </a:rPr>
              <a:t>AB</a:t>
            </a:r>
            <a:r>
              <a:rPr lang="en-US" altLang="zh-CN" sz="2400" dirty="0">
                <a:ea typeface="宋体" charset="-122"/>
              </a:rPr>
              <a:t>. </a:t>
            </a:r>
          </a:p>
        </p:txBody>
      </p:sp>
      <p:graphicFrame>
        <p:nvGraphicFramePr>
          <p:cNvPr id="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086865"/>
              </p:ext>
            </p:extLst>
          </p:nvPr>
        </p:nvGraphicFramePr>
        <p:xfrm>
          <a:off x="1520650" y="4431754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36" name="CorelDRAW" r:id="rId3" imgW="2672220" imgH="1734045" progId="CorelDRAW.Graphic.12">
                  <p:embed/>
                </p:oleObj>
              </mc:Choice>
              <mc:Fallback>
                <p:oleObj name="CorelDRAW" r:id="rId3" imgW="2672220" imgH="1734045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650" y="4431754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790499"/>
              </p:ext>
            </p:extLst>
          </p:nvPr>
        </p:nvGraphicFramePr>
        <p:xfrm>
          <a:off x="5021088" y="4431754"/>
          <a:ext cx="26717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37" name="CorelDRAW" r:id="rId5" imgW="2672220" imgH="1734045" progId="CorelDRAW.Graphic.12">
                  <p:embed/>
                </p:oleObj>
              </mc:Choice>
              <mc:Fallback>
                <p:oleObj name="CorelDRAW" r:id="rId5" imgW="2672220" imgH="1734045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088" y="4431754"/>
                        <a:ext cx="26717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359079"/>
              </p:ext>
            </p:extLst>
          </p:nvPr>
        </p:nvGraphicFramePr>
        <p:xfrm>
          <a:off x="1520650" y="4431754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38" name="CorelDRAW" r:id="rId7" imgW="2672220" imgH="1734045" progId="CorelDRAW.Graphic.12">
                  <p:embed/>
                </p:oleObj>
              </mc:Choice>
              <mc:Fallback>
                <p:oleObj name="CorelDRAW" r:id="rId7" imgW="2672220" imgH="1734045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650" y="4431754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33072"/>
              </p:ext>
            </p:extLst>
          </p:nvPr>
        </p:nvGraphicFramePr>
        <p:xfrm>
          <a:off x="2587450" y="4660354"/>
          <a:ext cx="1271588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39" name="CorelDRAW" r:id="rId8" imgW="1220038" imgH="1220038" progId="CorelDRAW.Graphic.12">
                  <p:embed/>
                </p:oleObj>
              </mc:Choice>
              <mc:Fallback>
                <p:oleObj name="CorelDRAW" r:id="rId8" imgW="1220038" imgH="1220038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450" y="4660354"/>
                        <a:ext cx="1271588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152116"/>
              </p:ext>
            </p:extLst>
          </p:nvPr>
        </p:nvGraphicFramePr>
        <p:xfrm>
          <a:off x="1520650" y="4431754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0" name="CorelDRAW" r:id="rId10" imgW="2672220" imgH="1734045" progId="CorelDRAW.Graphic.12">
                  <p:embed/>
                </p:oleObj>
              </mc:Choice>
              <mc:Fallback>
                <p:oleObj name="CorelDRAW" r:id="rId10" imgW="2672220" imgH="1734045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650" y="4431754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4492450" y="50413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=</a:t>
            </a:r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900434" y="6237312"/>
            <a:ext cx="786946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diagram visually shows that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AB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400" i="1" dirty="0">
                <a:ea typeface="宋体" charset="-122"/>
              </a:rPr>
              <a:t>. </a:t>
            </a:r>
            <a:endParaRPr lang="en-US" altLang="zh-CN" sz="2400" i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48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Basic Theorems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5196"/>
            <a:ext cx="7958138" cy="6477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Venn diagrams</a:t>
            </a:r>
            <a:endParaRPr kumimoji="1" lang="zh-CN" altLang="en-US" b="1" kern="1200" dirty="0">
              <a:ea typeface="隶书" pitchFamily="49" charset="-122"/>
              <a:cs typeface="+mn-cs"/>
            </a:endParaRPr>
          </a:p>
        </p:txBody>
      </p:sp>
      <p:grpSp>
        <p:nvGrpSpPr>
          <p:cNvPr id="17" name="Group 42"/>
          <p:cNvGrpSpPr>
            <a:grpSpLocks/>
          </p:cNvGrpSpPr>
          <p:nvPr/>
        </p:nvGrpSpPr>
        <p:grpSpPr bwMode="auto">
          <a:xfrm>
            <a:off x="4652389" y="4575770"/>
            <a:ext cx="2671762" cy="1733550"/>
            <a:chOff x="432" y="2796"/>
            <a:chExt cx="1683" cy="1092"/>
          </a:xfrm>
        </p:grpSpPr>
        <p:sp>
          <p:nvSpPr>
            <p:cNvPr id="18" name="AutoShape 35"/>
            <p:cNvSpPr>
              <a:spLocks noChangeAspect="1" noChangeArrowheads="1" noTextEdit="1"/>
            </p:cNvSpPr>
            <p:nvPr/>
          </p:nvSpPr>
          <p:spPr bwMode="auto">
            <a:xfrm>
              <a:off x="432" y="2796"/>
              <a:ext cx="1683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444" y="2808"/>
              <a:ext cx="1656" cy="1068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444" y="2808"/>
              <a:ext cx="1656" cy="106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Oval 39"/>
            <p:cNvSpPr>
              <a:spLocks noChangeArrowheads="1"/>
            </p:cNvSpPr>
            <p:nvPr/>
          </p:nvSpPr>
          <p:spPr bwMode="auto">
            <a:xfrm>
              <a:off x="666" y="2964"/>
              <a:ext cx="750" cy="756"/>
            </a:xfrm>
            <a:prstGeom prst="ellipse">
              <a:avLst/>
            </a:prstGeom>
            <a:solidFill>
              <a:srgbClr val="E5E5E5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584" y="2832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ea typeface="宋体" charset="-122"/>
                </a:rPr>
                <a:t>A</a:t>
              </a:r>
              <a:endParaRPr lang="en-US" altLang="zh-CN" sz="2400">
                <a:ea typeface="宋体" charset="-122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>
              <a:off x="594" y="2846"/>
              <a:ext cx="126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4" name="Group 16"/>
          <p:cNvGrpSpPr>
            <a:grpSpLocks/>
          </p:cNvGrpSpPr>
          <p:nvPr/>
        </p:nvGrpSpPr>
        <p:grpSpPr bwMode="auto">
          <a:xfrm>
            <a:off x="4495800" y="2420888"/>
            <a:ext cx="2362200" cy="457200"/>
            <a:chOff x="2304" y="1152"/>
            <a:chExt cx="1488" cy="288"/>
          </a:xfrm>
        </p:grpSpPr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304" y="1152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  <a:ea typeface="宋体" charset="-122"/>
                </a:rPr>
                <a:t>A</a:t>
              </a:r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 + </a:t>
              </a:r>
              <a:r>
                <a:rPr lang="en-US" altLang="zh-CN" sz="2400" i="1">
                  <a:solidFill>
                    <a:srgbClr val="FF0000"/>
                  </a:solidFill>
                  <a:ea typeface="宋体" charset="-122"/>
                </a:rPr>
                <a:t>AB</a:t>
              </a:r>
              <a:r>
                <a:rPr lang="en-US" altLang="zh-CN" sz="2400">
                  <a:solidFill>
                    <a:srgbClr val="FF0000"/>
                  </a:solidFill>
                  <a:ea typeface="宋体" charset="-122"/>
                </a:rPr>
                <a:t> = </a:t>
              </a:r>
              <a:r>
                <a:rPr lang="en-US" altLang="zh-CN" sz="2400" i="1">
                  <a:solidFill>
                    <a:srgbClr val="FF0000"/>
                  </a:solidFill>
                  <a:ea typeface="宋体" charset="-122"/>
                </a:rPr>
                <a:t>A + B</a:t>
              </a: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2704" y="1208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7" name="Group 19"/>
          <p:cNvGrpSpPr>
            <a:grpSpLocks/>
          </p:cNvGrpSpPr>
          <p:nvPr/>
        </p:nvGrpSpPr>
        <p:grpSpPr bwMode="auto">
          <a:xfrm>
            <a:off x="827584" y="3428319"/>
            <a:ext cx="7848872" cy="830824"/>
            <a:chOff x="816" y="1620"/>
            <a:chExt cx="4080" cy="565"/>
          </a:xfrm>
        </p:grpSpPr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816" y="1620"/>
              <a:ext cx="4080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 i="1" dirty="0" smtClean="0">
                  <a:solidFill>
                    <a:srgbClr val="0066FF"/>
                  </a:solidFill>
                  <a:ea typeface="宋体" charset="-122"/>
                </a:rPr>
                <a:t>A</a:t>
              </a:r>
              <a:r>
                <a:rPr lang="en-US" altLang="zh-CN" sz="2400" dirty="0" smtClean="0">
                  <a:ea typeface="宋体" charset="-122"/>
                </a:rPr>
                <a:t> </a:t>
              </a:r>
              <a:r>
                <a:rPr lang="en-US" altLang="zh-CN" sz="2400" dirty="0">
                  <a:ea typeface="宋体" charset="-122"/>
                </a:rPr>
                <a:t>is represented by the </a:t>
              </a:r>
              <a:r>
                <a:rPr lang="en-US" altLang="zh-CN" sz="2400" dirty="0" smtClean="0">
                  <a:ea typeface="宋体" charset="-122"/>
                </a:rPr>
                <a:t>blue </a:t>
              </a:r>
              <a:r>
                <a:rPr lang="en-US" altLang="zh-CN" sz="2400" dirty="0">
                  <a:ea typeface="宋体" charset="-122"/>
                </a:rPr>
                <a:t>area and </a:t>
              </a:r>
              <a:r>
                <a:rPr lang="en-US" altLang="zh-CN" sz="2400" i="1" dirty="0">
                  <a:solidFill>
                    <a:srgbClr val="FF0000"/>
                  </a:solidFill>
                  <a:ea typeface="宋体" charset="-122"/>
                </a:rPr>
                <a:t>B</a:t>
              </a:r>
              <a:r>
                <a:rPr lang="en-US" altLang="zh-CN" sz="2400" dirty="0">
                  <a:ea typeface="宋体" charset="-122"/>
                </a:rPr>
                <a:t> </a:t>
              </a:r>
              <a:r>
                <a:rPr lang="en-US" altLang="zh-CN" sz="2400" dirty="0" smtClean="0">
                  <a:ea typeface="宋体" charset="-122"/>
                </a:rPr>
                <a:t>by </a:t>
              </a:r>
              <a:r>
                <a:rPr lang="en-US" altLang="zh-CN" sz="2400" dirty="0">
                  <a:ea typeface="宋体" charset="-122"/>
                </a:rPr>
                <a:t>the </a:t>
              </a:r>
              <a:r>
                <a:rPr lang="en-US" altLang="zh-CN" sz="2400" dirty="0" smtClean="0">
                  <a:ea typeface="宋体" charset="-122"/>
                </a:rPr>
                <a:t>red </a:t>
              </a:r>
              <a:r>
                <a:rPr lang="en-US" altLang="zh-CN" sz="2400" dirty="0">
                  <a:ea typeface="宋体" charset="-122"/>
                </a:rPr>
                <a:t>circle.</a:t>
              </a:r>
            </a:p>
            <a:p>
              <a:pPr eaLnBrk="1" hangingPunct="1"/>
              <a:r>
                <a:rPr lang="en-US" altLang="zh-CN" sz="2400" dirty="0">
                  <a:ea typeface="宋体" charset="-122"/>
                </a:rPr>
                <a:t> </a:t>
              </a:r>
              <a:endParaRPr lang="en-US" altLang="zh-CN" sz="2400" i="1" dirty="0">
                <a:solidFill>
                  <a:srgbClr val="FF0000"/>
                </a:solidFill>
                <a:ea typeface="宋体" charset="-122"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1680" y="1776"/>
              <a:ext cx="144" cy="0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aphicFrame>
        <p:nvGraphicFramePr>
          <p:cNvPr id="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411934"/>
              </p:ext>
            </p:extLst>
          </p:nvPr>
        </p:nvGraphicFramePr>
        <p:xfrm>
          <a:off x="5671564" y="4804370"/>
          <a:ext cx="1271587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8" name="CorelDRAW" r:id="rId3" imgW="1220038" imgH="1220038" progId="CorelDRAW.Graphic.12">
                  <p:embed/>
                </p:oleObj>
              </mc:Choice>
              <mc:Fallback>
                <p:oleObj name="CorelDRAW" r:id="rId3" imgW="1220038" imgH="1220038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1564" y="4804370"/>
                        <a:ext cx="1271587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24"/>
          <p:cNvGrpSpPr>
            <a:grpSpLocks/>
          </p:cNvGrpSpPr>
          <p:nvPr/>
        </p:nvGrpSpPr>
        <p:grpSpPr bwMode="auto">
          <a:xfrm>
            <a:off x="755576" y="3975919"/>
            <a:ext cx="6629400" cy="461963"/>
            <a:chOff x="816" y="1983"/>
            <a:chExt cx="4176" cy="291"/>
          </a:xfrm>
        </p:grpSpPr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816" y="1983"/>
              <a:ext cx="41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smtClean="0">
                  <a:ea typeface="宋体" charset="-122"/>
                </a:rPr>
                <a:t>The </a:t>
              </a:r>
              <a:r>
                <a:rPr lang="en-US" altLang="zh-CN" sz="2400" dirty="0">
                  <a:ea typeface="宋体" charset="-122"/>
                </a:rPr>
                <a:t>intersection represents </a:t>
              </a:r>
              <a:r>
                <a:rPr lang="en-US" altLang="zh-CN" sz="2400" i="1" dirty="0">
                  <a:solidFill>
                    <a:srgbClr val="6600FF"/>
                  </a:solidFill>
                  <a:ea typeface="宋体" charset="-122"/>
                </a:rPr>
                <a:t>AB</a:t>
              </a:r>
              <a:r>
                <a:rPr lang="en-US" altLang="zh-CN" sz="2400" dirty="0">
                  <a:ea typeface="宋体" charset="-122"/>
                </a:rPr>
                <a:t>.</a:t>
              </a: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3033" y="2047"/>
              <a:ext cx="96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34" name="Group 27"/>
          <p:cNvGrpSpPr>
            <a:grpSpLocks/>
          </p:cNvGrpSpPr>
          <p:nvPr/>
        </p:nvGrpSpPr>
        <p:grpSpPr bwMode="auto">
          <a:xfrm>
            <a:off x="827584" y="5245521"/>
            <a:ext cx="3733800" cy="457200"/>
            <a:chOff x="205" y="2870"/>
            <a:chExt cx="2352" cy="288"/>
          </a:xfrm>
        </p:grpSpPr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05" y="2870"/>
              <a:ext cx="2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ea typeface="宋体" charset="-122"/>
                </a:rPr>
                <a:t>Notice that </a:t>
              </a:r>
              <a:r>
                <a:rPr lang="en-US" altLang="zh-CN" sz="2400" i="1" dirty="0">
                  <a:solidFill>
                    <a:srgbClr val="FF0000"/>
                  </a:solidFill>
                  <a:ea typeface="宋体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 + </a:t>
              </a:r>
              <a:r>
                <a:rPr lang="en-US" altLang="zh-CN" sz="2400" i="1" dirty="0">
                  <a:solidFill>
                    <a:srgbClr val="FF0000"/>
                  </a:solidFill>
                  <a:ea typeface="宋体" charset="-122"/>
                </a:rPr>
                <a:t>AB</a:t>
              </a: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 = </a:t>
              </a:r>
              <a:r>
                <a:rPr lang="en-US" altLang="zh-CN" sz="2400" i="1" dirty="0">
                  <a:solidFill>
                    <a:srgbClr val="FF0000"/>
                  </a:solidFill>
                  <a:ea typeface="宋体" charset="-122"/>
                </a:rPr>
                <a:t>A + B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1520" y="2931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aphicFrame>
        <p:nvGraphicFramePr>
          <p:cNvPr id="3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007220"/>
              </p:ext>
            </p:extLst>
          </p:nvPr>
        </p:nvGraphicFramePr>
        <p:xfrm>
          <a:off x="4657151" y="4575770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49" name="CorelDRAW" r:id="rId5" imgW="2672220" imgH="1734045" progId="CorelDRAW.Graphic.12">
                  <p:embed/>
                </p:oleObj>
              </mc:Choice>
              <mc:Fallback>
                <p:oleObj name="CorelDRAW" r:id="rId5" imgW="2672220" imgH="1734045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151" y="4575770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46077"/>
              </p:ext>
            </p:extLst>
          </p:nvPr>
        </p:nvGraphicFramePr>
        <p:xfrm>
          <a:off x="5004814" y="4818658"/>
          <a:ext cx="1252537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0" name="CorelDRAW" r:id="rId7" imgW="1223467" imgH="1223467" progId="CorelDRAW.Graphic.12">
                  <p:embed/>
                </p:oleObj>
              </mc:Choice>
              <mc:Fallback>
                <p:oleObj name="CorelDRAW" r:id="rId7" imgW="1223467" imgH="1223467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814" y="4818658"/>
                        <a:ext cx="1252537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WordArt 32"/>
          <p:cNvSpPr>
            <a:spLocks noChangeArrowheads="1" noChangeShapeType="1" noTextEdit="1"/>
          </p:cNvSpPr>
          <p:nvPr/>
        </p:nvSpPr>
        <p:spPr bwMode="auto">
          <a:xfrm>
            <a:off x="990600" y="2547689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4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2286000" y="2453987"/>
            <a:ext cx="601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ea typeface="宋体" charset="-122"/>
              </a:rPr>
              <a:t>Illustrate the rule                            with a Venn diagram.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971600" y="3501008"/>
            <a:ext cx="152400" cy="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804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2358008" y="2535287"/>
            <a:ext cx="6390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Prove </a:t>
            </a:r>
            <a:r>
              <a:rPr lang="en-US" altLang="zh-CN" sz="2400" dirty="0">
                <a:ea typeface="宋体" charset="-122"/>
              </a:rPr>
              <a:t>the rule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 + C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 =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 + BC</a:t>
            </a:r>
            <a:r>
              <a:rPr lang="en-US" altLang="zh-CN" sz="2400" dirty="0" smtClean="0">
                <a:ea typeface="宋体" charset="-122"/>
              </a:rPr>
              <a:t> 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Basic Theorems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5196"/>
            <a:ext cx="7958138" cy="6477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Venn diagrams</a:t>
            </a:r>
            <a:endParaRPr kumimoji="1" lang="zh-CN" altLang="en-US" b="1" kern="1200" dirty="0">
              <a:ea typeface="隶书" pitchFamily="49" charset="-122"/>
              <a:cs typeface="+mn-cs"/>
            </a:endParaRPr>
          </a:p>
        </p:txBody>
      </p:sp>
      <p:sp>
        <p:nvSpPr>
          <p:cNvPr id="45" name="WordArt 32"/>
          <p:cNvSpPr>
            <a:spLocks noChangeArrowheads="1" noChangeShapeType="1" noTextEdit="1"/>
          </p:cNvSpPr>
          <p:nvPr/>
        </p:nvSpPr>
        <p:spPr bwMode="auto">
          <a:xfrm>
            <a:off x="990600" y="2547689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4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2314128" y="3140968"/>
            <a:ext cx="66503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+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)(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 + C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) </a:t>
            </a:r>
            <a:r>
              <a:rPr lang="en-US" altLang="zh-CN" sz="2400" dirty="0">
                <a:ea typeface="宋体" charset="-122"/>
              </a:rPr>
              <a:t>= </a:t>
            </a:r>
            <a:r>
              <a:rPr lang="en-US" altLang="zh-CN" sz="2400" i="1" dirty="0">
                <a:ea typeface="宋体" charset="-122"/>
              </a:rPr>
              <a:t>AA + AC + AB + BC</a:t>
            </a:r>
          </a:p>
          <a:p>
            <a:pPr eaLnBrk="1" hangingPunct="1"/>
            <a:r>
              <a:rPr lang="en-US" altLang="zh-CN" sz="2400" i="1" dirty="0">
                <a:ea typeface="宋体" charset="-122"/>
              </a:rPr>
              <a:t>		 = A + AC + AB + BC</a:t>
            </a:r>
          </a:p>
          <a:p>
            <a:pPr eaLnBrk="1" hangingPunct="1"/>
            <a:r>
              <a:rPr lang="en-US" altLang="zh-CN" sz="2400" i="1" dirty="0">
                <a:ea typeface="宋体" charset="-122"/>
              </a:rPr>
              <a:t>		 = A</a:t>
            </a:r>
            <a:r>
              <a:rPr lang="en-US" altLang="zh-CN" sz="2400" dirty="0">
                <a:ea typeface="宋体" charset="-122"/>
              </a:rPr>
              <a:t>(1</a:t>
            </a:r>
            <a:r>
              <a:rPr lang="en-US" altLang="zh-CN" sz="2400" i="1" dirty="0">
                <a:ea typeface="宋体" charset="-122"/>
              </a:rPr>
              <a:t> + C + B</a:t>
            </a:r>
            <a:r>
              <a:rPr lang="en-US" altLang="zh-CN" sz="2400" dirty="0">
                <a:ea typeface="宋体" charset="-122"/>
              </a:rPr>
              <a:t>)</a:t>
            </a:r>
            <a:r>
              <a:rPr lang="en-US" altLang="zh-CN" sz="2400" i="1" dirty="0">
                <a:ea typeface="宋体" charset="-122"/>
              </a:rPr>
              <a:t> + BC</a:t>
            </a:r>
          </a:p>
          <a:p>
            <a:pPr eaLnBrk="1" hangingPunct="1"/>
            <a:r>
              <a:rPr lang="en-US" altLang="zh-CN" sz="2400" i="1" dirty="0">
                <a:ea typeface="宋体" charset="-122"/>
              </a:rPr>
              <a:t>		 = A </a:t>
            </a:r>
            <a:r>
              <a:rPr lang="en-US" altLang="zh-CN" sz="2400" i="1" baseline="30000" dirty="0">
                <a:ea typeface="宋体" charset="-122"/>
              </a:rPr>
              <a:t>.</a:t>
            </a:r>
            <a:r>
              <a:rPr lang="en-US" altLang="zh-CN" sz="2400" i="1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1 </a:t>
            </a:r>
            <a:r>
              <a:rPr lang="en-US" altLang="zh-CN" sz="2400" i="1" dirty="0">
                <a:ea typeface="宋体" charset="-122"/>
              </a:rPr>
              <a:t>+ BC</a:t>
            </a:r>
          </a:p>
          <a:p>
            <a:pPr eaLnBrk="1" hangingPunct="1"/>
            <a:r>
              <a:rPr lang="en-US" altLang="zh-CN" sz="2400" i="1" dirty="0">
                <a:ea typeface="宋体" charset="-122"/>
              </a:rPr>
              <a:t>		 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= A + </a:t>
            </a:r>
            <a:r>
              <a:rPr lang="en-US" altLang="zh-CN" sz="2400" i="1" dirty="0" smtClean="0">
                <a:solidFill>
                  <a:srgbClr val="FF3300"/>
                </a:solidFill>
                <a:ea typeface="宋体" charset="-122"/>
              </a:rPr>
              <a:t>BC</a:t>
            </a:r>
            <a:endParaRPr lang="en-US" altLang="zh-CN" sz="2400" i="1" dirty="0">
              <a:solidFill>
                <a:srgbClr val="FF33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0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54360" y="3115816"/>
            <a:ext cx="685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area representing 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 + 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C</a:t>
            </a:r>
            <a:r>
              <a:rPr lang="en-US" altLang="zh-CN" sz="2400" dirty="0">
                <a:ea typeface="宋体" charset="-122"/>
              </a:rPr>
              <a:t> is shown in 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red</a:t>
            </a:r>
            <a:r>
              <a:rPr lang="en-US" altLang="zh-CN" sz="2400" dirty="0">
                <a:ea typeface="宋体" charset="-122"/>
              </a:rPr>
              <a:t>.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Basic Theorems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5196"/>
            <a:ext cx="7958138" cy="6477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Venn diagrams</a:t>
            </a:r>
            <a:endParaRPr kumimoji="1" lang="zh-CN" altLang="en-US" b="1" kern="1200" dirty="0">
              <a:ea typeface="隶书" pitchFamily="49" charset="-122"/>
              <a:cs typeface="+mn-cs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78045"/>
              </p:ext>
            </p:extLst>
          </p:nvPr>
        </p:nvGraphicFramePr>
        <p:xfrm>
          <a:off x="1382216" y="4761384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35" name="CorelDRAW" r:id="rId3" imgW="2672220" imgH="1960016" progId="CorelDRAW.Graphic.12">
                  <p:embed/>
                </p:oleObj>
              </mc:Choice>
              <mc:Fallback>
                <p:oleObj name="CorelDRAW" r:id="rId3" imgW="2672220" imgH="1960016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216" y="4761384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65193"/>
              </p:ext>
            </p:extLst>
          </p:nvPr>
        </p:nvGraphicFramePr>
        <p:xfrm>
          <a:off x="1382216" y="4761384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36" name="CorelDRAW" r:id="rId5" imgW="2672220" imgH="1960016" progId="CorelDRAW.Graphic.12">
                  <p:embed/>
                </p:oleObj>
              </mc:Choice>
              <mc:Fallback>
                <p:oleObj name="CorelDRAW" r:id="rId5" imgW="2672220" imgH="1960016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216" y="4761384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54360" y="2708920"/>
            <a:ext cx="685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area representing </a:t>
            </a:r>
            <a:r>
              <a:rPr lang="en-US" altLang="zh-CN" sz="2400" i="1" dirty="0">
                <a:solidFill>
                  <a:srgbClr val="FFFF00"/>
                </a:solidFill>
                <a:ea typeface="宋体" charset="-122"/>
              </a:rPr>
              <a:t>A + B</a:t>
            </a:r>
            <a:r>
              <a:rPr lang="en-US" altLang="zh-CN" sz="2400" dirty="0">
                <a:ea typeface="宋体" charset="-122"/>
              </a:rPr>
              <a:t> is shown in </a:t>
            </a:r>
            <a:r>
              <a:rPr lang="en-US" altLang="zh-CN" sz="2400" dirty="0">
                <a:solidFill>
                  <a:srgbClr val="FFFF00"/>
                </a:solidFill>
                <a:ea typeface="宋体" charset="-122"/>
              </a:rPr>
              <a:t>yellow</a:t>
            </a:r>
            <a:r>
              <a:rPr lang="en-US" altLang="zh-CN" sz="2400" dirty="0">
                <a:ea typeface="宋体" charset="-122"/>
              </a:rPr>
              <a:t>.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954360" y="2325216"/>
            <a:ext cx="685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Three areas represent the variables </a:t>
            </a:r>
            <a:r>
              <a:rPr lang="en-US" altLang="zh-CN" sz="2400" i="1" dirty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i="1" dirty="0">
                <a:ea typeface="宋体" charset="-122"/>
              </a:rPr>
              <a:t>B</a:t>
            </a:r>
            <a:r>
              <a:rPr lang="en-US" altLang="zh-CN" sz="2400" dirty="0">
                <a:ea typeface="宋体" charset="-122"/>
              </a:rPr>
              <a:t>, and </a:t>
            </a:r>
            <a:r>
              <a:rPr lang="en-US" altLang="zh-CN" sz="2400" i="1" dirty="0">
                <a:ea typeface="宋体" charset="-122"/>
              </a:rPr>
              <a:t>C</a:t>
            </a:r>
            <a:r>
              <a:rPr lang="en-US" altLang="zh-CN" sz="2400" dirty="0">
                <a:ea typeface="宋体" charset="-122"/>
              </a:rPr>
              <a:t>.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50029"/>
              </p:ext>
            </p:extLst>
          </p:nvPr>
        </p:nvGraphicFramePr>
        <p:xfrm>
          <a:off x="1382216" y="4761384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37" name="CorelDRAW" r:id="rId7" imgW="2672220" imgH="1960016" progId="CorelDRAW.Graphic.12">
                  <p:embed/>
                </p:oleObj>
              </mc:Choice>
              <mc:Fallback>
                <p:oleObj name="CorelDRAW" r:id="rId7" imgW="2672220" imgH="1960016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216" y="4761384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54360" y="3501008"/>
            <a:ext cx="685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overlap of 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red</a:t>
            </a:r>
            <a:r>
              <a:rPr lang="en-US" altLang="zh-CN" sz="2400" dirty="0">
                <a:ea typeface="宋体" charset="-122"/>
              </a:rPr>
              <a:t> and </a:t>
            </a:r>
            <a:r>
              <a:rPr lang="en-US" altLang="zh-CN" sz="2400" dirty="0">
                <a:solidFill>
                  <a:srgbClr val="FFFF66"/>
                </a:solidFill>
                <a:ea typeface="宋体" charset="-122"/>
              </a:rPr>
              <a:t>yellow</a:t>
            </a:r>
            <a:r>
              <a:rPr lang="en-US" altLang="zh-CN" sz="2400" dirty="0">
                <a:ea typeface="宋体" charset="-122"/>
              </a:rPr>
              <a:t> is shown in </a:t>
            </a:r>
            <a:r>
              <a:rPr lang="en-US" altLang="zh-CN" sz="2400" dirty="0">
                <a:solidFill>
                  <a:srgbClr val="FF9900"/>
                </a:solidFill>
                <a:ea typeface="宋体" charset="-122"/>
              </a:rPr>
              <a:t>orange</a:t>
            </a:r>
            <a:r>
              <a:rPr lang="en-US" altLang="zh-CN" sz="2400" dirty="0">
                <a:ea typeface="宋体" charset="-122"/>
              </a:rPr>
              <a:t>.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72878"/>
              </p:ext>
            </p:extLst>
          </p:nvPr>
        </p:nvGraphicFramePr>
        <p:xfrm>
          <a:off x="5268416" y="4761384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38" name="CorelDRAW" r:id="rId9" imgW="2672220" imgH="1960016" progId="CorelDRAW.Graphic.12">
                  <p:embed/>
                </p:oleObj>
              </mc:Choice>
              <mc:Fallback>
                <p:oleObj name="CorelDRAW" r:id="rId9" imgW="2672220" imgH="1960016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416" y="4761384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776188"/>
              </p:ext>
            </p:extLst>
          </p:nvPr>
        </p:nvGraphicFramePr>
        <p:xfrm>
          <a:off x="5268416" y="4761384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39" name="CorelDRAW" r:id="rId11" imgW="2672220" imgH="1960016" progId="CorelDRAW.Graphic.12">
                  <p:embed/>
                </p:oleObj>
              </mc:Choice>
              <mc:Fallback>
                <p:oleObj name="CorelDRAW" r:id="rId11" imgW="2672220" imgH="1960016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416" y="4761384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306016" y="1484784"/>
            <a:ext cx="7010400" cy="19812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971600" y="4267944"/>
            <a:ext cx="6887344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 err="1">
                <a:ea typeface="宋体" charset="-122"/>
              </a:rPr>
              <a:t>ORing</a:t>
            </a:r>
            <a:r>
              <a:rPr lang="en-US" altLang="zh-CN" sz="2400" dirty="0">
                <a:ea typeface="宋体" charset="-122"/>
              </a:rPr>
              <a:t> with </a:t>
            </a:r>
            <a:r>
              <a:rPr lang="en-US" altLang="zh-CN" sz="2400" i="1" dirty="0">
                <a:solidFill>
                  <a:srgbClr val="FFFF66"/>
                </a:solidFill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 gives the </a:t>
            </a:r>
            <a:r>
              <a:rPr lang="en-US" altLang="zh-CN" sz="2400" dirty="0" smtClean="0">
                <a:ea typeface="宋体" charset="-122"/>
              </a:rPr>
              <a:t> same </a:t>
            </a:r>
            <a:r>
              <a:rPr lang="en-US" altLang="zh-CN" sz="2400" dirty="0">
                <a:ea typeface="宋体" charset="-122"/>
              </a:rPr>
              <a:t>area as before.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306016" y="3618384"/>
            <a:ext cx="7010400" cy="106680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86509"/>
              </p:ext>
            </p:extLst>
          </p:nvPr>
        </p:nvGraphicFramePr>
        <p:xfrm>
          <a:off x="5268416" y="4761384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40" name="CorelDRAW" r:id="rId13" imgW="2672220" imgH="1960016" progId="CorelDRAW.Graphic.12">
                  <p:embed/>
                </p:oleObj>
              </mc:Choice>
              <mc:Fallback>
                <p:oleObj name="CorelDRAW" r:id="rId13" imgW="2672220" imgH="1960016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416" y="4761384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6416" y="552338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ea typeface="宋体" charset="-122"/>
              </a:rPr>
              <a:t>=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347433"/>
              </p:ext>
            </p:extLst>
          </p:nvPr>
        </p:nvGraphicFramePr>
        <p:xfrm>
          <a:off x="1382216" y="4761384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41" name="CorelDRAW" r:id="rId15" imgW="2672220" imgH="1960016" progId="CorelDRAW.Graphic.12">
                  <p:embed/>
                </p:oleObj>
              </mc:Choice>
              <mc:Fallback>
                <p:oleObj name="CorelDRAW" r:id="rId15" imgW="2672220" imgH="1960016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216" y="4761384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925016" y="5523384"/>
            <a:ext cx="2057400" cy="1228725"/>
            <a:chOff x="432" y="3168"/>
            <a:chExt cx="1296" cy="774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32" y="3648"/>
              <a:ext cx="1296" cy="2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3300"/>
                  </a:solidFill>
                  <a:ea typeface="宋体" charset="-122"/>
                </a:rPr>
                <a:t>(</a:t>
              </a:r>
              <a:r>
                <a:rPr lang="en-US" altLang="zh-CN" i="1">
                  <a:solidFill>
                    <a:srgbClr val="FF3300"/>
                  </a:solidFill>
                  <a:ea typeface="宋体" charset="-122"/>
                </a:rPr>
                <a:t>A</a:t>
              </a:r>
              <a:r>
                <a:rPr lang="en-US" altLang="zh-CN">
                  <a:solidFill>
                    <a:srgbClr val="FF3300"/>
                  </a:solidFill>
                  <a:ea typeface="宋体" charset="-122"/>
                </a:rPr>
                <a:t> + </a:t>
              </a:r>
              <a:r>
                <a:rPr lang="en-US" altLang="zh-CN" i="1">
                  <a:solidFill>
                    <a:srgbClr val="FF3300"/>
                  </a:solidFill>
                  <a:ea typeface="宋体" charset="-122"/>
                </a:rPr>
                <a:t>B</a:t>
              </a:r>
              <a:r>
                <a:rPr lang="en-US" altLang="zh-CN">
                  <a:solidFill>
                    <a:srgbClr val="FF3300"/>
                  </a:solidFill>
                  <a:ea typeface="宋体" charset="-122"/>
                </a:rPr>
                <a:t>)(</a:t>
              </a:r>
              <a:r>
                <a:rPr lang="en-US" altLang="zh-CN" i="1">
                  <a:solidFill>
                    <a:srgbClr val="FF3300"/>
                  </a:solidFill>
                  <a:ea typeface="宋体" charset="-122"/>
                </a:rPr>
                <a:t>A + C</a:t>
              </a:r>
              <a:r>
                <a:rPr lang="en-US" altLang="zh-CN">
                  <a:solidFill>
                    <a:srgbClr val="FF3300"/>
                  </a:solidFill>
                  <a:ea typeface="宋体" charset="-122"/>
                </a:rPr>
                <a:t>)</a:t>
              </a:r>
              <a:r>
                <a:rPr lang="en-US" altLang="zh-CN">
                  <a:ea typeface="宋体" charset="-122"/>
                </a:rPr>
                <a:t> 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912" y="316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4887416" y="5523384"/>
            <a:ext cx="1143000" cy="1228725"/>
            <a:chOff x="2928" y="3168"/>
            <a:chExt cx="720" cy="774"/>
          </a:xfrm>
        </p:grpSpPr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928" y="3648"/>
              <a:ext cx="720" cy="29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  <a:ea typeface="宋体" charset="-122"/>
                </a:rPr>
                <a:t>A + BC</a:t>
              </a: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360" y="3168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954360" y="3907904"/>
            <a:ext cx="685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overlapping area between </a:t>
            </a:r>
            <a:r>
              <a:rPr lang="en-US" altLang="zh-CN" sz="2400" i="1" dirty="0">
                <a:ea typeface="宋体" charset="-122"/>
              </a:rPr>
              <a:t>B</a:t>
            </a:r>
            <a:r>
              <a:rPr lang="en-US" altLang="zh-CN" sz="2400" dirty="0">
                <a:ea typeface="宋体" charset="-122"/>
              </a:rPr>
              <a:t> and C represents </a:t>
            </a:r>
            <a:r>
              <a:rPr lang="en-US" altLang="zh-CN" sz="2400" i="1" dirty="0">
                <a:solidFill>
                  <a:srgbClr val="996633"/>
                </a:solidFill>
                <a:ea typeface="宋体" charset="-122"/>
              </a:rPr>
              <a:t>BC</a:t>
            </a:r>
            <a:r>
              <a:rPr lang="en-US" altLang="zh-CN" sz="2400" i="1" dirty="0">
                <a:ea typeface="宋体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35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  <p:bldP spid="15" grpId="0"/>
      <p:bldP spid="19" grpId="0"/>
      <p:bldP spid="22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Basic Theorems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5196"/>
            <a:ext cx="7958138" cy="6477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1" u="sng" dirty="0" err="1">
                <a:ea typeface="宋体" charset="-122"/>
              </a:rPr>
              <a:t>DeMorgan’s</a:t>
            </a:r>
            <a:r>
              <a:rPr lang="en-US" altLang="zh-CN" b="1" u="sng" dirty="0">
                <a:ea typeface="宋体" charset="-122"/>
              </a:rPr>
              <a:t> 1</a:t>
            </a:r>
            <a:r>
              <a:rPr lang="en-US" altLang="zh-CN" b="1" u="sng" baseline="30000" dirty="0">
                <a:ea typeface="宋体" charset="-122"/>
              </a:rPr>
              <a:t>st</a:t>
            </a:r>
            <a:r>
              <a:rPr lang="en-US" altLang="zh-CN" b="1" u="sng" dirty="0">
                <a:ea typeface="宋体" charset="-122"/>
              </a:rPr>
              <a:t> </a:t>
            </a:r>
            <a:r>
              <a:rPr lang="en-US" altLang="zh-CN" b="1" u="sng" dirty="0" smtClean="0">
                <a:ea typeface="宋体" charset="-122"/>
              </a:rPr>
              <a:t>Theorem</a:t>
            </a:r>
            <a:r>
              <a:rPr lang="en-US" altLang="zh-CN" u="sng" dirty="0" smtClean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（</a:t>
            </a:r>
            <a:r>
              <a:rPr lang="zh-CN" altLang="en-US" b="1" dirty="0">
                <a:ea typeface="宋体" charset="-122"/>
              </a:rPr>
              <a:t>狄摩根</a:t>
            </a:r>
            <a:r>
              <a:rPr lang="zh-CN" altLang="en-US" b="1" dirty="0" smtClean="0">
                <a:ea typeface="宋体" charset="-122"/>
              </a:rPr>
              <a:t>定理</a:t>
            </a:r>
            <a:r>
              <a:rPr lang="zh-CN" altLang="en-US" sz="2000" dirty="0" smtClean="0">
                <a:ea typeface="宋体" charset="-122"/>
              </a:rPr>
              <a:t>）</a:t>
            </a:r>
            <a:endParaRPr lang="zh-CN" altLang="en-US" sz="2000" dirty="0">
              <a:ea typeface="宋体" charset="-122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27584" y="2420888"/>
            <a:ext cx="7920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complement of a product of variables is equal to the sum of the complemented variables.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63888" y="3284984"/>
            <a:ext cx="1905000" cy="457200"/>
            <a:chOff x="2256" y="2352"/>
            <a:chExt cx="1200" cy="288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256" y="235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3300"/>
                  </a:solidFill>
                  <a:ea typeface="宋体" charset="-122"/>
                </a:rPr>
                <a:t>AB = A + B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52" y="2400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84" y="240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120" y="2400"/>
              <a:ext cx="1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27584" y="3861048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Applying </a:t>
            </a:r>
            <a:r>
              <a:rPr lang="en-US" altLang="zh-CN" sz="2400" dirty="0" err="1">
                <a:ea typeface="宋体" charset="-122"/>
              </a:rPr>
              <a:t>DeMorgan’s</a:t>
            </a:r>
            <a:r>
              <a:rPr lang="en-US" altLang="zh-CN" sz="2400" dirty="0">
                <a:ea typeface="宋体" charset="-122"/>
              </a:rPr>
              <a:t> first theorem to gates: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387256"/>
              </p:ext>
            </p:extLst>
          </p:nvPr>
        </p:nvGraphicFramePr>
        <p:xfrm>
          <a:off x="5882208" y="4365104"/>
          <a:ext cx="2362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0" name="CorelDRAW" r:id="rId3" imgW="1194816" imgH="1054689" progId="CorelDRAW.Graphic.13">
                  <p:embed/>
                </p:oleObj>
              </mc:Choice>
              <mc:Fallback>
                <p:oleObj name="CorelDRAW" r:id="rId3" imgW="1194816" imgH="1054689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208" y="4365104"/>
                        <a:ext cx="23622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143963"/>
              </p:ext>
            </p:extLst>
          </p:nvPr>
        </p:nvGraphicFramePr>
        <p:xfrm>
          <a:off x="944488" y="4797152"/>
          <a:ext cx="4419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41" name="CorelDRAW" r:id="rId5" imgW="2285358" imgH="545551" progId="CorelDRAW.Graphic.13">
                  <p:embed/>
                </p:oleObj>
              </mc:Choice>
              <mc:Fallback>
                <p:oleObj name="CorelDRAW" r:id="rId5" imgW="2285358" imgH="545551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488" y="4797152"/>
                        <a:ext cx="4419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46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Basic Theorems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5196"/>
            <a:ext cx="7958138" cy="6477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1" u="sng" dirty="0" err="1">
                <a:ea typeface="宋体" charset="-122"/>
              </a:rPr>
              <a:t>DeMorgan’s</a:t>
            </a:r>
            <a:r>
              <a:rPr lang="en-US" altLang="zh-CN" b="1" u="sng" dirty="0">
                <a:ea typeface="宋体" charset="-122"/>
              </a:rPr>
              <a:t> 2</a:t>
            </a:r>
            <a:r>
              <a:rPr lang="en-US" altLang="zh-CN" b="1" u="sng" baseline="30000" dirty="0">
                <a:ea typeface="宋体" charset="-122"/>
              </a:rPr>
              <a:t>nd</a:t>
            </a:r>
            <a:r>
              <a:rPr lang="en-US" altLang="zh-CN" b="1" u="sng" dirty="0">
                <a:ea typeface="宋体" charset="-122"/>
              </a:rPr>
              <a:t>  Theorem</a:t>
            </a:r>
            <a:endParaRPr lang="en-US" altLang="zh-CN" sz="2000" b="1" u="sng" dirty="0">
              <a:ea typeface="宋体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27584" y="2420888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complement of a sum of variables is equal to the product of the complemented variables.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029000" y="3403104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rgbClr val="FF3300"/>
                </a:solidFill>
                <a:ea typeface="宋体" charset="-122"/>
              </a:rPr>
              <a:t>A + B = A </a:t>
            </a:r>
            <a:r>
              <a:rPr lang="en-US" altLang="zh-CN" sz="2400" i="1" baseline="30000">
                <a:solidFill>
                  <a:srgbClr val="FF3300"/>
                </a:solidFill>
                <a:ea typeface="宋体" charset="-122"/>
              </a:rPr>
              <a:t>.</a:t>
            </a:r>
            <a:r>
              <a:rPr lang="en-US" altLang="zh-CN" sz="2400" i="1">
                <a:solidFill>
                  <a:srgbClr val="FF3300"/>
                </a:solidFill>
                <a:ea typeface="宋体" charset="-122"/>
              </a:rPr>
              <a:t> B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181400" y="3479304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72000" y="3479304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553000" y="3479304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911696" y="3936504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Applying </a:t>
            </a:r>
            <a:r>
              <a:rPr lang="en-US" altLang="zh-CN" sz="2400" dirty="0" err="1">
                <a:ea typeface="宋体" charset="-122"/>
              </a:rPr>
              <a:t>DeMorgan’s</a:t>
            </a:r>
            <a:r>
              <a:rPr lang="en-US" altLang="zh-CN" sz="2400" dirty="0">
                <a:ea typeface="宋体" charset="-122"/>
              </a:rPr>
              <a:t> second theorem to gates:</a:t>
            </a:r>
          </a:p>
        </p:txBody>
      </p:sp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234245"/>
              </p:ext>
            </p:extLst>
          </p:nvPr>
        </p:nvGraphicFramePr>
        <p:xfrm>
          <a:off x="5878016" y="4553222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4" name="CorelDRAW" r:id="rId3" imgW="1205404" imgH="1046561" progId="CorelDRAW.Graphic.13">
                  <p:embed/>
                </p:oleObj>
              </mc:Choice>
              <mc:Fallback>
                <p:oleObj name="CorelDRAW" r:id="rId3" imgW="1205404" imgH="1046561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016" y="4553222"/>
                        <a:ext cx="243840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09133"/>
              </p:ext>
            </p:extLst>
          </p:nvPr>
        </p:nvGraphicFramePr>
        <p:xfrm>
          <a:off x="971600" y="4839617"/>
          <a:ext cx="4648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5" name="CorelDRAW" r:id="rId5" imgW="2285358" imgH="545876" progId="CorelDRAW.Graphic.13">
                  <p:embed/>
                </p:oleObj>
              </mc:Choice>
              <mc:Fallback>
                <p:oleObj name="CorelDRAW" r:id="rId5" imgW="2285358" imgH="54587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839617"/>
                        <a:ext cx="4648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45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buFontTx/>
              <a:buNone/>
              <a:defRPr/>
            </a:pPr>
            <a:r>
              <a:rPr lang="en-US" altLang="zh-CN" dirty="0" smtClean="0">
                <a:ea typeface="宋体" pitchFamily="2" charset="-122"/>
              </a:rPr>
              <a:t>After this lecture, </a:t>
            </a:r>
            <a:r>
              <a:rPr lang="en-US" altLang="zh-TW" dirty="0" smtClean="0">
                <a:ea typeface="PMingLiU" pitchFamily="18" charset="-120"/>
              </a:rPr>
              <a:t>you should be able to:</a:t>
            </a:r>
          </a:p>
          <a:p>
            <a:pPr eaLnBrk="1" hangingPunct="1">
              <a:defRPr/>
            </a:pPr>
            <a:endParaRPr lang="en-US" altLang="zh-TW" sz="1050" b="1" dirty="0" smtClean="0">
              <a:solidFill>
                <a:srgbClr val="000066"/>
              </a:solidFill>
              <a:ea typeface="PMingLiU" pitchFamily="18" charset="-12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b="1" dirty="0">
                <a:solidFill>
                  <a:srgbClr val="FF3300"/>
                </a:solidFill>
                <a:ea typeface="PMingLiU" pitchFamily="18" charset="-120"/>
              </a:rPr>
              <a:t>Identify</a:t>
            </a:r>
            <a:r>
              <a:rPr lang="en-US" altLang="zh-TW" dirty="0" smtClean="0">
                <a:solidFill>
                  <a:srgbClr val="000066"/>
                </a:solidFill>
                <a:ea typeface="PMingLiU" pitchFamily="18" charset="-120"/>
              </a:rPr>
              <a:t> </a:t>
            </a:r>
            <a:r>
              <a:rPr lang="en-US" altLang="zh-TW" dirty="0">
                <a:ea typeface="PMingLiU" pitchFamily="18" charset="-120"/>
              </a:rPr>
              <a:t>different </a:t>
            </a:r>
            <a:r>
              <a:rPr lang="en-US" altLang="zh-TW" dirty="0" smtClean="0">
                <a:ea typeface="PMingLiU" pitchFamily="18" charset="-120"/>
              </a:rPr>
              <a:t>Boolean operations and expression</a:t>
            </a:r>
            <a:endParaRPr lang="en-US" altLang="zh-TW" dirty="0">
              <a:ea typeface="PMingLiU" pitchFamily="18" charset="-12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b="1" dirty="0">
                <a:solidFill>
                  <a:srgbClr val="FF3300"/>
                </a:solidFill>
                <a:ea typeface="PMingLiU" pitchFamily="18" charset="-120"/>
              </a:rPr>
              <a:t>Conduct</a:t>
            </a:r>
            <a:r>
              <a:rPr lang="en-US" altLang="zh-TW" b="1" dirty="0" smtClean="0">
                <a:solidFill>
                  <a:srgbClr val="FF3300"/>
                </a:solidFill>
                <a:ea typeface="PMingLiU" pitchFamily="18" charset="-120"/>
              </a:rPr>
              <a:t>  </a:t>
            </a:r>
            <a:r>
              <a:rPr lang="en-US" altLang="zh-TW" dirty="0" smtClean="0">
                <a:ea typeface="PMingLiU" pitchFamily="18" charset="-120"/>
              </a:rPr>
              <a:t>Boolean analysis of Logic Circuits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b="1" dirty="0" smtClean="0">
                <a:solidFill>
                  <a:srgbClr val="FF3300"/>
                </a:solidFill>
                <a:ea typeface="PMingLiU" pitchFamily="18" charset="-120"/>
              </a:rPr>
              <a:t>Simplify  </a:t>
            </a:r>
            <a:r>
              <a:rPr lang="en-US" altLang="zh-TW" dirty="0" smtClean="0">
                <a:ea typeface="PMingLiU" pitchFamily="18" charset="-120"/>
              </a:rPr>
              <a:t>the logic circuit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55576" y="2849807"/>
            <a:ext cx="42819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dirty="0">
                <a:ea typeface="隶书" pitchFamily="49" charset="-122"/>
                <a:cs typeface="Times New Roman" pitchFamily="18" charset="0"/>
              </a:rPr>
              <a:t>0</a:t>
            </a:r>
            <a:r>
              <a:rPr kumimoji="1" lang="en-US" altLang="zh-CN" sz="2800" dirty="0">
                <a:ea typeface="隶书" pitchFamily="49" charset="-122"/>
                <a:cs typeface="Times New Roman" pitchFamily="18" charset="0"/>
                <a:sym typeface="Symbol" pitchFamily="18" charset="2"/>
              </a:rPr>
              <a:t>1</a:t>
            </a:r>
            <a:r>
              <a:rPr kumimoji="1" lang="zh-CN" altLang="en-US" sz="2800" dirty="0">
                <a:ea typeface="隶书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800" dirty="0">
                <a:ea typeface="隶书" pitchFamily="49" charset="-122"/>
                <a:cs typeface="Times New Roman" pitchFamily="18" charset="0"/>
                <a:sym typeface="Symbol" pitchFamily="18" charset="2"/>
              </a:rPr>
              <a:t>10</a:t>
            </a:r>
            <a:r>
              <a:rPr kumimoji="1" lang="zh-CN" altLang="en-US" sz="2800" dirty="0">
                <a:ea typeface="隶书" pitchFamily="49" charset="-122"/>
                <a:cs typeface="Times New Roman" pitchFamily="18" charset="0"/>
                <a:sym typeface="Symbol" pitchFamily="18" charset="2"/>
              </a:rPr>
              <a:t>，</a:t>
            </a:r>
            <a:r>
              <a:rPr kumimoji="1" lang="en-US" altLang="zh-CN" sz="2800" dirty="0">
                <a:ea typeface="隶书" pitchFamily="49" charset="-122"/>
                <a:cs typeface="Times New Roman" pitchFamily="18" charset="0"/>
                <a:sym typeface="Symbol" pitchFamily="18" charset="2"/>
              </a:rPr>
              <a:t>+</a:t>
            </a:r>
            <a:r>
              <a:rPr kumimoji="1" lang="zh-CN" altLang="en-US" sz="2800" dirty="0">
                <a:ea typeface="隶书" pitchFamily="49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kumimoji="1" lang="en-US" altLang="zh-CN" sz="2800" dirty="0">
                <a:ea typeface="隶书" pitchFamily="49" charset="-122"/>
                <a:cs typeface="Times New Roman" pitchFamily="18" charset="0"/>
                <a:sym typeface="Symbol" pitchFamily="18" charset="2"/>
              </a:rPr>
              <a:t>+,</a:t>
            </a:r>
            <a:endParaRPr kumimoji="1" lang="en-US" altLang="zh-CN" sz="2800" i="1" u="sng" dirty="0">
              <a:ea typeface="隶书" pitchFamily="49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78857" name="Group 9"/>
          <p:cNvGrpSpPr>
            <a:grpSpLocks/>
          </p:cNvGrpSpPr>
          <p:nvPr/>
        </p:nvGrpSpPr>
        <p:grpSpPr bwMode="auto">
          <a:xfrm>
            <a:off x="5091589" y="2882130"/>
            <a:ext cx="2092326" cy="523876"/>
            <a:chOff x="3555" y="2091"/>
            <a:chExt cx="1318" cy="330"/>
          </a:xfrm>
        </p:grpSpPr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 flipV="1">
              <a:off x="3612" y="2127"/>
              <a:ext cx="15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78859" name="Group 11"/>
            <p:cNvGrpSpPr>
              <a:grpSpLocks/>
            </p:cNvGrpSpPr>
            <p:nvPr/>
          </p:nvGrpSpPr>
          <p:grpSpPr bwMode="auto">
            <a:xfrm>
              <a:off x="3555" y="2091"/>
              <a:ext cx="1318" cy="330"/>
              <a:chOff x="3555" y="2010"/>
              <a:chExt cx="1318" cy="330"/>
            </a:xfrm>
          </p:grpSpPr>
          <p:sp>
            <p:nvSpPr>
              <p:cNvPr id="78861" name="Rectangle 13"/>
              <p:cNvSpPr>
                <a:spLocks noChangeArrowheads="1"/>
              </p:cNvSpPr>
              <p:nvPr/>
            </p:nvSpPr>
            <p:spPr bwMode="auto">
              <a:xfrm>
                <a:off x="3555" y="2010"/>
                <a:ext cx="131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800" dirty="0">
                    <a:ea typeface="隶书" pitchFamily="49" charset="-122"/>
                    <a:cs typeface="Times New Roman" pitchFamily="18" charset="0"/>
                    <a:sym typeface="Symbol" pitchFamily="18" charset="2"/>
                  </a:rPr>
                  <a:t>AA, AA</a:t>
                </a:r>
              </a:p>
            </p:txBody>
          </p:sp>
          <p:sp>
            <p:nvSpPr>
              <p:cNvPr id="78860" name="Line 12"/>
              <p:cNvSpPr>
                <a:spLocks noChangeShapeType="1"/>
              </p:cNvSpPr>
              <p:nvPr/>
            </p:nvSpPr>
            <p:spPr bwMode="auto">
              <a:xfrm flipV="1">
                <a:off x="4655" y="2057"/>
                <a:ext cx="15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827584" y="2373263"/>
            <a:ext cx="36968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ea typeface="隶书" pitchFamily="49" charset="-122"/>
              </a:rPr>
              <a:t>For a given expression X, if 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842322" y="3429000"/>
            <a:ext cx="17219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ea typeface="隶书" pitchFamily="49" charset="-122"/>
              </a:rPr>
              <a:t>then      </a:t>
            </a:r>
            <a:r>
              <a:rPr kumimoji="1" lang="en-US" altLang="zh-CN" sz="2400" dirty="0" smtClean="0">
                <a:ea typeface="隶书" pitchFamily="49" charset="-122"/>
              </a:rPr>
              <a:t>got</a:t>
            </a:r>
            <a:r>
              <a:rPr kumimoji="1" lang="en-US" altLang="zh-CN" sz="2400" dirty="0">
                <a:ea typeface="隶书" pitchFamily="49" charset="-122"/>
              </a:rPr>
              <a:t>. </a:t>
            </a:r>
          </a:p>
        </p:txBody>
      </p:sp>
      <p:graphicFrame>
        <p:nvGraphicFramePr>
          <p:cNvPr id="788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755343"/>
              </p:ext>
            </p:extLst>
          </p:nvPr>
        </p:nvGraphicFramePr>
        <p:xfrm>
          <a:off x="1547665" y="3501008"/>
          <a:ext cx="288032" cy="331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38" name="公式" r:id="rId3" imgW="177480" imgH="203040" progId="Equation.3">
                  <p:embed/>
                </p:oleObj>
              </mc:Choice>
              <mc:Fallback>
                <p:oleObj name="公式" r:id="rId3" imgW="177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5" y="3501008"/>
                        <a:ext cx="288032" cy="331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67" name="Group 19"/>
          <p:cNvGrpSpPr>
            <a:grpSpLocks/>
          </p:cNvGrpSpPr>
          <p:nvPr/>
        </p:nvGrpSpPr>
        <p:grpSpPr bwMode="auto">
          <a:xfrm>
            <a:off x="4283968" y="3409810"/>
            <a:ext cx="3097213" cy="523246"/>
            <a:chOff x="-1184" y="-907"/>
            <a:chExt cx="9621" cy="6332"/>
          </a:xfrm>
        </p:grpSpPr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-1184" y="-907"/>
              <a:ext cx="9621" cy="6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en-US" sz="2800" dirty="0">
                  <a:ea typeface="隶书" pitchFamily="49" charset="-122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kumimoji="1" lang="en-US" altLang="en-US" sz="2800" b="1" dirty="0">
                  <a:ea typeface="隶书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800" dirty="0">
                  <a:ea typeface="隶书" pitchFamily="49" charset="-122"/>
                  <a:cs typeface="Times New Roman" pitchFamily="18" charset="0"/>
                  <a:sym typeface="Symbol" pitchFamily="18" charset="2"/>
                </a:rPr>
                <a:t>X</a:t>
              </a:r>
              <a:r>
                <a:rPr kumimoji="1" lang="en-US" altLang="zh-CN" sz="2800" b="1" dirty="0">
                  <a:ea typeface="隶书" pitchFamily="49" charset="-122"/>
                  <a:cs typeface="Times New Roman" pitchFamily="18" charset="0"/>
                  <a:sym typeface="Symbol" pitchFamily="18" charset="2"/>
                </a:rPr>
                <a:t>  </a:t>
              </a:r>
            </a:p>
          </p:txBody>
        </p:sp>
        <p:graphicFrame>
          <p:nvGraphicFramePr>
            <p:cNvPr id="78865" name="Object 17"/>
            <p:cNvGraphicFramePr>
              <a:graphicFrameLocks noChangeAspect="1"/>
            </p:cNvGraphicFramePr>
            <p:nvPr/>
          </p:nvGraphicFramePr>
          <p:xfrm>
            <a:off x="4118" y="2160"/>
            <a:ext cx="21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39" name="公式" r:id="rId5" imgW="177480" imgH="203040" progId="Equation.3">
                    <p:embed/>
                  </p:oleObj>
                </mc:Choice>
                <mc:Fallback>
                  <p:oleObj name="公式" r:id="rId5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8" y="2160"/>
                          <a:ext cx="21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04072"/>
              </p:ext>
            </p:extLst>
          </p:nvPr>
        </p:nvGraphicFramePr>
        <p:xfrm>
          <a:off x="6412136" y="3453152"/>
          <a:ext cx="3921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40" name="Equation" r:id="rId6" imgW="177480" imgH="203040" progId="Equation.DSMT4">
                  <p:embed/>
                </p:oleObj>
              </mc:Choice>
              <mc:Fallback>
                <p:oleObj name="Equation" r:id="rId6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136" y="3453152"/>
                        <a:ext cx="3921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843117" y="3933056"/>
            <a:ext cx="72517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ea typeface="宋体" charset="-122"/>
              </a:rPr>
              <a:t>Procedure: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ea typeface="宋体" charset="-122"/>
              </a:rPr>
              <a:t>Step 1: Replace OR with AND, AND with OR;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ea typeface="宋体" charset="-122"/>
              </a:rPr>
              <a:t>Step 2: Complement each literal.</a:t>
            </a:r>
          </a:p>
        </p:txBody>
      </p:sp>
      <p:graphicFrame>
        <p:nvGraphicFramePr>
          <p:cNvPr id="78875" name="Object 2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07144426"/>
              </p:ext>
            </p:extLst>
          </p:nvPr>
        </p:nvGraphicFramePr>
        <p:xfrm>
          <a:off x="2267248" y="5301208"/>
          <a:ext cx="37449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41" name="公式" r:id="rId7" imgW="1600200" imgH="228600" progId="Equation.3">
                  <p:embed/>
                </p:oleObj>
              </mc:Choice>
              <mc:Fallback>
                <p:oleObj name="公式" r:id="rId7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248" y="5301208"/>
                        <a:ext cx="374491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30039"/>
              </p:ext>
            </p:extLst>
          </p:nvPr>
        </p:nvGraphicFramePr>
        <p:xfrm>
          <a:off x="1979712" y="5998294"/>
          <a:ext cx="43926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42" name="公式" r:id="rId9" imgW="2120760" imgH="253800" progId="Equation.3">
                  <p:embed/>
                </p:oleObj>
              </mc:Choice>
              <mc:Fallback>
                <p:oleObj name="公式" r:id="rId9" imgW="2120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998294"/>
                        <a:ext cx="43926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Basic Theorems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5196"/>
            <a:ext cx="7958138" cy="6477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1" u="sng" dirty="0" err="1">
                <a:ea typeface="宋体" charset="-122"/>
              </a:rPr>
              <a:t>DeMorgan’s</a:t>
            </a:r>
            <a:r>
              <a:rPr lang="en-US" altLang="zh-CN" b="1" u="sng" dirty="0">
                <a:ea typeface="宋体" charset="-122"/>
              </a:rPr>
              <a:t> </a:t>
            </a:r>
            <a:r>
              <a:rPr lang="en-US" altLang="zh-CN" b="1" u="sng" dirty="0" smtClean="0">
                <a:ea typeface="宋体" charset="-122"/>
              </a:rPr>
              <a:t>Theorem </a:t>
            </a:r>
            <a:endParaRPr lang="zh-CN" altLang="en-US" sz="2000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8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Boolean Analysis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340064"/>
              </p:ext>
            </p:extLst>
          </p:nvPr>
        </p:nvGraphicFramePr>
        <p:xfrm>
          <a:off x="2328392" y="4644008"/>
          <a:ext cx="5334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8" name="CorelDRAW" r:id="rId3" imgW="2731329" imgH="557256" progId="CorelDRAW.Graphic.13">
                  <p:embed/>
                </p:oleObj>
              </mc:Choice>
              <mc:Fallback>
                <p:oleObj name="CorelDRAW" r:id="rId3" imgW="2731329" imgH="55725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392" y="4644008"/>
                        <a:ext cx="5334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857200" y="2276872"/>
            <a:ext cx="81072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Combinational logic circuits can be analyzed by writing the expression for each gate and combining the expressions according to the rules for Boolean algebra.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023592" y="3501008"/>
            <a:ext cx="6911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lang="en-US" altLang="zh-CN" sz="2400" dirty="0">
                <a:ea typeface="宋体" charset="-122"/>
              </a:rPr>
              <a:t>Apply Boolean algebra to derive the expression for </a:t>
            </a:r>
            <a:r>
              <a:rPr lang="en-US" altLang="zh-CN" sz="2400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.</a:t>
            </a:r>
          </a:p>
        </p:txBody>
      </p:sp>
      <p:sp>
        <p:nvSpPr>
          <p:cNvPr id="12" name="WordArt 17"/>
          <p:cNvSpPr>
            <a:spLocks noChangeArrowheads="1" noChangeShapeType="1" noTextEdit="1"/>
          </p:cNvSpPr>
          <p:nvPr/>
        </p:nvSpPr>
        <p:spPr bwMode="auto">
          <a:xfrm>
            <a:off x="728192" y="3553396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4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2023592" y="4034408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lang="en-US" altLang="zh-CN" sz="2400">
                <a:ea typeface="宋体" charset="-122"/>
              </a:rPr>
              <a:t>Write the expression for each gate:</a:t>
            </a:r>
          </a:p>
        </p:txBody>
      </p:sp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1109192" y="5710957"/>
            <a:ext cx="6858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宋体" charset="-122"/>
              </a:rPr>
              <a:t>Applying DeMorgan’s theorem and the distribution law: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4686707" y="4602736"/>
            <a:ext cx="1633736" cy="830263"/>
            <a:chOff x="2936" y="2614"/>
            <a:chExt cx="816" cy="523"/>
          </a:xfrm>
        </p:grpSpPr>
        <p:sp>
          <p:nvSpPr>
            <p:cNvPr id="18" name="Text Box 50"/>
            <p:cNvSpPr txBox="1">
              <a:spLocks noChangeArrowheads="1"/>
            </p:cNvSpPr>
            <p:nvPr/>
          </p:nvSpPr>
          <p:spPr bwMode="auto">
            <a:xfrm>
              <a:off x="2936" y="2614"/>
              <a:ext cx="81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C </a:t>
              </a:r>
              <a:r>
                <a:rPr lang="en-US" altLang="zh-CN" sz="2400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sz="2400" i="1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A + B </a:t>
              </a:r>
              <a:r>
                <a:rPr lang="en-US" altLang="zh-CN" sz="2400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)</a:t>
              </a:r>
              <a:endParaRPr lang="en-US" altLang="zh-CN" sz="2400" i="1" dirty="0">
                <a:solidFill>
                  <a:srgbClr val="FF3399"/>
                </a:solidFill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7" name="Line 45"/>
            <p:cNvSpPr>
              <a:spLocks noChangeShapeType="1"/>
            </p:cNvSpPr>
            <p:nvPr/>
          </p:nvSpPr>
          <p:spPr bwMode="auto">
            <a:xfrm>
              <a:off x="3211" y="2659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9" name="Group 59"/>
          <p:cNvGrpSpPr>
            <a:grpSpLocks/>
          </p:cNvGrpSpPr>
          <p:nvPr/>
        </p:nvGrpSpPr>
        <p:grpSpPr bwMode="auto">
          <a:xfrm>
            <a:off x="6062192" y="5034136"/>
            <a:ext cx="2728664" cy="830263"/>
            <a:chOff x="3792" y="2928"/>
            <a:chExt cx="1392" cy="523"/>
          </a:xfrm>
        </p:grpSpPr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3792" y="2928"/>
              <a:ext cx="13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X= </a:t>
              </a:r>
              <a:r>
                <a:rPr lang="en-US" altLang="zh-CN" sz="2400" i="1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C </a:t>
              </a:r>
              <a:r>
                <a:rPr lang="en-US" altLang="zh-CN" sz="2400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sz="2400" i="1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A + B </a:t>
              </a:r>
              <a:r>
                <a:rPr lang="en-US" altLang="zh-CN" sz="2400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)</a:t>
              </a:r>
              <a:r>
                <a:rPr lang="en-US" altLang="zh-CN" sz="2400" i="1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+ D</a:t>
              </a:r>
            </a:p>
          </p:txBody>
        </p:sp>
        <p:sp>
          <p:nvSpPr>
            <p:cNvPr id="21" name="Line 51"/>
            <p:cNvSpPr>
              <a:spLocks noChangeShapeType="1"/>
            </p:cNvSpPr>
            <p:nvPr/>
          </p:nvSpPr>
          <p:spPr bwMode="auto">
            <a:xfrm>
              <a:off x="4297" y="2963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3361855" y="4426525"/>
            <a:ext cx="1295400" cy="461963"/>
            <a:chOff x="2091" y="2503"/>
            <a:chExt cx="816" cy="291"/>
          </a:xfrm>
        </p:grpSpPr>
        <p:sp>
          <p:nvSpPr>
            <p:cNvPr id="24" name="Text Box 53"/>
            <p:cNvSpPr txBox="1">
              <a:spLocks noChangeArrowheads="1"/>
            </p:cNvSpPr>
            <p:nvPr/>
          </p:nvSpPr>
          <p:spPr bwMode="auto">
            <a:xfrm>
              <a:off x="2091" y="2503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sz="2400" i="1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A + B </a:t>
              </a:r>
              <a:r>
                <a:rPr lang="en-US" altLang="zh-CN" sz="2400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)</a:t>
              </a:r>
              <a:endParaRPr lang="en-US" altLang="zh-CN" sz="2400" i="1" dirty="0">
                <a:solidFill>
                  <a:srgbClr val="FF3399"/>
                </a:solidFill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3" name="Line 52"/>
            <p:cNvSpPr>
              <a:spLocks noChangeShapeType="1"/>
            </p:cNvSpPr>
            <p:nvPr/>
          </p:nvSpPr>
          <p:spPr bwMode="auto">
            <a:xfrm>
              <a:off x="2290" y="2544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5" name="Group 58"/>
          <p:cNvGrpSpPr>
            <a:grpSpLocks/>
          </p:cNvGrpSpPr>
          <p:nvPr/>
        </p:nvGrpSpPr>
        <p:grpSpPr bwMode="auto">
          <a:xfrm>
            <a:off x="2483768" y="6237312"/>
            <a:ext cx="4090392" cy="415131"/>
            <a:chOff x="1392" y="3648"/>
            <a:chExt cx="2304" cy="523"/>
          </a:xfrm>
        </p:grpSpPr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1392" y="3648"/>
              <a:ext cx="23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FF3399"/>
                  </a:solidFill>
                  <a:ea typeface="宋体" charset="-122"/>
                  <a:cs typeface="Times New Roman" pitchFamily="18" charset="0"/>
                </a:rPr>
                <a:t>X = C (A  B) + D = A B C + D</a:t>
              </a:r>
            </a:p>
          </p:txBody>
        </p:sp>
        <p:sp>
          <p:nvSpPr>
            <p:cNvPr id="27" name="Line 54"/>
            <p:cNvSpPr>
              <a:spLocks noChangeShapeType="1"/>
            </p:cNvSpPr>
            <p:nvPr/>
          </p:nvSpPr>
          <p:spPr bwMode="auto">
            <a:xfrm flipV="1">
              <a:off x="1960" y="3737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8" name="Line 55"/>
            <p:cNvSpPr>
              <a:spLocks noChangeShapeType="1"/>
            </p:cNvSpPr>
            <p:nvPr/>
          </p:nvSpPr>
          <p:spPr bwMode="auto">
            <a:xfrm flipV="1">
              <a:off x="2159" y="3737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 flipV="1">
              <a:off x="2849" y="3737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0" name="Line 57"/>
            <p:cNvSpPr>
              <a:spLocks noChangeShapeType="1"/>
            </p:cNvSpPr>
            <p:nvPr/>
          </p:nvSpPr>
          <p:spPr bwMode="auto">
            <a:xfrm flipV="1">
              <a:off x="3011" y="373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39750" y="1845196"/>
            <a:ext cx="79581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Boolean Analysis</a:t>
            </a:r>
            <a:endParaRPr lang="zh-CN" altLang="en-US" sz="2000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87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Boolean </a:t>
            </a:r>
            <a:r>
              <a:rPr lang="en-US" altLang="zh-CN" sz="3200" dirty="0">
                <a:ea typeface="宋体" charset="-122"/>
              </a:rPr>
              <a:t>Analysis of Logic Circuits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SOP and POS forms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5848" y="2372687"/>
            <a:ext cx="7543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2400" dirty="0">
                <a:ea typeface="宋体" charset="-122"/>
              </a:rPr>
              <a:t>Boolean expressions can be written in </a:t>
            </a:r>
            <a:r>
              <a:rPr lang="en-US" altLang="zh-CN" sz="2400" dirty="0" smtClean="0">
                <a:ea typeface="宋体" charset="-122"/>
              </a:rPr>
              <a:t>the</a:t>
            </a:r>
          </a:p>
          <a:p>
            <a:pPr algn="just">
              <a:spcBef>
                <a:spcPts val="0"/>
              </a:spcBef>
            </a:pPr>
            <a:r>
              <a:rPr lang="en-US" altLang="zh-CN" sz="2400" b="1" dirty="0" smtClean="0">
                <a:ea typeface="宋体" charset="-122"/>
              </a:rPr>
              <a:t>sum-of-products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form (</a:t>
            </a:r>
            <a:r>
              <a:rPr lang="en-US" altLang="zh-CN" sz="2400" b="1" dirty="0" smtClean="0">
                <a:ea typeface="宋体" charset="-122"/>
              </a:rPr>
              <a:t>SOP</a:t>
            </a:r>
            <a:r>
              <a:rPr lang="en-US" altLang="zh-CN" sz="2400" dirty="0" smtClean="0">
                <a:ea typeface="宋体" charset="-122"/>
              </a:rPr>
              <a:t>) (</a:t>
            </a:r>
            <a:r>
              <a:rPr lang="zh-CN" altLang="en-US" sz="2400" dirty="0" smtClean="0">
                <a:ea typeface="宋体" charset="-122"/>
              </a:rPr>
              <a:t>乘积项之和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 algn="just">
              <a:spcBef>
                <a:spcPts val="0"/>
              </a:spcBef>
            </a:pPr>
            <a:r>
              <a:rPr lang="en-US" altLang="zh-CN" sz="2400" b="1" dirty="0" smtClean="0">
                <a:ea typeface="宋体" charset="-122"/>
              </a:rPr>
              <a:t>product-of-sums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form (</a:t>
            </a:r>
            <a:r>
              <a:rPr lang="en-US" altLang="zh-CN" sz="2400" b="1" dirty="0">
                <a:ea typeface="宋体" charset="-122"/>
              </a:rPr>
              <a:t>POS</a:t>
            </a:r>
            <a:r>
              <a:rPr lang="en-US" altLang="zh-CN" sz="2400" dirty="0" smtClean="0">
                <a:ea typeface="宋体" charset="-122"/>
              </a:rPr>
              <a:t>) (</a:t>
            </a:r>
            <a:r>
              <a:rPr lang="zh-CN" altLang="en-US" sz="2400" dirty="0">
                <a:ea typeface="宋体" charset="-122"/>
              </a:rPr>
              <a:t>和</a:t>
            </a:r>
            <a:r>
              <a:rPr lang="zh-CN" altLang="en-US" sz="2400" dirty="0" smtClean="0">
                <a:ea typeface="宋体" charset="-122"/>
              </a:rPr>
              <a:t>项之乘积</a:t>
            </a:r>
            <a:r>
              <a:rPr lang="en-US" altLang="zh-CN" sz="2400" dirty="0" smtClean="0">
                <a:ea typeface="宋体" charset="-122"/>
              </a:rPr>
              <a:t>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55848" y="3573016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An expression is in SOP form when two or more product terms are summed as in the following examples: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55848" y="4902259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An expression is in POS form when two or more sum terms are multiplied as in the following examples:</a:t>
            </a:r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043608" y="4472285"/>
            <a:ext cx="7696200" cy="396875"/>
            <a:chOff x="672" y="2736"/>
            <a:chExt cx="4848" cy="250"/>
          </a:xfrm>
        </p:grpSpPr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672" y="2736"/>
              <a:ext cx="48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ea typeface="宋体" charset="-122"/>
                </a:rPr>
                <a:t>A B C + A B           	A B C + C D		C D + E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743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880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1017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079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3216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771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4656" y="2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940890" y="5805264"/>
            <a:ext cx="7696200" cy="396875"/>
            <a:chOff x="624" y="3456"/>
            <a:chExt cx="4848" cy="250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624" y="3456"/>
              <a:ext cx="48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ea typeface="宋体" charset="-122"/>
                </a:rPr>
                <a:t>(</a:t>
              </a:r>
              <a:r>
                <a:rPr lang="en-US" altLang="zh-CN" sz="2000" i="1" dirty="0">
                  <a:ea typeface="宋体" charset="-122"/>
                </a:rPr>
                <a:t>A + B</a:t>
              </a:r>
              <a:r>
                <a:rPr lang="en-US" altLang="zh-CN" sz="2000" dirty="0">
                  <a:ea typeface="宋体" charset="-122"/>
                </a:rPr>
                <a:t>)(</a:t>
              </a:r>
              <a:r>
                <a:rPr lang="en-US" altLang="zh-CN" sz="2000" i="1" dirty="0">
                  <a:ea typeface="宋体" charset="-122"/>
                </a:rPr>
                <a:t>A + C</a:t>
              </a:r>
              <a:r>
                <a:rPr lang="en-US" altLang="zh-CN" sz="2000" dirty="0">
                  <a:ea typeface="宋体" charset="-122"/>
                </a:rPr>
                <a:t>)</a:t>
              </a:r>
              <a:r>
                <a:rPr lang="en-US" altLang="zh-CN" sz="2000" i="1" dirty="0">
                  <a:ea typeface="宋体" charset="-122"/>
                </a:rPr>
                <a:t>          	 </a:t>
              </a:r>
              <a:r>
                <a:rPr lang="en-US" altLang="zh-CN" sz="2000" dirty="0">
                  <a:ea typeface="宋体" charset="-122"/>
                </a:rPr>
                <a:t>(</a:t>
              </a:r>
              <a:r>
                <a:rPr lang="en-US" altLang="zh-CN" sz="2000" i="1" dirty="0">
                  <a:ea typeface="宋体" charset="-122"/>
                </a:rPr>
                <a:t>A + B + C</a:t>
              </a:r>
              <a:r>
                <a:rPr lang="en-US" altLang="zh-CN" sz="2000" dirty="0">
                  <a:ea typeface="宋体" charset="-122"/>
                </a:rPr>
                <a:t>)(</a:t>
              </a:r>
              <a:r>
                <a:rPr lang="en-US" altLang="zh-CN" sz="2000" i="1" dirty="0">
                  <a:ea typeface="宋体" charset="-122"/>
                </a:rPr>
                <a:t>B </a:t>
              </a:r>
              <a:r>
                <a:rPr lang="en-US" altLang="zh-CN" sz="2000" dirty="0">
                  <a:ea typeface="宋体" charset="-122"/>
                </a:rPr>
                <a:t>+ </a:t>
              </a:r>
              <a:r>
                <a:rPr lang="en-US" altLang="zh-CN" sz="2000" i="1" dirty="0">
                  <a:ea typeface="宋体" charset="-122"/>
                </a:rPr>
                <a:t>D</a:t>
              </a:r>
              <a:r>
                <a:rPr lang="en-US" altLang="zh-CN" sz="2000" dirty="0">
                  <a:ea typeface="宋体" charset="-122"/>
                </a:rPr>
                <a:t>) </a:t>
              </a:r>
              <a:r>
                <a:rPr lang="en-US" altLang="zh-CN" sz="2000" i="1" dirty="0">
                  <a:ea typeface="宋体" charset="-122"/>
                </a:rPr>
                <a:t>	 </a:t>
              </a:r>
              <a:r>
                <a:rPr lang="en-US" altLang="zh-CN" sz="2000" dirty="0">
                  <a:ea typeface="宋体" charset="-122"/>
                </a:rPr>
                <a:t>(</a:t>
              </a:r>
              <a:r>
                <a:rPr lang="en-US" altLang="zh-CN" sz="2000" i="1" dirty="0">
                  <a:ea typeface="宋体" charset="-122"/>
                </a:rPr>
                <a:t>A + B</a:t>
              </a:r>
              <a:r>
                <a:rPr lang="en-US" altLang="zh-CN" sz="2000" dirty="0">
                  <a:ea typeface="宋体" charset="-122"/>
                </a:rPr>
                <a:t>)</a:t>
              </a:r>
              <a:r>
                <a:rPr lang="en-US" altLang="zh-CN" sz="2000" i="1" dirty="0">
                  <a:ea typeface="宋体" charset="-122"/>
                </a:rPr>
                <a:t>C</a:t>
              </a:r>
              <a:endParaRPr lang="en-US" altLang="zh-CN" sz="2000" dirty="0">
                <a:ea typeface="宋体" charset="-122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072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425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248" y="34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78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Boolean </a:t>
            </a:r>
            <a:r>
              <a:rPr lang="en-US" altLang="zh-CN" sz="3200" dirty="0">
                <a:ea typeface="宋体" charset="-122"/>
              </a:rPr>
              <a:t>Analysis of Logic Circuits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SOP Standard </a:t>
            </a:r>
            <a:r>
              <a:rPr lang="en-US" altLang="zh-CN" b="1" dirty="0" smtClean="0">
                <a:ea typeface="宋体" charset="-122"/>
              </a:rPr>
              <a:t>form</a:t>
            </a:r>
            <a:endParaRPr lang="zh-CN" altLang="en-US" dirty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zh-CN" altLang="en-US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768152" y="2474168"/>
            <a:ext cx="76202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In </a:t>
            </a:r>
            <a:r>
              <a:rPr lang="en-US" altLang="zh-CN" sz="2400" b="1" dirty="0">
                <a:ea typeface="宋体" charset="-122"/>
              </a:rPr>
              <a:t>SOP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standard form</a:t>
            </a:r>
            <a:r>
              <a:rPr lang="en-US" altLang="zh-CN" sz="2400" dirty="0">
                <a:ea typeface="宋体" charset="-122"/>
              </a:rPr>
              <a:t>, every variable in the domain must appear in each term</a:t>
            </a:r>
            <a:r>
              <a:rPr lang="en-US" altLang="zh-CN" sz="2400" dirty="0" smtClean="0">
                <a:ea typeface="宋体" charset="-122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This form is useful for constructing truth tables or for implementing logic in PLDs</a:t>
            </a:r>
            <a:r>
              <a:rPr lang="en-US" altLang="zh-CN" sz="2400" dirty="0" smtClean="0">
                <a:ea typeface="宋体" charset="-122"/>
              </a:rPr>
              <a:t>. </a:t>
            </a:r>
            <a:endParaRPr lang="en-US" altLang="zh-CN" sz="2400" dirty="0">
              <a:ea typeface="宋体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974191"/>
              </p:ext>
            </p:extLst>
          </p:nvPr>
        </p:nvGraphicFramePr>
        <p:xfrm>
          <a:off x="1626158" y="4509120"/>
          <a:ext cx="5904259" cy="82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5" name="Equation" r:id="rId3" imgW="3098800" imgH="431800" progId="Equation.DSMT4">
                  <p:embed/>
                </p:oleObj>
              </mc:Choice>
              <mc:Fallback>
                <p:oleObj name="Equation" r:id="rId3" imgW="3098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158" y="4509120"/>
                        <a:ext cx="5904259" cy="82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4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Boolean </a:t>
            </a:r>
            <a:r>
              <a:rPr lang="en-US" altLang="zh-CN" sz="3200" dirty="0">
                <a:ea typeface="宋体" charset="-122"/>
              </a:rPr>
              <a:t>Analysis of Logic Circuits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SOP Standard </a:t>
            </a:r>
            <a:r>
              <a:rPr lang="en-US" altLang="zh-CN" b="1" dirty="0" smtClean="0">
                <a:ea typeface="宋体" charset="-122"/>
              </a:rPr>
              <a:t>form</a:t>
            </a:r>
            <a:endParaRPr lang="zh-CN" altLang="en-US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67544" y="2435404"/>
            <a:ext cx="83529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53340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   Procedure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of converting a SOP to a standard SOP form: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宋体" charset="-122"/>
              </a:rPr>
              <a:t> Multiply </a:t>
            </a:r>
            <a:r>
              <a:rPr lang="en-US" altLang="zh-CN" sz="2400" dirty="0">
                <a:ea typeface="宋体" charset="-122"/>
              </a:rPr>
              <a:t>each nonstandard product term by a term made </a:t>
            </a:r>
            <a:r>
              <a:rPr lang="en-US" altLang="zh-CN" sz="2400" dirty="0" smtClean="0">
                <a:ea typeface="宋体" charset="-122"/>
              </a:rPr>
              <a:t>up of </a:t>
            </a:r>
          </a:p>
          <a:p>
            <a:pPr algn="just">
              <a:spcBef>
                <a:spcPts val="0"/>
              </a:spcBef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the </a:t>
            </a:r>
            <a:r>
              <a:rPr lang="en-US" altLang="zh-CN" sz="2400" dirty="0">
                <a:ea typeface="宋体" charset="-122"/>
              </a:rPr>
              <a:t>sum of a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missing variable and its complement </a:t>
            </a:r>
            <a:endParaRPr lang="en-US" altLang="zh-CN" sz="2400" dirty="0" smtClean="0">
              <a:solidFill>
                <a:srgbClr val="FF0000"/>
              </a:solidFill>
              <a:ea typeface="宋体" charset="-122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宋体" charset="-122"/>
              </a:rPr>
              <a:t>Get </a:t>
            </a:r>
            <a:r>
              <a:rPr lang="en-US" altLang="zh-CN" sz="2400" dirty="0">
                <a:ea typeface="宋体" charset="-122"/>
              </a:rPr>
              <a:t>the standard SOP form by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using the distributive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rules</a:t>
            </a:r>
            <a:endParaRPr lang="en-US" altLang="zh-CN" sz="2400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WordArt 24"/>
          <p:cNvSpPr>
            <a:spLocks noChangeArrowheads="1" noChangeShapeType="1" noTextEdit="1"/>
          </p:cNvSpPr>
          <p:nvPr/>
        </p:nvSpPr>
        <p:spPr bwMode="auto">
          <a:xfrm>
            <a:off x="616496" y="4353796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grpSp>
        <p:nvGrpSpPr>
          <p:cNvPr id="29" name="Group 42"/>
          <p:cNvGrpSpPr>
            <a:grpSpLocks/>
          </p:cNvGrpSpPr>
          <p:nvPr/>
        </p:nvGrpSpPr>
        <p:grpSpPr bwMode="auto">
          <a:xfrm>
            <a:off x="1907232" y="4341095"/>
            <a:ext cx="6553200" cy="461963"/>
            <a:chOff x="1248" y="2592"/>
            <a:chExt cx="4128" cy="291"/>
          </a:xfrm>
        </p:grpSpPr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1248" y="2592"/>
              <a:ext cx="41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15000"/>
                </a:spcBef>
              </a:pPr>
              <a:r>
                <a:rPr lang="en-US" altLang="zh-CN" sz="2400" dirty="0">
                  <a:ea typeface="宋体" charset="-122"/>
                </a:rPr>
                <a:t>Convert </a:t>
              </a:r>
              <a:r>
                <a:rPr lang="en-US" altLang="zh-CN" sz="2400" i="1" dirty="0">
                  <a:ea typeface="宋体" charset="-122"/>
                </a:rPr>
                <a:t>X = A B + A B C</a:t>
              </a:r>
              <a:r>
                <a:rPr lang="en-US" altLang="zh-CN" sz="2400" dirty="0">
                  <a:ea typeface="宋体" charset="-122"/>
                </a:rPr>
                <a:t> to standard form. 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481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337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43"/>
          <p:cNvGrpSpPr>
            <a:grpSpLocks/>
          </p:cNvGrpSpPr>
          <p:nvPr/>
        </p:nvGrpSpPr>
        <p:grpSpPr bwMode="auto">
          <a:xfrm>
            <a:off x="1847652" y="4803481"/>
            <a:ext cx="6972820" cy="830263"/>
            <a:chOff x="1256" y="2749"/>
            <a:chExt cx="3984" cy="523"/>
          </a:xfrm>
        </p:grpSpPr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1256" y="2749"/>
              <a:ext cx="398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15000"/>
                </a:spcBef>
              </a:pPr>
              <a:r>
                <a:rPr lang="en-US" altLang="zh-CN" sz="2400" dirty="0">
                  <a:ea typeface="宋体" charset="-122"/>
                </a:rPr>
                <a:t>The first term does not include the variable </a:t>
              </a:r>
              <a:r>
                <a:rPr lang="en-US" altLang="zh-CN" sz="2400" i="1" dirty="0">
                  <a:ea typeface="宋体" charset="-122"/>
                </a:rPr>
                <a:t>C</a:t>
              </a:r>
              <a:r>
                <a:rPr lang="en-US" altLang="zh-CN" sz="2400" dirty="0">
                  <a:ea typeface="宋体" charset="-122"/>
                </a:rPr>
                <a:t>. Therefore, multiply it by the (</a:t>
              </a:r>
              <a:r>
                <a:rPr lang="en-US" altLang="zh-CN" sz="2400" i="1" dirty="0">
                  <a:ea typeface="宋体" charset="-122"/>
                </a:rPr>
                <a:t>C + C</a:t>
              </a:r>
              <a:r>
                <a:rPr lang="en-US" altLang="zh-CN" sz="2400" dirty="0">
                  <a:ea typeface="宋体" charset="-122"/>
                </a:rPr>
                <a:t>), which = 1: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745" y="302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1907704" y="5639520"/>
            <a:ext cx="6553200" cy="885824"/>
            <a:chOff x="1248" y="3321"/>
            <a:chExt cx="4128" cy="558"/>
          </a:xfrm>
        </p:grpSpPr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1248" y="3321"/>
              <a:ext cx="4128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15000"/>
                </a:spcBef>
              </a:pPr>
              <a:r>
                <a:rPr lang="en-US" altLang="zh-CN" sz="2400" i="1" dirty="0">
                  <a:ea typeface="宋体" charset="-122"/>
                </a:rPr>
                <a:t>X = A B </a:t>
              </a:r>
              <a:r>
                <a:rPr lang="en-US" altLang="zh-CN" sz="2400" dirty="0">
                  <a:ea typeface="宋体" charset="-122"/>
                </a:rPr>
                <a:t>(</a:t>
              </a:r>
              <a:r>
                <a:rPr lang="en-US" altLang="zh-CN" sz="2400" i="1" dirty="0">
                  <a:ea typeface="宋体" charset="-122"/>
                </a:rPr>
                <a:t>C + C</a:t>
              </a:r>
              <a:r>
                <a:rPr lang="en-US" altLang="zh-CN" sz="2400" dirty="0">
                  <a:ea typeface="宋体" charset="-122"/>
                </a:rPr>
                <a:t>)</a:t>
              </a:r>
              <a:r>
                <a:rPr lang="en-US" altLang="zh-CN" sz="2400" i="1" dirty="0">
                  <a:ea typeface="宋体" charset="-122"/>
                </a:rPr>
                <a:t> + A B C</a:t>
              </a:r>
              <a:r>
                <a:rPr lang="en-US" altLang="zh-CN" sz="2400" dirty="0">
                  <a:ea typeface="宋体" charset="-122"/>
                </a:rPr>
                <a:t> 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zh-CN" sz="2400" dirty="0">
                  <a:ea typeface="宋体" charset="-122"/>
                </a:rPr>
                <a:t>    </a:t>
              </a:r>
              <a:r>
                <a:rPr lang="en-US" altLang="zh-CN" sz="2400" i="1" dirty="0">
                  <a:ea typeface="宋体" charset="-122"/>
                </a:rPr>
                <a:t>= </a:t>
              </a:r>
              <a:r>
                <a:rPr lang="en-US" altLang="zh-CN" sz="2400" i="1" dirty="0">
                  <a:solidFill>
                    <a:srgbClr val="FF0000"/>
                  </a:solidFill>
                  <a:ea typeface="宋体" charset="-122"/>
                </a:rPr>
                <a:t>A B C + A B C + A B C</a:t>
              </a: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2422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838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1656" y="336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1838" y="3656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696" y="3656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526" y="3656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2382" y="3656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41"/>
            <p:cNvSpPr>
              <a:spLocks noChangeShapeType="1"/>
            </p:cNvSpPr>
            <p:nvPr/>
          </p:nvSpPr>
          <p:spPr bwMode="auto">
            <a:xfrm>
              <a:off x="2694" y="3652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23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Boolean </a:t>
            </a:r>
            <a:r>
              <a:rPr lang="en-US" altLang="zh-CN" sz="3200" dirty="0">
                <a:ea typeface="宋体" charset="-122"/>
              </a:rPr>
              <a:t>Analysis of Logic Circuits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POS </a:t>
            </a:r>
            <a:r>
              <a:rPr lang="en-US" altLang="zh-CN" b="1" dirty="0">
                <a:ea typeface="宋体" charset="-122"/>
              </a:rPr>
              <a:t>Standard form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772616" y="2492896"/>
            <a:ext cx="81198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In </a:t>
            </a:r>
            <a:r>
              <a:rPr lang="en-US" altLang="zh-CN" sz="2400" b="1" dirty="0">
                <a:ea typeface="宋体" charset="-122"/>
              </a:rPr>
              <a:t>POS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standard form</a:t>
            </a:r>
            <a:r>
              <a:rPr lang="en-US" altLang="zh-CN" sz="2400" dirty="0">
                <a:ea typeface="宋体" charset="-122"/>
              </a:rPr>
              <a:t>, every variable in the domain must appear in each sum term of the expression. 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395536" y="4653136"/>
            <a:ext cx="83529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-53340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   Procedure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of converting a </a:t>
            </a:r>
            <a:r>
              <a:rPr lang="en-US" altLang="zh-CN" sz="2400" dirty="0" smtClean="0">
                <a:ea typeface="宋体" charset="-122"/>
              </a:rPr>
              <a:t>POS </a:t>
            </a:r>
            <a:r>
              <a:rPr lang="en-US" altLang="zh-CN" sz="2400" dirty="0">
                <a:ea typeface="宋体" charset="-122"/>
              </a:rPr>
              <a:t>to a standard </a:t>
            </a:r>
            <a:r>
              <a:rPr lang="en-US" altLang="zh-CN" sz="2400" dirty="0" smtClean="0">
                <a:ea typeface="宋体" charset="-122"/>
              </a:rPr>
              <a:t>POS </a:t>
            </a:r>
            <a:r>
              <a:rPr lang="en-US" altLang="zh-CN" sz="2400" dirty="0">
                <a:ea typeface="宋体" charset="-122"/>
              </a:rPr>
              <a:t>form: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宋体" charset="-122"/>
              </a:rPr>
              <a:t> Add nonstandard sum </a:t>
            </a:r>
            <a:r>
              <a:rPr lang="en-US" altLang="zh-CN" sz="2400" dirty="0">
                <a:ea typeface="宋体" charset="-122"/>
              </a:rPr>
              <a:t>term by a term made </a:t>
            </a:r>
            <a:r>
              <a:rPr lang="en-US" altLang="zh-CN" sz="2400" dirty="0" smtClean="0">
                <a:ea typeface="宋体" charset="-122"/>
              </a:rPr>
              <a:t>up of the product </a:t>
            </a:r>
            <a:r>
              <a:rPr lang="en-US" altLang="zh-CN" sz="2400" dirty="0">
                <a:ea typeface="宋体" charset="-122"/>
              </a:rPr>
              <a:t>of </a:t>
            </a:r>
            <a:r>
              <a:rPr lang="en-US" altLang="zh-CN" sz="2400" dirty="0" smtClean="0">
                <a:ea typeface="宋体" charset="-122"/>
              </a:rPr>
              <a:t>  </a:t>
            </a:r>
          </a:p>
          <a:p>
            <a:pPr algn="just">
              <a:spcBef>
                <a:spcPts val="0"/>
              </a:spcBef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a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missing variable and its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complement.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宋体" charset="-122"/>
              </a:rPr>
              <a:t> Get </a:t>
            </a:r>
            <a:r>
              <a:rPr lang="en-US" altLang="zh-CN" sz="2400" dirty="0">
                <a:ea typeface="宋体" charset="-122"/>
              </a:rPr>
              <a:t>the standard </a:t>
            </a:r>
            <a:r>
              <a:rPr lang="en-US" altLang="zh-CN" sz="2400" dirty="0" smtClean="0">
                <a:ea typeface="宋体" charset="-122"/>
              </a:rPr>
              <a:t>POS </a:t>
            </a:r>
            <a:r>
              <a:rPr lang="en-US" altLang="zh-CN" sz="2400" dirty="0">
                <a:ea typeface="宋体" charset="-122"/>
              </a:rPr>
              <a:t>form by </a:t>
            </a:r>
            <a:r>
              <a:rPr lang="en-US" altLang="zh-CN" sz="2400" dirty="0" smtClean="0">
                <a:ea typeface="宋体" charset="-122"/>
              </a:rPr>
              <a:t>applying rule 12,</a:t>
            </a:r>
          </a:p>
          <a:p>
            <a:pPr algn="just">
              <a:spcBef>
                <a:spcPts val="0"/>
              </a:spcBef>
            </a:pPr>
            <a:r>
              <a:rPr lang="en-US" altLang="zh-CN" sz="2400" dirty="0" smtClean="0">
                <a:ea typeface="宋体" charset="-122"/>
              </a:rPr>
              <a:t>    which </a:t>
            </a:r>
            <a:r>
              <a:rPr lang="en-US" altLang="zh-CN" sz="2400" dirty="0">
                <a:ea typeface="宋体" charset="-122"/>
              </a:rPr>
              <a:t>states that (</a:t>
            </a:r>
            <a:r>
              <a:rPr lang="en-US" altLang="zh-CN" sz="2400" i="1" dirty="0">
                <a:ea typeface="宋体" charset="-122"/>
              </a:rPr>
              <a:t>A + B</a:t>
            </a:r>
            <a:r>
              <a:rPr lang="en-US" altLang="zh-CN" sz="2400" dirty="0">
                <a:ea typeface="宋体" charset="-122"/>
              </a:rPr>
              <a:t>)(</a:t>
            </a:r>
            <a:r>
              <a:rPr lang="en-US" altLang="zh-CN" sz="2400" i="1" dirty="0">
                <a:ea typeface="宋体" charset="-122"/>
              </a:rPr>
              <a:t>A + C</a:t>
            </a:r>
            <a:r>
              <a:rPr lang="en-US" altLang="zh-CN" sz="2400" dirty="0">
                <a:ea typeface="宋体" charset="-122"/>
              </a:rPr>
              <a:t>)</a:t>
            </a:r>
            <a:r>
              <a:rPr lang="en-US" altLang="zh-CN" sz="2400" i="1" dirty="0">
                <a:ea typeface="宋体" charset="-122"/>
              </a:rPr>
              <a:t> = A + BC</a:t>
            </a:r>
            <a:r>
              <a:rPr lang="en-US" altLang="zh-CN" sz="2400" i="1" dirty="0" smtClean="0">
                <a:ea typeface="宋体" charset="-122"/>
              </a:rPr>
              <a:t>.</a:t>
            </a:r>
            <a:endParaRPr lang="en-US" altLang="zh-CN" sz="2400" i="1" dirty="0">
              <a:ea typeface="宋体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922869"/>
              </p:ext>
            </p:extLst>
          </p:nvPr>
        </p:nvGraphicFramePr>
        <p:xfrm>
          <a:off x="1619672" y="3508995"/>
          <a:ext cx="5949951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7" name="Equation" r:id="rId3" imgW="2869920" imgH="482400" progId="Equation.DSMT4">
                  <p:embed/>
                </p:oleObj>
              </mc:Choice>
              <mc:Fallback>
                <p:oleObj name="Equation" r:id="rId3" imgW="28699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08995"/>
                        <a:ext cx="5949951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7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Boolean </a:t>
            </a:r>
            <a:r>
              <a:rPr lang="en-US" altLang="zh-CN" sz="3200" dirty="0">
                <a:ea typeface="宋体" charset="-122"/>
              </a:rPr>
              <a:t>Analysis of Logic Circuits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POS </a:t>
            </a:r>
            <a:r>
              <a:rPr lang="en-US" altLang="zh-CN" b="1" dirty="0">
                <a:ea typeface="宋体" charset="-122"/>
              </a:rPr>
              <a:t>Standard form</a:t>
            </a:r>
          </a:p>
        </p:txBody>
      </p:sp>
      <p:sp>
        <p:nvSpPr>
          <p:cNvPr id="46" name="WordArt 13"/>
          <p:cNvSpPr>
            <a:spLocks noChangeArrowheads="1" noChangeShapeType="1" noTextEdit="1"/>
          </p:cNvSpPr>
          <p:nvPr/>
        </p:nvSpPr>
        <p:spPr bwMode="auto">
          <a:xfrm>
            <a:off x="685800" y="2564904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grpSp>
        <p:nvGrpSpPr>
          <p:cNvPr id="48" name="Group 41"/>
          <p:cNvGrpSpPr>
            <a:grpSpLocks/>
          </p:cNvGrpSpPr>
          <p:nvPr/>
        </p:nvGrpSpPr>
        <p:grpSpPr bwMode="auto">
          <a:xfrm>
            <a:off x="1981200" y="2625233"/>
            <a:ext cx="6553200" cy="461963"/>
            <a:chOff x="1248" y="2256"/>
            <a:chExt cx="4128" cy="291"/>
          </a:xfrm>
        </p:grpSpPr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1248" y="2256"/>
              <a:ext cx="41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15000"/>
                </a:spcBef>
              </a:pPr>
              <a:r>
                <a:rPr lang="en-US" altLang="zh-CN" sz="2400" dirty="0">
                  <a:ea typeface="宋体" charset="-122"/>
                </a:rPr>
                <a:t>Convert </a:t>
              </a:r>
              <a:r>
                <a:rPr lang="en-US" altLang="zh-CN" sz="2400" i="1" dirty="0">
                  <a:ea typeface="宋体" charset="-122"/>
                </a:rPr>
                <a:t>X = </a:t>
              </a:r>
              <a:r>
                <a:rPr lang="en-US" altLang="zh-CN" sz="2400" dirty="0">
                  <a:ea typeface="宋体" charset="-122"/>
                </a:rPr>
                <a:t>(</a:t>
              </a:r>
              <a:r>
                <a:rPr lang="en-US" altLang="zh-CN" sz="2400" i="1" dirty="0">
                  <a:ea typeface="宋体" charset="-122"/>
                </a:rPr>
                <a:t>A + B</a:t>
              </a:r>
              <a:r>
                <a:rPr lang="en-US" altLang="zh-CN" sz="2400" dirty="0">
                  <a:ea typeface="宋体" charset="-122"/>
                </a:rPr>
                <a:t>)(</a:t>
              </a:r>
              <a:r>
                <a:rPr lang="en-US" altLang="zh-CN" sz="2400" i="1" dirty="0">
                  <a:ea typeface="宋体" charset="-122"/>
                </a:rPr>
                <a:t>A + B + C</a:t>
              </a:r>
              <a:r>
                <a:rPr lang="en-US" altLang="zh-CN" sz="2400" dirty="0">
                  <a:ea typeface="宋体" charset="-122"/>
                </a:rPr>
                <a:t>) to standard form. </a:t>
              </a:r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71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2426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Group 43"/>
          <p:cNvGrpSpPr>
            <a:grpSpLocks/>
          </p:cNvGrpSpPr>
          <p:nvPr/>
        </p:nvGrpSpPr>
        <p:grpSpPr bwMode="auto">
          <a:xfrm>
            <a:off x="1981200" y="3104658"/>
            <a:ext cx="6983288" cy="830263"/>
            <a:chOff x="1248" y="2740"/>
            <a:chExt cx="3984" cy="523"/>
          </a:xfrm>
        </p:grpSpPr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248" y="2740"/>
              <a:ext cx="398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15000"/>
                </a:spcBef>
              </a:pPr>
              <a:r>
                <a:rPr lang="en-US" altLang="zh-CN" sz="2400" dirty="0">
                  <a:ea typeface="宋体" charset="-122"/>
                </a:rPr>
                <a:t>The first sum term does not include the variable </a:t>
              </a:r>
              <a:r>
                <a:rPr lang="en-US" altLang="zh-CN" sz="2400" i="1" dirty="0">
                  <a:ea typeface="宋体" charset="-122"/>
                </a:rPr>
                <a:t>C</a:t>
              </a:r>
              <a:r>
                <a:rPr lang="en-US" altLang="zh-CN" sz="2400" dirty="0">
                  <a:ea typeface="宋体" charset="-122"/>
                </a:rPr>
                <a:t>. Therefore, add </a:t>
              </a:r>
              <a:r>
                <a:rPr lang="en-US" altLang="zh-CN" sz="2400" i="1" dirty="0">
                  <a:ea typeface="宋体" charset="-122"/>
                </a:rPr>
                <a:t>C </a:t>
              </a:r>
              <a:r>
                <a:rPr lang="en-US" altLang="zh-CN" sz="2400" i="1" dirty="0" err="1">
                  <a:ea typeface="宋体" charset="-122"/>
                </a:rPr>
                <a:t>C</a:t>
              </a:r>
              <a:r>
                <a:rPr lang="en-US" altLang="zh-CN" sz="2400" dirty="0">
                  <a:ea typeface="宋体" charset="-122"/>
                </a:rPr>
                <a:t> and expand the </a:t>
              </a:r>
              <a:r>
                <a:rPr lang="en-US" altLang="zh-CN" sz="2400" dirty="0" smtClean="0">
                  <a:ea typeface="宋体" charset="-122"/>
                </a:rPr>
                <a:t>result</a:t>
              </a:r>
              <a:endParaRPr lang="en-US" altLang="zh-CN" sz="2400" dirty="0">
                <a:ea typeface="宋体" charset="-122"/>
              </a:endParaRPr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2548" y="301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44"/>
          <p:cNvGrpSpPr>
            <a:grpSpLocks/>
          </p:cNvGrpSpPr>
          <p:nvPr/>
        </p:nvGrpSpPr>
        <p:grpSpPr bwMode="auto">
          <a:xfrm>
            <a:off x="1981200" y="3896818"/>
            <a:ext cx="6553200" cy="885826"/>
            <a:chOff x="1248" y="3239"/>
            <a:chExt cx="4128" cy="558"/>
          </a:xfrm>
        </p:grpSpPr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1248" y="3239"/>
              <a:ext cx="4128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15000"/>
                </a:spcBef>
              </a:pPr>
              <a:r>
                <a:rPr lang="en-US" altLang="zh-CN" sz="2400" i="1" dirty="0">
                  <a:ea typeface="宋体" charset="-122"/>
                </a:rPr>
                <a:t>X = </a:t>
              </a:r>
              <a:r>
                <a:rPr lang="en-US" altLang="zh-CN" sz="2400" dirty="0">
                  <a:ea typeface="宋体" charset="-122"/>
                </a:rPr>
                <a:t>(</a:t>
              </a:r>
              <a:r>
                <a:rPr lang="en-US" altLang="zh-CN" sz="2400" i="1" dirty="0">
                  <a:ea typeface="宋体" charset="-122"/>
                </a:rPr>
                <a:t>A + B + C C</a:t>
              </a:r>
              <a:r>
                <a:rPr lang="en-US" altLang="zh-CN" sz="2400" dirty="0">
                  <a:ea typeface="宋体" charset="-122"/>
                </a:rPr>
                <a:t>)(</a:t>
              </a:r>
              <a:r>
                <a:rPr lang="en-US" altLang="zh-CN" sz="2400" i="1" dirty="0">
                  <a:ea typeface="宋体" charset="-122"/>
                </a:rPr>
                <a:t>A + B + C</a:t>
              </a:r>
              <a:r>
                <a:rPr lang="en-US" altLang="zh-CN" sz="2400" dirty="0">
                  <a:ea typeface="宋体" charset="-122"/>
                </a:rPr>
                <a:t>)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zh-CN" sz="2400" dirty="0">
                  <a:ea typeface="宋体" charset="-122"/>
                </a:rPr>
                <a:t>    = </a:t>
              </a: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(</a:t>
              </a:r>
              <a:r>
                <a:rPr lang="en-US" altLang="zh-CN" sz="2400" i="1" dirty="0">
                  <a:solidFill>
                    <a:srgbClr val="FF0000"/>
                  </a:solidFill>
                  <a:ea typeface="宋体" charset="-122"/>
                </a:rPr>
                <a:t>A +B + C</a:t>
              </a: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 )(</a:t>
              </a:r>
              <a:r>
                <a:rPr lang="en-US" altLang="zh-CN" sz="2400" i="1" dirty="0">
                  <a:solidFill>
                    <a:srgbClr val="FF0000"/>
                  </a:solidFill>
                  <a:ea typeface="宋体" charset="-122"/>
                </a:rPr>
                <a:t>A + B + C</a:t>
              </a: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)(</a:t>
              </a:r>
              <a:r>
                <a:rPr lang="en-US" altLang="zh-CN" sz="2400" i="1" dirty="0">
                  <a:solidFill>
                    <a:srgbClr val="FF0000"/>
                  </a:solidFill>
                  <a:ea typeface="宋体" charset="-122"/>
                </a:rPr>
                <a:t>A + B + C</a:t>
              </a: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)</a:t>
              </a:r>
            </a:p>
          </p:txBody>
        </p:sp>
        <p:grpSp>
          <p:nvGrpSpPr>
            <p:cNvPr id="57" name="Group 42"/>
            <p:cNvGrpSpPr>
              <a:grpSpLocks/>
            </p:cNvGrpSpPr>
            <p:nvPr/>
          </p:nvGrpSpPr>
          <p:grpSpPr bwMode="auto">
            <a:xfrm>
              <a:off x="1746" y="3284"/>
              <a:ext cx="1724" cy="272"/>
              <a:chOff x="1746" y="3284"/>
              <a:chExt cx="1724" cy="272"/>
            </a:xfrm>
          </p:grpSpPr>
          <p:sp>
            <p:nvSpPr>
              <p:cNvPr id="58" name="Line 33"/>
              <p:cNvSpPr>
                <a:spLocks noChangeShapeType="1"/>
              </p:cNvSpPr>
              <p:nvPr/>
            </p:nvSpPr>
            <p:spPr bwMode="auto">
              <a:xfrm>
                <a:off x="1746" y="32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34"/>
              <p:cNvSpPr>
                <a:spLocks noChangeShapeType="1"/>
              </p:cNvSpPr>
              <p:nvPr/>
            </p:nvSpPr>
            <p:spPr bwMode="auto">
              <a:xfrm>
                <a:off x="2058" y="32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35"/>
              <p:cNvSpPr>
                <a:spLocks noChangeShapeType="1"/>
              </p:cNvSpPr>
              <p:nvPr/>
            </p:nvSpPr>
            <p:spPr bwMode="auto">
              <a:xfrm>
                <a:off x="2603" y="32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36"/>
              <p:cNvSpPr>
                <a:spLocks noChangeShapeType="1"/>
              </p:cNvSpPr>
              <p:nvPr/>
            </p:nvSpPr>
            <p:spPr bwMode="auto">
              <a:xfrm>
                <a:off x="1766" y="35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37"/>
              <p:cNvSpPr>
                <a:spLocks noChangeShapeType="1"/>
              </p:cNvSpPr>
              <p:nvPr/>
            </p:nvSpPr>
            <p:spPr bwMode="auto">
              <a:xfrm>
                <a:off x="2018" y="35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38"/>
              <p:cNvSpPr>
                <a:spLocks noChangeShapeType="1"/>
              </p:cNvSpPr>
              <p:nvPr/>
            </p:nvSpPr>
            <p:spPr bwMode="auto">
              <a:xfrm>
                <a:off x="3374" y="35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39"/>
              <p:cNvSpPr>
                <a:spLocks noChangeShapeType="1"/>
              </p:cNvSpPr>
              <p:nvPr/>
            </p:nvSpPr>
            <p:spPr bwMode="auto">
              <a:xfrm>
                <a:off x="2699" y="35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40"/>
              <p:cNvSpPr>
                <a:spLocks noChangeShapeType="1"/>
              </p:cNvSpPr>
              <p:nvPr/>
            </p:nvSpPr>
            <p:spPr bwMode="auto">
              <a:xfrm>
                <a:off x="3024" y="355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369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1"/>
            <a:ext cx="8568952" cy="57606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Constructing the truth table from a logic </a:t>
            </a:r>
            <a:r>
              <a:rPr lang="en-US" altLang="zh-CN" b="1" dirty="0" smtClean="0">
                <a:ea typeface="宋体" charset="-122"/>
              </a:rPr>
              <a:t>expression</a:t>
            </a:r>
          </a:p>
          <a:p>
            <a:pPr marL="0" indent="0">
              <a:buNone/>
            </a:pPr>
            <a:endParaRPr lang="en-US" altLang="zh-CN" dirty="0">
              <a:solidFill>
                <a:schemeClr val="folHlink"/>
              </a:solidFill>
              <a:ea typeface="宋体" charset="-122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83568" y="2444695"/>
            <a:ext cx="80648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 smtClean="0">
                <a:ea typeface="宋体" charset="-122"/>
              </a:rPr>
              <a:t>(1) Determine </a:t>
            </a:r>
            <a:r>
              <a:rPr lang="en-US" altLang="zh-CN" dirty="0">
                <a:ea typeface="宋体" charset="-122"/>
              </a:rPr>
              <a:t>the number of the input and output variables,  and the number of the input variable possible combinations.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683592" y="3236783"/>
            <a:ext cx="80648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(2) Draw the truth table frame according to the input and output variables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Boolean Analysis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3592" y="4028871"/>
            <a:ext cx="80648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(3) List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all</a:t>
            </a:r>
            <a:r>
              <a:rPr lang="en-US" altLang="zh-CN" dirty="0">
                <a:ea typeface="宋体" charset="-122"/>
              </a:rPr>
              <a:t> of the input variable combinations of 1s and 0s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in a binary sequence (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按序）</a:t>
            </a:r>
            <a:r>
              <a:rPr lang="en-US" altLang="zh-CN" dirty="0">
                <a:ea typeface="宋体" charset="-122"/>
              </a:rPr>
              <a:t>.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92" y="4892967"/>
            <a:ext cx="80648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(4) Fill the truth table. If the input variable combinations make the output 1, then place a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 in the corresponding output column, otherwise place a 0.</a:t>
            </a:r>
          </a:p>
        </p:txBody>
      </p:sp>
    </p:spTree>
    <p:extLst>
      <p:ext uri="{BB962C8B-B14F-4D97-AF65-F5344CB8AC3E}">
        <p14:creationId xmlns:p14="http://schemas.microsoft.com/office/powerpoint/2010/main" val="1087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Boolean Analysis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5" name="WordArt 17"/>
          <p:cNvSpPr>
            <a:spLocks noChangeArrowheads="1" noChangeShapeType="1" noTextEdit="1"/>
          </p:cNvSpPr>
          <p:nvPr/>
        </p:nvSpPr>
        <p:spPr bwMode="auto">
          <a:xfrm>
            <a:off x="728192" y="261969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4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123728" y="2607295"/>
            <a:ext cx="1872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9263" indent="-44926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86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X=A(B+CD)</a:t>
            </a:r>
          </a:p>
        </p:txBody>
      </p:sp>
      <p:pic>
        <p:nvPicPr>
          <p:cNvPr id="20" name="Picture 5" descr="t4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40843"/>
            <a:ext cx="4391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6"/>
          <p:cNvSpPr>
            <a:spLocks/>
          </p:cNvSpPr>
          <p:nvPr/>
        </p:nvSpPr>
        <p:spPr bwMode="auto">
          <a:xfrm>
            <a:off x="4283397" y="4917331"/>
            <a:ext cx="215900" cy="1439862"/>
          </a:xfrm>
          <a:prstGeom prst="leftBrace">
            <a:avLst>
              <a:gd name="adj1" fmla="val 5557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5148585" y="5565031"/>
            <a:ext cx="503237" cy="91440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5940747" y="3909268"/>
            <a:ext cx="1008063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5940747" y="4701431"/>
            <a:ext cx="1008063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5940747" y="5493593"/>
            <a:ext cx="1008063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940747" y="6357193"/>
            <a:ext cx="1008063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916831"/>
            <a:ext cx="8568952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mtClean="0">
                <a:ea typeface="宋体" charset="-122"/>
              </a:rPr>
              <a:t> </a:t>
            </a:r>
            <a:r>
              <a:rPr lang="en-US" altLang="zh-CN" b="1" smtClean="0">
                <a:ea typeface="宋体" charset="-122"/>
              </a:rPr>
              <a:t>Constructing the truth table from a logic expression</a:t>
            </a: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solidFill>
                <a:schemeClr val="folHlink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00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Boolean Expressions and Truth Table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3312517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Determining SOP </a:t>
            </a:r>
            <a:r>
              <a:rPr lang="en-US" altLang="zh-CN" b="1" dirty="0">
                <a:ea typeface="宋体" charset="-122"/>
              </a:rPr>
              <a:t>from a truth table</a:t>
            </a:r>
            <a:endParaRPr lang="en-US" altLang="zh-CN" dirty="0" smtClean="0">
              <a:ea typeface="宋体" charset="-122"/>
            </a:endParaRPr>
          </a:p>
          <a:p>
            <a:pPr marL="533400" indent="-533400" algn="just">
              <a:lnSpc>
                <a:spcPct val="110000"/>
              </a:lnSpc>
              <a:buFont typeface="Wingdings" pitchFamily="2" charset="2"/>
              <a:buAutoNum type="arabicParenBoth"/>
            </a:pP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List the binary values</a:t>
            </a:r>
            <a:r>
              <a:rPr lang="en-US" altLang="zh-CN" sz="2400" dirty="0" smtClean="0">
                <a:ea typeface="宋体" charset="-122"/>
              </a:rPr>
              <a:t> of the input variables for which the output is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.</a:t>
            </a:r>
          </a:p>
          <a:p>
            <a:pPr marL="533400" indent="-533400" algn="just">
              <a:lnSpc>
                <a:spcPct val="110000"/>
              </a:lnSpc>
              <a:buFont typeface="Wingdings" pitchFamily="2" charset="2"/>
              <a:buAutoNum type="arabicParenBoth"/>
            </a:pPr>
            <a:r>
              <a:rPr lang="en-US" altLang="zh-CN" sz="2400" dirty="0" smtClean="0">
                <a:ea typeface="宋体" charset="-122"/>
              </a:rPr>
              <a:t>Convert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each binary value to the corresponding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product</a:t>
            </a:r>
            <a:r>
              <a:rPr lang="en-US" altLang="zh-CN" sz="2400" dirty="0">
                <a:ea typeface="宋体" charset="-122"/>
              </a:rPr>
              <a:t> term by replacing each 1 with the corresponding variable and each 0 with the complement.</a:t>
            </a:r>
          </a:p>
          <a:p>
            <a:pPr marL="533400" indent="-533400" algn="just">
              <a:lnSpc>
                <a:spcPct val="110000"/>
              </a:lnSpc>
              <a:buFont typeface="Wingdings" pitchFamily="2" charset="2"/>
              <a:buAutoNum type="arabicParenBoth"/>
            </a:pPr>
            <a:r>
              <a:rPr lang="en-US" altLang="zh-CN" sz="2400" dirty="0">
                <a:ea typeface="宋体" charset="-122"/>
              </a:rPr>
              <a:t>Get the logic expression by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summing</a:t>
            </a:r>
            <a:r>
              <a:rPr lang="en-US" altLang="zh-CN" sz="2400" dirty="0">
                <a:ea typeface="宋体" charset="-122"/>
              </a:rPr>
              <a:t> all the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10378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Boolean </a:t>
            </a:r>
            <a:r>
              <a:rPr lang="en-US" altLang="zh-CN" sz="3200" dirty="0">
                <a:ea typeface="宋体" charset="-122"/>
              </a:rPr>
              <a:t>Operations and Expressions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21260"/>
            <a:ext cx="8496300" cy="2879948"/>
          </a:xfrm>
        </p:spPr>
        <p:txBody>
          <a:bodyPr/>
          <a:lstStyle/>
          <a:p>
            <a:pPr algn="just"/>
            <a:r>
              <a:rPr lang="en-US" altLang="zh-CN" sz="2400" dirty="0" smtClean="0">
                <a:ea typeface="宋体" charset="-122"/>
              </a:rPr>
              <a:t>Boolean </a:t>
            </a:r>
            <a:r>
              <a:rPr lang="en-US" altLang="zh-CN" sz="2400" dirty="0">
                <a:ea typeface="宋体" charset="-122"/>
              </a:rPr>
              <a:t>algebra (</a:t>
            </a:r>
            <a:r>
              <a:rPr lang="zh-CN" altLang="en-US" sz="2400" dirty="0">
                <a:ea typeface="宋体" charset="-122"/>
              </a:rPr>
              <a:t>布尔代数） </a:t>
            </a:r>
            <a:r>
              <a:rPr lang="en-US" altLang="zh-CN" sz="2400" dirty="0">
                <a:ea typeface="宋体" charset="-122"/>
              </a:rPr>
              <a:t>is the mathematics of digital systems.</a:t>
            </a:r>
          </a:p>
          <a:p>
            <a:pPr algn="just"/>
            <a:r>
              <a:rPr lang="en-US" altLang="zh-CN" sz="2400" dirty="0" smtClean="0">
                <a:ea typeface="宋体" charset="-122"/>
              </a:rPr>
              <a:t>In Boolean algebra, a </a:t>
            </a:r>
            <a:r>
              <a:rPr lang="en-US" altLang="zh-CN" sz="2400" b="1" dirty="0" smtClean="0">
                <a:ea typeface="宋体" charset="-122"/>
              </a:rPr>
              <a:t>variable</a:t>
            </a:r>
            <a:r>
              <a:rPr lang="en-US" altLang="zh-CN" sz="2400" dirty="0" smtClean="0">
                <a:ea typeface="宋体" charset="-122"/>
              </a:rPr>
              <a:t> is a symbol used to represent an action, a condition, or data. A single variable can only have a value of 1 or 0.  </a:t>
            </a:r>
          </a:p>
          <a:p>
            <a:pPr algn="just"/>
            <a:r>
              <a:rPr lang="en-US" altLang="zh-CN" sz="2400" dirty="0" smtClean="0">
                <a:ea typeface="宋体" charset="-122"/>
              </a:rPr>
              <a:t>The </a:t>
            </a:r>
            <a:r>
              <a:rPr lang="en-US" altLang="zh-CN" sz="2400" b="1" dirty="0">
                <a:ea typeface="宋体" charset="-122"/>
              </a:rPr>
              <a:t>complement</a:t>
            </a:r>
            <a:r>
              <a:rPr lang="en-US" altLang="zh-CN" sz="2400" dirty="0">
                <a:ea typeface="宋体" charset="-122"/>
              </a:rPr>
              <a:t> represents the inverse of a variable and is indicated with an </a:t>
            </a:r>
            <a:r>
              <a:rPr lang="en-US" altLang="zh-CN" sz="2400" dirty="0" err="1">
                <a:ea typeface="宋体" charset="-122"/>
              </a:rPr>
              <a:t>overbar</a:t>
            </a:r>
            <a:r>
              <a:rPr lang="en-US" altLang="zh-CN" sz="2400" dirty="0">
                <a:ea typeface="宋体" charset="-122"/>
              </a:rPr>
              <a:t>. Thus, the complement of </a:t>
            </a:r>
            <a:r>
              <a:rPr lang="en-US" altLang="zh-CN" sz="2400" i="1" dirty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 is </a:t>
            </a:r>
            <a:r>
              <a:rPr lang="en-US" altLang="zh-CN" sz="2400" i="1" dirty="0">
                <a:ea typeface="宋体" charset="-122"/>
              </a:rPr>
              <a:t>A</a:t>
            </a:r>
            <a:r>
              <a:rPr lang="en-US" altLang="zh-CN" sz="2400" dirty="0" smtClean="0">
                <a:ea typeface="宋体" charset="-122"/>
              </a:rPr>
              <a:t>.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>
            <a:off x="7813225" y="4867572"/>
            <a:ext cx="2413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7544" y="1844824"/>
            <a:ext cx="84963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Boolean algebra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布尔代数</a:t>
            </a:r>
            <a:r>
              <a:rPr lang="en-US" altLang="zh-CN" dirty="0" smtClean="0"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91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Boolean Expressions and Truth Table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3312517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Determining POS from </a:t>
            </a:r>
            <a:r>
              <a:rPr lang="en-US" altLang="zh-CN" b="1" dirty="0">
                <a:ea typeface="宋体" charset="-122"/>
              </a:rPr>
              <a:t>a truth table</a:t>
            </a:r>
          </a:p>
          <a:p>
            <a:pPr marL="533400" indent="-533400" algn="just">
              <a:lnSpc>
                <a:spcPct val="110000"/>
              </a:lnSpc>
              <a:buFont typeface="Wingdings" pitchFamily="2" charset="2"/>
              <a:buAutoNum type="arabicParenBoth"/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List the binary values</a:t>
            </a:r>
            <a:r>
              <a:rPr lang="en-US" altLang="zh-CN" sz="2400" dirty="0">
                <a:ea typeface="宋体" charset="-122"/>
              </a:rPr>
              <a:t> of the input variables for which the output is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charset="-122"/>
              </a:rPr>
              <a:t>0</a:t>
            </a:r>
            <a:r>
              <a:rPr lang="en-US" altLang="zh-CN" sz="2400" dirty="0" smtClean="0">
                <a:ea typeface="宋体" charset="-122"/>
              </a:rPr>
              <a:t>.</a:t>
            </a:r>
            <a:endParaRPr lang="en-US" altLang="zh-CN" sz="2400" dirty="0">
              <a:ea typeface="宋体" charset="-122"/>
            </a:endParaRPr>
          </a:p>
          <a:p>
            <a:pPr marL="533400" indent="-533400" algn="just">
              <a:lnSpc>
                <a:spcPct val="110000"/>
              </a:lnSpc>
              <a:buFont typeface="Wingdings" pitchFamily="2" charset="2"/>
              <a:buAutoNum type="arabicParenBoth"/>
            </a:pPr>
            <a:r>
              <a:rPr lang="en-US" altLang="zh-CN" sz="2400" dirty="0">
                <a:ea typeface="宋体" charset="-122"/>
              </a:rPr>
              <a:t>Convert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each binary value to the corresponding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sum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term by replacing each </a:t>
            </a:r>
            <a:r>
              <a:rPr lang="en-US" altLang="zh-CN" sz="2400" dirty="0" smtClean="0">
                <a:ea typeface="宋体" charset="-122"/>
              </a:rPr>
              <a:t>0 </a:t>
            </a:r>
            <a:r>
              <a:rPr lang="en-US" altLang="zh-CN" sz="2400" dirty="0">
                <a:ea typeface="宋体" charset="-122"/>
              </a:rPr>
              <a:t>with the corresponding variable and each </a:t>
            </a:r>
            <a:r>
              <a:rPr lang="en-US" altLang="zh-CN" sz="2400" dirty="0" smtClean="0">
                <a:ea typeface="宋体" charset="-122"/>
              </a:rPr>
              <a:t>1 </a:t>
            </a:r>
            <a:r>
              <a:rPr lang="en-US" altLang="zh-CN" sz="2400" dirty="0">
                <a:ea typeface="宋体" charset="-122"/>
              </a:rPr>
              <a:t>with the complement.</a:t>
            </a:r>
          </a:p>
          <a:p>
            <a:pPr marL="533400" indent="-533400" algn="just">
              <a:lnSpc>
                <a:spcPct val="110000"/>
              </a:lnSpc>
              <a:buFont typeface="Wingdings" pitchFamily="2" charset="2"/>
              <a:buAutoNum type="arabicParenBoth"/>
            </a:pPr>
            <a:r>
              <a:rPr lang="en-US" altLang="zh-CN" sz="2400" dirty="0">
                <a:ea typeface="宋体" charset="-122"/>
              </a:rPr>
              <a:t>Get the logic expression by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multiplying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all the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7389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8" name="Rectangle 22"/>
          <p:cNvSpPr>
            <a:spLocks noChangeArrowheads="1"/>
          </p:cNvSpPr>
          <p:nvPr/>
        </p:nvSpPr>
        <p:spPr bwMode="auto">
          <a:xfrm>
            <a:off x="3347864" y="2636912"/>
            <a:ext cx="5616624" cy="3672408"/>
          </a:xfrm>
          <a:prstGeom prst="rect">
            <a:avLst/>
          </a:prstGeom>
          <a:noFill/>
          <a:ln w="57150" cmpd="thinThick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3424064" y="2815138"/>
            <a:ext cx="55404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en-US" altLang="zh-CN" sz="2400" dirty="0" smtClean="0">
                <a:ea typeface="宋体" charset="-122"/>
              </a:rPr>
              <a:t>List </a:t>
            </a:r>
            <a:r>
              <a:rPr lang="en-US" altLang="zh-CN" sz="2400" dirty="0">
                <a:ea typeface="宋体" charset="-122"/>
              </a:rPr>
              <a:t>the binary values </a:t>
            </a:r>
            <a:r>
              <a:rPr kumimoji="1" lang="en-US" altLang="zh-CN" sz="2400" dirty="0">
                <a:ea typeface="宋体" charset="-122"/>
                <a:sym typeface="Symbol" pitchFamily="18" charset="2"/>
              </a:rPr>
              <a:t>where the outputs  are “1”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3424064" y="3645024"/>
            <a:ext cx="55404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lang="en-US" altLang="zh-CN" sz="2400" dirty="0" smtClean="0">
                <a:ea typeface="宋体" charset="-122"/>
              </a:rPr>
              <a:t>Convert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each binary value to the corresponding product 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3424064" y="4581128"/>
            <a:ext cx="5013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00000"/>
              </a:lnSpc>
              <a:buClrTx/>
              <a:buFont typeface="Wingdings" pitchFamily="2" charset="2"/>
              <a:buChar char="ü"/>
            </a:pPr>
            <a:r>
              <a:rPr lang="en-US" altLang="zh-CN" dirty="0">
                <a:ea typeface="宋体" charset="-122"/>
              </a:rPr>
              <a:t>S</a:t>
            </a:r>
            <a:r>
              <a:rPr lang="en-US" altLang="zh-CN" dirty="0" smtClean="0">
                <a:ea typeface="宋体" charset="-122"/>
              </a:rPr>
              <a:t>umming </a:t>
            </a:r>
            <a:r>
              <a:rPr lang="en-US" altLang="zh-CN" dirty="0">
                <a:ea typeface="宋体" charset="-122"/>
              </a:rPr>
              <a:t>all the </a:t>
            </a:r>
            <a:r>
              <a:rPr lang="en-US" altLang="zh-CN" dirty="0" smtClean="0">
                <a:ea typeface="宋体" charset="-122"/>
              </a:rPr>
              <a:t>combinations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endParaRPr kumimoji="1" lang="en-US" altLang="zh-CN" b="1" dirty="0">
              <a:latin typeface="宋体" charset="-122"/>
              <a:ea typeface="宋体" charset="-122"/>
            </a:endParaRPr>
          </a:p>
        </p:txBody>
      </p:sp>
      <p:graphicFrame>
        <p:nvGraphicFramePr>
          <p:cNvPr id="1116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470518"/>
              </p:ext>
            </p:extLst>
          </p:nvPr>
        </p:nvGraphicFramePr>
        <p:xfrm>
          <a:off x="3778274" y="5373216"/>
          <a:ext cx="36020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2" name="Equation" r:id="rId3" imgW="1536480" imgH="203040" progId="Equation.3">
                  <p:embed/>
                </p:oleObj>
              </mc:Choice>
              <mc:Fallback>
                <p:oleObj name="Equation" r:id="rId3" imgW="1536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74" y="5373216"/>
                        <a:ext cx="36020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sz="3200" dirty="0">
                <a:ea typeface="宋体" charset="-122"/>
              </a:rPr>
              <a:t>Boolean Expressions and Truth Table</a:t>
            </a:r>
            <a:endParaRPr lang="zh-CN" altLang="en-US" sz="3200" dirty="0">
              <a:ea typeface="宋体" charset="-122"/>
            </a:endParaRPr>
          </a:p>
        </p:txBody>
      </p:sp>
      <p:pic>
        <p:nvPicPr>
          <p:cNvPr id="48170" name="Picture 4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2" y="3116559"/>
            <a:ext cx="2520280" cy="290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WordArt 17"/>
          <p:cNvSpPr>
            <a:spLocks noChangeArrowheads="1" noChangeShapeType="1" noTextEdit="1"/>
          </p:cNvSpPr>
          <p:nvPr/>
        </p:nvSpPr>
        <p:spPr bwMode="auto">
          <a:xfrm>
            <a:off x="728192" y="261969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4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Determining </a:t>
            </a:r>
            <a:r>
              <a:rPr lang="en-US" altLang="zh-CN" b="1" dirty="0" smtClean="0">
                <a:ea typeface="宋体" charset="-122"/>
              </a:rPr>
              <a:t>logic expression </a:t>
            </a:r>
            <a:r>
              <a:rPr lang="en-US" altLang="zh-CN" b="1" dirty="0">
                <a:ea typeface="宋体" charset="-122"/>
              </a:rPr>
              <a:t>from a truth table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5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8" grpId="0" animBg="1"/>
      <p:bldP spid="111639" grpId="0" autoUpdateAnimBg="0"/>
      <p:bldP spid="111640" grpId="0" autoUpdateAnimBg="0"/>
      <p:bldP spid="111641" grpId="0" autoUpdateAnimBg="0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Simplification Methods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Simplification Methods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790326" y="2420889"/>
            <a:ext cx="7958138" cy="15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en-US" altLang="zh-CN" sz="2400" dirty="0" smtClean="0">
                <a:ea typeface="宋体" charset="-122"/>
              </a:rPr>
              <a:t>When design a circuit by a Boolean expression, have to reduce the expression to the simplest form (for a SOP term, the fewest sums and the fewest variables per sum) to make the circuit simple and easy to be implemented.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87200070"/>
              </p:ext>
            </p:extLst>
          </p:nvPr>
        </p:nvGraphicFramePr>
        <p:xfrm>
          <a:off x="2483768" y="3968064"/>
          <a:ext cx="3888432" cy="277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0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Simplification Using Boolean Algebra 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Simplification Using Boolean Algebra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2294" y="2492897"/>
            <a:ext cx="7958138" cy="302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kumimoji="1" lang="en-US" altLang="zh-CN" sz="2400" dirty="0" smtClean="0">
                <a:ea typeface="宋体" charset="-122"/>
              </a:rPr>
              <a:t>The approach is to use the basic laws, rules and theorems of Boolean algebra to process and simplify an expression. </a:t>
            </a:r>
          </a:p>
          <a:p>
            <a:pPr algn="just"/>
            <a:r>
              <a:rPr kumimoji="1" lang="en-US" altLang="zh-CN" sz="2400" dirty="0" smtClean="0">
                <a:ea typeface="宋体" charset="-122"/>
              </a:rPr>
              <a:t>This method depends on a thorough knowledge of Boolean </a:t>
            </a:r>
            <a:r>
              <a:rPr kumimoji="1" lang="en-US" altLang="zh-CN" sz="2400" dirty="0">
                <a:ea typeface="宋体" charset="-122"/>
              </a:rPr>
              <a:t>algebra and considerable practice in its application.</a:t>
            </a:r>
          </a:p>
          <a:p>
            <a:pPr algn="just"/>
            <a:r>
              <a:rPr kumimoji="1" lang="en-US" altLang="zh-CN" sz="2400" dirty="0">
                <a:ea typeface="宋体" charset="-122"/>
              </a:rPr>
              <a:t>The effectiveness of algebraic simplification depends on </a:t>
            </a:r>
            <a:r>
              <a:rPr kumimoji="1" lang="en-US" altLang="zh-CN" sz="2400" dirty="0" smtClean="0">
                <a:ea typeface="宋体" charset="-122"/>
              </a:rPr>
              <a:t>the </a:t>
            </a:r>
            <a:r>
              <a:rPr kumimoji="1" lang="en-US" altLang="zh-CN" sz="2400" dirty="0">
                <a:ea typeface="宋体" charset="-122"/>
              </a:rPr>
              <a:t>familiarity with  all the laws, rules, and theorems of Boolean  algebra and on </a:t>
            </a:r>
            <a:r>
              <a:rPr kumimoji="1" lang="en-US" altLang="zh-CN" sz="2400" dirty="0" smtClean="0">
                <a:ea typeface="宋体" charset="-122"/>
              </a:rPr>
              <a:t>the </a:t>
            </a:r>
            <a:r>
              <a:rPr kumimoji="1" lang="en-US" altLang="zh-CN" sz="2400" dirty="0">
                <a:ea typeface="宋体" charset="-122"/>
              </a:rPr>
              <a:t>ability to apply them</a:t>
            </a:r>
            <a:r>
              <a:rPr kumimoji="1" lang="en-US" altLang="zh-CN" sz="2400" dirty="0" smtClean="0">
                <a:ea typeface="宋体" charset="-122"/>
              </a:rPr>
              <a:t>.</a:t>
            </a:r>
            <a:endParaRPr kumimoji="1"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8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Simplification </a:t>
            </a:r>
            <a:r>
              <a:rPr lang="en-US" altLang="zh-CN" sz="3200" dirty="0">
                <a:ea typeface="宋体" charset="-122"/>
              </a:rPr>
              <a:t>Using Boolean Algebra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396057" y="1916832"/>
            <a:ext cx="578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 smtClean="0">
                <a:ea typeface="黑体" pitchFamily="2" charset="-122"/>
              </a:rPr>
              <a:t>        Y=ABC+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黑体" pitchFamily="2" charset="-122"/>
              </a:rPr>
              <a:t>ABD</a:t>
            </a:r>
            <a:r>
              <a:rPr kumimoji="1" lang="en-US" altLang="zh-CN" sz="2400" b="1" dirty="0" smtClean="0">
                <a:ea typeface="黑体" pitchFamily="2" charset="-122"/>
              </a:rPr>
              <a:t>+ABC+CD+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黑体" pitchFamily="2" charset="-122"/>
              </a:rPr>
              <a:t>BD</a:t>
            </a:r>
            <a:endParaRPr kumimoji="1" lang="en-US" altLang="zh-CN" sz="2000" b="1" dirty="0">
              <a:solidFill>
                <a:schemeClr val="accent2"/>
              </a:solidFill>
              <a:ea typeface="隶书" pitchFamily="49" charset="-122"/>
            </a:endParaRPr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5796136" y="1989857"/>
            <a:ext cx="19367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6263" name="Group 7"/>
          <p:cNvGrpSpPr>
            <a:grpSpLocks/>
          </p:cNvGrpSpPr>
          <p:nvPr/>
        </p:nvGrpSpPr>
        <p:grpSpPr bwMode="auto">
          <a:xfrm>
            <a:off x="4164657" y="1989857"/>
            <a:ext cx="615950" cy="0"/>
            <a:chOff x="2522" y="1033"/>
            <a:chExt cx="388" cy="0"/>
          </a:xfrm>
        </p:grpSpPr>
        <p:sp>
          <p:nvSpPr>
            <p:cNvPr id="96264" name="Line 8"/>
            <p:cNvSpPr>
              <a:spLocks noChangeShapeType="1"/>
            </p:cNvSpPr>
            <p:nvPr/>
          </p:nvSpPr>
          <p:spPr bwMode="auto">
            <a:xfrm>
              <a:off x="2522" y="1033"/>
              <a:ext cx="11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>
              <a:off x="2799" y="1033"/>
              <a:ext cx="111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66" name="Group 10"/>
          <p:cNvGrpSpPr>
            <a:grpSpLocks/>
          </p:cNvGrpSpPr>
          <p:nvPr/>
        </p:nvGrpSpPr>
        <p:grpSpPr bwMode="auto">
          <a:xfrm>
            <a:off x="1437332" y="2523257"/>
            <a:ext cx="7023100" cy="457200"/>
            <a:chOff x="411" y="1356"/>
            <a:chExt cx="4424" cy="288"/>
          </a:xfrm>
        </p:grpSpPr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411" y="1356"/>
              <a:ext cx="44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b="1" dirty="0">
                  <a:ea typeface="黑体" pitchFamily="2" charset="-122"/>
                </a:rPr>
                <a:t>        </a:t>
              </a:r>
              <a:r>
                <a:rPr kumimoji="1" lang="en-US" altLang="zh-CN" sz="2400" b="1" dirty="0">
                  <a:ea typeface="黑体" pitchFamily="2" charset="-122"/>
                </a:rPr>
                <a:t>Y=ABC+ABC+CD+</a:t>
              </a:r>
              <a:r>
                <a:rPr kumimoji="1" lang="en-US" altLang="zh-CN" sz="2400" b="1" dirty="0">
                  <a:solidFill>
                    <a:srgbClr val="FF0000"/>
                  </a:solidFill>
                  <a:ea typeface="黑体" pitchFamily="2" charset="-122"/>
                </a:rPr>
                <a:t>B(AD+D)</a:t>
              </a:r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3104" y="1415"/>
              <a:ext cx="111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6269" name="Group 13"/>
            <p:cNvGrpSpPr>
              <a:grpSpLocks/>
            </p:cNvGrpSpPr>
            <p:nvPr/>
          </p:nvGrpSpPr>
          <p:grpSpPr bwMode="auto">
            <a:xfrm>
              <a:off x="1639" y="1415"/>
              <a:ext cx="388" cy="0"/>
              <a:chOff x="2522" y="1033"/>
              <a:chExt cx="388" cy="0"/>
            </a:xfrm>
          </p:grpSpPr>
          <p:sp>
            <p:nvSpPr>
              <p:cNvPr id="96270" name="Line 14"/>
              <p:cNvSpPr>
                <a:spLocks noChangeShapeType="1"/>
              </p:cNvSpPr>
              <p:nvPr/>
            </p:nvSpPr>
            <p:spPr bwMode="auto">
              <a:xfrm>
                <a:off x="2522" y="1033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1" name="Line 15"/>
              <p:cNvSpPr>
                <a:spLocks noChangeShapeType="1"/>
              </p:cNvSpPr>
              <p:nvPr/>
            </p:nvSpPr>
            <p:spPr bwMode="auto">
              <a:xfrm>
                <a:off x="2799" y="1033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2242194" y="2912194"/>
            <a:ext cx="4849813" cy="457200"/>
            <a:chOff x="918" y="1601"/>
            <a:chExt cx="3055" cy="288"/>
          </a:xfrm>
        </p:grpSpPr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918" y="1601"/>
              <a:ext cx="30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ea typeface="隶书" pitchFamily="49" charset="-122"/>
                </a:rPr>
                <a:t>= </a:t>
              </a:r>
              <a:r>
                <a:rPr kumimoji="1" lang="en-US" altLang="zh-CN" sz="2400" b="1" dirty="0">
                  <a:ea typeface="黑体" pitchFamily="2" charset="-122"/>
                </a:rPr>
                <a:t>ABC+ABC+CD+</a:t>
              </a:r>
              <a:r>
                <a:rPr kumimoji="1" lang="en-US" altLang="zh-CN" sz="2400" b="1" dirty="0">
                  <a:solidFill>
                    <a:srgbClr val="FF0000"/>
                  </a:solidFill>
                  <a:ea typeface="黑体" pitchFamily="2" charset="-122"/>
                </a:rPr>
                <a:t>B(A+D)</a:t>
              </a:r>
              <a:endParaRPr kumimoji="1" lang="en-US" altLang="zh-CN" sz="2400" b="1" dirty="0">
                <a:ea typeface="黑体" pitchFamily="2" charset="-122"/>
              </a:endParaRPr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 flipV="1">
              <a:off x="2989" y="1655"/>
              <a:ext cx="115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6275" name="Group 19"/>
            <p:cNvGrpSpPr>
              <a:grpSpLocks/>
            </p:cNvGrpSpPr>
            <p:nvPr/>
          </p:nvGrpSpPr>
          <p:grpSpPr bwMode="auto">
            <a:xfrm>
              <a:off x="1658" y="1654"/>
              <a:ext cx="388" cy="0"/>
              <a:chOff x="2522" y="1033"/>
              <a:chExt cx="388" cy="0"/>
            </a:xfrm>
          </p:grpSpPr>
          <p:sp>
            <p:nvSpPr>
              <p:cNvPr id="96276" name="Line 20"/>
              <p:cNvSpPr>
                <a:spLocks noChangeShapeType="1"/>
              </p:cNvSpPr>
              <p:nvPr/>
            </p:nvSpPr>
            <p:spPr bwMode="auto">
              <a:xfrm>
                <a:off x="2522" y="1033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7" name="Line 21"/>
              <p:cNvSpPr>
                <a:spLocks noChangeShapeType="1"/>
              </p:cNvSpPr>
              <p:nvPr/>
            </p:nvSpPr>
            <p:spPr bwMode="auto">
              <a:xfrm>
                <a:off x="2799" y="1033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6278" name="Group 22"/>
          <p:cNvGrpSpPr>
            <a:grpSpLocks/>
          </p:cNvGrpSpPr>
          <p:nvPr/>
        </p:nvGrpSpPr>
        <p:grpSpPr bwMode="auto">
          <a:xfrm>
            <a:off x="2231082" y="3283669"/>
            <a:ext cx="4238625" cy="457200"/>
            <a:chOff x="911" y="1835"/>
            <a:chExt cx="2670" cy="288"/>
          </a:xfrm>
        </p:grpSpPr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911" y="1835"/>
              <a:ext cx="2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隶书" pitchFamily="49" charset="-122"/>
                </a:rPr>
                <a:t>= </a:t>
              </a:r>
              <a:r>
                <a:rPr kumimoji="1" lang="en-US" altLang="zh-CN" sz="2400" b="1">
                  <a:solidFill>
                    <a:srgbClr val="FF0000"/>
                  </a:solidFill>
                  <a:ea typeface="黑体" pitchFamily="2" charset="-122"/>
                </a:rPr>
                <a:t>ABC</a:t>
              </a:r>
              <a:r>
                <a:rPr kumimoji="1" lang="en-US" altLang="zh-CN" sz="2400" b="1">
                  <a:ea typeface="黑体" pitchFamily="2" charset="-122"/>
                </a:rPr>
                <a:t>+ABC+CD+</a:t>
              </a:r>
              <a:r>
                <a:rPr kumimoji="1" lang="en-US" altLang="zh-CN" sz="2400" b="1">
                  <a:solidFill>
                    <a:srgbClr val="FF0000"/>
                  </a:solidFill>
                  <a:ea typeface="黑体" pitchFamily="2" charset="-122"/>
                </a:rPr>
                <a:t>BA</a:t>
              </a:r>
              <a:r>
                <a:rPr kumimoji="1" lang="en-US" altLang="zh-CN" sz="2400" b="1">
                  <a:solidFill>
                    <a:schemeClr val="accent2"/>
                  </a:solidFill>
                  <a:ea typeface="黑体" pitchFamily="2" charset="-122"/>
                </a:rPr>
                <a:t>+BD</a:t>
              </a:r>
              <a:endParaRPr kumimoji="1" lang="en-US" altLang="zh-CN" sz="2400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  <p:grpSp>
          <p:nvGrpSpPr>
            <p:cNvPr id="96280" name="Group 24"/>
            <p:cNvGrpSpPr>
              <a:grpSpLocks/>
            </p:cNvGrpSpPr>
            <p:nvPr/>
          </p:nvGrpSpPr>
          <p:grpSpPr bwMode="auto">
            <a:xfrm>
              <a:off x="1655" y="1893"/>
              <a:ext cx="388" cy="0"/>
              <a:chOff x="2522" y="1033"/>
              <a:chExt cx="388" cy="0"/>
            </a:xfrm>
          </p:grpSpPr>
          <p:sp>
            <p:nvSpPr>
              <p:cNvPr id="96281" name="Line 25"/>
              <p:cNvSpPr>
                <a:spLocks noChangeShapeType="1"/>
              </p:cNvSpPr>
              <p:nvPr/>
            </p:nvSpPr>
            <p:spPr bwMode="auto">
              <a:xfrm>
                <a:off x="2522" y="1033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82" name="Line 26"/>
              <p:cNvSpPr>
                <a:spLocks noChangeShapeType="1"/>
              </p:cNvSpPr>
              <p:nvPr/>
            </p:nvSpPr>
            <p:spPr bwMode="auto">
              <a:xfrm>
                <a:off x="2799" y="1033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 flipV="1">
              <a:off x="3045" y="1889"/>
              <a:ext cx="107" cy="0"/>
            </a:xfrm>
            <a:prstGeom prst="line">
              <a:avLst/>
            </a:prstGeom>
            <a:noFill/>
            <a:ln w="28575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84" name="Group 28"/>
          <p:cNvGrpSpPr>
            <a:grpSpLocks/>
          </p:cNvGrpSpPr>
          <p:nvPr/>
        </p:nvGrpSpPr>
        <p:grpSpPr bwMode="auto">
          <a:xfrm>
            <a:off x="2246957" y="3634507"/>
            <a:ext cx="4927600" cy="457200"/>
            <a:chOff x="921" y="2056"/>
            <a:chExt cx="3104" cy="288"/>
          </a:xfrm>
        </p:grpSpPr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921" y="2056"/>
              <a:ext cx="3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隶书" pitchFamily="49" charset="-122"/>
                </a:rPr>
                <a:t>=</a:t>
              </a:r>
              <a:r>
                <a:rPr kumimoji="1" lang="en-US" altLang="zh-CN" sz="2400" b="1">
                  <a:solidFill>
                    <a:srgbClr val="FF0000"/>
                  </a:solidFill>
                  <a:ea typeface="隶书" pitchFamily="49" charset="-122"/>
                </a:rPr>
                <a:t>AB </a:t>
              </a:r>
              <a:r>
                <a:rPr kumimoji="1" lang="en-US" altLang="zh-CN" sz="2400" b="1">
                  <a:solidFill>
                    <a:schemeClr val="accent2"/>
                  </a:solidFill>
                  <a:ea typeface="黑体" pitchFamily="2" charset="-122"/>
                </a:rPr>
                <a:t>+ABC</a:t>
              </a:r>
              <a:r>
                <a:rPr kumimoji="1" lang="en-US" altLang="zh-CN" sz="2400" b="1">
                  <a:ea typeface="黑体" pitchFamily="2" charset="-122"/>
                </a:rPr>
                <a:t>+CD+BD</a:t>
              </a:r>
            </a:p>
          </p:txBody>
        </p:sp>
        <p:grpSp>
          <p:nvGrpSpPr>
            <p:cNvPr id="96286" name="Group 30"/>
            <p:cNvGrpSpPr>
              <a:grpSpLocks/>
            </p:cNvGrpSpPr>
            <p:nvPr/>
          </p:nvGrpSpPr>
          <p:grpSpPr bwMode="auto">
            <a:xfrm>
              <a:off x="1531" y="2110"/>
              <a:ext cx="388" cy="0"/>
              <a:chOff x="2522" y="1033"/>
              <a:chExt cx="388" cy="0"/>
            </a:xfrm>
          </p:grpSpPr>
          <p:sp>
            <p:nvSpPr>
              <p:cNvPr id="96287" name="Line 31"/>
              <p:cNvSpPr>
                <a:spLocks noChangeShapeType="1"/>
              </p:cNvSpPr>
              <p:nvPr/>
            </p:nvSpPr>
            <p:spPr bwMode="auto">
              <a:xfrm>
                <a:off x="2522" y="1033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88" name="Line 32"/>
              <p:cNvSpPr>
                <a:spLocks noChangeShapeType="1"/>
              </p:cNvSpPr>
              <p:nvPr/>
            </p:nvSpPr>
            <p:spPr bwMode="auto">
              <a:xfrm>
                <a:off x="2799" y="1033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6289" name="Line 33"/>
            <p:cNvSpPr>
              <a:spLocks noChangeShapeType="1"/>
            </p:cNvSpPr>
            <p:nvPr/>
          </p:nvSpPr>
          <p:spPr bwMode="auto">
            <a:xfrm>
              <a:off x="2556" y="2111"/>
              <a:ext cx="1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90" name="Group 34"/>
          <p:cNvGrpSpPr>
            <a:grpSpLocks/>
          </p:cNvGrpSpPr>
          <p:nvPr/>
        </p:nvGrpSpPr>
        <p:grpSpPr bwMode="auto">
          <a:xfrm>
            <a:off x="2246957" y="3967882"/>
            <a:ext cx="4202112" cy="457200"/>
            <a:chOff x="921" y="2266"/>
            <a:chExt cx="2647" cy="288"/>
          </a:xfrm>
        </p:grpSpPr>
        <p:sp>
          <p:nvSpPr>
            <p:cNvPr id="96291" name="Text Box 35"/>
            <p:cNvSpPr txBox="1">
              <a:spLocks noChangeArrowheads="1"/>
            </p:cNvSpPr>
            <p:nvPr/>
          </p:nvSpPr>
          <p:spPr bwMode="auto">
            <a:xfrm>
              <a:off x="921" y="2266"/>
              <a:ext cx="2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隶书" pitchFamily="49" charset="-122"/>
                </a:rPr>
                <a:t>=B</a:t>
              </a:r>
              <a:r>
                <a:rPr kumimoji="1" lang="en-US" altLang="zh-CN" sz="2400" b="1">
                  <a:solidFill>
                    <a:srgbClr val="FF0000"/>
                  </a:solidFill>
                  <a:ea typeface="隶书" pitchFamily="49" charset="-122"/>
                </a:rPr>
                <a:t>(A+AC)</a:t>
              </a:r>
              <a:r>
                <a:rPr kumimoji="1" lang="en-US" altLang="zh-CN" sz="2400" b="1">
                  <a:ea typeface="隶书" pitchFamily="49" charset="-122"/>
                </a:rPr>
                <a:t>+CD+BD</a:t>
              </a:r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>
              <a:off x="1534" y="2333"/>
              <a:ext cx="7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3" name="Line 37"/>
            <p:cNvSpPr>
              <a:spLocks noChangeShapeType="1"/>
            </p:cNvSpPr>
            <p:nvPr/>
          </p:nvSpPr>
          <p:spPr bwMode="auto">
            <a:xfrm>
              <a:off x="1711" y="2322"/>
              <a:ext cx="7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4" name="Line 38"/>
            <p:cNvSpPr>
              <a:spLocks noChangeShapeType="1"/>
            </p:cNvSpPr>
            <p:nvPr/>
          </p:nvSpPr>
          <p:spPr bwMode="auto">
            <a:xfrm>
              <a:off x="2500" y="2322"/>
              <a:ext cx="1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95" name="Group 39"/>
          <p:cNvGrpSpPr>
            <a:grpSpLocks/>
          </p:cNvGrpSpPr>
          <p:nvPr/>
        </p:nvGrpSpPr>
        <p:grpSpPr bwMode="auto">
          <a:xfrm>
            <a:off x="2264419" y="4293319"/>
            <a:ext cx="2589213" cy="457200"/>
            <a:chOff x="932" y="2471"/>
            <a:chExt cx="1631" cy="288"/>
          </a:xfrm>
        </p:grpSpPr>
        <p:sp>
          <p:nvSpPr>
            <p:cNvPr id="96296" name="Rectangle 40"/>
            <p:cNvSpPr>
              <a:spLocks noChangeArrowheads="1"/>
            </p:cNvSpPr>
            <p:nvPr/>
          </p:nvSpPr>
          <p:spPr bwMode="auto">
            <a:xfrm>
              <a:off x="932" y="2471"/>
              <a:ext cx="16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隶书" pitchFamily="49" charset="-122"/>
                </a:rPr>
                <a:t>=B</a:t>
              </a:r>
              <a:r>
                <a:rPr kumimoji="1" lang="en-US" altLang="zh-CN" sz="2400" b="1">
                  <a:solidFill>
                    <a:srgbClr val="FF0000"/>
                  </a:solidFill>
                  <a:ea typeface="隶书" pitchFamily="49" charset="-122"/>
                </a:rPr>
                <a:t>(A+C)</a:t>
              </a:r>
              <a:r>
                <a:rPr kumimoji="1" lang="en-US" altLang="zh-CN" sz="2400" b="1">
                  <a:ea typeface="隶书" pitchFamily="49" charset="-122"/>
                </a:rPr>
                <a:t>+CD+BD</a:t>
              </a:r>
            </a:p>
          </p:txBody>
        </p:sp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>
              <a:off x="1556" y="2533"/>
              <a:ext cx="100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 flipV="1">
              <a:off x="2367" y="2533"/>
              <a:ext cx="95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99" name="Group 43"/>
          <p:cNvGrpSpPr>
            <a:grpSpLocks/>
          </p:cNvGrpSpPr>
          <p:nvPr/>
        </p:nvGrpSpPr>
        <p:grpSpPr bwMode="auto">
          <a:xfrm>
            <a:off x="2262832" y="4647332"/>
            <a:ext cx="2589212" cy="457200"/>
            <a:chOff x="931" y="2694"/>
            <a:chExt cx="1631" cy="288"/>
          </a:xfrm>
        </p:grpSpPr>
        <p:sp>
          <p:nvSpPr>
            <p:cNvPr id="96300" name="Rectangle 44"/>
            <p:cNvSpPr>
              <a:spLocks noChangeArrowheads="1"/>
            </p:cNvSpPr>
            <p:nvPr/>
          </p:nvSpPr>
          <p:spPr bwMode="auto">
            <a:xfrm>
              <a:off x="931" y="2694"/>
              <a:ext cx="16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ea typeface="隶书" pitchFamily="49" charset="-122"/>
                </a:rPr>
                <a:t>=</a:t>
              </a:r>
              <a:r>
                <a:rPr kumimoji="1" lang="en-US" altLang="zh-CN" sz="2400" b="1" dirty="0">
                  <a:solidFill>
                    <a:schemeClr val="accent2"/>
                  </a:solidFill>
                  <a:ea typeface="隶书" pitchFamily="49" charset="-122"/>
                </a:rPr>
                <a:t>BA</a:t>
              </a:r>
              <a:r>
                <a:rPr kumimoji="1" lang="en-US" altLang="zh-CN" sz="2400" b="1" dirty="0">
                  <a:ea typeface="隶书" pitchFamily="49" charset="-122"/>
                </a:rPr>
                <a:t>+</a:t>
              </a:r>
              <a:r>
                <a:rPr kumimoji="1" lang="en-US" altLang="zh-CN" sz="2400" b="1" dirty="0">
                  <a:solidFill>
                    <a:srgbClr val="FF0000"/>
                  </a:solidFill>
                  <a:ea typeface="隶书" pitchFamily="49" charset="-122"/>
                </a:rPr>
                <a:t>BC</a:t>
              </a:r>
              <a:r>
                <a:rPr kumimoji="1" lang="en-US" altLang="zh-CN" sz="2400" b="1" dirty="0">
                  <a:ea typeface="隶书" pitchFamily="49" charset="-122"/>
                </a:rPr>
                <a:t>+CD+</a:t>
              </a:r>
              <a:r>
                <a:rPr kumimoji="1" lang="en-US" altLang="zh-CN" sz="2400" b="1" dirty="0">
                  <a:solidFill>
                    <a:srgbClr val="FF0000"/>
                  </a:solidFill>
                  <a:ea typeface="隶书" pitchFamily="49" charset="-122"/>
                </a:rPr>
                <a:t>BD</a:t>
              </a:r>
              <a:endParaRPr kumimoji="1" lang="en-US" altLang="zh-CN" sz="2400" b="1" dirty="0">
                <a:ea typeface="隶书" pitchFamily="49" charset="-122"/>
              </a:endParaRPr>
            </a:p>
          </p:txBody>
        </p:sp>
        <p:sp>
          <p:nvSpPr>
            <p:cNvPr id="96301" name="Line 45"/>
            <p:cNvSpPr>
              <a:spLocks noChangeShapeType="1"/>
            </p:cNvSpPr>
            <p:nvPr/>
          </p:nvSpPr>
          <p:spPr bwMode="auto">
            <a:xfrm flipV="1">
              <a:off x="1611" y="2755"/>
              <a:ext cx="135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2" name="Line 46"/>
            <p:cNvSpPr>
              <a:spLocks noChangeShapeType="1"/>
            </p:cNvSpPr>
            <p:nvPr/>
          </p:nvSpPr>
          <p:spPr bwMode="auto">
            <a:xfrm>
              <a:off x="2378" y="2755"/>
              <a:ext cx="122" cy="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303" name="Group 47"/>
          <p:cNvGrpSpPr>
            <a:grpSpLocks/>
          </p:cNvGrpSpPr>
          <p:nvPr/>
        </p:nvGrpSpPr>
        <p:grpSpPr bwMode="auto">
          <a:xfrm>
            <a:off x="2281882" y="5018807"/>
            <a:ext cx="2589212" cy="457200"/>
            <a:chOff x="943" y="2928"/>
            <a:chExt cx="1631" cy="288"/>
          </a:xfrm>
        </p:grpSpPr>
        <p:sp>
          <p:nvSpPr>
            <p:cNvPr id="96304" name="Rectangle 48"/>
            <p:cNvSpPr>
              <a:spLocks noChangeArrowheads="1"/>
            </p:cNvSpPr>
            <p:nvPr/>
          </p:nvSpPr>
          <p:spPr bwMode="auto">
            <a:xfrm>
              <a:off x="943" y="2928"/>
              <a:ext cx="16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ea typeface="隶书" pitchFamily="49" charset="-122"/>
                </a:rPr>
                <a:t>=BA+</a:t>
              </a:r>
              <a:r>
                <a:rPr kumimoji="1" lang="en-US" altLang="zh-CN" sz="2400" b="1" dirty="0">
                  <a:solidFill>
                    <a:srgbClr val="FF0000"/>
                  </a:solidFill>
                  <a:ea typeface="隶书" pitchFamily="49" charset="-122"/>
                </a:rPr>
                <a:t>B(C+D)</a:t>
              </a:r>
              <a:r>
                <a:rPr kumimoji="1" lang="en-US" altLang="zh-CN" sz="2400" b="1" dirty="0">
                  <a:ea typeface="隶书" pitchFamily="49" charset="-122"/>
                </a:rPr>
                <a:t>+CD</a:t>
              </a:r>
              <a:endParaRPr kumimoji="1" lang="en-US" altLang="zh-CN" sz="2400" b="1" dirty="0">
                <a:solidFill>
                  <a:srgbClr val="FF0000"/>
                </a:solidFill>
                <a:ea typeface="隶书" pitchFamily="49" charset="-122"/>
              </a:endParaRPr>
            </a:p>
          </p:txBody>
        </p:sp>
        <p:sp>
          <p:nvSpPr>
            <p:cNvPr id="96305" name="Line 49"/>
            <p:cNvSpPr>
              <a:spLocks noChangeShapeType="1"/>
            </p:cNvSpPr>
            <p:nvPr/>
          </p:nvSpPr>
          <p:spPr bwMode="auto">
            <a:xfrm flipV="1">
              <a:off x="1711" y="2989"/>
              <a:ext cx="97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V="1">
              <a:off x="1934" y="2989"/>
              <a:ext cx="109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307" name="Group 51"/>
          <p:cNvGrpSpPr>
            <a:grpSpLocks/>
          </p:cNvGrpSpPr>
          <p:nvPr/>
        </p:nvGrpSpPr>
        <p:grpSpPr bwMode="auto">
          <a:xfrm>
            <a:off x="2294582" y="5352182"/>
            <a:ext cx="2212975" cy="457200"/>
            <a:chOff x="951" y="3138"/>
            <a:chExt cx="1394" cy="288"/>
          </a:xfrm>
        </p:grpSpPr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>
              <a:off x="951" y="3138"/>
              <a:ext cx="1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隶书" pitchFamily="49" charset="-122"/>
                </a:rPr>
                <a:t>=BA+</a:t>
              </a:r>
              <a:r>
                <a:rPr kumimoji="1" lang="en-US" altLang="zh-CN" sz="2400" b="1">
                  <a:solidFill>
                    <a:srgbClr val="FF0000"/>
                  </a:solidFill>
                  <a:ea typeface="隶书" pitchFamily="49" charset="-122"/>
                </a:rPr>
                <a:t>BCD</a:t>
              </a:r>
              <a:r>
                <a:rPr kumimoji="1" lang="en-US" altLang="zh-CN" sz="2400" b="1">
                  <a:solidFill>
                    <a:schemeClr val="accent2"/>
                  </a:solidFill>
                  <a:ea typeface="隶书" pitchFamily="49" charset="-122"/>
                </a:rPr>
                <a:t>+CD</a:t>
              </a:r>
              <a:endParaRPr kumimoji="1" lang="en-US" altLang="zh-CN" sz="2400" b="1">
                <a:ea typeface="隶书" pitchFamily="49" charset="-122"/>
              </a:endParaRPr>
            </a:p>
          </p:txBody>
        </p:sp>
        <p:sp>
          <p:nvSpPr>
            <p:cNvPr id="96309" name="Line 53"/>
            <p:cNvSpPr>
              <a:spLocks noChangeShapeType="1"/>
            </p:cNvSpPr>
            <p:nvPr/>
          </p:nvSpPr>
          <p:spPr bwMode="auto">
            <a:xfrm>
              <a:off x="1656" y="3200"/>
              <a:ext cx="222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10" name="Rectangle 54"/>
          <p:cNvSpPr>
            <a:spLocks noChangeArrowheads="1"/>
          </p:cNvSpPr>
          <p:nvPr/>
        </p:nvSpPr>
        <p:spPr bwMode="auto">
          <a:xfrm>
            <a:off x="2286644" y="5671269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隶书" pitchFamily="49" charset="-122"/>
              </a:rPr>
              <a:t>=BA+</a:t>
            </a:r>
            <a:r>
              <a:rPr kumimoji="1" lang="en-US" altLang="zh-CN" sz="2400" b="1">
                <a:solidFill>
                  <a:srgbClr val="FF0000"/>
                </a:solidFill>
                <a:ea typeface="隶书" pitchFamily="49" charset="-122"/>
              </a:rPr>
              <a:t>B+CD</a:t>
            </a:r>
            <a:endParaRPr kumimoji="1" lang="en-US" altLang="zh-CN" sz="2400" b="1">
              <a:solidFill>
                <a:schemeClr val="accent2"/>
              </a:solidFill>
              <a:ea typeface="隶书" pitchFamily="49" charset="-122"/>
            </a:endParaRPr>
          </a:p>
        </p:txBody>
      </p:sp>
      <p:sp>
        <p:nvSpPr>
          <p:cNvPr id="96311" name="Rectangle 55"/>
          <p:cNvSpPr>
            <a:spLocks noChangeArrowheads="1"/>
          </p:cNvSpPr>
          <p:nvPr/>
        </p:nvSpPr>
        <p:spPr bwMode="auto">
          <a:xfrm>
            <a:off x="2259657" y="6022107"/>
            <a:ext cx="192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隶书" pitchFamily="49" charset="-122"/>
              </a:rPr>
              <a:t>=B(A+1)+CD</a:t>
            </a:r>
            <a:endParaRPr kumimoji="1" lang="en-US" altLang="zh-CN" sz="2400" b="1">
              <a:solidFill>
                <a:schemeClr val="accent2"/>
              </a:solidFill>
              <a:ea typeface="隶书" pitchFamily="49" charset="-122"/>
            </a:endParaRPr>
          </a:p>
        </p:txBody>
      </p:sp>
      <p:sp>
        <p:nvSpPr>
          <p:cNvPr id="96312" name="Rectangle 56"/>
          <p:cNvSpPr>
            <a:spLocks noChangeArrowheads="1"/>
          </p:cNvSpPr>
          <p:nvPr/>
        </p:nvSpPr>
        <p:spPr bwMode="auto">
          <a:xfrm>
            <a:off x="2299344" y="6357069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隶书" pitchFamily="49" charset="-122"/>
              </a:rPr>
              <a:t>=B+CD</a:t>
            </a:r>
          </a:p>
        </p:txBody>
      </p:sp>
      <p:sp>
        <p:nvSpPr>
          <p:cNvPr id="56" name="WordArt 13"/>
          <p:cNvSpPr>
            <a:spLocks noChangeArrowheads="1" noChangeShapeType="1" noTextEdit="1"/>
          </p:cNvSpPr>
          <p:nvPr/>
        </p:nvSpPr>
        <p:spPr bwMode="auto">
          <a:xfrm>
            <a:off x="683568" y="1971625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5097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6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6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6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6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6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6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10" grpId="0" autoUpdateAnimBg="0"/>
      <p:bldP spid="96311" grpId="0" autoUpdateAnimBg="0"/>
      <p:bldP spid="96312" grpId="0" autoUpdateAnimBg="0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The </a:t>
            </a:r>
            <a:r>
              <a:rPr lang="en-US" altLang="zh-CN" sz="3200" dirty="0" err="1">
                <a:ea typeface="宋体" charset="-122"/>
              </a:rPr>
              <a:t>Karnaugh</a:t>
            </a:r>
            <a:r>
              <a:rPr lang="en-US" altLang="zh-CN" sz="3200" dirty="0">
                <a:ea typeface="宋体" charset="-122"/>
              </a:rPr>
              <a:t> Map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The </a:t>
            </a:r>
            <a:r>
              <a:rPr lang="en-US" altLang="zh-CN" b="1" dirty="0" err="1">
                <a:ea typeface="宋体" charset="-122"/>
              </a:rPr>
              <a:t>Karnaugh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Map</a:t>
            </a:r>
            <a:r>
              <a:rPr lang="zh-CN" altLang="en-US" dirty="0" smtClean="0">
                <a:ea typeface="宋体" charset="-122"/>
              </a:rPr>
              <a:t>（</a:t>
            </a:r>
            <a:r>
              <a:rPr lang="zh-CN" altLang="en-US" b="1" dirty="0">
                <a:ea typeface="宋体" charset="-122"/>
              </a:rPr>
              <a:t>卡诺图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713184" y="2457574"/>
            <a:ext cx="78192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US" altLang="zh-CN" sz="2400" dirty="0">
                <a:ea typeface="宋体" charset="-122"/>
              </a:rPr>
              <a:t>The </a:t>
            </a:r>
            <a:r>
              <a:rPr lang="en-US" altLang="zh-CN" sz="2400" dirty="0" err="1">
                <a:ea typeface="宋体" charset="-122"/>
              </a:rPr>
              <a:t>Karnaugh</a:t>
            </a:r>
            <a:r>
              <a:rPr lang="en-US" altLang="zh-CN" sz="2400" dirty="0">
                <a:ea typeface="宋体" charset="-122"/>
              </a:rPr>
              <a:t> map (K-map) is a tool for simplifying combinational logic with 3 or 4 variables. </a:t>
            </a:r>
            <a:endParaRPr lang="en-US" altLang="zh-CN" sz="2400" dirty="0" smtClean="0">
              <a:ea typeface="宋体" charset="-122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US" altLang="zh-CN" sz="2400" dirty="0" smtClean="0">
                <a:ea typeface="宋体" charset="-122"/>
              </a:rPr>
              <a:t>For </a:t>
            </a:r>
            <a:r>
              <a:rPr lang="en-US" altLang="zh-CN" sz="2400" dirty="0">
                <a:ea typeface="宋体" charset="-122"/>
              </a:rPr>
              <a:t>3 variables, 8 </a:t>
            </a:r>
            <a:r>
              <a:rPr lang="en-US" altLang="zh-CN" sz="2400" dirty="0" smtClean="0">
                <a:ea typeface="宋体" charset="-122"/>
              </a:rPr>
              <a:t>cells</a:t>
            </a:r>
            <a:r>
              <a:rPr kumimoji="1" lang="en-US" altLang="zh-CN" sz="2400" dirty="0" smtClean="0">
                <a:ea typeface="隶书" pitchFamily="49" charset="-122"/>
              </a:rPr>
              <a:t>(</a:t>
            </a:r>
            <a:r>
              <a:rPr kumimoji="1" lang="zh-CN" altLang="en-US" sz="2400" dirty="0">
                <a:latin typeface="宋体" pitchFamily="2" charset="-122"/>
                <a:ea typeface="宋体" pitchFamily="2" charset="-122"/>
              </a:rPr>
              <a:t>单元</a:t>
            </a:r>
            <a:r>
              <a:rPr kumimoji="1" lang="en-US" altLang="zh-CN" sz="2400" dirty="0">
                <a:ea typeface="隶书" pitchFamily="49" charset="-122"/>
              </a:rPr>
              <a:t>)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are required (2</a:t>
            </a:r>
            <a:r>
              <a:rPr lang="en-US" altLang="zh-CN" sz="2400" baseline="300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). 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611560" y="3860697"/>
            <a:ext cx="6120680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30000"/>
              </a:spcBef>
            </a:pPr>
            <a:r>
              <a:rPr lang="en-US" altLang="zh-CN" sz="2400" dirty="0">
                <a:ea typeface="宋体" charset="-122"/>
              </a:rPr>
              <a:t>The map shown is for three variables labeled </a:t>
            </a:r>
            <a:r>
              <a:rPr lang="en-US" altLang="zh-CN" sz="2400" i="1" dirty="0">
                <a:ea typeface="宋体" charset="-122"/>
              </a:rPr>
              <a:t>A, B,</a:t>
            </a:r>
            <a:r>
              <a:rPr lang="en-US" altLang="zh-CN" sz="2400" dirty="0">
                <a:ea typeface="宋体" charset="-122"/>
              </a:rPr>
              <a:t> and </a:t>
            </a:r>
            <a:r>
              <a:rPr lang="en-US" altLang="zh-CN" sz="2400" i="1" dirty="0">
                <a:ea typeface="宋体" charset="-122"/>
              </a:rPr>
              <a:t>C</a:t>
            </a:r>
            <a:r>
              <a:rPr lang="en-US" altLang="zh-CN" sz="2400" dirty="0">
                <a:ea typeface="宋体" charset="-122"/>
              </a:rPr>
              <a:t>. </a:t>
            </a:r>
            <a:endParaRPr lang="en-US" altLang="zh-CN" sz="2400" dirty="0" smtClean="0">
              <a:ea typeface="宋体" charset="-122"/>
            </a:endParaRP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400" dirty="0" smtClean="0">
                <a:ea typeface="宋体" charset="-122"/>
              </a:rPr>
              <a:t>Each </a:t>
            </a:r>
            <a:r>
              <a:rPr lang="en-US" altLang="zh-CN" sz="2400" dirty="0">
                <a:ea typeface="宋体" charset="-122"/>
              </a:rPr>
              <a:t>cell represents one possible product term.</a:t>
            </a:r>
          </a:p>
          <a:p>
            <a:pPr algn="just" eaLnBrk="1" hangingPunct="1">
              <a:spcBef>
                <a:spcPct val="30000"/>
              </a:spcBef>
            </a:pPr>
            <a:r>
              <a:rPr lang="en-US" altLang="zh-CN" sz="2400" dirty="0">
                <a:ea typeface="宋体" charset="-122"/>
              </a:rPr>
              <a:t>Each cell differs from an adjacent cell by only one variable. </a:t>
            </a:r>
          </a:p>
        </p:txBody>
      </p:sp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34194"/>
              </p:ext>
            </p:extLst>
          </p:nvPr>
        </p:nvGraphicFramePr>
        <p:xfrm>
          <a:off x="6602288" y="3536776"/>
          <a:ext cx="2362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7" name="CorelDRAW" r:id="rId3" imgW="1163117" imgH="1614373" progId="CorelDRAW.Graphic.12">
                  <p:embed/>
                </p:oleObj>
              </mc:Choice>
              <mc:Fallback>
                <p:oleObj name="CorelDRAW" r:id="rId3" imgW="1163117" imgH="1614373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288" y="3536776"/>
                        <a:ext cx="2362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4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The </a:t>
            </a:r>
            <a:r>
              <a:rPr lang="en-US" altLang="zh-CN" sz="3200" dirty="0" err="1">
                <a:ea typeface="宋体" charset="-122"/>
              </a:rPr>
              <a:t>Karnaugh</a:t>
            </a:r>
            <a:r>
              <a:rPr lang="en-US" altLang="zh-CN" sz="3200" dirty="0">
                <a:ea typeface="宋体" charset="-122"/>
              </a:rPr>
              <a:t> Map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The </a:t>
            </a:r>
            <a:r>
              <a:rPr lang="en-US" altLang="zh-CN" b="1" dirty="0" err="1">
                <a:ea typeface="宋体" charset="-122"/>
              </a:rPr>
              <a:t>Karnaugh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Map</a:t>
            </a:r>
            <a:endParaRPr lang="zh-CN" altLang="en-US" b="1" dirty="0"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488962"/>
              </p:ext>
            </p:extLst>
          </p:nvPr>
        </p:nvGraphicFramePr>
        <p:xfrm>
          <a:off x="1219200" y="3407296"/>
          <a:ext cx="238601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3" name="CorelDRAW" r:id="rId3" imgW="1088296" imgH="1530665" progId="CorelDRAW.Graphic.13">
                  <p:embed/>
                </p:oleObj>
              </mc:Choice>
              <mc:Fallback>
                <p:oleObj name="CorelDRAW" r:id="rId3" imgW="1088296" imgH="153066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07296"/>
                        <a:ext cx="238601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27584" y="2462659"/>
            <a:ext cx="78488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Cells are usually labeled using 0’s and 1’s to represent the variable and its complement.  </a:t>
            </a: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533400" y="3940696"/>
            <a:ext cx="1447800" cy="2590800"/>
            <a:chOff x="336" y="2016"/>
            <a:chExt cx="912" cy="1632"/>
          </a:xfrm>
        </p:grpSpPr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912" y="2016"/>
              <a:ext cx="336" cy="163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576" cy="518"/>
            </a:xfrm>
            <a:prstGeom prst="rect">
              <a:avLst/>
            </a:prstGeom>
            <a:gradFill rotWithShape="1">
              <a:gsLst>
                <a:gs pos="0">
                  <a:srgbClr val="777777"/>
                </a:gs>
                <a:gs pos="100000">
                  <a:srgbClr val="DDDDD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2"/>
                  </a:solidFill>
                  <a:ea typeface="宋体" charset="-122"/>
                </a:rPr>
                <a:t>Gray code</a:t>
              </a: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779912" y="4582046"/>
            <a:ext cx="48965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20000"/>
              </a:spcBef>
            </a:pPr>
            <a:r>
              <a:rPr lang="en-US" altLang="zh-CN" sz="2400" dirty="0">
                <a:ea typeface="宋体" charset="-122"/>
              </a:rPr>
              <a:t>Ones are read as the true variable and zeros are read as the complemented variable. 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3779912" y="3284984"/>
            <a:ext cx="48965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numbers are entered in gray code, to force adjacent cells to be different by only one variable.</a:t>
            </a:r>
          </a:p>
        </p:txBody>
      </p:sp>
    </p:spTree>
    <p:extLst>
      <p:ext uri="{BB962C8B-B14F-4D97-AF65-F5344CB8AC3E}">
        <p14:creationId xmlns:p14="http://schemas.microsoft.com/office/powerpoint/2010/main" val="20022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The </a:t>
            </a:r>
            <a:r>
              <a:rPr lang="en-US" altLang="zh-CN" sz="3200" dirty="0" err="1">
                <a:ea typeface="宋体" charset="-122"/>
              </a:rPr>
              <a:t>Karnaugh</a:t>
            </a:r>
            <a:r>
              <a:rPr lang="en-US" altLang="zh-CN" sz="3200" dirty="0">
                <a:ea typeface="宋体" charset="-122"/>
              </a:rPr>
              <a:t> Map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The </a:t>
            </a:r>
            <a:r>
              <a:rPr lang="en-US" altLang="zh-CN" b="1" dirty="0" err="1">
                <a:ea typeface="宋体" charset="-122"/>
              </a:rPr>
              <a:t>Karnaugh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Map</a:t>
            </a:r>
            <a:endParaRPr lang="zh-CN" altLang="en-US" b="1" dirty="0"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058107"/>
              </p:ext>
            </p:extLst>
          </p:nvPr>
        </p:nvGraphicFramePr>
        <p:xfrm>
          <a:off x="6530280" y="3464768"/>
          <a:ext cx="2362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44" name="CorelDRAW" r:id="rId3" imgW="1163117" imgH="1614373" progId="CorelDRAW.Graphic.12">
                  <p:embed/>
                </p:oleObj>
              </mc:Choice>
              <mc:Fallback>
                <p:oleObj name="CorelDRAW" r:id="rId3" imgW="1163117" imgH="1614373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280" y="3464768"/>
                        <a:ext cx="2362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530280" y="4041031"/>
            <a:ext cx="685800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charset="-122"/>
              </a:rPr>
              <a:t>AB</a:t>
            </a:r>
          </a:p>
          <a:p>
            <a:pPr>
              <a:spcBef>
                <a:spcPct val="50000"/>
              </a:spcBef>
            </a:pPr>
            <a:endParaRPr lang="en-US" altLang="zh-CN" sz="1000" i="1"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i="1">
                <a:ea typeface="宋体" charset="-122"/>
              </a:rPr>
              <a:t>AB</a:t>
            </a:r>
          </a:p>
          <a:p>
            <a:pPr>
              <a:spcBef>
                <a:spcPct val="50000"/>
              </a:spcBef>
            </a:pPr>
            <a:endParaRPr lang="en-US" altLang="zh-CN" sz="1000" i="1"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i="1">
                <a:ea typeface="宋体" charset="-122"/>
              </a:rPr>
              <a:t>AB</a:t>
            </a:r>
          </a:p>
          <a:p>
            <a:pPr>
              <a:spcBef>
                <a:spcPct val="50000"/>
              </a:spcBef>
            </a:pPr>
            <a:endParaRPr lang="en-US" altLang="zh-CN" sz="1000" i="1"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i="1">
                <a:ea typeface="宋体" charset="-122"/>
              </a:rPr>
              <a:t>AB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649343" y="409341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782693" y="409341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6654105" y="4698256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6796980" y="5907931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139880" y="3617168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ea typeface="宋体" charset="-122"/>
              </a:rPr>
              <a:t>C           C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7239893" y="3693368"/>
            <a:ext cx="128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907976" y="2474168"/>
            <a:ext cx="78404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Alternatively, cells can be labeled with the variable letters.  This makes it simple to read, but it takes more time preparing the map.</a:t>
            </a:r>
          </a:p>
        </p:txBody>
      </p:sp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658922"/>
              </p:ext>
            </p:extLst>
          </p:nvPr>
        </p:nvGraphicFramePr>
        <p:xfrm>
          <a:off x="6530280" y="3464768"/>
          <a:ext cx="236061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45" name="CorelDRAW" r:id="rId5" imgW="1163117" imgH="1614373" progId="CorelDRAW.Graphic.12">
                  <p:embed/>
                </p:oleObj>
              </mc:Choice>
              <mc:Fallback>
                <p:oleObj name="CorelDRAW" r:id="rId5" imgW="1163117" imgH="1614373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280" y="3464768"/>
                        <a:ext cx="236061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074214"/>
              </p:ext>
            </p:extLst>
          </p:nvPr>
        </p:nvGraphicFramePr>
        <p:xfrm>
          <a:off x="6531868" y="3464768"/>
          <a:ext cx="236061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46" name="CorelDRAW" r:id="rId7" imgW="1163117" imgH="1614373" progId="CorelDRAW.Graphic.12">
                  <p:embed/>
                </p:oleObj>
              </mc:Choice>
              <mc:Fallback>
                <p:oleObj name="CorelDRAW" r:id="rId7" imgW="1163117" imgH="1614373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868" y="3464768"/>
                        <a:ext cx="236061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050976" y="3845768"/>
            <a:ext cx="44436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Read the terms for the yellow cells.</a:t>
            </a:r>
          </a:p>
        </p:txBody>
      </p:sp>
      <p:sp>
        <p:nvSpPr>
          <p:cNvPr id="26" name="WordArt 22"/>
          <p:cNvSpPr>
            <a:spLocks noChangeArrowheads="1" noChangeShapeType="1" noTextEdit="1"/>
          </p:cNvSpPr>
          <p:nvPr/>
        </p:nvSpPr>
        <p:spPr bwMode="auto">
          <a:xfrm>
            <a:off x="755576" y="3861048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2051720" y="4365104"/>
            <a:ext cx="3657600" cy="457200"/>
            <a:chOff x="2688" y="1728"/>
            <a:chExt cx="2304" cy="288"/>
          </a:xfrm>
        </p:grpSpPr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688" y="1728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ea typeface="宋体" charset="-122"/>
                </a:rPr>
                <a:t>The cells are </a:t>
              </a:r>
              <a:r>
                <a:rPr lang="en-US" altLang="zh-CN" sz="2400" i="1" dirty="0">
                  <a:solidFill>
                    <a:srgbClr val="FF3300"/>
                  </a:solidFill>
                  <a:ea typeface="宋体" charset="-122"/>
                </a:rPr>
                <a:t>ABC</a:t>
              </a:r>
              <a:r>
                <a:rPr lang="en-US" altLang="zh-CN" sz="2400" dirty="0">
                  <a:ea typeface="宋体" charset="-122"/>
                </a:rPr>
                <a:t> and </a:t>
              </a:r>
              <a:r>
                <a:rPr lang="en-US" altLang="zh-CN" sz="2400" i="1" dirty="0">
                  <a:solidFill>
                    <a:srgbClr val="FF3300"/>
                  </a:solidFill>
                  <a:ea typeface="宋体" charset="-122"/>
                </a:rPr>
                <a:t>ABC</a:t>
              </a:r>
              <a:r>
                <a:rPr lang="en-US" altLang="zh-CN" sz="2400" dirty="0">
                  <a:ea typeface="宋体" charset="-122"/>
                </a:rPr>
                <a:t>. </a:t>
              </a: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792" y="177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4608" y="177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4032" y="1776"/>
              <a:ext cx="9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971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The </a:t>
            </a:r>
            <a:r>
              <a:rPr lang="en-US" altLang="zh-CN" sz="3200" dirty="0" err="1">
                <a:ea typeface="宋体" charset="-122"/>
              </a:rPr>
              <a:t>Karnaugh</a:t>
            </a:r>
            <a:r>
              <a:rPr lang="en-US" altLang="zh-CN" sz="3200" dirty="0">
                <a:ea typeface="宋体" charset="-122"/>
              </a:rPr>
              <a:t> Map</a:t>
            </a:r>
            <a:endParaRPr lang="zh-CN" altLang="en-US" sz="3200" dirty="0">
              <a:ea typeface="宋体" charset="-122"/>
            </a:endParaRPr>
          </a:p>
        </p:txBody>
      </p:sp>
      <p:grpSp>
        <p:nvGrpSpPr>
          <p:cNvPr id="91193" name="Group 57"/>
          <p:cNvGrpSpPr>
            <a:grpSpLocks/>
          </p:cNvGrpSpPr>
          <p:nvPr/>
        </p:nvGrpSpPr>
        <p:grpSpPr bwMode="auto">
          <a:xfrm>
            <a:off x="862211" y="3171800"/>
            <a:ext cx="3059826" cy="2057400"/>
            <a:chOff x="2432" y="912"/>
            <a:chExt cx="1696" cy="1296"/>
          </a:xfrm>
        </p:grpSpPr>
        <p:grpSp>
          <p:nvGrpSpPr>
            <p:cNvPr id="91194" name="Group 58"/>
            <p:cNvGrpSpPr>
              <a:grpSpLocks/>
            </p:cNvGrpSpPr>
            <p:nvPr/>
          </p:nvGrpSpPr>
          <p:grpSpPr bwMode="auto">
            <a:xfrm>
              <a:off x="2784" y="1440"/>
              <a:ext cx="1344" cy="768"/>
              <a:chOff x="672" y="1344"/>
              <a:chExt cx="1344" cy="768"/>
            </a:xfrm>
          </p:grpSpPr>
          <p:grpSp>
            <p:nvGrpSpPr>
              <p:cNvPr id="91195" name="Group 59"/>
              <p:cNvGrpSpPr>
                <a:grpSpLocks/>
              </p:cNvGrpSpPr>
              <p:nvPr/>
            </p:nvGrpSpPr>
            <p:grpSpPr bwMode="auto">
              <a:xfrm>
                <a:off x="672" y="1344"/>
                <a:ext cx="672" cy="768"/>
                <a:chOff x="672" y="1344"/>
                <a:chExt cx="672" cy="768"/>
              </a:xfrm>
            </p:grpSpPr>
            <p:grpSp>
              <p:nvGrpSpPr>
                <p:cNvPr id="91196" name="Group 60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91197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9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19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0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1201" name="Group 65"/>
                <p:cNvGrpSpPr>
                  <a:grpSpLocks/>
                </p:cNvGrpSpPr>
                <p:nvPr/>
              </p:nvGrpSpPr>
              <p:grpSpPr bwMode="auto">
                <a:xfrm>
                  <a:off x="1008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9120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03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04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0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1206" name="Group 70"/>
                <p:cNvGrpSpPr>
                  <a:grpSpLocks/>
                </p:cNvGrpSpPr>
                <p:nvPr/>
              </p:nvGrpSpPr>
              <p:grpSpPr bwMode="auto">
                <a:xfrm>
                  <a:off x="672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91207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0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0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1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1211" name="Group 75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9121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13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1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1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1216" name="Group 80"/>
              <p:cNvGrpSpPr>
                <a:grpSpLocks/>
              </p:cNvGrpSpPr>
              <p:nvPr/>
            </p:nvGrpSpPr>
            <p:grpSpPr bwMode="auto">
              <a:xfrm>
                <a:off x="1344" y="1344"/>
                <a:ext cx="672" cy="768"/>
                <a:chOff x="672" y="1344"/>
                <a:chExt cx="672" cy="768"/>
              </a:xfrm>
            </p:grpSpPr>
            <p:grpSp>
              <p:nvGrpSpPr>
                <p:cNvPr id="91217" name="Group 81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9121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19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20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21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1222" name="Group 86"/>
                <p:cNvGrpSpPr>
                  <a:grpSpLocks/>
                </p:cNvGrpSpPr>
                <p:nvPr/>
              </p:nvGrpSpPr>
              <p:grpSpPr bwMode="auto">
                <a:xfrm>
                  <a:off x="1008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91223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24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25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2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1227" name="Group 91"/>
                <p:cNvGrpSpPr>
                  <a:grpSpLocks/>
                </p:cNvGrpSpPr>
                <p:nvPr/>
              </p:nvGrpSpPr>
              <p:grpSpPr bwMode="auto">
                <a:xfrm>
                  <a:off x="672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91228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2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30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31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1232" name="Group 96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9123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34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3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23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91237" name="Line 101"/>
            <p:cNvSpPr>
              <a:spLocks noChangeShapeType="1"/>
            </p:cNvSpPr>
            <p:nvPr/>
          </p:nvSpPr>
          <p:spPr bwMode="auto">
            <a:xfrm>
              <a:off x="2496" y="1056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38" name="Text Box 102"/>
            <p:cNvSpPr txBox="1">
              <a:spLocks noChangeArrowheads="1"/>
            </p:cNvSpPr>
            <p:nvPr/>
          </p:nvSpPr>
          <p:spPr bwMode="auto">
            <a:xfrm>
              <a:off x="2432" y="115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A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91239" name="Text Box 103"/>
            <p:cNvSpPr txBox="1">
              <a:spLocks noChangeArrowheads="1"/>
            </p:cNvSpPr>
            <p:nvPr/>
          </p:nvSpPr>
          <p:spPr bwMode="auto">
            <a:xfrm>
              <a:off x="2514" y="912"/>
              <a:ext cx="3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BC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91240" name="Text Box 104"/>
            <p:cNvSpPr txBox="1">
              <a:spLocks noChangeArrowheads="1"/>
            </p:cNvSpPr>
            <p:nvPr/>
          </p:nvSpPr>
          <p:spPr bwMode="auto">
            <a:xfrm>
              <a:off x="2845" y="1152"/>
              <a:ext cx="1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00    01    11   10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91241" name="Text Box 105"/>
            <p:cNvSpPr txBox="1">
              <a:spLocks noChangeArrowheads="1"/>
            </p:cNvSpPr>
            <p:nvPr/>
          </p:nvSpPr>
          <p:spPr bwMode="auto">
            <a:xfrm>
              <a:off x="2469" y="1494"/>
              <a:ext cx="304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0    1</a:t>
              </a:r>
              <a:endParaRPr kumimoji="1" lang="en-US" altLang="zh-CN" sz="2400">
                <a:ea typeface="幼圆" pitchFamily="49" charset="-122"/>
              </a:endParaRPr>
            </a:p>
          </p:txBody>
        </p:sp>
      </p:grpSp>
      <p:grpSp>
        <p:nvGrpSpPr>
          <p:cNvPr id="91245" name="Group 109"/>
          <p:cNvGrpSpPr>
            <a:grpSpLocks/>
          </p:cNvGrpSpPr>
          <p:nvPr/>
        </p:nvGrpSpPr>
        <p:grpSpPr bwMode="auto">
          <a:xfrm>
            <a:off x="1444823" y="4086200"/>
            <a:ext cx="722313" cy="396875"/>
            <a:chOff x="3799" y="883"/>
            <a:chExt cx="455" cy="250"/>
          </a:xfrm>
        </p:grpSpPr>
        <p:sp>
          <p:nvSpPr>
            <p:cNvPr id="91246" name="Text Box 110"/>
            <p:cNvSpPr txBox="1">
              <a:spLocks noChangeArrowheads="1"/>
            </p:cNvSpPr>
            <p:nvPr/>
          </p:nvSpPr>
          <p:spPr bwMode="auto">
            <a:xfrm>
              <a:off x="3799" y="883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chemeClr val="accent2"/>
                  </a:solidFill>
                  <a:ea typeface="幼圆" pitchFamily="49" charset="-122"/>
                </a:rPr>
                <a:t>ABC</a:t>
              </a:r>
              <a:endParaRPr kumimoji="1" lang="en-US" altLang="zh-CN" sz="2000" b="1">
                <a:ea typeface="幼圆" pitchFamily="49" charset="-122"/>
              </a:endParaRPr>
            </a:p>
          </p:txBody>
        </p:sp>
        <p:sp>
          <p:nvSpPr>
            <p:cNvPr id="91247" name="Line 111"/>
            <p:cNvSpPr>
              <a:spLocks noChangeShapeType="1"/>
            </p:cNvSpPr>
            <p:nvPr/>
          </p:nvSpPr>
          <p:spPr bwMode="auto">
            <a:xfrm>
              <a:off x="3888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8" name="Line 112"/>
            <p:cNvSpPr>
              <a:spLocks noChangeShapeType="1"/>
            </p:cNvSpPr>
            <p:nvPr/>
          </p:nvSpPr>
          <p:spPr bwMode="auto">
            <a:xfrm>
              <a:off x="3984" y="912"/>
              <a:ext cx="9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49" name="Line 113"/>
            <p:cNvSpPr>
              <a:spLocks noChangeShapeType="1"/>
            </p:cNvSpPr>
            <p:nvPr/>
          </p:nvSpPr>
          <p:spPr bwMode="auto">
            <a:xfrm>
              <a:off x="4128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250" name="Group 114"/>
          <p:cNvGrpSpPr>
            <a:grpSpLocks/>
          </p:cNvGrpSpPr>
          <p:nvPr/>
        </p:nvGrpSpPr>
        <p:grpSpPr bwMode="auto">
          <a:xfrm>
            <a:off x="2054423" y="4086200"/>
            <a:ext cx="722313" cy="396875"/>
            <a:chOff x="3799" y="883"/>
            <a:chExt cx="455" cy="250"/>
          </a:xfrm>
        </p:grpSpPr>
        <p:sp>
          <p:nvSpPr>
            <p:cNvPr id="91251" name="Text Box 115"/>
            <p:cNvSpPr txBox="1">
              <a:spLocks noChangeArrowheads="1"/>
            </p:cNvSpPr>
            <p:nvPr/>
          </p:nvSpPr>
          <p:spPr bwMode="auto">
            <a:xfrm>
              <a:off x="3799" y="883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chemeClr val="accent2"/>
                  </a:solidFill>
                  <a:ea typeface="幼圆" pitchFamily="49" charset="-122"/>
                </a:rPr>
                <a:t>ABC</a:t>
              </a:r>
              <a:endParaRPr kumimoji="1" lang="en-US" altLang="zh-CN" sz="2000" b="1">
                <a:ea typeface="幼圆" pitchFamily="49" charset="-122"/>
              </a:endParaRPr>
            </a:p>
          </p:txBody>
        </p:sp>
        <p:sp>
          <p:nvSpPr>
            <p:cNvPr id="91252" name="Line 116"/>
            <p:cNvSpPr>
              <a:spLocks noChangeShapeType="1"/>
            </p:cNvSpPr>
            <p:nvPr/>
          </p:nvSpPr>
          <p:spPr bwMode="auto">
            <a:xfrm>
              <a:off x="3888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53" name="Line 117"/>
            <p:cNvSpPr>
              <a:spLocks noChangeShapeType="1"/>
            </p:cNvSpPr>
            <p:nvPr/>
          </p:nvSpPr>
          <p:spPr bwMode="auto">
            <a:xfrm>
              <a:off x="3984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254" name="Group 118"/>
          <p:cNvGrpSpPr>
            <a:grpSpLocks/>
          </p:cNvGrpSpPr>
          <p:nvPr/>
        </p:nvGrpSpPr>
        <p:grpSpPr bwMode="auto">
          <a:xfrm>
            <a:off x="2664023" y="4086200"/>
            <a:ext cx="722313" cy="396875"/>
            <a:chOff x="3799" y="883"/>
            <a:chExt cx="455" cy="250"/>
          </a:xfrm>
        </p:grpSpPr>
        <p:sp>
          <p:nvSpPr>
            <p:cNvPr id="91255" name="Text Box 119"/>
            <p:cNvSpPr txBox="1">
              <a:spLocks noChangeArrowheads="1"/>
            </p:cNvSpPr>
            <p:nvPr/>
          </p:nvSpPr>
          <p:spPr bwMode="auto">
            <a:xfrm>
              <a:off x="3799" y="883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chemeClr val="accent2"/>
                  </a:solidFill>
                  <a:ea typeface="幼圆" pitchFamily="49" charset="-122"/>
                </a:rPr>
                <a:t>ABC</a:t>
              </a:r>
              <a:endParaRPr kumimoji="1" lang="en-US" altLang="zh-CN" sz="2000" b="1">
                <a:ea typeface="幼圆" pitchFamily="49" charset="-122"/>
              </a:endParaRPr>
            </a:p>
          </p:txBody>
        </p:sp>
        <p:sp>
          <p:nvSpPr>
            <p:cNvPr id="91256" name="Line 120"/>
            <p:cNvSpPr>
              <a:spLocks noChangeShapeType="1"/>
            </p:cNvSpPr>
            <p:nvPr/>
          </p:nvSpPr>
          <p:spPr bwMode="auto">
            <a:xfrm>
              <a:off x="3888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257" name="Group 121"/>
          <p:cNvGrpSpPr>
            <a:grpSpLocks/>
          </p:cNvGrpSpPr>
          <p:nvPr/>
        </p:nvGrpSpPr>
        <p:grpSpPr bwMode="auto">
          <a:xfrm>
            <a:off x="3273623" y="4086200"/>
            <a:ext cx="722313" cy="396875"/>
            <a:chOff x="3799" y="883"/>
            <a:chExt cx="455" cy="250"/>
          </a:xfrm>
        </p:grpSpPr>
        <p:sp>
          <p:nvSpPr>
            <p:cNvPr id="91258" name="Text Box 122"/>
            <p:cNvSpPr txBox="1">
              <a:spLocks noChangeArrowheads="1"/>
            </p:cNvSpPr>
            <p:nvPr/>
          </p:nvSpPr>
          <p:spPr bwMode="auto">
            <a:xfrm>
              <a:off x="3799" y="883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chemeClr val="accent2"/>
                  </a:solidFill>
                  <a:ea typeface="幼圆" pitchFamily="49" charset="-122"/>
                </a:rPr>
                <a:t>ABC</a:t>
              </a:r>
              <a:endParaRPr kumimoji="1" lang="en-US" altLang="zh-CN" sz="2000" b="1">
                <a:ea typeface="幼圆" pitchFamily="49" charset="-122"/>
              </a:endParaRPr>
            </a:p>
          </p:txBody>
        </p:sp>
        <p:sp>
          <p:nvSpPr>
            <p:cNvPr id="91259" name="Line 123"/>
            <p:cNvSpPr>
              <a:spLocks noChangeShapeType="1"/>
            </p:cNvSpPr>
            <p:nvPr/>
          </p:nvSpPr>
          <p:spPr bwMode="auto">
            <a:xfrm>
              <a:off x="3888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0" name="Line 124"/>
            <p:cNvSpPr>
              <a:spLocks noChangeShapeType="1"/>
            </p:cNvSpPr>
            <p:nvPr/>
          </p:nvSpPr>
          <p:spPr bwMode="auto">
            <a:xfrm>
              <a:off x="4128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261" name="Group 125"/>
          <p:cNvGrpSpPr>
            <a:grpSpLocks/>
          </p:cNvGrpSpPr>
          <p:nvPr/>
        </p:nvGrpSpPr>
        <p:grpSpPr bwMode="auto">
          <a:xfrm>
            <a:off x="1444823" y="4695800"/>
            <a:ext cx="722313" cy="396875"/>
            <a:chOff x="3799" y="883"/>
            <a:chExt cx="455" cy="250"/>
          </a:xfrm>
        </p:grpSpPr>
        <p:sp>
          <p:nvSpPr>
            <p:cNvPr id="91262" name="Text Box 126"/>
            <p:cNvSpPr txBox="1">
              <a:spLocks noChangeArrowheads="1"/>
            </p:cNvSpPr>
            <p:nvPr/>
          </p:nvSpPr>
          <p:spPr bwMode="auto">
            <a:xfrm>
              <a:off x="3799" y="883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chemeClr val="accent2"/>
                  </a:solidFill>
                  <a:ea typeface="幼圆" pitchFamily="49" charset="-122"/>
                </a:rPr>
                <a:t>ABC</a:t>
              </a:r>
              <a:endParaRPr kumimoji="1" lang="en-US" altLang="zh-CN" sz="2000" b="1">
                <a:ea typeface="幼圆" pitchFamily="49" charset="-122"/>
              </a:endParaRPr>
            </a:p>
          </p:txBody>
        </p:sp>
        <p:sp>
          <p:nvSpPr>
            <p:cNvPr id="91263" name="Line 127"/>
            <p:cNvSpPr>
              <a:spLocks noChangeShapeType="1"/>
            </p:cNvSpPr>
            <p:nvPr/>
          </p:nvSpPr>
          <p:spPr bwMode="auto">
            <a:xfrm>
              <a:off x="3984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64" name="Line 128"/>
            <p:cNvSpPr>
              <a:spLocks noChangeShapeType="1"/>
            </p:cNvSpPr>
            <p:nvPr/>
          </p:nvSpPr>
          <p:spPr bwMode="auto">
            <a:xfrm>
              <a:off x="4128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265" name="Group 129"/>
          <p:cNvGrpSpPr>
            <a:grpSpLocks/>
          </p:cNvGrpSpPr>
          <p:nvPr/>
        </p:nvGrpSpPr>
        <p:grpSpPr bwMode="auto">
          <a:xfrm>
            <a:off x="2054423" y="4695800"/>
            <a:ext cx="722313" cy="396875"/>
            <a:chOff x="3799" y="883"/>
            <a:chExt cx="455" cy="250"/>
          </a:xfrm>
        </p:grpSpPr>
        <p:sp>
          <p:nvSpPr>
            <p:cNvPr id="91266" name="Text Box 130"/>
            <p:cNvSpPr txBox="1">
              <a:spLocks noChangeArrowheads="1"/>
            </p:cNvSpPr>
            <p:nvPr/>
          </p:nvSpPr>
          <p:spPr bwMode="auto">
            <a:xfrm>
              <a:off x="3799" y="883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 dirty="0">
                  <a:solidFill>
                    <a:schemeClr val="accent2"/>
                  </a:solidFill>
                  <a:ea typeface="幼圆" pitchFamily="49" charset="-122"/>
                </a:rPr>
                <a:t>ABC</a:t>
              </a:r>
              <a:endParaRPr kumimoji="1" lang="en-US" altLang="zh-CN" sz="2000" b="1" dirty="0">
                <a:ea typeface="幼圆" pitchFamily="49" charset="-122"/>
              </a:endParaRPr>
            </a:p>
          </p:txBody>
        </p:sp>
        <p:sp>
          <p:nvSpPr>
            <p:cNvPr id="91267" name="Line 131"/>
            <p:cNvSpPr>
              <a:spLocks noChangeShapeType="1"/>
            </p:cNvSpPr>
            <p:nvPr/>
          </p:nvSpPr>
          <p:spPr bwMode="auto">
            <a:xfrm>
              <a:off x="3984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268" name="Text Box 132"/>
          <p:cNvSpPr txBox="1">
            <a:spLocks noChangeArrowheads="1"/>
          </p:cNvSpPr>
          <p:nvPr/>
        </p:nvSpPr>
        <p:spPr bwMode="auto">
          <a:xfrm>
            <a:off x="2664023" y="4695800"/>
            <a:ext cx="72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ea typeface="幼圆" pitchFamily="49" charset="-122"/>
              </a:rPr>
              <a:t>ABC</a:t>
            </a:r>
          </a:p>
        </p:txBody>
      </p:sp>
      <p:grpSp>
        <p:nvGrpSpPr>
          <p:cNvPr id="91269" name="Group 133"/>
          <p:cNvGrpSpPr>
            <a:grpSpLocks/>
          </p:cNvGrpSpPr>
          <p:nvPr/>
        </p:nvGrpSpPr>
        <p:grpSpPr bwMode="auto">
          <a:xfrm>
            <a:off x="3273623" y="4695800"/>
            <a:ext cx="722313" cy="396875"/>
            <a:chOff x="3799" y="883"/>
            <a:chExt cx="455" cy="250"/>
          </a:xfrm>
        </p:grpSpPr>
        <p:sp>
          <p:nvSpPr>
            <p:cNvPr id="91270" name="Text Box 134"/>
            <p:cNvSpPr txBox="1">
              <a:spLocks noChangeArrowheads="1"/>
            </p:cNvSpPr>
            <p:nvPr/>
          </p:nvSpPr>
          <p:spPr bwMode="auto">
            <a:xfrm>
              <a:off x="3799" y="883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 dirty="0">
                  <a:solidFill>
                    <a:schemeClr val="accent2"/>
                  </a:solidFill>
                  <a:ea typeface="幼圆" pitchFamily="49" charset="-122"/>
                </a:rPr>
                <a:t>ABC</a:t>
              </a:r>
              <a:endParaRPr kumimoji="1" lang="en-US" altLang="zh-CN" sz="2000" b="1" dirty="0">
                <a:ea typeface="幼圆" pitchFamily="49" charset="-122"/>
              </a:endParaRPr>
            </a:p>
          </p:txBody>
        </p:sp>
        <p:sp>
          <p:nvSpPr>
            <p:cNvPr id="91271" name="Line 135"/>
            <p:cNvSpPr>
              <a:spLocks noChangeShapeType="1"/>
            </p:cNvSpPr>
            <p:nvPr/>
          </p:nvSpPr>
          <p:spPr bwMode="auto">
            <a:xfrm>
              <a:off x="3888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272" name="Line 136"/>
            <p:cNvSpPr>
              <a:spLocks noChangeShapeType="1"/>
            </p:cNvSpPr>
            <p:nvPr/>
          </p:nvSpPr>
          <p:spPr bwMode="auto">
            <a:xfrm>
              <a:off x="3984" y="912"/>
              <a:ext cx="48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1276" name="Picture 140" descr="4-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25963"/>
            <a:ext cx="25812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The </a:t>
            </a:r>
            <a:r>
              <a:rPr lang="en-US" altLang="zh-CN" b="1" dirty="0" err="1" smtClean="0">
                <a:ea typeface="宋体" charset="-122"/>
              </a:rPr>
              <a:t>Karnaugh</a:t>
            </a:r>
            <a:r>
              <a:rPr lang="en-US" altLang="zh-CN" b="1" dirty="0" smtClean="0">
                <a:ea typeface="宋体" charset="-122"/>
              </a:rPr>
              <a:t> Map</a:t>
            </a:r>
            <a:endParaRPr lang="zh-CN" altLang="en-US" b="1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</p:txBody>
      </p:sp>
      <p:sp>
        <p:nvSpPr>
          <p:cNvPr id="87" name="Text Box 266"/>
          <p:cNvSpPr txBox="1">
            <a:spLocks noChangeArrowheads="1"/>
          </p:cNvSpPr>
          <p:nvPr/>
        </p:nvSpPr>
        <p:spPr bwMode="auto">
          <a:xfrm>
            <a:off x="793179" y="2535287"/>
            <a:ext cx="4138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3-variable K-map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9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6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The </a:t>
            </a:r>
            <a:r>
              <a:rPr lang="en-US" altLang="zh-CN" sz="3200" dirty="0" err="1">
                <a:ea typeface="宋体" charset="-122"/>
              </a:rPr>
              <a:t>Karnaugh</a:t>
            </a:r>
            <a:r>
              <a:rPr lang="en-US" altLang="zh-CN" sz="3200" dirty="0">
                <a:ea typeface="宋体" charset="-122"/>
              </a:rPr>
              <a:t> Map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The </a:t>
            </a:r>
            <a:r>
              <a:rPr lang="en-US" altLang="zh-CN" b="1" dirty="0" err="1" smtClean="0">
                <a:ea typeface="宋体" charset="-122"/>
              </a:rPr>
              <a:t>Karnaugh</a:t>
            </a:r>
            <a:r>
              <a:rPr lang="en-US" altLang="zh-CN" b="1" dirty="0" smtClean="0">
                <a:ea typeface="宋体" charset="-122"/>
              </a:rPr>
              <a:t> Map</a:t>
            </a:r>
            <a:endParaRPr lang="zh-CN" altLang="en-US" b="1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</p:txBody>
      </p:sp>
      <p:grpSp>
        <p:nvGrpSpPr>
          <p:cNvPr id="89" name="Group 103"/>
          <p:cNvGrpSpPr>
            <a:grpSpLocks/>
          </p:cNvGrpSpPr>
          <p:nvPr/>
        </p:nvGrpSpPr>
        <p:grpSpPr bwMode="auto">
          <a:xfrm>
            <a:off x="4325366" y="2060848"/>
            <a:ext cx="4746863" cy="3292475"/>
            <a:chOff x="1754" y="2016"/>
            <a:chExt cx="1832" cy="2074"/>
          </a:xfrm>
        </p:grpSpPr>
        <p:grpSp>
          <p:nvGrpSpPr>
            <p:cNvPr id="90" name="Group 104"/>
            <p:cNvGrpSpPr>
              <a:grpSpLocks/>
            </p:cNvGrpSpPr>
            <p:nvPr/>
          </p:nvGrpSpPr>
          <p:grpSpPr bwMode="auto">
            <a:xfrm>
              <a:off x="2208" y="2544"/>
              <a:ext cx="1344" cy="1536"/>
              <a:chOff x="672" y="1344"/>
              <a:chExt cx="1344" cy="1536"/>
            </a:xfrm>
          </p:grpSpPr>
          <p:grpSp>
            <p:nvGrpSpPr>
              <p:cNvPr id="102" name="Group 105"/>
              <p:cNvGrpSpPr>
                <a:grpSpLocks/>
              </p:cNvGrpSpPr>
              <p:nvPr/>
            </p:nvGrpSpPr>
            <p:grpSpPr bwMode="auto">
              <a:xfrm>
                <a:off x="672" y="1344"/>
                <a:ext cx="1344" cy="768"/>
                <a:chOff x="672" y="1344"/>
                <a:chExt cx="1344" cy="768"/>
              </a:xfrm>
            </p:grpSpPr>
            <p:grpSp>
              <p:nvGrpSpPr>
                <p:cNvPr id="146" name="Group 106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84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7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80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1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2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3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0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76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7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8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1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72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3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47" name="Group 127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48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64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6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7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60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1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2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3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56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7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8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9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1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52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03" name="Group 148"/>
              <p:cNvGrpSpPr>
                <a:grpSpLocks/>
              </p:cNvGrpSpPr>
              <p:nvPr/>
            </p:nvGrpSpPr>
            <p:grpSpPr bwMode="auto">
              <a:xfrm>
                <a:off x="672" y="2112"/>
                <a:ext cx="1344" cy="768"/>
                <a:chOff x="672" y="1344"/>
                <a:chExt cx="1344" cy="768"/>
              </a:xfrm>
            </p:grpSpPr>
            <p:grpSp>
              <p:nvGrpSpPr>
                <p:cNvPr id="104" name="Group 149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6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42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" name="Line 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8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" name="Line 1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8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4" name="Line 1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" name="Line 1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6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7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9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1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2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5" name="Group 170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06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5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7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18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0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8" name="Group 181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14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5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9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10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" name="Line 1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93" name="Line 197"/>
            <p:cNvSpPr>
              <a:spLocks noChangeShapeType="1"/>
            </p:cNvSpPr>
            <p:nvPr/>
          </p:nvSpPr>
          <p:spPr bwMode="auto">
            <a:xfrm>
              <a:off x="1920" y="2160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198"/>
            <p:cNvSpPr txBox="1">
              <a:spLocks noChangeArrowheads="1"/>
            </p:cNvSpPr>
            <p:nvPr/>
          </p:nvSpPr>
          <p:spPr bwMode="auto">
            <a:xfrm>
              <a:off x="1754" y="2208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ea typeface="幼圆" pitchFamily="49" charset="-122"/>
                </a:rPr>
                <a:t>AB</a:t>
              </a:r>
              <a:endParaRPr kumimoji="1" lang="en-US" altLang="zh-CN" sz="2400" dirty="0">
                <a:ea typeface="幼圆" pitchFamily="49" charset="-122"/>
              </a:endParaRPr>
            </a:p>
          </p:txBody>
        </p:sp>
        <p:sp>
          <p:nvSpPr>
            <p:cNvPr id="95" name="Text Box 199"/>
            <p:cNvSpPr txBox="1">
              <a:spLocks noChangeArrowheads="1"/>
            </p:cNvSpPr>
            <p:nvPr/>
          </p:nvSpPr>
          <p:spPr bwMode="auto">
            <a:xfrm>
              <a:off x="1991" y="2016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CD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96" name="Text Box 200"/>
            <p:cNvSpPr txBox="1">
              <a:spLocks noChangeArrowheads="1"/>
            </p:cNvSpPr>
            <p:nvPr/>
          </p:nvSpPr>
          <p:spPr bwMode="auto">
            <a:xfrm>
              <a:off x="2256" y="2304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00        01       11       10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97" name="Text Box 201"/>
            <p:cNvSpPr txBox="1">
              <a:spLocks noChangeArrowheads="1"/>
            </p:cNvSpPr>
            <p:nvPr/>
          </p:nvSpPr>
          <p:spPr bwMode="auto">
            <a:xfrm>
              <a:off x="1988" y="2508"/>
              <a:ext cx="212" cy="1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00    01     11     10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</p:grpSp>
      <p:grpSp>
        <p:nvGrpSpPr>
          <p:cNvPr id="188" name="Group 202"/>
          <p:cNvGrpSpPr>
            <a:grpSpLocks/>
          </p:cNvGrpSpPr>
          <p:nvPr/>
        </p:nvGrpSpPr>
        <p:grpSpPr bwMode="auto">
          <a:xfrm>
            <a:off x="5450904" y="2975248"/>
            <a:ext cx="3573462" cy="2225675"/>
            <a:chOff x="3455" y="1473"/>
            <a:chExt cx="2251" cy="1402"/>
          </a:xfrm>
        </p:grpSpPr>
        <p:grpSp>
          <p:nvGrpSpPr>
            <p:cNvPr id="189" name="Group 203"/>
            <p:cNvGrpSpPr>
              <a:grpSpLocks/>
            </p:cNvGrpSpPr>
            <p:nvPr/>
          </p:nvGrpSpPr>
          <p:grpSpPr bwMode="auto">
            <a:xfrm>
              <a:off x="3503" y="1473"/>
              <a:ext cx="571" cy="250"/>
              <a:chOff x="3741" y="883"/>
              <a:chExt cx="571" cy="250"/>
            </a:xfrm>
          </p:grpSpPr>
          <p:sp>
            <p:nvSpPr>
              <p:cNvPr id="247" name="Text Box 204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 dirty="0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 dirty="0">
                  <a:ea typeface="幼圆" pitchFamily="49" charset="-122"/>
                </a:endParaRPr>
              </a:p>
            </p:txBody>
          </p:sp>
          <p:sp>
            <p:nvSpPr>
              <p:cNvPr id="248" name="Line 205"/>
              <p:cNvSpPr>
                <a:spLocks noChangeShapeType="1"/>
              </p:cNvSpPr>
              <p:nvPr/>
            </p:nvSpPr>
            <p:spPr bwMode="auto">
              <a:xfrm>
                <a:off x="3840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9" name="Line 206"/>
              <p:cNvSpPr>
                <a:spLocks noChangeShapeType="1"/>
              </p:cNvSpPr>
              <p:nvPr/>
            </p:nvSpPr>
            <p:spPr bwMode="auto">
              <a:xfrm>
                <a:off x="393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" name="Line 207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" name="Line 208"/>
              <p:cNvSpPr>
                <a:spLocks noChangeShapeType="1"/>
              </p:cNvSpPr>
              <p:nvPr/>
            </p:nvSpPr>
            <p:spPr bwMode="auto">
              <a:xfrm>
                <a:off x="417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0" name="Group 209"/>
            <p:cNvGrpSpPr>
              <a:grpSpLocks/>
            </p:cNvGrpSpPr>
            <p:nvPr/>
          </p:nvGrpSpPr>
          <p:grpSpPr bwMode="auto">
            <a:xfrm>
              <a:off x="4031" y="1473"/>
              <a:ext cx="571" cy="250"/>
              <a:chOff x="3741" y="883"/>
              <a:chExt cx="571" cy="250"/>
            </a:xfrm>
          </p:grpSpPr>
          <p:sp>
            <p:nvSpPr>
              <p:cNvPr id="243" name="Text Box 210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44" name="Line 211"/>
              <p:cNvSpPr>
                <a:spLocks noChangeShapeType="1"/>
              </p:cNvSpPr>
              <p:nvPr/>
            </p:nvSpPr>
            <p:spPr bwMode="auto">
              <a:xfrm>
                <a:off x="3840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" name="Line 212"/>
              <p:cNvSpPr>
                <a:spLocks noChangeShapeType="1"/>
              </p:cNvSpPr>
              <p:nvPr/>
            </p:nvSpPr>
            <p:spPr bwMode="auto">
              <a:xfrm>
                <a:off x="393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" name="Line 213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1" name="Group 214"/>
            <p:cNvGrpSpPr>
              <a:grpSpLocks/>
            </p:cNvGrpSpPr>
            <p:nvPr/>
          </p:nvGrpSpPr>
          <p:grpSpPr bwMode="auto">
            <a:xfrm>
              <a:off x="4607" y="1473"/>
              <a:ext cx="571" cy="250"/>
              <a:chOff x="3741" y="883"/>
              <a:chExt cx="571" cy="250"/>
            </a:xfrm>
          </p:grpSpPr>
          <p:sp>
            <p:nvSpPr>
              <p:cNvPr id="240" name="Text Box 215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41" name="Line 216"/>
              <p:cNvSpPr>
                <a:spLocks noChangeShapeType="1"/>
              </p:cNvSpPr>
              <p:nvPr/>
            </p:nvSpPr>
            <p:spPr bwMode="auto">
              <a:xfrm>
                <a:off x="3840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" name="Line 217"/>
              <p:cNvSpPr>
                <a:spLocks noChangeShapeType="1"/>
              </p:cNvSpPr>
              <p:nvPr/>
            </p:nvSpPr>
            <p:spPr bwMode="auto">
              <a:xfrm>
                <a:off x="393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2" name="Group 218"/>
            <p:cNvGrpSpPr>
              <a:grpSpLocks/>
            </p:cNvGrpSpPr>
            <p:nvPr/>
          </p:nvGrpSpPr>
          <p:grpSpPr bwMode="auto">
            <a:xfrm>
              <a:off x="5135" y="1473"/>
              <a:ext cx="571" cy="250"/>
              <a:chOff x="3741" y="883"/>
              <a:chExt cx="571" cy="250"/>
            </a:xfrm>
          </p:grpSpPr>
          <p:sp>
            <p:nvSpPr>
              <p:cNvPr id="236" name="Text Box 219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37" name="Line 220"/>
              <p:cNvSpPr>
                <a:spLocks noChangeShapeType="1"/>
              </p:cNvSpPr>
              <p:nvPr/>
            </p:nvSpPr>
            <p:spPr bwMode="auto">
              <a:xfrm>
                <a:off x="3840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" name="Line 221"/>
              <p:cNvSpPr>
                <a:spLocks noChangeShapeType="1"/>
              </p:cNvSpPr>
              <p:nvPr/>
            </p:nvSpPr>
            <p:spPr bwMode="auto">
              <a:xfrm>
                <a:off x="393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Line 222"/>
              <p:cNvSpPr>
                <a:spLocks noChangeShapeType="1"/>
              </p:cNvSpPr>
              <p:nvPr/>
            </p:nvSpPr>
            <p:spPr bwMode="auto">
              <a:xfrm>
                <a:off x="417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3" name="Group 223"/>
            <p:cNvGrpSpPr>
              <a:grpSpLocks/>
            </p:cNvGrpSpPr>
            <p:nvPr/>
          </p:nvGrpSpPr>
          <p:grpSpPr bwMode="auto">
            <a:xfrm>
              <a:off x="3455" y="1857"/>
              <a:ext cx="571" cy="250"/>
              <a:chOff x="3741" y="883"/>
              <a:chExt cx="571" cy="250"/>
            </a:xfrm>
          </p:grpSpPr>
          <p:sp>
            <p:nvSpPr>
              <p:cNvPr id="232" name="Text Box 224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33" name="Line 225"/>
              <p:cNvSpPr>
                <a:spLocks noChangeShapeType="1"/>
              </p:cNvSpPr>
              <p:nvPr/>
            </p:nvSpPr>
            <p:spPr bwMode="auto">
              <a:xfrm>
                <a:off x="3840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" name="Line 226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" name="Line 227"/>
              <p:cNvSpPr>
                <a:spLocks noChangeShapeType="1"/>
              </p:cNvSpPr>
              <p:nvPr/>
            </p:nvSpPr>
            <p:spPr bwMode="auto">
              <a:xfrm>
                <a:off x="417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" name="Group 228"/>
            <p:cNvGrpSpPr>
              <a:grpSpLocks/>
            </p:cNvGrpSpPr>
            <p:nvPr/>
          </p:nvGrpSpPr>
          <p:grpSpPr bwMode="auto">
            <a:xfrm>
              <a:off x="4031" y="1857"/>
              <a:ext cx="571" cy="250"/>
              <a:chOff x="3741" y="883"/>
              <a:chExt cx="571" cy="250"/>
            </a:xfrm>
          </p:grpSpPr>
          <p:sp>
            <p:nvSpPr>
              <p:cNvPr id="229" name="Text Box 229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30" name="Line 230"/>
              <p:cNvSpPr>
                <a:spLocks noChangeShapeType="1"/>
              </p:cNvSpPr>
              <p:nvPr/>
            </p:nvSpPr>
            <p:spPr bwMode="auto">
              <a:xfrm>
                <a:off x="3840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" name="Line 231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5" name="Group 232"/>
            <p:cNvGrpSpPr>
              <a:grpSpLocks/>
            </p:cNvGrpSpPr>
            <p:nvPr/>
          </p:nvGrpSpPr>
          <p:grpSpPr bwMode="auto">
            <a:xfrm>
              <a:off x="4559" y="1857"/>
              <a:ext cx="571" cy="250"/>
              <a:chOff x="3741" y="883"/>
              <a:chExt cx="571" cy="250"/>
            </a:xfrm>
          </p:grpSpPr>
          <p:sp>
            <p:nvSpPr>
              <p:cNvPr id="227" name="Text Box 233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28" name="Line 234"/>
              <p:cNvSpPr>
                <a:spLocks noChangeShapeType="1"/>
              </p:cNvSpPr>
              <p:nvPr/>
            </p:nvSpPr>
            <p:spPr bwMode="auto">
              <a:xfrm>
                <a:off x="3840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6" name="Group 235"/>
            <p:cNvGrpSpPr>
              <a:grpSpLocks/>
            </p:cNvGrpSpPr>
            <p:nvPr/>
          </p:nvGrpSpPr>
          <p:grpSpPr bwMode="auto">
            <a:xfrm>
              <a:off x="5092" y="1857"/>
              <a:ext cx="571" cy="250"/>
              <a:chOff x="3741" y="883"/>
              <a:chExt cx="571" cy="250"/>
            </a:xfrm>
          </p:grpSpPr>
          <p:sp>
            <p:nvSpPr>
              <p:cNvPr id="224" name="Text Box 236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25" name="Line 237"/>
              <p:cNvSpPr>
                <a:spLocks noChangeShapeType="1"/>
              </p:cNvSpPr>
              <p:nvPr/>
            </p:nvSpPr>
            <p:spPr bwMode="auto">
              <a:xfrm>
                <a:off x="3840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Line 238"/>
              <p:cNvSpPr>
                <a:spLocks noChangeShapeType="1"/>
              </p:cNvSpPr>
              <p:nvPr/>
            </p:nvSpPr>
            <p:spPr bwMode="auto">
              <a:xfrm>
                <a:off x="417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7" name="Group 239"/>
            <p:cNvGrpSpPr>
              <a:grpSpLocks/>
            </p:cNvGrpSpPr>
            <p:nvPr/>
          </p:nvGrpSpPr>
          <p:grpSpPr bwMode="auto">
            <a:xfrm>
              <a:off x="3503" y="2241"/>
              <a:ext cx="571" cy="250"/>
              <a:chOff x="3741" y="883"/>
              <a:chExt cx="571" cy="250"/>
            </a:xfrm>
          </p:grpSpPr>
          <p:sp>
            <p:nvSpPr>
              <p:cNvPr id="221" name="Text Box 240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22" name="Line 241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" name="Line 242"/>
              <p:cNvSpPr>
                <a:spLocks noChangeShapeType="1"/>
              </p:cNvSpPr>
              <p:nvPr/>
            </p:nvSpPr>
            <p:spPr bwMode="auto">
              <a:xfrm>
                <a:off x="417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8" name="Group 243"/>
            <p:cNvGrpSpPr>
              <a:grpSpLocks/>
            </p:cNvGrpSpPr>
            <p:nvPr/>
          </p:nvGrpSpPr>
          <p:grpSpPr bwMode="auto">
            <a:xfrm>
              <a:off x="4031" y="2241"/>
              <a:ext cx="571" cy="250"/>
              <a:chOff x="3741" y="883"/>
              <a:chExt cx="571" cy="250"/>
            </a:xfrm>
          </p:grpSpPr>
          <p:sp>
            <p:nvSpPr>
              <p:cNvPr id="219" name="Text Box 244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20" name="Line 245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9" name="Text Box 246"/>
            <p:cNvSpPr txBox="1">
              <a:spLocks noChangeArrowheads="1"/>
            </p:cNvSpPr>
            <p:nvPr/>
          </p:nvSpPr>
          <p:spPr bwMode="auto">
            <a:xfrm>
              <a:off x="4559" y="2241"/>
              <a:ext cx="5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chemeClr val="accent2"/>
                  </a:solidFill>
                  <a:ea typeface="幼圆" pitchFamily="49" charset="-122"/>
                </a:rPr>
                <a:t>ABCD</a:t>
              </a:r>
              <a:endParaRPr kumimoji="1" lang="en-US" altLang="zh-CN" sz="2000" b="1">
                <a:ea typeface="幼圆" pitchFamily="49" charset="-122"/>
              </a:endParaRPr>
            </a:p>
          </p:txBody>
        </p:sp>
        <p:grpSp>
          <p:nvGrpSpPr>
            <p:cNvPr id="200" name="Group 247"/>
            <p:cNvGrpSpPr>
              <a:grpSpLocks/>
            </p:cNvGrpSpPr>
            <p:nvPr/>
          </p:nvGrpSpPr>
          <p:grpSpPr bwMode="auto">
            <a:xfrm>
              <a:off x="5092" y="2241"/>
              <a:ext cx="571" cy="250"/>
              <a:chOff x="3741" y="883"/>
              <a:chExt cx="571" cy="250"/>
            </a:xfrm>
          </p:grpSpPr>
          <p:sp>
            <p:nvSpPr>
              <p:cNvPr id="217" name="Text Box 248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18" name="Line 249"/>
              <p:cNvSpPr>
                <a:spLocks noChangeShapeType="1"/>
              </p:cNvSpPr>
              <p:nvPr/>
            </p:nvSpPr>
            <p:spPr bwMode="auto">
              <a:xfrm>
                <a:off x="417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1" name="Group 250"/>
            <p:cNvGrpSpPr>
              <a:grpSpLocks/>
            </p:cNvGrpSpPr>
            <p:nvPr/>
          </p:nvGrpSpPr>
          <p:grpSpPr bwMode="auto">
            <a:xfrm>
              <a:off x="3503" y="2625"/>
              <a:ext cx="571" cy="250"/>
              <a:chOff x="3741" y="883"/>
              <a:chExt cx="571" cy="250"/>
            </a:xfrm>
          </p:grpSpPr>
          <p:sp>
            <p:nvSpPr>
              <p:cNvPr id="213" name="Text Box 251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14" name="Line 252"/>
              <p:cNvSpPr>
                <a:spLocks noChangeShapeType="1"/>
              </p:cNvSpPr>
              <p:nvPr/>
            </p:nvSpPr>
            <p:spPr bwMode="auto">
              <a:xfrm>
                <a:off x="393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" name="Line 253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" name="Line 254"/>
              <p:cNvSpPr>
                <a:spLocks noChangeShapeType="1"/>
              </p:cNvSpPr>
              <p:nvPr/>
            </p:nvSpPr>
            <p:spPr bwMode="auto">
              <a:xfrm>
                <a:off x="417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2" name="Group 255"/>
            <p:cNvGrpSpPr>
              <a:grpSpLocks/>
            </p:cNvGrpSpPr>
            <p:nvPr/>
          </p:nvGrpSpPr>
          <p:grpSpPr bwMode="auto">
            <a:xfrm>
              <a:off x="4031" y="2625"/>
              <a:ext cx="571" cy="250"/>
              <a:chOff x="3741" y="883"/>
              <a:chExt cx="571" cy="250"/>
            </a:xfrm>
          </p:grpSpPr>
          <p:sp>
            <p:nvSpPr>
              <p:cNvPr id="210" name="Text Box 256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11" name="Line 257"/>
              <p:cNvSpPr>
                <a:spLocks noChangeShapeType="1"/>
              </p:cNvSpPr>
              <p:nvPr/>
            </p:nvSpPr>
            <p:spPr bwMode="auto">
              <a:xfrm>
                <a:off x="393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" name="Line 258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96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3" name="Group 259"/>
            <p:cNvGrpSpPr>
              <a:grpSpLocks/>
            </p:cNvGrpSpPr>
            <p:nvPr/>
          </p:nvGrpSpPr>
          <p:grpSpPr bwMode="auto">
            <a:xfrm>
              <a:off x="4559" y="2625"/>
              <a:ext cx="571" cy="250"/>
              <a:chOff x="3741" y="883"/>
              <a:chExt cx="571" cy="250"/>
            </a:xfrm>
          </p:grpSpPr>
          <p:sp>
            <p:nvSpPr>
              <p:cNvPr id="208" name="Text Box 260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09" name="Line 261"/>
              <p:cNvSpPr>
                <a:spLocks noChangeShapeType="1"/>
              </p:cNvSpPr>
              <p:nvPr/>
            </p:nvSpPr>
            <p:spPr bwMode="auto">
              <a:xfrm>
                <a:off x="393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4" name="Group 262"/>
            <p:cNvGrpSpPr>
              <a:grpSpLocks/>
            </p:cNvGrpSpPr>
            <p:nvPr/>
          </p:nvGrpSpPr>
          <p:grpSpPr bwMode="auto">
            <a:xfrm>
              <a:off x="5092" y="2615"/>
              <a:ext cx="571" cy="250"/>
              <a:chOff x="3741" y="883"/>
              <a:chExt cx="571" cy="250"/>
            </a:xfrm>
          </p:grpSpPr>
          <p:sp>
            <p:nvSpPr>
              <p:cNvPr id="205" name="Text Box 263"/>
              <p:cNvSpPr txBox="1">
                <a:spLocks noChangeArrowheads="1"/>
              </p:cNvSpPr>
              <p:nvPr/>
            </p:nvSpPr>
            <p:spPr bwMode="auto">
              <a:xfrm>
                <a:off x="3741" y="883"/>
                <a:ext cx="5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accent2"/>
                    </a:solidFill>
                    <a:ea typeface="幼圆" pitchFamily="49" charset="-122"/>
                  </a:rPr>
                  <a:t>ABCD</a:t>
                </a:r>
                <a:endParaRPr kumimoji="1" lang="en-US" altLang="zh-CN" sz="2000" b="1">
                  <a:ea typeface="幼圆" pitchFamily="49" charset="-122"/>
                </a:endParaRPr>
              </a:p>
            </p:txBody>
          </p:sp>
          <p:sp>
            <p:nvSpPr>
              <p:cNvPr id="206" name="Line 264"/>
              <p:cNvSpPr>
                <a:spLocks noChangeShapeType="1"/>
              </p:cNvSpPr>
              <p:nvPr/>
            </p:nvSpPr>
            <p:spPr bwMode="auto">
              <a:xfrm>
                <a:off x="393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" name="Line 265"/>
              <p:cNvSpPr>
                <a:spLocks noChangeShapeType="1"/>
              </p:cNvSpPr>
              <p:nvPr/>
            </p:nvSpPr>
            <p:spPr bwMode="auto">
              <a:xfrm>
                <a:off x="4176" y="912"/>
                <a:ext cx="48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2" name="Text Box 266"/>
          <p:cNvSpPr txBox="1">
            <a:spLocks noChangeArrowheads="1"/>
          </p:cNvSpPr>
          <p:nvPr/>
        </p:nvSpPr>
        <p:spPr bwMode="auto">
          <a:xfrm>
            <a:off x="721170" y="2930168"/>
            <a:ext cx="41388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The 4-variable K-map </a:t>
            </a:r>
            <a:r>
              <a:rPr lang="en-US" altLang="zh-CN" dirty="0" smtClean="0">
                <a:ea typeface="宋体" charset="-122"/>
              </a:rPr>
              <a:t>is an </a:t>
            </a:r>
            <a:r>
              <a:rPr lang="en-US" altLang="zh-CN" dirty="0">
                <a:ea typeface="宋体" charset="-122"/>
              </a:rPr>
              <a:t>array of sixteen cells. Binary values of A and B are along the left side and C and D are across the top.</a:t>
            </a:r>
          </a:p>
        </p:txBody>
      </p:sp>
    </p:spTree>
    <p:extLst>
      <p:ext uri="{BB962C8B-B14F-4D97-AF65-F5344CB8AC3E}">
        <p14:creationId xmlns:p14="http://schemas.microsoft.com/office/powerpoint/2010/main" val="42453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Boolean </a:t>
            </a:r>
            <a:r>
              <a:rPr lang="en-US" altLang="zh-CN" sz="3200" dirty="0">
                <a:ea typeface="宋体" charset="-122"/>
              </a:rPr>
              <a:t>Operations and Expressions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348880"/>
            <a:ext cx="8496300" cy="1368152"/>
          </a:xfrm>
        </p:spPr>
        <p:txBody>
          <a:bodyPr/>
          <a:lstStyle/>
          <a:p>
            <a:pPr algn="just"/>
            <a:r>
              <a:rPr lang="en-US" altLang="zh-CN" sz="2400" dirty="0" smtClean="0">
                <a:ea typeface="宋体" charset="-122"/>
              </a:rPr>
              <a:t>Boolean Addition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- </a:t>
            </a:r>
            <a:r>
              <a:rPr lang="en-US" altLang="zh-CN" sz="2400" dirty="0">
                <a:ea typeface="宋体" charset="-122"/>
              </a:rPr>
              <a:t>a sum of </a:t>
            </a:r>
            <a:r>
              <a:rPr lang="en-US" altLang="zh-CN" sz="2400" dirty="0" smtClean="0">
                <a:ea typeface="宋体" charset="-122"/>
              </a:rPr>
              <a:t>literals (a </a:t>
            </a:r>
            <a:r>
              <a:rPr lang="en-US" altLang="zh-CN" sz="2400" dirty="0">
                <a:ea typeface="宋体" charset="-122"/>
              </a:rPr>
              <a:t>variable or the complement of a variable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2400" dirty="0">
                <a:ea typeface="宋体" charset="-122"/>
              </a:rPr>
              <a:t>    - produced by an OR </a:t>
            </a:r>
            <a:r>
              <a:rPr lang="en-US" altLang="zh-CN" sz="2400" dirty="0" smtClean="0">
                <a:ea typeface="宋体" charset="-122"/>
              </a:rPr>
              <a:t>gate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WordArt 34"/>
          <p:cNvSpPr>
            <a:spLocks noChangeArrowheads="1" noChangeShapeType="1" noTextEdit="1"/>
          </p:cNvSpPr>
          <p:nvPr/>
        </p:nvSpPr>
        <p:spPr bwMode="auto">
          <a:xfrm>
            <a:off x="827584" y="529238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4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2122984" y="5157192"/>
            <a:ext cx="6400800" cy="830263"/>
            <a:chOff x="1392" y="3072"/>
            <a:chExt cx="4032" cy="523"/>
          </a:xfrm>
        </p:grpSpPr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>
              <a:off x="1392" y="3072"/>
              <a:ext cx="403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dirty="0">
                  <a:ea typeface="宋体" charset="-122"/>
                </a:rPr>
                <a:t>Determine the values of </a:t>
              </a:r>
              <a:r>
                <a:rPr lang="en-US" altLang="zh-CN" sz="2400" i="1" dirty="0">
                  <a:ea typeface="宋体" charset="-122"/>
                </a:rPr>
                <a:t>A, B,</a:t>
              </a:r>
              <a:r>
                <a:rPr lang="en-US" altLang="zh-CN" sz="2400" dirty="0">
                  <a:ea typeface="宋体" charset="-122"/>
                </a:rPr>
                <a:t> and </a:t>
              </a:r>
              <a:r>
                <a:rPr lang="en-US" altLang="zh-CN" sz="2400" i="1" dirty="0">
                  <a:ea typeface="宋体" charset="-122"/>
                </a:rPr>
                <a:t>C</a:t>
              </a:r>
              <a:r>
                <a:rPr lang="en-US" altLang="zh-CN" sz="2400" dirty="0">
                  <a:ea typeface="宋体" charset="-122"/>
                </a:rPr>
                <a:t> that make the sum term of the expression </a:t>
              </a:r>
              <a:r>
                <a:rPr lang="en-US" altLang="zh-CN" sz="2400" i="1" dirty="0">
                  <a:ea typeface="宋体" charset="-122"/>
                </a:rPr>
                <a:t>A + B + C</a:t>
              </a:r>
              <a:r>
                <a:rPr lang="en-US" altLang="zh-CN" sz="2400" dirty="0">
                  <a:ea typeface="宋体" charset="-122"/>
                </a:rPr>
                <a:t> = 0?</a:t>
              </a: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4250" y="3333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570" y="3334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2122984" y="5838363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Each literal must = 0; therefore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= 1,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= 0 and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= 1.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67544" y="1844824"/>
            <a:ext cx="84963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Boolean Addition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64482"/>
              </p:ext>
            </p:extLst>
          </p:nvPr>
        </p:nvGraphicFramePr>
        <p:xfrm>
          <a:off x="1430734" y="3501008"/>
          <a:ext cx="65976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7" name="公式" r:id="rId3" imgW="3200400" imgH="228600" progId="Equation.3">
                  <p:embed/>
                </p:oleObj>
              </mc:Choice>
              <mc:Fallback>
                <p:oleObj name="公式" r:id="rId3" imgW="3200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734" y="3501008"/>
                        <a:ext cx="65976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933056"/>
            <a:ext cx="84963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400" dirty="0">
                <a:ea typeface="宋体" charset="-122"/>
              </a:rPr>
              <a:t>A sum term is equal to 1 when one or more of the literals in the term are 1.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a typeface="宋体" charset="-122"/>
              </a:rPr>
              <a:t>A sum term is equal to 0 only if each of the literals is 0.</a:t>
            </a:r>
          </a:p>
        </p:txBody>
      </p:sp>
    </p:spTree>
    <p:extLst>
      <p:ext uri="{BB962C8B-B14F-4D97-AF65-F5344CB8AC3E}">
        <p14:creationId xmlns:p14="http://schemas.microsoft.com/office/powerpoint/2010/main" val="124457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The </a:t>
            </a:r>
            <a:r>
              <a:rPr lang="en-US" altLang="zh-CN" sz="3200" dirty="0" err="1">
                <a:ea typeface="宋体" charset="-122"/>
              </a:rPr>
              <a:t>Karnaugh</a:t>
            </a:r>
            <a:r>
              <a:rPr lang="en-US" altLang="zh-CN" sz="3200" dirty="0">
                <a:ea typeface="宋体" charset="-122"/>
              </a:rPr>
              <a:t> Map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Cell </a:t>
            </a:r>
            <a:r>
              <a:rPr lang="en-US" altLang="zh-CN" b="1" dirty="0">
                <a:ea typeface="宋体" charset="-122"/>
              </a:rPr>
              <a:t>Adjacency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zh-CN" altLang="en-US" b="1" dirty="0">
                <a:ea typeface="宋体" charset="-122"/>
              </a:rPr>
              <a:t>逻辑相邻性</a:t>
            </a:r>
            <a:r>
              <a:rPr lang="en-US" altLang="zh-CN" sz="2000" dirty="0">
                <a:ea typeface="宋体" charset="-122"/>
              </a:rPr>
              <a:t>)</a:t>
            </a:r>
            <a:endParaRPr lang="zh-CN" altLang="en-US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53" name="Rectangle 3"/>
          <p:cNvSpPr txBox="1">
            <a:spLocks noChangeArrowheads="1"/>
          </p:cNvSpPr>
          <p:nvPr/>
        </p:nvSpPr>
        <p:spPr bwMode="auto">
          <a:xfrm>
            <a:off x="467544" y="2420889"/>
            <a:ext cx="568863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dirty="0">
                <a:ea typeface="宋体" charset="-122"/>
              </a:rPr>
              <a:t>E</a:t>
            </a:r>
            <a:r>
              <a:rPr lang="en-US" altLang="zh-CN" dirty="0" smtClean="0">
                <a:ea typeface="宋体" charset="-122"/>
              </a:rPr>
              <a:t>ach cell is adjacent to the cells that are immediately next to it on any of its four sides, but not adjacent to its corner cells </a:t>
            </a:r>
            <a:r>
              <a:rPr lang="zh-CN" altLang="en-US" dirty="0" smtClean="0">
                <a:ea typeface="宋体" charset="-122"/>
              </a:rPr>
              <a:t>（</a:t>
            </a:r>
            <a:r>
              <a:rPr lang="zh-CN" altLang="en-US" sz="2400" dirty="0" smtClean="0">
                <a:ea typeface="宋体" charset="-122"/>
              </a:rPr>
              <a:t>四边相邻，但对角不相邻</a:t>
            </a:r>
            <a:r>
              <a:rPr lang="en-US" altLang="zh-CN" sz="2400" dirty="0" smtClean="0">
                <a:ea typeface="宋体" charset="-122"/>
              </a:rPr>
              <a:t>)</a:t>
            </a:r>
            <a:r>
              <a:rPr lang="en-US" altLang="zh-CN" dirty="0" smtClean="0">
                <a:ea typeface="宋体" charset="-122"/>
              </a:rPr>
              <a:t>.</a:t>
            </a:r>
          </a:p>
        </p:txBody>
      </p:sp>
      <p:pic>
        <p:nvPicPr>
          <p:cNvPr id="254" name="Picture 4" descr="4-2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450" y="2564904"/>
            <a:ext cx="25812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The </a:t>
            </a:r>
            <a:r>
              <a:rPr lang="en-US" altLang="zh-CN" sz="3200" dirty="0" err="1">
                <a:ea typeface="宋体" charset="-122"/>
              </a:rPr>
              <a:t>Karnaugh</a:t>
            </a:r>
            <a:r>
              <a:rPr lang="en-US" altLang="zh-CN" sz="3200" dirty="0">
                <a:ea typeface="宋体" charset="-122"/>
              </a:rPr>
              <a:t> Map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Cell </a:t>
            </a:r>
            <a:r>
              <a:rPr lang="en-US" altLang="zh-CN" b="1" dirty="0">
                <a:ea typeface="宋体" charset="-122"/>
              </a:rPr>
              <a:t>Adjacency </a:t>
            </a:r>
            <a:endParaRPr lang="zh-CN" altLang="en-US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</p:txBody>
      </p:sp>
      <p:sp>
        <p:nvSpPr>
          <p:cNvPr id="253" name="Rectangle 3"/>
          <p:cNvSpPr txBox="1">
            <a:spLocks noChangeArrowheads="1"/>
          </p:cNvSpPr>
          <p:nvPr/>
        </p:nvSpPr>
        <p:spPr bwMode="auto">
          <a:xfrm>
            <a:off x="467544" y="2420889"/>
            <a:ext cx="54006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cell is adjacent to its four sides. Also the cells in the top row are adjacent to the corresponding cells in the bottom row 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zh-CN" altLang="en-US" sz="2400" dirty="0">
                <a:ea typeface="宋体" charset="-122"/>
              </a:rPr>
              <a:t>最上一行与最下一行也逻辑相邻</a:t>
            </a:r>
            <a:r>
              <a:rPr lang="en-US" altLang="zh-CN" sz="2400" dirty="0">
                <a:ea typeface="宋体" charset="-122"/>
              </a:rPr>
              <a:t>),</a:t>
            </a:r>
            <a:r>
              <a:rPr lang="en-US" altLang="zh-CN" dirty="0">
                <a:ea typeface="宋体" charset="-122"/>
              </a:rPr>
              <a:t> the cells in the outer left column are adjacent to the corresponding cells in the outer right column </a:t>
            </a:r>
            <a:r>
              <a:rPr lang="en-US" altLang="zh-CN" sz="2400" dirty="0">
                <a:ea typeface="宋体" charset="-122"/>
              </a:rPr>
              <a:t>(</a:t>
            </a:r>
            <a:r>
              <a:rPr lang="zh-CN" altLang="en-US" sz="2400" dirty="0">
                <a:ea typeface="宋体" charset="-122"/>
              </a:rPr>
              <a:t>最左行与最右行也逻辑相邻</a:t>
            </a:r>
            <a:r>
              <a:rPr lang="en-US" altLang="zh-CN" sz="2400" dirty="0">
                <a:ea typeface="宋体" charset="-122"/>
              </a:rPr>
              <a:t>)</a:t>
            </a:r>
            <a:r>
              <a:rPr lang="en-US" altLang="zh-CN" dirty="0">
                <a:ea typeface="宋体" charset="-122"/>
              </a:rPr>
              <a:t> 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380354"/>
              </p:ext>
            </p:extLst>
          </p:nvPr>
        </p:nvGraphicFramePr>
        <p:xfrm>
          <a:off x="5868144" y="2568228"/>
          <a:ext cx="3200400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5" name="CorelDRAW" r:id="rId3" imgW="1750847" imgH="1653121" progId="CorelDRAW.Graphic.12">
                  <p:embed/>
                </p:oleObj>
              </mc:Choice>
              <mc:Fallback>
                <p:oleObj name="CorelDRAW" r:id="rId3" imgW="1750847" imgH="1653121" progId="CorelDRAW.Graphic.1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568228"/>
                        <a:ext cx="3200400" cy="302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3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477467"/>
            <a:ext cx="7787208" cy="3615829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dirty="0" smtClean="0">
                <a:ea typeface="宋体" charset="-122"/>
              </a:rPr>
              <a:t>For an SOP expression in standard form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dirty="0">
                <a:ea typeface="宋体" charset="-122"/>
              </a:rPr>
              <a:t>A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宋体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 is placed on the K-map for each product term in the expression. </a:t>
            </a:r>
          </a:p>
          <a:p>
            <a:pPr marL="0" indent="-533400" algn="just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0 </a:t>
            </a:r>
            <a:r>
              <a:rPr lang="en-US" altLang="zh-CN" sz="2400" dirty="0">
                <a:ea typeface="宋体" charset="-122"/>
              </a:rPr>
              <a:t>is placed for the cells that aren’t included in </a:t>
            </a:r>
            <a:r>
              <a:rPr lang="en-US" altLang="zh-CN" sz="2400" dirty="0" smtClean="0">
                <a:ea typeface="宋体" charset="-122"/>
              </a:rPr>
              <a:t>the expression</a:t>
            </a:r>
            <a:r>
              <a:rPr lang="en-US" altLang="zh-CN" sz="2400" dirty="0">
                <a:ea typeface="宋体" charset="-122"/>
              </a:rPr>
              <a:t>. </a:t>
            </a:r>
          </a:p>
          <a:p>
            <a:pPr marL="533400" indent="-5334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Usually</a:t>
            </a:r>
            <a:r>
              <a:rPr lang="en-US" altLang="zh-CN" sz="2400" dirty="0">
                <a:ea typeface="宋体" charset="-122"/>
              </a:rPr>
              <a:t>, the 0s are left off the map.</a:t>
            </a:r>
          </a:p>
          <a:p>
            <a:pPr marL="0" indent="-5334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(</a:t>
            </a:r>
            <a:r>
              <a:rPr lang="zh-CN" altLang="en-US" sz="2400" dirty="0">
                <a:ea typeface="宋体" charset="-122"/>
              </a:rPr>
              <a:t>表达式中含有的最小项在卡诺图中填入</a:t>
            </a:r>
            <a:r>
              <a:rPr lang="en-US" altLang="zh-CN" sz="2400" dirty="0">
                <a:ea typeface="宋体" charset="-122"/>
              </a:rPr>
              <a:t>1</a:t>
            </a:r>
            <a:r>
              <a:rPr lang="zh-CN" altLang="en-US" sz="2400" dirty="0">
                <a:ea typeface="宋体" charset="-122"/>
              </a:rPr>
              <a:t>，不含有的填入</a:t>
            </a:r>
            <a:r>
              <a:rPr lang="en-US" altLang="zh-CN" sz="2400" dirty="0" smtClean="0">
                <a:ea typeface="宋体" charset="-122"/>
              </a:rPr>
              <a:t>0</a:t>
            </a:r>
            <a:r>
              <a:rPr lang="zh-CN" altLang="en-US" sz="2400" dirty="0" smtClean="0">
                <a:ea typeface="宋体" charset="-122"/>
              </a:rPr>
              <a:t>，通常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0</a:t>
            </a:r>
            <a:r>
              <a:rPr lang="zh-CN" altLang="en-US" sz="2400" dirty="0">
                <a:ea typeface="宋体" charset="-122"/>
              </a:rPr>
              <a:t>会被省略，而不填入图中）</a:t>
            </a:r>
            <a:r>
              <a:rPr lang="en-US" altLang="zh-CN" sz="2400" dirty="0">
                <a:ea typeface="宋体" charset="-122"/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altLang="zh-CN" sz="3200" dirty="0">
                <a:ea typeface="宋体" charset="-122"/>
              </a:rPr>
              <a:t>K-map SOP Minimization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Mapping a Standard SOP Expression</a:t>
            </a:r>
          </a:p>
        </p:txBody>
      </p:sp>
    </p:spTree>
    <p:extLst>
      <p:ext uri="{BB962C8B-B14F-4D97-AF65-F5344CB8AC3E}">
        <p14:creationId xmlns:p14="http://schemas.microsoft.com/office/powerpoint/2010/main" val="10648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07504" y="2372687"/>
            <a:ext cx="85792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812800" indent="-812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21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71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kumimoji="1" lang="zh-CN" altLang="en-US" dirty="0">
                <a:ea typeface="隶书" pitchFamily="49" charset="-122"/>
              </a:rPr>
              <a:t>（</a:t>
            </a:r>
            <a:r>
              <a:rPr kumimoji="1" lang="en-US" altLang="zh-CN" dirty="0">
                <a:ea typeface="隶书" pitchFamily="49" charset="-122"/>
              </a:rPr>
              <a:t>1</a:t>
            </a:r>
            <a:r>
              <a:rPr kumimoji="1" lang="zh-CN" altLang="en-US" dirty="0">
                <a:ea typeface="隶书" pitchFamily="49" charset="-122"/>
              </a:rPr>
              <a:t>）</a:t>
            </a:r>
            <a:r>
              <a:rPr kumimoji="1" lang="en-US" altLang="zh-CN" dirty="0">
                <a:ea typeface="隶书" pitchFamily="49" charset="-122"/>
              </a:rPr>
              <a:t>According to the characteristic of </a:t>
            </a:r>
            <a:r>
              <a:rPr kumimoji="1" lang="en-US" altLang="zh-CN" dirty="0" err="1">
                <a:ea typeface="隶书" pitchFamily="49" charset="-122"/>
              </a:rPr>
              <a:t>minterm</a:t>
            </a:r>
            <a:r>
              <a:rPr kumimoji="1" lang="en-US" altLang="zh-CN" dirty="0">
                <a:ea typeface="隶书" pitchFamily="49" charset="-122"/>
              </a:rPr>
              <a:t>, When the sum  of 2 adjacent </a:t>
            </a:r>
            <a:r>
              <a:rPr kumimoji="1" lang="en-US" altLang="zh-CN" dirty="0" err="1">
                <a:ea typeface="隶书" pitchFamily="49" charset="-122"/>
              </a:rPr>
              <a:t>minterms</a:t>
            </a:r>
            <a:r>
              <a:rPr kumimoji="1" lang="en-US" altLang="zh-CN" dirty="0">
                <a:ea typeface="隶书" pitchFamily="49" charset="-122"/>
              </a:rPr>
              <a:t>(cells) is formed, the different  variable can be removed.</a:t>
            </a:r>
          </a:p>
        </p:txBody>
      </p:sp>
      <p:grpSp>
        <p:nvGrpSpPr>
          <p:cNvPr id="119813" name="Group 5"/>
          <p:cNvGrpSpPr>
            <a:grpSpLocks/>
          </p:cNvGrpSpPr>
          <p:nvPr/>
        </p:nvGrpSpPr>
        <p:grpSpPr bwMode="auto">
          <a:xfrm>
            <a:off x="2564532" y="3379614"/>
            <a:ext cx="2817812" cy="2089150"/>
            <a:chOff x="2418" y="912"/>
            <a:chExt cx="1758" cy="1316"/>
          </a:xfrm>
        </p:grpSpPr>
        <p:grpSp>
          <p:nvGrpSpPr>
            <p:cNvPr id="119814" name="Group 6"/>
            <p:cNvGrpSpPr>
              <a:grpSpLocks/>
            </p:cNvGrpSpPr>
            <p:nvPr/>
          </p:nvGrpSpPr>
          <p:grpSpPr bwMode="auto">
            <a:xfrm>
              <a:off x="2784" y="1440"/>
              <a:ext cx="1344" cy="768"/>
              <a:chOff x="672" y="1344"/>
              <a:chExt cx="1344" cy="768"/>
            </a:xfrm>
          </p:grpSpPr>
          <p:grpSp>
            <p:nvGrpSpPr>
              <p:cNvPr id="119815" name="Group 7"/>
              <p:cNvGrpSpPr>
                <a:grpSpLocks/>
              </p:cNvGrpSpPr>
              <p:nvPr/>
            </p:nvGrpSpPr>
            <p:grpSpPr bwMode="auto">
              <a:xfrm>
                <a:off x="672" y="1344"/>
                <a:ext cx="672" cy="768"/>
                <a:chOff x="672" y="1344"/>
                <a:chExt cx="672" cy="768"/>
              </a:xfrm>
            </p:grpSpPr>
            <p:grpSp>
              <p:nvGrpSpPr>
                <p:cNvPr id="119816" name="Group 8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1981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1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1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2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821" name="Group 13"/>
                <p:cNvGrpSpPr>
                  <a:grpSpLocks/>
                </p:cNvGrpSpPr>
                <p:nvPr/>
              </p:nvGrpSpPr>
              <p:grpSpPr bwMode="auto">
                <a:xfrm>
                  <a:off x="1008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1982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2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2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2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826" name="Group 18"/>
                <p:cNvGrpSpPr>
                  <a:grpSpLocks/>
                </p:cNvGrpSpPr>
                <p:nvPr/>
              </p:nvGrpSpPr>
              <p:grpSpPr bwMode="auto">
                <a:xfrm>
                  <a:off x="672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1982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2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2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3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831" name="Group 23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198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33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34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3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9836" name="Group 28"/>
              <p:cNvGrpSpPr>
                <a:grpSpLocks/>
              </p:cNvGrpSpPr>
              <p:nvPr/>
            </p:nvGrpSpPr>
            <p:grpSpPr bwMode="auto">
              <a:xfrm>
                <a:off x="1344" y="1344"/>
                <a:ext cx="672" cy="768"/>
                <a:chOff x="672" y="1344"/>
                <a:chExt cx="672" cy="768"/>
              </a:xfrm>
            </p:grpSpPr>
            <p:grpSp>
              <p:nvGrpSpPr>
                <p:cNvPr id="119837" name="Group 29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1983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3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4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4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842" name="Group 34"/>
                <p:cNvGrpSpPr>
                  <a:grpSpLocks/>
                </p:cNvGrpSpPr>
                <p:nvPr/>
              </p:nvGrpSpPr>
              <p:grpSpPr bwMode="auto">
                <a:xfrm>
                  <a:off x="1008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1984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4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4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4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847" name="Group 39"/>
                <p:cNvGrpSpPr>
                  <a:grpSpLocks/>
                </p:cNvGrpSpPr>
                <p:nvPr/>
              </p:nvGrpSpPr>
              <p:grpSpPr bwMode="auto">
                <a:xfrm>
                  <a:off x="672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1984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4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5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5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9852" name="Group 44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198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5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5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56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19857" name="Line 49"/>
            <p:cNvSpPr>
              <a:spLocks noChangeShapeType="1"/>
            </p:cNvSpPr>
            <p:nvPr/>
          </p:nvSpPr>
          <p:spPr bwMode="auto">
            <a:xfrm>
              <a:off x="2496" y="1056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58" name="Text Box 50"/>
            <p:cNvSpPr txBox="1">
              <a:spLocks noChangeArrowheads="1"/>
            </p:cNvSpPr>
            <p:nvPr/>
          </p:nvSpPr>
          <p:spPr bwMode="auto">
            <a:xfrm>
              <a:off x="2418" y="1152"/>
              <a:ext cx="2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A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19859" name="Text Box 51"/>
            <p:cNvSpPr txBox="1">
              <a:spLocks noChangeArrowheads="1"/>
            </p:cNvSpPr>
            <p:nvPr/>
          </p:nvSpPr>
          <p:spPr bwMode="auto">
            <a:xfrm>
              <a:off x="2492" y="912"/>
              <a:ext cx="3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BC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19860" name="Text Box 52"/>
            <p:cNvSpPr txBox="1">
              <a:spLocks noChangeArrowheads="1"/>
            </p:cNvSpPr>
            <p:nvPr/>
          </p:nvSpPr>
          <p:spPr bwMode="auto">
            <a:xfrm>
              <a:off x="2838" y="1152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00   01   11  10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19861" name="Text Box 53"/>
            <p:cNvSpPr txBox="1">
              <a:spLocks noChangeArrowheads="1"/>
            </p:cNvSpPr>
            <p:nvPr/>
          </p:nvSpPr>
          <p:spPr bwMode="auto">
            <a:xfrm>
              <a:off x="2450" y="1494"/>
              <a:ext cx="342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0    1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grpSp>
          <p:nvGrpSpPr>
            <p:cNvPr id="119862" name="Group 54"/>
            <p:cNvGrpSpPr>
              <a:grpSpLocks/>
            </p:cNvGrpSpPr>
            <p:nvPr/>
          </p:nvGrpSpPr>
          <p:grpSpPr bwMode="auto">
            <a:xfrm>
              <a:off x="2928" y="1632"/>
              <a:ext cx="1248" cy="596"/>
              <a:chOff x="2928" y="1632"/>
              <a:chExt cx="1248" cy="596"/>
            </a:xfrm>
          </p:grpSpPr>
          <p:sp>
            <p:nvSpPr>
              <p:cNvPr id="119863" name="Text Box 55"/>
              <p:cNvSpPr txBox="1">
                <a:spLocks noChangeArrowheads="1"/>
              </p:cNvSpPr>
              <p:nvPr/>
            </p:nvSpPr>
            <p:spPr bwMode="auto">
              <a:xfrm>
                <a:off x="3504" y="1632"/>
                <a:ext cx="1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19864" name="Text Box 56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</p:grpSp>
      <p:sp>
        <p:nvSpPr>
          <p:cNvPr id="119865" name="Text Box 57"/>
          <p:cNvSpPr txBox="1">
            <a:spLocks noChangeArrowheads="1"/>
          </p:cNvSpPr>
          <p:nvPr/>
        </p:nvSpPr>
        <p:spPr bwMode="auto">
          <a:xfrm>
            <a:off x="3735948" y="4005064"/>
            <a:ext cx="49244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dirty="0">
                <a:ea typeface="幼圆" pitchFamily="49" charset="-122"/>
              </a:rPr>
              <a:t>1    1</a:t>
            </a:r>
            <a:endParaRPr kumimoji="1" lang="en-US" altLang="zh-CN" sz="2000" dirty="0">
              <a:ea typeface="幼圆" pitchFamily="49" charset="-122"/>
            </a:endParaRPr>
          </a:p>
        </p:txBody>
      </p:sp>
      <p:sp>
        <p:nvSpPr>
          <p:cNvPr id="119866" name="Arc 58"/>
          <p:cNvSpPr>
            <a:spLocks/>
          </p:cNvSpPr>
          <p:nvPr/>
        </p:nvSpPr>
        <p:spPr bwMode="auto">
          <a:xfrm flipH="1">
            <a:off x="3707532" y="4294014"/>
            <a:ext cx="457200" cy="1066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3192 w 43200"/>
              <a:gd name="T1" fmla="*/ 22175 h 43200"/>
              <a:gd name="T2" fmla="*/ 4320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3192" y="22175"/>
                </a:moveTo>
                <a:cubicBezTo>
                  <a:pt x="42880" y="33876"/>
                  <a:pt x="3330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43192" y="22175"/>
                </a:moveTo>
                <a:cubicBezTo>
                  <a:pt x="42880" y="33876"/>
                  <a:pt x="3330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67" name="Text Box 59"/>
          <p:cNvSpPr txBox="1">
            <a:spLocks noChangeArrowheads="1"/>
          </p:cNvSpPr>
          <p:nvPr/>
        </p:nvSpPr>
        <p:spPr bwMode="auto">
          <a:xfrm>
            <a:off x="3236044" y="4301127"/>
            <a:ext cx="34464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b="1" dirty="0">
                <a:ea typeface="宋体" charset="-122"/>
              </a:rPr>
              <a:t>1                </a:t>
            </a:r>
            <a:r>
              <a:rPr kumimoji="1" lang="en-US" altLang="zh-CN" sz="2000" b="1" dirty="0" smtClean="0">
                <a:ea typeface="宋体" charset="-122"/>
              </a:rPr>
              <a:t>        1</a:t>
            </a:r>
            <a:endParaRPr kumimoji="1" lang="en-US" altLang="zh-CN" sz="2000" b="1" dirty="0">
              <a:ea typeface="宋体" charset="-122"/>
            </a:endParaRPr>
          </a:p>
        </p:txBody>
      </p:sp>
      <p:grpSp>
        <p:nvGrpSpPr>
          <p:cNvPr id="119868" name="Group 60"/>
          <p:cNvGrpSpPr>
            <a:grpSpLocks/>
          </p:cNvGrpSpPr>
          <p:nvPr/>
        </p:nvGrpSpPr>
        <p:grpSpPr bwMode="auto">
          <a:xfrm>
            <a:off x="3163019" y="4241626"/>
            <a:ext cx="2101850" cy="595313"/>
            <a:chOff x="1512" y="2291"/>
            <a:chExt cx="1324" cy="375"/>
          </a:xfrm>
        </p:grpSpPr>
        <p:sp>
          <p:nvSpPr>
            <p:cNvPr id="119869" name="Freeform 61"/>
            <p:cNvSpPr>
              <a:spLocks/>
            </p:cNvSpPr>
            <p:nvPr/>
          </p:nvSpPr>
          <p:spPr bwMode="auto">
            <a:xfrm>
              <a:off x="2509" y="2298"/>
              <a:ext cx="327" cy="368"/>
            </a:xfrm>
            <a:custGeom>
              <a:avLst/>
              <a:gdLst>
                <a:gd name="T0" fmla="*/ 312 w 312"/>
                <a:gd name="T1" fmla="*/ 0 h 359"/>
                <a:gd name="T2" fmla="*/ 0 w 312"/>
                <a:gd name="T3" fmla="*/ 156 h 359"/>
                <a:gd name="T4" fmla="*/ 312 w 312"/>
                <a:gd name="T5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" h="359">
                  <a:moveTo>
                    <a:pt x="312" y="0"/>
                  </a:moveTo>
                  <a:cubicBezTo>
                    <a:pt x="156" y="48"/>
                    <a:pt x="0" y="96"/>
                    <a:pt x="0" y="156"/>
                  </a:cubicBezTo>
                  <a:cubicBezTo>
                    <a:pt x="0" y="216"/>
                    <a:pt x="265" y="331"/>
                    <a:pt x="312" y="359"/>
                  </a:cubicBezTo>
                </a:path>
              </a:pathLst>
            </a:custGeom>
            <a:noFill/>
            <a:ln w="22225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70" name="Freeform 62"/>
            <p:cNvSpPr>
              <a:spLocks/>
            </p:cNvSpPr>
            <p:nvPr/>
          </p:nvSpPr>
          <p:spPr bwMode="auto">
            <a:xfrm>
              <a:off x="1512" y="2291"/>
              <a:ext cx="320" cy="343"/>
            </a:xfrm>
            <a:custGeom>
              <a:avLst/>
              <a:gdLst>
                <a:gd name="T0" fmla="*/ 0 w 320"/>
                <a:gd name="T1" fmla="*/ 0 h 343"/>
                <a:gd name="T2" fmla="*/ 319 w 320"/>
                <a:gd name="T3" fmla="*/ 179 h 343"/>
                <a:gd name="T4" fmla="*/ 8 w 320"/>
                <a:gd name="T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0" h="343">
                  <a:moveTo>
                    <a:pt x="0" y="0"/>
                  </a:moveTo>
                  <a:cubicBezTo>
                    <a:pt x="159" y="61"/>
                    <a:pt x="318" y="122"/>
                    <a:pt x="319" y="179"/>
                  </a:cubicBezTo>
                  <a:cubicBezTo>
                    <a:pt x="320" y="236"/>
                    <a:pt x="61" y="313"/>
                    <a:pt x="8" y="343"/>
                  </a:cubicBezTo>
                </a:path>
              </a:pathLst>
            </a:custGeom>
            <a:noFill/>
            <a:ln w="22225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9871" name="Group 63"/>
          <p:cNvGrpSpPr>
            <a:grpSpLocks/>
          </p:cNvGrpSpPr>
          <p:nvPr/>
        </p:nvGrpSpPr>
        <p:grpSpPr bwMode="auto">
          <a:xfrm>
            <a:off x="5868144" y="3528839"/>
            <a:ext cx="768350" cy="531812"/>
            <a:chOff x="3219" y="1683"/>
            <a:chExt cx="484" cy="335"/>
          </a:xfrm>
        </p:grpSpPr>
        <p:sp>
          <p:nvSpPr>
            <p:cNvPr id="119872" name="AutoShape 64"/>
            <p:cNvSpPr>
              <a:spLocks noChangeArrowheads="1"/>
            </p:cNvSpPr>
            <p:nvPr/>
          </p:nvSpPr>
          <p:spPr bwMode="auto">
            <a:xfrm>
              <a:off x="3219" y="1683"/>
              <a:ext cx="484" cy="335"/>
            </a:xfrm>
            <a:prstGeom prst="wedgeRoundRectCallout">
              <a:avLst>
                <a:gd name="adj1" fmla="val -145042"/>
                <a:gd name="adj2" fmla="val 132986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 dirty="0">
                  <a:solidFill>
                    <a:schemeClr val="accent1"/>
                  </a:solidFill>
                  <a:ea typeface="楷体_GB2312" pitchFamily="49" charset="-122"/>
                  <a:cs typeface="Times New Roman" pitchFamily="18" charset="0"/>
                </a:rPr>
                <a:t>AC</a:t>
              </a:r>
              <a:endParaRPr kumimoji="1" lang="en-US" altLang="zh-CN" sz="2000" b="1" dirty="0">
                <a:solidFill>
                  <a:schemeClr val="accent2"/>
                </a:solidFill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19873" name="Line 65"/>
            <p:cNvSpPr>
              <a:spLocks noChangeShapeType="1"/>
            </p:cNvSpPr>
            <p:nvPr/>
          </p:nvSpPr>
          <p:spPr bwMode="auto">
            <a:xfrm>
              <a:off x="3345" y="1770"/>
              <a:ext cx="101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74" name="Line 66"/>
            <p:cNvSpPr>
              <a:spLocks noChangeShapeType="1"/>
            </p:cNvSpPr>
            <p:nvPr/>
          </p:nvSpPr>
          <p:spPr bwMode="auto">
            <a:xfrm>
              <a:off x="3481" y="1770"/>
              <a:ext cx="101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9875" name="Text Box 67"/>
          <p:cNvSpPr txBox="1">
            <a:spLocks noChangeArrowheads="1"/>
          </p:cNvSpPr>
          <p:nvPr/>
        </p:nvSpPr>
        <p:spPr bwMode="auto">
          <a:xfrm>
            <a:off x="4355976" y="4941168"/>
            <a:ext cx="1635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b="1" dirty="0" smtClean="0">
                <a:ea typeface="宋体" charset="-122"/>
              </a:rPr>
              <a:t>1      1</a:t>
            </a:r>
            <a:endParaRPr kumimoji="1" lang="en-US" altLang="zh-CN" sz="2000" b="1" dirty="0">
              <a:ea typeface="宋体" charset="-122"/>
            </a:endParaRPr>
          </a:p>
        </p:txBody>
      </p:sp>
      <p:sp>
        <p:nvSpPr>
          <p:cNvPr id="119876" name="Oval 68"/>
          <p:cNvSpPr>
            <a:spLocks noChangeArrowheads="1"/>
          </p:cNvSpPr>
          <p:nvPr/>
        </p:nvSpPr>
        <p:spPr bwMode="auto">
          <a:xfrm>
            <a:off x="4239344" y="4909964"/>
            <a:ext cx="1050925" cy="469900"/>
          </a:xfrm>
          <a:prstGeom prst="ellipse">
            <a:avLst/>
          </a:prstGeom>
          <a:noFill/>
          <a:ln w="22225">
            <a:solidFill>
              <a:srgbClr val="FF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77" name="AutoShape 69"/>
          <p:cNvSpPr>
            <a:spLocks noChangeArrowheads="1"/>
          </p:cNvSpPr>
          <p:nvPr/>
        </p:nvSpPr>
        <p:spPr bwMode="auto">
          <a:xfrm>
            <a:off x="6031632" y="5008389"/>
            <a:ext cx="815975" cy="458787"/>
          </a:xfrm>
          <a:prstGeom prst="wedgeRoundRectCallout">
            <a:avLst>
              <a:gd name="adj1" fmla="val -137157"/>
              <a:gd name="adj2" fmla="val -1332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rgbClr val="FF66CC"/>
                </a:solidFill>
                <a:ea typeface="楷体_GB2312" pitchFamily="49" charset="-122"/>
                <a:cs typeface="Times New Roman" pitchFamily="18" charset="0"/>
              </a:rPr>
              <a:t>AB</a:t>
            </a:r>
            <a:endParaRPr kumimoji="1" lang="en-US" altLang="zh-CN" sz="2000" dirty="0">
              <a:solidFill>
                <a:schemeClr val="accent2"/>
              </a:solidFill>
              <a:ea typeface="宋体" charset="-122"/>
              <a:cs typeface="Times New Roman" pitchFamily="18" charset="0"/>
            </a:endParaRPr>
          </a:p>
        </p:txBody>
      </p:sp>
      <p:sp>
        <p:nvSpPr>
          <p:cNvPr id="119878" name="AutoShape 70"/>
          <p:cNvSpPr>
            <a:spLocks noChangeArrowheads="1"/>
          </p:cNvSpPr>
          <p:nvPr/>
        </p:nvSpPr>
        <p:spPr bwMode="auto">
          <a:xfrm>
            <a:off x="4283794" y="5695776"/>
            <a:ext cx="3384550" cy="1117600"/>
          </a:xfrm>
          <a:prstGeom prst="wedgeRoundRectCallout">
            <a:avLst>
              <a:gd name="adj1" fmla="val -55255"/>
              <a:gd name="adj2" fmla="val -78694"/>
              <a:gd name="adj3" fmla="val 16667"/>
            </a:avLst>
          </a:prstGeom>
          <a:solidFill>
            <a:srgbClr val="FFFF99"/>
          </a:solidFill>
          <a:ln w="222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3200" b="1">
              <a:solidFill>
                <a:schemeClr val="accent2"/>
              </a:solidFill>
              <a:ea typeface="宋体" charset="-122"/>
            </a:endParaRPr>
          </a:p>
        </p:txBody>
      </p:sp>
      <p:graphicFrame>
        <p:nvGraphicFramePr>
          <p:cNvPr id="11987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555650"/>
              </p:ext>
            </p:extLst>
          </p:nvPr>
        </p:nvGraphicFramePr>
        <p:xfrm>
          <a:off x="4285382" y="5795789"/>
          <a:ext cx="32623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8" name="Equation" r:id="rId3" imgW="1498320" imgH="406080" progId="Equation.3">
                  <p:embed/>
                </p:oleObj>
              </mc:Choice>
              <mc:Fallback>
                <p:oleObj name="Equation" r:id="rId3" imgW="1498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382" y="5795789"/>
                        <a:ext cx="326231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80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944117"/>
              </p:ext>
            </p:extLst>
          </p:nvPr>
        </p:nvGraphicFramePr>
        <p:xfrm>
          <a:off x="1260227" y="5517232"/>
          <a:ext cx="1989756" cy="1234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9" name="Equation" r:id="rId5" imgW="1104840" imgH="685800" progId="Equation.3">
                  <p:embed/>
                </p:oleObj>
              </mc:Choice>
              <mc:Fallback>
                <p:oleObj name="Equation" r:id="rId5" imgW="11048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227" y="5517232"/>
                        <a:ext cx="1989756" cy="1234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altLang="zh-CN" sz="3200" dirty="0" smtClean="0">
                <a:ea typeface="宋体" charset="-122"/>
              </a:rPr>
              <a:t>Rules </a:t>
            </a:r>
            <a:r>
              <a:rPr lang="en-US" altLang="zh-CN" sz="3200" dirty="0">
                <a:ea typeface="宋体" charset="-122"/>
              </a:rPr>
              <a:t>of Combining </a:t>
            </a:r>
            <a:r>
              <a:rPr lang="en-US" altLang="zh-CN" sz="3200" dirty="0" err="1">
                <a:ea typeface="宋体" charset="-122"/>
              </a:rPr>
              <a:t>Minterms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Rules of Combining </a:t>
            </a:r>
            <a:r>
              <a:rPr lang="en-US" altLang="zh-CN" b="1" dirty="0" err="1">
                <a:ea typeface="宋体" charset="-122"/>
              </a:rPr>
              <a:t>Minterms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7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19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19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19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19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1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1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300"/>
                                        <p:tgtEl>
                                          <p:spTgt spid="1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65" grpId="0" autoUpdateAnimBg="0"/>
      <p:bldP spid="119866" grpId="0" animBg="1"/>
      <p:bldP spid="119867" grpId="0" autoUpdateAnimBg="0"/>
      <p:bldP spid="119875" grpId="0" autoUpdateAnimBg="0"/>
      <p:bldP spid="119876" grpId="0" animBg="1"/>
      <p:bldP spid="119877" grpId="0" animBg="1" autoUpdateAnimBg="0"/>
      <p:bldP spid="119878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Rules of Combining </a:t>
            </a:r>
            <a:r>
              <a:rPr lang="en-US" altLang="zh-CN" sz="3200" dirty="0" err="1">
                <a:ea typeface="宋体" charset="-122"/>
              </a:rPr>
              <a:t>Minterms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71412" y="2507317"/>
            <a:ext cx="8477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812800" indent="-812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21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71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00000"/>
              </a:lnSpc>
              <a:buClrTx/>
              <a:buFontTx/>
              <a:buNone/>
            </a:pPr>
            <a:r>
              <a:rPr kumimoji="1" lang="zh-CN" altLang="en-US" dirty="0">
                <a:ea typeface="隶书" pitchFamily="49" charset="-122"/>
              </a:rPr>
              <a:t>（</a:t>
            </a:r>
            <a:r>
              <a:rPr kumimoji="1" lang="en-US" altLang="zh-CN" dirty="0">
                <a:ea typeface="隶书" pitchFamily="49" charset="-122"/>
              </a:rPr>
              <a:t>2</a:t>
            </a:r>
            <a:r>
              <a:rPr kumimoji="1" lang="zh-CN" altLang="en-US" dirty="0">
                <a:ea typeface="隶书" pitchFamily="49" charset="-122"/>
              </a:rPr>
              <a:t>）</a:t>
            </a:r>
            <a:r>
              <a:rPr kumimoji="1" lang="en-US" altLang="zh-CN" dirty="0">
                <a:ea typeface="隶书" pitchFamily="49" charset="-122"/>
              </a:rPr>
              <a:t>When the sum of 4 adjacent CELLS is formed, the </a:t>
            </a:r>
            <a:r>
              <a:rPr kumimoji="1" lang="en-US" altLang="zh-CN" dirty="0">
                <a:solidFill>
                  <a:srgbClr val="FF0000"/>
                </a:solidFill>
                <a:ea typeface="隶书" pitchFamily="49" charset="-122"/>
              </a:rPr>
              <a:t>2 </a:t>
            </a:r>
            <a:r>
              <a:rPr kumimoji="1" lang="en-US" altLang="zh-CN" dirty="0">
                <a:ea typeface="隶书" pitchFamily="49" charset="-122"/>
              </a:rPr>
              <a:t>different variables can be removed, and only the  same variables are left.</a:t>
            </a:r>
            <a:endParaRPr kumimoji="1" lang="en-US" altLang="zh-CN" dirty="0">
              <a:solidFill>
                <a:schemeClr val="accent2"/>
              </a:solidFill>
              <a:ea typeface="幼圆" pitchFamily="49" charset="-122"/>
            </a:endParaRPr>
          </a:p>
        </p:txBody>
      </p:sp>
      <p:grpSp>
        <p:nvGrpSpPr>
          <p:cNvPr id="120837" name="Group 5"/>
          <p:cNvGrpSpPr>
            <a:grpSpLocks/>
          </p:cNvGrpSpPr>
          <p:nvPr/>
        </p:nvGrpSpPr>
        <p:grpSpPr bwMode="auto">
          <a:xfrm>
            <a:off x="1575395" y="3860130"/>
            <a:ext cx="2792412" cy="2089150"/>
            <a:chOff x="2417" y="912"/>
            <a:chExt cx="1759" cy="1316"/>
          </a:xfrm>
        </p:grpSpPr>
        <p:grpSp>
          <p:nvGrpSpPr>
            <p:cNvPr id="120838" name="Group 6"/>
            <p:cNvGrpSpPr>
              <a:grpSpLocks/>
            </p:cNvGrpSpPr>
            <p:nvPr/>
          </p:nvGrpSpPr>
          <p:grpSpPr bwMode="auto">
            <a:xfrm>
              <a:off x="2784" y="1440"/>
              <a:ext cx="1344" cy="768"/>
              <a:chOff x="672" y="1344"/>
              <a:chExt cx="1344" cy="768"/>
            </a:xfrm>
          </p:grpSpPr>
          <p:grpSp>
            <p:nvGrpSpPr>
              <p:cNvPr id="120839" name="Group 7"/>
              <p:cNvGrpSpPr>
                <a:grpSpLocks/>
              </p:cNvGrpSpPr>
              <p:nvPr/>
            </p:nvGrpSpPr>
            <p:grpSpPr bwMode="auto">
              <a:xfrm>
                <a:off x="672" y="1344"/>
                <a:ext cx="672" cy="768"/>
                <a:chOff x="672" y="1344"/>
                <a:chExt cx="672" cy="768"/>
              </a:xfrm>
            </p:grpSpPr>
            <p:grpSp>
              <p:nvGrpSpPr>
                <p:cNvPr id="120840" name="Group 8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2084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0845" name="Group 13"/>
                <p:cNvGrpSpPr>
                  <a:grpSpLocks/>
                </p:cNvGrpSpPr>
                <p:nvPr/>
              </p:nvGrpSpPr>
              <p:grpSpPr bwMode="auto">
                <a:xfrm>
                  <a:off x="1008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2084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0850" name="Group 18"/>
                <p:cNvGrpSpPr>
                  <a:grpSpLocks/>
                </p:cNvGrpSpPr>
                <p:nvPr/>
              </p:nvGrpSpPr>
              <p:grpSpPr bwMode="auto">
                <a:xfrm>
                  <a:off x="672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2085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0855" name="Group 23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2085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5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0860" name="Group 28"/>
              <p:cNvGrpSpPr>
                <a:grpSpLocks/>
              </p:cNvGrpSpPr>
              <p:nvPr/>
            </p:nvGrpSpPr>
            <p:grpSpPr bwMode="auto">
              <a:xfrm>
                <a:off x="1344" y="1344"/>
                <a:ext cx="672" cy="768"/>
                <a:chOff x="672" y="1344"/>
                <a:chExt cx="672" cy="768"/>
              </a:xfrm>
            </p:grpSpPr>
            <p:grpSp>
              <p:nvGrpSpPr>
                <p:cNvPr id="120861" name="Group 29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2086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0866" name="Group 34"/>
                <p:cNvGrpSpPr>
                  <a:grpSpLocks/>
                </p:cNvGrpSpPr>
                <p:nvPr/>
              </p:nvGrpSpPr>
              <p:grpSpPr bwMode="auto">
                <a:xfrm>
                  <a:off x="1008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2086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6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7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0871" name="Group 39"/>
                <p:cNvGrpSpPr>
                  <a:grpSpLocks/>
                </p:cNvGrpSpPr>
                <p:nvPr/>
              </p:nvGrpSpPr>
              <p:grpSpPr bwMode="auto">
                <a:xfrm>
                  <a:off x="672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2087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7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7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7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0876" name="Group 44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2087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7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79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88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20881" name="Line 49"/>
            <p:cNvSpPr>
              <a:spLocks noChangeShapeType="1"/>
            </p:cNvSpPr>
            <p:nvPr/>
          </p:nvSpPr>
          <p:spPr bwMode="auto">
            <a:xfrm>
              <a:off x="2496" y="1056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82" name="Text Box 50"/>
            <p:cNvSpPr txBox="1">
              <a:spLocks noChangeArrowheads="1"/>
            </p:cNvSpPr>
            <p:nvPr/>
          </p:nvSpPr>
          <p:spPr bwMode="auto">
            <a:xfrm>
              <a:off x="2417" y="115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A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0883" name="Text Box 51"/>
            <p:cNvSpPr txBox="1">
              <a:spLocks noChangeArrowheads="1"/>
            </p:cNvSpPr>
            <p:nvPr/>
          </p:nvSpPr>
          <p:spPr bwMode="auto">
            <a:xfrm>
              <a:off x="2491" y="91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BC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0884" name="Text Box 52"/>
            <p:cNvSpPr txBox="1">
              <a:spLocks noChangeArrowheads="1"/>
            </p:cNvSpPr>
            <p:nvPr/>
          </p:nvSpPr>
          <p:spPr bwMode="auto">
            <a:xfrm>
              <a:off x="2832" y="115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00   01   11  10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0885" name="Text Box 53"/>
            <p:cNvSpPr txBox="1">
              <a:spLocks noChangeArrowheads="1"/>
            </p:cNvSpPr>
            <p:nvPr/>
          </p:nvSpPr>
          <p:spPr bwMode="auto">
            <a:xfrm>
              <a:off x="2448" y="1494"/>
              <a:ext cx="346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0    1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grpSp>
          <p:nvGrpSpPr>
            <p:cNvPr id="120886" name="Group 54"/>
            <p:cNvGrpSpPr>
              <a:grpSpLocks/>
            </p:cNvGrpSpPr>
            <p:nvPr/>
          </p:nvGrpSpPr>
          <p:grpSpPr bwMode="auto">
            <a:xfrm>
              <a:off x="2928" y="1632"/>
              <a:ext cx="1248" cy="596"/>
              <a:chOff x="2928" y="1632"/>
              <a:chExt cx="1248" cy="596"/>
            </a:xfrm>
          </p:grpSpPr>
          <p:sp>
            <p:nvSpPr>
              <p:cNvPr id="120887" name="Text Box 55"/>
              <p:cNvSpPr txBox="1">
                <a:spLocks noChangeArrowheads="1"/>
              </p:cNvSpPr>
              <p:nvPr/>
            </p:nvSpPr>
            <p:spPr bwMode="auto">
              <a:xfrm>
                <a:off x="3504" y="163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20888" name="Text Box 56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</p:grpSp>
      <p:sp>
        <p:nvSpPr>
          <p:cNvPr id="120889" name="Text Box 57"/>
          <p:cNvSpPr txBox="1">
            <a:spLocks noChangeArrowheads="1"/>
          </p:cNvSpPr>
          <p:nvPr/>
        </p:nvSpPr>
        <p:spPr bwMode="auto">
          <a:xfrm>
            <a:off x="2718395" y="4774530"/>
            <a:ext cx="9461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ea typeface="幼圆" pitchFamily="49" charset="-122"/>
              </a:rPr>
              <a:t> </a:t>
            </a:r>
            <a:r>
              <a:rPr kumimoji="1" lang="en-US" altLang="zh-CN" sz="2400" b="1">
                <a:ea typeface="幼圆" pitchFamily="49" charset="-122"/>
              </a:rPr>
              <a:t>1     1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 1     1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20890" name="Arc 58"/>
          <p:cNvSpPr>
            <a:spLocks/>
          </p:cNvSpPr>
          <p:nvPr/>
        </p:nvSpPr>
        <p:spPr bwMode="auto">
          <a:xfrm>
            <a:off x="2794595" y="4798342"/>
            <a:ext cx="914400" cy="1066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429 w 43200"/>
              <a:gd name="T3" fmla="*/ 10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11"/>
                  <a:pt x="8396" y="1223"/>
                  <a:pt x="19429" y="10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11"/>
                  <a:pt x="8396" y="1223"/>
                  <a:pt x="19429" y="10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91" name="Arc 59"/>
          <p:cNvSpPr>
            <a:spLocks/>
          </p:cNvSpPr>
          <p:nvPr/>
        </p:nvSpPr>
        <p:spPr bwMode="auto">
          <a:xfrm>
            <a:off x="2715220" y="4745955"/>
            <a:ext cx="1077912" cy="5476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429 w 43200"/>
              <a:gd name="T3" fmla="*/ 10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11"/>
                  <a:pt x="8396" y="1223"/>
                  <a:pt x="19429" y="10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11"/>
                  <a:pt x="8396" y="1223"/>
                  <a:pt x="19429" y="10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92" name="Arc 60"/>
          <p:cNvSpPr>
            <a:spLocks/>
          </p:cNvSpPr>
          <p:nvPr/>
        </p:nvSpPr>
        <p:spPr bwMode="auto">
          <a:xfrm>
            <a:off x="2704107" y="5334917"/>
            <a:ext cx="1077913" cy="5476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429 w 43200"/>
              <a:gd name="T3" fmla="*/ 10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11"/>
                  <a:pt x="8396" y="1223"/>
                  <a:pt x="19429" y="10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11"/>
                  <a:pt x="8396" y="1223"/>
                  <a:pt x="19429" y="10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089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44705"/>
              </p:ext>
            </p:extLst>
          </p:nvPr>
        </p:nvGraphicFramePr>
        <p:xfrm>
          <a:off x="5490170" y="4306217"/>
          <a:ext cx="19621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4" name="Equation" r:id="rId3" imgW="901440" imgH="431640" progId="Equation.3">
                  <p:embed/>
                </p:oleObj>
              </mc:Choice>
              <mc:Fallback>
                <p:oleObj name="Equation" r:id="rId3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170" y="4306217"/>
                        <a:ext cx="19621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Rules of Combining </a:t>
            </a:r>
            <a:r>
              <a:rPr lang="en-US" altLang="zh-CN" b="1" dirty="0" err="1">
                <a:ea typeface="宋体" charset="-122"/>
              </a:rPr>
              <a:t>Minterms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8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89" grpId="0" autoUpdateAnimBg="0"/>
      <p:bldP spid="120890" grpId="0" animBg="1"/>
      <p:bldP spid="120891" grpId="0" animBg="1"/>
      <p:bldP spid="12089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1203523" y="2558752"/>
            <a:ext cx="2792413" cy="2089150"/>
            <a:chOff x="2417" y="912"/>
            <a:chExt cx="1759" cy="1316"/>
          </a:xfrm>
        </p:grpSpPr>
        <p:grpSp>
          <p:nvGrpSpPr>
            <p:cNvPr id="121861" name="Group 5"/>
            <p:cNvGrpSpPr>
              <a:grpSpLocks/>
            </p:cNvGrpSpPr>
            <p:nvPr/>
          </p:nvGrpSpPr>
          <p:grpSpPr bwMode="auto">
            <a:xfrm>
              <a:off x="2784" y="1440"/>
              <a:ext cx="1344" cy="768"/>
              <a:chOff x="672" y="1344"/>
              <a:chExt cx="1344" cy="768"/>
            </a:xfrm>
          </p:grpSpPr>
          <p:grpSp>
            <p:nvGrpSpPr>
              <p:cNvPr id="121862" name="Group 6"/>
              <p:cNvGrpSpPr>
                <a:grpSpLocks/>
              </p:cNvGrpSpPr>
              <p:nvPr/>
            </p:nvGrpSpPr>
            <p:grpSpPr bwMode="auto">
              <a:xfrm>
                <a:off x="672" y="1344"/>
                <a:ext cx="672" cy="768"/>
                <a:chOff x="672" y="1344"/>
                <a:chExt cx="672" cy="768"/>
              </a:xfrm>
            </p:grpSpPr>
            <p:grpSp>
              <p:nvGrpSpPr>
                <p:cNvPr id="121863" name="Group 7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2186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6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6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6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1868" name="Group 12"/>
                <p:cNvGrpSpPr>
                  <a:grpSpLocks/>
                </p:cNvGrpSpPr>
                <p:nvPr/>
              </p:nvGrpSpPr>
              <p:grpSpPr bwMode="auto">
                <a:xfrm>
                  <a:off x="1008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2186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7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7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7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1873" name="Group 17"/>
                <p:cNvGrpSpPr>
                  <a:grpSpLocks/>
                </p:cNvGrpSpPr>
                <p:nvPr/>
              </p:nvGrpSpPr>
              <p:grpSpPr bwMode="auto">
                <a:xfrm>
                  <a:off x="672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2187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7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7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7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1878" name="Group 22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2187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8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8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8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1883" name="Group 27"/>
              <p:cNvGrpSpPr>
                <a:grpSpLocks/>
              </p:cNvGrpSpPr>
              <p:nvPr/>
            </p:nvGrpSpPr>
            <p:grpSpPr bwMode="auto">
              <a:xfrm>
                <a:off x="1344" y="1344"/>
                <a:ext cx="672" cy="768"/>
                <a:chOff x="672" y="1344"/>
                <a:chExt cx="672" cy="768"/>
              </a:xfrm>
            </p:grpSpPr>
            <p:grpSp>
              <p:nvGrpSpPr>
                <p:cNvPr id="121884" name="Group 28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2188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8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8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8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1889" name="Group 33"/>
                <p:cNvGrpSpPr>
                  <a:grpSpLocks/>
                </p:cNvGrpSpPr>
                <p:nvPr/>
              </p:nvGrpSpPr>
              <p:grpSpPr bwMode="auto">
                <a:xfrm>
                  <a:off x="1008" y="1344"/>
                  <a:ext cx="336" cy="384"/>
                  <a:chOff x="672" y="1392"/>
                  <a:chExt cx="1296" cy="960"/>
                </a:xfrm>
              </p:grpSpPr>
              <p:sp>
                <p:nvSpPr>
                  <p:cNvPr id="12189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9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9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93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1894" name="Group 38"/>
                <p:cNvGrpSpPr>
                  <a:grpSpLocks/>
                </p:cNvGrpSpPr>
                <p:nvPr/>
              </p:nvGrpSpPr>
              <p:grpSpPr bwMode="auto">
                <a:xfrm>
                  <a:off x="672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2189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9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97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898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1899" name="Group 43"/>
                <p:cNvGrpSpPr>
                  <a:grpSpLocks/>
                </p:cNvGrpSpPr>
                <p:nvPr/>
              </p:nvGrpSpPr>
              <p:grpSpPr bwMode="auto">
                <a:xfrm>
                  <a:off x="1008" y="1728"/>
                  <a:ext cx="336" cy="384"/>
                  <a:chOff x="672" y="1392"/>
                  <a:chExt cx="1296" cy="960"/>
                </a:xfrm>
              </p:grpSpPr>
              <p:sp>
                <p:nvSpPr>
                  <p:cNvPr id="12190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0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0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392"/>
                    <a:ext cx="0" cy="96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0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2352"/>
                    <a:ext cx="1296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21904" name="Line 48"/>
            <p:cNvSpPr>
              <a:spLocks noChangeShapeType="1"/>
            </p:cNvSpPr>
            <p:nvPr/>
          </p:nvSpPr>
          <p:spPr bwMode="auto">
            <a:xfrm>
              <a:off x="2496" y="1056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05" name="Text Box 49"/>
            <p:cNvSpPr txBox="1">
              <a:spLocks noChangeArrowheads="1"/>
            </p:cNvSpPr>
            <p:nvPr/>
          </p:nvSpPr>
          <p:spPr bwMode="auto">
            <a:xfrm>
              <a:off x="2417" y="115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A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1906" name="Text Box 50"/>
            <p:cNvSpPr txBox="1">
              <a:spLocks noChangeArrowheads="1"/>
            </p:cNvSpPr>
            <p:nvPr/>
          </p:nvSpPr>
          <p:spPr bwMode="auto">
            <a:xfrm>
              <a:off x="2491" y="91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BC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1907" name="Text Box 51"/>
            <p:cNvSpPr txBox="1">
              <a:spLocks noChangeArrowheads="1"/>
            </p:cNvSpPr>
            <p:nvPr/>
          </p:nvSpPr>
          <p:spPr bwMode="auto">
            <a:xfrm>
              <a:off x="2832" y="1152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00   01   11  10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1908" name="Text Box 52"/>
            <p:cNvSpPr txBox="1">
              <a:spLocks noChangeArrowheads="1"/>
            </p:cNvSpPr>
            <p:nvPr/>
          </p:nvSpPr>
          <p:spPr bwMode="auto">
            <a:xfrm>
              <a:off x="2448" y="1494"/>
              <a:ext cx="346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0    1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grpSp>
          <p:nvGrpSpPr>
            <p:cNvPr id="121909" name="Group 53"/>
            <p:cNvGrpSpPr>
              <a:grpSpLocks/>
            </p:cNvGrpSpPr>
            <p:nvPr/>
          </p:nvGrpSpPr>
          <p:grpSpPr bwMode="auto">
            <a:xfrm>
              <a:off x="2928" y="1632"/>
              <a:ext cx="1248" cy="596"/>
              <a:chOff x="2928" y="1632"/>
              <a:chExt cx="1248" cy="596"/>
            </a:xfrm>
          </p:grpSpPr>
          <p:sp>
            <p:nvSpPr>
              <p:cNvPr id="121910" name="Text Box 54"/>
              <p:cNvSpPr txBox="1">
                <a:spLocks noChangeArrowheads="1"/>
              </p:cNvSpPr>
              <p:nvPr/>
            </p:nvSpPr>
            <p:spPr bwMode="auto">
              <a:xfrm>
                <a:off x="3504" y="163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21911" name="Text Box 55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1600">
                    <a:ea typeface="幼圆" pitchFamily="49" charset="-122"/>
                  </a:rPr>
                  <a:t> </a:t>
                </a:r>
              </a:p>
            </p:txBody>
          </p:sp>
        </p:grpSp>
      </p:grpSp>
      <p:sp>
        <p:nvSpPr>
          <p:cNvPr id="121912" name="Text Box 56"/>
          <p:cNvSpPr txBox="1">
            <a:spLocks noChangeArrowheads="1"/>
          </p:cNvSpPr>
          <p:nvPr/>
        </p:nvSpPr>
        <p:spPr bwMode="auto">
          <a:xfrm>
            <a:off x="1889323" y="3473152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1     1      1     1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21913" name="Arc 57"/>
          <p:cNvSpPr>
            <a:spLocks/>
          </p:cNvSpPr>
          <p:nvPr/>
        </p:nvSpPr>
        <p:spPr bwMode="auto">
          <a:xfrm rot="5400000">
            <a:off x="2653705" y="2632570"/>
            <a:ext cx="457200" cy="21383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8531 w 43200"/>
              <a:gd name="T3" fmla="*/ 21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856"/>
                  <a:pt x="7896" y="1745"/>
                  <a:pt x="18531" y="21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856"/>
                  <a:pt x="7896" y="1745"/>
                  <a:pt x="18531" y="21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191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827909"/>
              </p:ext>
            </p:extLst>
          </p:nvPr>
        </p:nvGraphicFramePr>
        <p:xfrm>
          <a:off x="1321999" y="4808607"/>
          <a:ext cx="101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8" name="Equation" r:id="rId3" imgW="406080" imgH="190440" progId="Equation.3">
                  <p:embed/>
                </p:oleObj>
              </mc:Choice>
              <mc:Fallback>
                <p:oleObj name="Equation" r:id="rId3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999" y="4808607"/>
                        <a:ext cx="101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915" name="Group 59"/>
          <p:cNvGrpSpPr>
            <a:grpSpLocks/>
          </p:cNvGrpSpPr>
          <p:nvPr/>
        </p:nvGrpSpPr>
        <p:grpSpPr bwMode="auto">
          <a:xfrm>
            <a:off x="4860032" y="2486744"/>
            <a:ext cx="3048000" cy="3308350"/>
            <a:chOff x="1680" y="2016"/>
            <a:chExt cx="1920" cy="2084"/>
          </a:xfrm>
        </p:grpSpPr>
        <p:grpSp>
          <p:nvGrpSpPr>
            <p:cNvPr id="121916" name="Group 60"/>
            <p:cNvGrpSpPr>
              <a:grpSpLocks/>
            </p:cNvGrpSpPr>
            <p:nvPr/>
          </p:nvGrpSpPr>
          <p:grpSpPr bwMode="auto">
            <a:xfrm>
              <a:off x="2208" y="2544"/>
              <a:ext cx="1344" cy="1536"/>
              <a:chOff x="672" y="1344"/>
              <a:chExt cx="1344" cy="1536"/>
            </a:xfrm>
          </p:grpSpPr>
          <p:grpSp>
            <p:nvGrpSpPr>
              <p:cNvPr id="121917" name="Group 61"/>
              <p:cNvGrpSpPr>
                <a:grpSpLocks/>
              </p:cNvGrpSpPr>
              <p:nvPr/>
            </p:nvGrpSpPr>
            <p:grpSpPr bwMode="auto">
              <a:xfrm>
                <a:off x="672" y="1344"/>
                <a:ext cx="1344" cy="768"/>
                <a:chOff x="672" y="1344"/>
                <a:chExt cx="1344" cy="768"/>
              </a:xfrm>
            </p:grpSpPr>
            <p:grpSp>
              <p:nvGrpSpPr>
                <p:cNvPr id="121918" name="Group 62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1919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20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22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23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24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25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26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27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29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30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32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33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34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35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36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37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38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1939" name="Group 83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1940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41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42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43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44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45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46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47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48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49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50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51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52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53" name="Line 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54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55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56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57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58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59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21960" name="Group 104"/>
              <p:cNvGrpSpPr>
                <a:grpSpLocks/>
              </p:cNvGrpSpPr>
              <p:nvPr/>
            </p:nvGrpSpPr>
            <p:grpSpPr bwMode="auto">
              <a:xfrm>
                <a:off x="672" y="2112"/>
                <a:ext cx="1344" cy="768"/>
                <a:chOff x="672" y="1344"/>
                <a:chExt cx="1344" cy="768"/>
              </a:xfrm>
            </p:grpSpPr>
            <p:grpSp>
              <p:nvGrpSpPr>
                <p:cNvPr id="121961" name="Group 105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1962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63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64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65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66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67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68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69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70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71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72" name="Group 116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73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74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75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76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77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78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79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80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81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1982" name="Group 126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1983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84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85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86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87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88" name="Group 132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89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90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91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92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93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94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95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96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997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1998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1999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000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001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002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22003" name="Group 147"/>
            <p:cNvGrpSpPr>
              <a:grpSpLocks/>
            </p:cNvGrpSpPr>
            <p:nvPr/>
          </p:nvGrpSpPr>
          <p:grpSpPr bwMode="auto">
            <a:xfrm>
              <a:off x="2352" y="2736"/>
              <a:ext cx="1248" cy="596"/>
              <a:chOff x="2928" y="1632"/>
              <a:chExt cx="1248" cy="596"/>
            </a:xfrm>
          </p:grpSpPr>
          <p:sp>
            <p:nvSpPr>
              <p:cNvPr id="122004" name="Text Box 148"/>
              <p:cNvSpPr txBox="1">
                <a:spLocks noChangeArrowheads="1"/>
              </p:cNvSpPr>
              <p:nvPr/>
            </p:nvSpPr>
            <p:spPr bwMode="auto">
              <a:xfrm>
                <a:off x="3504" y="163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22005" name="Text Box 149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grpSp>
          <p:nvGrpSpPr>
            <p:cNvPr id="122006" name="Group 150"/>
            <p:cNvGrpSpPr>
              <a:grpSpLocks/>
            </p:cNvGrpSpPr>
            <p:nvPr/>
          </p:nvGrpSpPr>
          <p:grpSpPr bwMode="auto">
            <a:xfrm>
              <a:off x="2912" y="3504"/>
              <a:ext cx="132" cy="596"/>
              <a:chOff x="2912" y="3504"/>
              <a:chExt cx="132" cy="596"/>
            </a:xfrm>
          </p:grpSpPr>
          <p:sp>
            <p:nvSpPr>
              <p:cNvPr id="122007" name="Text Box 151"/>
              <p:cNvSpPr txBox="1">
                <a:spLocks noChangeArrowheads="1"/>
              </p:cNvSpPr>
              <p:nvPr/>
            </p:nvSpPr>
            <p:spPr bwMode="auto">
              <a:xfrm>
                <a:off x="2912" y="3504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22008" name="Text Box 152"/>
              <p:cNvSpPr txBox="1">
                <a:spLocks noChangeArrowheads="1"/>
              </p:cNvSpPr>
              <p:nvPr/>
            </p:nvSpPr>
            <p:spPr bwMode="auto">
              <a:xfrm>
                <a:off x="2928" y="3888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sp>
          <p:nvSpPr>
            <p:cNvPr id="122009" name="Line 153"/>
            <p:cNvSpPr>
              <a:spLocks noChangeShapeType="1"/>
            </p:cNvSpPr>
            <p:nvPr/>
          </p:nvSpPr>
          <p:spPr bwMode="auto">
            <a:xfrm>
              <a:off x="1920" y="2160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010" name="Text Box 154"/>
            <p:cNvSpPr txBox="1">
              <a:spLocks noChangeArrowheads="1"/>
            </p:cNvSpPr>
            <p:nvPr/>
          </p:nvSpPr>
          <p:spPr bwMode="auto">
            <a:xfrm>
              <a:off x="1680" y="220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AB</a:t>
              </a:r>
            </a:p>
          </p:txBody>
        </p:sp>
        <p:sp>
          <p:nvSpPr>
            <p:cNvPr id="122011" name="Text Box 155"/>
            <p:cNvSpPr txBox="1">
              <a:spLocks noChangeArrowheads="1"/>
            </p:cNvSpPr>
            <p:nvPr/>
          </p:nvSpPr>
          <p:spPr bwMode="auto">
            <a:xfrm>
              <a:off x="1915" y="201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CD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2012" name="Text Box 156"/>
            <p:cNvSpPr txBox="1">
              <a:spLocks noChangeArrowheads="1"/>
            </p:cNvSpPr>
            <p:nvPr/>
          </p:nvSpPr>
          <p:spPr bwMode="auto">
            <a:xfrm>
              <a:off x="2256" y="2304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ea typeface="幼圆" pitchFamily="49" charset="-122"/>
                </a:rPr>
                <a:t>00   01   11   10</a:t>
              </a:r>
            </a:p>
          </p:txBody>
        </p:sp>
        <p:sp>
          <p:nvSpPr>
            <p:cNvPr id="122013" name="Text Box 157"/>
            <p:cNvSpPr txBox="1">
              <a:spLocks noChangeArrowheads="1"/>
            </p:cNvSpPr>
            <p:nvPr/>
          </p:nvSpPr>
          <p:spPr bwMode="auto">
            <a:xfrm>
              <a:off x="1920" y="2508"/>
              <a:ext cx="346" cy="1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00    01     11     10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</p:grpSp>
      <p:sp>
        <p:nvSpPr>
          <p:cNvPr id="122014" name="Text Box 158"/>
          <p:cNvSpPr txBox="1">
            <a:spLocks noChangeArrowheads="1"/>
          </p:cNvSpPr>
          <p:nvPr/>
        </p:nvSpPr>
        <p:spPr bwMode="auto">
          <a:xfrm>
            <a:off x="5850632" y="3401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22015" name="Text Box 159"/>
          <p:cNvSpPr txBox="1">
            <a:spLocks noChangeArrowheads="1"/>
          </p:cNvSpPr>
          <p:nvPr/>
        </p:nvSpPr>
        <p:spPr bwMode="auto">
          <a:xfrm>
            <a:off x="7374632" y="3401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22016" name="Text Box 160"/>
          <p:cNvSpPr txBox="1">
            <a:spLocks noChangeArrowheads="1"/>
          </p:cNvSpPr>
          <p:nvPr/>
        </p:nvSpPr>
        <p:spPr bwMode="auto">
          <a:xfrm>
            <a:off x="5774432" y="5306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22017" name="Text Box 161"/>
          <p:cNvSpPr txBox="1">
            <a:spLocks noChangeArrowheads="1"/>
          </p:cNvSpPr>
          <p:nvPr/>
        </p:nvSpPr>
        <p:spPr bwMode="auto">
          <a:xfrm>
            <a:off x="7450832" y="530614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22018" name="Arc 162"/>
          <p:cNvSpPr>
            <a:spLocks/>
          </p:cNvSpPr>
          <p:nvPr/>
        </p:nvSpPr>
        <p:spPr bwMode="auto">
          <a:xfrm rot="5400000">
            <a:off x="5414069" y="3151907"/>
            <a:ext cx="568325" cy="914400"/>
          </a:xfrm>
          <a:custGeom>
            <a:avLst/>
            <a:gdLst>
              <a:gd name="G0" fmla="+- 20313 0 0"/>
              <a:gd name="G1" fmla="+- 21600 0 0"/>
              <a:gd name="G2" fmla="+- 21600 0 0"/>
              <a:gd name="T0" fmla="*/ 0 w 40423"/>
              <a:gd name="T1" fmla="*/ 14255 h 21600"/>
              <a:gd name="T2" fmla="*/ 40423 w 40423"/>
              <a:gd name="T3" fmla="*/ 13715 h 21600"/>
              <a:gd name="T4" fmla="*/ 20313 w 404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23" h="21600" fill="none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</a:path>
              <a:path w="40423" h="21600" stroke="0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  <a:lnTo>
                  <a:pt x="20313" y="21600"/>
                </a:lnTo>
                <a:close/>
              </a:path>
            </a:pathLst>
          </a:custGeom>
          <a:noFill/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019" name="Arc 163"/>
          <p:cNvSpPr>
            <a:spLocks/>
          </p:cNvSpPr>
          <p:nvPr/>
        </p:nvSpPr>
        <p:spPr bwMode="auto">
          <a:xfrm rot="5400000">
            <a:off x="5337869" y="5056907"/>
            <a:ext cx="568325" cy="914400"/>
          </a:xfrm>
          <a:custGeom>
            <a:avLst/>
            <a:gdLst>
              <a:gd name="G0" fmla="+- 20313 0 0"/>
              <a:gd name="G1" fmla="+- 21600 0 0"/>
              <a:gd name="G2" fmla="+- 21600 0 0"/>
              <a:gd name="T0" fmla="*/ 0 w 40423"/>
              <a:gd name="T1" fmla="*/ 14255 h 21600"/>
              <a:gd name="T2" fmla="*/ 40423 w 40423"/>
              <a:gd name="T3" fmla="*/ 13715 h 21600"/>
              <a:gd name="T4" fmla="*/ 20313 w 404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23" h="21600" fill="none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</a:path>
              <a:path w="40423" h="21600" stroke="0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  <a:lnTo>
                  <a:pt x="20313" y="21600"/>
                </a:lnTo>
                <a:close/>
              </a:path>
            </a:pathLst>
          </a:custGeom>
          <a:noFill/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020" name="Arc 164"/>
          <p:cNvSpPr>
            <a:spLocks/>
          </p:cNvSpPr>
          <p:nvPr/>
        </p:nvSpPr>
        <p:spPr bwMode="auto">
          <a:xfrm rot="16200000" flipH="1">
            <a:off x="7547669" y="3151907"/>
            <a:ext cx="568325" cy="914400"/>
          </a:xfrm>
          <a:custGeom>
            <a:avLst/>
            <a:gdLst>
              <a:gd name="G0" fmla="+- 20313 0 0"/>
              <a:gd name="G1" fmla="+- 21600 0 0"/>
              <a:gd name="G2" fmla="+- 21600 0 0"/>
              <a:gd name="T0" fmla="*/ 0 w 40423"/>
              <a:gd name="T1" fmla="*/ 14255 h 21600"/>
              <a:gd name="T2" fmla="*/ 40423 w 40423"/>
              <a:gd name="T3" fmla="*/ 13715 h 21600"/>
              <a:gd name="T4" fmla="*/ 20313 w 404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23" h="21600" fill="none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</a:path>
              <a:path w="40423" h="21600" stroke="0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  <a:lnTo>
                  <a:pt x="20313" y="21600"/>
                </a:lnTo>
                <a:close/>
              </a:path>
            </a:pathLst>
          </a:custGeom>
          <a:noFill/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021" name="Arc 165"/>
          <p:cNvSpPr>
            <a:spLocks/>
          </p:cNvSpPr>
          <p:nvPr/>
        </p:nvSpPr>
        <p:spPr bwMode="auto">
          <a:xfrm rot="16200000" flipH="1">
            <a:off x="7547669" y="5056907"/>
            <a:ext cx="568325" cy="914400"/>
          </a:xfrm>
          <a:custGeom>
            <a:avLst/>
            <a:gdLst>
              <a:gd name="G0" fmla="+- 20313 0 0"/>
              <a:gd name="G1" fmla="+- 21600 0 0"/>
              <a:gd name="G2" fmla="+- 21600 0 0"/>
              <a:gd name="T0" fmla="*/ 0 w 40423"/>
              <a:gd name="T1" fmla="*/ 14255 h 21600"/>
              <a:gd name="T2" fmla="*/ 40423 w 40423"/>
              <a:gd name="T3" fmla="*/ 13715 h 21600"/>
              <a:gd name="T4" fmla="*/ 20313 w 404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23" h="21600" fill="none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</a:path>
              <a:path w="40423" h="21600" stroke="0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  <a:lnTo>
                  <a:pt x="20313" y="21600"/>
                </a:lnTo>
                <a:close/>
              </a:path>
            </a:pathLst>
          </a:custGeom>
          <a:noFill/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022" name="Group 166"/>
          <p:cNvGrpSpPr>
            <a:grpSpLocks/>
          </p:cNvGrpSpPr>
          <p:nvPr/>
        </p:nvGrpSpPr>
        <p:grpSpPr bwMode="auto">
          <a:xfrm>
            <a:off x="6155432" y="6068144"/>
            <a:ext cx="1077913" cy="457200"/>
            <a:chOff x="1200" y="3456"/>
            <a:chExt cx="679" cy="288"/>
          </a:xfrm>
        </p:grpSpPr>
        <p:sp>
          <p:nvSpPr>
            <p:cNvPr id="122023" name="Text Box 167"/>
            <p:cNvSpPr txBox="1">
              <a:spLocks noChangeArrowheads="1"/>
            </p:cNvSpPr>
            <p:nvPr/>
          </p:nvSpPr>
          <p:spPr bwMode="auto">
            <a:xfrm>
              <a:off x="1200" y="3456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33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FF"/>
                  </a:solidFill>
                  <a:ea typeface="幼圆" pitchFamily="49" charset="-122"/>
                </a:rPr>
                <a:t>Y= BD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2024" name="Freeform 168"/>
            <p:cNvSpPr>
              <a:spLocks/>
            </p:cNvSpPr>
            <p:nvPr/>
          </p:nvSpPr>
          <p:spPr bwMode="auto">
            <a:xfrm>
              <a:off x="1551" y="3498"/>
              <a:ext cx="102" cy="1"/>
            </a:xfrm>
            <a:custGeom>
              <a:avLst/>
              <a:gdLst>
                <a:gd name="T0" fmla="*/ 0 w 102"/>
                <a:gd name="T1" fmla="*/ 0 h 1"/>
                <a:gd name="T2" fmla="*/ 102 w 10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">
                  <a:moveTo>
                    <a:pt x="0" y="0"/>
                  </a:moveTo>
                  <a:cubicBezTo>
                    <a:pt x="34" y="0"/>
                    <a:pt x="68" y="0"/>
                    <a:pt x="102" y="0"/>
                  </a:cubicBezTo>
                </a:path>
              </a:pathLst>
            </a:custGeom>
            <a:noFill/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025" name="Freeform 169"/>
            <p:cNvSpPr>
              <a:spLocks/>
            </p:cNvSpPr>
            <p:nvPr/>
          </p:nvSpPr>
          <p:spPr bwMode="auto">
            <a:xfrm>
              <a:off x="1697" y="3498"/>
              <a:ext cx="103" cy="1"/>
            </a:xfrm>
            <a:custGeom>
              <a:avLst/>
              <a:gdLst>
                <a:gd name="T0" fmla="*/ 0 w 103"/>
                <a:gd name="T1" fmla="*/ 0 h 1"/>
                <a:gd name="T2" fmla="*/ 103 w 103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" h="1">
                  <a:moveTo>
                    <a:pt x="0" y="0"/>
                  </a:moveTo>
                  <a:cubicBezTo>
                    <a:pt x="34" y="0"/>
                    <a:pt x="69" y="0"/>
                    <a:pt x="103" y="0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0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Rules of Combining </a:t>
            </a:r>
            <a:r>
              <a:rPr lang="en-US" altLang="zh-CN" b="1" dirty="0" err="1">
                <a:ea typeface="宋体" charset="-122"/>
              </a:rPr>
              <a:t>Minterms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Rules of Combining </a:t>
            </a:r>
            <a:r>
              <a:rPr lang="en-US" altLang="zh-CN" sz="3200" dirty="0" err="1">
                <a:ea typeface="宋体" charset="-122"/>
              </a:rPr>
              <a:t>Minterms</a:t>
            </a:r>
            <a:endParaRPr lang="zh-CN" altLang="en-US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2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2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2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2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2" grpId="0" autoUpdateAnimBg="0"/>
      <p:bldP spid="121913" grpId="0" animBg="1"/>
      <p:bldP spid="122014" grpId="0" autoUpdateAnimBg="0"/>
      <p:bldP spid="122015" grpId="0" autoUpdateAnimBg="0"/>
      <p:bldP spid="122016" grpId="0" autoUpdateAnimBg="0"/>
      <p:bldP spid="122017" grpId="0" autoUpdateAnimBg="0"/>
      <p:bldP spid="122018" grpId="0" animBg="1"/>
      <p:bldP spid="122019" grpId="0" animBg="1"/>
      <p:bldP spid="122020" grpId="0" animBg="1"/>
      <p:bldP spid="1220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51520" y="2372687"/>
            <a:ext cx="84352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812800" indent="-8128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921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715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00000"/>
              </a:lnSpc>
              <a:buClrTx/>
              <a:buFontTx/>
              <a:buNone/>
            </a:pPr>
            <a:r>
              <a:rPr kumimoji="1" lang="zh-CN" altLang="en-US" dirty="0" smtClean="0">
                <a:ea typeface="隶书" pitchFamily="49" charset="-122"/>
              </a:rPr>
              <a:t>（</a:t>
            </a:r>
            <a:r>
              <a:rPr kumimoji="1" lang="en-US" altLang="zh-CN" dirty="0" smtClean="0">
                <a:ea typeface="隶书" pitchFamily="49" charset="-122"/>
              </a:rPr>
              <a:t>3</a:t>
            </a:r>
            <a:r>
              <a:rPr kumimoji="1" lang="zh-CN" altLang="en-US" dirty="0" smtClean="0">
                <a:ea typeface="隶书" pitchFamily="49" charset="-122"/>
              </a:rPr>
              <a:t>）</a:t>
            </a:r>
            <a:r>
              <a:rPr kumimoji="1" lang="en-US" altLang="zh-CN" dirty="0" smtClean="0">
                <a:ea typeface="隶书" pitchFamily="49" charset="-122"/>
              </a:rPr>
              <a:t>When </a:t>
            </a:r>
            <a:r>
              <a:rPr kumimoji="1" lang="en-US" altLang="zh-CN" dirty="0">
                <a:ea typeface="隶书" pitchFamily="49" charset="-122"/>
              </a:rPr>
              <a:t>the sum of 8 adjacent CELLS is formed, the </a:t>
            </a:r>
            <a:r>
              <a:rPr kumimoji="1" lang="en-US" altLang="zh-CN" dirty="0">
                <a:solidFill>
                  <a:srgbClr val="FF0000"/>
                </a:solidFill>
                <a:ea typeface="隶书" pitchFamily="49" charset="-122"/>
              </a:rPr>
              <a:t>3</a:t>
            </a:r>
            <a:r>
              <a:rPr kumimoji="1" lang="en-US" altLang="zh-CN" dirty="0">
                <a:ea typeface="隶书" pitchFamily="49" charset="-122"/>
              </a:rPr>
              <a:t> different variable can be removed, and only the same variables are left.</a:t>
            </a:r>
            <a:endParaRPr kumimoji="1" lang="en-US" altLang="zh-CN" dirty="0">
              <a:solidFill>
                <a:schemeClr val="accent2"/>
              </a:solidFill>
              <a:ea typeface="隶书" pitchFamily="49" charset="-122"/>
            </a:endParaRPr>
          </a:p>
        </p:txBody>
      </p:sp>
      <p:grpSp>
        <p:nvGrpSpPr>
          <p:cNvPr id="122886" name="Group 6"/>
          <p:cNvGrpSpPr>
            <a:grpSpLocks/>
          </p:cNvGrpSpPr>
          <p:nvPr/>
        </p:nvGrpSpPr>
        <p:grpSpPr bwMode="auto">
          <a:xfrm>
            <a:off x="1475656" y="3438351"/>
            <a:ext cx="3048000" cy="3308350"/>
            <a:chOff x="1680" y="2016"/>
            <a:chExt cx="1920" cy="2084"/>
          </a:xfrm>
        </p:grpSpPr>
        <p:grpSp>
          <p:nvGrpSpPr>
            <p:cNvPr id="122887" name="Group 7"/>
            <p:cNvGrpSpPr>
              <a:grpSpLocks/>
            </p:cNvGrpSpPr>
            <p:nvPr/>
          </p:nvGrpSpPr>
          <p:grpSpPr bwMode="auto">
            <a:xfrm>
              <a:off x="2208" y="2544"/>
              <a:ext cx="1344" cy="1536"/>
              <a:chOff x="672" y="1344"/>
              <a:chExt cx="1344" cy="1536"/>
            </a:xfrm>
          </p:grpSpPr>
          <p:grpSp>
            <p:nvGrpSpPr>
              <p:cNvPr id="122888" name="Group 8"/>
              <p:cNvGrpSpPr>
                <a:grpSpLocks/>
              </p:cNvGrpSpPr>
              <p:nvPr/>
            </p:nvGrpSpPr>
            <p:grpSpPr bwMode="auto">
              <a:xfrm>
                <a:off x="672" y="1344"/>
                <a:ext cx="1344" cy="768"/>
                <a:chOff x="672" y="1344"/>
                <a:chExt cx="1344" cy="768"/>
              </a:xfrm>
            </p:grpSpPr>
            <p:grpSp>
              <p:nvGrpSpPr>
                <p:cNvPr id="122889" name="Group 9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289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891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892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89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89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89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89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897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89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89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00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01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0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0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0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0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0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07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0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09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2910" name="Group 30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2911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12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13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14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15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16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17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18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19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20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21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22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23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2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25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2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27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28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29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30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22931" name="Group 51"/>
              <p:cNvGrpSpPr>
                <a:grpSpLocks/>
              </p:cNvGrpSpPr>
              <p:nvPr/>
            </p:nvGrpSpPr>
            <p:grpSpPr bwMode="auto">
              <a:xfrm>
                <a:off x="672" y="2112"/>
                <a:ext cx="1344" cy="768"/>
                <a:chOff x="672" y="1344"/>
                <a:chExt cx="1344" cy="768"/>
              </a:xfrm>
            </p:grpSpPr>
            <p:grpSp>
              <p:nvGrpSpPr>
                <p:cNvPr id="122932" name="Group 52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293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34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35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36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37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38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39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40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4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42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43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44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45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46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47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48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49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50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51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52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2953" name="Group 73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2954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55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56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57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58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59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60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61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62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63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64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65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66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67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68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296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970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71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72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973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22974" name="Group 94"/>
            <p:cNvGrpSpPr>
              <a:grpSpLocks/>
            </p:cNvGrpSpPr>
            <p:nvPr/>
          </p:nvGrpSpPr>
          <p:grpSpPr bwMode="auto">
            <a:xfrm>
              <a:off x="2352" y="2736"/>
              <a:ext cx="1248" cy="596"/>
              <a:chOff x="2928" y="1632"/>
              <a:chExt cx="1248" cy="596"/>
            </a:xfrm>
          </p:grpSpPr>
          <p:sp>
            <p:nvSpPr>
              <p:cNvPr id="122975" name="Text Box 95"/>
              <p:cNvSpPr txBox="1">
                <a:spLocks noChangeArrowheads="1"/>
              </p:cNvSpPr>
              <p:nvPr/>
            </p:nvSpPr>
            <p:spPr bwMode="auto">
              <a:xfrm>
                <a:off x="3504" y="163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22976" name="Text Box 96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grpSp>
          <p:nvGrpSpPr>
            <p:cNvPr id="122977" name="Group 97"/>
            <p:cNvGrpSpPr>
              <a:grpSpLocks/>
            </p:cNvGrpSpPr>
            <p:nvPr/>
          </p:nvGrpSpPr>
          <p:grpSpPr bwMode="auto">
            <a:xfrm>
              <a:off x="2912" y="3504"/>
              <a:ext cx="132" cy="596"/>
              <a:chOff x="2912" y="3504"/>
              <a:chExt cx="132" cy="596"/>
            </a:xfrm>
          </p:grpSpPr>
          <p:sp>
            <p:nvSpPr>
              <p:cNvPr id="122978" name="Text Box 98"/>
              <p:cNvSpPr txBox="1">
                <a:spLocks noChangeArrowheads="1"/>
              </p:cNvSpPr>
              <p:nvPr/>
            </p:nvSpPr>
            <p:spPr bwMode="auto">
              <a:xfrm>
                <a:off x="2912" y="3504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22979" name="Text Box 99"/>
              <p:cNvSpPr txBox="1">
                <a:spLocks noChangeArrowheads="1"/>
              </p:cNvSpPr>
              <p:nvPr/>
            </p:nvSpPr>
            <p:spPr bwMode="auto">
              <a:xfrm>
                <a:off x="2928" y="3888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sp>
          <p:nvSpPr>
            <p:cNvPr id="122980" name="Line 100"/>
            <p:cNvSpPr>
              <a:spLocks noChangeShapeType="1"/>
            </p:cNvSpPr>
            <p:nvPr/>
          </p:nvSpPr>
          <p:spPr bwMode="auto">
            <a:xfrm>
              <a:off x="1920" y="2160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1" name="Text Box 101"/>
            <p:cNvSpPr txBox="1">
              <a:spLocks noChangeArrowheads="1"/>
            </p:cNvSpPr>
            <p:nvPr/>
          </p:nvSpPr>
          <p:spPr bwMode="auto">
            <a:xfrm>
              <a:off x="1680" y="220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AB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2982" name="Text Box 102"/>
            <p:cNvSpPr txBox="1">
              <a:spLocks noChangeArrowheads="1"/>
            </p:cNvSpPr>
            <p:nvPr/>
          </p:nvSpPr>
          <p:spPr bwMode="auto">
            <a:xfrm>
              <a:off x="1915" y="201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CD</a:t>
              </a:r>
            </a:p>
          </p:txBody>
        </p:sp>
        <p:sp>
          <p:nvSpPr>
            <p:cNvPr id="122983" name="Text Box 103"/>
            <p:cNvSpPr txBox="1">
              <a:spLocks noChangeArrowheads="1"/>
            </p:cNvSpPr>
            <p:nvPr/>
          </p:nvSpPr>
          <p:spPr bwMode="auto">
            <a:xfrm>
              <a:off x="2256" y="2304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00   01   11   10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2984" name="Text Box 104"/>
            <p:cNvSpPr txBox="1">
              <a:spLocks noChangeArrowheads="1"/>
            </p:cNvSpPr>
            <p:nvPr/>
          </p:nvSpPr>
          <p:spPr bwMode="auto">
            <a:xfrm>
              <a:off x="1920" y="2508"/>
              <a:ext cx="346" cy="1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00    01     11     10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</p:grpSp>
      <p:sp>
        <p:nvSpPr>
          <p:cNvPr id="122988" name="Text Box 108"/>
          <p:cNvSpPr txBox="1">
            <a:spLocks noChangeArrowheads="1"/>
          </p:cNvSpPr>
          <p:nvPr/>
        </p:nvSpPr>
        <p:spPr bwMode="auto">
          <a:xfrm>
            <a:off x="2462015" y="4446785"/>
            <a:ext cx="87461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>
                <a:ea typeface="楷体_GB2312" pitchFamily="49" charset="-122"/>
                <a:cs typeface="Times New Roman" pitchFamily="18" charset="0"/>
              </a:rPr>
              <a:t>1  </a:t>
            </a:r>
            <a:r>
              <a:rPr kumimoji="1" lang="en-US" altLang="zh-CN" sz="2400" b="1" dirty="0" smtClean="0">
                <a:ea typeface="楷体_GB2312" pitchFamily="49" charset="-122"/>
                <a:cs typeface="Times New Roman" pitchFamily="18" charset="0"/>
              </a:rPr>
              <a:t> 1</a:t>
            </a:r>
            <a:endParaRPr kumimoji="1" lang="en-US" altLang="zh-CN" sz="2400" b="1" dirty="0">
              <a:ea typeface="楷体_GB2312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>
                <a:ea typeface="楷体_GB2312" pitchFamily="49" charset="-122"/>
                <a:cs typeface="Times New Roman" pitchFamily="18" charset="0"/>
              </a:rPr>
              <a:t>1  </a:t>
            </a:r>
            <a:r>
              <a:rPr kumimoji="1" lang="en-US" altLang="zh-CN" sz="2400" b="1" dirty="0" smtClean="0">
                <a:ea typeface="楷体_GB2312" pitchFamily="49" charset="-122"/>
                <a:cs typeface="Times New Roman" pitchFamily="18" charset="0"/>
              </a:rPr>
              <a:t> 1</a:t>
            </a:r>
            <a:endParaRPr kumimoji="1" lang="en-US" altLang="zh-CN" sz="2400" b="1" dirty="0">
              <a:ea typeface="楷体_GB2312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>
                <a:ea typeface="楷体_GB2312" pitchFamily="49" charset="-122"/>
                <a:cs typeface="Times New Roman" pitchFamily="18" charset="0"/>
              </a:rPr>
              <a:t>1  </a:t>
            </a:r>
            <a:r>
              <a:rPr kumimoji="1" lang="en-US" altLang="zh-CN" sz="2400" b="1" dirty="0" smtClean="0">
                <a:ea typeface="楷体_GB2312" pitchFamily="49" charset="-122"/>
                <a:cs typeface="Times New Roman" pitchFamily="18" charset="0"/>
              </a:rPr>
              <a:t> 1</a:t>
            </a:r>
            <a:endParaRPr kumimoji="1" lang="en-US" altLang="zh-CN" sz="2400" b="1" dirty="0">
              <a:ea typeface="楷体_GB2312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>
                <a:ea typeface="楷体_GB2312" pitchFamily="49" charset="-122"/>
                <a:cs typeface="Times New Roman" pitchFamily="18" charset="0"/>
              </a:rPr>
              <a:t>1  </a:t>
            </a:r>
            <a:r>
              <a:rPr kumimoji="1" lang="en-US" altLang="zh-CN" sz="2400" b="1" dirty="0" smtClean="0">
                <a:ea typeface="楷体_GB2312" pitchFamily="49" charset="-122"/>
                <a:cs typeface="Times New Roman" pitchFamily="18" charset="0"/>
              </a:rPr>
              <a:t> 1</a:t>
            </a:r>
            <a:endParaRPr kumimoji="1" lang="zh-CN" altLang="en-US" sz="2400" b="1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122989" name="Oval 109"/>
          <p:cNvSpPr>
            <a:spLocks noChangeArrowheads="1"/>
          </p:cNvSpPr>
          <p:nvPr/>
        </p:nvSpPr>
        <p:spPr bwMode="auto">
          <a:xfrm>
            <a:off x="2259881" y="4301951"/>
            <a:ext cx="1236663" cy="2511425"/>
          </a:xfrm>
          <a:prstGeom prst="ellips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990" name="Object 1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541324"/>
              </p:ext>
            </p:extLst>
          </p:nvPr>
        </p:nvGraphicFramePr>
        <p:xfrm>
          <a:off x="5868144" y="5054699"/>
          <a:ext cx="805261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2" name="Equation" r:id="rId3" imgW="419040" imgH="203040" progId="Equation.DSMT4">
                  <p:embed/>
                </p:oleObj>
              </mc:Choice>
              <mc:Fallback>
                <p:oleObj name="Equation" r:id="rId3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054699"/>
                        <a:ext cx="805261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Rules of Combining </a:t>
            </a:r>
            <a:r>
              <a:rPr lang="en-US" altLang="zh-CN" sz="3200" dirty="0" err="1">
                <a:ea typeface="宋体" charset="-122"/>
              </a:rPr>
              <a:t>Minterms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Rules of Combining </a:t>
            </a:r>
            <a:r>
              <a:rPr lang="en-US" altLang="zh-CN" b="1" dirty="0" err="1">
                <a:ea typeface="宋体" charset="-122"/>
              </a:rPr>
              <a:t>Minterms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8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8" grpId="0" autoUpdateAnimBg="0"/>
      <p:bldP spid="12298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817190" y="2736311"/>
            <a:ext cx="3048000" cy="3308350"/>
            <a:chOff x="1680" y="2016"/>
            <a:chExt cx="1920" cy="2084"/>
          </a:xfrm>
        </p:grpSpPr>
        <p:grpSp>
          <p:nvGrpSpPr>
            <p:cNvPr id="123909" name="Group 5"/>
            <p:cNvGrpSpPr>
              <a:grpSpLocks/>
            </p:cNvGrpSpPr>
            <p:nvPr/>
          </p:nvGrpSpPr>
          <p:grpSpPr bwMode="auto">
            <a:xfrm>
              <a:off x="2208" y="2544"/>
              <a:ext cx="1344" cy="1536"/>
              <a:chOff x="672" y="1344"/>
              <a:chExt cx="1344" cy="1536"/>
            </a:xfrm>
          </p:grpSpPr>
          <p:grpSp>
            <p:nvGrpSpPr>
              <p:cNvPr id="123910" name="Group 6"/>
              <p:cNvGrpSpPr>
                <a:grpSpLocks/>
              </p:cNvGrpSpPr>
              <p:nvPr/>
            </p:nvGrpSpPr>
            <p:grpSpPr bwMode="auto">
              <a:xfrm>
                <a:off x="672" y="1344"/>
                <a:ext cx="1344" cy="768"/>
                <a:chOff x="672" y="1344"/>
                <a:chExt cx="1344" cy="768"/>
              </a:xfrm>
            </p:grpSpPr>
            <p:grpSp>
              <p:nvGrpSpPr>
                <p:cNvPr id="123911" name="Group 7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3912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13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14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15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16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1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1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19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20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2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2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2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2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25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26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2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28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29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30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31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3932" name="Group 28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3933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34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35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36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37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38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39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40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41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42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43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44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45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46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47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48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49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50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5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52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23953" name="Group 49"/>
              <p:cNvGrpSpPr>
                <a:grpSpLocks/>
              </p:cNvGrpSpPr>
              <p:nvPr/>
            </p:nvGrpSpPr>
            <p:grpSpPr bwMode="auto">
              <a:xfrm>
                <a:off x="672" y="2112"/>
                <a:ext cx="1344" cy="768"/>
                <a:chOff x="672" y="1344"/>
                <a:chExt cx="1344" cy="768"/>
              </a:xfrm>
            </p:grpSpPr>
            <p:grpSp>
              <p:nvGrpSpPr>
                <p:cNvPr id="123954" name="Group 50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3955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56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57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58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5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6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62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63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64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65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66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67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68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69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70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71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72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73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74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3975" name="Group 71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3976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77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78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79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80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81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82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83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84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85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86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87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88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8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90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3991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3992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93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9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995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23996" name="Group 92"/>
            <p:cNvGrpSpPr>
              <a:grpSpLocks/>
            </p:cNvGrpSpPr>
            <p:nvPr/>
          </p:nvGrpSpPr>
          <p:grpSpPr bwMode="auto">
            <a:xfrm>
              <a:off x="2352" y="2736"/>
              <a:ext cx="1248" cy="596"/>
              <a:chOff x="2928" y="1632"/>
              <a:chExt cx="1248" cy="596"/>
            </a:xfrm>
          </p:grpSpPr>
          <p:sp>
            <p:nvSpPr>
              <p:cNvPr id="123997" name="Text Box 93"/>
              <p:cNvSpPr txBox="1">
                <a:spLocks noChangeArrowheads="1"/>
              </p:cNvSpPr>
              <p:nvPr/>
            </p:nvSpPr>
            <p:spPr bwMode="auto">
              <a:xfrm>
                <a:off x="3504" y="163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23998" name="Text Box 94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grpSp>
          <p:nvGrpSpPr>
            <p:cNvPr id="123999" name="Group 95"/>
            <p:cNvGrpSpPr>
              <a:grpSpLocks/>
            </p:cNvGrpSpPr>
            <p:nvPr/>
          </p:nvGrpSpPr>
          <p:grpSpPr bwMode="auto">
            <a:xfrm>
              <a:off x="2912" y="3504"/>
              <a:ext cx="132" cy="596"/>
              <a:chOff x="2912" y="3504"/>
              <a:chExt cx="132" cy="596"/>
            </a:xfrm>
          </p:grpSpPr>
          <p:sp>
            <p:nvSpPr>
              <p:cNvPr id="124000" name="Text Box 96"/>
              <p:cNvSpPr txBox="1">
                <a:spLocks noChangeArrowheads="1"/>
              </p:cNvSpPr>
              <p:nvPr/>
            </p:nvSpPr>
            <p:spPr bwMode="auto">
              <a:xfrm>
                <a:off x="2912" y="3504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24001" name="Text Box 97"/>
              <p:cNvSpPr txBox="1">
                <a:spLocks noChangeArrowheads="1"/>
              </p:cNvSpPr>
              <p:nvPr/>
            </p:nvSpPr>
            <p:spPr bwMode="auto">
              <a:xfrm>
                <a:off x="2928" y="3888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sp>
          <p:nvSpPr>
            <p:cNvPr id="124002" name="Line 98"/>
            <p:cNvSpPr>
              <a:spLocks noChangeShapeType="1"/>
            </p:cNvSpPr>
            <p:nvPr/>
          </p:nvSpPr>
          <p:spPr bwMode="auto">
            <a:xfrm>
              <a:off x="1920" y="2160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003" name="Text Box 99"/>
            <p:cNvSpPr txBox="1">
              <a:spLocks noChangeArrowheads="1"/>
            </p:cNvSpPr>
            <p:nvPr/>
          </p:nvSpPr>
          <p:spPr bwMode="auto">
            <a:xfrm>
              <a:off x="1680" y="220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AB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4004" name="Text Box 100"/>
            <p:cNvSpPr txBox="1">
              <a:spLocks noChangeArrowheads="1"/>
            </p:cNvSpPr>
            <p:nvPr/>
          </p:nvSpPr>
          <p:spPr bwMode="auto">
            <a:xfrm>
              <a:off x="1915" y="201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CD</a:t>
              </a:r>
            </a:p>
          </p:txBody>
        </p:sp>
        <p:sp>
          <p:nvSpPr>
            <p:cNvPr id="124005" name="Text Box 101"/>
            <p:cNvSpPr txBox="1">
              <a:spLocks noChangeArrowheads="1"/>
            </p:cNvSpPr>
            <p:nvPr/>
          </p:nvSpPr>
          <p:spPr bwMode="auto">
            <a:xfrm>
              <a:off x="2256" y="2304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00   01   11   10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4006" name="Text Box 102"/>
            <p:cNvSpPr txBox="1">
              <a:spLocks noChangeArrowheads="1"/>
            </p:cNvSpPr>
            <p:nvPr/>
          </p:nvSpPr>
          <p:spPr bwMode="auto">
            <a:xfrm>
              <a:off x="1920" y="2508"/>
              <a:ext cx="346" cy="1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00    01     11     10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</p:grpSp>
      <p:sp>
        <p:nvSpPr>
          <p:cNvPr id="124007" name="Text Box 103"/>
          <p:cNvSpPr txBox="1">
            <a:spLocks noChangeArrowheads="1"/>
          </p:cNvSpPr>
          <p:nvPr/>
        </p:nvSpPr>
        <p:spPr bwMode="auto">
          <a:xfrm>
            <a:off x="2016869" y="6163203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FF33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00FF"/>
                </a:solidFill>
                <a:ea typeface="幼圆" pitchFamily="49" charset="-122"/>
              </a:rPr>
              <a:t>Y=A</a:t>
            </a:r>
            <a:endParaRPr kumimoji="1" lang="en-US" altLang="zh-CN" sz="2400" dirty="0">
              <a:solidFill>
                <a:srgbClr val="FF00FF"/>
              </a:solidFill>
              <a:ea typeface="幼圆" pitchFamily="49" charset="-122"/>
            </a:endParaRPr>
          </a:p>
        </p:txBody>
      </p:sp>
      <p:sp>
        <p:nvSpPr>
          <p:cNvPr id="124008" name="Text Box 104"/>
          <p:cNvSpPr txBox="1">
            <a:spLocks noChangeArrowheads="1"/>
          </p:cNvSpPr>
          <p:nvPr/>
        </p:nvSpPr>
        <p:spPr bwMode="auto">
          <a:xfrm>
            <a:off x="1728415" y="4773074"/>
            <a:ext cx="2166938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1  1  1  1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1  1  1  1</a:t>
            </a:r>
            <a:endParaRPr kumimoji="1" lang="en-US" altLang="zh-CN" sz="3200" b="1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24009" name="Oval 105"/>
          <p:cNvSpPr>
            <a:spLocks noChangeArrowheads="1"/>
          </p:cNvSpPr>
          <p:nvPr/>
        </p:nvSpPr>
        <p:spPr bwMode="auto">
          <a:xfrm>
            <a:off x="1331640" y="4788949"/>
            <a:ext cx="2176462" cy="1262062"/>
          </a:xfrm>
          <a:prstGeom prst="ellipse">
            <a:avLst/>
          </a:prstGeom>
          <a:noFill/>
          <a:ln w="222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4010" name="Group 106"/>
          <p:cNvGrpSpPr>
            <a:grpSpLocks/>
          </p:cNvGrpSpPr>
          <p:nvPr/>
        </p:nvGrpSpPr>
        <p:grpSpPr bwMode="auto">
          <a:xfrm>
            <a:off x="4489598" y="2708920"/>
            <a:ext cx="3048000" cy="3308350"/>
            <a:chOff x="1680" y="2016"/>
            <a:chExt cx="1920" cy="2084"/>
          </a:xfrm>
        </p:grpSpPr>
        <p:grpSp>
          <p:nvGrpSpPr>
            <p:cNvPr id="124011" name="Group 107"/>
            <p:cNvGrpSpPr>
              <a:grpSpLocks/>
            </p:cNvGrpSpPr>
            <p:nvPr/>
          </p:nvGrpSpPr>
          <p:grpSpPr bwMode="auto">
            <a:xfrm>
              <a:off x="2208" y="2544"/>
              <a:ext cx="1344" cy="1536"/>
              <a:chOff x="672" y="1344"/>
              <a:chExt cx="1344" cy="1536"/>
            </a:xfrm>
          </p:grpSpPr>
          <p:grpSp>
            <p:nvGrpSpPr>
              <p:cNvPr id="124012" name="Group 108"/>
              <p:cNvGrpSpPr>
                <a:grpSpLocks/>
              </p:cNvGrpSpPr>
              <p:nvPr/>
            </p:nvGrpSpPr>
            <p:grpSpPr bwMode="auto">
              <a:xfrm>
                <a:off x="672" y="1344"/>
                <a:ext cx="1344" cy="768"/>
                <a:chOff x="672" y="1344"/>
                <a:chExt cx="1344" cy="768"/>
              </a:xfrm>
            </p:grpSpPr>
            <p:grpSp>
              <p:nvGrpSpPr>
                <p:cNvPr id="124013" name="Group 109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4014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15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16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17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18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19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20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21" name="Line 1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22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23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24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25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26" name="Line 1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27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28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29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30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31" name="Line 1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32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33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4034" name="Group 130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4035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36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37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38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39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40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41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42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43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44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45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46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47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48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49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50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51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52" name="Line 1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53" name="Line 1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54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24055" name="Group 151"/>
              <p:cNvGrpSpPr>
                <a:grpSpLocks/>
              </p:cNvGrpSpPr>
              <p:nvPr/>
            </p:nvGrpSpPr>
            <p:grpSpPr bwMode="auto">
              <a:xfrm>
                <a:off x="672" y="2112"/>
                <a:ext cx="1344" cy="768"/>
                <a:chOff x="672" y="1344"/>
                <a:chExt cx="1344" cy="768"/>
              </a:xfrm>
            </p:grpSpPr>
            <p:grpSp>
              <p:nvGrpSpPr>
                <p:cNvPr id="124056" name="Group 152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4057" name="Group 153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58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59" name="Line 1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60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61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62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63" name="Line 1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64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65" name="Line 1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66" name="Line 1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67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68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69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70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71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72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73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74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75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76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24077" name="Group 173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4078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79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80" name="Line 1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81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82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83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84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85" name="Line 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86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87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88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89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90" name="Line 1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91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92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4093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4094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95" name="Line 1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96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097" name="Line 1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24098" name="Group 194"/>
            <p:cNvGrpSpPr>
              <a:grpSpLocks/>
            </p:cNvGrpSpPr>
            <p:nvPr/>
          </p:nvGrpSpPr>
          <p:grpSpPr bwMode="auto">
            <a:xfrm>
              <a:off x="2352" y="2736"/>
              <a:ext cx="1248" cy="596"/>
              <a:chOff x="2928" y="1632"/>
              <a:chExt cx="1248" cy="596"/>
            </a:xfrm>
          </p:grpSpPr>
          <p:sp>
            <p:nvSpPr>
              <p:cNvPr id="124099" name="Text Box 195"/>
              <p:cNvSpPr txBox="1">
                <a:spLocks noChangeArrowheads="1"/>
              </p:cNvSpPr>
              <p:nvPr/>
            </p:nvSpPr>
            <p:spPr bwMode="auto">
              <a:xfrm>
                <a:off x="3504" y="163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24100" name="Text Box 196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grpSp>
          <p:nvGrpSpPr>
            <p:cNvPr id="124101" name="Group 197"/>
            <p:cNvGrpSpPr>
              <a:grpSpLocks/>
            </p:cNvGrpSpPr>
            <p:nvPr/>
          </p:nvGrpSpPr>
          <p:grpSpPr bwMode="auto">
            <a:xfrm>
              <a:off x="2912" y="3504"/>
              <a:ext cx="132" cy="596"/>
              <a:chOff x="2912" y="3504"/>
              <a:chExt cx="132" cy="596"/>
            </a:xfrm>
          </p:grpSpPr>
          <p:sp>
            <p:nvSpPr>
              <p:cNvPr id="124102" name="Text Box 198"/>
              <p:cNvSpPr txBox="1">
                <a:spLocks noChangeArrowheads="1"/>
              </p:cNvSpPr>
              <p:nvPr/>
            </p:nvSpPr>
            <p:spPr bwMode="auto">
              <a:xfrm>
                <a:off x="2912" y="3504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24103" name="Text Box 199"/>
              <p:cNvSpPr txBox="1">
                <a:spLocks noChangeArrowheads="1"/>
              </p:cNvSpPr>
              <p:nvPr/>
            </p:nvSpPr>
            <p:spPr bwMode="auto">
              <a:xfrm>
                <a:off x="2928" y="3888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sp>
          <p:nvSpPr>
            <p:cNvPr id="124104" name="Line 200"/>
            <p:cNvSpPr>
              <a:spLocks noChangeShapeType="1"/>
            </p:cNvSpPr>
            <p:nvPr/>
          </p:nvSpPr>
          <p:spPr bwMode="auto">
            <a:xfrm>
              <a:off x="1920" y="2160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105" name="Text Box 201"/>
            <p:cNvSpPr txBox="1">
              <a:spLocks noChangeArrowheads="1"/>
            </p:cNvSpPr>
            <p:nvPr/>
          </p:nvSpPr>
          <p:spPr bwMode="auto">
            <a:xfrm>
              <a:off x="1680" y="220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AB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4106" name="Text Box 202"/>
            <p:cNvSpPr txBox="1">
              <a:spLocks noChangeArrowheads="1"/>
            </p:cNvSpPr>
            <p:nvPr/>
          </p:nvSpPr>
          <p:spPr bwMode="auto">
            <a:xfrm>
              <a:off x="1915" y="201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CD</a:t>
              </a:r>
            </a:p>
          </p:txBody>
        </p:sp>
        <p:sp>
          <p:nvSpPr>
            <p:cNvPr id="124107" name="Text Box 203"/>
            <p:cNvSpPr txBox="1">
              <a:spLocks noChangeArrowheads="1"/>
            </p:cNvSpPr>
            <p:nvPr/>
          </p:nvSpPr>
          <p:spPr bwMode="auto">
            <a:xfrm>
              <a:off x="2256" y="2304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00   01   11   10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24108" name="Text Box 204"/>
            <p:cNvSpPr txBox="1">
              <a:spLocks noChangeArrowheads="1"/>
            </p:cNvSpPr>
            <p:nvPr/>
          </p:nvSpPr>
          <p:spPr bwMode="auto">
            <a:xfrm>
              <a:off x="1920" y="2508"/>
              <a:ext cx="346" cy="1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00    01     11     10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</p:grpSp>
      <p:sp>
        <p:nvSpPr>
          <p:cNvPr id="124109" name="Text Box 205"/>
          <p:cNvSpPr txBox="1">
            <a:spLocks noChangeArrowheads="1"/>
          </p:cNvSpPr>
          <p:nvPr/>
        </p:nvSpPr>
        <p:spPr bwMode="auto">
          <a:xfrm>
            <a:off x="5403998" y="3566170"/>
            <a:ext cx="549275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1    1     1     1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24110" name="Text Box 206"/>
          <p:cNvSpPr txBox="1">
            <a:spLocks noChangeArrowheads="1"/>
          </p:cNvSpPr>
          <p:nvPr/>
        </p:nvSpPr>
        <p:spPr bwMode="auto">
          <a:xfrm>
            <a:off x="6927998" y="3566170"/>
            <a:ext cx="549275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1     1    1     1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24111" name="Arc 207"/>
          <p:cNvSpPr>
            <a:spLocks/>
          </p:cNvSpPr>
          <p:nvPr/>
        </p:nvSpPr>
        <p:spPr bwMode="auto">
          <a:xfrm rot="16200000">
            <a:off x="5903267" y="4495651"/>
            <a:ext cx="2717800" cy="6683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2 w 43200"/>
              <a:gd name="T1" fmla="*/ 23692 h 23692"/>
              <a:gd name="T2" fmla="*/ 43199 w 43200"/>
              <a:gd name="T3" fmla="*/ 21782 h 23692"/>
              <a:gd name="T4" fmla="*/ 21600 w 43200"/>
              <a:gd name="T5" fmla="*/ 21600 h 23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692" fill="none" extrusionOk="0">
                <a:moveTo>
                  <a:pt x="101" y="23692"/>
                </a:moveTo>
                <a:cubicBezTo>
                  <a:pt x="33" y="22996"/>
                  <a:pt x="0" y="2229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0"/>
                  <a:pt x="43199" y="21721"/>
                  <a:pt x="43199" y="21782"/>
                </a:cubicBezTo>
              </a:path>
              <a:path w="43200" h="23692" stroke="0" extrusionOk="0">
                <a:moveTo>
                  <a:pt x="101" y="23692"/>
                </a:moveTo>
                <a:cubicBezTo>
                  <a:pt x="33" y="22996"/>
                  <a:pt x="0" y="2229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0"/>
                  <a:pt x="43199" y="21721"/>
                  <a:pt x="43199" y="2178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112" name="Arc 208"/>
          <p:cNvSpPr>
            <a:spLocks/>
          </p:cNvSpPr>
          <p:nvPr/>
        </p:nvSpPr>
        <p:spPr bwMode="auto">
          <a:xfrm rot="5400000" flipH="1">
            <a:off x="4150667" y="4419451"/>
            <a:ext cx="2717800" cy="66833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2 w 43200"/>
              <a:gd name="T1" fmla="*/ 23692 h 23692"/>
              <a:gd name="T2" fmla="*/ 43199 w 43200"/>
              <a:gd name="T3" fmla="*/ 21782 h 23692"/>
              <a:gd name="T4" fmla="*/ 21600 w 43200"/>
              <a:gd name="T5" fmla="*/ 21600 h 23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3692" fill="none" extrusionOk="0">
                <a:moveTo>
                  <a:pt x="101" y="23692"/>
                </a:moveTo>
                <a:cubicBezTo>
                  <a:pt x="33" y="22996"/>
                  <a:pt x="0" y="2229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0"/>
                  <a:pt x="43199" y="21721"/>
                  <a:pt x="43199" y="21782"/>
                </a:cubicBezTo>
              </a:path>
              <a:path w="43200" h="23692" stroke="0" extrusionOk="0">
                <a:moveTo>
                  <a:pt x="101" y="23692"/>
                </a:moveTo>
                <a:cubicBezTo>
                  <a:pt x="33" y="22996"/>
                  <a:pt x="0" y="2229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60"/>
                  <a:pt x="43199" y="21721"/>
                  <a:pt x="43199" y="2178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4116" name="Object 21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621679"/>
              </p:ext>
            </p:extLst>
          </p:nvPr>
        </p:nvGraphicFramePr>
        <p:xfrm>
          <a:off x="5929758" y="6173426"/>
          <a:ext cx="858838" cy="37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7" name="Equation" r:id="rId3" imgW="431640" imgH="190440" progId="Equation.DSMT4">
                  <p:embed/>
                </p:oleObj>
              </mc:Choice>
              <mc:Fallback>
                <p:oleObj name="Equation" r:id="rId3" imgW="431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758" y="6173426"/>
                        <a:ext cx="858838" cy="379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" name="Rectangle 3"/>
          <p:cNvSpPr txBox="1">
            <a:spLocks noChangeArrowheads="1"/>
          </p:cNvSpPr>
          <p:nvPr/>
        </p:nvSpPr>
        <p:spPr bwMode="auto">
          <a:xfrm>
            <a:off x="457200" y="1916832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Rules of Combining </a:t>
            </a:r>
            <a:r>
              <a:rPr lang="en-US" altLang="zh-CN" b="1" dirty="0" err="1">
                <a:ea typeface="宋体" charset="-122"/>
              </a:rPr>
              <a:t>Minterms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Rules of Combining </a:t>
            </a:r>
            <a:r>
              <a:rPr lang="en-US" altLang="zh-CN" sz="3200" dirty="0" err="1">
                <a:ea typeface="宋体" charset="-122"/>
              </a:rPr>
              <a:t>Minterms</a:t>
            </a:r>
            <a:endParaRPr lang="zh-CN" altLang="en-US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5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4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24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2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2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7" grpId="0" autoUpdateAnimBg="0"/>
      <p:bldP spid="124008" grpId="0" autoUpdateAnimBg="0"/>
      <p:bldP spid="124009" grpId="0" animBg="1"/>
      <p:bldP spid="124109" grpId="0" autoUpdateAnimBg="0"/>
      <p:bldP spid="124110" grpId="0" autoUpdateAnimBg="0"/>
      <p:bldP spid="124111" grpId="0" animBg="1"/>
      <p:bldP spid="1241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8"/>
          <p:cNvGrpSpPr>
            <a:grpSpLocks/>
          </p:cNvGrpSpPr>
          <p:nvPr/>
        </p:nvGrpSpPr>
        <p:grpSpPr bwMode="auto">
          <a:xfrm>
            <a:off x="3563888" y="4797152"/>
            <a:ext cx="4572000" cy="457200"/>
            <a:chOff x="2448" y="3216"/>
            <a:chExt cx="2880" cy="288"/>
          </a:xfrm>
        </p:grpSpPr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2448" y="3216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 startAt="3"/>
              </a:pPr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The vertical group is read </a:t>
              </a:r>
              <a:r>
                <a:rPr lang="en-US" altLang="zh-CN" sz="2400" i="1" dirty="0">
                  <a:latin typeface="Times New Roman" pitchFamily="18" charset="0"/>
                  <a:ea typeface="宋体" charset="-122"/>
                </a:rPr>
                <a:t>AC</a:t>
              </a:r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. </a:t>
              </a: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4761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>
              <a:off x="4905" y="32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Rules of Combining </a:t>
            </a:r>
            <a:r>
              <a:rPr lang="en-US" altLang="zh-CN" sz="3200" dirty="0" err="1">
                <a:ea typeface="宋体" charset="-122"/>
              </a:rPr>
              <a:t>Minterms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Rules of Combining </a:t>
            </a:r>
            <a:r>
              <a:rPr lang="en-US" altLang="zh-CN" b="1" dirty="0" err="1">
                <a:ea typeface="宋体" charset="-122"/>
              </a:rPr>
              <a:t>Minterms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563888" y="3212976"/>
            <a:ext cx="54006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1.  Group the 1’s into two overlapping groups as indicated.</a:t>
            </a:r>
          </a:p>
          <a:p>
            <a:pPr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Read each group by eliminating any variable that changes across a boundary. </a:t>
            </a:r>
          </a:p>
        </p:txBody>
      </p:sp>
      <p:graphicFrame>
        <p:nvGraphicFramePr>
          <p:cNvPr id="37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7305"/>
              </p:ext>
            </p:extLst>
          </p:nvPr>
        </p:nvGraphicFramePr>
        <p:xfrm>
          <a:off x="1295400" y="3229694"/>
          <a:ext cx="21145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2" name="CorelDRAW" r:id="rId3" imgW="1088296" imgH="1530665" progId="CorelDRAW.Graphic.13">
                  <p:embed/>
                </p:oleObj>
              </mc:Choice>
              <mc:Fallback>
                <p:oleObj name="CorelDRAW" r:id="rId3" imgW="1088296" imgH="153066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29694"/>
                        <a:ext cx="211455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49774"/>
              </p:ext>
            </p:extLst>
          </p:nvPr>
        </p:nvGraphicFramePr>
        <p:xfrm>
          <a:off x="1282700" y="3212232"/>
          <a:ext cx="2128838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3" name="CorelDRAW" r:id="rId5" imgW="1221120" imgH="1694880" progId="CorelDRAW.Graphic.13">
                  <p:embed/>
                </p:oleObj>
              </mc:Choice>
              <mc:Fallback>
                <p:oleObj name="CorelDRAW" r:id="rId5" imgW="1221120" imgH="169488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212232"/>
                        <a:ext cx="2128838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2123728" y="2564904"/>
            <a:ext cx="6902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Group the 1’s on the map and read the minimum logic.</a:t>
            </a:r>
          </a:p>
        </p:txBody>
      </p:sp>
      <p:sp>
        <p:nvSpPr>
          <p:cNvPr id="40" name="WordArt 35"/>
          <p:cNvSpPr>
            <a:spLocks noChangeArrowheads="1" noChangeShapeType="1" noTextEdit="1"/>
          </p:cNvSpPr>
          <p:nvPr/>
        </p:nvSpPr>
        <p:spPr bwMode="auto">
          <a:xfrm>
            <a:off x="827584" y="2564904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142875" y="3718644"/>
            <a:ext cx="1990725" cy="1441450"/>
            <a:chOff x="144" y="2056"/>
            <a:chExt cx="1254" cy="908"/>
          </a:xfrm>
        </p:grpSpPr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816" y="2352"/>
              <a:ext cx="582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144" y="2208"/>
              <a:ext cx="720" cy="7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ea typeface="宋体" charset="-122"/>
                </a:rPr>
                <a:t>B</a:t>
              </a:r>
              <a:r>
                <a:rPr lang="en-US" altLang="zh-CN" sz="1800">
                  <a:ea typeface="宋体" charset="-122"/>
                </a:rPr>
                <a:t> changes across this boundary</a:t>
              </a:r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1016" y="2056"/>
              <a:ext cx="144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22"/>
          <p:cNvGrpSpPr>
            <a:grpSpLocks/>
          </p:cNvGrpSpPr>
          <p:nvPr/>
        </p:nvGrpSpPr>
        <p:grpSpPr bwMode="auto">
          <a:xfrm>
            <a:off x="1765300" y="3305894"/>
            <a:ext cx="1295400" cy="3219450"/>
            <a:chOff x="1200" y="1760"/>
            <a:chExt cx="816" cy="2028"/>
          </a:xfrm>
        </p:grpSpPr>
        <p:sp>
          <p:nvSpPr>
            <p:cNvPr id="46" name="Line 23"/>
            <p:cNvSpPr>
              <a:spLocks noChangeShapeType="1"/>
            </p:cNvSpPr>
            <p:nvPr/>
          </p:nvSpPr>
          <p:spPr bwMode="auto">
            <a:xfrm flipV="1">
              <a:off x="1616" y="2592"/>
              <a:ext cx="0" cy="4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1248" y="3032"/>
              <a:ext cx="720" cy="7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ea typeface="宋体" charset="-122"/>
                </a:rPr>
                <a:t>C</a:t>
              </a:r>
              <a:r>
                <a:rPr lang="en-US" altLang="zh-CN" sz="1800">
                  <a:ea typeface="宋体" charset="-122"/>
                </a:rPr>
                <a:t> changes across this boundary</a:t>
              </a:r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auto">
            <a:xfrm rot="-5400000">
              <a:off x="1512" y="1448"/>
              <a:ext cx="192" cy="81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" name="Group 37"/>
          <p:cNvGrpSpPr>
            <a:grpSpLocks/>
          </p:cNvGrpSpPr>
          <p:nvPr/>
        </p:nvGrpSpPr>
        <p:grpSpPr bwMode="auto">
          <a:xfrm>
            <a:off x="3563888" y="5178152"/>
            <a:ext cx="4572000" cy="457200"/>
            <a:chOff x="2448" y="3504"/>
            <a:chExt cx="2880" cy="288"/>
          </a:xfrm>
        </p:grpSpPr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2448" y="3504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 startAt="4"/>
              </a:pPr>
              <a:r>
                <a:rPr lang="en-US" altLang="zh-CN" sz="2400">
                  <a:latin typeface="Times New Roman" pitchFamily="18" charset="0"/>
                  <a:ea typeface="宋体" charset="-122"/>
                </a:rPr>
                <a:t>The horizontal group is read </a:t>
              </a:r>
              <a:r>
                <a:rPr lang="en-US" altLang="zh-CN" sz="2400" i="1">
                  <a:latin typeface="Times New Roman" pitchFamily="18" charset="0"/>
                  <a:ea typeface="宋体" charset="-122"/>
                </a:rPr>
                <a:t>AB</a:t>
              </a:r>
              <a:r>
                <a:rPr lang="en-US" altLang="zh-CN" sz="2400">
                  <a:latin typeface="Times New Roman" pitchFamily="18" charset="0"/>
                  <a:ea typeface="宋体" charset="-122"/>
                </a:rPr>
                <a:t>. </a:t>
              </a:r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4974" y="3560"/>
              <a:ext cx="10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4402088" y="5635352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rgbClr val="FF0000"/>
                </a:solidFill>
                <a:ea typeface="宋体" charset="-122"/>
              </a:rPr>
              <a:t>X = AC +AB</a:t>
            </a: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5055096" y="5733256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5283696" y="5733256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5724128" y="5733256"/>
            <a:ext cx="152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7357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39" grpId="0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Boolean </a:t>
            </a:r>
            <a:r>
              <a:rPr lang="en-US" altLang="zh-CN" sz="3200" dirty="0">
                <a:ea typeface="宋体" charset="-122"/>
              </a:rPr>
              <a:t>Analysis of Logic Circuits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683"/>
            <a:ext cx="8229600" cy="648221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Rules of Combining </a:t>
            </a:r>
            <a:r>
              <a:rPr lang="en-US" altLang="zh-CN" b="1" dirty="0" err="1">
                <a:ea typeface="宋体" charset="-122"/>
              </a:rPr>
              <a:t>Minterms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2099320" y="6271592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ea typeface="宋体" charset="-122"/>
              </a:rPr>
              <a:t>X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28528" y="2461592"/>
            <a:ext cx="6807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Group the 1’s on the map and read the minimum logic.</a:t>
            </a:r>
          </a:p>
        </p:txBody>
      </p:sp>
      <p:sp>
        <p:nvSpPr>
          <p:cNvPr id="9" name="WordArt 10"/>
          <p:cNvSpPr>
            <a:spLocks noChangeArrowheads="1" noChangeShapeType="1" noTextEdit="1"/>
          </p:cNvSpPr>
          <p:nvPr/>
        </p:nvSpPr>
        <p:spPr bwMode="auto">
          <a:xfrm>
            <a:off x="933128" y="2461592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995936" y="2924944"/>
            <a:ext cx="5040560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1. Group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the 1’s into two separate groups as indicated.</a:t>
            </a:r>
          </a:p>
          <a:p>
            <a:pPr algn="just" eaLnBrk="1" hangingPunct="1">
              <a:spcBef>
                <a:spcPct val="20000"/>
              </a:spcBef>
              <a:buFontTx/>
              <a:buAutoNum type="arabicPeriod" startAt="2"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Read each group by eliminating any variable that changes across a boundary. </a:t>
            </a:r>
          </a:p>
        </p:txBody>
      </p: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552689"/>
              </p:ext>
            </p:extLst>
          </p:nvPr>
        </p:nvGraphicFramePr>
        <p:xfrm>
          <a:off x="727720" y="3375992"/>
          <a:ext cx="31242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6" name="CorelDRAW" r:id="rId3" imgW="1638220" imgH="1567404" progId="CorelDRAW.Graphic.13">
                  <p:embed/>
                </p:oleObj>
              </mc:Choice>
              <mc:Fallback>
                <p:oleObj name="CorelDRAW" r:id="rId3" imgW="1638220" imgH="15674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20" y="3375992"/>
                        <a:ext cx="312420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28159"/>
              </p:ext>
            </p:extLst>
          </p:nvPr>
        </p:nvGraphicFramePr>
        <p:xfrm>
          <a:off x="727720" y="3375992"/>
          <a:ext cx="312420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7" name="CorelDRAW" r:id="rId5" imgW="1638220" imgH="1567404" progId="CorelDRAW.Graphic.13">
                  <p:embed/>
                </p:oleObj>
              </mc:Choice>
              <mc:Fallback>
                <p:oleObj name="CorelDRAW" r:id="rId5" imgW="1638220" imgH="15674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20" y="3375992"/>
                        <a:ext cx="3124200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118120" y="3604592"/>
            <a:ext cx="2851150" cy="2722563"/>
            <a:chOff x="192" y="1776"/>
            <a:chExt cx="1796" cy="1715"/>
          </a:xfrm>
        </p:grpSpPr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672" y="2904"/>
              <a:ext cx="131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41"/>
            <p:cNvSpPr>
              <a:spLocks noChangeArrowheads="1"/>
            </p:cNvSpPr>
            <p:nvPr/>
          </p:nvSpPr>
          <p:spPr bwMode="auto">
            <a:xfrm>
              <a:off x="772" y="2640"/>
              <a:ext cx="140" cy="48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192" y="2808"/>
              <a:ext cx="576" cy="17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charset="-122"/>
                </a:rPr>
                <a:t>B</a:t>
              </a:r>
              <a:r>
                <a:rPr lang="en-US" altLang="zh-CN" sz="1200">
                  <a:solidFill>
                    <a:srgbClr val="FF0000"/>
                  </a:solidFill>
                  <a:ea typeface="宋体" charset="-122"/>
                </a:rPr>
                <a:t> changes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1248" y="3312"/>
              <a:ext cx="576" cy="179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charset="-122"/>
                </a:rPr>
                <a:t>C </a:t>
              </a:r>
              <a:r>
                <a:rPr lang="en-US" altLang="zh-CN" sz="1200">
                  <a:solidFill>
                    <a:srgbClr val="FF0000"/>
                  </a:solidFill>
                  <a:ea typeface="宋体" charset="-122"/>
                </a:rPr>
                <a:t>changes</a:t>
              </a:r>
            </a:p>
          </p:txBody>
        </p:sp>
        <p:sp>
          <p:nvSpPr>
            <p:cNvPr id="24" name="Oval 45"/>
            <p:cNvSpPr>
              <a:spLocks noChangeArrowheads="1"/>
            </p:cNvSpPr>
            <p:nvPr/>
          </p:nvSpPr>
          <p:spPr bwMode="auto">
            <a:xfrm>
              <a:off x="1344" y="1776"/>
              <a:ext cx="108" cy="144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49"/>
            <p:cNvSpPr>
              <a:spLocks noChangeArrowheads="1"/>
            </p:cNvSpPr>
            <p:nvPr/>
          </p:nvSpPr>
          <p:spPr bwMode="auto">
            <a:xfrm>
              <a:off x="1680" y="1776"/>
              <a:ext cx="120" cy="144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 flipV="1">
              <a:off x="1584" y="2400"/>
              <a:ext cx="0" cy="91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54"/>
          <p:cNvGrpSpPr>
            <a:grpSpLocks/>
          </p:cNvGrpSpPr>
          <p:nvPr/>
        </p:nvGrpSpPr>
        <p:grpSpPr bwMode="auto">
          <a:xfrm>
            <a:off x="194320" y="2994992"/>
            <a:ext cx="3149600" cy="1847850"/>
            <a:chOff x="240" y="1392"/>
            <a:chExt cx="1984" cy="1164"/>
          </a:xfrm>
        </p:grpSpPr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720" y="2256"/>
              <a:ext cx="48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768" y="2016"/>
              <a:ext cx="144" cy="48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40" y="2160"/>
              <a:ext cx="576" cy="17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charset="-122"/>
                </a:rPr>
                <a:t>B</a:t>
              </a:r>
              <a:r>
                <a:rPr lang="en-US" altLang="zh-CN" sz="1200">
                  <a:solidFill>
                    <a:srgbClr val="FF0000"/>
                  </a:solidFill>
                  <a:ea typeface="宋体" charset="-122"/>
                </a:rPr>
                <a:t> changes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768" y="1392"/>
              <a:ext cx="816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>
                  <a:solidFill>
                    <a:srgbClr val="FF0000"/>
                  </a:solidFill>
                  <a:ea typeface="宋体" charset="-122"/>
                </a:rPr>
                <a:t>C</a:t>
              </a:r>
              <a:r>
                <a:rPr lang="en-US" altLang="zh-CN" sz="1200">
                  <a:solidFill>
                    <a:srgbClr val="FF0000"/>
                  </a:solidFill>
                  <a:ea typeface="宋体" charset="-122"/>
                </a:rPr>
                <a:t> changes across outer boundary</a:t>
              </a: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976" y="1776"/>
              <a:ext cx="96" cy="14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1992" y="1772"/>
              <a:ext cx="108" cy="14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1584" y="1680"/>
              <a:ext cx="41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048" y="1680"/>
              <a:ext cx="8" cy="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932" y="1836"/>
              <a:ext cx="0" cy="7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 flipV="1">
              <a:off x="2224" y="1784"/>
              <a:ext cx="0" cy="7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Group 28"/>
          <p:cNvGrpSpPr>
            <a:grpSpLocks/>
          </p:cNvGrpSpPr>
          <p:nvPr/>
        </p:nvGrpSpPr>
        <p:grpSpPr bwMode="auto">
          <a:xfrm>
            <a:off x="3995936" y="4797155"/>
            <a:ext cx="5040560" cy="830263"/>
            <a:chOff x="2688" y="2736"/>
            <a:chExt cx="2688" cy="523"/>
          </a:xfrm>
        </p:grpSpPr>
        <p:sp>
          <p:nvSpPr>
            <p:cNvPr id="42" name="Text Box 15"/>
            <p:cNvSpPr txBox="1">
              <a:spLocks noChangeArrowheads="1"/>
            </p:cNvSpPr>
            <p:nvPr/>
          </p:nvSpPr>
          <p:spPr bwMode="auto">
            <a:xfrm>
              <a:off x="2688" y="2736"/>
              <a:ext cx="26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FontTx/>
                <a:buAutoNum type="arabicPeriod" startAt="3"/>
              </a:pPr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The upper (yellow) group is read as </a:t>
              </a:r>
              <a:r>
                <a:rPr lang="en-US" altLang="zh-CN" sz="2400" i="1" dirty="0">
                  <a:latin typeface="Times New Roman" pitchFamily="18" charset="0"/>
                  <a:ea typeface="宋体" charset="-122"/>
                </a:rPr>
                <a:t>AD.</a:t>
              </a:r>
              <a:r>
                <a:rPr lang="en-US" altLang="zh-CN" sz="2400" dirty="0">
                  <a:latin typeface="Times New Roman" pitchFamily="18" charset="0"/>
                  <a:ea typeface="宋体" charset="-122"/>
                </a:rPr>
                <a:t> </a:t>
              </a:r>
            </a:p>
          </p:txBody>
        </p:sp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2938" y="3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3053" y="300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3995936" y="5482952"/>
            <a:ext cx="50405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eriod" startAt="4"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The lower (green) group is read as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AD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. </a:t>
            </a:r>
          </a:p>
        </p:txBody>
      </p:sp>
      <p:grpSp>
        <p:nvGrpSpPr>
          <p:cNvPr id="46" name="Group 27"/>
          <p:cNvGrpSpPr>
            <a:grpSpLocks/>
          </p:cNvGrpSpPr>
          <p:nvPr/>
        </p:nvGrpSpPr>
        <p:grpSpPr bwMode="auto">
          <a:xfrm>
            <a:off x="4973960" y="6237312"/>
            <a:ext cx="1981200" cy="457200"/>
            <a:chOff x="2688" y="3600"/>
            <a:chExt cx="1248" cy="288"/>
          </a:xfrm>
        </p:grpSpPr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2688" y="3600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FF0000"/>
                  </a:solidFill>
                  <a:ea typeface="宋体" charset="-122"/>
                </a:rPr>
                <a:t>X = AD +AD</a:t>
              </a: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>
              <a:off x="3120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3264" y="3648"/>
              <a:ext cx="9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070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Boolean </a:t>
            </a:r>
            <a:r>
              <a:rPr lang="en-US" altLang="zh-CN" sz="3200" dirty="0">
                <a:ea typeface="宋体" charset="-122"/>
              </a:rPr>
              <a:t>Operations and Expressions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188"/>
            <a:ext cx="8496300" cy="57569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zh-CN" b="1" dirty="0">
                <a:ea typeface="宋体" charset="-122"/>
              </a:rPr>
              <a:t>Boolean </a:t>
            </a:r>
            <a:r>
              <a:rPr lang="en-US" altLang="zh-CN" b="1" dirty="0" smtClean="0">
                <a:ea typeface="宋体" charset="-122"/>
              </a:rPr>
              <a:t>Multiplication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WordArt 10"/>
          <p:cNvSpPr>
            <a:spLocks noChangeArrowheads="1" noChangeShapeType="1" noTextEdit="1"/>
          </p:cNvSpPr>
          <p:nvPr/>
        </p:nvSpPr>
        <p:spPr bwMode="auto">
          <a:xfrm>
            <a:off x="755576" y="5144179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4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4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2050976" y="5067981"/>
            <a:ext cx="6096000" cy="830263"/>
            <a:chOff x="1392" y="1968"/>
            <a:chExt cx="3840" cy="523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392" y="1968"/>
              <a:ext cx="38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charset="-122"/>
                </a:rPr>
                <a:t>What are the values of the </a:t>
              </a:r>
              <a:r>
                <a:rPr lang="en-US" altLang="zh-CN" sz="2400" i="1">
                  <a:ea typeface="宋体" charset="-122"/>
                </a:rPr>
                <a:t>A</a:t>
              </a:r>
              <a:r>
                <a:rPr lang="en-US" altLang="zh-CN" sz="2400">
                  <a:ea typeface="宋体" charset="-122"/>
                </a:rPr>
                <a:t>, </a:t>
              </a:r>
              <a:r>
                <a:rPr lang="en-US" altLang="zh-CN" sz="2400" i="1">
                  <a:ea typeface="宋体" charset="-122"/>
                </a:rPr>
                <a:t>B</a:t>
              </a:r>
              <a:r>
                <a:rPr lang="en-US" altLang="zh-CN" sz="2400">
                  <a:ea typeface="宋体" charset="-122"/>
                </a:rPr>
                <a:t> and </a:t>
              </a:r>
              <a:r>
                <a:rPr lang="en-US" altLang="zh-CN" sz="2400" i="1">
                  <a:ea typeface="宋体" charset="-122"/>
                </a:rPr>
                <a:t>C</a:t>
              </a:r>
              <a:r>
                <a:rPr lang="en-US" altLang="zh-CN" sz="2400">
                  <a:ea typeface="宋体" charset="-122"/>
                </a:rPr>
                <a:t> if the product term of </a:t>
              </a:r>
              <a:r>
                <a:rPr lang="en-US" altLang="zh-CN" sz="2400" i="1">
                  <a:ea typeface="宋体" charset="-122"/>
                </a:rPr>
                <a:t>A</a:t>
              </a:r>
              <a:r>
                <a:rPr lang="en-US" altLang="zh-CN" sz="2400" i="1" baseline="30000">
                  <a:ea typeface="宋体" charset="-122"/>
                </a:rPr>
                <a:t>.</a:t>
              </a:r>
              <a:r>
                <a:rPr lang="en-US" altLang="zh-CN" sz="2400" i="1">
                  <a:ea typeface="宋体" charset="-122"/>
                </a:rPr>
                <a:t>B</a:t>
              </a:r>
              <a:r>
                <a:rPr lang="en-US" altLang="zh-CN" sz="2400" i="1" baseline="30000">
                  <a:ea typeface="宋体" charset="-122"/>
                </a:rPr>
                <a:t>.</a:t>
              </a:r>
              <a:r>
                <a:rPr lang="en-US" altLang="zh-CN" sz="2400" i="1">
                  <a:ea typeface="宋体" charset="-122"/>
                </a:rPr>
                <a:t>C</a:t>
              </a:r>
              <a:r>
                <a:rPr lang="en-US" altLang="zh-CN" sz="2400">
                  <a:ea typeface="宋体" charset="-122"/>
                </a:rPr>
                <a:t> = 1?</a:t>
              </a: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844" y="2240"/>
              <a:ext cx="1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3016" y="224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2050976" y="5982379"/>
            <a:ext cx="609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Each literal must = 1; therefore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= 1,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B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= 0 and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C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= 0.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2204864"/>
            <a:ext cx="84963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altLang="zh-CN" sz="2400" dirty="0" smtClean="0">
                <a:ea typeface="宋体" charset="-122"/>
              </a:rPr>
              <a:t>Boolean Multiplication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    - the product of literals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ea typeface="宋体" charset="-122"/>
              </a:rPr>
              <a:t>    - produced by an AND gate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3" y="3789040"/>
            <a:ext cx="867645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400" dirty="0">
                <a:ea typeface="宋体" charset="-122"/>
              </a:rPr>
              <a:t>A product term is equal to 1 only if each of the literals in the term is 1. </a:t>
            </a:r>
            <a:endParaRPr lang="en-US" altLang="zh-CN" sz="2400" dirty="0" smtClean="0">
              <a:ea typeface="宋体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ea typeface="宋体" charset="-122"/>
              </a:rPr>
              <a:t>A </a:t>
            </a:r>
            <a:r>
              <a:rPr lang="en-US" altLang="zh-CN" sz="2400" dirty="0">
                <a:ea typeface="宋体" charset="-122"/>
              </a:rPr>
              <a:t>product term is equal to 0 when one or more of the literals are 0.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067817"/>
              </p:ext>
            </p:extLst>
          </p:nvPr>
        </p:nvGraphicFramePr>
        <p:xfrm>
          <a:off x="2050504" y="3356992"/>
          <a:ext cx="525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0" name="公式" r:id="rId3" imgW="2197100" imgH="228600" progId="Equation.3">
                  <p:embed/>
                </p:oleObj>
              </mc:Choice>
              <mc:Fallback>
                <p:oleObj name="公式" r:id="rId3" imgW="2197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504" y="3356992"/>
                        <a:ext cx="5257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9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Procedure </a:t>
            </a:r>
            <a:r>
              <a:rPr lang="en-US" altLang="zh-CN" sz="3200" dirty="0">
                <a:ea typeface="宋体" charset="-122"/>
              </a:rPr>
              <a:t>of </a:t>
            </a:r>
            <a:r>
              <a:rPr lang="en-US" altLang="zh-CN" sz="3200" dirty="0" smtClean="0">
                <a:ea typeface="宋体" charset="-122"/>
              </a:rPr>
              <a:t>Simplification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894407" y="2516703"/>
            <a:ext cx="78540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074738" indent="-1074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41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35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</a:rPr>
              <a:t>Step 1. </a:t>
            </a:r>
            <a:r>
              <a:rPr kumimoji="1" lang="en-US" altLang="zh-CN" dirty="0" smtClean="0">
                <a:ea typeface="隶书" pitchFamily="49" charset="-122"/>
              </a:rPr>
              <a:t>If </a:t>
            </a:r>
            <a:r>
              <a:rPr kumimoji="1" lang="en-US" altLang="zh-CN" dirty="0">
                <a:ea typeface="隶书" pitchFamily="49" charset="-122"/>
              </a:rPr>
              <a:t>the expression isn’t in SOP form, convert it by clearing the round-brackets or by applying </a:t>
            </a:r>
            <a:r>
              <a:rPr kumimoji="1" lang="en-US" altLang="zh-CN" dirty="0" err="1">
                <a:ea typeface="隶书" pitchFamily="49" charset="-122"/>
              </a:rPr>
              <a:t>Demorgan’s</a:t>
            </a:r>
            <a:r>
              <a:rPr kumimoji="1" lang="en-US" altLang="zh-CN" dirty="0">
                <a:ea typeface="隶书" pitchFamily="49" charset="-122"/>
              </a:rPr>
              <a:t> Theorem..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894406" y="3831431"/>
            <a:ext cx="7782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ea typeface="隶书" pitchFamily="49" charset="-122"/>
              </a:rPr>
              <a:t>Step 2. </a:t>
            </a:r>
            <a:r>
              <a:rPr kumimoji="1" lang="en-US" altLang="zh-CN" sz="2400" dirty="0" smtClean="0">
                <a:ea typeface="隶书" pitchFamily="49" charset="-122"/>
              </a:rPr>
              <a:t> Draw </a:t>
            </a:r>
            <a:r>
              <a:rPr kumimoji="1" lang="en-US" altLang="zh-CN" sz="2400" dirty="0">
                <a:ea typeface="隶书" pitchFamily="49" charset="-122"/>
              </a:rPr>
              <a:t>the necessary ¾-variable K-map.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899592" y="4437112"/>
            <a:ext cx="7720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ea typeface="隶书" pitchFamily="49" charset="-122"/>
              </a:rPr>
              <a:t>Step 3. </a:t>
            </a:r>
            <a:r>
              <a:rPr kumimoji="1" lang="en-US" altLang="zh-CN" sz="2400" dirty="0" smtClean="0">
                <a:ea typeface="隶书" pitchFamily="49" charset="-122"/>
              </a:rPr>
              <a:t> Map </a:t>
            </a:r>
            <a:r>
              <a:rPr kumimoji="1" lang="en-US" altLang="zh-CN" sz="2400" dirty="0">
                <a:ea typeface="隶书" pitchFamily="49" charset="-122"/>
              </a:rPr>
              <a:t>the expression.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916832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Procedure of Simplification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8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5" grpId="0" autoUpdateAnimBg="0"/>
      <p:bldP spid="12698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904750" y="2492896"/>
            <a:ext cx="8059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ea typeface="隶书" pitchFamily="49" charset="-122"/>
              </a:rPr>
              <a:t>Step 4. Grouping the 1s. </a:t>
            </a:r>
            <a:endParaRPr kumimoji="1" lang="zh-CN" altLang="en-US" sz="2400" dirty="0">
              <a:ea typeface="隶书" pitchFamily="49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899592" y="2958043"/>
            <a:ext cx="80597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63538" indent="-3635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</a:rPr>
              <a:t>1. A group must contain either 1,2,4,8, or 16 (2</a:t>
            </a:r>
            <a:r>
              <a:rPr kumimoji="1" lang="en-US" altLang="zh-CN" baseline="30000" dirty="0">
                <a:ea typeface="隶书" pitchFamily="49" charset="-122"/>
              </a:rPr>
              <a:t>n</a:t>
            </a:r>
            <a:r>
              <a:rPr kumimoji="1" lang="en-US" altLang="zh-CN" dirty="0">
                <a:ea typeface="隶书" pitchFamily="49" charset="-122"/>
              </a:rPr>
              <a:t>) cells, and it must be rectangular </a:t>
            </a:r>
            <a:r>
              <a:rPr kumimoji="1" lang="en-US" altLang="zh-CN" dirty="0" smtClean="0">
                <a:ea typeface="隶书" pitchFamily="49" charset="-122"/>
              </a:rPr>
              <a:t>(</a:t>
            </a:r>
            <a:r>
              <a:rPr kumimoji="1" lang="zh-CN" altLang="en-US" dirty="0" smtClean="0">
                <a:latin typeface="宋体" pitchFamily="2" charset="-122"/>
                <a:ea typeface="宋体" pitchFamily="2" charset="-122"/>
              </a:rPr>
              <a:t>矩形圈</a:t>
            </a:r>
            <a:r>
              <a:rPr kumimoji="1" lang="zh-CN" altLang="en-US" dirty="0" smtClean="0">
                <a:ea typeface="隶书" pitchFamily="49" charset="-122"/>
              </a:rPr>
              <a:t>）</a:t>
            </a:r>
            <a:endParaRPr kumimoji="1" lang="en-US" altLang="zh-CN" dirty="0">
              <a:ea typeface="隶书" pitchFamily="49" charset="-122"/>
            </a:endParaRPr>
          </a:p>
        </p:txBody>
      </p:sp>
      <p:grpSp>
        <p:nvGrpSpPr>
          <p:cNvPr id="130054" name="Group 6"/>
          <p:cNvGrpSpPr>
            <a:grpSpLocks/>
          </p:cNvGrpSpPr>
          <p:nvPr/>
        </p:nvGrpSpPr>
        <p:grpSpPr bwMode="auto">
          <a:xfrm>
            <a:off x="4788024" y="3433018"/>
            <a:ext cx="3048000" cy="3308350"/>
            <a:chOff x="1680" y="2016"/>
            <a:chExt cx="1920" cy="2084"/>
          </a:xfrm>
        </p:grpSpPr>
        <p:grpSp>
          <p:nvGrpSpPr>
            <p:cNvPr id="130055" name="Group 7"/>
            <p:cNvGrpSpPr>
              <a:grpSpLocks/>
            </p:cNvGrpSpPr>
            <p:nvPr/>
          </p:nvGrpSpPr>
          <p:grpSpPr bwMode="auto">
            <a:xfrm>
              <a:off x="2208" y="2544"/>
              <a:ext cx="1344" cy="1536"/>
              <a:chOff x="672" y="1344"/>
              <a:chExt cx="1344" cy="1536"/>
            </a:xfrm>
          </p:grpSpPr>
          <p:grpSp>
            <p:nvGrpSpPr>
              <p:cNvPr id="130056" name="Group 8"/>
              <p:cNvGrpSpPr>
                <a:grpSpLocks/>
              </p:cNvGrpSpPr>
              <p:nvPr/>
            </p:nvGrpSpPr>
            <p:grpSpPr bwMode="auto">
              <a:xfrm>
                <a:off x="672" y="1344"/>
                <a:ext cx="1344" cy="768"/>
                <a:chOff x="672" y="1344"/>
                <a:chExt cx="1344" cy="768"/>
              </a:xfrm>
            </p:grpSpPr>
            <p:grpSp>
              <p:nvGrpSpPr>
                <p:cNvPr id="130057" name="Group 9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3005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059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60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6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62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06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06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6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6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6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068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06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7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7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72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073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074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75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76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77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30078" name="Group 30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30079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08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8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82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83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084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08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8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87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88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089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09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91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92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93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094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095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96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97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098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0099" name="Group 51"/>
              <p:cNvGrpSpPr>
                <a:grpSpLocks/>
              </p:cNvGrpSpPr>
              <p:nvPr/>
            </p:nvGrpSpPr>
            <p:grpSpPr bwMode="auto">
              <a:xfrm>
                <a:off x="672" y="2112"/>
                <a:ext cx="1344" cy="768"/>
                <a:chOff x="672" y="1344"/>
                <a:chExt cx="1344" cy="768"/>
              </a:xfrm>
            </p:grpSpPr>
            <p:grpSp>
              <p:nvGrpSpPr>
                <p:cNvPr id="130100" name="Group 52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30101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102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03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04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05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106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107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0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09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10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111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112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13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14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15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11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117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18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19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20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30121" name="Group 73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30122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123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24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25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26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127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128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29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30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31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132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133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34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35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36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0137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138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39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40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141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30142" name="Group 94"/>
            <p:cNvGrpSpPr>
              <a:grpSpLocks/>
            </p:cNvGrpSpPr>
            <p:nvPr/>
          </p:nvGrpSpPr>
          <p:grpSpPr bwMode="auto">
            <a:xfrm>
              <a:off x="2352" y="2736"/>
              <a:ext cx="1248" cy="596"/>
              <a:chOff x="2928" y="1632"/>
              <a:chExt cx="1248" cy="596"/>
            </a:xfrm>
          </p:grpSpPr>
          <p:sp>
            <p:nvSpPr>
              <p:cNvPr id="130143" name="Text Box 95"/>
              <p:cNvSpPr txBox="1">
                <a:spLocks noChangeArrowheads="1"/>
              </p:cNvSpPr>
              <p:nvPr/>
            </p:nvSpPr>
            <p:spPr bwMode="auto">
              <a:xfrm>
                <a:off x="3504" y="163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30144" name="Text Box 96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grpSp>
          <p:nvGrpSpPr>
            <p:cNvPr id="130145" name="Group 97"/>
            <p:cNvGrpSpPr>
              <a:grpSpLocks/>
            </p:cNvGrpSpPr>
            <p:nvPr/>
          </p:nvGrpSpPr>
          <p:grpSpPr bwMode="auto">
            <a:xfrm>
              <a:off x="2912" y="3504"/>
              <a:ext cx="132" cy="596"/>
              <a:chOff x="2912" y="3504"/>
              <a:chExt cx="132" cy="596"/>
            </a:xfrm>
          </p:grpSpPr>
          <p:sp>
            <p:nvSpPr>
              <p:cNvPr id="130146" name="Text Box 98"/>
              <p:cNvSpPr txBox="1">
                <a:spLocks noChangeArrowheads="1"/>
              </p:cNvSpPr>
              <p:nvPr/>
            </p:nvSpPr>
            <p:spPr bwMode="auto">
              <a:xfrm>
                <a:off x="2912" y="3504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30147" name="Text Box 99"/>
              <p:cNvSpPr txBox="1">
                <a:spLocks noChangeArrowheads="1"/>
              </p:cNvSpPr>
              <p:nvPr/>
            </p:nvSpPr>
            <p:spPr bwMode="auto">
              <a:xfrm>
                <a:off x="2928" y="3888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sp>
          <p:nvSpPr>
            <p:cNvPr id="130148" name="Line 100"/>
            <p:cNvSpPr>
              <a:spLocks noChangeShapeType="1"/>
            </p:cNvSpPr>
            <p:nvPr/>
          </p:nvSpPr>
          <p:spPr bwMode="auto">
            <a:xfrm>
              <a:off x="1920" y="2160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149" name="Text Box 101"/>
            <p:cNvSpPr txBox="1">
              <a:spLocks noChangeArrowheads="1"/>
            </p:cNvSpPr>
            <p:nvPr/>
          </p:nvSpPr>
          <p:spPr bwMode="auto">
            <a:xfrm>
              <a:off x="1680" y="220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AB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30150" name="Text Box 102"/>
            <p:cNvSpPr txBox="1">
              <a:spLocks noChangeArrowheads="1"/>
            </p:cNvSpPr>
            <p:nvPr/>
          </p:nvSpPr>
          <p:spPr bwMode="auto">
            <a:xfrm>
              <a:off x="1915" y="201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CD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30151" name="Text Box 103"/>
            <p:cNvSpPr txBox="1">
              <a:spLocks noChangeArrowheads="1"/>
            </p:cNvSpPr>
            <p:nvPr/>
          </p:nvSpPr>
          <p:spPr bwMode="auto">
            <a:xfrm>
              <a:off x="2256" y="2304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00   01   11   10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30152" name="Text Box 104"/>
            <p:cNvSpPr txBox="1">
              <a:spLocks noChangeArrowheads="1"/>
            </p:cNvSpPr>
            <p:nvPr/>
          </p:nvSpPr>
          <p:spPr bwMode="auto">
            <a:xfrm>
              <a:off x="1920" y="2508"/>
              <a:ext cx="346" cy="1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00    01     11     10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</p:grpSp>
      <p:sp>
        <p:nvSpPr>
          <p:cNvPr id="130153" name="Text Box 105"/>
          <p:cNvSpPr txBox="1">
            <a:spLocks noChangeArrowheads="1"/>
          </p:cNvSpPr>
          <p:nvPr/>
        </p:nvSpPr>
        <p:spPr bwMode="auto">
          <a:xfrm>
            <a:off x="6197724" y="4626818"/>
            <a:ext cx="9144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ea typeface="幼圆" pitchFamily="49" charset="-122"/>
              </a:rPr>
              <a:t>1     1</a:t>
            </a:r>
            <a:endParaRPr kumimoji="1" lang="en-US" altLang="zh-CN" sz="2400" dirty="0">
              <a:ea typeface="幼圆" pitchFamily="49" charset="-122"/>
            </a:endParaRPr>
          </a:p>
        </p:txBody>
      </p:sp>
      <p:sp>
        <p:nvSpPr>
          <p:cNvPr id="130154" name="Text Box 106"/>
          <p:cNvSpPr txBox="1">
            <a:spLocks noChangeArrowheads="1"/>
          </p:cNvSpPr>
          <p:nvPr/>
        </p:nvSpPr>
        <p:spPr bwMode="auto">
          <a:xfrm>
            <a:off x="5710361" y="5236418"/>
            <a:ext cx="9144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ea typeface="幼圆" pitchFamily="49" charset="-122"/>
              </a:rPr>
              <a:t>1     1</a:t>
            </a:r>
            <a:endParaRPr kumimoji="1" lang="en-US" altLang="zh-CN" sz="2400" dirty="0">
              <a:ea typeface="幼圆" pitchFamily="49" charset="-122"/>
            </a:endParaRPr>
          </a:p>
        </p:txBody>
      </p:sp>
      <p:sp>
        <p:nvSpPr>
          <p:cNvPr id="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Procedure </a:t>
            </a:r>
            <a:r>
              <a:rPr lang="en-US" altLang="zh-CN" sz="3200" dirty="0">
                <a:ea typeface="宋体" charset="-122"/>
              </a:rPr>
              <a:t>of </a:t>
            </a:r>
            <a:r>
              <a:rPr lang="en-US" altLang="zh-CN" sz="3200" dirty="0" smtClean="0">
                <a:ea typeface="宋体" charset="-122"/>
              </a:rPr>
              <a:t>Simplification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16" name="Rectangle 3"/>
          <p:cNvSpPr txBox="1">
            <a:spLocks noChangeArrowheads="1"/>
          </p:cNvSpPr>
          <p:nvPr/>
        </p:nvSpPr>
        <p:spPr bwMode="auto">
          <a:xfrm>
            <a:off x="457200" y="1916832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Procedure of Simplification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52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53" grpId="0" autoUpdateAnimBg="0"/>
      <p:bldP spid="13015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29208" y="2468502"/>
            <a:ext cx="82192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63538" indent="-3635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  <a:cs typeface="Times New Roman" pitchFamily="18" charset="0"/>
              </a:rPr>
              <a:t>2. Always include the largest possible number of 1s in a group. The larger a group, the simpler the resulting term will be (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圈要尽量地大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）</a:t>
            </a:r>
            <a:r>
              <a:rPr kumimoji="1" lang="en-US" altLang="zh-CN" dirty="0">
                <a:ea typeface="隶书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529208" y="3668831"/>
            <a:ext cx="82192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63538" indent="-3635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  <a:cs typeface="Times New Roman" pitchFamily="18" charset="0"/>
              </a:rPr>
              <a:t>3. Each 1 on the map must be included in at least one group. The 1s already in a map can be included in another group according to A+A=A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（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每个最小项都至少被圈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）</a:t>
            </a:r>
            <a:r>
              <a:rPr kumimoji="1" lang="en-US" altLang="zh-CN" dirty="0">
                <a:ea typeface="隶书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29208" y="4892967"/>
            <a:ext cx="82192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63538" indent="-3635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  <a:cs typeface="Times New Roman" pitchFamily="18" charset="0"/>
              </a:rPr>
              <a:t>4. Each group must include at least 1 new cell that isn’t included by other groups. Otherwise, the product will be redundant 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（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每个圈中至少有一个新项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）</a:t>
            </a:r>
            <a:r>
              <a:rPr kumimoji="1" lang="en-US" altLang="zh-CN" dirty="0">
                <a:ea typeface="隶书" pitchFamily="49" charset="-122"/>
                <a:cs typeface="Times New Roman" pitchFamily="18" charset="0"/>
              </a:rPr>
              <a:t>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Procedure </a:t>
            </a:r>
            <a:r>
              <a:rPr lang="en-US" altLang="zh-CN" sz="3200" dirty="0">
                <a:ea typeface="宋体" charset="-122"/>
              </a:rPr>
              <a:t>of </a:t>
            </a:r>
            <a:r>
              <a:rPr lang="en-US" altLang="zh-CN" sz="3200" dirty="0" smtClean="0">
                <a:ea typeface="宋体" charset="-122"/>
              </a:rPr>
              <a:t>Simplification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916832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Procedure of Simplification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496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utoUpdateAnimBg="0"/>
      <p:bldP spid="13312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395288" y="2509036"/>
            <a:ext cx="8532812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074738" indent="-1074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41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35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1" lang="en-US" altLang="zh-CN" dirty="0">
                <a:ea typeface="宋体" charset="-122"/>
                <a:cs typeface="Times New Roman" pitchFamily="18" charset="0"/>
              </a:rPr>
              <a:t>Step 5. 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 Determining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the product term for each 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group. Each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group of cells containing 1s creates one product term composed of all variables that occur in only one form(either </a:t>
            </a:r>
            <a:r>
              <a:rPr kumimoji="1" lang="en-US" altLang="zh-CN" dirty="0" err="1">
                <a:ea typeface="宋体" charset="-122"/>
                <a:cs typeface="Times New Roman" pitchFamily="18" charset="0"/>
              </a:rPr>
              <a:t>uncomplemented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 or complemented) within the group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.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 （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写出每个圈的表达式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）</a:t>
            </a:r>
            <a:endParaRPr kumimoji="1" lang="en-US" altLang="zh-CN" dirty="0">
              <a:ea typeface="宋体" charset="-122"/>
              <a:cs typeface="Times New Roman" pitchFamily="18" charset="0"/>
            </a:endParaRPr>
          </a:p>
          <a:p>
            <a:pPr algn="just" eaLnBrk="0" hangingPunct="0">
              <a:lnSpc>
                <a:spcPct val="110000"/>
              </a:lnSpc>
              <a:buClrTx/>
              <a:buFontTx/>
              <a:buNone/>
            </a:pPr>
            <a:r>
              <a:rPr kumimoji="1" lang="en-US" altLang="zh-CN" dirty="0">
                <a:ea typeface="宋体" charset="-122"/>
                <a:cs typeface="Times New Roman" pitchFamily="18" charset="0"/>
              </a:rPr>
              <a:t>            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  Variables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that occur both </a:t>
            </a:r>
            <a:r>
              <a:rPr kumimoji="1" lang="en-US" altLang="zh-CN" dirty="0" err="1">
                <a:ea typeface="宋体" charset="-122"/>
                <a:cs typeface="Times New Roman" pitchFamily="18" charset="0"/>
              </a:rPr>
              <a:t>uncomplemented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and complemented 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within the group are canceled .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95536" y="5478323"/>
            <a:ext cx="86409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900113" indent="-9001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795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88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3827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dirty="0">
                <a:ea typeface="宋体" charset="-122"/>
                <a:cs typeface="Times New Roman" pitchFamily="18" charset="0"/>
              </a:rPr>
              <a:t>Step 6. 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Summing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the resulting product terms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.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 （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将每个圈的表达式相加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）</a:t>
            </a:r>
            <a:endParaRPr kumimoji="1" lang="en-US" altLang="zh-CN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Procedure </a:t>
            </a:r>
            <a:r>
              <a:rPr lang="en-US" altLang="zh-CN" sz="3200" dirty="0">
                <a:ea typeface="宋体" charset="-122"/>
              </a:rPr>
              <a:t>of </a:t>
            </a:r>
            <a:r>
              <a:rPr lang="en-US" altLang="zh-CN" sz="3200" dirty="0" smtClean="0">
                <a:ea typeface="宋体" charset="-122"/>
              </a:rPr>
              <a:t>Simplification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916832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Procedure of Simplification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1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3" name="Group 5"/>
          <p:cNvGrpSpPr>
            <a:grpSpLocks/>
          </p:cNvGrpSpPr>
          <p:nvPr/>
        </p:nvGrpSpPr>
        <p:grpSpPr bwMode="auto">
          <a:xfrm>
            <a:off x="825500" y="2505171"/>
            <a:ext cx="3048000" cy="3308350"/>
            <a:chOff x="1680" y="2016"/>
            <a:chExt cx="1920" cy="2084"/>
          </a:xfrm>
        </p:grpSpPr>
        <p:grpSp>
          <p:nvGrpSpPr>
            <p:cNvPr id="135174" name="Group 6"/>
            <p:cNvGrpSpPr>
              <a:grpSpLocks/>
            </p:cNvGrpSpPr>
            <p:nvPr/>
          </p:nvGrpSpPr>
          <p:grpSpPr bwMode="auto">
            <a:xfrm>
              <a:off x="2208" y="2544"/>
              <a:ext cx="1344" cy="1536"/>
              <a:chOff x="672" y="1344"/>
              <a:chExt cx="1344" cy="1536"/>
            </a:xfrm>
          </p:grpSpPr>
          <p:grpSp>
            <p:nvGrpSpPr>
              <p:cNvPr id="135175" name="Group 7"/>
              <p:cNvGrpSpPr>
                <a:grpSpLocks/>
              </p:cNvGrpSpPr>
              <p:nvPr/>
            </p:nvGrpSpPr>
            <p:grpSpPr bwMode="auto">
              <a:xfrm>
                <a:off x="672" y="1344"/>
                <a:ext cx="1344" cy="768"/>
                <a:chOff x="672" y="1344"/>
                <a:chExt cx="1344" cy="768"/>
              </a:xfrm>
            </p:grpSpPr>
            <p:grpSp>
              <p:nvGrpSpPr>
                <p:cNvPr id="135176" name="Group 8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3517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17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79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80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8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182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18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8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8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8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187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18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8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9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9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1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19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94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95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196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35197" name="Group 29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3519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199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0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0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02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20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04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0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0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07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20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09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1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11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12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213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14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15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16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17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5218" name="Group 50"/>
              <p:cNvGrpSpPr>
                <a:grpSpLocks/>
              </p:cNvGrpSpPr>
              <p:nvPr/>
            </p:nvGrpSpPr>
            <p:grpSpPr bwMode="auto">
              <a:xfrm>
                <a:off x="672" y="2112"/>
                <a:ext cx="1344" cy="768"/>
                <a:chOff x="672" y="1344"/>
                <a:chExt cx="1344" cy="768"/>
              </a:xfrm>
            </p:grpSpPr>
            <p:grpSp>
              <p:nvGrpSpPr>
                <p:cNvPr id="135219" name="Group 51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35220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21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22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23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24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22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26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27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2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29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23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31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32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33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34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235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36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37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38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39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35240" name="Group 72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35241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42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43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44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45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246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47" name="Line 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48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49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50" name="Line 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251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52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53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54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55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35256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5257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58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59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260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35261" name="Group 93"/>
            <p:cNvGrpSpPr>
              <a:grpSpLocks/>
            </p:cNvGrpSpPr>
            <p:nvPr/>
          </p:nvGrpSpPr>
          <p:grpSpPr bwMode="auto">
            <a:xfrm>
              <a:off x="2352" y="2736"/>
              <a:ext cx="1248" cy="596"/>
              <a:chOff x="2928" y="1632"/>
              <a:chExt cx="1248" cy="596"/>
            </a:xfrm>
          </p:grpSpPr>
          <p:sp>
            <p:nvSpPr>
              <p:cNvPr id="135262" name="Text Box 94"/>
              <p:cNvSpPr txBox="1">
                <a:spLocks noChangeArrowheads="1"/>
              </p:cNvSpPr>
              <p:nvPr/>
            </p:nvSpPr>
            <p:spPr bwMode="auto">
              <a:xfrm>
                <a:off x="3504" y="1632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35263" name="Text Box 95"/>
              <p:cNvSpPr txBox="1">
                <a:spLocks noChangeArrowheads="1"/>
              </p:cNvSpPr>
              <p:nvPr/>
            </p:nvSpPr>
            <p:spPr bwMode="auto">
              <a:xfrm>
                <a:off x="2928" y="2016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grpSp>
          <p:nvGrpSpPr>
            <p:cNvPr id="135264" name="Group 96"/>
            <p:cNvGrpSpPr>
              <a:grpSpLocks/>
            </p:cNvGrpSpPr>
            <p:nvPr/>
          </p:nvGrpSpPr>
          <p:grpSpPr bwMode="auto">
            <a:xfrm>
              <a:off x="2912" y="3504"/>
              <a:ext cx="132" cy="596"/>
              <a:chOff x="2912" y="3504"/>
              <a:chExt cx="132" cy="596"/>
            </a:xfrm>
          </p:grpSpPr>
          <p:sp>
            <p:nvSpPr>
              <p:cNvPr id="135265" name="Text Box 97"/>
              <p:cNvSpPr txBox="1">
                <a:spLocks noChangeArrowheads="1"/>
              </p:cNvSpPr>
              <p:nvPr/>
            </p:nvSpPr>
            <p:spPr bwMode="auto">
              <a:xfrm>
                <a:off x="2912" y="3504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  <p:sp>
            <p:nvSpPr>
              <p:cNvPr id="135266" name="Text Box 98"/>
              <p:cNvSpPr txBox="1">
                <a:spLocks noChangeArrowheads="1"/>
              </p:cNvSpPr>
              <p:nvPr/>
            </p:nvSpPr>
            <p:spPr bwMode="auto">
              <a:xfrm>
                <a:off x="2928" y="3888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kumimoji="1" lang="zh-CN" altLang="en-US" sz="1600">
                  <a:ea typeface="幼圆" pitchFamily="49" charset="-122"/>
                </a:endParaRPr>
              </a:p>
            </p:txBody>
          </p:sp>
        </p:grpSp>
        <p:sp>
          <p:nvSpPr>
            <p:cNvPr id="135267" name="Line 99"/>
            <p:cNvSpPr>
              <a:spLocks noChangeShapeType="1"/>
            </p:cNvSpPr>
            <p:nvPr/>
          </p:nvSpPr>
          <p:spPr bwMode="auto">
            <a:xfrm>
              <a:off x="1920" y="2160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68" name="Text Box 100"/>
            <p:cNvSpPr txBox="1">
              <a:spLocks noChangeArrowheads="1"/>
            </p:cNvSpPr>
            <p:nvPr/>
          </p:nvSpPr>
          <p:spPr bwMode="auto">
            <a:xfrm>
              <a:off x="1680" y="220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AB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35269" name="Text Box 101"/>
            <p:cNvSpPr txBox="1">
              <a:spLocks noChangeArrowheads="1"/>
            </p:cNvSpPr>
            <p:nvPr/>
          </p:nvSpPr>
          <p:spPr bwMode="auto">
            <a:xfrm>
              <a:off x="1915" y="2016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CD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35270" name="Text Box 102"/>
            <p:cNvSpPr txBox="1">
              <a:spLocks noChangeArrowheads="1"/>
            </p:cNvSpPr>
            <p:nvPr/>
          </p:nvSpPr>
          <p:spPr bwMode="auto">
            <a:xfrm>
              <a:off x="2256" y="2304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00   01   11   10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35271" name="Text Box 103"/>
            <p:cNvSpPr txBox="1">
              <a:spLocks noChangeArrowheads="1"/>
            </p:cNvSpPr>
            <p:nvPr/>
          </p:nvSpPr>
          <p:spPr bwMode="auto">
            <a:xfrm>
              <a:off x="1920" y="2592"/>
              <a:ext cx="346" cy="1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00    01     11     10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</p:grpSp>
      <p:sp>
        <p:nvSpPr>
          <p:cNvPr id="135272" name="Text Box 104"/>
          <p:cNvSpPr txBox="1">
            <a:spLocks noChangeArrowheads="1"/>
          </p:cNvSpPr>
          <p:nvPr/>
        </p:nvSpPr>
        <p:spPr bwMode="auto">
          <a:xfrm>
            <a:off x="1739900" y="3419571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1            1      1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35273" name="Text Box 105"/>
          <p:cNvSpPr txBox="1">
            <a:spLocks noChangeArrowheads="1"/>
          </p:cNvSpPr>
          <p:nvPr/>
        </p:nvSpPr>
        <p:spPr bwMode="auto">
          <a:xfrm>
            <a:off x="1701800" y="5248371"/>
            <a:ext cx="216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1     1      1     1</a:t>
            </a:r>
            <a:r>
              <a:rPr kumimoji="1" lang="en-US" altLang="zh-CN" sz="2400">
                <a:ea typeface="幼圆" pitchFamily="49" charset="-122"/>
              </a:rPr>
              <a:t>  </a:t>
            </a:r>
          </a:p>
        </p:txBody>
      </p:sp>
      <p:sp>
        <p:nvSpPr>
          <p:cNvPr id="135274" name="Text Box 106"/>
          <p:cNvSpPr txBox="1">
            <a:spLocks noChangeArrowheads="1"/>
          </p:cNvSpPr>
          <p:nvPr/>
        </p:nvSpPr>
        <p:spPr bwMode="auto">
          <a:xfrm>
            <a:off x="1663700" y="4029171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ea typeface="幼圆" pitchFamily="49" charset="-122"/>
              </a:rPr>
              <a:t> </a:t>
            </a:r>
            <a:r>
              <a:rPr kumimoji="1" lang="zh-CN" altLang="en-US" sz="2400" b="1">
                <a:ea typeface="幼圆" pitchFamily="49" charset="-122"/>
              </a:rPr>
              <a:t>       </a:t>
            </a:r>
            <a:r>
              <a:rPr kumimoji="1" lang="en-US" altLang="zh-CN" sz="2400" b="1">
                <a:ea typeface="幼圆" pitchFamily="49" charset="-122"/>
              </a:rPr>
              <a:t>1             1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35275" name="Text Box 107"/>
          <p:cNvSpPr txBox="1">
            <a:spLocks noChangeArrowheads="1"/>
          </p:cNvSpPr>
          <p:nvPr/>
        </p:nvSpPr>
        <p:spPr bwMode="auto">
          <a:xfrm>
            <a:off x="1701800" y="4638771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1     1     1      1</a:t>
            </a:r>
            <a:endParaRPr kumimoji="1" lang="en-US" altLang="zh-CN" sz="2400">
              <a:ea typeface="幼圆" pitchFamily="49" charset="-122"/>
            </a:endParaRPr>
          </a:p>
        </p:txBody>
      </p:sp>
      <p:sp>
        <p:nvSpPr>
          <p:cNvPr id="135276" name="Arc 108"/>
          <p:cNvSpPr>
            <a:spLocks/>
          </p:cNvSpPr>
          <p:nvPr/>
        </p:nvSpPr>
        <p:spPr bwMode="auto">
          <a:xfrm rot="5400000">
            <a:off x="2237582" y="4064889"/>
            <a:ext cx="990600" cy="21383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8531 w 43200"/>
              <a:gd name="T3" fmla="*/ 21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856"/>
                  <a:pt x="7896" y="1745"/>
                  <a:pt x="18531" y="21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856"/>
                  <a:pt x="7896" y="1745"/>
                  <a:pt x="18531" y="21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77" name="Arc 109"/>
          <p:cNvSpPr>
            <a:spLocks/>
          </p:cNvSpPr>
          <p:nvPr/>
        </p:nvSpPr>
        <p:spPr bwMode="auto">
          <a:xfrm rot="10800000">
            <a:off x="3263900" y="3419571"/>
            <a:ext cx="457200" cy="21383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8531 w 43200"/>
              <a:gd name="T3" fmla="*/ 21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856"/>
                  <a:pt x="7896" y="1745"/>
                  <a:pt x="18531" y="21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856"/>
                  <a:pt x="7896" y="1745"/>
                  <a:pt x="18531" y="21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78" name="Arc 110"/>
          <p:cNvSpPr>
            <a:spLocks/>
          </p:cNvSpPr>
          <p:nvPr/>
        </p:nvSpPr>
        <p:spPr bwMode="auto">
          <a:xfrm rot="13438727" flipH="1">
            <a:off x="3492500" y="2962371"/>
            <a:ext cx="568325" cy="914400"/>
          </a:xfrm>
          <a:custGeom>
            <a:avLst/>
            <a:gdLst>
              <a:gd name="G0" fmla="+- 20313 0 0"/>
              <a:gd name="G1" fmla="+- 21600 0 0"/>
              <a:gd name="G2" fmla="+- 21600 0 0"/>
              <a:gd name="T0" fmla="*/ 0 w 40423"/>
              <a:gd name="T1" fmla="*/ 14255 h 21600"/>
              <a:gd name="T2" fmla="*/ 40423 w 40423"/>
              <a:gd name="T3" fmla="*/ 13715 h 21600"/>
              <a:gd name="T4" fmla="*/ 20313 w 404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23" h="21600" fill="none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</a:path>
              <a:path w="40423" h="21600" stroke="0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  <a:lnTo>
                  <a:pt x="20313" y="21600"/>
                </a:lnTo>
                <a:close/>
              </a:path>
            </a:pathLst>
          </a:custGeom>
          <a:noFill/>
          <a:ln w="28575" cap="sq">
            <a:solidFill>
              <a:srgbClr val="FF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79" name="Arc 111"/>
          <p:cNvSpPr>
            <a:spLocks/>
          </p:cNvSpPr>
          <p:nvPr/>
        </p:nvSpPr>
        <p:spPr bwMode="auto">
          <a:xfrm rot="8792586" flipH="1">
            <a:off x="1435100" y="2962371"/>
            <a:ext cx="568325" cy="914400"/>
          </a:xfrm>
          <a:custGeom>
            <a:avLst/>
            <a:gdLst>
              <a:gd name="G0" fmla="+- 20313 0 0"/>
              <a:gd name="G1" fmla="+- 21600 0 0"/>
              <a:gd name="G2" fmla="+- 21600 0 0"/>
              <a:gd name="T0" fmla="*/ 0 w 40423"/>
              <a:gd name="T1" fmla="*/ 14255 h 21600"/>
              <a:gd name="T2" fmla="*/ 40423 w 40423"/>
              <a:gd name="T3" fmla="*/ 13715 h 21600"/>
              <a:gd name="T4" fmla="*/ 20313 w 404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23" h="21600" fill="none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</a:path>
              <a:path w="40423" h="21600" stroke="0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  <a:lnTo>
                  <a:pt x="20313" y="21600"/>
                </a:lnTo>
                <a:close/>
              </a:path>
            </a:pathLst>
          </a:custGeom>
          <a:noFill/>
          <a:ln w="28575" cap="sq">
            <a:solidFill>
              <a:srgbClr val="FF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80" name="Arc 112"/>
          <p:cNvSpPr>
            <a:spLocks/>
          </p:cNvSpPr>
          <p:nvPr/>
        </p:nvSpPr>
        <p:spPr bwMode="auto">
          <a:xfrm rot="19150551" flipH="1">
            <a:off x="3416300" y="5248371"/>
            <a:ext cx="568325" cy="914400"/>
          </a:xfrm>
          <a:custGeom>
            <a:avLst/>
            <a:gdLst>
              <a:gd name="G0" fmla="+- 20313 0 0"/>
              <a:gd name="G1" fmla="+- 21600 0 0"/>
              <a:gd name="G2" fmla="+- 21600 0 0"/>
              <a:gd name="T0" fmla="*/ 0 w 40423"/>
              <a:gd name="T1" fmla="*/ 14255 h 21600"/>
              <a:gd name="T2" fmla="*/ 40423 w 40423"/>
              <a:gd name="T3" fmla="*/ 13715 h 21600"/>
              <a:gd name="T4" fmla="*/ 20313 w 404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23" h="21600" fill="none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</a:path>
              <a:path w="40423" h="21600" stroke="0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  <a:lnTo>
                  <a:pt x="20313" y="21600"/>
                </a:lnTo>
                <a:close/>
              </a:path>
            </a:pathLst>
          </a:custGeom>
          <a:noFill/>
          <a:ln w="28575" cap="sq">
            <a:solidFill>
              <a:srgbClr val="FF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81" name="Arc 113"/>
          <p:cNvSpPr>
            <a:spLocks/>
          </p:cNvSpPr>
          <p:nvPr/>
        </p:nvSpPr>
        <p:spPr bwMode="auto">
          <a:xfrm rot="2865441" flipH="1">
            <a:off x="1303337" y="5227734"/>
            <a:ext cx="568325" cy="914400"/>
          </a:xfrm>
          <a:custGeom>
            <a:avLst/>
            <a:gdLst>
              <a:gd name="G0" fmla="+- 20313 0 0"/>
              <a:gd name="G1" fmla="+- 21600 0 0"/>
              <a:gd name="G2" fmla="+- 21600 0 0"/>
              <a:gd name="T0" fmla="*/ 0 w 40423"/>
              <a:gd name="T1" fmla="*/ 14255 h 21600"/>
              <a:gd name="T2" fmla="*/ 40423 w 40423"/>
              <a:gd name="T3" fmla="*/ 13715 h 21600"/>
              <a:gd name="T4" fmla="*/ 20313 w 4042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423" h="21600" fill="none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</a:path>
              <a:path w="40423" h="21600" stroke="0" extrusionOk="0">
                <a:moveTo>
                  <a:pt x="0" y="14255"/>
                </a:moveTo>
                <a:cubicBezTo>
                  <a:pt x="3093" y="5699"/>
                  <a:pt x="11215" y="-1"/>
                  <a:pt x="20313" y="0"/>
                </a:cubicBezTo>
                <a:cubicBezTo>
                  <a:pt x="29199" y="0"/>
                  <a:pt x="37178" y="5442"/>
                  <a:pt x="40422" y="13715"/>
                </a:cubicBezTo>
                <a:lnTo>
                  <a:pt x="20313" y="21600"/>
                </a:lnTo>
                <a:close/>
              </a:path>
            </a:pathLst>
          </a:custGeom>
          <a:noFill/>
          <a:ln w="28575" cap="sq">
            <a:solidFill>
              <a:srgbClr val="FF33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82" name="Arc 114"/>
          <p:cNvSpPr>
            <a:spLocks/>
          </p:cNvSpPr>
          <p:nvPr/>
        </p:nvSpPr>
        <p:spPr bwMode="auto">
          <a:xfrm flipH="1">
            <a:off x="2654300" y="5248371"/>
            <a:ext cx="1244600" cy="758825"/>
          </a:xfrm>
          <a:custGeom>
            <a:avLst/>
            <a:gdLst>
              <a:gd name="G0" fmla="+- 21347 0 0"/>
              <a:gd name="G1" fmla="+- 21600 0 0"/>
              <a:gd name="G2" fmla="+- 21600 0 0"/>
              <a:gd name="T0" fmla="*/ 0 w 42305"/>
              <a:gd name="T1" fmla="*/ 18306 h 21600"/>
              <a:gd name="T2" fmla="*/ 42305 w 42305"/>
              <a:gd name="T3" fmla="*/ 16371 h 21600"/>
              <a:gd name="T4" fmla="*/ 21347 w 423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305" h="21600" fill="none" extrusionOk="0">
                <a:moveTo>
                  <a:pt x="-1" y="18305"/>
                </a:moveTo>
                <a:cubicBezTo>
                  <a:pt x="1624" y="7773"/>
                  <a:pt x="10689" y="-1"/>
                  <a:pt x="21347" y="0"/>
                </a:cubicBezTo>
                <a:cubicBezTo>
                  <a:pt x="31262" y="0"/>
                  <a:pt x="39904" y="6750"/>
                  <a:pt x="42304" y="16371"/>
                </a:cubicBezTo>
              </a:path>
              <a:path w="42305" h="21600" stroke="0" extrusionOk="0">
                <a:moveTo>
                  <a:pt x="-1" y="18305"/>
                </a:moveTo>
                <a:cubicBezTo>
                  <a:pt x="1624" y="7773"/>
                  <a:pt x="10689" y="-1"/>
                  <a:pt x="21347" y="0"/>
                </a:cubicBezTo>
                <a:cubicBezTo>
                  <a:pt x="31262" y="0"/>
                  <a:pt x="39904" y="6750"/>
                  <a:pt x="42304" y="16371"/>
                </a:cubicBezTo>
                <a:lnTo>
                  <a:pt x="21347" y="21600"/>
                </a:lnTo>
                <a:close/>
              </a:path>
            </a:pathLst>
          </a:custGeom>
          <a:noFill/>
          <a:ln w="28575" cap="sq">
            <a:solidFill>
              <a:srgbClr val="66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83" name="Arc 115"/>
          <p:cNvSpPr>
            <a:spLocks/>
          </p:cNvSpPr>
          <p:nvPr/>
        </p:nvSpPr>
        <p:spPr bwMode="auto">
          <a:xfrm rot="10800000" flipH="1">
            <a:off x="2654300" y="3038571"/>
            <a:ext cx="1244600" cy="758825"/>
          </a:xfrm>
          <a:custGeom>
            <a:avLst/>
            <a:gdLst>
              <a:gd name="G0" fmla="+- 21347 0 0"/>
              <a:gd name="G1" fmla="+- 21600 0 0"/>
              <a:gd name="G2" fmla="+- 21600 0 0"/>
              <a:gd name="T0" fmla="*/ 0 w 42305"/>
              <a:gd name="T1" fmla="*/ 18306 h 21600"/>
              <a:gd name="T2" fmla="*/ 42305 w 42305"/>
              <a:gd name="T3" fmla="*/ 16371 h 21600"/>
              <a:gd name="T4" fmla="*/ 21347 w 4230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305" h="21600" fill="none" extrusionOk="0">
                <a:moveTo>
                  <a:pt x="-1" y="18305"/>
                </a:moveTo>
                <a:cubicBezTo>
                  <a:pt x="1624" y="7773"/>
                  <a:pt x="10689" y="-1"/>
                  <a:pt x="21347" y="0"/>
                </a:cubicBezTo>
                <a:cubicBezTo>
                  <a:pt x="31262" y="0"/>
                  <a:pt x="39904" y="6750"/>
                  <a:pt x="42304" y="16371"/>
                </a:cubicBezTo>
              </a:path>
              <a:path w="42305" h="21600" stroke="0" extrusionOk="0">
                <a:moveTo>
                  <a:pt x="-1" y="18305"/>
                </a:moveTo>
                <a:cubicBezTo>
                  <a:pt x="1624" y="7773"/>
                  <a:pt x="10689" y="-1"/>
                  <a:pt x="21347" y="0"/>
                </a:cubicBezTo>
                <a:cubicBezTo>
                  <a:pt x="31262" y="0"/>
                  <a:pt x="39904" y="6750"/>
                  <a:pt x="42304" y="16371"/>
                </a:cubicBezTo>
                <a:lnTo>
                  <a:pt x="21347" y="21600"/>
                </a:lnTo>
                <a:close/>
              </a:path>
            </a:pathLst>
          </a:custGeom>
          <a:noFill/>
          <a:ln w="28575" cap="sq">
            <a:solidFill>
              <a:srgbClr val="66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84" name="Arc 116"/>
          <p:cNvSpPr>
            <a:spLocks/>
          </p:cNvSpPr>
          <p:nvPr/>
        </p:nvSpPr>
        <p:spPr bwMode="auto">
          <a:xfrm flipH="1">
            <a:off x="2197100" y="4029171"/>
            <a:ext cx="457200" cy="1066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43192 w 43200"/>
              <a:gd name="T1" fmla="*/ 22175 h 43200"/>
              <a:gd name="T2" fmla="*/ 4320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43192" y="22175"/>
                </a:moveTo>
                <a:cubicBezTo>
                  <a:pt x="42880" y="33876"/>
                  <a:pt x="3330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43192" y="22175"/>
                </a:moveTo>
                <a:cubicBezTo>
                  <a:pt x="42880" y="33876"/>
                  <a:pt x="3330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85" name="AutoShape 117"/>
          <p:cNvSpPr>
            <a:spLocks noChangeArrowheads="1"/>
          </p:cNvSpPr>
          <p:nvPr/>
        </p:nvSpPr>
        <p:spPr bwMode="auto">
          <a:xfrm>
            <a:off x="4102100" y="4562571"/>
            <a:ext cx="533400" cy="381000"/>
          </a:xfrm>
          <a:prstGeom prst="wedgeRoundRectCallout">
            <a:avLst>
              <a:gd name="adj1" fmla="val -116069"/>
              <a:gd name="adj2" fmla="val 51250"/>
              <a:gd name="adj3" fmla="val 16667"/>
            </a:avLst>
          </a:prstGeom>
          <a:noFill/>
          <a:ln w="28575" cap="sq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ea typeface="幼圆" pitchFamily="49" charset="-122"/>
              </a:rPr>
              <a:t>A</a:t>
            </a:r>
          </a:p>
        </p:txBody>
      </p:sp>
      <p:grpSp>
        <p:nvGrpSpPr>
          <p:cNvPr id="135286" name="Group 118"/>
          <p:cNvGrpSpPr>
            <a:grpSpLocks/>
          </p:cNvGrpSpPr>
          <p:nvPr/>
        </p:nvGrpSpPr>
        <p:grpSpPr bwMode="auto">
          <a:xfrm>
            <a:off x="3873500" y="3800571"/>
            <a:ext cx="609600" cy="457200"/>
            <a:chOff x="2304" y="2016"/>
            <a:chExt cx="384" cy="288"/>
          </a:xfrm>
        </p:grpSpPr>
        <p:sp>
          <p:nvSpPr>
            <p:cNvPr id="135287" name="AutoShape 119"/>
            <p:cNvSpPr>
              <a:spLocks noChangeArrowheads="1"/>
            </p:cNvSpPr>
            <p:nvPr/>
          </p:nvSpPr>
          <p:spPr bwMode="auto">
            <a:xfrm>
              <a:off x="2304" y="2016"/>
              <a:ext cx="384" cy="288"/>
            </a:xfrm>
            <a:prstGeom prst="wedgeRoundRectCallout">
              <a:avLst>
                <a:gd name="adj1" fmla="val -87759"/>
                <a:gd name="adj2" fmla="val 78472"/>
                <a:gd name="adj3" fmla="val 16667"/>
              </a:avLst>
            </a:prstGeom>
            <a:noFill/>
            <a:ln w="28575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CD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35288" name="Freeform 120"/>
            <p:cNvSpPr>
              <a:spLocks/>
            </p:cNvSpPr>
            <p:nvPr/>
          </p:nvSpPr>
          <p:spPr bwMode="auto">
            <a:xfrm>
              <a:off x="2502" y="2049"/>
              <a:ext cx="102" cy="1"/>
            </a:xfrm>
            <a:custGeom>
              <a:avLst/>
              <a:gdLst>
                <a:gd name="T0" fmla="*/ 0 w 102"/>
                <a:gd name="T1" fmla="*/ 0 h 1"/>
                <a:gd name="T2" fmla="*/ 102 w 10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">
                  <a:moveTo>
                    <a:pt x="0" y="0"/>
                  </a:moveTo>
                  <a:cubicBezTo>
                    <a:pt x="34" y="0"/>
                    <a:pt x="68" y="0"/>
                    <a:pt x="102" y="0"/>
                  </a:cubicBezTo>
                </a:path>
              </a:pathLst>
            </a:custGeom>
            <a:noFill/>
            <a:ln w="28575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289" name="Group 121"/>
          <p:cNvGrpSpPr>
            <a:grpSpLocks/>
          </p:cNvGrpSpPr>
          <p:nvPr/>
        </p:nvGrpSpPr>
        <p:grpSpPr bwMode="auto">
          <a:xfrm>
            <a:off x="4089400" y="5095971"/>
            <a:ext cx="609600" cy="533400"/>
            <a:chOff x="3024" y="3360"/>
            <a:chExt cx="384" cy="336"/>
          </a:xfrm>
        </p:grpSpPr>
        <p:sp>
          <p:nvSpPr>
            <p:cNvPr id="135290" name="AutoShape 122"/>
            <p:cNvSpPr>
              <a:spLocks noChangeArrowheads="1"/>
            </p:cNvSpPr>
            <p:nvPr/>
          </p:nvSpPr>
          <p:spPr bwMode="auto">
            <a:xfrm>
              <a:off x="3024" y="3360"/>
              <a:ext cx="384" cy="336"/>
            </a:xfrm>
            <a:prstGeom prst="wedgeRoundRectCallout">
              <a:avLst>
                <a:gd name="adj1" fmla="val -86458"/>
                <a:gd name="adj2" fmla="val 90477"/>
                <a:gd name="adj3" fmla="val 16667"/>
              </a:avLst>
            </a:prstGeom>
            <a:noFill/>
            <a:ln w="28575" cap="sq">
              <a:solidFill>
                <a:srgbClr val="6666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BC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35291" name="Freeform 123"/>
            <p:cNvSpPr>
              <a:spLocks/>
            </p:cNvSpPr>
            <p:nvPr/>
          </p:nvSpPr>
          <p:spPr bwMode="auto">
            <a:xfrm>
              <a:off x="3073" y="3425"/>
              <a:ext cx="117" cy="1"/>
            </a:xfrm>
            <a:custGeom>
              <a:avLst/>
              <a:gdLst>
                <a:gd name="T0" fmla="*/ 0 w 117"/>
                <a:gd name="T1" fmla="*/ 0 h 1"/>
                <a:gd name="T2" fmla="*/ 117 w 11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1">
                  <a:moveTo>
                    <a:pt x="0" y="0"/>
                  </a:moveTo>
                  <a:cubicBezTo>
                    <a:pt x="39" y="0"/>
                    <a:pt x="78" y="0"/>
                    <a:pt x="117" y="0"/>
                  </a:cubicBezTo>
                </a:path>
              </a:pathLst>
            </a:custGeom>
            <a:noFill/>
            <a:ln w="28575" cap="sq" cmpd="sng">
              <a:solidFill>
                <a:srgbClr val="6666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292" name="Group 124"/>
          <p:cNvGrpSpPr>
            <a:grpSpLocks/>
          </p:cNvGrpSpPr>
          <p:nvPr/>
        </p:nvGrpSpPr>
        <p:grpSpPr bwMode="auto">
          <a:xfrm>
            <a:off x="2120900" y="2505171"/>
            <a:ext cx="609600" cy="457200"/>
            <a:chOff x="2448" y="2880"/>
            <a:chExt cx="384" cy="288"/>
          </a:xfrm>
        </p:grpSpPr>
        <p:sp>
          <p:nvSpPr>
            <p:cNvPr id="135293" name="AutoShape 125"/>
            <p:cNvSpPr>
              <a:spLocks noChangeArrowheads="1"/>
            </p:cNvSpPr>
            <p:nvPr/>
          </p:nvSpPr>
          <p:spPr bwMode="auto">
            <a:xfrm>
              <a:off x="2448" y="2880"/>
              <a:ext cx="384" cy="288"/>
            </a:xfrm>
            <a:prstGeom prst="wedgeRoundRectCallout">
              <a:avLst>
                <a:gd name="adj1" fmla="val -81773"/>
                <a:gd name="adj2" fmla="val 85417"/>
                <a:gd name="adj3" fmla="val 16667"/>
              </a:avLst>
            </a:prstGeom>
            <a:noFill/>
            <a:ln w="28575" cap="sq">
              <a:solidFill>
                <a:srgbClr val="D6009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BD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35294" name="Freeform 126"/>
            <p:cNvSpPr>
              <a:spLocks/>
            </p:cNvSpPr>
            <p:nvPr/>
          </p:nvSpPr>
          <p:spPr bwMode="auto">
            <a:xfrm>
              <a:off x="2498" y="2934"/>
              <a:ext cx="117" cy="1"/>
            </a:xfrm>
            <a:custGeom>
              <a:avLst/>
              <a:gdLst>
                <a:gd name="T0" fmla="*/ 0 w 117"/>
                <a:gd name="T1" fmla="*/ 0 h 1"/>
                <a:gd name="T2" fmla="*/ 117 w 11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1">
                  <a:moveTo>
                    <a:pt x="0" y="0"/>
                  </a:moveTo>
                  <a:cubicBezTo>
                    <a:pt x="39" y="0"/>
                    <a:pt x="78" y="0"/>
                    <a:pt x="117" y="0"/>
                  </a:cubicBezTo>
                </a:path>
              </a:pathLst>
            </a:custGeom>
            <a:noFill/>
            <a:ln w="28575" cap="sq" cmpd="sng">
              <a:solidFill>
                <a:srgbClr val="D60093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95" name="Freeform 127"/>
            <p:cNvSpPr>
              <a:spLocks/>
            </p:cNvSpPr>
            <p:nvPr/>
          </p:nvSpPr>
          <p:spPr bwMode="auto">
            <a:xfrm>
              <a:off x="2659" y="2934"/>
              <a:ext cx="102" cy="1"/>
            </a:xfrm>
            <a:custGeom>
              <a:avLst/>
              <a:gdLst>
                <a:gd name="T0" fmla="*/ 0 w 102"/>
                <a:gd name="T1" fmla="*/ 0 h 1"/>
                <a:gd name="T2" fmla="*/ 102 w 10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">
                  <a:moveTo>
                    <a:pt x="0" y="0"/>
                  </a:moveTo>
                  <a:cubicBezTo>
                    <a:pt x="34" y="0"/>
                    <a:pt x="68" y="0"/>
                    <a:pt x="102" y="0"/>
                  </a:cubicBezTo>
                </a:path>
              </a:pathLst>
            </a:custGeom>
            <a:noFill/>
            <a:ln w="28575" cap="sq" cmpd="sng">
              <a:solidFill>
                <a:srgbClr val="D60093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296" name="Group 128"/>
          <p:cNvGrpSpPr>
            <a:grpSpLocks/>
          </p:cNvGrpSpPr>
          <p:nvPr/>
        </p:nvGrpSpPr>
        <p:grpSpPr bwMode="auto">
          <a:xfrm>
            <a:off x="292100" y="3952971"/>
            <a:ext cx="914400" cy="533400"/>
            <a:chOff x="48" y="2112"/>
            <a:chExt cx="576" cy="336"/>
          </a:xfrm>
        </p:grpSpPr>
        <p:sp>
          <p:nvSpPr>
            <p:cNvPr id="135297" name="AutoShape 129"/>
            <p:cNvSpPr>
              <a:spLocks noChangeArrowheads="1"/>
            </p:cNvSpPr>
            <p:nvPr/>
          </p:nvSpPr>
          <p:spPr bwMode="auto">
            <a:xfrm flipH="1">
              <a:off x="48" y="2112"/>
              <a:ext cx="576" cy="336"/>
            </a:xfrm>
            <a:prstGeom prst="wedgeRoundRectCallout">
              <a:avLst>
                <a:gd name="adj1" fmla="val -157986"/>
                <a:gd name="adj2" fmla="val 51486"/>
                <a:gd name="adj3" fmla="val 16667"/>
              </a:avLst>
            </a:prstGeom>
            <a:noFill/>
            <a:ln w="28575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BCD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135298" name="Freeform 130"/>
            <p:cNvSpPr>
              <a:spLocks/>
            </p:cNvSpPr>
            <p:nvPr/>
          </p:nvSpPr>
          <p:spPr bwMode="auto">
            <a:xfrm>
              <a:off x="252" y="2159"/>
              <a:ext cx="117" cy="1"/>
            </a:xfrm>
            <a:custGeom>
              <a:avLst/>
              <a:gdLst>
                <a:gd name="T0" fmla="*/ 0 w 117"/>
                <a:gd name="T1" fmla="*/ 0 h 1"/>
                <a:gd name="T2" fmla="*/ 117 w 11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" h="1">
                  <a:moveTo>
                    <a:pt x="0" y="0"/>
                  </a:moveTo>
                  <a:cubicBezTo>
                    <a:pt x="39" y="0"/>
                    <a:pt x="78" y="0"/>
                    <a:pt x="117" y="0"/>
                  </a:cubicBezTo>
                </a:path>
              </a:pathLst>
            </a:custGeom>
            <a:noFill/>
            <a:ln w="28575" cap="sq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299" name="Text Box 131"/>
          <p:cNvSpPr txBox="1">
            <a:spLocks noChangeArrowheads="1"/>
          </p:cNvSpPr>
          <p:nvPr/>
        </p:nvSpPr>
        <p:spPr bwMode="auto">
          <a:xfrm>
            <a:off x="4932363" y="3055190"/>
            <a:ext cx="4104133" cy="2308324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  <a:cs typeface="Times New Roman" pitchFamily="18" charset="0"/>
              </a:rPr>
              <a:t>Notice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：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  <a:cs typeface="Times New Roman" pitchFamily="18" charset="0"/>
              </a:rPr>
              <a:t>1.Check whether there is any redundant group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（</a:t>
            </a:r>
            <a:r>
              <a:rPr kumimoji="1" lang="zh-CN" altLang="en-US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冗余项</a:t>
            </a:r>
            <a:r>
              <a:rPr kumimoji="1" lang="zh-CN" altLang="en-US" dirty="0">
                <a:ea typeface="隶书" pitchFamily="49" charset="-122"/>
                <a:cs typeface="Times New Roman" pitchFamily="18" charset="0"/>
              </a:rPr>
              <a:t>）</a:t>
            </a:r>
            <a:r>
              <a:rPr kumimoji="1" lang="en-US" altLang="zh-CN" dirty="0">
                <a:ea typeface="隶书" pitchFamily="49" charset="-122"/>
                <a:cs typeface="Times New Roman" pitchFamily="18" charset="0"/>
              </a:rPr>
              <a:t>.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endParaRPr kumimoji="1" lang="en-US" altLang="zh-CN" dirty="0">
              <a:ea typeface="隶书" pitchFamily="49" charset="-122"/>
              <a:cs typeface="Times New Roman" pitchFamily="18" charset="0"/>
            </a:endParaRP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  <a:cs typeface="Times New Roman" pitchFamily="18" charset="0"/>
              </a:rPr>
              <a:t>2.The sum form may be not unique.</a:t>
            </a:r>
            <a:endParaRPr kumimoji="1" lang="en-US" altLang="zh-CN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135301" name="Object 13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95051"/>
              </p:ext>
            </p:extLst>
          </p:nvPr>
        </p:nvGraphicFramePr>
        <p:xfrm>
          <a:off x="2617788" y="6131523"/>
          <a:ext cx="3846239" cy="40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9" name="Equation" r:id="rId3" imgW="1917360" imgH="203040" progId="Equation.DSMT4">
                  <p:embed/>
                </p:oleObj>
              </mc:Choice>
              <mc:Fallback>
                <p:oleObj name="Equation" r:id="rId3" imgW="1917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6131523"/>
                        <a:ext cx="3846239" cy="407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Procedure </a:t>
            </a:r>
            <a:r>
              <a:rPr lang="en-US" altLang="zh-CN" sz="3200" dirty="0">
                <a:ea typeface="宋体" charset="-122"/>
              </a:rPr>
              <a:t>of </a:t>
            </a:r>
            <a:r>
              <a:rPr lang="en-US" altLang="zh-CN" sz="3200" dirty="0" smtClean="0">
                <a:ea typeface="宋体" charset="-122"/>
              </a:rPr>
              <a:t>Simplification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36" name="WordArt 22"/>
          <p:cNvSpPr>
            <a:spLocks noChangeArrowheads="1" noChangeShapeType="1" noTextEdit="1"/>
          </p:cNvSpPr>
          <p:nvPr/>
        </p:nvSpPr>
        <p:spPr bwMode="auto">
          <a:xfrm>
            <a:off x="976536" y="1844824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308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35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3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3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3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3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3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3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3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3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72" grpId="0" autoUpdateAnimBg="0"/>
      <p:bldP spid="135273" grpId="0" autoUpdateAnimBg="0"/>
      <p:bldP spid="135274" grpId="0" autoUpdateAnimBg="0"/>
      <p:bldP spid="135275" grpId="0" autoUpdateAnimBg="0"/>
      <p:bldP spid="135276" grpId="0" animBg="1"/>
      <p:bldP spid="135277" grpId="0" animBg="1"/>
      <p:bldP spid="135278" grpId="0" animBg="1"/>
      <p:bldP spid="135279" grpId="0" animBg="1"/>
      <p:bldP spid="135280" grpId="0" animBg="1"/>
      <p:bldP spid="135281" grpId="0" animBg="1"/>
      <p:bldP spid="135282" grpId="0" animBg="1"/>
      <p:bldP spid="135283" grpId="0" animBg="1"/>
      <p:bldP spid="135284" grpId="0" animBg="1"/>
      <p:bldP spid="135285" grpId="0" animBg="1" autoUpdateAnimBg="0"/>
      <p:bldP spid="135299" grpId="0" animBg="1" autoUpdateAnimBg="0"/>
      <p:bldP spid="1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16833"/>
            <a:ext cx="8064896" cy="13681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zh-CN" b="1" dirty="0">
                <a:ea typeface="宋体" charset="-122"/>
              </a:rPr>
              <a:t>Don’t Care Conditions 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zh-CN" altLang="en-US" dirty="0">
                <a:ea typeface="宋体" charset="-122"/>
              </a:rPr>
              <a:t>无关项，约束项）</a:t>
            </a:r>
          </a:p>
          <a:p>
            <a:pPr algn="just">
              <a:buFont typeface="Wingdings" pitchFamily="2" charset="2"/>
              <a:buNone/>
            </a:pPr>
            <a:r>
              <a:rPr kumimoji="1" lang="en-US" altLang="zh-CN" sz="2400" dirty="0">
                <a:ea typeface="宋体" charset="-122"/>
              </a:rPr>
              <a:t>    Sometimes a situation arises in which some input variable combinations are not allowed, or never appear.</a:t>
            </a:r>
          </a:p>
          <a:p>
            <a:endParaRPr kumimoji="1" lang="en-US" altLang="zh-CN" b="1" dirty="0">
              <a:ea typeface="宋体" charset="-122"/>
            </a:endParaRPr>
          </a:p>
          <a:p>
            <a:endParaRPr lang="zh-CN" altLang="en-US" b="1" dirty="0">
              <a:ea typeface="宋体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Procedure </a:t>
            </a:r>
            <a:r>
              <a:rPr lang="en-US" altLang="zh-CN" sz="3200" dirty="0">
                <a:ea typeface="宋体" charset="-122"/>
              </a:rPr>
              <a:t>of </a:t>
            </a:r>
            <a:r>
              <a:rPr lang="en-US" altLang="zh-CN" sz="3200" dirty="0" smtClean="0">
                <a:ea typeface="宋体" charset="-122"/>
              </a:rPr>
              <a:t>Simplification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57237" y="3212976"/>
            <a:ext cx="80632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285750" indent="-285750" algn="just" eaLnBrk="0" hangingPunct="0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kumimoji="1" lang="en-US" altLang="zh-CN" sz="2400" dirty="0" smtClean="0">
                <a:ea typeface="隶书" pitchFamily="49" charset="-122"/>
              </a:rPr>
              <a:t>In </a:t>
            </a:r>
            <a:r>
              <a:rPr kumimoji="1" lang="en-US" altLang="zh-CN" sz="2400" dirty="0">
                <a:ea typeface="隶书" pitchFamily="49" charset="-122"/>
              </a:rPr>
              <a:t>the 8421 BCD code, there are six invalid combinations: 1010,1011,1100,1101,1110,1111.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3964" y="4149080"/>
            <a:ext cx="80645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0" hangingPunct="0">
              <a:spcBef>
                <a:spcPct val="0"/>
              </a:spcBef>
              <a:buClrTx/>
              <a:buFont typeface="Wingdings" pitchFamily="2" charset="2"/>
              <a:buChar char="ü"/>
            </a:pPr>
            <a:r>
              <a:rPr kumimoji="1" lang="en-US" altLang="zh-CN" sz="2400" dirty="0">
                <a:ea typeface="宋体" charset="-122"/>
              </a:rPr>
              <a:t>Since these 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charset="-122"/>
              </a:rPr>
              <a:t>unallowed</a:t>
            </a:r>
            <a:r>
              <a:rPr kumimoji="1" lang="en-US" altLang="zh-CN" sz="2400" dirty="0">
                <a:solidFill>
                  <a:srgbClr val="FF0000"/>
                </a:solidFill>
                <a:ea typeface="宋体" charset="-122"/>
              </a:rPr>
              <a:t> states</a:t>
            </a:r>
            <a:r>
              <a:rPr kumimoji="1" lang="en-US" altLang="zh-CN" sz="2400" dirty="0">
                <a:ea typeface="宋体" charset="-122"/>
              </a:rPr>
              <a:t> will </a:t>
            </a:r>
            <a:r>
              <a:rPr kumimoji="1" lang="en-US" altLang="zh-CN" sz="2400" dirty="0">
                <a:solidFill>
                  <a:srgbClr val="FF0000"/>
                </a:solidFill>
                <a:ea typeface="宋体" charset="-122"/>
              </a:rPr>
              <a:t>never occur</a:t>
            </a:r>
            <a:r>
              <a:rPr kumimoji="1" lang="en-US" altLang="zh-CN" sz="2400" dirty="0">
                <a:ea typeface="宋体" charset="-122"/>
              </a:rPr>
              <a:t> in an application involving the BCD code, they can be treated as “don’t care” terms with respect to their effect on the output. </a:t>
            </a:r>
            <a:r>
              <a:rPr kumimoji="1" lang="en-US" altLang="zh-CN" sz="2400" dirty="0" smtClean="0">
                <a:ea typeface="宋体" charset="-122"/>
              </a:rPr>
              <a:t>That </a:t>
            </a:r>
            <a:r>
              <a:rPr kumimoji="1" lang="en-US" altLang="zh-CN" sz="2400" dirty="0">
                <a:ea typeface="宋体" charset="-122"/>
              </a:rPr>
              <a:t>is, for these “don’t care” terms </a:t>
            </a:r>
            <a:r>
              <a:rPr kumimoji="1" lang="en-US" altLang="zh-CN" sz="2400" dirty="0">
                <a:solidFill>
                  <a:srgbClr val="FF0000"/>
                </a:solidFill>
                <a:ea typeface="宋体" charset="-122"/>
              </a:rPr>
              <a:t>either a 1 or 0</a:t>
            </a:r>
            <a:r>
              <a:rPr kumimoji="1" lang="en-US" altLang="zh-CN" sz="2400" dirty="0">
                <a:ea typeface="宋体" charset="-122"/>
              </a:rPr>
              <a:t> may be assigned to the output; it really doesn’t matter since they will never occur.</a:t>
            </a:r>
          </a:p>
        </p:txBody>
      </p:sp>
    </p:spTree>
    <p:extLst>
      <p:ext uri="{BB962C8B-B14F-4D97-AF65-F5344CB8AC3E}">
        <p14:creationId xmlns:p14="http://schemas.microsoft.com/office/powerpoint/2010/main" val="28892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539552" y="1969676"/>
            <a:ext cx="8059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61938" indent="-2619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429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 eaLnBrk="0" hangingPunct="0">
              <a:lnSpc>
                <a:spcPct val="100000"/>
              </a:lnSpc>
              <a:buClrTx/>
              <a:buFont typeface="Wingdings" pitchFamily="2" charset="2"/>
              <a:buChar char="Ø"/>
            </a:pPr>
            <a:r>
              <a:rPr kumimoji="1" lang="en-US" altLang="zh-CN" dirty="0">
                <a:ea typeface="隶书" pitchFamily="49" charset="-122"/>
              </a:rPr>
              <a:t> </a:t>
            </a:r>
            <a:r>
              <a:rPr kumimoji="1" lang="en-US" altLang="zh-CN" sz="2800" b="1" dirty="0">
                <a:ea typeface="隶书" pitchFamily="49" charset="-122"/>
              </a:rPr>
              <a:t>Expression of Don’t Care </a:t>
            </a:r>
            <a:r>
              <a:rPr kumimoji="1" lang="en-US" altLang="zh-CN" sz="2800" b="1" dirty="0" smtClean="0">
                <a:ea typeface="隶书" pitchFamily="49" charset="-122"/>
              </a:rPr>
              <a:t>Conditions</a:t>
            </a:r>
            <a:endParaRPr kumimoji="1" lang="en-US" altLang="zh-CN" sz="2800" b="1" dirty="0">
              <a:ea typeface="隶书" pitchFamily="49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Procedure </a:t>
            </a:r>
            <a:r>
              <a:rPr lang="en-US" altLang="zh-CN" sz="3200" dirty="0">
                <a:ea typeface="宋体" charset="-122"/>
              </a:rPr>
              <a:t>of </a:t>
            </a:r>
            <a:r>
              <a:rPr lang="en-US" altLang="zh-CN" sz="3200" dirty="0" smtClean="0">
                <a:ea typeface="宋体" charset="-122"/>
              </a:rPr>
              <a:t>Simplification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560" y="2516703"/>
            <a:ext cx="82089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kumimoji="1" lang="en-US" altLang="zh-CN" sz="2400" dirty="0">
                <a:ea typeface="宋体" charset="-122"/>
              </a:rPr>
              <a:t>E</a:t>
            </a:r>
            <a:r>
              <a:rPr kumimoji="1" lang="en-US" altLang="zh-CN" sz="2400" dirty="0" smtClean="0">
                <a:ea typeface="宋体" charset="-122"/>
              </a:rPr>
              <a:t>xpress </a:t>
            </a:r>
            <a:r>
              <a:rPr kumimoji="1" lang="en-US" altLang="zh-CN" sz="2400" dirty="0">
                <a:ea typeface="宋体" charset="-122"/>
              </a:rPr>
              <a:t>them with an X/</a:t>
            </a:r>
            <a:r>
              <a:rPr kumimoji="1" lang="en-US" altLang="zh-CN" sz="2400" dirty="0">
                <a:ea typeface="宋体" charset="-122"/>
                <a:sym typeface="Symbol" pitchFamily="18" charset="2"/>
              </a:rPr>
              <a:t></a:t>
            </a:r>
            <a:r>
              <a:rPr kumimoji="1" lang="en-US" altLang="zh-CN" sz="2400" dirty="0">
                <a:ea typeface="宋体" charset="-122"/>
              </a:rPr>
              <a:t> in the corresponding cells on the K-map. The “don’t care” terms can be used to advantage on the K-map.</a:t>
            </a:r>
            <a:endParaRPr kumimoji="1" lang="zh-CN" altLang="en-US" sz="2400" dirty="0">
              <a:ea typeface="宋体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11560" y="3750131"/>
            <a:ext cx="82089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kumimoji="1" lang="en-US" altLang="zh-CN" sz="2400" dirty="0">
                <a:ea typeface="宋体" charset="-122"/>
              </a:rPr>
              <a:t>When grouping the 1s, the </a:t>
            </a:r>
            <a:r>
              <a:rPr kumimoji="1" lang="en-US" altLang="zh-CN" sz="2400" dirty="0" err="1">
                <a:ea typeface="宋体" charset="-122"/>
              </a:rPr>
              <a:t>Xs</a:t>
            </a:r>
            <a:r>
              <a:rPr kumimoji="1" lang="en-US" altLang="zh-CN" sz="2400" dirty="0">
                <a:ea typeface="宋体" charset="-122"/>
              </a:rPr>
              <a:t> can be treated as 1s to make a larger grouping or as 0s if they can’t be used to advantage.</a:t>
            </a:r>
            <a:endParaRPr kumimoji="1" lang="zh-CN" altLang="en-US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755650" y="2420888"/>
            <a:ext cx="8059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ea typeface="隶书" pitchFamily="49" charset="-122"/>
              </a:rPr>
              <a:t>The </a:t>
            </a:r>
            <a:r>
              <a:rPr kumimoji="1" lang="en-US" altLang="zh-CN" sz="2400" dirty="0">
                <a:ea typeface="隶书" pitchFamily="49" charset="-122"/>
              </a:rPr>
              <a:t>truth table of some logic function is shown as the following, and AB=0. </a:t>
            </a:r>
            <a:r>
              <a:rPr kumimoji="1" lang="en-US" altLang="zh-CN" sz="2400" dirty="0" smtClean="0">
                <a:ea typeface="隶书" pitchFamily="49" charset="-122"/>
              </a:rPr>
              <a:t> Write </a:t>
            </a:r>
            <a:r>
              <a:rPr kumimoji="1" lang="en-US" altLang="zh-CN" sz="2400" dirty="0">
                <a:ea typeface="隶书" pitchFamily="49" charset="-122"/>
              </a:rPr>
              <a:t>down its minimum SOP term.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032520" y="3860229"/>
            <a:ext cx="2819400" cy="27432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b="1">
              <a:ea typeface="宋体" charset="-122"/>
            </a:endParaRP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>
            <a:off x="1032520" y="4614292"/>
            <a:ext cx="2819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2785120" y="3860229"/>
            <a:ext cx="0" cy="2743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1908820" y="3860229"/>
            <a:ext cx="0" cy="2743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1032520" y="5147692"/>
            <a:ext cx="2819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1032520" y="5662042"/>
            <a:ext cx="2819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1032520" y="6214492"/>
            <a:ext cx="28194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1192858" y="4050729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A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2116783" y="4034854"/>
            <a:ext cx="42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B</a:t>
            </a:r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3097858" y="4050729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Y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1232545" y="466032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0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2146945" y="466032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0</a:t>
            </a:r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3061345" y="458412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0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1232545" y="511752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0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2146945" y="519372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1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3061345" y="511752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1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1232545" y="565092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1</a:t>
            </a:r>
          </a:p>
        </p:txBody>
      </p:sp>
      <p:sp>
        <p:nvSpPr>
          <p:cNvPr id="140310" name="Text Box 22"/>
          <p:cNvSpPr txBox="1">
            <a:spLocks noChangeArrowheads="1"/>
          </p:cNvSpPr>
          <p:nvPr/>
        </p:nvSpPr>
        <p:spPr bwMode="auto">
          <a:xfrm>
            <a:off x="2146945" y="565092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0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3061345" y="572712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宋体" charset="-122"/>
              </a:rPr>
              <a:t>1</a:t>
            </a:r>
          </a:p>
        </p:txBody>
      </p:sp>
      <p:grpSp>
        <p:nvGrpSpPr>
          <p:cNvPr id="140312" name="Group 24"/>
          <p:cNvGrpSpPr>
            <a:grpSpLocks/>
          </p:cNvGrpSpPr>
          <p:nvPr/>
        </p:nvGrpSpPr>
        <p:grpSpPr bwMode="auto">
          <a:xfrm>
            <a:off x="1232545" y="6150988"/>
            <a:ext cx="2306638" cy="533400"/>
            <a:chOff x="606" y="2804"/>
            <a:chExt cx="1453" cy="336"/>
          </a:xfrm>
        </p:grpSpPr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606" y="28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ea typeface="宋体" charset="-122"/>
                </a:rPr>
                <a:t>1</a:t>
              </a:r>
              <a:endParaRPr kumimoji="1" lang="en-US" altLang="zh-CN" b="1">
                <a:ea typeface="宋体" charset="-122"/>
              </a:endParaRP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182" y="28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  <a:ea typeface="宋体" charset="-122"/>
                </a:rPr>
                <a:t>1</a:t>
              </a:r>
              <a:endParaRPr kumimoji="1" lang="en-US" altLang="zh-CN" b="1">
                <a:ea typeface="宋体" charset="-122"/>
              </a:endParaRP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1719" y="280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1" dirty="0">
                  <a:solidFill>
                    <a:srgbClr val="FF3300"/>
                  </a:solidFill>
                  <a:ea typeface="宋体" charset="-122"/>
                  <a:cs typeface="Times New Roman" pitchFamily="18" charset="0"/>
                  <a:sym typeface="Symbol" pitchFamily="18" charset="2"/>
                </a:rPr>
                <a:t>×</a:t>
              </a:r>
              <a:endParaRPr kumimoji="1" lang="en-US" altLang="zh-CN" b="1" dirty="0"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140316" name="Text Box 28"/>
          <p:cNvSpPr txBox="1">
            <a:spLocks noChangeArrowheads="1"/>
          </p:cNvSpPr>
          <p:nvPr/>
        </p:nvSpPr>
        <p:spPr bwMode="auto">
          <a:xfrm>
            <a:off x="1302395" y="3356992"/>
            <a:ext cx="202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ea typeface="隶书" pitchFamily="49" charset="-122"/>
              </a:rPr>
              <a:t>Truth  table</a:t>
            </a:r>
          </a:p>
        </p:txBody>
      </p:sp>
      <p:sp>
        <p:nvSpPr>
          <p:cNvPr id="140317" name="Rectangle 29"/>
          <p:cNvSpPr>
            <a:spLocks noChangeArrowheads="1"/>
          </p:cNvSpPr>
          <p:nvPr/>
        </p:nvSpPr>
        <p:spPr bwMode="auto">
          <a:xfrm>
            <a:off x="5887269" y="4484712"/>
            <a:ext cx="1752600" cy="1752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3200" b="1">
              <a:ea typeface="宋体" charset="-122"/>
            </a:endParaRPr>
          </a:p>
        </p:txBody>
      </p:sp>
      <p:sp>
        <p:nvSpPr>
          <p:cNvPr id="140318" name="Line 30"/>
          <p:cNvSpPr>
            <a:spLocks noChangeShapeType="1"/>
          </p:cNvSpPr>
          <p:nvPr/>
        </p:nvSpPr>
        <p:spPr bwMode="auto">
          <a:xfrm>
            <a:off x="5887269" y="5322912"/>
            <a:ext cx="1752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19" name="Line 31"/>
          <p:cNvSpPr>
            <a:spLocks noChangeShapeType="1"/>
          </p:cNvSpPr>
          <p:nvPr/>
        </p:nvSpPr>
        <p:spPr bwMode="auto">
          <a:xfrm>
            <a:off x="6801669" y="4484712"/>
            <a:ext cx="0" cy="1752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20" name="Line 32"/>
          <p:cNvSpPr>
            <a:spLocks noChangeShapeType="1"/>
          </p:cNvSpPr>
          <p:nvPr/>
        </p:nvSpPr>
        <p:spPr bwMode="auto">
          <a:xfrm flipH="1" flipV="1">
            <a:off x="5277669" y="4027512"/>
            <a:ext cx="60960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21" name="Text Box 33"/>
          <p:cNvSpPr txBox="1">
            <a:spLocks noChangeArrowheads="1"/>
          </p:cNvSpPr>
          <p:nvPr/>
        </p:nvSpPr>
        <p:spPr bwMode="auto">
          <a:xfrm>
            <a:off x="5076056" y="4103712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A</a:t>
            </a:r>
          </a:p>
        </p:txBody>
      </p:sp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5577706" y="3760812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B</a:t>
            </a:r>
          </a:p>
        </p:txBody>
      </p:sp>
      <p:sp>
        <p:nvSpPr>
          <p:cNvPr id="140323" name="Text Box 35"/>
          <p:cNvSpPr txBox="1">
            <a:spLocks noChangeArrowheads="1"/>
          </p:cNvSpPr>
          <p:nvPr/>
        </p:nvSpPr>
        <p:spPr bwMode="auto">
          <a:xfrm>
            <a:off x="6192069" y="395131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0</a:t>
            </a:r>
          </a:p>
        </p:txBody>
      </p:sp>
      <p:sp>
        <p:nvSpPr>
          <p:cNvPr id="140324" name="Text Box 36"/>
          <p:cNvSpPr txBox="1">
            <a:spLocks noChangeArrowheads="1"/>
          </p:cNvSpPr>
          <p:nvPr/>
        </p:nvSpPr>
        <p:spPr bwMode="auto">
          <a:xfrm>
            <a:off x="6988994" y="396718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1</a:t>
            </a:r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5388794" y="465298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0</a:t>
            </a:r>
          </a:p>
        </p:txBody>
      </p:sp>
      <p:sp>
        <p:nvSpPr>
          <p:cNvPr id="140326" name="Text Box 38"/>
          <p:cNvSpPr txBox="1">
            <a:spLocks noChangeArrowheads="1"/>
          </p:cNvSpPr>
          <p:nvPr/>
        </p:nvSpPr>
        <p:spPr bwMode="auto">
          <a:xfrm>
            <a:off x="5388794" y="549118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1</a:t>
            </a:r>
          </a:p>
        </p:txBody>
      </p:sp>
      <p:sp>
        <p:nvSpPr>
          <p:cNvPr id="140327" name="Text Box 39"/>
          <p:cNvSpPr txBox="1">
            <a:spLocks noChangeArrowheads="1"/>
          </p:cNvSpPr>
          <p:nvPr/>
        </p:nvSpPr>
        <p:spPr bwMode="auto">
          <a:xfrm>
            <a:off x="7015981" y="461488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1</a:t>
            </a:r>
          </a:p>
        </p:txBody>
      </p:sp>
      <p:sp>
        <p:nvSpPr>
          <p:cNvPr id="140328" name="Text Box 40"/>
          <p:cNvSpPr txBox="1">
            <a:spLocks noChangeArrowheads="1"/>
          </p:cNvSpPr>
          <p:nvPr/>
        </p:nvSpPr>
        <p:spPr bwMode="auto">
          <a:xfrm>
            <a:off x="6101581" y="545308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1</a:t>
            </a:r>
          </a:p>
        </p:txBody>
      </p:sp>
      <p:sp>
        <p:nvSpPr>
          <p:cNvPr id="140329" name="Text Box 41"/>
          <p:cNvSpPr txBox="1">
            <a:spLocks noChangeArrowheads="1"/>
          </p:cNvSpPr>
          <p:nvPr/>
        </p:nvSpPr>
        <p:spPr bwMode="auto">
          <a:xfrm>
            <a:off x="6177781" y="461488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0</a:t>
            </a:r>
          </a:p>
        </p:txBody>
      </p:sp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6811194" y="5422925"/>
            <a:ext cx="744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1">
                <a:ea typeface="宋体" charset="-122"/>
              </a:rPr>
              <a:t> </a:t>
            </a:r>
            <a:r>
              <a:rPr kumimoji="1" lang="en-US" altLang="zh-CN" sz="3600" b="1">
                <a:solidFill>
                  <a:srgbClr val="FF33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×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Procedure </a:t>
            </a:r>
            <a:r>
              <a:rPr lang="en-US" altLang="zh-CN" sz="3200" dirty="0">
                <a:ea typeface="宋体" charset="-122"/>
              </a:rPr>
              <a:t>of </a:t>
            </a:r>
            <a:r>
              <a:rPr lang="en-US" altLang="zh-CN" sz="3200" dirty="0" smtClean="0">
                <a:ea typeface="宋体" charset="-122"/>
              </a:rPr>
              <a:t>Simplification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46" name="WordArt 22"/>
          <p:cNvSpPr>
            <a:spLocks noChangeArrowheads="1" noChangeShapeType="1" noTextEdit="1"/>
          </p:cNvSpPr>
          <p:nvPr/>
        </p:nvSpPr>
        <p:spPr bwMode="auto">
          <a:xfrm>
            <a:off x="827584" y="189961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64999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3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35" name="Object 2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6105281"/>
              </p:ext>
            </p:extLst>
          </p:nvPr>
        </p:nvGraphicFramePr>
        <p:xfrm>
          <a:off x="7434585" y="5036344"/>
          <a:ext cx="863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1" name="公式" r:id="rId3" imgW="863280" imgH="190440" progId="Equation.3">
                  <p:embed/>
                </p:oleObj>
              </mc:Choice>
              <mc:Fallback>
                <p:oleObj name="公式" r:id="rId3" imgW="863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585" y="5036344"/>
                        <a:ext cx="863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7" name="Object 3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6742848"/>
              </p:ext>
            </p:extLst>
          </p:nvPr>
        </p:nvGraphicFramePr>
        <p:xfrm>
          <a:off x="3772272" y="3903271"/>
          <a:ext cx="1368152" cy="34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2" name="Equation" r:id="rId5" imgW="660240" imgH="164880" progId="Equation.DSMT4">
                  <p:embed/>
                </p:oleObj>
              </mc:Choice>
              <mc:Fallback>
                <p:oleObj name="Equation" r:id="rId5" imgW="6602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272" y="3903271"/>
                        <a:ext cx="1368152" cy="342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7067872" y="3980656"/>
            <a:ext cx="1752600" cy="1752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FF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zh-CN" altLang="en-US" sz="3200" b="1">
              <a:ea typeface="宋体" charset="-122"/>
            </a:endParaRPr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7067872" y="4818856"/>
            <a:ext cx="1752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7982272" y="3980656"/>
            <a:ext cx="0" cy="1752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 flipH="1" flipV="1">
            <a:off x="6458272" y="3523456"/>
            <a:ext cx="60960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6256660" y="3599656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A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6758310" y="3256756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B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7372672" y="344725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0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8169597" y="34631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1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6569397" y="41489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0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6569397" y="49871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1</a:t>
            </a: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8196585" y="41108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1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7282185" y="49490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1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7358385" y="411083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ea typeface="宋体" charset="-122"/>
              </a:rPr>
              <a:t>0</a:t>
            </a: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7991797" y="4918869"/>
            <a:ext cx="744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1">
                <a:ea typeface="宋体" charset="-122"/>
              </a:rPr>
              <a:t> </a:t>
            </a:r>
            <a:r>
              <a:rPr kumimoji="1" lang="en-US" altLang="zh-CN" sz="3600" b="1">
                <a:solidFill>
                  <a:srgbClr val="FF33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×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711671" y="2391271"/>
            <a:ext cx="7381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49263" indent="-449263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ea typeface="隶书" pitchFamily="49" charset="-122"/>
              </a:rPr>
              <a:t>(1) The “don’t care” conditions are not used</a:t>
            </a:r>
          </a:p>
        </p:txBody>
      </p:sp>
      <p:graphicFrame>
        <p:nvGraphicFramePr>
          <p:cNvPr id="141350" name="Object 3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34250894"/>
              </p:ext>
            </p:extLst>
          </p:nvPr>
        </p:nvGraphicFramePr>
        <p:xfrm>
          <a:off x="3636815" y="2924944"/>
          <a:ext cx="1719633" cy="38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3" name="Equation" r:id="rId7" imgW="863280" imgH="190440" progId="Equation.DSMT4">
                  <p:embed/>
                </p:oleObj>
              </mc:Choice>
              <mc:Fallback>
                <p:oleObj name="Equation" r:id="rId7" imgW="8632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815" y="2924944"/>
                        <a:ext cx="1719633" cy="380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Procedure </a:t>
            </a:r>
            <a:r>
              <a:rPr lang="en-US" altLang="zh-CN" sz="3200" dirty="0">
                <a:ea typeface="宋体" charset="-122"/>
              </a:rPr>
              <a:t>of </a:t>
            </a:r>
            <a:r>
              <a:rPr lang="en-US" altLang="zh-CN" sz="3200" dirty="0" smtClean="0">
                <a:ea typeface="宋体" charset="-122"/>
              </a:rPr>
              <a:t>Simplification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711671" y="3327375"/>
            <a:ext cx="7381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49263" indent="-449263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ea typeface="隶书" pitchFamily="49" charset="-122"/>
              </a:rPr>
              <a:t>(2) </a:t>
            </a:r>
            <a:r>
              <a:rPr kumimoji="1" lang="en-US" altLang="zh-CN" sz="2400" dirty="0">
                <a:ea typeface="隶书" pitchFamily="49" charset="-122"/>
              </a:rPr>
              <a:t>The “don’t care” conditions are </a:t>
            </a:r>
            <a:r>
              <a:rPr kumimoji="1" lang="en-US" altLang="zh-CN" sz="2400" dirty="0" smtClean="0">
                <a:ea typeface="隶书" pitchFamily="49" charset="-122"/>
              </a:rPr>
              <a:t>used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22" name="WordArt 22"/>
          <p:cNvSpPr>
            <a:spLocks noChangeArrowheads="1" noChangeShapeType="1" noTextEdit="1"/>
          </p:cNvSpPr>
          <p:nvPr/>
        </p:nvSpPr>
        <p:spPr bwMode="auto">
          <a:xfrm>
            <a:off x="827584" y="189961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  <a:endParaRPr lang="zh-CN" altLang="en-US" sz="28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4711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The </a:t>
            </a:r>
            <a:r>
              <a:rPr lang="en-US" altLang="zh-CN" sz="3200" dirty="0" err="1">
                <a:ea typeface="宋体" charset="-122"/>
              </a:rPr>
              <a:t>Karnaugh</a:t>
            </a:r>
            <a:r>
              <a:rPr lang="en-US" altLang="zh-CN" sz="3200" dirty="0">
                <a:ea typeface="宋体" charset="-122"/>
              </a:rPr>
              <a:t> Map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 bwMode="auto">
          <a:xfrm>
            <a:off x="457200" y="1916683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The </a:t>
            </a:r>
            <a:r>
              <a:rPr lang="en-US" altLang="zh-CN" b="1" dirty="0" err="1" smtClean="0">
                <a:ea typeface="宋体" charset="-122"/>
              </a:rPr>
              <a:t>Karnaugh</a:t>
            </a:r>
            <a:r>
              <a:rPr lang="en-US" altLang="zh-CN" b="1" dirty="0" smtClean="0">
                <a:ea typeface="宋体" charset="-122"/>
              </a:rPr>
              <a:t> Map</a:t>
            </a:r>
            <a:endParaRPr lang="zh-CN" altLang="en-US" b="1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</p:txBody>
      </p:sp>
      <p:grpSp>
        <p:nvGrpSpPr>
          <p:cNvPr id="89" name="Group 103"/>
          <p:cNvGrpSpPr>
            <a:grpSpLocks/>
          </p:cNvGrpSpPr>
          <p:nvPr/>
        </p:nvGrpSpPr>
        <p:grpSpPr bwMode="auto">
          <a:xfrm>
            <a:off x="-30847" y="3140968"/>
            <a:ext cx="4746863" cy="3292475"/>
            <a:chOff x="1754" y="2016"/>
            <a:chExt cx="1832" cy="2074"/>
          </a:xfrm>
        </p:grpSpPr>
        <p:grpSp>
          <p:nvGrpSpPr>
            <p:cNvPr id="90" name="Group 104"/>
            <p:cNvGrpSpPr>
              <a:grpSpLocks/>
            </p:cNvGrpSpPr>
            <p:nvPr/>
          </p:nvGrpSpPr>
          <p:grpSpPr bwMode="auto">
            <a:xfrm>
              <a:off x="2208" y="2544"/>
              <a:ext cx="1344" cy="1536"/>
              <a:chOff x="672" y="1344"/>
              <a:chExt cx="1344" cy="1536"/>
            </a:xfrm>
          </p:grpSpPr>
          <p:grpSp>
            <p:nvGrpSpPr>
              <p:cNvPr id="102" name="Group 105"/>
              <p:cNvGrpSpPr>
                <a:grpSpLocks/>
              </p:cNvGrpSpPr>
              <p:nvPr/>
            </p:nvGrpSpPr>
            <p:grpSpPr bwMode="auto">
              <a:xfrm>
                <a:off x="672" y="1344"/>
                <a:ext cx="1344" cy="768"/>
                <a:chOff x="672" y="1344"/>
                <a:chExt cx="1344" cy="768"/>
              </a:xfrm>
            </p:grpSpPr>
            <p:grpSp>
              <p:nvGrpSpPr>
                <p:cNvPr id="146" name="Group 106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84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6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7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6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80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1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2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3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0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76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7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8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71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72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3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47" name="Group 127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48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64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5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6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7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4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60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1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2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63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56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7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8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9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51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52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3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5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03" name="Group 148"/>
              <p:cNvGrpSpPr>
                <a:grpSpLocks/>
              </p:cNvGrpSpPr>
              <p:nvPr/>
            </p:nvGrpSpPr>
            <p:grpSpPr bwMode="auto">
              <a:xfrm>
                <a:off x="672" y="2112"/>
                <a:ext cx="1344" cy="768"/>
                <a:chOff x="672" y="1344"/>
                <a:chExt cx="1344" cy="768"/>
              </a:xfrm>
            </p:grpSpPr>
            <p:grpSp>
              <p:nvGrpSpPr>
                <p:cNvPr id="104" name="Group 149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26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42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4" name="Line 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5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7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8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9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0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1" name="Line 1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8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4" name="Line 1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5" name="Line 1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6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7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29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30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1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2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3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5" name="Group 170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106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22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3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5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7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18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9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0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1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8" name="Group 181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14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5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7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09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110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" name="Line 1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93" name="Line 197"/>
            <p:cNvSpPr>
              <a:spLocks noChangeShapeType="1"/>
            </p:cNvSpPr>
            <p:nvPr/>
          </p:nvSpPr>
          <p:spPr bwMode="auto">
            <a:xfrm>
              <a:off x="1920" y="2160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198"/>
            <p:cNvSpPr txBox="1">
              <a:spLocks noChangeArrowheads="1"/>
            </p:cNvSpPr>
            <p:nvPr/>
          </p:nvSpPr>
          <p:spPr bwMode="auto">
            <a:xfrm>
              <a:off x="1754" y="2208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ea typeface="幼圆" pitchFamily="49" charset="-122"/>
                </a:rPr>
                <a:t>AB</a:t>
              </a:r>
              <a:endParaRPr kumimoji="1" lang="en-US" altLang="zh-CN" sz="2400" dirty="0">
                <a:ea typeface="幼圆" pitchFamily="49" charset="-122"/>
              </a:endParaRPr>
            </a:p>
          </p:txBody>
        </p:sp>
        <p:sp>
          <p:nvSpPr>
            <p:cNvPr id="95" name="Text Box 199"/>
            <p:cNvSpPr txBox="1">
              <a:spLocks noChangeArrowheads="1"/>
            </p:cNvSpPr>
            <p:nvPr/>
          </p:nvSpPr>
          <p:spPr bwMode="auto">
            <a:xfrm>
              <a:off x="1991" y="2016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CD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96" name="Text Box 200"/>
            <p:cNvSpPr txBox="1">
              <a:spLocks noChangeArrowheads="1"/>
            </p:cNvSpPr>
            <p:nvPr/>
          </p:nvSpPr>
          <p:spPr bwMode="auto">
            <a:xfrm>
              <a:off x="2256" y="2304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ea typeface="幼圆" pitchFamily="49" charset="-122"/>
                </a:rPr>
                <a:t>00        01       11       10</a:t>
              </a:r>
              <a:endParaRPr kumimoji="1" lang="en-US" altLang="zh-CN" sz="2400" dirty="0">
                <a:ea typeface="幼圆" pitchFamily="49" charset="-122"/>
              </a:endParaRPr>
            </a:p>
          </p:txBody>
        </p:sp>
        <p:sp>
          <p:nvSpPr>
            <p:cNvPr id="97" name="Text Box 201"/>
            <p:cNvSpPr txBox="1">
              <a:spLocks noChangeArrowheads="1"/>
            </p:cNvSpPr>
            <p:nvPr/>
          </p:nvSpPr>
          <p:spPr bwMode="auto">
            <a:xfrm>
              <a:off x="1988" y="2508"/>
              <a:ext cx="212" cy="1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00    01     11     10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</p:grpSp>
      <p:sp>
        <p:nvSpPr>
          <p:cNvPr id="252" name="Text Box 266"/>
          <p:cNvSpPr txBox="1">
            <a:spLocks noChangeArrowheads="1"/>
          </p:cNvSpPr>
          <p:nvPr/>
        </p:nvSpPr>
        <p:spPr bwMode="auto">
          <a:xfrm>
            <a:off x="924524" y="2428969"/>
            <a:ext cx="79679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The </a:t>
            </a:r>
            <a:r>
              <a:rPr lang="en-US" altLang="zh-CN" dirty="0" smtClean="0">
                <a:ea typeface="宋体" charset="-122"/>
              </a:rPr>
              <a:t>5-variable </a:t>
            </a:r>
            <a:r>
              <a:rPr lang="en-US" altLang="zh-CN" dirty="0">
                <a:ea typeface="宋体" charset="-122"/>
              </a:rPr>
              <a:t>K-map </a:t>
            </a:r>
            <a:r>
              <a:rPr lang="en-US" altLang="zh-CN" dirty="0" smtClean="0">
                <a:ea typeface="宋体" charset="-122"/>
              </a:rPr>
              <a:t>can be constructed using two </a:t>
            </a:r>
            <a:r>
              <a:rPr lang="en-US" altLang="zh-CN" dirty="0">
                <a:ea typeface="宋体" charset="-122"/>
              </a:rPr>
              <a:t>5-variable </a:t>
            </a:r>
            <a:r>
              <a:rPr lang="en-US" altLang="zh-CN" dirty="0" smtClean="0">
                <a:ea typeface="宋体" charset="-122"/>
              </a:rPr>
              <a:t>K-maps 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53" name="Text Box 266"/>
          <p:cNvSpPr txBox="1">
            <a:spLocks noChangeArrowheads="1"/>
          </p:cNvSpPr>
          <p:nvPr/>
        </p:nvSpPr>
        <p:spPr bwMode="auto">
          <a:xfrm>
            <a:off x="2489433" y="6384274"/>
            <a:ext cx="858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n-US" altLang="zh-CN" dirty="0" smtClean="0">
                <a:ea typeface="宋体" charset="-122"/>
              </a:rPr>
              <a:t>A=0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254" name="Group 103"/>
          <p:cNvGrpSpPr>
            <a:grpSpLocks/>
          </p:cNvGrpSpPr>
          <p:nvPr/>
        </p:nvGrpSpPr>
        <p:grpSpPr bwMode="auto">
          <a:xfrm>
            <a:off x="4433649" y="3140968"/>
            <a:ext cx="4746863" cy="3292475"/>
            <a:chOff x="1754" y="2016"/>
            <a:chExt cx="1832" cy="2074"/>
          </a:xfrm>
        </p:grpSpPr>
        <p:grpSp>
          <p:nvGrpSpPr>
            <p:cNvPr id="255" name="Group 104"/>
            <p:cNvGrpSpPr>
              <a:grpSpLocks/>
            </p:cNvGrpSpPr>
            <p:nvPr/>
          </p:nvGrpSpPr>
          <p:grpSpPr bwMode="auto">
            <a:xfrm>
              <a:off x="2208" y="2544"/>
              <a:ext cx="1344" cy="1536"/>
              <a:chOff x="672" y="1344"/>
              <a:chExt cx="1344" cy="1536"/>
            </a:xfrm>
          </p:grpSpPr>
          <p:grpSp>
            <p:nvGrpSpPr>
              <p:cNvPr id="261" name="Group 105"/>
              <p:cNvGrpSpPr>
                <a:grpSpLocks/>
              </p:cNvGrpSpPr>
              <p:nvPr/>
            </p:nvGrpSpPr>
            <p:grpSpPr bwMode="auto">
              <a:xfrm>
                <a:off x="672" y="1344"/>
                <a:ext cx="1344" cy="768"/>
                <a:chOff x="672" y="1344"/>
                <a:chExt cx="1344" cy="768"/>
              </a:xfrm>
            </p:grpSpPr>
            <p:grpSp>
              <p:nvGrpSpPr>
                <p:cNvPr id="305" name="Group 106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327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343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4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5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6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339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0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1" name="Line 1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2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9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335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6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7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8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30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331" name="Line 1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2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3" name="Line 1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4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06" name="Group 127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307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323" name="Line 1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4" name="Line 1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5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6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08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319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0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1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2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09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315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6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7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8" name="Line 1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10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311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2" name="Line 1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3" name="Line 1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4" name="Line 1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62" name="Group 148"/>
              <p:cNvGrpSpPr>
                <a:grpSpLocks/>
              </p:cNvGrpSpPr>
              <p:nvPr/>
            </p:nvGrpSpPr>
            <p:grpSpPr bwMode="auto">
              <a:xfrm>
                <a:off x="672" y="2112"/>
                <a:ext cx="1344" cy="768"/>
                <a:chOff x="672" y="1344"/>
                <a:chExt cx="1344" cy="768"/>
              </a:xfrm>
            </p:grpSpPr>
            <p:grpSp>
              <p:nvGrpSpPr>
                <p:cNvPr id="263" name="Group 149"/>
                <p:cNvGrpSpPr>
                  <a:grpSpLocks/>
                </p:cNvGrpSpPr>
                <p:nvPr/>
              </p:nvGrpSpPr>
              <p:grpSpPr bwMode="auto">
                <a:xfrm>
                  <a:off x="672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285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301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2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3" name="Line 1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4" name="Line 1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6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297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8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9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0" name="Line 1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7" name="Group 160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293" name="Line 1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4" name="Line 1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5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6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88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289" name="Line 1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0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1" name="Line 1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2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264" name="Group 170"/>
                <p:cNvGrpSpPr>
                  <a:grpSpLocks/>
                </p:cNvGrpSpPr>
                <p:nvPr/>
              </p:nvGrpSpPr>
              <p:grpSpPr bwMode="auto">
                <a:xfrm>
                  <a:off x="1344" y="1344"/>
                  <a:ext cx="672" cy="768"/>
                  <a:chOff x="672" y="1344"/>
                  <a:chExt cx="672" cy="768"/>
                </a:xfrm>
              </p:grpSpPr>
              <p:grpSp>
                <p:nvGrpSpPr>
                  <p:cNvPr id="265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672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281" name="Line 1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2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3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4" name="Line 1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6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1008" y="1344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277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8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9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0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7" name="Group 181"/>
                  <p:cNvGrpSpPr>
                    <a:grpSpLocks/>
                  </p:cNvGrpSpPr>
                  <p:nvPr/>
                </p:nvGrpSpPr>
                <p:grpSpPr bwMode="auto">
                  <a:xfrm>
                    <a:off x="672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273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4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5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8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1008" y="1728"/>
                    <a:ext cx="336" cy="384"/>
                    <a:chOff x="672" y="1392"/>
                    <a:chExt cx="1296" cy="960"/>
                  </a:xfrm>
                </p:grpSpPr>
                <p:sp>
                  <p:nvSpPr>
                    <p:cNvPr id="269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0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8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1" name="Line 1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392"/>
                      <a:ext cx="0" cy="96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2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2352"/>
                      <a:ext cx="1296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256" name="Line 197"/>
            <p:cNvSpPr>
              <a:spLocks noChangeShapeType="1"/>
            </p:cNvSpPr>
            <p:nvPr/>
          </p:nvSpPr>
          <p:spPr bwMode="auto">
            <a:xfrm>
              <a:off x="1920" y="2160"/>
              <a:ext cx="288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Text Box 198"/>
            <p:cNvSpPr txBox="1">
              <a:spLocks noChangeArrowheads="1"/>
            </p:cNvSpPr>
            <p:nvPr/>
          </p:nvSpPr>
          <p:spPr bwMode="auto">
            <a:xfrm>
              <a:off x="1754" y="2208"/>
              <a:ext cx="2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ea typeface="幼圆" pitchFamily="49" charset="-122"/>
                </a:rPr>
                <a:t>AB</a:t>
              </a:r>
              <a:endParaRPr kumimoji="1" lang="en-US" altLang="zh-CN" sz="2400" dirty="0">
                <a:ea typeface="幼圆" pitchFamily="49" charset="-122"/>
              </a:endParaRPr>
            </a:p>
          </p:txBody>
        </p:sp>
        <p:sp>
          <p:nvSpPr>
            <p:cNvPr id="258" name="Text Box 199"/>
            <p:cNvSpPr txBox="1">
              <a:spLocks noChangeArrowheads="1"/>
            </p:cNvSpPr>
            <p:nvPr/>
          </p:nvSpPr>
          <p:spPr bwMode="auto">
            <a:xfrm>
              <a:off x="1991" y="2016"/>
              <a:ext cx="2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CD</a:t>
              </a:r>
              <a:endParaRPr kumimoji="1" lang="en-US" altLang="zh-CN" sz="2400">
                <a:ea typeface="幼圆" pitchFamily="49" charset="-122"/>
              </a:endParaRPr>
            </a:p>
          </p:txBody>
        </p:sp>
        <p:sp>
          <p:nvSpPr>
            <p:cNvPr id="259" name="Text Box 200"/>
            <p:cNvSpPr txBox="1">
              <a:spLocks noChangeArrowheads="1"/>
            </p:cNvSpPr>
            <p:nvPr/>
          </p:nvSpPr>
          <p:spPr bwMode="auto">
            <a:xfrm>
              <a:off x="2256" y="2304"/>
              <a:ext cx="1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ea typeface="幼圆" pitchFamily="49" charset="-122"/>
                </a:rPr>
                <a:t>00        01       11       10</a:t>
              </a:r>
              <a:endParaRPr kumimoji="1" lang="en-US" altLang="zh-CN" sz="2400" dirty="0">
                <a:ea typeface="幼圆" pitchFamily="49" charset="-122"/>
              </a:endParaRPr>
            </a:p>
          </p:txBody>
        </p:sp>
        <p:sp>
          <p:nvSpPr>
            <p:cNvPr id="260" name="Text Box 201"/>
            <p:cNvSpPr txBox="1">
              <a:spLocks noChangeArrowheads="1"/>
            </p:cNvSpPr>
            <p:nvPr/>
          </p:nvSpPr>
          <p:spPr bwMode="auto">
            <a:xfrm>
              <a:off x="1988" y="2508"/>
              <a:ext cx="212" cy="1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ea typeface="幼圆" pitchFamily="49" charset="-122"/>
                </a:rPr>
                <a:t>00    01     11     10</a:t>
              </a:r>
              <a:endParaRPr kumimoji="1" lang="en-US" altLang="zh-CN" sz="2400">
                <a:ea typeface="幼圆" pitchFamily="49" charset="-122"/>
              </a:endParaRPr>
            </a:p>
          </p:txBody>
        </p:sp>
      </p:grpSp>
      <p:sp>
        <p:nvSpPr>
          <p:cNvPr id="347" name="Text Box 266"/>
          <p:cNvSpPr txBox="1">
            <a:spLocks noChangeArrowheads="1"/>
          </p:cNvSpPr>
          <p:nvPr/>
        </p:nvSpPr>
        <p:spPr bwMode="auto">
          <a:xfrm>
            <a:off x="6953929" y="6384274"/>
            <a:ext cx="858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spcBef>
                <a:spcPct val="50000"/>
              </a:spcBef>
            </a:pPr>
            <a:r>
              <a:rPr lang="en-US" altLang="zh-CN" dirty="0" smtClean="0">
                <a:ea typeface="宋体" charset="-122"/>
              </a:rPr>
              <a:t>A=1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2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294" y="2349624"/>
            <a:ext cx="7958138" cy="1223392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altLang="zh-CN" dirty="0">
                <a:ea typeface="宋体" charset="-122"/>
              </a:rPr>
              <a:t>Commutative laws (</a:t>
            </a:r>
            <a:r>
              <a:rPr lang="zh-CN" altLang="en-US" dirty="0" smtClean="0">
                <a:ea typeface="宋体" charset="-122"/>
              </a:rPr>
              <a:t>交换律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    A+B=B+A;  AB=BA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467544" y="3429000"/>
            <a:ext cx="7273925" cy="15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2800" dirty="0">
                <a:ea typeface="宋体" charset="-122"/>
                <a:cs typeface="Times New Roman" pitchFamily="18" charset="0"/>
              </a:rPr>
              <a:t>Associative laws (</a:t>
            </a:r>
            <a:r>
              <a:rPr lang="zh-CN" altLang="en-US" sz="2800" dirty="0">
                <a:ea typeface="宋体" charset="-122"/>
                <a:cs typeface="Times New Roman" pitchFamily="18" charset="0"/>
              </a:rPr>
              <a:t>结合律）</a:t>
            </a:r>
            <a:endParaRPr lang="en-US" altLang="zh-CN" sz="2800" dirty="0">
              <a:ea typeface="宋体" charset="-122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   A</a:t>
            </a:r>
            <a:r>
              <a:rPr lang="en-US" altLang="zh-CN" sz="2800" dirty="0">
                <a:ea typeface="宋体" charset="-122"/>
                <a:cs typeface="Times New Roman" pitchFamily="18" charset="0"/>
              </a:rPr>
              <a:t>+(B+C)=(A+B)+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C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    A(BC)=(AB)C</a:t>
            </a:r>
            <a:endParaRPr lang="en-US" altLang="zh-CN" sz="2800" dirty="0">
              <a:ea typeface="宋体" charset="-122"/>
              <a:cs typeface="Times New Roman" pitchFamily="18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467544" y="5085184"/>
            <a:ext cx="79581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zh-CN" sz="2800" dirty="0">
                <a:ea typeface="宋体" charset="-122"/>
                <a:cs typeface="Times New Roman" pitchFamily="18" charset="0"/>
              </a:rPr>
              <a:t>Distributive Law (</a:t>
            </a:r>
            <a:r>
              <a:rPr lang="zh-CN" altLang="en-US" sz="2800" dirty="0">
                <a:ea typeface="宋体" charset="-122"/>
                <a:cs typeface="Times New Roman" pitchFamily="18" charset="0"/>
              </a:rPr>
              <a:t>分配律）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  <a:cs typeface="Times New Roman" pitchFamily="18" charset="0"/>
              </a:rPr>
              <a:t>    </a:t>
            </a:r>
            <a:r>
              <a:rPr lang="en-US" altLang="zh-CN" sz="2800" dirty="0" smtClean="0">
                <a:ea typeface="宋体" charset="-122"/>
                <a:cs typeface="Times New Roman" pitchFamily="18" charset="0"/>
              </a:rPr>
              <a:t> A(B+C</a:t>
            </a:r>
            <a:r>
              <a:rPr lang="en-US" altLang="zh-CN" sz="2800" dirty="0">
                <a:ea typeface="宋体" charset="-122"/>
                <a:cs typeface="Times New Roman" pitchFamily="18" charset="0"/>
              </a:rPr>
              <a:t>)=AB+AC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 smtClean="0">
                <a:ea typeface="宋体" charset="-122"/>
              </a:rPr>
              <a:t>Laws of </a:t>
            </a:r>
            <a:r>
              <a:rPr lang="en-US" altLang="zh-CN" sz="3200" dirty="0">
                <a:ea typeface="宋体" charset="-122"/>
              </a:rPr>
              <a:t>Boolean Algebra</a:t>
            </a:r>
            <a:br>
              <a:rPr lang="en-US" altLang="zh-CN" sz="3200" dirty="0">
                <a:ea typeface="宋体" charset="-122"/>
              </a:rPr>
            </a:br>
            <a:endParaRPr lang="en-US" altLang="zh-CN" sz="3200" dirty="0">
              <a:ea typeface="宋体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773188"/>
            <a:ext cx="8496300" cy="57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Laws of Boolean Algebra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8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The </a:t>
            </a:r>
            <a:r>
              <a:rPr lang="en-US" altLang="zh-CN" sz="3200" dirty="0" err="1">
                <a:ea typeface="宋体" charset="-122"/>
              </a:rPr>
              <a:t>Karnaugh</a:t>
            </a:r>
            <a:r>
              <a:rPr lang="en-US" altLang="zh-CN" sz="3200" dirty="0">
                <a:ea typeface="宋体" charset="-122"/>
              </a:rPr>
              <a:t> Map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93" name="Rectangle 3"/>
          <p:cNvSpPr txBox="1">
            <a:spLocks noChangeArrowheads="1"/>
          </p:cNvSpPr>
          <p:nvPr/>
        </p:nvSpPr>
        <p:spPr bwMode="auto">
          <a:xfrm>
            <a:off x="467544" y="1916832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Cell </a:t>
            </a:r>
            <a:r>
              <a:rPr lang="en-US" altLang="zh-CN" b="1" dirty="0">
                <a:ea typeface="宋体" charset="-122"/>
              </a:rPr>
              <a:t>Adjacency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zh-CN" altLang="en-US" b="1" dirty="0">
                <a:ea typeface="宋体" charset="-122"/>
              </a:rPr>
              <a:t>逻辑相邻性</a:t>
            </a:r>
            <a:r>
              <a:rPr lang="en-US" altLang="zh-CN" sz="2000" dirty="0">
                <a:ea typeface="宋体" charset="-122"/>
              </a:rPr>
              <a:t>)</a:t>
            </a:r>
            <a:endParaRPr lang="zh-CN" altLang="en-US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94" name="Text Box 266"/>
          <p:cNvSpPr txBox="1">
            <a:spLocks noChangeArrowheads="1"/>
          </p:cNvSpPr>
          <p:nvPr/>
        </p:nvSpPr>
        <p:spPr bwMode="auto">
          <a:xfrm>
            <a:off x="467544" y="2492896"/>
            <a:ext cx="79679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dirty="0" smtClean="0">
                <a:ea typeface="宋体" charset="-122"/>
              </a:rPr>
              <a:t>A=0 map is placed on top of the A=1 map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dirty="0" smtClean="0">
                <a:ea typeface="宋体" charset="-122"/>
              </a:rPr>
              <a:t>Each cell in the A=0 map is adjacent to the cell directly below it in the A=1 map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211960" y="3288779"/>
            <a:ext cx="2664296" cy="352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65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765175"/>
          </a:xfrm>
        </p:spPr>
        <p:txBody>
          <a:bodyPr/>
          <a:lstStyle/>
          <a:p>
            <a:r>
              <a:rPr lang="en-US" altLang="zh-CN" sz="3200" dirty="0" smtClean="0">
                <a:ea typeface="宋体" charset="-122"/>
              </a:rPr>
              <a:t>Logic Simplification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467544" y="2507412"/>
            <a:ext cx="82192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074738" indent="-1074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41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35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buFont typeface="Wingdings" pitchFamily="2" charset="2"/>
              <a:buChar char="ü"/>
            </a:pPr>
            <a:r>
              <a:rPr kumimoji="1" lang="en-US" altLang="zh-CN" dirty="0" smtClean="0">
                <a:ea typeface="隶书" pitchFamily="49" charset="-122"/>
              </a:rPr>
              <a:t> The </a:t>
            </a:r>
            <a:r>
              <a:rPr kumimoji="1" lang="en-US" altLang="zh-CN" dirty="0" err="1" smtClean="0">
                <a:ea typeface="隶书" pitchFamily="49" charset="-122"/>
              </a:rPr>
              <a:t>Quine-McClusky</a:t>
            </a:r>
            <a:r>
              <a:rPr kumimoji="1" lang="en-US" altLang="zh-CN" dirty="0" smtClean="0">
                <a:ea typeface="隶书" pitchFamily="49" charset="-122"/>
              </a:rPr>
              <a:t> Method (</a:t>
            </a:r>
            <a:r>
              <a:rPr lang="zh-CN" altLang="en-US" dirty="0" smtClean="0"/>
              <a:t>奎因</a:t>
            </a:r>
            <a:r>
              <a:rPr lang="zh-CN" altLang="en-US" dirty="0"/>
              <a:t>－麦克拉斯基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)</a:t>
            </a:r>
            <a:endParaRPr kumimoji="1" lang="en-US" altLang="zh-CN" dirty="0" smtClean="0">
              <a:ea typeface="隶书" pitchFamily="49" charset="-122"/>
            </a:endParaRPr>
          </a:p>
          <a:p>
            <a:pPr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 smtClean="0">
                <a:ea typeface="隶书" pitchFamily="49" charset="-122"/>
              </a:rPr>
              <a:t>     - more than four or five variables</a:t>
            </a:r>
          </a:p>
          <a:p>
            <a:pPr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</a:rPr>
              <a:t> </a:t>
            </a:r>
            <a:r>
              <a:rPr kumimoji="1" lang="en-US" altLang="zh-CN" dirty="0" smtClean="0">
                <a:ea typeface="隶书" pitchFamily="49" charset="-122"/>
              </a:rPr>
              <a:t>    - being easily implemented with a computer</a:t>
            </a:r>
          </a:p>
          <a:p>
            <a:pPr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</a:rPr>
              <a:t> </a:t>
            </a:r>
            <a:r>
              <a:rPr kumimoji="1" lang="en-US" altLang="zh-CN" dirty="0" smtClean="0">
                <a:ea typeface="隶书" pitchFamily="49" charset="-122"/>
              </a:rPr>
              <a:t>    - not efficient in term of processing time and memory usage</a:t>
            </a:r>
            <a:endParaRPr kumimoji="1" lang="en-US" altLang="zh-CN" dirty="0">
              <a:ea typeface="隶书" pitchFamily="49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57200" y="1916832"/>
            <a:ext cx="8229600" cy="64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Logic Simplification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67544" y="4226312"/>
            <a:ext cx="78540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074738" indent="-10747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4125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35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buFont typeface="Wingdings" pitchFamily="2" charset="2"/>
              <a:buChar char="ü"/>
            </a:pPr>
            <a:r>
              <a:rPr kumimoji="1" lang="en-US" altLang="zh-CN" dirty="0" smtClean="0">
                <a:ea typeface="隶书" pitchFamily="49" charset="-122"/>
              </a:rPr>
              <a:t> Espresso Algorithm</a:t>
            </a:r>
          </a:p>
          <a:p>
            <a:pPr marL="0"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 smtClean="0">
                <a:ea typeface="隶书" pitchFamily="49" charset="-122"/>
              </a:rPr>
              <a:t>     - more efficient in terms of reducing memory usage and   </a:t>
            </a:r>
          </a:p>
          <a:p>
            <a:pPr marL="0"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</a:rPr>
              <a:t> </a:t>
            </a:r>
            <a:r>
              <a:rPr kumimoji="1" lang="en-US" altLang="zh-CN" dirty="0" smtClean="0">
                <a:ea typeface="隶书" pitchFamily="49" charset="-122"/>
              </a:rPr>
              <a:t>      computation time</a:t>
            </a:r>
          </a:p>
          <a:p>
            <a:pPr marL="0"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</a:rPr>
              <a:t> </a:t>
            </a:r>
            <a:r>
              <a:rPr kumimoji="1" lang="en-US" altLang="zh-CN" dirty="0" smtClean="0">
                <a:ea typeface="隶书" pitchFamily="49" charset="-122"/>
              </a:rPr>
              <a:t>    - no restrictions to the  number of variables, output </a:t>
            </a:r>
          </a:p>
          <a:p>
            <a:pPr marL="0" algn="just" eaLnBrk="0" hangingPunct="0">
              <a:lnSpc>
                <a:spcPct val="100000"/>
              </a:lnSpc>
              <a:buClrTx/>
              <a:buFontTx/>
              <a:buNone/>
            </a:pPr>
            <a:r>
              <a:rPr kumimoji="1" lang="en-US" altLang="zh-CN" dirty="0">
                <a:ea typeface="隶书" pitchFamily="49" charset="-122"/>
              </a:rPr>
              <a:t> </a:t>
            </a:r>
            <a:r>
              <a:rPr kumimoji="1" lang="en-US" altLang="zh-CN" dirty="0" smtClean="0">
                <a:ea typeface="隶书" pitchFamily="49" charset="-122"/>
              </a:rPr>
              <a:t>       functions</a:t>
            </a:r>
            <a:endParaRPr kumimoji="1" lang="en-US" altLang="zh-CN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9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922338" y="1844675"/>
            <a:ext cx="7467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1. The associative law for addition is normally written as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a. </a:t>
            </a:r>
            <a:r>
              <a:rPr lang="en-US" altLang="zh-CN" sz="2000" i="1" dirty="0">
                <a:ea typeface="宋体" charset="-122"/>
              </a:rPr>
              <a:t>A + B = B + A</a:t>
            </a:r>
            <a:endParaRPr lang="en-US" altLang="zh-CN" sz="2000" i="1" baseline="30000" dirty="0"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b. (</a:t>
            </a:r>
            <a:r>
              <a:rPr lang="en-US" altLang="zh-CN" sz="2000" i="1" dirty="0">
                <a:ea typeface="宋体" charset="-122"/>
              </a:rPr>
              <a:t>A + B</a:t>
            </a:r>
            <a:r>
              <a:rPr lang="en-US" altLang="zh-CN" sz="2000" dirty="0">
                <a:ea typeface="宋体" charset="-122"/>
              </a:rPr>
              <a:t>) + </a:t>
            </a:r>
            <a:r>
              <a:rPr lang="en-US" altLang="zh-CN" sz="2000" i="1" dirty="0">
                <a:ea typeface="宋体" charset="-122"/>
              </a:rPr>
              <a:t>C</a:t>
            </a:r>
            <a:r>
              <a:rPr lang="en-US" altLang="zh-CN" sz="2000" dirty="0">
                <a:ea typeface="宋体" charset="-122"/>
              </a:rPr>
              <a:t> = </a:t>
            </a:r>
            <a:r>
              <a:rPr lang="en-US" altLang="zh-CN" sz="2000" i="1" dirty="0">
                <a:ea typeface="宋体" charset="-122"/>
              </a:rPr>
              <a:t>A</a:t>
            </a:r>
            <a:r>
              <a:rPr lang="en-US" altLang="zh-CN" sz="2000" dirty="0">
                <a:ea typeface="宋体" charset="-122"/>
              </a:rPr>
              <a:t> + (</a:t>
            </a:r>
            <a:r>
              <a:rPr lang="en-US" altLang="zh-CN" sz="2000" i="1" dirty="0">
                <a:ea typeface="宋体" charset="-122"/>
              </a:rPr>
              <a:t>B + C</a:t>
            </a:r>
            <a:r>
              <a:rPr lang="en-US" altLang="zh-CN" sz="2000" dirty="0">
                <a:ea typeface="宋体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c. </a:t>
            </a:r>
            <a:r>
              <a:rPr lang="en-US" altLang="zh-CN" sz="2000" i="1" dirty="0">
                <a:ea typeface="宋体" charset="-122"/>
              </a:rPr>
              <a:t>AB = 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d. </a:t>
            </a:r>
            <a:r>
              <a:rPr lang="en-US" altLang="zh-CN" sz="2000" i="1" dirty="0">
                <a:ea typeface="宋体" charset="-122"/>
              </a:rPr>
              <a:t>A + AB = </a:t>
            </a:r>
            <a:r>
              <a:rPr lang="en-US" altLang="zh-CN" sz="2000" i="1" dirty="0" smtClean="0">
                <a:ea typeface="宋体" charset="-122"/>
              </a:rPr>
              <a:t>A</a:t>
            </a:r>
            <a:endParaRPr lang="en-US" altLang="zh-CN" sz="2000" i="1" dirty="0">
              <a:ea typeface="宋体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914400" y="4293096"/>
            <a:ext cx="7467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2. The Boolean equation </a:t>
            </a:r>
            <a:r>
              <a:rPr lang="en-US" altLang="zh-CN" sz="2000" i="1" dirty="0">
                <a:ea typeface="宋体" charset="-122"/>
              </a:rPr>
              <a:t>AB + AC = A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i="1" dirty="0">
                <a:ea typeface="宋体" charset="-122"/>
              </a:rPr>
              <a:t>B+ C</a:t>
            </a:r>
            <a:r>
              <a:rPr lang="en-US" altLang="zh-CN" sz="2000" dirty="0">
                <a:ea typeface="宋体" charset="-122"/>
              </a:rPr>
              <a:t>) illustrates</a:t>
            </a:r>
            <a:endParaRPr lang="en-US" altLang="zh-CN" sz="2000" i="1" dirty="0"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a. the distribution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b. the commutative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c. the associative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d. </a:t>
            </a:r>
            <a:r>
              <a:rPr lang="en-US" altLang="zh-CN" sz="2000" dirty="0" err="1">
                <a:ea typeface="宋体" charset="-122"/>
              </a:rPr>
              <a:t>DeMorgan’s</a:t>
            </a:r>
            <a:r>
              <a:rPr lang="en-US" altLang="zh-CN" sz="2000" dirty="0">
                <a:ea typeface="宋体" charset="-122"/>
              </a:rPr>
              <a:t>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7467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3. The Boolean expression </a:t>
            </a:r>
            <a:r>
              <a:rPr lang="en-US" altLang="zh-CN" sz="2000" i="1" dirty="0">
                <a:ea typeface="宋体" charset="-122"/>
              </a:rPr>
              <a:t>A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baseline="30000" dirty="0">
                <a:ea typeface="宋体" charset="-122"/>
              </a:rPr>
              <a:t>.</a:t>
            </a:r>
            <a:r>
              <a:rPr lang="en-US" altLang="zh-CN" sz="2000" dirty="0">
                <a:ea typeface="宋体" charset="-122"/>
              </a:rPr>
              <a:t> 1 is equal to</a:t>
            </a:r>
            <a:endParaRPr lang="en-US" altLang="zh-CN" sz="2000" i="1" dirty="0"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a.  </a:t>
            </a:r>
            <a:r>
              <a:rPr lang="en-US" altLang="zh-CN" sz="2000" i="1" dirty="0">
                <a:ea typeface="宋体" charset="-122"/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b.  </a:t>
            </a:r>
            <a:r>
              <a:rPr lang="en-US" altLang="zh-CN" sz="2000" i="1" dirty="0">
                <a:ea typeface="宋体" charset="-122"/>
              </a:rPr>
              <a:t>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c.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d.  1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99592" y="4206567"/>
            <a:ext cx="7467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4. The Boolean expression </a:t>
            </a:r>
            <a:r>
              <a:rPr lang="en-US" altLang="zh-CN" sz="2000" i="1" dirty="0">
                <a:ea typeface="宋体" charset="-122"/>
              </a:rPr>
              <a:t>A</a:t>
            </a:r>
            <a:r>
              <a:rPr lang="en-US" altLang="zh-CN" sz="2000" dirty="0">
                <a:ea typeface="宋体" charset="-122"/>
              </a:rPr>
              <a:t> + 1 is equal to</a:t>
            </a:r>
            <a:endParaRPr lang="en-US" altLang="zh-CN" sz="2000" i="1" dirty="0"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a.  </a:t>
            </a:r>
            <a:r>
              <a:rPr lang="en-US" altLang="zh-CN" sz="2000" i="1" dirty="0">
                <a:ea typeface="宋体" charset="-122"/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b.  </a:t>
            </a:r>
            <a:r>
              <a:rPr lang="en-US" altLang="zh-CN" sz="2000" i="1" dirty="0">
                <a:ea typeface="宋体" charset="-122"/>
              </a:rPr>
              <a:t>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c. 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d.  1</a:t>
            </a:r>
          </a:p>
        </p:txBody>
      </p:sp>
    </p:spTree>
    <p:extLst>
      <p:ext uri="{BB962C8B-B14F-4D97-AF65-F5344CB8AC3E}">
        <p14:creationId xmlns:p14="http://schemas.microsoft.com/office/powerpoint/2010/main" val="21603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14400" y="1844824"/>
            <a:ext cx="7467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5. The Boolean equation </a:t>
            </a:r>
            <a:r>
              <a:rPr lang="en-US" altLang="zh-CN" sz="2000" i="1" dirty="0">
                <a:ea typeface="宋体" charset="-122"/>
              </a:rPr>
              <a:t>AB + AC = A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i="1" dirty="0">
                <a:ea typeface="宋体" charset="-122"/>
              </a:rPr>
              <a:t>B+ C</a:t>
            </a:r>
            <a:r>
              <a:rPr lang="en-US" altLang="zh-CN" sz="2000" dirty="0">
                <a:ea typeface="宋体" charset="-122"/>
              </a:rPr>
              <a:t>) illustrates</a:t>
            </a:r>
            <a:endParaRPr lang="en-US" altLang="zh-CN" sz="2000" i="1" dirty="0"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a. the distribution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b. the commutative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c. the associative law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d. </a:t>
            </a:r>
            <a:r>
              <a:rPr lang="en-US" altLang="zh-CN" sz="2000" dirty="0" err="1">
                <a:ea typeface="宋体" charset="-122"/>
              </a:rPr>
              <a:t>DeMorgan’s</a:t>
            </a:r>
            <a:r>
              <a:rPr lang="en-US" altLang="zh-CN" sz="2000" dirty="0">
                <a:ea typeface="宋体" charset="-122"/>
              </a:rPr>
              <a:t> theorem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99592" y="4205987"/>
            <a:ext cx="7467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6. A Boolean expression that is in standard SOP form is</a:t>
            </a:r>
            <a:endParaRPr lang="en-US" altLang="zh-CN" sz="2000" i="1" dirty="0"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a. the minimum logic expression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b. contains only one product term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c. has every variable in the domain in every term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ea typeface="宋体" charset="-122"/>
              </a:rPr>
              <a:t>	d.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63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9592" y="4114815"/>
            <a:ext cx="6553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8. The minimum expression that can be read from the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Karnaugh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map shown is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a.  </a:t>
            </a:r>
            <a:r>
              <a:rPr lang="en-US" altLang="zh-CN" sz="2000" i="1" dirty="0">
                <a:latin typeface="Times New Roman" pitchFamily="18" charset="0"/>
                <a:ea typeface="宋体" charset="-122"/>
              </a:rPr>
              <a:t>X = A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	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b.  </a:t>
            </a:r>
            <a:r>
              <a:rPr lang="en-US" altLang="zh-CN" sz="2000" i="1" dirty="0">
                <a:latin typeface="Times New Roman" pitchFamily="18" charset="0"/>
                <a:ea typeface="宋体" charset="-122"/>
              </a:rPr>
              <a:t>X = A</a:t>
            </a:r>
            <a:endParaRPr lang="en-US" altLang="zh-CN" sz="2000" dirty="0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c.  </a:t>
            </a:r>
            <a:r>
              <a:rPr lang="en-US" altLang="zh-CN" sz="2000" i="1" dirty="0">
                <a:latin typeface="Times New Roman" pitchFamily="18" charset="0"/>
                <a:ea typeface="宋体" charset="-122"/>
              </a:rPr>
              <a:t>X = B</a:t>
            </a:r>
            <a:endParaRPr lang="en-US" altLang="zh-CN" sz="2000" dirty="0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d.  </a:t>
            </a:r>
            <a:r>
              <a:rPr lang="en-US" altLang="zh-CN" sz="2000" i="1" dirty="0">
                <a:latin typeface="Times New Roman" pitchFamily="18" charset="0"/>
                <a:ea typeface="宋体" charset="-122"/>
              </a:rPr>
              <a:t>X = B</a:t>
            </a:r>
          </a:p>
        </p:txBody>
      </p:sp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71600" y="1844824"/>
            <a:ext cx="6553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7. Adjacent cells on a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Karnaugh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map differ from each other by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a. one variable 	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b. two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c. three variables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d. answer depends on the size of the map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84818"/>
              </p:ext>
            </p:extLst>
          </p:nvPr>
        </p:nvGraphicFramePr>
        <p:xfrm>
          <a:off x="6732240" y="3953718"/>
          <a:ext cx="200977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2" name="CorelDRAW" r:id="rId3" imgW="1163117" imgH="1614373" progId="CorelDRAW.Graphic.12">
                  <p:embed/>
                </p:oleObj>
              </mc:Choice>
              <mc:Fallback>
                <p:oleObj name="CorelDRAW" r:id="rId3" imgW="1163117" imgH="1614373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3953718"/>
                        <a:ext cx="2009775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713534" y="541308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701797" y="630932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3600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Quiz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66800" y="1752600"/>
            <a:ext cx="65532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9. The minimum expression that can be read from the </a:t>
            </a:r>
            <a:r>
              <a:rPr lang="en-US" altLang="zh-CN" sz="2000" dirty="0" err="1">
                <a:latin typeface="Times New Roman" pitchFamily="18" charset="0"/>
                <a:ea typeface="宋体" charset="-122"/>
              </a:rPr>
              <a:t>Karnaugh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 map shown is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a.  </a:t>
            </a:r>
            <a:r>
              <a:rPr lang="en-US" altLang="zh-CN" sz="2000" i="1" dirty="0">
                <a:latin typeface="Times New Roman" pitchFamily="18" charset="0"/>
                <a:ea typeface="宋体" charset="-122"/>
              </a:rPr>
              <a:t>X = A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	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b.  </a:t>
            </a:r>
            <a:r>
              <a:rPr lang="en-US" altLang="zh-CN" sz="2000" i="1" dirty="0">
                <a:latin typeface="Times New Roman" pitchFamily="18" charset="0"/>
                <a:ea typeface="宋体" charset="-122"/>
              </a:rPr>
              <a:t>X = A</a:t>
            </a:r>
            <a:endParaRPr lang="en-US" altLang="zh-CN" sz="2000" dirty="0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c.  </a:t>
            </a:r>
            <a:r>
              <a:rPr lang="en-US" altLang="zh-CN" sz="2000" i="1" dirty="0">
                <a:latin typeface="Times New Roman" pitchFamily="18" charset="0"/>
                <a:ea typeface="宋体" charset="-122"/>
              </a:rPr>
              <a:t>X = B</a:t>
            </a:r>
            <a:endParaRPr lang="en-US" altLang="zh-CN" sz="2000" dirty="0">
              <a:latin typeface="Times New Roman" pitchFamily="18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ea typeface="宋体" charset="-122"/>
              </a:rPr>
              <a:t>		d.  </a:t>
            </a:r>
            <a:r>
              <a:rPr lang="en-US" altLang="zh-CN" sz="2000" i="1" dirty="0">
                <a:latin typeface="Times New Roman" pitchFamily="18" charset="0"/>
                <a:ea typeface="宋体" charset="-122"/>
              </a:rPr>
              <a:t>X = B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876550" y="306896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2843808" y="3933056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039025"/>
              </p:ext>
            </p:extLst>
          </p:nvPr>
        </p:nvGraphicFramePr>
        <p:xfrm>
          <a:off x="7083667" y="1771113"/>
          <a:ext cx="2032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5" name="CorelDRAW" r:id="rId3" imgW="1163117" imgH="1614373" progId="CorelDRAW.Graphic.12">
                  <p:embed/>
                </p:oleObj>
              </mc:Choice>
              <mc:Fallback>
                <p:oleObj name="CorelDRAW" r:id="rId3" imgW="1163117" imgH="1614373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667" y="1771113"/>
                        <a:ext cx="20320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0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Assignment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496300" cy="447992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/>
              <a:t>Assignment 4 (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Due on </a:t>
            </a:r>
            <a:r>
              <a:rPr lang="en-US" altLang="zh-TW" dirty="0" smtClean="0">
                <a:solidFill>
                  <a:srgbClr val="FF0000"/>
                </a:solidFill>
                <a:ea typeface="PMingLiU" pitchFamily="18" charset="-120"/>
              </a:rPr>
              <a:t>24 March 2014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>
              <a:buFont typeface="Wingdings" pitchFamily="2" charset="2"/>
              <a:buChar char="ü"/>
              <a:defRPr/>
            </a:pPr>
            <a:r>
              <a:rPr lang="en-US" altLang="zh-CN" dirty="0" smtClean="0">
                <a:ea typeface="宋体" pitchFamily="2" charset="-122"/>
              </a:rPr>
              <a:t> PP.155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10(</a:t>
            </a:r>
            <a:r>
              <a:rPr lang="en-US" altLang="zh-CN" dirty="0" err="1" smtClean="0">
                <a:ea typeface="宋体" pitchFamily="2" charset="-122"/>
              </a:rPr>
              <a:t>d,e</a:t>
            </a:r>
            <a:r>
              <a:rPr lang="en-US" altLang="zh-CN" dirty="0" smtClean="0">
                <a:ea typeface="宋体" pitchFamily="2" charset="-122"/>
              </a:rPr>
              <a:t>),16(</a:t>
            </a:r>
            <a:r>
              <a:rPr lang="en-US" altLang="zh-CN" dirty="0" err="1" smtClean="0">
                <a:ea typeface="宋体" pitchFamily="2" charset="-122"/>
              </a:rPr>
              <a:t>a,b</a:t>
            </a:r>
            <a:r>
              <a:rPr lang="en-US" altLang="zh-CN" dirty="0" smtClean="0">
                <a:ea typeface="宋体" pitchFamily="2" charset="-122"/>
              </a:rPr>
              <a:t>),20(b),22,24(a),34(b),44(</a:t>
            </a:r>
            <a:r>
              <a:rPr lang="en-US" altLang="zh-CN" dirty="0" err="1" smtClean="0">
                <a:ea typeface="宋体" pitchFamily="2" charset="-122"/>
              </a:rPr>
              <a:t>c,e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78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476" y="1772816"/>
            <a:ext cx="7958138" cy="576064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Commutative Law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交换律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 smtClean="0">
                <a:ea typeface="宋体" charset="-122"/>
              </a:rPr>
              <a:t>Laws of </a:t>
            </a:r>
            <a:r>
              <a:rPr lang="en-US" altLang="zh-CN" sz="3200" dirty="0">
                <a:ea typeface="宋体" charset="-122"/>
              </a:rPr>
              <a:t>Boolean Algebra</a:t>
            </a:r>
            <a:br>
              <a:rPr lang="en-US" altLang="zh-CN" sz="3200" dirty="0">
                <a:ea typeface="宋体" charset="-122"/>
              </a:rPr>
            </a:br>
            <a:endParaRPr lang="en-US" altLang="zh-CN" sz="3200" dirty="0">
              <a:ea typeface="宋体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043608" y="2852936"/>
            <a:ext cx="73383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In terms of the result, the order in which variables are </a:t>
            </a:r>
            <a:r>
              <a:rPr lang="en-US" altLang="zh-CN" sz="2400" dirty="0" err="1">
                <a:ea typeface="宋体" charset="-122"/>
              </a:rPr>
              <a:t>ORed</a:t>
            </a:r>
            <a:r>
              <a:rPr lang="en-US" altLang="zh-CN" sz="2400" dirty="0">
                <a:ea typeface="宋体" charset="-122"/>
              </a:rPr>
              <a:t> makes no difference.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043608" y="2319263"/>
            <a:ext cx="739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ea typeface="宋体" charset="-122"/>
              </a:rPr>
              <a:t>For </a:t>
            </a:r>
            <a:r>
              <a:rPr lang="en-US" altLang="zh-CN" sz="2400" dirty="0">
                <a:ea typeface="宋体" charset="-122"/>
              </a:rPr>
              <a:t>addition, the </a:t>
            </a:r>
            <a:r>
              <a:rPr lang="en-US" altLang="zh-CN" sz="2400" b="1" dirty="0">
                <a:ea typeface="宋体" charset="-122"/>
              </a:rPr>
              <a:t>commutative law </a:t>
            </a:r>
            <a:r>
              <a:rPr lang="en-US" altLang="zh-CN" sz="2400" dirty="0" smtClean="0">
                <a:ea typeface="宋体" charset="-122"/>
              </a:rPr>
              <a:t>states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443908" y="3839112"/>
            <a:ext cx="21336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A + B = B + A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971600" y="5013176"/>
            <a:ext cx="741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In terms of the result, the order in which variables are </a:t>
            </a:r>
            <a:r>
              <a:rPr lang="en-US" altLang="zh-CN" sz="2400" dirty="0" err="1">
                <a:ea typeface="宋体" charset="-122"/>
              </a:rPr>
              <a:t>ANDed</a:t>
            </a:r>
            <a:r>
              <a:rPr lang="en-US" altLang="zh-CN" sz="2400" dirty="0">
                <a:ea typeface="宋体" charset="-122"/>
              </a:rPr>
              <a:t> makes no difference.</a:t>
            </a: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990600" y="450912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For multiplication, the </a:t>
            </a:r>
            <a:r>
              <a:rPr lang="en-US" altLang="zh-CN" sz="2400" b="1" dirty="0">
                <a:ea typeface="宋体" charset="-122"/>
              </a:rPr>
              <a:t>commutative law </a:t>
            </a:r>
            <a:r>
              <a:rPr lang="en-US" altLang="zh-CN" sz="2400" dirty="0">
                <a:ea typeface="宋体" charset="-122"/>
              </a:rPr>
              <a:t>states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3776464" y="6021288"/>
            <a:ext cx="13716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rgbClr val="FF3300"/>
                </a:solidFill>
                <a:ea typeface="宋体" charset="-122"/>
              </a:rPr>
              <a:t>AB = BA</a:t>
            </a:r>
          </a:p>
        </p:txBody>
      </p:sp>
    </p:spTree>
    <p:extLst>
      <p:ext uri="{BB962C8B-B14F-4D97-AF65-F5344CB8AC3E}">
        <p14:creationId xmlns:p14="http://schemas.microsoft.com/office/powerpoint/2010/main" val="99098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476" y="1772816"/>
            <a:ext cx="7958138" cy="576064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Associative </a:t>
            </a:r>
            <a:r>
              <a:rPr lang="en-US" altLang="zh-CN" b="1" dirty="0">
                <a:ea typeface="宋体" charset="-122"/>
              </a:rPr>
              <a:t>laws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结合律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 smtClean="0">
                <a:ea typeface="宋体" charset="-122"/>
              </a:rPr>
              <a:t>Laws of </a:t>
            </a:r>
            <a:r>
              <a:rPr lang="en-US" altLang="zh-CN" sz="3200" dirty="0">
                <a:ea typeface="宋体" charset="-122"/>
              </a:rPr>
              <a:t>Boolean Algebra</a:t>
            </a:r>
            <a:br>
              <a:rPr lang="en-US" altLang="zh-CN" sz="3200" dirty="0">
                <a:ea typeface="宋体" charset="-122"/>
              </a:rPr>
            </a:br>
            <a:endParaRPr lang="en-US" altLang="zh-CN" sz="3200" dirty="0">
              <a:ea typeface="宋体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43608" y="3246075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When </a:t>
            </a:r>
            <a:r>
              <a:rPr lang="en-US" altLang="zh-CN" sz="2400" dirty="0" err="1">
                <a:ea typeface="宋体" charset="-122"/>
              </a:rPr>
              <a:t>ORing</a:t>
            </a:r>
            <a:r>
              <a:rPr lang="en-US" altLang="zh-CN" sz="2400" dirty="0">
                <a:ea typeface="宋体" charset="-122"/>
              </a:rPr>
              <a:t> more than two variables, the result is the same regardless of the grouping of the variables.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43608" y="2381979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</a:t>
            </a:r>
            <a:r>
              <a:rPr lang="en-US" altLang="zh-CN" sz="2400" b="1" dirty="0">
                <a:ea typeface="宋体" charset="-122"/>
              </a:rPr>
              <a:t>associative laws</a:t>
            </a:r>
            <a:r>
              <a:rPr lang="en-US" altLang="zh-CN" sz="2400" dirty="0">
                <a:ea typeface="宋体" charset="-122"/>
              </a:rPr>
              <a:t> are also applied to addition and multiplication. For addition, the associative law states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897832" y="4234436"/>
            <a:ext cx="35814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A + 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B +C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)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 = 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A + B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)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 + C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069032" y="478728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charset="-122"/>
              </a:rPr>
              <a:t>For multiplication, the associative law states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069032" y="5168280"/>
            <a:ext cx="708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When </a:t>
            </a:r>
            <a:r>
              <a:rPr lang="en-US" altLang="zh-CN" sz="2400" dirty="0" err="1">
                <a:ea typeface="宋体" charset="-122"/>
              </a:rPr>
              <a:t>ANDing</a:t>
            </a:r>
            <a:r>
              <a:rPr lang="en-US" altLang="zh-CN" sz="2400" dirty="0">
                <a:ea typeface="宋体" charset="-122"/>
              </a:rPr>
              <a:t> more than two variables, the result is the same regardless of the grouping of the variables.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491880" y="6237312"/>
            <a:ext cx="22098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BC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)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 = 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AB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)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417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476" y="1772816"/>
            <a:ext cx="7958138" cy="576064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zh-CN" b="1" dirty="0" smtClean="0">
                <a:ea typeface="宋体" charset="-122"/>
              </a:rPr>
              <a:t>Distributive </a:t>
            </a:r>
            <a:r>
              <a:rPr lang="en-US" altLang="zh-CN" b="1" dirty="0">
                <a:ea typeface="宋体" charset="-122"/>
              </a:rPr>
              <a:t>laws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分配律）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white">
          <a:xfrm>
            <a:off x="1295400" y="0"/>
            <a:ext cx="78486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endParaRPr lang="en-US" altLang="zh-CN" sz="3200" dirty="0">
              <a:ea typeface="宋体" charset="-122"/>
            </a:endParaRPr>
          </a:p>
          <a:p>
            <a:r>
              <a:rPr lang="en-US" altLang="zh-CN" sz="3200" dirty="0" smtClean="0">
                <a:ea typeface="宋体" charset="-122"/>
              </a:rPr>
              <a:t>Laws of </a:t>
            </a:r>
            <a:r>
              <a:rPr lang="en-US" altLang="zh-CN" sz="3200" dirty="0">
                <a:ea typeface="宋体" charset="-122"/>
              </a:rPr>
              <a:t>Boolean Algebra</a:t>
            </a:r>
            <a:br>
              <a:rPr lang="en-US" altLang="zh-CN" sz="3200" dirty="0">
                <a:ea typeface="宋体" charset="-122"/>
              </a:rPr>
            </a:br>
            <a:endParaRPr lang="en-US" altLang="zh-CN" sz="3200" dirty="0">
              <a:ea typeface="宋体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71600" y="2204864"/>
            <a:ext cx="7543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</a:t>
            </a:r>
            <a:r>
              <a:rPr lang="en-US" altLang="zh-CN" sz="2400" b="1" dirty="0">
                <a:ea typeface="宋体" charset="-122"/>
              </a:rPr>
              <a:t>distributive law</a:t>
            </a:r>
            <a:r>
              <a:rPr lang="en-US" altLang="zh-CN" sz="2400" dirty="0">
                <a:ea typeface="宋体" charset="-122"/>
              </a:rPr>
              <a:t> is the factoring law. A common variable can be factored from an expression just as in ordinary algebra. That is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59832" y="3429000"/>
            <a:ext cx="2819400" cy="466725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AB + AC = A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(</a:t>
            </a:r>
            <a:r>
              <a:rPr lang="en-US" altLang="zh-CN" sz="2400" i="1" dirty="0">
                <a:solidFill>
                  <a:srgbClr val="FF3300"/>
                </a:solidFill>
                <a:ea typeface="宋体" charset="-122"/>
              </a:rPr>
              <a:t>B+ C</a:t>
            </a:r>
            <a:r>
              <a:rPr lang="en-US" altLang="zh-CN" sz="2400" dirty="0">
                <a:solidFill>
                  <a:srgbClr val="FF3300"/>
                </a:solidFill>
                <a:ea typeface="宋体" charset="-122"/>
              </a:rPr>
              <a:t>)</a:t>
            </a:r>
            <a:endParaRPr lang="en-US" altLang="zh-CN" sz="2400" i="1" dirty="0">
              <a:solidFill>
                <a:srgbClr val="FF3300"/>
              </a:solidFill>
              <a:ea typeface="宋体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047800" y="3957464"/>
            <a:ext cx="746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The distributive law can be illustrated with equivalent circuits:</a:t>
            </a:r>
          </a:p>
        </p:txBody>
      </p:sp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186898"/>
              </p:ext>
            </p:extLst>
          </p:nvPr>
        </p:nvGraphicFramePr>
        <p:xfrm>
          <a:off x="1962200" y="4795664"/>
          <a:ext cx="50292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1" name="CorelDRAW" r:id="rId3" imgW="3023616" imgH="831982" progId="CorelDRAW.Graphic.13">
                  <p:embed/>
                </p:oleObj>
              </mc:Choice>
              <mc:Fallback>
                <p:oleObj name="CorelDRAW" r:id="rId3" imgW="3023616" imgH="831982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200" y="4795664"/>
                        <a:ext cx="50292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5086400" y="609106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  <a:ea typeface="宋体" charset="-122"/>
              </a:rPr>
              <a:t>AB + AC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2571800" y="6091064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  <a:ea typeface="宋体" charset="-122"/>
              </a:rPr>
              <a:t>A</a:t>
            </a:r>
            <a:r>
              <a:rPr lang="en-US" altLang="zh-CN">
                <a:solidFill>
                  <a:srgbClr val="FF3300"/>
                </a:solidFill>
                <a:ea typeface="宋体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a typeface="宋体" charset="-122"/>
              </a:rPr>
              <a:t>B+ C</a:t>
            </a:r>
            <a:r>
              <a:rPr lang="en-US" altLang="zh-CN">
                <a:solidFill>
                  <a:srgbClr val="FF3300"/>
                </a:solidFill>
                <a:ea typeface="宋体" charset="-122"/>
              </a:rPr>
              <a:t>)</a:t>
            </a:r>
            <a:endParaRPr lang="en-US" altLang="zh-CN" i="1">
              <a:solidFill>
                <a:srgbClr val="FF33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2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com8_p">
  <a:themeElements>
    <a:clrScheme name="com8_p 2">
      <a:dk1>
        <a:srgbClr val="000000"/>
      </a:dk1>
      <a:lt1>
        <a:srgbClr val="FFFFFF"/>
      </a:lt1>
      <a:dk2>
        <a:srgbClr val="E6E8C4"/>
      </a:dk2>
      <a:lt2>
        <a:srgbClr val="5F5F5F"/>
      </a:lt2>
      <a:accent1>
        <a:srgbClr val="FF5050"/>
      </a:accent1>
      <a:accent2>
        <a:srgbClr val="FF9933"/>
      </a:accent2>
      <a:accent3>
        <a:srgbClr val="FFFFFF"/>
      </a:accent3>
      <a:accent4>
        <a:srgbClr val="000000"/>
      </a:accent4>
      <a:accent5>
        <a:srgbClr val="FFB3B3"/>
      </a:accent5>
      <a:accent6>
        <a:srgbClr val="E78A2D"/>
      </a:accent6>
      <a:hlink>
        <a:srgbClr val="00CC99"/>
      </a:hlink>
      <a:folHlink>
        <a:srgbClr val="969696"/>
      </a:folHlink>
    </a:clrScheme>
    <a:fontScheme name="com8_p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8_p 1">
        <a:dk1>
          <a:srgbClr val="002362"/>
        </a:dk1>
        <a:lt1>
          <a:srgbClr val="FFFFFF"/>
        </a:lt1>
        <a:dk2>
          <a:srgbClr val="CCECFF"/>
        </a:dk2>
        <a:lt2>
          <a:srgbClr val="5F5F5F"/>
        </a:lt2>
        <a:accent1>
          <a:srgbClr val="9999FF"/>
        </a:accent1>
        <a:accent2>
          <a:srgbClr val="6666FF"/>
        </a:accent2>
        <a:accent3>
          <a:srgbClr val="FFFFFF"/>
        </a:accent3>
        <a:accent4>
          <a:srgbClr val="001C53"/>
        </a:accent4>
        <a:accent5>
          <a:srgbClr val="CACAFF"/>
        </a:accent5>
        <a:accent6>
          <a:srgbClr val="5C5CE7"/>
        </a:accent6>
        <a:hlink>
          <a:srgbClr val="FF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8_p 2">
        <a:dk1>
          <a:srgbClr val="000000"/>
        </a:dk1>
        <a:lt1>
          <a:srgbClr val="FFFFFF"/>
        </a:lt1>
        <a:dk2>
          <a:srgbClr val="E6E8C4"/>
        </a:dk2>
        <a:lt2>
          <a:srgbClr val="5F5F5F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8_p 3">
        <a:dk1>
          <a:srgbClr val="333333"/>
        </a:dk1>
        <a:lt1>
          <a:srgbClr val="FFFFFF"/>
        </a:lt1>
        <a:dk2>
          <a:srgbClr val="DBE8BA"/>
        </a:dk2>
        <a:lt2>
          <a:srgbClr val="5F5F5F"/>
        </a:lt2>
        <a:accent1>
          <a:srgbClr val="7CC676"/>
        </a:accent1>
        <a:accent2>
          <a:srgbClr val="009999"/>
        </a:accent2>
        <a:accent3>
          <a:srgbClr val="FFFFFF"/>
        </a:accent3>
        <a:accent4>
          <a:srgbClr val="2A2A2A"/>
        </a:accent4>
        <a:accent5>
          <a:srgbClr val="BFDFBD"/>
        </a:accent5>
        <a:accent6>
          <a:srgbClr val="008A8A"/>
        </a:accent6>
        <a:hlink>
          <a:srgbClr val="B4B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3570</TotalTime>
  <Words>3957</Words>
  <Application>Microsoft Office PowerPoint</Application>
  <PresentationFormat>全屏显示(4:3)</PresentationFormat>
  <Paragraphs>614</Paragraphs>
  <Slides>67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71" baseType="lpstr">
      <vt:lpstr>com8_p</vt:lpstr>
      <vt:lpstr>公式</vt:lpstr>
      <vt:lpstr>CorelDRAW</vt:lpstr>
      <vt:lpstr>Equation</vt:lpstr>
      <vt:lpstr>Digital Circuits and Logic Design</vt:lpstr>
      <vt:lpstr>PowerPoint 演示文稿</vt:lpstr>
      <vt:lpstr>Boolean Operations and Expressions</vt:lpstr>
      <vt:lpstr>Boolean Operations and Expressions</vt:lpstr>
      <vt:lpstr>Boolean Operations and Expressions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Basic Theorems</vt:lpstr>
      <vt:lpstr> Basic Theorems</vt:lpstr>
      <vt:lpstr> Basic Theorems</vt:lpstr>
      <vt:lpstr> Basic Theorems</vt:lpstr>
      <vt:lpstr> Basic Theorems</vt:lpstr>
      <vt:lpstr> Basic Theorems</vt:lpstr>
      <vt:lpstr> Basic Theorems</vt:lpstr>
      <vt:lpstr>Boolean Analysis</vt:lpstr>
      <vt:lpstr>Boolean Analysis of Logic Circuits</vt:lpstr>
      <vt:lpstr>Boolean Analysis of Logic Circuits</vt:lpstr>
      <vt:lpstr>Boolean Analysis of Logic Circuits</vt:lpstr>
      <vt:lpstr>Boolean Analysis of Logic Circuits</vt:lpstr>
      <vt:lpstr>Boolean Analysis of Logic Circuits</vt:lpstr>
      <vt:lpstr>Boolean Analysis</vt:lpstr>
      <vt:lpstr>Boolean Analysis</vt:lpstr>
      <vt:lpstr>Boolean Expressions and Truth Table</vt:lpstr>
      <vt:lpstr>Boolean Expressions and Truth Table</vt:lpstr>
      <vt:lpstr>Boolean Expressions and Truth Table</vt:lpstr>
      <vt:lpstr>Simplification Methods</vt:lpstr>
      <vt:lpstr>Simplification Using Boolean Algebra </vt:lpstr>
      <vt:lpstr>Simplification Using Boolean Algebra</vt:lpstr>
      <vt:lpstr>The Karnaugh Map</vt:lpstr>
      <vt:lpstr>The Karnaugh Map</vt:lpstr>
      <vt:lpstr>The Karnaugh Map</vt:lpstr>
      <vt:lpstr>The Karnaugh Map</vt:lpstr>
      <vt:lpstr>The Karnaugh Map</vt:lpstr>
      <vt:lpstr>The Karnaugh Map</vt:lpstr>
      <vt:lpstr>The Karnaugh Map</vt:lpstr>
      <vt:lpstr>PowerPoint 演示文稿</vt:lpstr>
      <vt:lpstr>PowerPoint 演示文稿</vt:lpstr>
      <vt:lpstr>Rules of Combining Minterms</vt:lpstr>
      <vt:lpstr>Rules of Combining Minterms</vt:lpstr>
      <vt:lpstr>Rules of Combining Minterms</vt:lpstr>
      <vt:lpstr>Rules of Combining Minterms</vt:lpstr>
      <vt:lpstr>Rules of Combining Minterms</vt:lpstr>
      <vt:lpstr>Boolean Analysis of Logic Circuits</vt:lpstr>
      <vt:lpstr>Procedure of Simplification</vt:lpstr>
      <vt:lpstr>Procedure of Simplification</vt:lpstr>
      <vt:lpstr>Procedure of Simplification</vt:lpstr>
      <vt:lpstr>Procedure of Simplification</vt:lpstr>
      <vt:lpstr>Procedure of Simplification</vt:lpstr>
      <vt:lpstr>Procedure of Simplification</vt:lpstr>
      <vt:lpstr>Procedure of Simplification</vt:lpstr>
      <vt:lpstr>Procedure of Simplification</vt:lpstr>
      <vt:lpstr>Procedure of Simplification</vt:lpstr>
      <vt:lpstr>The Karnaugh Map</vt:lpstr>
      <vt:lpstr>The Karnaugh Map</vt:lpstr>
      <vt:lpstr>Logic Simplification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creator>Shawn</dc:creator>
  <cp:lastModifiedBy>Shawn</cp:lastModifiedBy>
  <cp:revision>436</cp:revision>
  <dcterms:created xsi:type="dcterms:W3CDTF">2003-10-31T07:41:03Z</dcterms:created>
  <dcterms:modified xsi:type="dcterms:W3CDTF">2014-03-17T03:51:06Z</dcterms:modified>
</cp:coreProperties>
</file>