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0"/>
  </p:notesMasterIdLst>
  <p:sldIdLst>
    <p:sldId id="256" r:id="rId2"/>
    <p:sldId id="257" r:id="rId3"/>
    <p:sldId id="393" r:id="rId4"/>
    <p:sldId id="418" r:id="rId5"/>
    <p:sldId id="417" r:id="rId6"/>
    <p:sldId id="394" r:id="rId7"/>
    <p:sldId id="420" r:id="rId8"/>
    <p:sldId id="419" r:id="rId9"/>
    <p:sldId id="395" r:id="rId10"/>
    <p:sldId id="396" r:id="rId11"/>
    <p:sldId id="397" r:id="rId12"/>
    <p:sldId id="421" r:id="rId13"/>
    <p:sldId id="398" r:id="rId14"/>
    <p:sldId id="399" r:id="rId15"/>
    <p:sldId id="423" r:id="rId16"/>
    <p:sldId id="424" r:id="rId17"/>
    <p:sldId id="400" r:id="rId18"/>
    <p:sldId id="401" r:id="rId19"/>
    <p:sldId id="402" r:id="rId20"/>
    <p:sldId id="403" r:id="rId21"/>
    <p:sldId id="404" r:id="rId22"/>
    <p:sldId id="405" r:id="rId23"/>
    <p:sldId id="422" r:id="rId24"/>
    <p:sldId id="406" r:id="rId25"/>
    <p:sldId id="426" r:id="rId26"/>
    <p:sldId id="427" r:id="rId27"/>
    <p:sldId id="407" r:id="rId28"/>
    <p:sldId id="408" r:id="rId29"/>
    <p:sldId id="362" r:id="rId30"/>
    <p:sldId id="409" r:id="rId31"/>
    <p:sldId id="410" r:id="rId32"/>
    <p:sldId id="411" r:id="rId33"/>
    <p:sldId id="412" r:id="rId34"/>
    <p:sldId id="413" r:id="rId35"/>
    <p:sldId id="414" r:id="rId36"/>
    <p:sldId id="415" r:id="rId37"/>
    <p:sldId id="416" r:id="rId38"/>
    <p:sldId id="392"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2754" autoAdjust="0"/>
  </p:normalViewPr>
  <p:slideViewPr>
    <p:cSldViewPr>
      <p:cViewPr varScale="1">
        <p:scale>
          <a:sx n="106" d="100"/>
          <a:sy n="106" d="100"/>
        </p:scale>
        <p:origin x="-17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273543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38</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191482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5.bin"/><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19.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3.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29.bin"/><Relationship Id="rId4" Type="http://schemas.openxmlformats.org/officeDocument/2006/relationships/image" Target="../media/image3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emf"/><Relationship Id="rId5" Type="http://schemas.openxmlformats.org/officeDocument/2006/relationships/oleObject" Target="../embeddings/oleObject31.bin"/><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0.emf"/><Relationship Id="rId5" Type="http://schemas.openxmlformats.org/officeDocument/2006/relationships/oleObject" Target="../embeddings/oleObject40.bin"/><Relationship Id="rId4" Type="http://schemas.openxmlformats.org/officeDocument/2006/relationships/image" Target="../media/image36.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5</a:t>
            </a:r>
          </a:p>
          <a:p>
            <a:pPr algn="ctr" eaLnBrk="1" hangingPunct="1"/>
            <a:r>
              <a:rPr lang="en-US" altLang="zh-CN" sz="2800" dirty="0" smtClean="0">
                <a:ea typeface="宋体" pitchFamily="2" charset="-122"/>
              </a:rPr>
              <a:t>Combinational Logic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Basic Combinational </a:t>
            </a:r>
            <a:r>
              <a:rPr lang="en-US" altLang="zh-CN" sz="3200" dirty="0" smtClean="0">
                <a:ea typeface="宋体" pitchFamily="2" charset="-122"/>
              </a:rPr>
              <a:t>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Exclusive-OR </a:t>
            </a:r>
            <a:r>
              <a:rPr lang="en-US" altLang="zh-CN" b="1" dirty="0">
                <a:ea typeface="宋体" charset="-122"/>
              </a:rPr>
              <a:t>Logic</a:t>
            </a:r>
          </a:p>
          <a:p>
            <a:pPr algn="just">
              <a:buFont typeface="Wingdings" pitchFamily="2" charset="2"/>
              <a:buChar char="Ø"/>
            </a:pPr>
            <a:endParaRPr lang="en-US" altLang="zh-CN" b="1" dirty="0">
              <a:ea typeface="宋体" charset="-122"/>
            </a:endParaRPr>
          </a:p>
        </p:txBody>
      </p:sp>
      <p:sp>
        <p:nvSpPr>
          <p:cNvPr id="79" name="Text Box 4"/>
          <p:cNvSpPr txBox="1">
            <a:spLocks noChangeArrowheads="1"/>
          </p:cNvSpPr>
          <p:nvPr/>
        </p:nvSpPr>
        <p:spPr bwMode="auto">
          <a:xfrm>
            <a:off x="755576" y="2365648"/>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truth table for an exclusive-OR gate is</a:t>
            </a:r>
          </a:p>
        </p:txBody>
      </p:sp>
      <p:graphicFrame>
        <p:nvGraphicFramePr>
          <p:cNvPr id="80" name="Object 19"/>
          <p:cNvGraphicFramePr>
            <a:graphicFrameLocks noChangeAspect="1"/>
          </p:cNvGraphicFramePr>
          <p:nvPr>
            <p:extLst>
              <p:ext uri="{D42A27DB-BD31-4B8C-83A1-F6EECF244321}">
                <p14:modId xmlns:p14="http://schemas.microsoft.com/office/powerpoint/2010/main" val="1965553449"/>
              </p:ext>
            </p:extLst>
          </p:nvPr>
        </p:nvGraphicFramePr>
        <p:xfrm>
          <a:off x="1288976" y="4651648"/>
          <a:ext cx="2824163" cy="1824038"/>
        </p:xfrm>
        <a:graphic>
          <a:graphicData uri="http://schemas.openxmlformats.org/presentationml/2006/ole">
            <mc:AlternateContent xmlns:mc="http://schemas.openxmlformats.org/markup-compatibility/2006">
              <mc:Choice xmlns:v="urn:schemas-microsoft-com:vml" Requires="v">
                <p:oleObj spid="_x0000_s98610" name="CorelDRAW" r:id="rId3" imgW="1531700" imgH="989665" progId="CorelDRAW.Graphic.13">
                  <p:embed/>
                </p:oleObj>
              </mc:Choice>
              <mc:Fallback>
                <p:oleObj name="CorelDRAW" r:id="rId3" imgW="1531700" imgH="98966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976" y="4651648"/>
                        <a:ext cx="2824163"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Text Box 21"/>
          <p:cNvSpPr txBox="1">
            <a:spLocks noChangeArrowheads="1"/>
          </p:cNvSpPr>
          <p:nvPr/>
        </p:nvSpPr>
        <p:spPr bwMode="auto">
          <a:xfrm>
            <a:off x="984176" y="457544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82" name="Text Box 22"/>
          <p:cNvSpPr txBox="1">
            <a:spLocks noChangeArrowheads="1"/>
          </p:cNvSpPr>
          <p:nvPr/>
        </p:nvSpPr>
        <p:spPr bwMode="auto">
          <a:xfrm>
            <a:off x="984176" y="623731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dirty="0">
                <a:solidFill>
                  <a:srgbClr val="FF0000"/>
                </a:solidFill>
                <a:ea typeface="宋体" charset="-122"/>
                <a:cs typeface="Times New Roman" pitchFamily="18" charset="0"/>
              </a:rPr>
              <a:t>B</a:t>
            </a:r>
          </a:p>
        </p:txBody>
      </p:sp>
      <p:graphicFrame>
        <p:nvGraphicFramePr>
          <p:cNvPr id="83" name="Object 29"/>
          <p:cNvGraphicFramePr>
            <a:graphicFrameLocks noChangeAspect="1"/>
          </p:cNvGraphicFramePr>
          <p:nvPr>
            <p:extLst>
              <p:ext uri="{D42A27DB-BD31-4B8C-83A1-F6EECF244321}">
                <p14:modId xmlns:p14="http://schemas.microsoft.com/office/powerpoint/2010/main" val="3042204280"/>
              </p:ext>
            </p:extLst>
          </p:nvPr>
        </p:nvGraphicFramePr>
        <p:xfrm>
          <a:off x="6444208" y="2301505"/>
          <a:ext cx="2376264" cy="2442218"/>
        </p:xfrm>
        <a:graphic>
          <a:graphicData uri="http://schemas.openxmlformats.org/presentationml/2006/ole">
            <mc:AlternateContent xmlns:mc="http://schemas.openxmlformats.org/markup-compatibility/2006">
              <mc:Choice xmlns:v="urn:schemas-microsoft-com:vml" Requires="v">
                <p:oleObj spid="_x0000_s98611" name="CorelDRAW" r:id="rId5" imgW="1025411" imgH="1054689" progId="CorelDRAW.Graphic.13">
                  <p:embed/>
                </p:oleObj>
              </mc:Choice>
              <mc:Fallback>
                <p:oleObj name="CorelDRAW" r:id="rId5" imgW="1025411" imgH="1054689"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2301505"/>
                        <a:ext cx="2376264" cy="2442218"/>
                      </a:xfrm>
                      <a:prstGeom prst="rect">
                        <a:avLst/>
                      </a:prstGeom>
                      <a:noFill/>
                      <a:ln>
                        <a:noFill/>
                      </a:ln>
                      <a:effectLst/>
                    </p:spPr>
                  </p:pic>
                </p:oleObj>
              </mc:Fallback>
            </mc:AlternateContent>
          </a:graphicData>
        </a:graphic>
      </p:graphicFrame>
      <p:sp>
        <p:nvSpPr>
          <p:cNvPr id="84" name="Text Box 30"/>
          <p:cNvSpPr txBox="1">
            <a:spLocks noChangeArrowheads="1"/>
          </p:cNvSpPr>
          <p:nvPr/>
        </p:nvSpPr>
        <p:spPr bwMode="auto">
          <a:xfrm>
            <a:off x="755576" y="2822848"/>
            <a:ext cx="540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charset="-122"/>
              </a:rPr>
              <a:t>Notice that the output is HIGH whenever </a:t>
            </a:r>
            <a:r>
              <a:rPr lang="en-US" altLang="zh-CN" sz="2400" i="1" dirty="0">
                <a:ea typeface="宋体" charset="-122"/>
              </a:rPr>
              <a:t>A </a:t>
            </a:r>
            <a:r>
              <a:rPr lang="en-US" altLang="zh-CN" sz="2400" dirty="0">
                <a:ea typeface="宋体" charset="-122"/>
              </a:rPr>
              <a:t>and </a:t>
            </a:r>
            <a:r>
              <a:rPr lang="en-US" altLang="zh-CN" sz="2400" i="1" dirty="0">
                <a:ea typeface="宋体" charset="-122"/>
              </a:rPr>
              <a:t>B</a:t>
            </a:r>
            <a:r>
              <a:rPr lang="en-US" altLang="zh-CN" sz="2400" dirty="0">
                <a:ea typeface="宋体" charset="-122"/>
              </a:rPr>
              <a:t> </a:t>
            </a:r>
            <a:r>
              <a:rPr lang="en-US" altLang="zh-CN" sz="2400" u="sng" dirty="0">
                <a:ea typeface="宋体" charset="-122"/>
              </a:rPr>
              <a:t>disagree</a:t>
            </a:r>
            <a:r>
              <a:rPr lang="en-US" altLang="zh-CN" sz="2400" dirty="0">
                <a:ea typeface="宋体" charset="-122"/>
              </a:rPr>
              <a:t>.</a:t>
            </a:r>
          </a:p>
        </p:txBody>
      </p:sp>
      <p:sp>
        <p:nvSpPr>
          <p:cNvPr id="85" name="Text Box 31"/>
          <p:cNvSpPr txBox="1">
            <a:spLocks noChangeArrowheads="1"/>
          </p:cNvSpPr>
          <p:nvPr/>
        </p:nvSpPr>
        <p:spPr bwMode="auto">
          <a:xfrm>
            <a:off x="755576" y="3584848"/>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Boolean expression is</a:t>
            </a:r>
          </a:p>
        </p:txBody>
      </p:sp>
      <p:sp>
        <p:nvSpPr>
          <p:cNvPr id="86" name="Text Box 33"/>
          <p:cNvSpPr txBox="1">
            <a:spLocks noChangeArrowheads="1"/>
          </p:cNvSpPr>
          <p:nvPr/>
        </p:nvSpPr>
        <p:spPr bwMode="auto">
          <a:xfrm>
            <a:off x="755576" y="4118248"/>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ea typeface="宋体" charset="-122"/>
              </a:rPr>
              <a:t>The circuit can be drawn as</a:t>
            </a:r>
          </a:p>
        </p:txBody>
      </p:sp>
      <p:sp>
        <p:nvSpPr>
          <p:cNvPr id="87" name="Text Box 34"/>
          <p:cNvSpPr txBox="1">
            <a:spLocks noChangeArrowheads="1"/>
          </p:cNvSpPr>
          <p:nvPr/>
        </p:nvSpPr>
        <p:spPr bwMode="auto">
          <a:xfrm>
            <a:off x="4051176" y="5373216"/>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dirty="0">
                <a:solidFill>
                  <a:srgbClr val="FF0000"/>
                </a:solidFill>
                <a:ea typeface="宋体" charset="-122"/>
                <a:cs typeface="Times New Roman" pitchFamily="18" charset="0"/>
              </a:rPr>
              <a:t>X</a:t>
            </a:r>
          </a:p>
        </p:txBody>
      </p:sp>
      <p:graphicFrame>
        <p:nvGraphicFramePr>
          <p:cNvPr id="88" name="Object 35"/>
          <p:cNvGraphicFramePr>
            <a:graphicFrameLocks noChangeAspect="1"/>
          </p:cNvGraphicFramePr>
          <p:nvPr>
            <p:extLst>
              <p:ext uri="{D42A27DB-BD31-4B8C-83A1-F6EECF244321}">
                <p14:modId xmlns:p14="http://schemas.microsoft.com/office/powerpoint/2010/main" val="1931680900"/>
              </p:ext>
            </p:extLst>
          </p:nvPr>
        </p:nvGraphicFramePr>
        <p:xfrm>
          <a:off x="5004048" y="5517232"/>
          <a:ext cx="2982913" cy="579438"/>
        </p:xfrm>
        <a:graphic>
          <a:graphicData uri="http://schemas.openxmlformats.org/presentationml/2006/ole">
            <mc:AlternateContent xmlns:mc="http://schemas.openxmlformats.org/markup-compatibility/2006">
              <mc:Choice xmlns:v="urn:schemas-microsoft-com:vml" Requires="v">
                <p:oleObj spid="_x0000_s98612" name="CorelDRAW" r:id="rId7" imgW="1544213" imgH="299761" progId="CorelDRAW.Graphic.13">
                  <p:embed/>
                </p:oleObj>
              </mc:Choice>
              <mc:Fallback>
                <p:oleObj name="CorelDRAW" r:id="rId7" imgW="1544213" imgH="299761"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5517232"/>
                        <a:ext cx="2982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Line 39"/>
          <p:cNvSpPr>
            <a:spLocks noChangeShapeType="1"/>
          </p:cNvSpPr>
          <p:nvPr/>
        </p:nvSpPr>
        <p:spPr bwMode="auto">
          <a:xfrm>
            <a:off x="4641776" y="4270648"/>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Text Box 40"/>
          <p:cNvSpPr txBox="1">
            <a:spLocks noChangeArrowheads="1"/>
          </p:cNvSpPr>
          <p:nvPr/>
        </p:nvSpPr>
        <p:spPr bwMode="auto">
          <a:xfrm>
            <a:off x="4870376" y="465164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ea typeface="宋体" charset="-122"/>
              </a:rPr>
              <a:t>Symbols:</a:t>
            </a:r>
          </a:p>
        </p:txBody>
      </p:sp>
      <p:sp>
        <p:nvSpPr>
          <p:cNvPr id="91" name="Text Box 41"/>
          <p:cNvSpPr txBox="1">
            <a:spLocks noChangeArrowheads="1"/>
          </p:cNvSpPr>
          <p:nvPr/>
        </p:nvSpPr>
        <p:spPr bwMode="auto">
          <a:xfrm>
            <a:off x="4644008" y="5108674"/>
            <a:ext cx="43498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charset="-122"/>
              </a:rPr>
              <a:t>Distinctive shape     </a:t>
            </a:r>
            <a:r>
              <a:rPr lang="en-US" altLang="zh-CN" dirty="0" smtClean="0">
                <a:ea typeface="宋体" charset="-122"/>
              </a:rPr>
              <a:t>Rectangular </a:t>
            </a:r>
            <a:r>
              <a:rPr lang="en-US" altLang="zh-CN" dirty="0">
                <a:ea typeface="宋体" charset="-122"/>
              </a:rPr>
              <a:t>outline</a:t>
            </a:r>
          </a:p>
        </p:txBody>
      </p:sp>
      <p:grpSp>
        <p:nvGrpSpPr>
          <p:cNvPr id="92" name="Group 47"/>
          <p:cNvGrpSpPr>
            <a:grpSpLocks/>
          </p:cNvGrpSpPr>
          <p:nvPr/>
        </p:nvGrpSpPr>
        <p:grpSpPr bwMode="auto">
          <a:xfrm>
            <a:off x="4139953" y="3645024"/>
            <a:ext cx="1905000" cy="457201"/>
            <a:chOff x="2640" y="1920"/>
            <a:chExt cx="1200" cy="288"/>
          </a:xfrm>
        </p:grpSpPr>
        <p:sp>
          <p:nvSpPr>
            <p:cNvPr id="93" name="Text Box 44"/>
            <p:cNvSpPr txBox="1">
              <a:spLocks noChangeArrowheads="1"/>
            </p:cNvSpPr>
            <p:nvPr/>
          </p:nvSpPr>
          <p:spPr bwMode="auto">
            <a:xfrm>
              <a:off x="2640"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rPr>
                <a:t>X = AB + AB</a:t>
              </a:r>
            </a:p>
          </p:txBody>
        </p:sp>
        <p:sp>
          <p:nvSpPr>
            <p:cNvPr id="94" name="Line 45"/>
            <p:cNvSpPr>
              <a:spLocks noChangeShapeType="1"/>
            </p:cNvSpPr>
            <p:nvPr/>
          </p:nvSpPr>
          <p:spPr bwMode="auto">
            <a:xfrm>
              <a:off x="2958" y="1968"/>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46"/>
            <p:cNvSpPr>
              <a:spLocks noChangeShapeType="1"/>
            </p:cNvSpPr>
            <p:nvPr/>
          </p:nvSpPr>
          <p:spPr bwMode="auto">
            <a:xfrm>
              <a:off x="3366" y="1968"/>
              <a:ext cx="96"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218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1000"/>
                                        <p:tgtEl>
                                          <p:spTgt spid="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left)">
                                      <p:cBhvr>
                                        <p:cTn id="16" dur="500"/>
                                        <p:tgtEl>
                                          <p:spTgt spid="86"/>
                                        </p:tgtEl>
                                      </p:cBhvr>
                                    </p:animEffect>
                                  </p:childTnLst>
                                </p:cTn>
                              </p:par>
                              <p:par>
                                <p:cTn id="17" presetID="37"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1000"/>
                                        <p:tgtEl>
                                          <p:spTgt spid="80"/>
                                        </p:tgtEl>
                                      </p:cBhvr>
                                    </p:animEffect>
                                    <p:anim calcmode="lin" valueType="num">
                                      <p:cBhvr>
                                        <p:cTn id="20" dur="1000" fill="hold"/>
                                        <p:tgtEl>
                                          <p:spTgt spid="80"/>
                                        </p:tgtEl>
                                        <p:attrNameLst>
                                          <p:attrName>ppt_x</p:attrName>
                                        </p:attrNameLst>
                                      </p:cBhvr>
                                      <p:tavLst>
                                        <p:tav tm="0">
                                          <p:val>
                                            <p:strVal val="#ppt_x"/>
                                          </p:val>
                                        </p:tav>
                                        <p:tav tm="100000">
                                          <p:val>
                                            <p:strVal val="#ppt_x"/>
                                          </p:val>
                                        </p:tav>
                                      </p:tavLst>
                                    </p:anim>
                                    <p:anim calcmode="lin" valueType="num">
                                      <p:cBhvr>
                                        <p:cTn id="21" dur="900" decel="100000" fill="hold"/>
                                        <p:tgtEl>
                                          <p:spTgt spid="8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0"/>
                                        </p:tgtEl>
                                        <p:attrNameLst>
                                          <p:attrName>ppt_y</p:attrName>
                                        </p:attrNameLst>
                                      </p:cBhvr>
                                      <p:tavLst>
                                        <p:tav tm="0">
                                          <p:val>
                                            <p:strVal val="#ppt_y-.03"/>
                                          </p:val>
                                        </p:tav>
                                        <p:tav tm="100000">
                                          <p:val>
                                            <p:strVal val="#ppt_y"/>
                                          </p:val>
                                        </p:tav>
                                      </p:tavLst>
                                    </p:anim>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dissolve">
                                      <p:cBhvr>
                                        <p:cTn id="26" dur="500"/>
                                        <p:tgtEl>
                                          <p:spTgt spid="8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dissolve">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ipe(up)">
                                      <p:cBhvr>
                                        <p:cTn id="37" dur="500"/>
                                        <p:tgtEl>
                                          <p:spTgt spid="89"/>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anim calcmode="lin" valueType="num">
                                      <p:cBhvr additive="base">
                                        <p:cTn id="40" dur="500" fill="hold"/>
                                        <p:tgtEl>
                                          <p:spTgt spid="90"/>
                                        </p:tgtEl>
                                        <p:attrNameLst>
                                          <p:attrName>ppt_x</p:attrName>
                                        </p:attrNameLst>
                                      </p:cBhvr>
                                      <p:tavLst>
                                        <p:tav tm="0">
                                          <p:val>
                                            <p:strVal val="1+#ppt_w/2"/>
                                          </p:val>
                                        </p:tav>
                                        <p:tav tm="100000">
                                          <p:val>
                                            <p:strVal val="#ppt_x"/>
                                          </p:val>
                                        </p:tav>
                                      </p:tavLst>
                                    </p:anim>
                                    <p:anim calcmode="lin" valueType="num">
                                      <p:cBhvr additive="base">
                                        <p:cTn id="41" dur="500" fill="hold"/>
                                        <p:tgtEl>
                                          <p:spTgt spid="90"/>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37" presetClass="entr" presetSubtype="0" fill="hold" nodeType="after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1000"/>
                                        <p:tgtEl>
                                          <p:spTgt spid="88"/>
                                        </p:tgtEl>
                                      </p:cBhvr>
                                    </p:animEffect>
                                    <p:anim calcmode="lin" valueType="num">
                                      <p:cBhvr>
                                        <p:cTn id="46" dur="1000" fill="hold"/>
                                        <p:tgtEl>
                                          <p:spTgt spid="88"/>
                                        </p:tgtEl>
                                        <p:attrNameLst>
                                          <p:attrName>ppt_x</p:attrName>
                                        </p:attrNameLst>
                                      </p:cBhvr>
                                      <p:tavLst>
                                        <p:tav tm="0">
                                          <p:val>
                                            <p:strVal val="#ppt_x"/>
                                          </p:val>
                                        </p:tav>
                                        <p:tav tm="100000">
                                          <p:val>
                                            <p:strVal val="#ppt_x"/>
                                          </p:val>
                                        </p:tav>
                                      </p:tavLst>
                                    </p:anim>
                                    <p:anim calcmode="lin" valueType="num">
                                      <p:cBhvr>
                                        <p:cTn id="47" dur="900" decel="100000" fill="hold"/>
                                        <p:tgtEl>
                                          <p:spTgt spid="88"/>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88"/>
                                        </p:tgtEl>
                                        <p:attrNameLst>
                                          <p:attrName>ppt_y</p:attrName>
                                        </p:attrNameLst>
                                      </p:cBhvr>
                                      <p:tavLst>
                                        <p:tav tm="0">
                                          <p:val>
                                            <p:strVal val="#ppt_y-.03"/>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left)">
                                      <p:cBhvr>
                                        <p:cTn id="5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5" grpId="0"/>
      <p:bldP spid="86" grpId="0"/>
      <p:bldP spid="87" grpId="0"/>
      <p:bldP spid="89" grpId="0" animBg="1"/>
      <p:bldP spid="90"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a:ea typeface="宋体" pitchFamily="2" charset="-122"/>
              </a:rPr>
              <a:t>Basic Combinational </a:t>
            </a:r>
            <a:r>
              <a:rPr lang="en-US" altLang="zh-CN" sz="3200" dirty="0" smtClean="0">
                <a:ea typeface="宋体" pitchFamily="2" charset="-122"/>
              </a:rPr>
              <a:t>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Exclusive-NOR </a:t>
            </a:r>
            <a:r>
              <a:rPr lang="en-US" altLang="zh-CN" b="1" dirty="0">
                <a:ea typeface="宋体" charset="-122"/>
              </a:rPr>
              <a:t>Logic</a:t>
            </a:r>
          </a:p>
          <a:p>
            <a:pPr algn="just">
              <a:buFont typeface="Wingdings" pitchFamily="2" charset="2"/>
              <a:buChar char="Ø"/>
            </a:pPr>
            <a:endParaRPr lang="en-US" altLang="zh-CN" b="1" dirty="0">
              <a:ea typeface="宋体" charset="-122"/>
            </a:endParaRPr>
          </a:p>
        </p:txBody>
      </p:sp>
      <p:sp>
        <p:nvSpPr>
          <p:cNvPr id="22" name="Text Box 2"/>
          <p:cNvSpPr txBox="1">
            <a:spLocks noChangeArrowheads="1"/>
          </p:cNvSpPr>
          <p:nvPr/>
        </p:nvSpPr>
        <p:spPr bwMode="auto">
          <a:xfrm>
            <a:off x="827584" y="2297832"/>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truth table for an exclusive-NOR gate is</a:t>
            </a:r>
          </a:p>
        </p:txBody>
      </p:sp>
      <p:sp>
        <p:nvSpPr>
          <p:cNvPr id="23" name="Text Box 7"/>
          <p:cNvSpPr txBox="1">
            <a:spLocks noChangeArrowheads="1"/>
          </p:cNvSpPr>
          <p:nvPr/>
        </p:nvSpPr>
        <p:spPr bwMode="auto">
          <a:xfrm>
            <a:off x="827584" y="487335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24" name="Text Box 8"/>
          <p:cNvSpPr txBox="1">
            <a:spLocks noChangeArrowheads="1"/>
          </p:cNvSpPr>
          <p:nvPr/>
        </p:nvSpPr>
        <p:spPr bwMode="auto">
          <a:xfrm>
            <a:off x="827584" y="540675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25" name="Text Box 10"/>
          <p:cNvSpPr txBox="1">
            <a:spLocks noChangeArrowheads="1"/>
          </p:cNvSpPr>
          <p:nvPr/>
        </p:nvSpPr>
        <p:spPr bwMode="auto">
          <a:xfrm>
            <a:off x="827584" y="2755032"/>
            <a:ext cx="61206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charset="-122"/>
              </a:rPr>
              <a:t>Notice that the output is HIGH whenever </a:t>
            </a:r>
            <a:r>
              <a:rPr lang="en-US" altLang="zh-CN" sz="2400" i="1" dirty="0">
                <a:ea typeface="宋体" charset="-122"/>
              </a:rPr>
              <a:t>A </a:t>
            </a:r>
            <a:r>
              <a:rPr lang="en-US" altLang="zh-CN" sz="2400" dirty="0">
                <a:ea typeface="宋体" charset="-122"/>
              </a:rPr>
              <a:t>and </a:t>
            </a:r>
            <a:r>
              <a:rPr lang="en-US" altLang="zh-CN" sz="2400" i="1" dirty="0">
                <a:ea typeface="宋体" charset="-122"/>
              </a:rPr>
              <a:t>B</a:t>
            </a:r>
            <a:r>
              <a:rPr lang="en-US" altLang="zh-CN" sz="2400" dirty="0">
                <a:ea typeface="宋体" charset="-122"/>
              </a:rPr>
              <a:t> </a:t>
            </a:r>
            <a:r>
              <a:rPr lang="en-US" altLang="zh-CN" sz="2400" u="sng" dirty="0">
                <a:ea typeface="宋体" charset="-122"/>
              </a:rPr>
              <a:t>agree</a:t>
            </a:r>
            <a:r>
              <a:rPr lang="en-US" altLang="zh-CN" sz="2400" dirty="0">
                <a:ea typeface="宋体" charset="-122"/>
              </a:rPr>
              <a:t>.</a:t>
            </a:r>
          </a:p>
        </p:txBody>
      </p:sp>
      <p:sp>
        <p:nvSpPr>
          <p:cNvPr id="26" name="Text Box 12"/>
          <p:cNvSpPr txBox="1">
            <a:spLocks noChangeArrowheads="1"/>
          </p:cNvSpPr>
          <p:nvPr/>
        </p:nvSpPr>
        <p:spPr bwMode="auto">
          <a:xfrm>
            <a:off x="827584" y="3573016"/>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Boolean expression is</a:t>
            </a:r>
          </a:p>
        </p:txBody>
      </p:sp>
      <p:sp>
        <p:nvSpPr>
          <p:cNvPr id="27" name="Text Box 13"/>
          <p:cNvSpPr txBox="1">
            <a:spLocks noChangeArrowheads="1"/>
          </p:cNvSpPr>
          <p:nvPr/>
        </p:nvSpPr>
        <p:spPr bwMode="auto">
          <a:xfrm>
            <a:off x="827584" y="4050432"/>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ea typeface="宋体" charset="-122"/>
              </a:rPr>
              <a:t>The circuit can be drawn as</a:t>
            </a:r>
          </a:p>
        </p:txBody>
      </p:sp>
      <p:sp>
        <p:nvSpPr>
          <p:cNvPr id="28" name="Text Box 14"/>
          <p:cNvSpPr txBox="1">
            <a:spLocks noChangeArrowheads="1"/>
          </p:cNvSpPr>
          <p:nvPr/>
        </p:nvSpPr>
        <p:spPr bwMode="auto">
          <a:xfrm>
            <a:off x="4027984" y="517815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a:t>
            </a:r>
          </a:p>
        </p:txBody>
      </p:sp>
      <p:sp>
        <p:nvSpPr>
          <p:cNvPr id="29" name="Text Box 17"/>
          <p:cNvSpPr txBox="1">
            <a:spLocks noChangeArrowheads="1"/>
          </p:cNvSpPr>
          <p:nvPr/>
        </p:nvSpPr>
        <p:spPr bwMode="auto">
          <a:xfrm>
            <a:off x="4942384" y="4583832"/>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ea typeface="宋体" charset="-122"/>
              </a:rPr>
              <a:t>Symbols:</a:t>
            </a:r>
          </a:p>
        </p:txBody>
      </p:sp>
      <p:sp>
        <p:nvSpPr>
          <p:cNvPr id="30" name="Text Box 18"/>
          <p:cNvSpPr txBox="1">
            <a:spLocks noChangeArrowheads="1"/>
          </p:cNvSpPr>
          <p:nvPr/>
        </p:nvSpPr>
        <p:spPr bwMode="auto">
          <a:xfrm>
            <a:off x="4866455" y="5229200"/>
            <a:ext cx="4277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charset="-122"/>
              </a:rPr>
              <a:t>Distinctive shape </a:t>
            </a:r>
            <a:r>
              <a:rPr lang="en-US" altLang="zh-CN" dirty="0" smtClean="0">
                <a:ea typeface="宋体" charset="-122"/>
              </a:rPr>
              <a:t>  </a:t>
            </a:r>
            <a:r>
              <a:rPr lang="en-US" altLang="zh-CN" dirty="0">
                <a:ea typeface="宋体" charset="-122"/>
              </a:rPr>
              <a:t>Rectangular outline</a:t>
            </a:r>
          </a:p>
        </p:txBody>
      </p:sp>
      <p:graphicFrame>
        <p:nvGraphicFramePr>
          <p:cNvPr id="31" name="Object 19"/>
          <p:cNvGraphicFramePr>
            <a:graphicFrameLocks noChangeAspect="1"/>
          </p:cNvGraphicFramePr>
          <p:nvPr>
            <p:extLst>
              <p:ext uri="{D42A27DB-BD31-4B8C-83A1-F6EECF244321}">
                <p14:modId xmlns:p14="http://schemas.microsoft.com/office/powerpoint/2010/main" val="3354952347"/>
              </p:ext>
            </p:extLst>
          </p:nvPr>
        </p:nvGraphicFramePr>
        <p:xfrm>
          <a:off x="7034658" y="2137494"/>
          <a:ext cx="2001838" cy="2057400"/>
        </p:xfrm>
        <a:graphic>
          <a:graphicData uri="http://schemas.openxmlformats.org/presentationml/2006/ole">
            <mc:AlternateContent xmlns:mc="http://schemas.openxmlformats.org/markup-compatibility/2006">
              <mc:Choice xmlns:v="urn:schemas-microsoft-com:vml" Requires="v">
                <p:oleObj spid="_x0000_s99630" name="CorelDRAW" r:id="rId3" imgW="1025411" imgH="1054689" progId="CorelDRAW.Graphic.13">
                  <p:embed/>
                </p:oleObj>
              </mc:Choice>
              <mc:Fallback>
                <p:oleObj name="CorelDRAW" r:id="rId3" imgW="1025411" imgH="105468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658" y="2137494"/>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20"/>
          <p:cNvGraphicFramePr>
            <a:graphicFrameLocks noChangeAspect="1"/>
          </p:cNvGraphicFramePr>
          <p:nvPr>
            <p:extLst>
              <p:ext uri="{D42A27DB-BD31-4B8C-83A1-F6EECF244321}">
                <p14:modId xmlns:p14="http://schemas.microsoft.com/office/powerpoint/2010/main" val="2409445080"/>
              </p:ext>
            </p:extLst>
          </p:nvPr>
        </p:nvGraphicFramePr>
        <p:xfrm>
          <a:off x="1056184" y="4797152"/>
          <a:ext cx="3276600" cy="1341438"/>
        </p:xfrm>
        <a:graphic>
          <a:graphicData uri="http://schemas.openxmlformats.org/presentationml/2006/ole">
            <mc:AlternateContent xmlns:mc="http://schemas.openxmlformats.org/markup-compatibility/2006">
              <mc:Choice xmlns:v="urn:schemas-microsoft-com:vml" Requires="v">
                <p:oleObj spid="_x0000_s99631" name="CorelDRAW" r:id="rId5" imgW="1791261" imgH="733471" progId="CorelDRAW.Graphic.13">
                  <p:embed/>
                </p:oleObj>
              </mc:Choice>
              <mc:Fallback>
                <p:oleObj name="CorelDRAW" r:id="rId5" imgW="1791261" imgH="733471"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184" y="4797152"/>
                        <a:ext cx="32766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21"/>
          <p:cNvGraphicFramePr>
            <a:graphicFrameLocks noChangeAspect="1"/>
          </p:cNvGraphicFramePr>
          <p:nvPr>
            <p:extLst>
              <p:ext uri="{D42A27DB-BD31-4B8C-83A1-F6EECF244321}">
                <p14:modId xmlns:p14="http://schemas.microsoft.com/office/powerpoint/2010/main" val="3995251934"/>
              </p:ext>
            </p:extLst>
          </p:nvPr>
        </p:nvGraphicFramePr>
        <p:xfrm>
          <a:off x="5094784" y="5805065"/>
          <a:ext cx="2971800" cy="576263"/>
        </p:xfrm>
        <a:graphic>
          <a:graphicData uri="http://schemas.openxmlformats.org/presentationml/2006/ole">
            <mc:AlternateContent xmlns:mc="http://schemas.openxmlformats.org/markup-compatibility/2006">
              <mc:Choice xmlns:v="urn:schemas-microsoft-com:vml" Requires="v">
                <p:oleObj spid="_x0000_s99632" name="CorelDRAW" r:id="rId7" imgW="1544213" imgH="299761" progId="CorelDRAW.Graphic.13">
                  <p:embed/>
                </p:oleObj>
              </mc:Choice>
              <mc:Fallback>
                <p:oleObj name="CorelDRAW" r:id="rId7" imgW="1544213" imgH="299761"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4784" y="5805065"/>
                        <a:ext cx="29718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 name="Group 35"/>
          <p:cNvGrpSpPr>
            <a:grpSpLocks/>
          </p:cNvGrpSpPr>
          <p:nvPr/>
        </p:nvGrpSpPr>
        <p:grpSpPr bwMode="auto">
          <a:xfrm>
            <a:off x="4314803" y="3645024"/>
            <a:ext cx="2246314" cy="412750"/>
            <a:chOff x="2688" y="1920"/>
            <a:chExt cx="1415" cy="260"/>
          </a:xfrm>
        </p:grpSpPr>
        <p:sp>
          <p:nvSpPr>
            <p:cNvPr id="38" name="Text Box 34"/>
            <p:cNvSpPr txBox="1">
              <a:spLocks noChangeArrowheads="1"/>
            </p:cNvSpPr>
            <p:nvPr/>
          </p:nvSpPr>
          <p:spPr bwMode="auto">
            <a:xfrm>
              <a:off x="2759" y="1920"/>
              <a:ext cx="13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dirty="0">
                  <a:solidFill>
                    <a:srgbClr val="FF0000"/>
                  </a:solidFill>
                  <a:ea typeface="宋体" charset="-122"/>
                </a:rPr>
                <a:t>X = AB + AB</a:t>
              </a:r>
            </a:p>
          </p:txBody>
        </p:sp>
        <p:sp>
          <p:nvSpPr>
            <p:cNvPr id="35" name="AutoShape 28"/>
            <p:cNvSpPr>
              <a:spLocks noChangeAspect="1" noChangeArrowheads="1" noTextEdit="1"/>
            </p:cNvSpPr>
            <p:nvPr/>
          </p:nvSpPr>
          <p:spPr bwMode="auto">
            <a:xfrm>
              <a:off x="2688" y="1920"/>
              <a:ext cx="120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Line 30"/>
            <p:cNvSpPr>
              <a:spLocks noChangeShapeType="1"/>
            </p:cNvSpPr>
            <p:nvPr/>
          </p:nvSpPr>
          <p:spPr bwMode="auto">
            <a:xfrm>
              <a:off x="3108" y="1968"/>
              <a:ext cx="105"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1"/>
            <p:cNvSpPr>
              <a:spLocks noChangeShapeType="1"/>
            </p:cNvSpPr>
            <p:nvPr/>
          </p:nvSpPr>
          <p:spPr bwMode="auto">
            <a:xfrm>
              <a:off x="3213" y="1971"/>
              <a:ext cx="104"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5882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p:stCondLst>
                              <p:cond delay="500"/>
                            </p:stCondLst>
                            <p:childTnLst>
                              <p:par>
                                <p:cTn id="18" presetID="37"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0"/>
                                        <p:tgtEl>
                                          <p:spTgt spid="32"/>
                                        </p:tgtEl>
                                      </p:cBhvr>
                                    </p:animEffect>
                                    <p:anim calcmode="lin" valueType="num">
                                      <p:cBhvr>
                                        <p:cTn id="21" dur="1000" fill="hold"/>
                                        <p:tgtEl>
                                          <p:spTgt spid="32"/>
                                        </p:tgtEl>
                                        <p:attrNameLst>
                                          <p:attrName>ppt_x</p:attrName>
                                        </p:attrNameLst>
                                      </p:cBhvr>
                                      <p:tavLst>
                                        <p:tav tm="0">
                                          <p:val>
                                            <p:strVal val="#ppt_x"/>
                                          </p:val>
                                        </p:tav>
                                        <p:tav tm="100000">
                                          <p:val>
                                            <p:strVal val="#ppt_x"/>
                                          </p:val>
                                        </p:tav>
                                      </p:tavLst>
                                    </p:anim>
                                    <p:anim calcmode="lin" valueType="num">
                                      <p:cBhvr>
                                        <p:cTn id="22" dur="900" decel="100000" fill="hold"/>
                                        <p:tgtEl>
                                          <p:spTgt spid="32"/>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24" fill="hold">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par>
                                <p:cTn id="28" presetID="9"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dissolve">
                                      <p:cBhvr>
                                        <p:cTn id="30" dur="500"/>
                                        <p:tgtEl>
                                          <p:spTgt spid="24"/>
                                        </p:tgtEl>
                                      </p:cBhvr>
                                    </p:animEffect>
                                  </p:childTnLst>
                                </p:cTn>
                              </p:par>
                              <p:par>
                                <p:cTn id="31" presetID="9"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dissolve">
                                      <p:cBhvr>
                                        <p:cTn id="33" dur="500"/>
                                        <p:tgtEl>
                                          <p:spTgt spid="28"/>
                                        </p:tgtEl>
                                      </p:cBhvr>
                                    </p:animEffect>
                                  </p:childTnLst>
                                </p:cTn>
                              </p:par>
                              <p:par>
                                <p:cTn id="34" presetID="2" presetClass="entr" presetSubtype="2"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1+#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Exclusive-OR Logic</a:t>
            </a:r>
          </a:p>
        </p:txBody>
      </p:sp>
      <p:sp>
        <p:nvSpPr>
          <p:cNvPr id="36" name="WordArt 29"/>
          <p:cNvSpPr>
            <a:spLocks noChangeArrowheads="1" noChangeShapeType="1" noTextEdit="1"/>
          </p:cNvSpPr>
          <p:nvPr/>
        </p:nvSpPr>
        <p:spPr bwMode="auto">
          <a:xfrm>
            <a:off x="904528" y="233166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37" name="Text Box 5"/>
          <p:cNvSpPr txBox="1">
            <a:spLocks noChangeArrowheads="1"/>
          </p:cNvSpPr>
          <p:nvPr/>
        </p:nvSpPr>
        <p:spPr bwMode="auto">
          <a:xfrm>
            <a:off x="2267745" y="2322745"/>
            <a:ext cx="66247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200" dirty="0" smtClean="0">
                <a:ea typeface="宋体" charset="-122"/>
              </a:rPr>
              <a:t>To implement an even parity code generator </a:t>
            </a:r>
          </a:p>
        </p:txBody>
      </p:sp>
      <p:sp>
        <p:nvSpPr>
          <p:cNvPr id="38" name="Text Box 5"/>
          <p:cNvSpPr txBox="1">
            <a:spLocks noChangeArrowheads="1"/>
          </p:cNvSpPr>
          <p:nvPr/>
        </p:nvSpPr>
        <p:spPr bwMode="auto">
          <a:xfrm>
            <a:off x="755575" y="2852936"/>
            <a:ext cx="813690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200" dirty="0" smtClean="0">
                <a:ea typeface="宋体" charset="-122"/>
              </a:rPr>
              <a:t>A  parity bit will be added to the original code to make the total number of 1’s in code even.</a:t>
            </a:r>
          </a:p>
        </p:txBody>
      </p:sp>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65" y="3782508"/>
            <a:ext cx="765456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additive="base">
                                        <p:cTn id="7" dur="500" fill="hold"/>
                                        <p:tgtEl>
                                          <p:spTgt spid="123906"/>
                                        </p:tgtEl>
                                        <p:attrNameLst>
                                          <p:attrName>ppt_x</p:attrName>
                                        </p:attrNameLst>
                                      </p:cBhvr>
                                      <p:tavLst>
                                        <p:tav tm="0">
                                          <p:val>
                                            <p:strVal val="#ppt_x"/>
                                          </p:val>
                                        </p:tav>
                                        <p:tav tm="100000">
                                          <p:val>
                                            <p:strVal val="#ppt_x"/>
                                          </p:val>
                                        </p:tav>
                                      </p:tavLst>
                                    </p:anim>
                                    <p:anim calcmode="lin" valueType="num">
                                      <p:cBhvr additive="base">
                                        <p:cTn id="8" dur="500" fill="hold"/>
                                        <p:tgtEl>
                                          <p:spTgt spid="1239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Combinational Logic </a:t>
            </a:r>
            <a:r>
              <a:rPr lang="en-US" altLang="zh-CN" b="1" dirty="0" smtClean="0">
                <a:ea typeface="宋体" charset="-122"/>
              </a:rPr>
              <a:t>Circuits</a:t>
            </a:r>
            <a:endParaRPr lang="en-US" altLang="zh-CN" b="1" dirty="0">
              <a:ea typeface="宋体" charset="-122"/>
            </a:endParaRPr>
          </a:p>
        </p:txBody>
      </p:sp>
      <p:sp>
        <p:nvSpPr>
          <p:cNvPr id="39" name="Text Box 20"/>
          <p:cNvSpPr txBox="1">
            <a:spLocks noChangeArrowheads="1"/>
          </p:cNvSpPr>
          <p:nvPr/>
        </p:nvSpPr>
        <p:spPr bwMode="auto">
          <a:xfrm>
            <a:off x="827584" y="2827784"/>
            <a:ext cx="72912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charset="-122"/>
              </a:rPr>
              <a:t>For each circuit, determine if the LED should be on or off.</a:t>
            </a:r>
          </a:p>
        </p:txBody>
      </p:sp>
      <p:graphicFrame>
        <p:nvGraphicFramePr>
          <p:cNvPr id="40" name="Object 21"/>
          <p:cNvGraphicFramePr>
            <a:graphicFrameLocks noChangeAspect="1"/>
          </p:cNvGraphicFramePr>
          <p:nvPr>
            <p:extLst>
              <p:ext uri="{D42A27DB-BD31-4B8C-83A1-F6EECF244321}">
                <p14:modId xmlns:p14="http://schemas.microsoft.com/office/powerpoint/2010/main" val="4264116739"/>
              </p:ext>
            </p:extLst>
          </p:nvPr>
        </p:nvGraphicFramePr>
        <p:xfrm>
          <a:off x="1438349" y="3312517"/>
          <a:ext cx="6950075" cy="1560513"/>
        </p:xfrm>
        <a:graphic>
          <a:graphicData uri="http://schemas.openxmlformats.org/presentationml/2006/ole">
            <mc:AlternateContent xmlns:mc="http://schemas.openxmlformats.org/markup-compatibility/2006">
              <mc:Choice xmlns:v="urn:schemas-microsoft-com:vml" Requires="v">
                <p:oleObj spid="_x0000_s100648" name="CorelDRAW" r:id="rId3" imgW="6128995" imgH="1376401" progId="CorelDRAW.Graphic.12">
                  <p:embed/>
                </p:oleObj>
              </mc:Choice>
              <mc:Fallback>
                <p:oleObj name="CorelDRAW" r:id="rId3" imgW="6128995" imgH="1376401"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349" y="3312517"/>
                        <a:ext cx="695007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Text Box 23"/>
          <p:cNvSpPr txBox="1">
            <a:spLocks noChangeArrowheads="1"/>
          </p:cNvSpPr>
          <p:nvPr/>
        </p:nvSpPr>
        <p:spPr bwMode="auto">
          <a:xfrm>
            <a:off x="1895549" y="4790480"/>
            <a:ext cx="533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a:ea typeface="宋体" charset="-122"/>
              </a:rPr>
              <a:t>(a)                                    (b)                                      (c)</a:t>
            </a:r>
          </a:p>
        </p:txBody>
      </p:sp>
      <p:sp>
        <p:nvSpPr>
          <p:cNvPr id="42" name="Text Box 24"/>
          <p:cNvSpPr txBox="1">
            <a:spLocks noChangeArrowheads="1"/>
          </p:cNvSpPr>
          <p:nvPr/>
        </p:nvSpPr>
        <p:spPr bwMode="auto">
          <a:xfrm>
            <a:off x="844624" y="5157192"/>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charset="-122"/>
              </a:rPr>
              <a:t>Circuit (a): XOR, inputs agree, output is LOW, LED is ON.</a:t>
            </a:r>
          </a:p>
        </p:txBody>
      </p:sp>
      <p:sp>
        <p:nvSpPr>
          <p:cNvPr id="43" name="Text Box 25"/>
          <p:cNvSpPr txBox="1">
            <a:spLocks noChangeArrowheads="1"/>
          </p:cNvSpPr>
          <p:nvPr/>
        </p:nvSpPr>
        <p:spPr bwMode="auto">
          <a:xfrm>
            <a:off x="844624" y="5538192"/>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charset="-122"/>
              </a:rPr>
              <a:t>Circuit (b): XNOR, inputs disagree, output is LOW, LED is ON.</a:t>
            </a:r>
          </a:p>
        </p:txBody>
      </p:sp>
      <p:sp>
        <p:nvSpPr>
          <p:cNvPr id="44" name="Text Box 26"/>
          <p:cNvSpPr txBox="1">
            <a:spLocks noChangeArrowheads="1"/>
          </p:cNvSpPr>
          <p:nvPr/>
        </p:nvSpPr>
        <p:spPr bwMode="auto">
          <a:xfrm>
            <a:off x="844624" y="5919192"/>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charset="-122"/>
              </a:rPr>
              <a:t>Circuit (c): XOR, inputs disagree, output is HIGH, LED is OFF.</a:t>
            </a:r>
          </a:p>
        </p:txBody>
      </p:sp>
      <p:graphicFrame>
        <p:nvGraphicFramePr>
          <p:cNvPr id="45" name="Object 27"/>
          <p:cNvGraphicFramePr>
            <a:graphicFrameLocks noChangeAspect="1"/>
          </p:cNvGraphicFramePr>
          <p:nvPr>
            <p:extLst>
              <p:ext uri="{D42A27DB-BD31-4B8C-83A1-F6EECF244321}">
                <p14:modId xmlns:p14="http://schemas.microsoft.com/office/powerpoint/2010/main" val="4082316692"/>
              </p:ext>
            </p:extLst>
          </p:nvPr>
        </p:nvGraphicFramePr>
        <p:xfrm>
          <a:off x="2933774" y="3998317"/>
          <a:ext cx="376238" cy="344488"/>
        </p:xfrm>
        <a:graphic>
          <a:graphicData uri="http://schemas.openxmlformats.org/presentationml/2006/ole">
            <mc:AlternateContent xmlns:mc="http://schemas.openxmlformats.org/markup-compatibility/2006">
              <mc:Choice xmlns:v="urn:schemas-microsoft-com:vml" Requires="v">
                <p:oleObj spid="_x0000_s100649" name="CorelDRAW" r:id="rId5" imgW="295580" imgH="269519" progId="CorelDRAW.Graphic.12">
                  <p:embed/>
                </p:oleObj>
              </mc:Choice>
              <mc:Fallback>
                <p:oleObj name="CorelDRAW" r:id="rId5" imgW="295580" imgH="269519"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774" y="3998317"/>
                        <a:ext cx="376238"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28"/>
          <p:cNvGraphicFramePr>
            <a:graphicFrameLocks noChangeAspect="1"/>
          </p:cNvGraphicFramePr>
          <p:nvPr>
            <p:extLst>
              <p:ext uri="{D42A27DB-BD31-4B8C-83A1-F6EECF244321}">
                <p14:modId xmlns:p14="http://schemas.microsoft.com/office/powerpoint/2010/main" val="1615409281"/>
              </p:ext>
            </p:extLst>
          </p:nvPr>
        </p:nvGraphicFramePr>
        <p:xfrm>
          <a:off x="5338837" y="3931642"/>
          <a:ext cx="376237" cy="344488"/>
        </p:xfrm>
        <a:graphic>
          <a:graphicData uri="http://schemas.openxmlformats.org/presentationml/2006/ole">
            <mc:AlternateContent xmlns:mc="http://schemas.openxmlformats.org/markup-compatibility/2006">
              <mc:Choice xmlns:v="urn:schemas-microsoft-com:vml" Requires="v">
                <p:oleObj spid="_x0000_s100650" name="CorelDRAW" r:id="rId7" imgW="295580" imgH="269519" progId="CorelDRAW.Graphic.12">
                  <p:embed/>
                </p:oleObj>
              </mc:Choice>
              <mc:Fallback>
                <p:oleObj name="CorelDRAW" r:id="rId7" imgW="295580" imgH="269519"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8837" y="3931642"/>
                        <a:ext cx="376237"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WordArt 29"/>
          <p:cNvSpPr>
            <a:spLocks noChangeArrowheads="1" noChangeShapeType="1" noTextEdit="1"/>
          </p:cNvSpPr>
          <p:nvPr/>
        </p:nvSpPr>
        <p:spPr bwMode="auto">
          <a:xfrm>
            <a:off x="904528" y="233166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Tree>
    <p:extLst>
      <p:ext uri="{BB962C8B-B14F-4D97-AF65-F5344CB8AC3E}">
        <p14:creationId xmlns:p14="http://schemas.microsoft.com/office/powerpoint/2010/main" val="353928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5"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1000" fill="hold"/>
                                        <p:tgtEl>
                                          <p:spTgt spid="45"/>
                                        </p:tgtEl>
                                        <p:attrNameLst>
                                          <p:attrName>ppt_w</p:attrName>
                                        </p:attrNameLst>
                                      </p:cBhvr>
                                      <p:tavLst>
                                        <p:tav tm="0">
                                          <p:val>
                                            <p:strVal val="#ppt_w*0.70"/>
                                          </p:val>
                                        </p:tav>
                                        <p:tav tm="100000">
                                          <p:val>
                                            <p:strVal val="#ppt_w"/>
                                          </p:val>
                                        </p:tav>
                                      </p:tavLst>
                                    </p:anim>
                                    <p:anim calcmode="lin" valueType="num">
                                      <p:cBhvr>
                                        <p:cTn id="13" dur="1000" fill="hold"/>
                                        <p:tgtEl>
                                          <p:spTgt spid="45"/>
                                        </p:tgtEl>
                                        <p:attrNameLst>
                                          <p:attrName>ppt_h</p:attrName>
                                        </p:attrNameLst>
                                      </p:cBhvr>
                                      <p:tavLst>
                                        <p:tav tm="0">
                                          <p:val>
                                            <p:strVal val="#ppt_h"/>
                                          </p:val>
                                        </p:tav>
                                        <p:tav tm="100000">
                                          <p:val>
                                            <p:strVal val="#ppt_h"/>
                                          </p:val>
                                        </p:tav>
                                      </p:tavLst>
                                    </p:anim>
                                    <p:animEffect transition="in" filter="fade">
                                      <p:cBhvr>
                                        <p:cTn id="14" dur="10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5"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1000" fill="hold"/>
                                        <p:tgtEl>
                                          <p:spTgt spid="46"/>
                                        </p:tgtEl>
                                        <p:attrNameLst>
                                          <p:attrName>ppt_w</p:attrName>
                                        </p:attrNameLst>
                                      </p:cBhvr>
                                      <p:tavLst>
                                        <p:tav tm="0">
                                          <p:val>
                                            <p:strVal val="#ppt_w*0.70"/>
                                          </p:val>
                                        </p:tav>
                                        <p:tav tm="100000">
                                          <p:val>
                                            <p:strVal val="#ppt_w"/>
                                          </p:val>
                                        </p:tav>
                                      </p:tavLst>
                                    </p:anim>
                                    <p:anim calcmode="lin" valueType="num">
                                      <p:cBhvr>
                                        <p:cTn id="25" dur="1000" fill="hold"/>
                                        <p:tgtEl>
                                          <p:spTgt spid="46"/>
                                        </p:tgtEl>
                                        <p:attrNameLst>
                                          <p:attrName>ppt_h</p:attrName>
                                        </p:attrNameLst>
                                      </p:cBhvr>
                                      <p:tavLst>
                                        <p:tav tm="0">
                                          <p:val>
                                            <p:strVal val="#ppt_h"/>
                                          </p:val>
                                        </p:tav>
                                        <p:tav tm="100000">
                                          <p:val>
                                            <p:strVal val="#ppt_h"/>
                                          </p:val>
                                        </p:tav>
                                      </p:tavLst>
                                    </p:anim>
                                    <p:animEffect transition="in" filter="fade">
                                      <p:cBhvr>
                                        <p:cTn id="26" dur="10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Boolean </a:t>
            </a:r>
            <a:r>
              <a:rPr lang="en-US" altLang="zh-CN" b="1" dirty="0">
                <a:ea typeface="宋体" charset="-122"/>
              </a:rPr>
              <a:t>Expression </a:t>
            </a:r>
            <a:r>
              <a:rPr lang="en-US" altLang="zh-CN" b="1" dirty="0" smtClean="0">
                <a:ea typeface="宋体" charset="-122"/>
              </a:rPr>
              <a:t>Implementation</a:t>
            </a:r>
            <a:endParaRPr lang="en-US" altLang="zh-CN" b="1" dirty="0">
              <a:ea typeface="宋体" charset="-122"/>
            </a:endParaRPr>
          </a:p>
        </p:txBody>
      </p:sp>
      <p:sp>
        <p:nvSpPr>
          <p:cNvPr id="14" name="Text Box 2"/>
          <p:cNvSpPr txBox="1">
            <a:spLocks noChangeArrowheads="1"/>
          </p:cNvSpPr>
          <p:nvPr/>
        </p:nvSpPr>
        <p:spPr bwMode="auto">
          <a:xfrm>
            <a:off x="840432" y="2276872"/>
            <a:ext cx="79352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charset="-122"/>
              </a:rPr>
              <a:t>Implementing a SOP expression is done by first forming the AND terms; then the terms are </a:t>
            </a:r>
            <a:r>
              <a:rPr lang="en-US" altLang="zh-CN" sz="2400" dirty="0" err="1">
                <a:ea typeface="宋体" charset="-122"/>
              </a:rPr>
              <a:t>ORed</a:t>
            </a:r>
            <a:r>
              <a:rPr lang="en-US" altLang="zh-CN" sz="2400" dirty="0">
                <a:ea typeface="宋体" charset="-122"/>
              </a:rPr>
              <a:t> together.</a:t>
            </a:r>
          </a:p>
        </p:txBody>
      </p:sp>
      <p:sp>
        <p:nvSpPr>
          <p:cNvPr id="15" name="WordArt 22"/>
          <p:cNvSpPr>
            <a:spLocks noChangeArrowheads="1" noChangeShapeType="1" noTextEdit="1"/>
          </p:cNvSpPr>
          <p:nvPr/>
        </p:nvSpPr>
        <p:spPr bwMode="auto">
          <a:xfrm>
            <a:off x="832520" y="3195761"/>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grpSp>
        <p:nvGrpSpPr>
          <p:cNvPr id="17" name="Group 64"/>
          <p:cNvGrpSpPr>
            <a:grpSpLocks/>
          </p:cNvGrpSpPr>
          <p:nvPr/>
        </p:nvGrpSpPr>
        <p:grpSpPr bwMode="auto">
          <a:xfrm>
            <a:off x="2267149" y="3009007"/>
            <a:ext cx="6697464" cy="708025"/>
            <a:chOff x="1292" y="1585"/>
            <a:chExt cx="3984" cy="446"/>
          </a:xfrm>
        </p:grpSpPr>
        <p:sp>
          <p:nvSpPr>
            <p:cNvPr id="18" name="Text Box 19"/>
            <p:cNvSpPr txBox="1">
              <a:spLocks noChangeArrowheads="1"/>
            </p:cNvSpPr>
            <p:nvPr/>
          </p:nvSpPr>
          <p:spPr bwMode="auto">
            <a:xfrm>
              <a:off x="1292" y="1585"/>
              <a:ext cx="398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rPr>
                <a:t>Show the circuit that will implement the Boolean expression </a:t>
              </a:r>
              <a:r>
                <a:rPr lang="en-US" altLang="zh-CN" sz="2000" i="1" dirty="0">
                  <a:ea typeface="宋体" charset="-122"/>
                </a:rPr>
                <a:t>X </a:t>
              </a:r>
              <a:r>
                <a:rPr lang="en-US" altLang="zh-CN" sz="2000" dirty="0">
                  <a:ea typeface="宋体" charset="-122"/>
                </a:rPr>
                <a:t>= </a:t>
              </a:r>
              <a:r>
                <a:rPr lang="en-US" altLang="zh-CN" sz="2000" i="1" dirty="0">
                  <a:ea typeface="宋体" charset="-122"/>
                </a:rPr>
                <a:t>ABC + ABD + BDE. </a:t>
              </a:r>
            </a:p>
          </p:txBody>
        </p:sp>
        <p:sp>
          <p:nvSpPr>
            <p:cNvPr id="20" name="Line 24"/>
            <p:cNvSpPr>
              <a:spLocks noChangeShapeType="1"/>
            </p:cNvSpPr>
            <p:nvPr/>
          </p:nvSpPr>
          <p:spPr bwMode="auto">
            <a:xfrm>
              <a:off x="1623" y="181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7"/>
            <p:cNvSpPr>
              <a:spLocks noChangeShapeType="1"/>
            </p:cNvSpPr>
            <p:nvPr/>
          </p:nvSpPr>
          <p:spPr bwMode="auto">
            <a:xfrm>
              <a:off x="1824" y="1815"/>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8"/>
            <p:cNvSpPr>
              <a:spLocks noChangeShapeType="1"/>
            </p:cNvSpPr>
            <p:nvPr/>
          </p:nvSpPr>
          <p:spPr bwMode="auto">
            <a:xfrm>
              <a:off x="2208" y="1815"/>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0"/>
            <p:cNvSpPr>
              <a:spLocks noChangeShapeType="1"/>
            </p:cNvSpPr>
            <p:nvPr/>
          </p:nvSpPr>
          <p:spPr bwMode="auto">
            <a:xfrm>
              <a:off x="2736" y="1815"/>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4" name="Object 32"/>
          <p:cNvGraphicFramePr>
            <a:graphicFrameLocks noChangeAspect="1"/>
          </p:cNvGraphicFramePr>
          <p:nvPr>
            <p:extLst>
              <p:ext uri="{D42A27DB-BD31-4B8C-83A1-F6EECF244321}">
                <p14:modId xmlns:p14="http://schemas.microsoft.com/office/powerpoint/2010/main" val="113567934"/>
              </p:ext>
            </p:extLst>
          </p:nvPr>
        </p:nvGraphicFramePr>
        <p:xfrm>
          <a:off x="2509838" y="4471814"/>
          <a:ext cx="3895725" cy="2295525"/>
        </p:xfrm>
        <a:graphic>
          <a:graphicData uri="http://schemas.openxmlformats.org/presentationml/2006/ole">
            <mc:AlternateContent xmlns:mc="http://schemas.openxmlformats.org/markup-compatibility/2006">
              <mc:Choice xmlns:v="urn:schemas-microsoft-com:vml" Requires="v">
                <p:oleObj spid="_x0000_s101473" name="CorelDRAW" r:id="rId3" imgW="1460152" imgH="859942" progId="CorelDRAW.Graphic.13">
                  <p:embed/>
                </p:oleObj>
              </mc:Choice>
              <mc:Fallback>
                <p:oleObj name="CorelDRAW" r:id="rId3" imgW="1460152" imgH="85994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4471814"/>
                        <a:ext cx="38957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33"/>
          <p:cNvSpPr>
            <a:spLocks noChangeArrowheads="1"/>
          </p:cNvSpPr>
          <p:nvPr/>
        </p:nvSpPr>
        <p:spPr bwMode="auto">
          <a:xfrm>
            <a:off x="4343400" y="4755976"/>
            <a:ext cx="2362200" cy="1752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52"/>
          <p:cNvGrpSpPr>
            <a:grpSpLocks/>
          </p:cNvGrpSpPr>
          <p:nvPr/>
        </p:nvGrpSpPr>
        <p:grpSpPr bwMode="auto">
          <a:xfrm>
            <a:off x="2214563" y="4433714"/>
            <a:ext cx="304800" cy="746125"/>
            <a:chOff x="1776" y="2400"/>
            <a:chExt cx="192" cy="470"/>
          </a:xfrm>
        </p:grpSpPr>
        <p:grpSp>
          <p:nvGrpSpPr>
            <p:cNvPr id="27" name="Group 50"/>
            <p:cNvGrpSpPr>
              <a:grpSpLocks/>
            </p:cNvGrpSpPr>
            <p:nvPr/>
          </p:nvGrpSpPr>
          <p:grpSpPr bwMode="auto">
            <a:xfrm>
              <a:off x="1776" y="2658"/>
              <a:ext cx="192" cy="212"/>
              <a:chOff x="624" y="2976"/>
              <a:chExt cx="192" cy="212"/>
            </a:xfrm>
          </p:grpSpPr>
          <p:sp>
            <p:nvSpPr>
              <p:cNvPr id="32" name="Text Box 37"/>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33" name="Line 38"/>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28" name="Group 48"/>
            <p:cNvGrpSpPr>
              <a:grpSpLocks/>
            </p:cNvGrpSpPr>
            <p:nvPr/>
          </p:nvGrpSpPr>
          <p:grpSpPr bwMode="auto">
            <a:xfrm>
              <a:off x="1776" y="2400"/>
              <a:ext cx="192" cy="212"/>
              <a:chOff x="624" y="2640"/>
              <a:chExt cx="192" cy="212"/>
            </a:xfrm>
          </p:grpSpPr>
          <p:sp>
            <p:nvSpPr>
              <p:cNvPr id="30" name="Text Box 35"/>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31" name="Line 42"/>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29" name="Text Box 45"/>
            <p:cNvSpPr txBox="1">
              <a:spLocks noChangeArrowheads="1"/>
            </p:cNvSpPr>
            <p:nvPr/>
          </p:nvSpPr>
          <p:spPr bwMode="auto">
            <a:xfrm>
              <a:off x="1776" y="251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grpSp>
      <p:grpSp>
        <p:nvGrpSpPr>
          <p:cNvPr id="34" name="Group 54"/>
          <p:cNvGrpSpPr>
            <a:grpSpLocks/>
          </p:cNvGrpSpPr>
          <p:nvPr/>
        </p:nvGrpSpPr>
        <p:grpSpPr bwMode="auto">
          <a:xfrm>
            <a:off x="2214563" y="6033914"/>
            <a:ext cx="304800" cy="779462"/>
            <a:chOff x="1776" y="3408"/>
            <a:chExt cx="192" cy="491"/>
          </a:xfrm>
        </p:grpSpPr>
        <p:sp>
          <p:nvSpPr>
            <p:cNvPr id="35" name="Text Box 39"/>
            <p:cNvSpPr txBox="1">
              <a:spLocks noChangeArrowheads="1"/>
            </p:cNvSpPr>
            <p:nvPr/>
          </p:nvSpPr>
          <p:spPr bwMode="auto">
            <a:xfrm>
              <a:off x="1776" y="3687"/>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E</a:t>
              </a:r>
            </a:p>
          </p:txBody>
        </p:sp>
        <p:grpSp>
          <p:nvGrpSpPr>
            <p:cNvPr id="36" name="Group 51"/>
            <p:cNvGrpSpPr>
              <a:grpSpLocks/>
            </p:cNvGrpSpPr>
            <p:nvPr/>
          </p:nvGrpSpPr>
          <p:grpSpPr bwMode="auto">
            <a:xfrm>
              <a:off x="1776" y="3562"/>
              <a:ext cx="192" cy="212"/>
              <a:chOff x="624" y="3244"/>
              <a:chExt cx="192" cy="212"/>
            </a:xfrm>
          </p:grpSpPr>
          <p:sp>
            <p:nvSpPr>
              <p:cNvPr id="38" name="Text Box 40"/>
              <p:cNvSpPr txBox="1">
                <a:spLocks noChangeArrowheads="1"/>
              </p:cNvSpPr>
              <p:nvPr/>
            </p:nvSpPr>
            <p:spPr bwMode="auto">
              <a:xfrm>
                <a:off x="624"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48" name="Line 41"/>
              <p:cNvSpPr>
                <a:spLocks noChangeShapeType="1"/>
              </p:cNvSpPr>
              <p:nvPr/>
            </p:nvSpPr>
            <p:spPr bwMode="auto">
              <a:xfrm>
                <a:off x="676"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37" name="Text Box 46"/>
            <p:cNvSpPr txBox="1">
              <a:spLocks noChangeArrowheads="1"/>
            </p:cNvSpPr>
            <p:nvPr/>
          </p:nvSpPr>
          <p:spPr bwMode="auto">
            <a:xfrm>
              <a:off x="1776" y="340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grpSp>
      <p:grpSp>
        <p:nvGrpSpPr>
          <p:cNvPr id="49" name="Group 53"/>
          <p:cNvGrpSpPr>
            <a:grpSpLocks/>
          </p:cNvGrpSpPr>
          <p:nvPr/>
        </p:nvGrpSpPr>
        <p:grpSpPr bwMode="auto">
          <a:xfrm>
            <a:off x="2209800" y="5214764"/>
            <a:ext cx="309563" cy="774700"/>
            <a:chOff x="1773" y="2892"/>
            <a:chExt cx="195" cy="488"/>
          </a:xfrm>
        </p:grpSpPr>
        <p:sp>
          <p:nvSpPr>
            <p:cNvPr id="50" name="Text Box 43"/>
            <p:cNvSpPr txBox="1">
              <a:spLocks noChangeArrowheads="1"/>
            </p:cNvSpPr>
            <p:nvPr/>
          </p:nvSpPr>
          <p:spPr bwMode="auto">
            <a:xfrm>
              <a:off x="1776" y="28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grpSp>
          <p:nvGrpSpPr>
            <p:cNvPr id="51" name="Group 49"/>
            <p:cNvGrpSpPr>
              <a:grpSpLocks/>
            </p:cNvGrpSpPr>
            <p:nvPr/>
          </p:nvGrpSpPr>
          <p:grpSpPr bwMode="auto">
            <a:xfrm>
              <a:off x="1776" y="3045"/>
              <a:ext cx="192" cy="212"/>
              <a:chOff x="624" y="2793"/>
              <a:chExt cx="192" cy="212"/>
            </a:xfrm>
          </p:grpSpPr>
          <p:sp>
            <p:nvSpPr>
              <p:cNvPr id="53" name="Text Box 36"/>
              <p:cNvSpPr txBox="1">
                <a:spLocks noChangeArrowheads="1"/>
              </p:cNvSpPr>
              <p:nvPr/>
            </p:nvSpPr>
            <p:spPr bwMode="auto">
              <a:xfrm>
                <a:off x="624"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54" name="Line 44"/>
              <p:cNvSpPr>
                <a:spLocks noChangeShapeType="1"/>
              </p:cNvSpPr>
              <p:nvPr/>
            </p:nvSpPr>
            <p:spPr bwMode="auto">
              <a:xfrm>
                <a:off x="684" y="2832"/>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52" name="Text Box 47"/>
            <p:cNvSpPr txBox="1">
              <a:spLocks noChangeArrowheads="1"/>
            </p:cNvSpPr>
            <p:nvPr/>
          </p:nvSpPr>
          <p:spPr bwMode="auto">
            <a:xfrm>
              <a:off x="1773" y="316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grpSp>
      <p:sp>
        <p:nvSpPr>
          <p:cNvPr id="55" name="Text Box 55"/>
          <p:cNvSpPr txBox="1">
            <a:spLocks noChangeArrowheads="1"/>
          </p:cNvSpPr>
          <p:nvPr/>
        </p:nvSpPr>
        <p:spPr bwMode="auto">
          <a:xfrm>
            <a:off x="2271464" y="3680197"/>
            <a:ext cx="647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rPr>
              <a:t>Start by forming the terms using three 3-input AND gates.</a:t>
            </a:r>
          </a:p>
        </p:txBody>
      </p:sp>
      <p:sp>
        <p:nvSpPr>
          <p:cNvPr id="56" name="Text Box 57"/>
          <p:cNvSpPr txBox="1">
            <a:spLocks noChangeArrowheads="1"/>
          </p:cNvSpPr>
          <p:nvPr/>
        </p:nvSpPr>
        <p:spPr bwMode="auto">
          <a:xfrm>
            <a:off x="2271464" y="4040237"/>
            <a:ext cx="647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rPr>
              <a:t>Then combine the three terms using a 3-input OR gate.</a:t>
            </a:r>
          </a:p>
        </p:txBody>
      </p:sp>
      <p:grpSp>
        <p:nvGrpSpPr>
          <p:cNvPr id="57" name="Group 65"/>
          <p:cNvGrpSpPr>
            <a:grpSpLocks/>
          </p:cNvGrpSpPr>
          <p:nvPr/>
        </p:nvGrpSpPr>
        <p:grpSpPr bwMode="auto">
          <a:xfrm>
            <a:off x="5984180" y="5229052"/>
            <a:ext cx="2908300" cy="396875"/>
            <a:chOff x="952" y="4760"/>
            <a:chExt cx="1832" cy="250"/>
          </a:xfrm>
        </p:grpSpPr>
        <p:sp>
          <p:nvSpPr>
            <p:cNvPr id="58" name="Text Box 59"/>
            <p:cNvSpPr txBox="1">
              <a:spLocks noChangeArrowheads="1"/>
            </p:cNvSpPr>
            <p:nvPr/>
          </p:nvSpPr>
          <p:spPr bwMode="auto">
            <a:xfrm>
              <a:off x="952" y="4760"/>
              <a:ext cx="18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dirty="0">
                  <a:solidFill>
                    <a:srgbClr val="FF0000"/>
                  </a:solidFill>
                  <a:ea typeface="宋体" charset="-122"/>
                </a:rPr>
                <a:t>X </a:t>
              </a:r>
              <a:r>
                <a:rPr lang="en-US" altLang="zh-CN" sz="2000" dirty="0">
                  <a:solidFill>
                    <a:srgbClr val="FF0000"/>
                  </a:solidFill>
                  <a:ea typeface="宋体" charset="-122"/>
                </a:rPr>
                <a:t>= </a:t>
              </a:r>
              <a:r>
                <a:rPr lang="en-US" altLang="zh-CN" sz="2000" i="1" dirty="0">
                  <a:solidFill>
                    <a:srgbClr val="FF0000"/>
                  </a:solidFill>
                  <a:ea typeface="宋体" charset="-122"/>
                </a:rPr>
                <a:t>ABC + ABD + BDE</a:t>
              </a:r>
            </a:p>
          </p:txBody>
        </p:sp>
        <p:sp>
          <p:nvSpPr>
            <p:cNvPr id="59" name="Line 60"/>
            <p:cNvSpPr>
              <a:spLocks noChangeShapeType="1"/>
            </p:cNvSpPr>
            <p:nvPr/>
          </p:nvSpPr>
          <p:spPr bwMode="auto">
            <a:xfrm>
              <a:off x="1287"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61"/>
            <p:cNvSpPr>
              <a:spLocks noChangeShapeType="1"/>
            </p:cNvSpPr>
            <p:nvPr/>
          </p:nvSpPr>
          <p:spPr bwMode="auto">
            <a:xfrm>
              <a:off x="1488"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2"/>
            <p:cNvSpPr>
              <a:spLocks noChangeShapeType="1"/>
            </p:cNvSpPr>
            <p:nvPr/>
          </p:nvSpPr>
          <p:spPr bwMode="auto">
            <a:xfrm>
              <a:off x="1872"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3"/>
            <p:cNvSpPr>
              <a:spLocks noChangeShapeType="1"/>
            </p:cNvSpPr>
            <p:nvPr/>
          </p:nvSpPr>
          <p:spPr bwMode="auto">
            <a:xfrm>
              <a:off x="2400"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6223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1+#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additive="base">
                                        <p:cTn id="14" dur="500" fill="hold"/>
                                        <p:tgtEl>
                                          <p:spTgt spid="55"/>
                                        </p:tgtEl>
                                        <p:attrNameLst>
                                          <p:attrName>ppt_x</p:attrName>
                                        </p:attrNameLst>
                                      </p:cBhvr>
                                      <p:tavLst>
                                        <p:tav tm="0">
                                          <p:val>
                                            <p:strVal val="1+#ppt_w/2"/>
                                          </p:val>
                                        </p:tav>
                                        <p:tav tm="100000">
                                          <p:val>
                                            <p:strVal val="#ppt_x"/>
                                          </p:val>
                                        </p:tav>
                                      </p:tavLst>
                                    </p:anim>
                                    <p:anim calcmode="lin" valueType="num">
                                      <p:cBhvr additive="base">
                                        <p:cTn id="15" dur="500" fill="hold"/>
                                        <p:tgtEl>
                                          <p:spTgt spid="5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0-#ppt_w/2"/>
                                          </p:val>
                                        </p:tav>
                                        <p:tav tm="100000">
                                          <p:val>
                                            <p:strVal val="#ppt_x"/>
                                          </p:val>
                                        </p:tav>
                                      </p:tavLst>
                                    </p:anim>
                                    <p:anim calcmode="lin" valueType="num">
                                      <p:cBhvr additive="base">
                                        <p:cTn id="37"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par>
                                <p:cTn id="43" presetID="2" presetClass="entr" presetSubtype="2"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1+#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6"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 calcmode="lin" valueType="num">
                                      <p:cBhvr additive="base">
                                        <p:cTn id="50" dur="500" fill="hold"/>
                                        <p:tgtEl>
                                          <p:spTgt spid="57"/>
                                        </p:tgtEl>
                                        <p:attrNameLst>
                                          <p:attrName>ppt_x</p:attrName>
                                        </p:attrNameLst>
                                      </p:cBhvr>
                                      <p:tavLst>
                                        <p:tav tm="0">
                                          <p:val>
                                            <p:strVal val="1+#ppt_w/2"/>
                                          </p:val>
                                        </p:tav>
                                        <p:tav tm="100000">
                                          <p:val>
                                            <p:strVal val="#ppt_x"/>
                                          </p:val>
                                        </p:tav>
                                      </p:tavLst>
                                    </p:anim>
                                    <p:anim calcmode="lin" valueType="num">
                                      <p:cBhvr additive="base">
                                        <p:cTn id="5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Truth Table Implementation</a:t>
            </a:r>
            <a:endParaRPr lang="en-US" altLang="zh-CN" b="1" dirty="0">
              <a:ea typeface="宋体" charset="-122"/>
            </a:endParaRPr>
          </a:p>
        </p:txBody>
      </p:sp>
      <p:sp>
        <p:nvSpPr>
          <p:cNvPr id="14" name="Text Box 2"/>
          <p:cNvSpPr txBox="1">
            <a:spLocks noChangeArrowheads="1"/>
          </p:cNvSpPr>
          <p:nvPr/>
        </p:nvSpPr>
        <p:spPr bwMode="auto">
          <a:xfrm>
            <a:off x="539552" y="2132856"/>
            <a:ext cx="82361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pitchFamily="2" charset="2"/>
              <a:buChar char="ü"/>
            </a:pPr>
            <a:r>
              <a:rPr lang="en-US" altLang="zh-CN" sz="2400" dirty="0" smtClean="0">
                <a:ea typeface="宋体" charset="-122"/>
              </a:rPr>
              <a:t>Write the SOP expression from the truth table</a:t>
            </a:r>
          </a:p>
          <a:p>
            <a:pPr marL="342900" indent="-342900" eaLnBrk="1" hangingPunct="1">
              <a:spcBef>
                <a:spcPct val="50000"/>
              </a:spcBef>
              <a:buFont typeface="Wingdings" pitchFamily="2" charset="2"/>
              <a:buChar char="ü"/>
            </a:pPr>
            <a:r>
              <a:rPr lang="en-US" altLang="zh-CN" sz="2400" dirty="0" smtClean="0">
                <a:ea typeface="宋体" charset="-122"/>
              </a:rPr>
              <a:t>Implement the logic circuit according to obtained SOP</a:t>
            </a:r>
            <a:endParaRPr lang="en-US" altLang="zh-CN" sz="2400" dirty="0">
              <a:ea typeface="宋体" charset="-122"/>
            </a:endParaRPr>
          </a:p>
        </p:txBody>
      </p:sp>
      <p:sp>
        <p:nvSpPr>
          <p:cNvPr id="43" name="WordArt 6"/>
          <p:cNvSpPr>
            <a:spLocks noChangeArrowheads="1" noChangeShapeType="1" noTextEdit="1"/>
          </p:cNvSpPr>
          <p:nvPr/>
        </p:nvSpPr>
        <p:spPr bwMode="auto">
          <a:xfrm>
            <a:off x="827584" y="3627809"/>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graphicFrame>
        <p:nvGraphicFramePr>
          <p:cNvPr id="2" name="表格 1"/>
          <p:cNvGraphicFramePr>
            <a:graphicFrameLocks noGrp="1"/>
          </p:cNvGraphicFramePr>
          <p:nvPr>
            <p:extLst>
              <p:ext uri="{D42A27DB-BD31-4B8C-83A1-F6EECF244321}">
                <p14:modId xmlns:p14="http://schemas.microsoft.com/office/powerpoint/2010/main" val="3191506106"/>
              </p:ext>
            </p:extLst>
          </p:nvPr>
        </p:nvGraphicFramePr>
        <p:xfrm>
          <a:off x="2915816" y="3175208"/>
          <a:ext cx="3804532" cy="3566160"/>
        </p:xfrm>
        <a:graphic>
          <a:graphicData uri="http://schemas.openxmlformats.org/drawingml/2006/table">
            <a:tbl>
              <a:tblPr firstRow="1" bandRow="1">
                <a:tableStyleId>{21E4AEA4-8DFA-4A89-87EB-49C32662AFE0}</a:tableStyleId>
              </a:tblPr>
              <a:tblGrid>
                <a:gridCol w="951133"/>
                <a:gridCol w="951133"/>
                <a:gridCol w="951133"/>
                <a:gridCol w="951133"/>
              </a:tblGrid>
              <a:tr h="606097">
                <a:tc>
                  <a:txBody>
                    <a:bodyPr/>
                    <a:lstStyle/>
                    <a:p>
                      <a:pPr algn="ctr"/>
                      <a:r>
                        <a:rPr lang="en-US" altLang="zh-CN" dirty="0" smtClean="0">
                          <a:latin typeface="Times New Roman" pitchFamily="18" charset="0"/>
                          <a:cs typeface="Times New Roman" pitchFamily="18" charset="0"/>
                        </a:rPr>
                        <a:t>Input</a:t>
                      </a:r>
                    </a:p>
                    <a:p>
                      <a:pPr algn="ctr"/>
                      <a:r>
                        <a:rPr lang="en-US" altLang="zh-CN" dirty="0" smtClean="0">
                          <a:latin typeface="Times New Roman" pitchFamily="18" charset="0"/>
                          <a:cs typeface="Times New Roman" pitchFamily="18" charset="0"/>
                        </a:rPr>
                        <a:t>A</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Input</a:t>
                      </a:r>
                    </a:p>
                    <a:p>
                      <a:pPr algn="ctr"/>
                      <a:r>
                        <a:rPr lang="en-US" altLang="zh-CN" dirty="0" smtClean="0">
                          <a:latin typeface="Times New Roman" pitchFamily="18" charset="0"/>
                          <a:cs typeface="Times New Roman" pitchFamily="18" charset="0"/>
                        </a:rPr>
                        <a:t>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Input</a:t>
                      </a:r>
                    </a:p>
                    <a:p>
                      <a:pPr algn="ctr"/>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Output </a:t>
                      </a:r>
                    </a:p>
                    <a:p>
                      <a:pPr algn="ctr"/>
                      <a:r>
                        <a:rPr lang="en-US" altLang="zh-CN" dirty="0" smtClean="0">
                          <a:latin typeface="Times New Roman" pitchFamily="18" charset="0"/>
                          <a:cs typeface="Times New Roman" pitchFamily="18" charset="0"/>
                        </a:rPr>
                        <a:t>X</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r h="346341">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79745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Truth Table Implementation</a:t>
            </a:r>
            <a:endParaRPr lang="en-US" altLang="zh-CN" b="1" dirty="0">
              <a:ea typeface="宋体" charset="-122"/>
            </a:endParaRPr>
          </a:p>
        </p:txBody>
      </p:sp>
      <p:sp>
        <p:nvSpPr>
          <p:cNvPr id="43" name="WordArt 6"/>
          <p:cNvSpPr>
            <a:spLocks noChangeArrowheads="1" noChangeShapeType="1" noTextEdit="1"/>
          </p:cNvSpPr>
          <p:nvPr/>
        </p:nvSpPr>
        <p:spPr bwMode="auto">
          <a:xfrm>
            <a:off x="802480" y="233166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138" y="2996952"/>
            <a:ext cx="703129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649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err="1" smtClean="0">
                <a:ea typeface="宋体" charset="-122"/>
              </a:rPr>
              <a:t>Karnaugh</a:t>
            </a:r>
            <a:r>
              <a:rPr lang="en-US" altLang="zh-CN" b="1" dirty="0" smtClean="0">
                <a:ea typeface="宋体" charset="-122"/>
              </a:rPr>
              <a:t> Map Implementation</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5" name="Text Box 2"/>
          <p:cNvSpPr txBox="1">
            <a:spLocks noChangeArrowheads="1"/>
          </p:cNvSpPr>
          <p:nvPr/>
        </p:nvSpPr>
        <p:spPr bwMode="auto">
          <a:xfrm>
            <a:off x="838199" y="2246635"/>
            <a:ext cx="8126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400" dirty="0">
                <a:ea typeface="宋体" charset="-122"/>
              </a:rPr>
              <a:t>For basic combinational logic circuits, the </a:t>
            </a:r>
            <a:r>
              <a:rPr lang="en-US" altLang="zh-CN" sz="2400" dirty="0" err="1">
                <a:ea typeface="宋体" charset="-122"/>
              </a:rPr>
              <a:t>Karnaugh</a:t>
            </a:r>
            <a:r>
              <a:rPr lang="en-US" altLang="zh-CN" sz="2400" dirty="0">
                <a:ea typeface="宋体" charset="-122"/>
              </a:rPr>
              <a:t> map can be read and the circuit drawn as a minimum SOP.</a:t>
            </a:r>
          </a:p>
        </p:txBody>
      </p:sp>
      <p:sp>
        <p:nvSpPr>
          <p:cNvPr id="77" name="WordArt 6"/>
          <p:cNvSpPr>
            <a:spLocks noChangeArrowheads="1" noChangeShapeType="1" noTextEdit="1"/>
          </p:cNvSpPr>
          <p:nvPr/>
        </p:nvSpPr>
        <p:spPr bwMode="auto">
          <a:xfrm>
            <a:off x="914400" y="305174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79" name="Text Box 9"/>
          <p:cNvSpPr txBox="1">
            <a:spLocks noChangeArrowheads="1"/>
          </p:cNvSpPr>
          <p:nvPr/>
        </p:nvSpPr>
        <p:spPr bwMode="auto">
          <a:xfrm>
            <a:off x="3707904" y="3164775"/>
            <a:ext cx="53471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rPr>
              <a:t>A </a:t>
            </a:r>
            <a:r>
              <a:rPr lang="en-US" altLang="zh-CN" sz="2400" dirty="0" err="1">
                <a:ea typeface="宋体" charset="-122"/>
              </a:rPr>
              <a:t>Karnaugh</a:t>
            </a:r>
            <a:r>
              <a:rPr lang="en-US" altLang="zh-CN" sz="2400" dirty="0">
                <a:ea typeface="宋体" charset="-122"/>
              </a:rPr>
              <a:t> map is drawn from a truth table. Read the minimum SOP expression and draw the circuit.  </a:t>
            </a:r>
            <a:endParaRPr lang="en-US" altLang="zh-CN" sz="2400" i="1" dirty="0">
              <a:ea typeface="宋体" charset="-122"/>
            </a:endParaRPr>
          </a:p>
        </p:txBody>
      </p:sp>
      <p:sp>
        <p:nvSpPr>
          <p:cNvPr id="80" name="Text Box 44"/>
          <p:cNvSpPr txBox="1">
            <a:spLocks noChangeArrowheads="1"/>
          </p:cNvSpPr>
          <p:nvPr/>
        </p:nvSpPr>
        <p:spPr bwMode="auto">
          <a:xfrm>
            <a:off x="3733800" y="4365104"/>
            <a:ext cx="52308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eaLnBrk="1" hangingPunct="1">
              <a:spcBef>
                <a:spcPct val="20000"/>
              </a:spcBef>
            </a:pPr>
            <a:r>
              <a:rPr lang="en-US" altLang="zh-CN" sz="2000" dirty="0">
                <a:latin typeface="Times New Roman" pitchFamily="18" charset="0"/>
                <a:ea typeface="宋体" charset="-122"/>
              </a:rPr>
              <a:t>1.  Group the 1’s into two overlapping groups as indicated.</a:t>
            </a:r>
          </a:p>
          <a:p>
            <a:pPr eaLnBrk="1" hangingPunct="1">
              <a:spcBef>
                <a:spcPct val="20000"/>
              </a:spcBef>
              <a:buFontTx/>
              <a:buAutoNum type="arabicPeriod" startAt="2"/>
            </a:pPr>
            <a:r>
              <a:rPr lang="en-US" altLang="zh-CN" sz="2000" dirty="0">
                <a:latin typeface="Times New Roman" pitchFamily="18" charset="0"/>
                <a:ea typeface="宋体" charset="-122"/>
              </a:rPr>
              <a:t>Read each group by eliminating any variable that changes across a boundary. </a:t>
            </a:r>
          </a:p>
        </p:txBody>
      </p:sp>
      <p:graphicFrame>
        <p:nvGraphicFramePr>
          <p:cNvPr id="81" name="Object 45"/>
          <p:cNvGraphicFramePr>
            <a:graphicFrameLocks noChangeAspect="1"/>
          </p:cNvGraphicFramePr>
          <p:nvPr>
            <p:extLst>
              <p:ext uri="{D42A27DB-BD31-4B8C-83A1-F6EECF244321}">
                <p14:modId xmlns:p14="http://schemas.microsoft.com/office/powerpoint/2010/main" val="3477170627"/>
              </p:ext>
            </p:extLst>
          </p:nvPr>
        </p:nvGraphicFramePr>
        <p:xfrm>
          <a:off x="1219200" y="3513534"/>
          <a:ext cx="2362200" cy="3276600"/>
        </p:xfrm>
        <a:graphic>
          <a:graphicData uri="http://schemas.openxmlformats.org/presentationml/2006/ole">
            <mc:AlternateContent xmlns:mc="http://schemas.openxmlformats.org/markup-compatibility/2006">
              <mc:Choice xmlns:v="urn:schemas-microsoft-com:vml" Requires="v">
                <p:oleObj spid="_x0000_s102588" name="CorelDRAW" r:id="rId3" imgW="1163117" imgH="1614373" progId="CorelDRAW.Graphic.12">
                  <p:embed/>
                </p:oleObj>
              </mc:Choice>
              <mc:Fallback>
                <p:oleObj name="CorelDRAW" r:id="rId3" imgW="1163117" imgH="1614373"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13534"/>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 name="Object 46"/>
          <p:cNvGraphicFramePr>
            <a:graphicFrameLocks noChangeAspect="1"/>
          </p:cNvGraphicFramePr>
          <p:nvPr>
            <p:extLst>
              <p:ext uri="{D42A27DB-BD31-4B8C-83A1-F6EECF244321}">
                <p14:modId xmlns:p14="http://schemas.microsoft.com/office/powerpoint/2010/main" val="1006241346"/>
              </p:ext>
            </p:extLst>
          </p:nvPr>
        </p:nvGraphicFramePr>
        <p:xfrm>
          <a:off x="1219200" y="3532584"/>
          <a:ext cx="2362200" cy="3276600"/>
        </p:xfrm>
        <a:graphic>
          <a:graphicData uri="http://schemas.openxmlformats.org/presentationml/2006/ole">
            <mc:AlternateContent xmlns:mc="http://schemas.openxmlformats.org/markup-compatibility/2006">
              <mc:Choice xmlns:v="urn:schemas-microsoft-com:vml" Requires="v">
                <p:oleObj spid="_x0000_s102589" name="CorelDRAW" r:id="rId5" imgW="1163117" imgH="1614373" progId="CorelDRAW.Graphic.12">
                  <p:embed/>
                </p:oleObj>
              </mc:Choice>
              <mc:Fallback>
                <p:oleObj name="CorelDRAW" r:id="rId5" imgW="1163117" imgH="1614373"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532584"/>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 name="Group 47"/>
          <p:cNvGrpSpPr>
            <a:grpSpLocks/>
          </p:cNvGrpSpPr>
          <p:nvPr/>
        </p:nvGrpSpPr>
        <p:grpSpPr bwMode="auto">
          <a:xfrm>
            <a:off x="152400" y="4110434"/>
            <a:ext cx="1990725" cy="1441450"/>
            <a:chOff x="144" y="2056"/>
            <a:chExt cx="1254" cy="908"/>
          </a:xfrm>
        </p:grpSpPr>
        <p:sp>
          <p:nvSpPr>
            <p:cNvPr id="84" name="Line 48"/>
            <p:cNvSpPr>
              <a:spLocks noChangeShapeType="1"/>
            </p:cNvSpPr>
            <p:nvPr/>
          </p:nvSpPr>
          <p:spPr bwMode="auto">
            <a:xfrm>
              <a:off x="816" y="2352"/>
              <a:ext cx="582" cy="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Text Box 49"/>
            <p:cNvSpPr txBox="1">
              <a:spLocks noChangeArrowheads="1"/>
            </p:cNvSpPr>
            <p:nvPr/>
          </p:nvSpPr>
          <p:spPr bwMode="auto">
            <a:xfrm>
              <a:off x="144" y="2208"/>
              <a:ext cx="720" cy="7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i="1">
                  <a:ea typeface="宋体" charset="-122"/>
                </a:rPr>
                <a:t>B</a:t>
              </a:r>
              <a:r>
                <a:rPr lang="en-US" altLang="zh-CN" sz="1800">
                  <a:ea typeface="宋体" charset="-122"/>
                </a:rPr>
                <a:t> changes across this boundary</a:t>
              </a:r>
            </a:p>
          </p:txBody>
        </p:sp>
        <p:sp>
          <p:nvSpPr>
            <p:cNvPr id="86" name="Oval 50"/>
            <p:cNvSpPr>
              <a:spLocks noChangeArrowheads="1"/>
            </p:cNvSpPr>
            <p:nvPr/>
          </p:nvSpPr>
          <p:spPr bwMode="auto">
            <a:xfrm>
              <a:off x="1016" y="2056"/>
              <a:ext cx="144"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7" name="Group 58"/>
          <p:cNvGrpSpPr>
            <a:grpSpLocks/>
          </p:cNvGrpSpPr>
          <p:nvPr/>
        </p:nvGrpSpPr>
        <p:grpSpPr bwMode="auto">
          <a:xfrm>
            <a:off x="1828800" y="3665934"/>
            <a:ext cx="1295400" cy="3219450"/>
            <a:chOff x="1200" y="1760"/>
            <a:chExt cx="816" cy="2028"/>
          </a:xfrm>
        </p:grpSpPr>
        <p:sp>
          <p:nvSpPr>
            <p:cNvPr id="88" name="Line 59"/>
            <p:cNvSpPr>
              <a:spLocks noChangeShapeType="1"/>
            </p:cNvSpPr>
            <p:nvPr/>
          </p:nvSpPr>
          <p:spPr bwMode="auto">
            <a:xfrm flipV="1">
              <a:off x="1616" y="2592"/>
              <a:ext cx="0" cy="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Text Box 60"/>
            <p:cNvSpPr txBox="1">
              <a:spLocks noChangeArrowheads="1"/>
            </p:cNvSpPr>
            <p:nvPr/>
          </p:nvSpPr>
          <p:spPr bwMode="auto">
            <a:xfrm>
              <a:off x="1248" y="3032"/>
              <a:ext cx="720" cy="7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1800" i="1">
                  <a:ea typeface="宋体" charset="-122"/>
                </a:rPr>
                <a:t>C</a:t>
              </a:r>
              <a:r>
                <a:rPr lang="en-US" altLang="zh-CN" sz="1800">
                  <a:ea typeface="宋体" charset="-122"/>
                </a:rPr>
                <a:t> changes across this boundary</a:t>
              </a:r>
            </a:p>
          </p:txBody>
        </p:sp>
        <p:sp>
          <p:nvSpPr>
            <p:cNvPr id="90" name="Oval 61"/>
            <p:cNvSpPr>
              <a:spLocks noChangeArrowheads="1"/>
            </p:cNvSpPr>
            <p:nvPr/>
          </p:nvSpPr>
          <p:spPr bwMode="auto">
            <a:xfrm rot="-5400000">
              <a:off x="1512" y="1448"/>
              <a:ext cx="192" cy="81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1" name="Group 63"/>
          <p:cNvGrpSpPr>
            <a:grpSpLocks/>
          </p:cNvGrpSpPr>
          <p:nvPr/>
        </p:nvGrpSpPr>
        <p:grpSpPr bwMode="auto">
          <a:xfrm>
            <a:off x="3733800" y="5768752"/>
            <a:ext cx="3886200" cy="396875"/>
            <a:chOff x="2448" y="4585"/>
            <a:chExt cx="2448" cy="250"/>
          </a:xfrm>
        </p:grpSpPr>
        <p:sp>
          <p:nvSpPr>
            <p:cNvPr id="92" name="Text Box 54"/>
            <p:cNvSpPr txBox="1">
              <a:spLocks noChangeArrowheads="1"/>
            </p:cNvSpPr>
            <p:nvPr/>
          </p:nvSpPr>
          <p:spPr bwMode="auto">
            <a:xfrm>
              <a:off x="2448" y="4585"/>
              <a:ext cx="2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eaLnBrk="1" hangingPunct="1">
                <a:spcBef>
                  <a:spcPct val="20000"/>
                </a:spcBef>
                <a:buFontTx/>
                <a:buAutoNum type="arabicPeriod" startAt="3"/>
              </a:pPr>
              <a:r>
                <a:rPr lang="en-US" altLang="zh-CN" sz="2000" dirty="0">
                  <a:latin typeface="Times New Roman" pitchFamily="18" charset="0"/>
                  <a:ea typeface="宋体" charset="-122"/>
                </a:rPr>
                <a:t>The vertical group is read </a:t>
              </a:r>
              <a:r>
                <a:rPr lang="en-US" altLang="zh-CN" sz="2000" i="1" dirty="0">
                  <a:latin typeface="Times New Roman" pitchFamily="18" charset="0"/>
                  <a:ea typeface="宋体" charset="-122"/>
                </a:rPr>
                <a:t>A</a:t>
              </a:r>
              <a:r>
                <a:rPr lang="en-US" altLang="zh-CN" sz="800" i="1" dirty="0">
                  <a:latin typeface="Times New Roman" pitchFamily="18" charset="0"/>
                  <a:ea typeface="宋体" charset="-122"/>
                </a:rPr>
                <a:t> </a:t>
              </a:r>
              <a:r>
                <a:rPr lang="en-US" altLang="zh-CN" sz="2000" i="1" dirty="0">
                  <a:latin typeface="Times New Roman" pitchFamily="18" charset="0"/>
                  <a:ea typeface="宋体" charset="-122"/>
                </a:rPr>
                <a:t>C</a:t>
              </a:r>
              <a:r>
                <a:rPr lang="en-US" altLang="zh-CN" sz="2000" dirty="0">
                  <a:latin typeface="Times New Roman" pitchFamily="18" charset="0"/>
                  <a:ea typeface="宋体" charset="-122"/>
                </a:rPr>
                <a:t>. </a:t>
              </a:r>
            </a:p>
          </p:txBody>
        </p:sp>
        <p:sp>
          <p:nvSpPr>
            <p:cNvPr id="93" name="Line 52"/>
            <p:cNvSpPr>
              <a:spLocks noChangeShapeType="1"/>
            </p:cNvSpPr>
            <p:nvPr/>
          </p:nvSpPr>
          <p:spPr bwMode="auto">
            <a:xfrm>
              <a:off x="4412" y="46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53"/>
            <p:cNvSpPr>
              <a:spLocks noChangeShapeType="1"/>
            </p:cNvSpPr>
            <p:nvPr/>
          </p:nvSpPr>
          <p:spPr bwMode="auto">
            <a:xfrm>
              <a:off x="4540" y="46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5" name="Group 64"/>
          <p:cNvGrpSpPr>
            <a:grpSpLocks/>
          </p:cNvGrpSpPr>
          <p:nvPr/>
        </p:nvGrpSpPr>
        <p:grpSpPr bwMode="auto">
          <a:xfrm>
            <a:off x="3733800" y="6186264"/>
            <a:ext cx="4038600" cy="457200"/>
            <a:chOff x="2448" y="4896"/>
            <a:chExt cx="2544" cy="288"/>
          </a:xfrm>
        </p:grpSpPr>
        <p:sp>
          <p:nvSpPr>
            <p:cNvPr id="96" name="Text Box 57"/>
            <p:cNvSpPr txBox="1">
              <a:spLocks noChangeArrowheads="1"/>
            </p:cNvSpPr>
            <p:nvPr/>
          </p:nvSpPr>
          <p:spPr bwMode="auto">
            <a:xfrm>
              <a:off x="2448" y="4896"/>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eaLnBrk="1" hangingPunct="1">
                <a:spcBef>
                  <a:spcPct val="20000"/>
                </a:spcBef>
                <a:buFontTx/>
                <a:buAutoNum type="arabicPeriod" startAt="4"/>
              </a:pPr>
              <a:r>
                <a:rPr lang="en-US" altLang="zh-CN" sz="2000" dirty="0">
                  <a:latin typeface="Times New Roman" pitchFamily="18" charset="0"/>
                  <a:ea typeface="宋体" charset="-122"/>
                </a:rPr>
                <a:t>The horizontal group is read </a:t>
              </a:r>
              <a:r>
                <a:rPr lang="en-US" altLang="zh-CN" sz="2000" i="1" dirty="0">
                  <a:latin typeface="Times New Roman" pitchFamily="18" charset="0"/>
                  <a:ea typeface="宋体" charset="-122"/>
                </a:rPr>
                <a:t>AB</a:t>
              </a:r>
              <a:r>
                <a:rPr lang="en-US" altLang="zh-CN" sz="2000" dirty="0">
                  <a:latin typeface="Times New Roman" pitchFamily="18" charset="0"/>
                  <a:ea typeface="宋体" charset="-122"/>
                </a:rPr>
                <a:t>.</a:t>
              </a:r>
              <a:r>
                <a:rPr lang="en-US" altLang="zh-CN" dirty="0">
                  <a:latin typeface="Times New Roman" pitchFamily="18" charset="0"/>
                  <a:ea typeface="宋体" charset="-122"/>
                </a:rPr>
                <a:t> </a:t>
              </a:r>
            </a:p>
          </p:txBody>
        </p:sp>
        <p:sp>
          <p:nvSpPr>
            <p:cNvPr id="97" name="Line 56"/>
            <p:cNvSpPr>
              <a:spLocks noChangeShapeType="1"/>
            </p:cNvSpPr>
            <p:nvPr/>
          </p:nvSpPr>
          <p:spPr bwMode="auto">
            <a:xfrm>
              <a:off x="4595" y="4956"/>
              <a:ext cx="10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7298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par>
                                <p:cTn id="8" presetID="2" presetClass="entr" presetSubtype="2"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 calcmode="lin" valueType="num">
                                      <p:cBhvr additive="base">
                                        <p:cTn id="10" dur="500" fill="hold"/>
                                        <p:tgtEl>
                                          <p:spTgt spid="79"/>
                                        </p:tgtEl>
                                        <p:attrNameLst>
                                          <p:attrName>ppt_x</p:attrName>
                                        </p:attrNameLst>
                                      </p:cBhvr>
                                      <p:tavLst>
                                        <p:tav tm="0">
                                          <p:val>
                                            <p:strVal val="1+#ppt_w/2"/>
                                          </p:val>
                                        </p:tav>
                                        <p:tav tm="100000">
                                          <p:val>
                                            <p:strVal val="#ppt_x"/>
                                          </p:val>
                                        </p:tav>
                                      </p:tavLst>
                                    </p:anim>
                                    <p:anim calcmode="lin" valueType="num">
                                      <p:cBhvr additive="base">
                                        <p:cTn id="11" dur="500" fill="hold"/>
                                        <p:tgtEl>
                                          <p:spTgt spid="79"/>
                                        </p:tgtEl>
                                        <p:attrNameLst>
                                          <p:attrName>ppt_y</p:attrName>
                                        </p:attrNameLst>
                                      </p:cBhvr>
                                      <p:tavLst>
                                        <p:tav tm="0">
                                          <p:val>
                                            <p:strVal val="#ppt_y"/>
                                          </p:val>
                                        </p:tav>
                                        <p:tav tm="100000">
                                          <p:val>
                                            <p:strVal val="#ppt_y"/>
                                          </p:val>
                                        </p:tav>
                                      </p:tavLst>
                                    </p:anim>
                                  </p:childTnLst>
                                </p:cTn>
                              </p:par>
                              <p:par>
                                <p:cTn id="12" presetID="9" presetClass="entr" presetSubtype="0" fill="hold" nodeType="with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dissolve">
                                      <p:cBhvr>
                                        <p:cTn id="14" dur="500"/>
                                        <p:tgtEl>
                                          <p:spTgt spid="81"/>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80">
                                            <p:txEl>
                                              <p:pRg st="0" end="0"/>
                                            </p:txEl>
                                          </p:spTgt>
                                        </p:tgtEl>
                                        <p:attrNameLst>
                                          <p:attrName>style.visibility</p:attrName>
                                        </p:attrNameLst>
                                      </p:cBhvr>
                                      <p:to>
                                        <p:strVal val="visible"/>
                                      </p:to>
                                    </p:set>
                                    <p:animEffect transition="in" filter="wipe(left)">
                                      <p:cBhvr>
                                        <p:cTn id="18" dur="1000"/>
                                        <p:tgtEl>
                                          <p:spTgt spid="80">
                                            <p:txEl>
                                              <p:pRg st="0" end="0"/>
                                            </p:txEl>
                                          </p:spTgt>
                                        </p:tgtEl>
                                      </p:cBhvr>
                                    </p:animEffect>
                                  </p:childTnLst>
                                </p:cTn>
                              </p:par>
                              <p:par>
                                <p:cTn id="19" presetID="55"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 calcmode="lin" valueType="num">
                                      <p:cBhvr>
                                        <p:cTn id="21" dur="1000" fill="hold"/>
                                        <p:tgtEl>
                                          <p:spTgt spid="82"/>
                                        </p:tgtEl>
                                        <p:attrNameLst>
                                          <p:attrName>ppt_w</p:attrName>
                                        </p:attrNameLst>
                                      </p:cBhvr>
                                      <p:tavLst>
                                        <p:tav tm="0">
                                          <p:val>
                                            <p:strVal val="#ppt_w*0.70"/>
                                          </p:val>
                                        </p:tav>
                                        <p:tav tm="100000">
                                          <p:val>
                                            <p:strVal val="#ppt_w"/>
                                          </p:val>
                                        </p:tav>
                                      </p:tavLst>
                                    </p:anim>
                                    <p:anim calcmode="lin" valueType="num">
                                      <p:cBhvr>
                                        <p:cTn id="22" dur="1000" fill="hold"/>
                                        <p:tgtEl>
                                          <p:spTgt spid="82"/>
                                        </p:tgtEl>
                                        <p:attrNameLst>
                                          <p:attrName>ppt_h</p:attrName>
                                        </p:attrNameLst>
                                      </p:cBhvr>
                                      <p:tavLst>
                                        <p:tav tm="0">
                                          <p:val>
                                            <p:strVal val="#ppt_h"/>
                                          </p:val>
                                        </p:tav>
                                        <p:tav tm="100000">
                                          <p:val>
                                            <p:strVal val="#ppt_h"/>
                                          </p:val>
                                        </p:tav>
                                      </p:tavLst>
                                    </p:anim>
                                    <p:animEffect transition="in" filter="fade">
                                      <p:cBhvr>
                                        <p:cTn id="23" dur="1000"/>
                                        <p:tgtEl>
                                          <p:spTgt spid="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0">
                                            <p:txEl>
                                              <p:pRg st="1" end="1"/>
                                            </p:txEl>
                                          </p:spTgt>
                                        </p:tgtEl>
                                        <p:attrNameLst>
                                          <p:attrName>style.visibility</p:attrName>
                                        </p:attrNameLst>
                                      </p:cBhvr>
                                      <p:to>
                                        <p:strVal val="visible"/>
                                      </p:to>
                                    </p:set>
                                    <p:animEffect transition="in" filter="wipe(left)">
                                      <p:cBhvr>
                                        <p:cTn id="28" dur="1000"/>
                                        <p:tgtEl>
                                          <p:spTgt spid="80">
                                            <p:txEl>
                                              <p:pRg st="1" end="1"/>
                                            </p:txEl>
                                          </p:spTgt>
                                        </p:tgtEl>
                                      </p:cBhvr>
                                    </p:animEffect>
                                  </p:childTnLst>
                                </p:cTn>
                              </p:par>
                            </p:childTnLst>
                          </p:cTn>
                        </p:par>
                        <p:par>
                          <p:cTn id="29" fill="hold">
                            <p:stCondLst>
                              <p:cond delay="1000"/>
                            </p:stCondLst>
                            <p:childTnLst>
                              <p:par>
                                <p:cTn id="30" presetID="22" presetClass="entr" presetSubtype="8" fill="hold" nodeType="afterEffect">
                                  <p:stCondLst>
                                    <p:cond delay="50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10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10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500" fill="hold"/>
                                        <p:tgtEl>
                                          <p:spTgt spid="91"/>
                                        </p:tgtEl>
                                        <p:attrNameLst>
                                          <p:attrName>ppt_x</p:attrName>
                                        </p:attrNameLst>
                                      </p:cBhvr>
                                      <p:tavLst>
                                        <p:tav tm="0">
                                          <p:val>
                                            <p:strVal val="1+#ppt_w/2"/>
                                          </p:val>
                                        </p:tav>
                                        <p:tav tm="100000">
                                          <p:val>
                                            <p:strVal val="#ppt_x"/>
                                          </p:val>
                                        </p:tav>
                                      </p:tavLst>
                                    </p:anim>
                                    <p:anim calcmode="lin" valueType="num">
                                      <p:cBhvr additive="base">
                                        <p:cTn id="43"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95"/>
                                        </p:tgtEl>
                                        <p:attrNameLst>
                                          <p:attrName>style.visibility</p:attrName>
                                        </p:attrNameLst>
                                      </p:cBhvr>
                                      <p:to>
                                        <p:strVal val="visible"/>
                                      </p:to>
                                    </p:set>
                                    <p:anim calcmode="lin" valueType="num">
                                      <p:cBhvr additive="base">
                                        <p:cTn id="48" dur="500" fill="hold"/>
                                        <p:tgtEl>
                                          <p:spTgt spid="95"/>
                                        </p:tgtEl>
                                        <p:attrNameLst>
                                          <p:attrName>ppt_x</p:attrName>
                                        </p:attrNameLst>
                                      </p:cBhvr>
                                      <p:tavLst>
                                        <p:tav tm="0">
                                          <p:val>
                                            <p:strVal val="1+#ppt_w/2"/>
                                          </p:val>
                                        </p:tav>
                                        <p:tav tm="100000">
                                          <p:val>
                                            <p:strVal val="#ppt_x"/>
                                          </p:val>
                                        </p:tav>
                                      </p:tavLst>
                                    </p:anim>
                                    <p:anim calcmode="lin" valueType="num">
                                      <p:cBhvr additive="base">
                                        <p:cTn id="49"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9" grpId="0"/>
      <p:bldP spid="8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err="1" smtClean="0">
                <a:ea typeface="宋体" charset="-122"/>
              </a:rPr>
              <a:t>Karnaugh</a:t>
            </a:r>
            <a:r>
              <a:rPr lang="en-US" altLang="zh-CN" b="1" dirty="0" smtClean="0">
                <a:ea typeface="宋体" charset="-122"/>
              </a:rPr>
              <a:t> </a:t>
            </a:r>
            <a:r>
              <a:rPr lang="en-US" altLang="zh-CN" b="1" dirty="0">
                <a:ea typeface="宋体" charset="-122"/>
              </a:rPr>
              <a:t>Map Implementation</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77" name="WordArt 6"/>
          <p:cNvSpPr>
            <a:spLocks noChangeArrowheads="1" noChangeShapeType="1" noTextEdit="1"/>
          </p:cNvSpPr>
          <p:nvPr/>
        </p:nvSpPr>
        <p:spPr bwMode="auto">
          <a:xfrm>
            <a:off x="914400" y="234888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graphicFrame>
        <p:nvGraphicFramePr>
          <p:cNvPr id="26" name="Object 13"/>
          <p:cNvGraphicFramePr>
            <a:graphicFrameLocks noChangeAspect="1"/>
          </p:cNvGraphicFramePr>
          <p:nvPr>
            <p:extLst>
              <p:ext uri="{D42A27DB-BD31-4B8C-83A1-F6EECF244321}">
                <p14:modId xmlns:p14="http://schemas.microsoft.com/office/powerpoint/2010/main" val="663636514"/>
              </p:ext>
            </p:extLst>
          </p:nvPr>
        </p:nvGraphicFramePr>
        <p:xfrm>
          <a:off x="2525216" y="3073747"/>
          <a:ext cx="3016250" cy="1304925"/>
        </p:xfrm>
        <a:graphic>
          <a:graphicData uri="http://schemas.openxmlformats.org/presentationml/2006/ole">
            <mc:AlternateContent xmlns:mc="http://schemas.openxmlformats.org/markup-compatibility/2006">
              <mc:Choice xmlns:v="urn:schemas-microsoft-com:vml" Requires="v">
                <p:oleObj spid="_x0000_s103519" name="CorelDRAW" r:id="rId3" imgW="1460152" imgH="631058" progId="CorelDRAW.Graphic.13">
                  <p:embed/>
                </p:oleObj>
              </mc:Choice>
              <mc:Fallback>
                <p:oleObj name="CorelDRAW" r:id="rId3" imgW="1460152" imgH="631058"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216" y="3073747"/>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14"/>
          <p:cNvSpPr txBox="1">
            <a:spLocks noChangeArrowheads="1"/>
          </p:cNvSpPr>
          <p:nvPr/>
        </p:nvSpPr>
        <p:spPr bwMode="auto">
          <a:xfrm>
            <a:off x="827584" y="2921347"/>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ea typeface="宋体" charset="-122"/>
              </a:rPr>
              <a:t>Circuit:</a:t>
            </a:r>
          </a:p>
        </p:txBody>
      </p:sp>
      <p:grpSp>
        <p:nvGrpSpPr>
          <p:cNvPr id="28" name="Group 24"/>
          <p:cNvGrpSpPr>
            <a:grpSpLocks/>
          </p:cNvGrpSpPr>
          <p:nvPr/>
        </p:nvGrpSpPr>
        <p:grpSpPr bwMode="auto">
          <a:xfrm>
            <a:off x="2220416" y="3327753"/>
            <a:ext cx="304800" cy="369888"/>
            <a:chOff x="624" y="2976"/>
            <a:chExt cx="192" cy="233"/>
          </a:xfrm>
        </p:grpSpPr>
        <p:sp>
          <p:nvSpPr>
            <p:cNvPr id="29" name="Text Box 25"/>
            <p:cNvSpPr txBox="1">
              <a:spLocks noChangeArrowheads="1"/>
            </p:cNvSpPr>
            <p:nvPr/>
          </p:nvSpPr>
          <p:spPr bwMode="auto">
            <a:xfrm>
              <a:off x="624" y="2976"/>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C</a:t>
              </a:r>
            </a:p>
          </p:txBody>
        </p:sp>
        <p:sp>
          <p:nvSpPr>
            <p:cNvPr id="30" name="Line 26"/>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31" name="Group 27"/>
          <p:cNvGrpSpPr>
            <a:grpSpLocks/>
          </p:cNvGrpSpPr>
          <p:nvPr/>
        </p:nvGrpSpPr>
        <p:grpSpPr bwMode="auto">
          <a:xfrm>
            <a:off x="2220416" y="2997553"/>
            <a:ext cx="304800" cy="369888"/>
            <a:chOff x="624" y="2640"/>
            <a:chExt cx="192" cy="233"/>
          </a:xfrm>
        </p:grpSpPr>
        <p:sp>
          <p:nvSpPr>
            <p:cNvPr id="32" name="Text Box 28"/>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33" name="Line 2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34" name="Group 43"/>
          <p:cNvGrpSpPr>
            <a:grpSpLocks/>
          </p:cNvGrpSpPr>
          <p:nvPr/>
        </p:nvGrpSpPr>
        <p:grpSpPr bwMode="auto">
          <a:xfrm>
            <a:off x="2220416" y="3759553"/>
            <a:ext cx="304800" cy="369888"/>
            <a:chOff x="624" y="2640"/>
            <a:chExt cx="192" cy="233"/>
          </a:xfrm>
        </p:grpSpPr>
        <p:sp>
          <p:nvSpPr>
            <p:cNvPr id="35" name="Text Box 44"/>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36" name="Line 45"/>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37" name="Group 54"/>
          <p:cNvGrpSpPr>
            <a:grpSpLocks/>
          </p:cNvGrpSpPr>
          <p:nvPr/>
        </p:nvGrpSpPr>
        <p:grpSpPr bwMode="auto">
          <a:xfrm>
            <a:off x="5681166" y="3419828"/>
            <a:ext cx="304800" cy="369888"/>
            <a:chOff x="624" y="2998"/>
            <a:chExt cx="192" cy="233"/>
          </a:xfrm>
        </p:grpSpPr>
        <p:sp>
          <p:nvSpPr>
            <p:cNvPr id="38" name="Text Box 55"/>
            <p:cNvSpPr txBox="1">
              <a:spLocks noChangeArrowheads="1"/>
            </p:cNvSpPr>
            <p:nvPr/>
          </p:nvSpPr>
          <p:spPr bwMode="auto">
            <a:xfrm>
              <a:off x="624" y="299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solidFill>
                    <a:srgbClr val="FF0000"/>
                  </a:solidFill>
                  <a:ea typeface="宋体" charset="-122"/>
                  <a:cs typeface="Times New Roman" pitchFamily="18" charset="0"/>
                </a:rPr>
                <a:t>C</a:t>
              </a:r>
            </a:p>
          </p:txBody>
        </p:sp>
        <p:sp>
          <p:nvSpPr>
            <p:cNvPr id="39" name="Line 56"/>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40" name="Group 57"/>
          <p:cNvGrpSpPr>
            <a:grpSpLocks/>
          </p:cNvGrpSpPr>
          <p:nvPr/>
        </p:nvGrpSpPr>
        <p:grpSpPr bwMode="auto">
          <a:xfrm>
            <a:off x="5497016" y="3397603"/>
            <a:ext cx="304800" cy="369888"/>
            <a:chOff x="624" y="2640"/>
            <a:chExt cx="192" cy="233"/>
          </a:xfrm>
        </p:grpSpPr>
        <p:sp>
          <p:nvSpPr>
            <p:cNvPr id="41" name="Text Box 58"/>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42" name="Line 5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43" name="Text Box 60"/>
          <p:cNvSpPr txBox="1">
            <a:spLocks noChangeArrowheads="1"/>
          </p:cNvSpPr>
          <p:nvPr/>
        </p:nvSpPr>
        <p:spPr bwMode="auto">
          <a:xfrm>
            <a:off x="5909766" y="33848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solidFill>
                  <a:srgbClr val="FF0000"/>
                </a:solidFill>
                <a:ea typeface="宋体" charset="-122"/>
                <a:cs typeface="Times New Roman" pitchFamily="18" charset="0"/>
              </a:rPr>
              <a:t>+</a:t>
            </a:r>
          </a:p>
        </p:txBody>
      </p:sp>
      <p:grpSp>
        <p:nvGrpSpPr>
          <p:cNvPr id="44" name="Group 61"/>
          <p:cNvGrpSpPr>
            <a:grpSpLocks/>
          </p:cNvGrpSpPr>
          <p:nvPr/>
        </p:nvGrpSpPr>
        <p:grpSpPr bwMode="auto">
          <a:xfrm>
            <a:off x="6214566" y="3384903"/>
            <a:ext cx="304800" cy="369888"/>
            <a:chOff x="624" y="2640"/>
            <a:chExt cx="192" cy="233"/>
          </a:xfrm>
        </p:grpSpPr>
        <p:sp>
          <p:nvSpPr>
            <p:cNvPr id="45" name="Text Box 62"/>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46" name="Line 63"/>
            <p:cNvSpPr>
              <a:spLocks noChangeShapeType="1"/>
            </p:cNvSpPr>
            <p:nvPr/>
          </p:nvSpPr>
          <p:spPr bwMode="auto">
            <a:xfrm>
              <a:off x="678"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47" name="Text Box 64"/>
          <p:cNvSpPr txBox="1">
            <a:spLocks noChangeArrowheads="1"/>
          </p:cNvSpPr>
          <p:nvPr/>
        </p:nvSpPr>
        <p:spPr bwMode="auto">
          <a:xfrm>
            <a:off x="6405066" y="33848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48" name="Text Box 71"/>
          <p:cNvSpPr txBox="1">
            <a:spLocks noChangeArrowheads="1"/>
          </p:cNvSpPr>
          <p:nvPr/>
        </p:nvSpPr>
        <p:spPr bwMode="auto">
          <a:xfrm>
            <a:off x="5039816" y="3397597"/>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solidFill>
                  <a:srgbClr val="FF0000"/>
                </a:solidFill>
                <a:ea typeface="宋体" charset="-122"/>
                <a:cs typeface="Times New Roman" pitchFamily="18" charset="0"/>
              </a:rPr>
              <a:t>X =</a:t>
            </a:r>
          </a:p>
        </p:txBody>
      </p:sp>
      <p:sp>
        <p:nvSpPr>
          <p:cNvPr id="49" name="Text Box 114"/>
          <p:cNvSpPr txBox="1">
            <a:spLocks noChangeArrowheads="1"/>
          </p:cNvSpPr>
          <p:nvPr/>
        </p:nvSpPr>
        <p:spPr bwMode="auto">
          <a:xfrm>
            <a:off x="848816" y="4627984"/>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result is shown as a sum of products.</a:t>
            </a:r>
          </a:p>
        </p:txBody>
      </p:sp>
      <p:sp>
        <p:nvSpPr>
          <p:cNvPr id="50" name="Text Box 115"/>
          <p:cNvSpPr txBox="1">
            <a:spLocks noChangeArrowheads="1"/>
          </p:cNvSpPr>
          <p:nvPr/>
        </p:nvSpPr>
        <p:spPr bwMode="auto">
          <a:xfrm>
            <a:off x="899592" y="5118283"/>
            <a:ext cx="77556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400" dirty="0">
                <a:ea typeface="宋体" charset="-122"/>
              </a:rPr>
              <a:t>It is a simple matter to implement this form using only NAND </a:t>
            </a:r>
            <a:r>
              <a:rPr lang="en-US" altLang="zh-CN" sz="2400" dirty="0" smtClean="0">
                <a:ea typeface="宋体" charset="-122"/>
              </a:rPr>
              <a:t>gates.</a:t>
            </a:r>
            <a:endParaRPr lang="en-US" altLang="zh-CN" sz="2400" dirty="0">
              <a:ea typeface="宋体" charset="-122"/>
            </a:endParaRPr>
          </a:p>
        </p:txBody>
      </p:sp>
      <p:sp>
        <p:nvSpPr>
          <p:cNvPr id="51" name="Text Box 119"/>
          <p:cNvSpPr txBox="1">
            <a:spLocks noChangeArrowheads="1"/>
          </p:cNvSpPr>
          <p:nvPr/>
        </p:nvSpPr>
        <p:spPr bwMode="auto">
          <a:xfrm>
            <a:off x="2220416" y="41151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Tree>
    <p:extLst>
      <p:ext uri="{BB962C8B-B14F-4D97-AF65-F5344CB8AC3E}">
        <p14:creationId xmlns:p14="http://schemas.microsoft.com/office/powerpoint/2010/main" val="234932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NAND Logic</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52" name="WordArt 11"/>
          <p:cNvSpPr>
            <a:spLocks noChangeArrowheads="1" noChangeShapeType="1" noTextEdit="1"/>
          </p:cNvSpPr>
          <p:nvPr/>
        </p:nvSpPr>
        <p:spPr bwMode="auto">
          <a:xfrm>
            <a:off x="827584" y="2348880"/>
            <a:ext cx="1219200" cy="428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53" name="Text Box 12"/>
          <p:cNvSpPr txBox="1">
            <a:spLocks noChangeArrowheads="1"/>
          </p:cNvSpPr>
          <p:nvPr/>
        </p:nvSpPr>
        <p:spPr bwMode="auto">
          <a:xfrm>
            <a:off x="2199183" y="2348880"/>
            <a:ext cx="67654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rPr>
              <a:t>Convert the circuit in the previous example to one that uses only NAND gates.</a:t>
            </a:r>
          </a:p>
        </p:txBody>
      </p:sp>
      <p:sp>
        <p:nvSpPr>
          <p:cNvPr id="54" name="Text Box 13"/>
          <p:cNvSpPr txBox="1">
            <a:spLocks noChangeArrowheads="1"/>
          </p:cNvSpPr>
          <p:nvPr/>
        </p:nvSpPr>
        <p:spPr bwMode="auto">
          <a:xfrm>
            <a:off x="827584" y="3284984"/>
            <a:ext cx="81370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rPr>
              <a:t>Recall from Boolean algebra that double inversion cancels. By adding inverting bubbles to above circuit, it is easily converted to NAND gates:</a:t>
            </a:r>
          </a:p>
        </p:txBody>
      </p:sp>
      <p:graphicFrame>
        <p:nvGraphicFramePr>
          <p:cNvPr id="55" name="Object 14"/>
          <p:cNvGraphicFramePr>
            <a:graphicFrameLocks noChangeAspect="1"/>
          </p:cNvGraphicFramePr>
          <p:nvPr>
            <p:extLst>
              <p:ext uri="{D42A27DB-BD31-4B8C-83A1-F6EECF244321}">
                <p14:modId xmlns:p14="http://schemas.microsoft.com/office/powerpoint/2010/main" val="3397863044"/>
              </p:ext>
            </p:extLst>
          </p:nvPr>
        </p:nvGraphicFramePr>
        <p:xfrm>
          <a:off x="2907630" y="4945354"/>
          <a:ext cx="3016250" cy="1304925"/>
        </p:xfrm>
        <a:graphic>
          <a:graphicData uri="http://schemas.openxmlformats.org/presentationml/2006/ole">
            <mc:AlternateContent xmlns:mc="http://schemas.openxmlformats.org/markup-compatibility/2006">
              <mc:Choice xmlns:v="urn:schemas-microsoft-com:vml" Requires="v">
                <p:oleObj spid="_x0000_s104539" name="CorelDRAW" r:id="rId3" imgW="1460152" imgH="631058" progId="CorelDRAW.Graphic.13">
                  <p:embed/>
                </p:oleObj>
              </mc:Choice>
              <mc:Fallback>
                <p:oleObj name="CorelDRAW" r:id="rId3" imgW="1460152" imgH="631058"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630" y="4945354"/>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 name="Group 15"/>
          <p:cNvGrpSpPr>
            <a:grpSpLocks/>
          </p:cNvGrpSpPr>
          <p:nvPr/>
        </p:nvGrpSpPr>
        <p:grpSpPr bwMode="auto">
          <a:xfrm>
            <a:off x="2602830" y="5199360"/>
            <a:ext cx="304800" cy="369888"/>
            <a:chOff x="624" y="2976"/>
            <a:chExt cx="192" cy="233"/>
          </a:xfrm>
        </p:grpSpPr>
        <p:sp>
          <p:nvSpPr>
            <p:cNvPr id="57" name="Text Box 16"/>
            <p:cNvSpPr txBox="1">
              <a:spLocks noChangeArrowheads="1"/>
            </p:cNvSpPr>
            <p:nvPr/>
          </p:nvSpPr>
          <p:spPr bwMode="auto">
            <a:xfrm>
              <a:off x="624" y="2976"/>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C</a:t>
              </a:r>
            </a:p>
          </p:txBody>
        </p:sp>
        <p:sp>
          <p:nvSpPr>
            <p:cNvPr id="58" name="Line 17"/>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59" name="Group 18"/>
          <p:cNvGrpSpPr>
            <a:grpSpLocks/>
          </p:cNvGrpSpPr>
          <p:nvPr/>
        </p:nvGrpSpPr>
        <p:grpSpPr bwMode="auto">
          <a:xfrm>
            <a:off x="2602830" y="4869160"/>
            <a:ext cx="304800" cy="369888"/>
            <a:chOff x="624" y="2640"/>
            <a:chExt cx="192" cy="233"/>
          </a:xfrm>
        </p:grpSpPr>
        <p:sp>
          <p:nvSpPr>
            <p:cNvPr id="60" name="Text Box 19"/>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61" name="Line 20"/>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62" name="Text Box 21"/>
          <p:cNvSpPr txBox="1">
            <a:spLocks noChangeArrowheads="1"/>
          </p:cNvSpPr>
          <p:nvPr/>
        </p:nvSpPr>
        <p:spPr bwMode="auto">
          <a:xfrm>
            <a:off x="2602830" y="5986754"/>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grpSp>
        <p:nvGrpSpPr>
          <p:cNvPr id="63" name="Group 22"/>
          <p:cNvGrpSpPr>
            <a:grpSpLocks/>
          </p:cNvGrpSpPr>
          <p:nvPr/>
        </p:nvGrpSpPr>
        <p:grpSpPr bwMode="auto">
          <a:xfrm>
            <a:off x="2602830" y="5631160"/>
            <a:ext cx="304800" cy="369888"/>
            <a:chOff x="624" y="2640"/>
            <a:chExt cx="192" cy="233"/>
          </a:xfrm>
        </p:grpSpPr>
        <p:sp>
          <p:nvSpPr>
            <p:cNvPr id="64" name="Text Box 23"/>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65" name="Line 24"/>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66" name="Group 25"/>
          <p:cNvGrpSpPr>
            <a:grpSpLocks/>
          </p:cNvGrpSpPr>
          <p:nvPr/>
        </p:nvGrpSpPr>
        <p:grpSpPr bwMode="auto">
          <a:xfrm>
            <a:off x="6063580" y="5256510"/>
            <a:ext cx="304800" cy="369888"/>
            <a:chOff x="624" y="2976"/>
            <a:chExt cx="192" cy="233"/>
          </a:xfrm>
        </p:grpSpPr>
        <p:sp>
          <p:nvSpPr>
            <p:cNvPr id="67" name="Text Box 26"/>
            <p:cNvSpPr txBox="1">
              <a:spLocks noChangeArrowheads="1"/>
            </p:cNvSpPr>
            <p:nvPr/>
          </p:nvSpPr>
          <p:spPr bwMode="auto">
            <a:xfrm>
              <a:off x="624" y="2976"/>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C</a:t>
              </a:r>
            </a:p>
          </p:txBody>
        </p:sp>
        <p:sp>
          <p:nvSpPr>
            <p:cNvPr id="68" name="Line 27"/>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69" name="Group 28"/>
          <p:cNvGrpSpPr>
            <a:grpSpLocks/>
          </p:cNvGrpSpPr>
          <p:nvPr/>
        </p:nvGrpSpPr>
        <p:grpSpPr bwMode="auto">
          <a:xfrm>
            <a:off x="5879430" y="5269210"/>
            <a:ext cx="304800" cy="369888"/>
            <a:chOff x="624" y="2640"/>
            <a:chExt cx="192" cy="233"/>
          </a:xfrm>
        </p:grpSpPr>
        <p:sp>
          <p:nvSpPr>
            <p:cNvPr id="70" name="Text Box 29"/>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71" name="Line 30"/>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72" name="Text Box 31"/>
          <p:cNvSpPr txBox="1">
            <a:spLocks noChangeArrowheads="1"/>
          </p:cNvSpPr>
          <p:nvPr/>
        </p:nvSpPr>
        <p:spPr bwMode="auto">
          <a:xfrm>
            <a:off x="6292180" y="5256504"/>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t>
            </a:r>
          </a:p>
        </p:txBody>
      </p:sp>
      <p:grpSp>
        <p:nvGrpSpPr>
          <p:cNvPr id="73" name="Group 32"/>
          <p:cNvGrpSpPr>
            <a:grpSpLocks/>
          </p:cNvGrpSpPr>
          <p:nvPr/>
        </p:nvGrpSpPr>
        <p:grpSpPr bwMode="auto">
          <a:xfrm>
            <a:off x="6596980" y="5256510"/>
            <a:ext cx="304800" cy="369888"/>
            <a:chOff x="624" y="2640"/>
            <a:chExt cx="192" cy="233"/>
          </a:xfrm>
        </p:grpSpPr>
        <p:sp>
          <p:nvSpPr>
            <p:cNvPr id="74" name="Text Box 33"/>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75" name="Line 34"/>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76" name="Text Box 35"/>
          <p:cNvSpPr txBox="1">
            <a:spLocks noChangeArrowheads="1"/>
          </p:cNvSpPr>
          <p:nvPr/>
        </p:nvSpPr>
        <p:spPr bwMode="auto">
          <a:xfrm>
            <a:off x="6787480" y="5256504"/>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78" name="Text Box 36"/>
          <p:cNvSpPr txBox="1">
            <a:spLocks noChangeArrowheads="1"/>
          </p:cNvSpPr>
          <p:nvPr/>
        </p:nvSpPr>
        <p:spPr bwMode="auto">
          <a:xfrm>
            <a:off x="5422230" y="5269204"/>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X =</a:t>
            </a:r>
          </a:p>
        </p:txBody>
      </p:sp>
      <p:sp>
        <p:nvSpPr>
          <p:cNvPr id="79" name="Oval 37"/>
          <p:cNvSpPr>
            <a:spLocks noChangeArrowheads="1"/>
          </p:cNvSpPr>
          <p:nvPr/>
        </p:nvSpPr>
        <p:spPr bwMode="auto">
          <a:xfrm>
            <a:off x="4779293" y="5410492"/>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80" name="Oval 38"/>
          <p:cNvSpPr>
            <a:spLocks noChangeArrowheads="1"/>
          </p:cNvSpPr>
          <p:nvPr/>
        </p:nvSpPr>
        <p:spPr bwMode="auto">
          <a:xfrm>
            <a:off x="4774530" y="5672429"/>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81" name="Oval 39"/>
          <p:cNvSpPr>
            <a:spLocks noChangeArrowheads="1"/>
          </p:cNvSpPr>
          <p:nvPr/>
        </p:nvSpPr>
        <p:spPr bwMode="auto">
          <a:xfrm>
            <a:off x="3931568" y="5148554"/>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82" name="Oval 40"/>
          <p:cNvSpPr>
            <a:spLocks noChangeArrowheads="1"/>
          </p:cNvSpPr>
          <p:nvPr/>
        </p:nvSpPr>
        <p:spPr bwMode="auto">
          <a:xfrm>
            <a:off x="3926805" y="5962942"/>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Tree>
    <p:extLst>
      <p:ext uri="{BB962C8B-B14F-4D97-AF65-F5344CB8AC3E}">
        <p14:creationId xmlns:p14="http://schemas.microsoft.com/office/powerpoint/2010/main" val="383804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900" decel="100000" fill="hold"/>
                                        <p:tgtEl>
                                          <p:spTgt spid="5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900" decel="100000" fill="hold"/>
                                        <p:tgtEl>
                                          <p:spTgt spid="5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1000"/>
                                        <p:tgtEl>
                                          <p:spTgt spid="59"/>
                                        </p:tgtEl>
                                      </p:cBhvr>
                                    </p:animEffect>
                                    <p:anim calcmode="lin" valueType="num">
                                      <p:cBhvr>
                                        <p:cTn id="26" dur="1000" fill="hold"/>
                                        <p:tgtEl>
                                          <p:spTgt spid="59"/>
                                        </p:tgtEl>
                                        <p:attrNameLst>
                                          <p:attrName>ppt_x</p:attrName>
                                        </p:attrNameLst>
                                      </p:cBhvr>
                                      <p:tavLst>
                                        <p:tav tm="0">
                                          <p:val>
                                            <p:strVal val="#ppt_x"/>
                                          </p:val>
                                        </p:tav>
                                        <p:tav tm="100000">
                                          <p:val>
                                            <p:strVal val="#ppt_x"/>
                                          </p:val>
                                        </p:tav>
                                      </p:tavLst>
                                    </p:anim>
                                    <p:anim calcmode="lin" valueType="num">
                                      <p:cBhvr>
                                        <p:cTn id="27" dur="900" decel="100000" fill="hold"/>
                                        <p:tgtEl>
                                          <p:spTgt spid="5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900" decel="100000" fill="hold"/>
                                        <p:tgtEl>
                                          <p:spTgt spid="6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1000"/>
                                        <p:tgtEl>
                                          <p:spTgt spid="63"/>
                                        </p:tgtEl>
                                      </p:cBhvr>
                                    </p:animEffect>
                                    <p:anim calcmode="lin" valueType="num">
                                      <p:cBhvr>
                                        <p:cTn id="38" dur="1000" fill="hold"/>
                                        <p:tgtEl>
                                          <p:spTgt spid="63"/>
                                        </p:tgtEl>
                                        <p:attrNameLst>
                                          <p:attrName>ppt_x</p:attrName>
                                        </p:attrNameLst>
                                      </p:cBhvr>
                                      <p:tavLst>
                                        <p:tav tm="0">
                                          <p:val>
                                            <p:strVal val="#ppt_x"/>
                                          </p:val>
                                        </p:tav>
                                        <p:tav tm="100000">
                                          <p:val>
                                            <p:strVal val="#ppt_x"/>
                                          </p:val>
                                        </p:tav>
                                      </p:tavLst>
                                    </p:anim>
                                    <p:anim calcmode="lin" valueType="num">
                                      <p:cBhvr>
                                        <p:cTn id="39" dur="900" decel="100000" fill="hold"/>
                                        <p:tgtEl>
                                          <p:spTgt spid="6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900" decel="100000" fill="hold"/>
                                        <p:tgtEl>
                                          <p:spTgt spid="66"/>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1000"/>
                                        <p:tgtEl>
                                          <p:spTgt spid="69"/>
                                        </p:tgtEl>
                                      </p:cBhvr>
                                    </p:animEffect>
                                    <p:anim calcmode="lin" valueType="num">
                                      <p:cBhvr>
                                        <p:cTn id="50" dur="1000" fill="hold"/>
                                        <p:tgtEl>
                                          <p:spTgt spid="69"/>
                                        </p:tgtEl>
                                        <p:attrNameLst>
                                          <p:attrName>ppt_x</p:attrName>
                                        </p:attrNameLst>
                                      </p:cBhvr>
                                      <p:tavLst>
                                        <p:tav tm="0">
                                          <p:val>
                                            <p:strVal val="#ppt_x"/>
                                          </p:val>
                                        </p:tav>
                                        <p:tav tm="100000">
                                          <p:val>
                                            <p:strVal val="#ppt_x"/>
                                          </p:val>
                                        </p:tav>
                                      </p:tavLst>
                                    </p:anim>
                                    <p:anim calcmode="lin" valueType="num">
                                      <p:cBhvr>
                                        <p:cTn id="51" dur="900" decel="100000" fill="hold"/>
                                        <p:tgtEl>
                                          <p:spTgt spid="6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1000"/>
                                        <p:tgtEl>
                                          <p:spTgt spid="72"/>
                                        </p:tgtEl>
                                      </p:cBhvr>
                                    </p:animEffect>
                                    <p:anim calcmode="lin" valueType="num">
                                      <p:cBhvr>
                                        <p:cTn id="56" dur="1000" fill="hold"/>
                                        <p:tgtEl>
                                          <p:spTgt spid="72"/>
                                        </p:tgtEl>
                                        <p:attrNameLst>
                                          <p:attrName>ppt_x</p:attrName>
                                        </p:attrNameLst>
                                      </p:cBhvr>
                                      <p:tavLst>
                                        <p:tav tm="0">
                                          <p:val>
                                            <p:strVal val="#ppt_x"/>
                                          </p:val>
                                        </p:tav>
                                        <p:tav tm="100000">
                                          <p:val>
                                            <p:strVal val="#ppt_x"/>
                                          </p:val>
                                        </p:tav>
                                      </p:tavLst>
                                    </p:anim>
                                    <p:anim calcmode="lin" valueType="num">
                                      <p:cBhvr>
                                        <p:cTn id="57" dur="900" decel="100000" fill="hold"/>
                                        <p:tgtEl>
                                          <p:spTgt spid="72"/>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900" decel="100000" fill="hold"/>
                                        <p:tgtEl>
                                          <p:spTgt spid="73"/>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73"/>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900" decel="100000" fill="hold"/>
                                        <p:tgtEl>
                                          <p:spTgt spid="76"/>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76"/>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1000"/>
                                        <p:tgtEl>
                                          <p:spTgt spid="78"/>
                                        </p:tgtEl>
                                      </p:cBhvr>
                                    </p:animEffect>
                                    <p:anim calcmode="lin" valueType="num">
                                      <p:cBhvr>
                                        <p:cTn id="74" dur="1000" fill="hold"/>
                                        <p:tgtEl>
                                          <p:spTgt spid="78"/>
                                        </p:tgtEl>
                                        <p:attrNameLst>
                                          <p:attrName>ppt_x</p:attrName>
                                        </p:attrNameLst>
                                      </p:cBhvr>
                                      <p:tavLst>
                                        <p:tav tm="0">
                                          <p:val>
                                            <p:strVal val="#ppt_x"/>
                                          </p:val>
                                        </p:tav>
                                        <p:tav tm="100000">
                                          <p:val>
                                            <p:strVal val="#ppt_x"/>
                                          </p:val>
                                        </p:tav>
                                      </p:tavLst>
                                    </p:anim>
                                    <p:anim calcmode="lin" valueType="num">
                                      <p:cBhvr>
                                        <p:cTn id="75" dur="900" decel="100000" fill="hold"/>
                                        <p:tgtEl>
                                          <p:spTgt spid="78"/>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childTnLst>
                          </p:cTn>
                        </p:par>
                        <p:par>
                          <p:cTn id="77" fill="hold">
                            <p:stCondLst>
                              <p:cond delay="1000"/>
                            </p:stCondLst>
                            <p:childTnLst>
                              <p:par>
                                <p:cTn id="78" presetID="15" presetClass="entr" presetSubtype="0" fill="hold" grpId="0" nodeType="afterEffect">
                                  <p:stCondLst>
                                    <p:cond delay="0"/>
                                  </p:stCondLst>
                                  <p:childTnLst>
                                    <p:set>
                                      <p:cBhvr>
                                        <p:cTn id="79" dur="1" fill="hold">
                                          <p:stCondLst>
                                            <p:cond delay="0"/>
                                          </p:stCondLst>
                                        </p:cTn>
                                        <p:tgtEl>
                                          <p:spTgt spid="79"/>
                                        </p:tgtEl>
                                        <p:attrNameLst>
                                          <p:attrName>style.visibility</p:attrName>
                                        </p:attrNameLst>
                                      </p:cBhvr>
                                      <p:to>
                                        <p:strVal val="visible"/>
                                      </p:to>
                                    </p:set>
                                    <p:anim calcmode="lin" valueType="num">
                                      <p:cBhvr>
                                        <p:cTn id="80" dur="1000" fill="hold"/>
                                        <p:tgtEl>
                                          <p:spTgt spid="79"/>
                                        </p:tgtEl>
                                        <p:attrNameLst>
                                          <p:attrName>ppt_w</p:attrName>
                                        </p:attrNameLst>
                                      </p:cBhvr>
                                      <p:tavLst>
                                        <p:tav tm="0">
                                          <p:val>
                                            <p:fltVal val="0"/>
                                          </p:val>
                                        </p:tav>
                                        <p:tav tm="100000">
                                          <p:val>
                                            <p:strVal val="#ppt_w"/>
                                          </p:val>
                                        </p:tav>
                                      </p:tavLst>
                                    </p:anim>
                                    <p:anim calcmode="lin" valueType="num">
                                      <p:cBhvr>
                                        <p:cTn id="81" dur="1000" fill="hold"/>
                                        <p:tgtEl>
                                          <p:spTgt spid="79"/>
                                        </p:tgtEl>
                                        <p:attrNameLst>
                                          <p:attrName>ppt_h</p:attrName>
                                        </p:attrNameLst>
                                      </p:cBhvr>
                                      <p:tavLst>
                                        <p:tav tm="0">
                                          <p:val>
                                            <p:fltVal val="0"/>
                                          </p:val>
                                        </p:tav>
                                        <p:tav tm="100000">
                                          <p:val>
                                            <p:strVal val="#ppt_h"/>
                                          </p:val>
                                        </p:tav>
                                      </p:tavLst>
                                    </p:anim>
                                    <p:anim calcmode="lin" valueType="num">
                                      <p:cBhvr>
                                        <p:cTn id="82" dur="1000" fill="hold"/>
                                        <p:tgtEl>
                                          <p:spTgt spid="79"/>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79"/>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p:cTn id="86" dur="1000" fill="hold"/>
                                        <p:tgtEl>
                                          <p:spTgt spid="81"/>
                                        </p:tgtEl>
                                        <p:attrNameLst>
                                          <p:attrName>ppt_w</p:attrName>
                                        </p:attrNameLst>
                                      </p:cBhvr>
                                      <p:tavLst>
                                        <p:tav tm="0">
                                          <p:val>
                                            <p:fltVal val="0"/>
                                          </p:val>
                                        </p:tav>
                                        <p:tav tm="100000">
                                          <p:val>
                                            <p:strVal val="#ppt_w"/>
                                          </p:val>
                                        </p:tav>
                                      </p:tavLst>
                                    </p:anim>
                                    <p:anim calcmode="lin" valueType="num">
                                      <p:cBhvr>
                                        <p:cTn id="87" dur="1000" fill="hold"/>
                                        <p:tgtEl>
                                          <p:spTgt spid="81"/>
                                        </p:tgtEl>
                                        <p:attrNameLst>
                                          <p:attrName>ppt_h</p:attrName>
                                        </p:attrNameLst>
                                      </p:cBhvr>
                                      <p:tavLst>
                                        <p:tav tm="0">
                                          <p:val>
                                            <p:fltVal val="0"/>
                                          </p:val>
                                        </p:tav>
                                        <p:tav tm="100000">
                                          <p:val>
                                            <p:strVal val="#ppt_h"/>
                                          </p:val>
                                        </p:tav>
                                      </p:tavLst>
                                    </p:anim>
                                    <p:anim calcmode="lin" valueType="num">
                                      <p:cBhvr>
                                        <p:cTn id="88" dur="1000" fill="hold"/>
                                        <p:tgtEl>
                                          <p:spTgt spid="81"/>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81"/>
                                        </p:tgtEl>
                                        <p:attrNameLst>
                                          <p:attrName>ppt_y</p:attrName>
                                        </p:attrNameLst>
                                      </p:cBhvr>
                                      <p:tavLst>
                                        <p:tav tm="0" fmla="#ppt_y+(sin(-2*pi*(1-$))*-#ppt_x+cos(-2*pi*(1-$))*(1-#ppt_y))*(1-$)">
                                          <p:val>
                                            <p:fltVal val="0"/>
                                          </p:val>
                                        </p:tav>
                                        <p:tav tm="100000">
                                          <p:val>
                                            <p:fltVal val="1"/>
                                          </p:val>
                                        </p:tav>
                                      </p:tavLst>
                                    </p:anim>
                                  </p:childTnLst>
                                </p:cTn>
                              </p:par>
                            </p:childTnLst>
                          </p:cTn>
                        </p:par>
                        <p:par>
                          <p:cTn id="90" fill="hold">
                            <p:stCondLst>
                              <p:cond delay="2000"/>
                            </p:stCondLst>
                            <p:childTnLst>
                              <p:par>
                                <p:cTn id="91" presetID="15" presetClass="entr" presetSubtype="0" fill="hold" grpId="0" nodeType="afterEffect">
                                  <p:stCondLst>
                                    <p:cond delay="0"/>
                                  </p:stCondLst>
                                  <p:childTnLst>
                                    <p:set>
                                      <p:cBhvr>
                                        <p:cTn id="92" dur="1" fill="hold">
                                          <p:stCondLst>
                                            <p:cond delay="0"/>
                                          </p:stCondLst>
                                        </p:cTn>
                                        <p:tgtEl>
                                          <p:spTgt spid="80"/>
                                        </p:tgtEl>
                                        <p:attrNameLst>
                                          <p:attrName>style.visibility</p:attrName>
                                        </p:attrNameLst>
                                      </p:cBhvr>
                                      <p:to>
                                        <p:strVal val="visible"/>
                                      </p:to>
                                    </p:set>
                                    <p:anim calcmode="lin" valueType="num">
                                      <p:cBhvr>
                                        <p:cTn id="93" dur="1000" fill="hold"/>
                                        <p:tgtEl>
                                          <p:spTgt spid="80"/>
                                        </p:tgtEl>
                                        <p:attrNameLst>
                                          <p:attrName>ppt_w</p:attrName>
                                        </p:attrNameLst>
                                      </p:cBhvr>
                                      <p:tavLst>
                                        <p:tav tm="0">
                                          <p:val>
                                            <p:fltVal val="0"/>
                                          </p:val>
                                        </p:tav>
                                        <p:tav tm="100000">
                                          <p:val>
                                            <p:strVal val="#ppt_w"/>
                                          </p:val>
                                        </p:tav>
                                      </p:tavLst>
                                    </p:anim>
                                    <p:anim calcmode="lin" valueType="num">
                                      <p:cBhvr>
                                        <p:cTn id="94" dur="1000" fill="hold"/>
                                        <p:tgtEl>
                                          <p:spTgt spid="80"/>
                                        </p:tgtEl>
                                        <p:attrNameLst>
                                          <p:attrName>ppt_h</p:attrName>
                                        </p:attrNameLst>
                                      </p:cBhvr>
                                      <p:tavLst>
                                        <p:tav tm="0">
                                          <p:val>
                                            <p:fltVal val="0"/>
                                          </p:val>
                                        </p:tav>
                                        <p:tav tm="100000">
                                          <p:val>
                                            <p:strVal val="#ppt_h"/>
                                          </p:val>
                                        </p:tav>
                                      </p:tavLst>
                                    </p:anim>
                                    <p:anim calcmode="lin" valueType="num">
                                      <p:cBhvr>
                                        <p:cTn id="95" dur="1000" fill="hold"/>
                                        <p:tgtEl>
                                          <p:spTgt spid="80"/>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80"/>
                                        </p:tgtEl>
                                        <p:attrNameLst>
                                          <p:attrName>ppt_y</p:attrName>
                                        </p:attrNameLst>
                                      </p:cBhvr>
                                      <p:tavLst>
                                        <p:tav tm="0" fmla="#ppt_y+(sin(-2*pi*(1-$))*-#ppt_x+cos(-2*pi*(1-$))*(1-#ppt_y))*(1-$)">
                                          <p:val>
                                            <p:fltVal val="0"/>
                                          </p:val>
                                        </p:tav>
                                        <p:tav tm="100000">
                                          <p:val>
                                            <p:fltVal val="1"/>
                                          </p:val>
                                        </p:tav>
                                      </p:tavLst>
                                    </p:anim>
                                  </p:childTnLst>
                                </p:cTn>
                              </p:par>
                              <p:par>
                                <p:cTn id="97" presetID="15" presetClass="entr" presetSubtype="0" fill="hold" grpId="0" nodeType="withEffect">
                                  <p:stCondLst>
                                    <p:cond delay="0"/>
                                  </p:stCondLst>
                                  <p:childTnLst>
                                    <p:set>
                                      <p:cBhvr>
                                        <p:cTn id="98" dur="1" fill="hold">
                                          <p:stCondLst>
                                            <p:cond delay="0"/>
                                          </p:stCondLst>
                                        </p:cTn>
                                        <p:tgtEl>
                                          <p:spTgt spid="82"/>
                                        </p:tgtEl>
                                        <p:attrNameLst>
                                          <p:attrName>style.visibility</p:attrName>
                                        </p:attrNameLst>
                                      </p:cBhvr>
                                      <p:to>
                                        <p:strVal val="visible"/>
                                      </p:to>
                                    </p:set>
                                    <p:anim calcmode="lin" valueType="num">
                                      <p:cBhvr>
                                        <p:cTn id="99" dur="1000" fill="hold"/>
                                        <p:tgtEl>
                                          <p:spTgt spid="82"/>
                                        </p:tgtEl>
                                        <p:attrNameLst>
                                          <p:attrName>ppt_w</p:attrName>
                                        </p:attrNameLst>
                                      </p:cBhvr>
                                      <p:tavLst>
                                        <p:tav tm="0">
                                          <p:val>
                                            <p:fltVal val="0"/>
                                          </p:val>
                                        </p:tav>
                                        <p:tav tm="100000">
                                          <p:val>
                                            <p:strVal val="#ppt_w"/>
                                          </p:val>
                                        </p:tav>
                                      </p:tavLst>
                                    </p:anim>
                                    <p:anim calcmode="lin" valueType="num">
                                      <p:cBhvr>
                                        <p:cTn id="100" dur="1000" fill="hold"/>
                                        <p:tgtEl>
                                          <p:spTgt spid="82"/>
                                        </p:tgtEl>
                                        <p:attrNameLst>
                                          <p:attrName>ppt_h</p:attrName>
                                        </p:attrNameLst>
                                      </p:cBhvr>
                                      <p:tavLst>
                                        <p:tav tm="0">
                                          <p:val>
                                            <p:fltVal val="0"/>
                                          </p:val>
                                        </p:tav>
                                        <p:tav tm="100000">
                                          <p:val>
                                            <p:strVal val="#ppt_h"/>
                                          </p:val>
                                        </p:tav>
                                      </p:tavLst>
                                    </p:anim>
                                    <p:anim calcmode="lin" valueType="num">
                                      <p:cBhvr>
                                        <p:cTn id="101" dur="1000" fill="hold"/>
                                        <p:tgtEl>
                                          <p:spTgt spid="82"/>
                                        </p:tgtEl>
                                        <p:attrNameLst>
                                          <p:attrName>ppt_x</p:attrName>
                                        </p:attrNameLst>
                                      </p:cBhvr>
                                      <p:tavLst>
                                        <p:tav tm="0" fmla="#ppt_x+(cos(-2*pi*(1-$))*-#ppt_x-sin(-2*pi*(1-$))*(1-#ppt_y))*(1-$)">
                                          <p:val>
                                            <p:fltVal val="0"/>
                                          </p:val>
                                        </p:tav>
                                        <p:tav tm="100000">
                                          <p:val>
                                            <p:fltVal val="1"/>
                                          </p:val>
                                        </p:tav>
                                      </p:tavLst>
                                    </p:anim>
                                    <p:anim calcmode="lin" valueType="num">
                                      <p:cBhvr>
                                        <p:cTn id="102" dur="1000" fill="hold"/>
                                        <p:tgtEl>
                                          <p:spTgt spid="8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2" grpId="0"/>
      <p:bldP spid="72" grpId="0"/>
      <p:bldP spid="76" grpId="0"/>
      <p:bldP spid="78" grpId="0"/>
      <p:bldP spid="79" grpId="0" animBg="1"/>
      <p:bldP spid="80" grpId="0" animBg="1"/>
      <p:bldP spid="81" grpId="0" animBg="1"/>
      <p:bldP spid="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844675"/>
            <a:ext cx="8579296" cy="4479925"/>
          </a:xfrm>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sz="2600" b="1" dirty="0">
                <a:solidFill>
                  <a:srgbClr val="FF3300"/>
                </a:solidFill>
                <a:ea typeface="PMingLiU" pitchFamily="18" charset="-120"/>
              </a:rPr>
              <a:t>Identify</a:t>
            </a:r>
            <a:r>
              <a:rPr lang="en-US" altLang="zh-TW" sz="2600" dirty="0">
                <a:solidFill>
                  <a:srgbClr val="000066"/>
                </a:solidFill>
                <a:ea typeface="PMingLiU" pitchFamily="18" charset="-120"/>
              </a:rPr>
              <a:t> </a:t>
            </a:r>
            <a:r>
              <a:rPr lang="en-US" altLang="zh-TW" sz="2600" dirty="0">
                <a:ea typeface="PMingLiU" pitchFamily="18" charset="-120"/>
              </a:rPr>
              <a:t>different basic </a:t>
            </a:r>
            <a:r>
              <a:rPr lang="en-US" altLang="zh-TW" sz="2600" dirty="0" smtClean="0">
                <a:ea typeface="PMingLiU" pitchFamily="18" charset="-120"/>
              </a:rPr>
              <a:t>combinational logic circuits</a:t>
            </a:r>
            <a:endParaRPr lang="en-US" altLang="zh-TW" sz="2600" dirty="0">
              <a:ea typeface="PMingLiU" pitchFamily="18" charset="-120"/>
            </a:endParaRPr>
          </a:p>
          <a:p>
            <a:pPr eaLnBrk="1" hangingPunct="1">
              <a:spcBef>
                <a:spcPct val="50000"/>
              </a:spcBef>
              <a:defRPr/>
            </a:pPr>
            <a:r>
              <a:rPr lang="en-US" altLang="zh-TW" sz="2600" b="1" dirty="0" smtClean="0">
                <a:solidFill>
                  <a:srgbClr val="FF3300"/>
                </a:solidFill>
                <a:ea typeface="PMingLiU" pitchFamily="18" charset="-120"/>
              </a:rPr>
              <a:t>Develop  </a:t>
            </a:r>
            <a:r>
              <a:rPr lang="en-US" altLang="zh-TW" sz="2600" dirty="0">
                <a:ea typeface="PMingLiU" pitchFamily="18" charset="-120"/>
              </a:rPr>
              <a:t>the </a:t>
            </a:r>
            <a:r>
              <a:rPr lang="en-US" altLang="zh-TW" sz="2600" dirty="0" smtClean="0">
                <a:ea typeface="PMingLiU" pitchFamily="18" charset="-120"/>
              </a:rPr>
              <a:t>logic circuit according to given conditions</a:t>
            </a:r>
          </a:p>
          <a:p>
            <a:pPr eaLnBrk="1" hangingPunct="1">
              <a:spcBef>
                <a:spcPct val="50000"/>
              </a:spcBef>
              <a:defRPr/>
            </a:pPr>
            <a:r>
              <a:rPr lang="en-US" altLang="zh-TW" sz="2600" b="1" dirty="0" smtClean="0">
                <a:solidFill>
                  <a:srgbClr val="FF3300"/>
                </a:solidFill>
                <a:ea typeface="PMingLiU" pitchFamily="18" charset="-120"/>
              </a:rPr>
              <a:t>Implement  </a:t>
            </a:r>
            <a:r>
              <a:rPr lang="en-US" altLang="zh-TW" sz="2600" dirty="0">
                <a:ea typeface="PMingLiU" pitchFamily="18" charset="-120"/>
              </a:rPr>
              <a:t>the </a:t>
            </a:r>
            <a:r>
              <a:rPr lang="en-US" altLang="zh-TW" sz="2600" dirty="0" smtClean="0">
                <a:ea typeface="PMingLiU" pitchFamily="18" charset="-120"/>
              </a:rPr>
              <a:t>logic circuit using universal </a:t>
            </a:r>
            <a:r>
              <a:rPr lang="en-US" altLang="zh-TW" sz="2600" dirty="0">
                <a:ea typeface="PMingLiU" pitchFamily="18" charset="-120"/>
              </a:rPr>
              <a:t>l</a:t>
            </a:r>
            <a:r>
              <a:rPr lang="en-US" altLang="zh-TW" sz="2600" dirty="0" smtClean="0">
                <a:ea typeface="PMingLiU" pitchFamily="18" charset="-120"/>
              </a:rPr>
              <a:t>ogic </a:t>
            </a:r>
            <a:r>
              <a:rPr lang="en-US" altLang="zh-TW" sz="2600" dirty="0">
                <a:ea typeface="PMingLiU" pitchFamily="18" charset="-120"/>
              </a:rPr>
              <a:t>e</a:t>
            </a:r>
            <a:r>
              <a:rPr lang="en-US" altLang="zh-TW" sz="2600" dirty="0" smtClean="0">
                <a:ea typeface="PMingLiU" pitchFamily="18" charset="-120"/>
              </a:rPr>
              <a:t>lement</a:t>
            </a:r>
            <a:endParaRPr lang="en-US" altLang="zh-TW" sz="2600" dirty="0">
              <a:ea typeface="PMingLiU" pitchFamily="18" charset="-120"/>
            </a:endParaRPr>
          </a:p>
          <a:p>
            <a:pPr eaLnBrk="1" hangingPunct="1">
              <a:spcBef>
                <a:spcPct val="50000"/>
              </a:spcBef>
              <a:defRPr/>
            </a:pPr>
            <a:r>
              <a:rPr lang="en-US" altLang="zh-TW" sz="2600" b="1" dirty="0" smtClean="0">
                <a:solidFill>
                  <a:srgbClr val="FF3300"/>
                </a:solidFill>
                <a:ea typeface="PMingLiU" pitchFamily="18" charset="-120"/>
              </a:rPr>
              <a:t>Perform </a:t>
            </a:r>
            <a:r>
              <a:rPr lang="en-US" altLang="zh-TW" sz="2600" dirty="0" smtClean="0">
                <a:ea typeface="PMingLiU" pitchFamily="18" charset="-120"/>
              </a:rPr>
              <a:t>the conversion between </a:t>
            </a:r>
            <a:r>
              <a:rPr lang="en-US" altLang="zh-TW" sz="2600" dirty="0">
                <a:ea typeface="PMingLiU" pitchFamily="18" charset="-120"/>
              </a:rPr>
              <a:t>waveform </a:t>
            </a:r>
            <a:r>
              <a:rPr lang="en-US" altLang="zh-TW" sz="2600" dirty="0" smtClean="0">
                <a:ea typeface="PMingLiU" pitchFamily="18" charset="-120"/>
              </a:rPr>
              <a:t>and circuit</a:t>
            </a:r>
            <a:endParaRPr lang="en-US" altLang="zh-TW" sz="2600" dirty="0">
              <a:ea typeface="PMingLiU" pitchFamily="18"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Universal Logic</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5" name="Text Box 60"/>
          <p:cNvSpPr txBox="1">
            <a:spLocks noChangeArrowheads="1"/>
          </p:cNvSpPr>
          <p:nvPr/>
        </p:nvSpPr>
        <p:spPr bwMode="auto">
          <a:xfrm>
            <a:off x="827583" y="2276872"/>
            <a:ext cx="81370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charset="-122"/>
              </a:rPr>
              <a:t>NAND gates are sometimes called </a:t>
            </a:r>
            <a:r>
              <a:rPr lang="en-US" altLang="zh-CN" sz="2400" b="1" dirty="0">
                <a:ea typeface="宋体" charset="-122"/>
              </a:rPr>
              <a:t>universal</a:t>
            </a:r>
            <a:r>
              <a:rPr lang="en-US" altLang="zh-CN" sz="2400" dirty="0">
                <a:ea typeface="宋体" charset="-122"/>
              </a:rPr>
              <a:t> gates because  they can be used to produce the other basic Boolean functions.  </a:t>
            </a:r>
          </a:p>
        </p:txBody>
      </p:sp>
      <p:sp>
        <p:nvSpPr>
          <p:cNvPr id="36" name="Text Box 63"/>
          <p:cNvSpPr txBox="1">
            <a:spLocks noChangeArrowheads="1"/>
          </p:cNvSpPr>
          <p:nvPr/>
        </p:nvSpPr>
        <p:spPr bwMode="auto">
          <a:xfrm>
            <a:off x="1619672" y="4115380"/>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cs typeface="Times New Roman" pitchFamily="18" charset="0"/>
              </a:rPr>
              <a:t>Inverter</a:t>
            </a:r>
          </a:p>
        </p:txBody>
      </p:sp>
      <p:grpSp>
        <p:nvGrpSpPr>
          <p:cNvPr id="37" name="Group 64"/>
          <p:cNvGrpSpPr>
            <a:grpSpLocks/>
          </p:cNvGrpSpPr>
          <p:nvPr/>
        </p:nvGrpSpPr>
        <p:grpSpPr bwMode="auto">
          <a:xfrm>
            <a:off x="2732856" y="3658186"/>
            <a:ext cx="304800" cy="369888"/>
            <a:chOff x="624" y="2640"/>
            <a:chExt cx="192" cy="233"/>
          </a:xfrm>
        </p:grpSpPr>
        <p:sp>
          <p:nvSpPr>
            <p:cNvPr id="38" name="Text Box 65"/>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39" name="Line 66"/>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40" name="Text Box 68"/>
          <p:cNvSpPr txBox="1">
            <a:spLocks noChangeArrowheads="1"/>
          </p:cNvSpPr>
          <p:nvPr/>
        </p:nvSpPr>
        <p:spPr bwMode="auto">
          <a:xfrm>
            <a:off x="1208856" y="365818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graphicFrame>
        <p:nvGraphicFramePr>
          <p:cNvPr id="41" name="Object 72"/>
          <p:cNvGraphicFramePr>
            <a:graphicFrameLocks noChangeAspect="1"/>
          </p:cNvGraphicFramePr>
          <p:nvPr>
            <p:extLst>
              <p:ext uri="{D42A27DB-BD31-4B8C-83A1-F6EECF244321}">
                <p14:modId xmlns:p14="http://schemas.microsoft.com/office/powerpoint/2010/main" val="2128021880"/>
              </p:ext>
            </p:extLst>
          </p:nvPr>
        </p:nvGraphicFramePr>
        <p:xfrm>
          <a:off x="1513656" y="3581980"/>
          <a:ext cx="1219200" cy="555625"/>
        </p:xfrm>
        <a:graphic>
          <a:graphicData uri="http://schemas.openxmlformats.org/presentationml/2006/ole">
            <mc:AlternateContent xmlns:mc="http://schemas.openxmlformats.org/markup-compatibility/2006">
              <mc:Choice xmlns:v="urn:schemas-microsoft-com:vml" Requires="v">
                <p:oleObj spid="_x0000_s105822" name="CorelDRAW" r:id="rId3" imgW="760075" imgH="345603" progId="CorelDRAW.Graphic.13">
                  <p:embed/>
                </p:oleObj>
              </mc:Choice>
              <mc:Fallback>
                <p:oleObj name="CorelDRAW" r:id="rId3" imgW="760075" imgH="34560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656" y="3581980"/>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73"/>
          <p:cNvGraphicFramePr>
            <a:graphicFrameLocks noChangeAspect="1"/>
          </p:cNvGraphicFramePr>
          <p:nvPr>
            <p:extLst>
              <p:ext uri="{D42A27DB-BD31-4B8C-83A1-F6EECF244321}">
                <p14:modId xmlns:p14="http://schemas.microsoft.com/office/powerpoint/2010/main" val="3437002294"/>
              </p:ext>
            </p:extLst>
          </p:nvPr>
        </p:nvGraphicFramePr>
        <p:xfrm>
          <a:off x="4790256" y="3581980"/>
          <a:ext cx="1828800" cy="554038"/>
        </p:xfrm>
        <a:graphic>
          <a:graphicData uri="http://schemas.openxmlformats.org/presentationml/2006/ole">
            <mc:AlternateContent xmlns:mc="http://schemas.openxmlformats.org/markup-compatibility/2006">
              <mc:Choice xmlns:v="urn:schemas-microsoft-com:vml" Requires="v">
                <p:oleObj spid="_x0000_s105823" name="CorelDRAW" r:id="rId5" imgW="1212783" imgH="368686" progId="CorelDRAW.Graphic.13">
                  <p:embed/>
                </p:oleObj>
              </mc:Choice>
              <mc:Fallback>
                <p:oleObj name="CorelDRAW" r:id="rId5" imgW="1212783" imgH="368686"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0256" y="3581980"/>
                        <a:ext cx="1828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74"/>
          <p:cNvSpPr txBox="1">
            <a:spLocks noChangeArrowheads="1"/>
          </p:cNvSpPr>
          <p:nvPr/>
        </p:nvSpPr>
        <p:spPr bwMode="auto">
          <a:xfrm>
            <a:off x="5082480" y="4115380"/>
            <a:ext cx="15057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charset="-122"/>
                <a:cs typeface="Times New Roman" pitchFamily="18" charset="0"/>
              </a:rPr>
              <a:t>AND gate</a:t>
            </a:r>
          </a:p>
        </p:txBody>
      </p:sp>
      <p:sp>
        <p:nvSpPr>
          <p:cNvPr id="44" name="Text Box 75"/>
          <p:cNvSpPr txBox="1">
            <a:spLocks noChangeArrowheads="1"/>
          </p:cNvSpPr>
          <p:nvPr/>
        </p:nvSpPr>
        <p:spPr bwMode="auto">
          <a:xfrm>
            <a:off x="4485456" y="358198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45" name="Text Box 76"/>
          <p:cNvSpPr txBox="1">
            <a:spLocks noChangeArrowheads="1"/>
          </p:cNvSpPr>
          <p:nvPr/>
        </p:nvSpPr>
        <p:spPr bwMode="auto">
          <a:xfrm>
            <a:off x="4485456" y="381058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46" name="Text Box 78"/>
          <p:cNvSpPr txBox="1">
            <a:spLocks noChangeArrowheads="1"/>
          </p:cNvSpPr>
          <p:nvPr/>
        </p:nvSpPr>
        <p:spPr bwMode="auto">
          <a:xfrm>
            <a:off x="6533256" y="3650540"/>
            <a:ext cx="6342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i="1">
                <a:solidFill>
                  <a:srgbClr val="FF0000"/>
                </a:solidFill>
                <a:ea typeface="宋体" charset="-122"/>
                <a:cs typeface="Times New Roman" pitchFamily="18" charset="0"/>
              </a:rPr>
              <a:t>AB</a:t>
            </a:r>
          </a:p>
        </p:txBody>
      </p:sp>
      <p:graphicFrame>
        <p:nvGraphicFramePr>
          <p:cNvPr id="47" name="Object 79"/>
          <p:cNvGraphicFramePr>
            <a:graphicFrameLocks noChangeAspect="1"/>
          </p:cNvGraphicFramePr>
          <p:nvPr>
            <p:extLst>
              <p:ext uri="{D42A27DB-BD31-4B8C-83A1-F6EECF244321}">
                <p14:modId xmlns:p14="http://schemas.microsoft.com/office/powerpoint/2010/main" val="1374353480"/>
              </p:ext>
            </p:extLst>
          </p:nvPr>
        </p:nvGraphicFramePr>
        <p:xfrm>
          <a:off x="1513656" y="4724980"/>
          <a:ext cx="2133600" cy="1109663"/>
        </p:xfrm>
        <a:graphic>
          <a:graphicData uri="http://schemas.openxmlformats.org/presentationml/2006/ole">
            <mc:AlternateContent xmlns:mc="http://schemas.openxmlformats.org/markup-compatibility/2006">
              <mc:Choice xmlns:v="urn:schemas-microsoft-com:vml" Requires="v">
                <p:oleObj spid="_x0000_s105824" name="CorelDRAW" r:id="rId7" imgW="1314490" imgH="684052" progId="CorelDRAW.Graphic.13">
                  <p:embed/>
                </p:oleObj>
              </mc:Choice>
              <mc:Fallback>
                <p:oleObj name="CorelDRAW" r:id="rId7" imgW="1314490" imgH="684052"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3656" y="4724980"/>
                        <a:ext cx="21336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80"/>
          <p:cNvSpPr txBox="1">
            <a:spLocks noChangeArrowheads="1"/>
          </p:cNvSpPr>
          <p:nvPr/>
        </p:nvSpPr>
        <p:spPr bwMode="auto">
          <a:xfrm>
            <a:off x="1208856" y="480118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49" name="Text Box 81"/>
          <p:cNvSpPr txBox="1">
            <a:spLocks noChangeArrowheads="1"/>
          </p:cNvSpPr>
          <p:nvPr/>
        </p:nvSpPr>
        <p:spPr bwMode="auto">
          <a:xfrm>
            <a:off x="1208856" y="537903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50" name="Text Box 82"/>
          <p:cNvSpPr txBox="1">
            <a:spLocks noChangeArrowheads="1"/>
          </p:cNvSpPr>
          <p:nvPr/>
        </p:nvSpPr>
        <p:spPr bwMode="auto">
          <a:xfrm>
            <a:off x="3647256" y="510598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 + B</a:t>
            </a:r>
          </a:p>
        </p:txBody>
      </p:sp>
      <p:sp>
        <p:nvSpPr>
          <p:cNvPr id="51" name="Text Box 83"/>
          <p:cNvSpPr txBox="1">
            <a:spLocks noChangeArrowheads="1"/>
          </p:cNvSpPr>
          <p:nvPr/>
        </p:nvSpPr>
        <p:spPr bwMode="auto">
          <a:xfrm>
            <a:off x="1984648" y="5867980"/>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cs typeface="Times New Roman" pitchFamily="18" charset="0"/>
              </a:rPr>
              <a:t>OR gate</a:t>
            </a:r>
          </a:p>
        </p:txBody>
      </p:sp>
      <p:graphicFrame>
        <p:nvGraphicFramePr>
          <p:cNvPr id="77" name="Object 85"/>
          <p:cNvGraphicFramePr>
            <a:graphicFrameLocks noChangeAspect="1"/>
          </p:cNvGraphicFramePr>
          <p:nvPr>
            <p:extLst>
              <p:ext uri="{D42A27DB-BD31-4B8C-83A1-F6EECF244321}">
                <p14:modId xmlns:p14="http://schemas.microsoft.com/office/powerpoint/2010/main" val="1216103736"/>
              </p:ext>
            </p:extLst>
          </p:nvPr>
        </p:nvGraphicFramePr>
        <p:xfrm>
          <a:off x="4790256" y="4724980"/>
          <a:ext cx="3124200" cy="1109663"/>
        </p:xfrm>
        <a:graphic>
          <a:graphicData uri="http://schemas.openxmlformats.org/presentationml/2006/ole">
            <mc:AlternateContent xmlns:mc="http://schemas.openxmlformats.org/markup-compatibility/2006">
              <mc:Choice xmlns:v="urn:schemas-microsoft-com:vml" Requires="v">
                <p:oleObj spid="_x0000_s105825" name="CorelDRAW" r:id="rId9" imgW="1925694" imgH="684052" progId="CorelDRAW.Graphic.13">
                  <p:embed/>
                </p:oleObj>
              </mc:Choice>
              <mc:Fallback>
                <p:oleObj name="CorelDRAW" r:id="rId9" imgW="1925694" imgH="684052" progId="CorelDRAW.Graphic.1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0256" y="4724980"/>
                        <a:ext cx="3124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 name="Text Box 86"/>
          <p:cNvSpPr txBox="1">
            <a:spLocks noChangeArrowheads="1"/>
          </p:cNvSpPr>
          <p:nvPr/>
        </p:nvSpPr>
        <p:spPr bwMode="auto">
          <a:xfrm>
            <a:off x="4485456" y="480118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84" name="Text Box 87"/>
          <p:cNvSpPr txBox="1">
            <a:spLocks noChangeArrowheads="1"/>
          </p:cNvSpPr>
          <p:nvPr/>
        </p:nvSpPr>
        <p:spPr bwMode="auto">
          <a:xfrm>
            <a:off x="4485456" y="537903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grpSp>
        <p:nvGrpSpPr>
          <p:cNvPr id="85" name="Group 91"/>
          <p:cNvGrpSpPr>
            <a:grpSpLocks/>
          </p:cNvGrpSpPr>
          <p:nvPr/>
        </p:nvGrpSpPr>
        <p:grpSpPr bwMode="auto">
          <a:xfrm>
            <a:off x="7914456" y="5074236"/>
            <a:ext cx="762000" cy="369888"/>
            <a:chOff x="4896" y="2812"/>
            <a:chExt cx="480" cy="233"/>
          </a:xfrm>
        </p:grpSpPr>
        <p:sp>
          <p:nvSpPr>
            <p:cNvPr id="86" name="Text Box 88"/>
            <p:cNvSpPr txBox="1">
              <a:spLocks noChangeArrowheads="1"/>
            </p:cNvSpPr>
            <p:nvPr/>
          </p:nvSpPr>
          <p:spPr bwMode="auto">
            <a:xfrm>
              <a:off x="4896" y="2812"/>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 + B</a:t>
              </a:r>
            </a:p>
          </p:txBody>
        </p:sp>
        <p:sp>
          <p:nvSpPr>
            <p:cNvPr id="87" name="Line 89"/>
            <p:cNvSpPr>
              <a:spLocks noChangeShapeType="1"/>
            </p:cNvSpPr>
            <p:nvPr/>
          </p:nvSpPr>
          <p:spPr bwMode="auto">
            <a:xfrm>
              <a:off x="4944" y="2832"/>
              <a:ext cx="33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88" name="Text Box 90"/>
          <p:cNvSpPr txBox="1">
            <a:spLocks noChangeArrowheads="1"/>
          </p:cNvSpPr>
          <p:nvPr/>
        </p:nvSpPr>
        <p:spPr bwMode="auto">
          <a:xfrm>
            <a:off x="5652120" y="5867980"/>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cs typeface="Times New Roman" pitchFamily="18" charset="0"/>
              </a:rPr>
              <a:t>NOR gate</a:t>
            </a:r>
          </a:p>
        </p:txBody>
      </p:sp>
    </p:spTree>
    <p:extLst>
      <p:ext uri="{BB962C8B-B14F-4D97-AF65-F5344CB8AC3E}">
        <p14:creationId xmlns:p14="http://schemas.microsoft.com/office/powerpoint/2010/main" val="281892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dissolve">
                                      <p:cBhvr>
                                        <p:cTn id="25" dur="500"/>
                                        <p:tgtEl>
                                          <p:spTgt spid="42"/>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0-#ppt_w/2"/>
                                          </p:val>
                                        </p:tav>
                                        <p:tav tm="100000">
                                          <p:val>
                                            <p:strVal val="#ppt_x"/>
                                          </p:val>
                                        </p:tav>
                                      </p:tavLst>
                                    </p:anim>
                                    <p:anim calcmode="lin" valueType="num">
                                      <p:cBhvr additive="base">
                                        <p:cTn id="30" dur="500" fill="hold"/>
                                        <p:tgtEl>
                                          <p:spTgt spid="4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0-#ppt_w/2"/>
                                          </p:val>
                                        </p:tav>
                                        <p:tav tm="100000">
                                          <p:val>
                                            <p:strVal val="#ppt_x"/>
                                          </p:val>
                                        </p:tav>
                                      </p:tavLst>
                                    </p:anim>
                                    <p:anim calcmode="lin" valueType="num">
                                      <p:cBhvr additive="base">
                                        <p:cTn id="34" dur="500" fill="hold"/>
                                        <p:tgtEl>
                                          <p:spTgt spid="4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0-#ppt_w/2"/>
                                          </p:val>
                                        </p:tav>
                                        <p:tav tm="100000">
                                          <p:val>
                                            <p:strVal val="#ppt_x"/>
                                          </p:val>
                                        </p:tav>
                                      </p:tavLst>
                                    </p:anim>
                                    <p:anim calcmode="lin" valueType="num">
                                      <p:cBhvr additive="base">
                                        <p:cTn id="38" dur="500" fill="hold"/>
                                        <p:tgtEl>
                                          <p:spTgt spid="46"/>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dissolve">
                                      <p:cBhvr>
                                        <p:cTn id="47" dur="500"/>
                                        <p:tgtEl>
                                          <p:spTgt spid="47"/>
                                        </p:tgtEl>
                                      </p:cBhvr>
                                    </p:animEffec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0-#ppt_w/2"/>
                                          </p:val>
                                        </p:tav>
                                        <p:tav tm="100000">
                                          <p:val>
                                            <p:strVal val="#ppt_x"/>
                                          </p:val>
                                        </p:tav>
                                      </p:tavLst>
                                    </p:anim>
                                    <p:anim calcmode="lin" valueType="num">
                                      <p:cBhvr additive="base">
                                        <p:cTn id="52" dur="500" fill="hold"/>
                                        <p:tgtEl>
                                          <p:spTgt spid="4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0-#ppt_w/2"/>
                                          </p:val>
                                        </p:tav>
                                        <p:tav tm="100000">
                                          <p:val>
                                            <p:strVal val="#ppt_x"/>
                                          </p:val>
                                        </p:tav>
                                      </p:tavLst>
                                    </p:anim>
                                    <p:anim calcmode="lin" valueType="num">
                                      <p:cBhvr additive="base">
                                        <p:cTn id="56" dur="500" fill="hold"/>
                                        <p:tgtEl>
                                          <p:spTgt spid="4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0-#ppt_w/2"/>
                                          </p:val>
                                        </p:tav>
                                        <p:tav tm="100000">
                                          <p:val>
                                            <p:strVal val="#ppt_x"/>
                                          </p:val>
                                        </p:tav>
                                      </p:tavLst>
                                    </p:anim>
                                    <p:anim calcmode="lin" valueType="num">
                                      <p:cBhvr additive="base">
                                        <p:cTn id="60" dur="500" fill="hold"/>
                                        <p:tgtEl>
                                          <p:spTgt spid="50"/>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left)">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dissolve">
                                      <p:cBhvr>
                                        <p:cTn id="69" dur="500"/>
                                        <p:tgtEl>
                                          <p:spTgt spid="77"/>
                                        </p:tgtEl>
                                      </p:cBhvr>
                                    </p:animEffect>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83"/>
                                        </p:tgtEl>
                                        <p:attrNameLst>
                                          <p:attrName>style.visibility</p:attrName>
                                        </p:attrNameLst>
                                      </p:cBhvr>
                                      <p:to>
                                        <p:strVal val="visible"/>
                                      </p:to>
                                    </p:set>
                                    <p:anim calcmode="lin" valueType="num">
                                      <p:cBhvr additive="base">
                                        <p:cTn id="73" dur="500" fill="hold"/>
                                        <p:tgtEl>
                                          <p:spTgt spid="83"/>
                                        </p:tgtEl>
                                        <p:attrNameLst>
                                          <p:attrName>ppt_x</p:attrName>
                                        </p:attrNameLst>
                                      </p:cBhvr>
                                      <p:tavLst>
                                        <p:tav tm="0">
                                          <p:val>
                                            <p:strVal val="0-#ppt_w/2"/>
                                          </p:val>
                                        </p:tav>
                                        <p:tav tm="100000">
                                          <p:val>
                                            <p:strVal val="#ppt_x"/>
                                          </p:val>
                                        </p:tav>
                                      </p:tavLst>
                                    </p:anim>
                                    <p:anim calcmode="lin" valueType="num">
                                      <p:cBhvr additive="base">
                                        <p:cTn id="74" dur="500" fill="hold"/>
                                        <p:tgtEl>
                                          <p:spTgt spid="8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additive="base">
                                        <p:cTn id="77" dur="500" fill="hold"/>
                                        <p:tgtEl>
                                          <p:spTgt spid="84"/>
                                        </p:tgtEl>
                                        <p:attrNameLst>
                                          <p:attrName>ppt_x</p:attrName>
                                        </p:attrNameLst>
                                      </p:cBhvr>
                                      <p:tavLst>
                                        <p:tav tm="0">
                                          <p:val>
                                            <p:strVal val="0-#ppt_w/2"/>
                                          </p:val>
                                        </p:tav>
                                        <p:tav tm="100000">
                                          <p:val>
                                            <p:strVal val="#ppt_x"/>
                                          </p:val>
                                        </p:tav>
                                      </p:tavLst>
                                    </p:anim>
                                    <p:anim calcmode="lin" valueType="num">
                                      <p:cBhvr additive="base">
                                        <p:cTn id="78" dur="500" fill="hold"/>
                                        <p:tgtEl>
                                          <p:spTgt spid="84"/>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85"/>
                                        </p:tgtEl>
                                        <p:attrNameLst>
                                          <p:attrName>style.visibility</p:attrName>
                                        </p:attrNameLst>
                                      </p:cBhvr>
                                      <p:to>
                                        <p:strVal val="visible"/>
                                      </p:to>
                                    </p:set>
                                    <p:anim calcmode="lin" valueType="num">
                                      <p:cBhvr additive="base">
                                        <p:cTn id="81" dur="500" fill="hold"/>
                                        <p:tgtEl>
                                          <p:spTgt spid="85"/>
                                        </p:tgtEl>
                                        <p:attrNameLst>
                                          <p:attrName>ppt_x</p:attrName>
                                        </p:attrNameLst>
                                      </p:cBhvr>
                                      <p:tavLst>
                                        <p:tav tm="0">
                                          <p:val>
                                            <p:strVal val="0-#ppt_w/2"/>
                                          </p:val>
                                        </p:tav>
                                        <p:tav tm="100000">
                                          <p:val>
                                            <p:strVal val="#ppt_x"/>
                                          </p:val>
                                        </p:tav>
                                      </p:tavLst>
                                    </p:anim>
                                    <p:anim calcmode="lin" valueType="num">
                                      <p:cBhvr additive="base">
                                        <p:cTn id="82" dur="500" fill="hold"/>
                                        <p:tgtEl>
                                          <p:spTgt spid="85"/>
                                        </p:tgtEl>
                                        <p:attrNameLst>
                                          <p:attrName>ppt_y</p:attrName>
                                        </p:attrNameLst>
                                      </p:cBhvr>
                                      <p:tavLst>
                                        <p:tav tm="0">
                                          <p:val>
                                            <p:strVal val="#ppt_y"/>
                                          </p:val>
                                        </p:tav>
                                        <p:tav tm="100000">
                                          <p:val>
                                            <p:strVal val="#ppt_y"/>
                                          </p:val>
                                        </p:tav>
                                      </p:tavLst>
                                    </p:anim>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wipe(left)">
                                      <p:cBhvr>
                                        <p:cTn id="8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3" grpId="0"/>
      <p:bldP spid="44" grpId="0"/>
      <p:bldP spid="45" grpId="0"/>
      <p:bldP spid="46" grpId="0"/>
      <p:bldP spid="48" grpId="0"/>
      <p:bldP spid="49" grpId="0"/>
      <p:bldP spid="50" grpId="0"/>
      <p:bldP spid="51" grpId="0"/>
      <p:bldP spid="83" grpId="0"/>
      <p:bldP spid="84" grpId="0"/>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Universal Logic</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68" name="Text Box 4"/>
          <p:cNvSpPr txBox="1">
            <a:spLocks noChangeArrowheads="1"/>
          </p:cNvSpPr>
          <p:nvPr/>
        </p:nvSpPr>
        <p:spPr bwMode="auto">
          <a:xfrm>
            <a:off x="755576" y="2276872"/>
            <a:ext cx="7920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cs typeface="Times New Roman" pitchFamily="18" charset="0"/>
              </a:rPr>
              <a:t>NOR gates are also </a:t>
            </a:r>
            <a:r>
              <a:rPr lang="en-US" altLang="zh-CN" sz="2400" b="1" dirty="0">
                <a:ea typeface="宋体" charset="-122"/>
                <a:cs typeface="Times New Roman" pitchFamily="18" charset="0"/>
              </a:rPr>
              <a:t>universal</a:t>
            </a:r>
            <a:r>
              <a:rPr lang="en-US" altLang="zh-CN" sz="2400" dirty="0">
                <a:ea typeface="宋体" charset="-122"/>
                <a:cs typeface="Times New Roman" pitchFamily="18" charset="0"/>
              </a:rPr>
              <a:t> gates and can form all of the basic gates.  </a:t>
            </a:r>
          </a:p>
        </p:txBody>
      </p:sp>
      <p:sp>
        <p:nvSpPr>
          <p:cNvPr id="69" name="Text Box 6"/>
          <p:cNvSpPr txBox="1">
            <a:spLocks noChangeArrowheads="1"/>
          </p:cNvSpPr>
          <p:nvPr/>
        </p:nvSpPr>
        <p:spPr bwMode="auto">
          <a:xfrm>
            <a:off x="1547664" y="3982397"/>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cs typeface="Times New Roman" pitchFamily="18" charset="0"/>
              </a:rPr>
              <a:t>Inverter</a:t>
            </a:r>
          </a:p>
        </p:txBody>
      </p:sp>
      <p:grpSp>
        <p:nvGrpSpPr>
          <p:cNvPr id="70" name="Group 7"/>
          <p:cNvGrpSpPr>
            <a:grpSpLocks/>
          </p:cNvGrpSpPr>
          <p:nvPr/>
        </p:nvGrpSpPr>
        <p:grpSpPr bwMode="auto">
          <a:xfrm>
            <a:off x="2639616" y="3525203"/>
            <a:ext cx="304800" cy="369888"/>
            <a:chOff x="624" y="2640"/>
            <a:chExt cx="192" cy="233"/>
          </a:xfrm>
        </p:grpSpPr>
        <p:sp>
          <p:nvSpPr>
            <p:cNvPr id="71" name="Text Box 8"/>
            <p:cNvSpPr txBox="1">
              <a:spLocks noChangeArrowheads="1"/>
            </p:cNvSpPr>
            <p:nvPr/>
          </p:nvSpPr>
          <p:spPr bwMode="auto">
            <a:xfrm>
              <a:off x="624" y="264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72" name="Line 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73" name="Text Box 10"/>
          <p:cNvSpPr txBox="1">
            <a:spLocks noChangeArrowheads="1"/>
          </p:cNvSpPr>
          <p:nvPr/>
        </p:nvSpPr>
        <p:spPr bwMode="auto">
          <a:xfrm>
            <a:off x="1115616" y="35251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74" name="Text Box 13"/>
          <p:cNvSpPr txBox="1">
            <a:spLocks noChangeArrowheads="1"/>
          </p:cNvSpPr>
          <p:nvPr/>
        </p:nvSpPr>
        <p:spPr bwMode="auto">
          <a:xfrm>
            <a:off x="5080992" y="3982397"/>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cs typeface="Times New Roman" pitchFamily="18" charset="0"/>
              </a:rPr>
              <a:t>OR gate</a:t>
            </a:r>
          </a:p>
        </p:txBody>
      </p:sp>
      <p:sp>
        <p:nvSpPr>
          <p:cNvPr id="75" name="Text Box 14"/>
          <p:cNvSpPr txBox="1">
            <a:spLocks noChangeArrowheads="1"/>
          </p:cNvSpPr>
          <p:nvPr/>
        </p:nvSpPr>
        <p:spPr bwMode="auto">
          <a:xfrm>
            <a:off x="4392216" y="34489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76" name="Text Box 15"/>
          <p:cNvSpPr txBox="1">
            <a:spLocks noChangeArrowheads="1"/>
          </p:cNvSpPr>
          <p:nvPr/>
        </p:nvSpPr>
        <p:spPr bwMode="auto">
          <a:xfrm>
            <a:off x="4392216" y="36775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78" name="Text Box 16"/>
          <p:cNvSpPr txBox="1">
            <a:spLocks noChangeArrowheads="1"/>
          </p:cNvSpPr>
          <p:nvPr/>
        </p:nvSpPr>
        <p:spPr bwMode="auto">
          <a:xfrm>
            <a:off x="6678216" y="3525197"/>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 +  B</a:t>
            </a:r>
          </a:p>
        </p:txBody>
      </p:sp>
      <p:sp>
        <p:nvSpPr>
          <p:cNvPr id="79" name="Text Box 18"/>
          <p:cNvSpPr txBox="1">
            <a:spLocks noChangeArrowheads="1"/>
          </p:cNvSpPr>
          <p:nvPr/>
        </p:nvSpPr>
        <p:spPr bwMode="auto">
          <a:xfrm>
            <a:off x="1115616" y="46681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80" name="Text Box 19"/>
          <p:cNvSpPr txBox="1">
            <a:spLocks noChangeArrowheads="1"/>
          </p:cNvSpPr>
          <p:nvPr/>
        </p:nvSpPr>
        <p:spPr bwMode="auto">
          <a:xfrm>
            <a:off x="1115616" y="52460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81" name="Text Box 20"/>
          <p:cNvSpPr txBox="1">
            <a:spLocks noChangeArrowheads="1"/>
          </p:cNvSpPr>
          <p:nvPr/>
        </p:nvSpPr>
        <p:spPr bwMode="auto">
          <a:xfrm>
            <a:off x="3554016" y="4972997"/>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AB</a:t>
            </a:r>
          </a:p>
        </p:txBody>
      </p:sp>
      <p:sp>
        <p:nvSpPr>
          <p:cNvPr id="82" name="Text Box 21"/>
          <p:cNvSpPr txBox="1">
            <a:spLocks noChangeArrowheads="1"/>
          </p:cNvSpPr>
          <p:nvPr/>
        </p:nvSpPr>
        <p:spPr bwMode="auto">
          <a:xfrm>
            <a:off x="1835696" y="5661248"/>
            <a:ext cx="1559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charset="-122"/>
                <a:cs typeface="Times New Roman" pitchFamily="18" charset="0"/>
              </a:rPr>
              <a:t>AND gate</a:t>
            </a:r>
          </a:p>
        </p:txBody>
      </p:sp>
      <p:sp>
        <p:nvSpPr>
          <p:cNvPr id="89" name="Text Box 23"/>
          <p:cNvSpPr txBox="1">
            <a:spLocks noChangeArrowheads="1"/>
          </p:cNvSpPr>
          <p:nvPr/>
        </p:nvSpPr>
        <p:spPr bwMode="auto">
          <a:xfrm>
            <a:off x="4392216" y="466819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90" name="Text Box 24"/>
          <p:cNvSpPr txBox="1">
            <a:spLocks noChangeArrowheads="1"/>
          </p:cNvSpPr>
          <p:nvPr/>
        </p:nvSpPr>
        <p:spPr bwMode="auto">
          <a:xfrm>
            <a:off x="4392216" y="52460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91" name="Text Box 26"/>
          <p:cNvSpPr txBox="1">
            <a:spLocks noChangeArrowheads="1"/>
          </p:cNvSpPr>
          <p:nvPr/>
        </p:nvSpPr>
        <p:spPr bwMode="auto">
          <a:xfrm>
            <a:off x="7821216" y="4941247"/>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AB</a:t>
            </a:r>
          </a:p>
        </p:txBody>
      </p:sp>
      <p:sp>
        <p:nvSpPr>
          <p:cNvPr id="92" name="Line 27"/>
          <p:cNvSpPr>
            <a:spLocks noChangeShapeType="1"/>
          </p:cNvSpPr>
          <p:nvPr/>
        </p:nvSpPr>
        <p:spPr bwMode="auto">
          <a:xfrm>
            <a:off x="7897416" y="4972997"/>
            <a:ext cx="3048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93" name="Text Box 28"/>
          <p:cNvSpPr txBox="1">
            <a:spLocks noChangeArrowheads="1"/>
          </p:cNvSpPr>
          <p:nvPr/>
        </p:nvSpPr>
        <p:spPr bwMode="auto">
          <a:xfrm>
            <a:off x="5565304" y="5693186"/>
            <a:ext cx="174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charset="-122"/>
                <a:cs typeface="Times New Roman" pitchFamily="18" charset="0"/>
              </a:rPr>
              <a:t>NAND gate</a:t>
            </a:r>
          </a:p>
        </p:txBody>
      </p:sp>
      <p:graphicFrame>
        <p:nvGraphicFramePr>
          <p:cNvPr id="94" name="Object 29"/>
          <p:cNvGraphicFramePr>
            <a:graphicFrameLocks noChangeAspect="1"/>
          </p:cNvGraphicFramePr>
          <p:nvPr>
            <p:extLst>
              <p:ext uri="{D42A27DB-BD31-4B8C-83A1-F6EECF244321}">
                <p14:modId xmlns:p14="http://schemas.microsoft.com/office/powerpoint/2010/main" val="2631044427"/>
              </p:ext>
            </p:extLst>
          </p:nvPr>
        </p:nvGraphicFramePr>
        <p:xfrm>
          <a:off x="1420416" y="3448997"/>
          <a:ext cx="1219200" cy="555625"/>
        </p:xfrm>
        <a:graphic>
          <a:graphicData uri="http://schemas.openxmlformats.org/presentationml/2006/ole">
            <mc:AlternateContent xmlns:mc="http://schemas.openxmlformats.org/markup-compatibility/2006">
              <mc:Choice xmlns:v="urn:schemas-microsoft-com:vml" Requires="v">
                <p:oleObj spid="_x0000_s106838" name="CorelDRAW" r:id="rId3" imgW="760075" imgH="345603" progId="CorelDRAW.Graphic.13">
                  <p:embed/>
                </p:oleObj>
              </mc:Choice>
              <mc:Fallback>
                <p:oleObj name="CorelDRAW" r:id="rId3" imgW="760075" imgH="34560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416" y="3448997"/>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 name="Object 30"/>
          <p:cNvGraphicFramePr>
            <a:graphicFrameLocks noChangeAspect="1"/>
          </p:cNvGraphicFramePr>
          <p:nvPr>
            <p:extLst>
              <p:ext uri="{D42A27DB-BD31-4B8C-83A1-F6EECF244321}">
                <p14:modId xmlns:p14="http://schemas.microsoft.com/office/powerpoint/2010/main" val="3936346882"/>
              </p:ext>
            </p:extLst>
          </p:nvPr>
        </p:nvGraphicFramePr>
        <p:xfrm>
          <a:off x="4697016" y="3461697"/>
          <a:ext cx="1981200" cy="509588"/>
        </p:xfrm>
        <a:graphic>
          <a:graphicData uri="http://schemas.openxmlformats.org/presentationml/2006/ole">
            <mc:AlternateContent xmlns:mc="http://schemas.openxmlformats.org/markup-compatibility/2006">
              <mc:Choice xmlns:v="urn:schemas-microsoft-com:vml" Requires="v">
                <p:oleObj spid="_x0000_s106839" name="CorelDRAW" r:id="rId5" imgW="1348499" imgH="345603" progId="CorelDRAW.Graphic.13">
                  <p:embed/>
                </p:oleObj>
              </mc:Choice>
              <mc:Fallback>
                <p:oleObj name="CorelDRAW" r:id="rId5" imgW="1348499" imgH="345603"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016" y="3461697"/>
                        <a:ext cx="19812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 name="Object 31"/>
          <p:cNvGraphicFramePr>
            <a:graphicFrameLocks noChangeAspect="1"/>
          </p:cNvGraphicFramePr>
          <p:nvPr>
            <p:extLst>
              <p:ext uri="{D42A27DB-BD31-4B8C-83A1-F6EECF244321}">
                <p14:modId xmlns:p14="http://schemas.microsoft.com/office/powerpoint/2010/main" val="3935174109"/>
              </p:ext>
            </p:extLst>
          </p:nvPr>
        </p:nvGraphicFramePr>
        <p:xfrm>
          <a:off x="1420416" y="4547547"/>
          <a:ext cx="2133600" cy="1111250"/>
        </p:xfrm>
        <a:graphic>
          <a:graphicData uri="http://schemas.openxmlformats.org/presentationml/2006/ole">
            <mc:AlternateContent xmlns:mc="http://schemas.openxmlformats.org/markup-compatibility/2006">
              <mc:Choice xmlns:v="urn:schemas-microsoft-com:vml" Requires="v">
                <p:oleObj spid="_x0000_s106840" name="CorelDRAW" r:id="rId7" imgW="1314490" imgH="684052" progId="CorelDRAW.Graphic.13">
                  <p:embed/>
                </p:oleObj>
              </mc:Choice>
              <mc:Fallback>
                <p:oleObj name="CorelDRAW" r:id="rId7" imgW="1314490" imgH="684052"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0416" y="4547547"/>
                        <a:ext cx="2133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 name="Object 32"/>
          <p:cNvGraphicFramePr>
            <a:graphicFrameLocks noChangeAspect="1"/>
          </p:cNvGraphicFramePr>
          <p:nvPr>
            <p:extLst>
              <p:ext uri="{D42A27DB-BD31-4B8C-83A1-F6EECF244321}">
                <p14:modId xmlns:p14="http://schemas.microsoft.com/office/powerpoint/2010/main" val="3390058554"/>
              </p:ext>
            </p:extLst>
          </p:nvPr>
        </p:nvGraphicFramePr>
        <p:xfrm>
          <a:off x="4697016" y="4591997"/>
          <a:ext cx="3048000" cy="1082675"/>
        </p:xfrm>
        <a:graphic>
          <a:graphicData uri="http://schemas.openxmlformats.org/presentationml/2006/ole">
            <mc:AlternateContent xmlns:mc="http://schemas.openxmlformats.org/markup-compatibility/2006">
              <mc:Choice xmlns:v="urn:schemas-microsoft-com:vml" Requires="v">
                <p:oleObj spid="_x0000_s106841" name="CorelDRAW" r:id="rId9" imgW="1925694" imgH="684052" progId="CorelDRAW.Graphic.13">
                  <p:embed/>
                </p:oleObj>
              </mc:Choice>
              <mc:Fallback>
                <p:oleObj name="CorelDRAW" r:id="rId9" imgW="1925694" imgH="684052" progId="CorelDRAW.Graphic.1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7016" y="4591997"/>
                        <a:ext cx="3048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88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dissolve">
                                      <p:cBhvr>
                                        <p:cTn id="7" dur="500"/>
                                        <p:tgtEl>
                                          <p:spTgt spid="9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0-#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0-#ppt_w/2"/>
                                          </p:val>
                                        </p:tav>
                                        <p:tav tm="100000">
                                          <p:val>
                                            <p:strVal val="#ppt_x"/>
                                          </p:val>
                                        </p:tav>
                                      </p:tavLst>
                                    </p:anim>
                                    <p:anim calcmode="lin" valueType="num">
                                      <p:cBhvr additive="base">
                                        <p:cTn id="16" dur="500" fill="hold"/>
                                        <p:tgtEl>
                                          <p:spTgt spid="7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left)">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dissolve">
                                      <p:cBhvr>
                                        <p:cTn id="25" dur="500"/>
                                        <p:tgtEl>
                                          <p:spTgt spid="95"/>
                                        </p:tgtEl>
                                      </p:cBhvr>
                                    </p:animEffect>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0-#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additive="base">
                                        <p:cTn id="33" dur="500" fill="hold"/>
                                        <p:tgtEl>
                                          <p:spTgt spid="76"/>
                                        </p:tgtEl>
                                        <p:attrNameLst>
                                          <p:attrName>ppt_x</p:attrName>
                                        </p:attrNameLst>
                                      </p:cBhvr>
                                      <p:tavLst>
                                        <p:tav tm="0">
                                          <p:val>
                                            <p:strVal val="0-#ppt_w/2"/>
                                          </p:val>
                                        </p:tav>
                                        <p:tav tm="100000">
                                          <p:val>
                                            <p:strVal val="#ppt_x"/>
                                          </p:val>
                                        </p:tav>
                                      </p:tavLst>
                                    </p:anim>
                                    <p:anim calcmode="lin" valueType="num">
                                      <p:cBhvr additive="base">
                                        <p:cTn id="34" dur="500" fill="hold"/>
                                        <p:tgtEl>
                                          <p:spTgt spid="7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0-#ppt_w/2"/>
                                          </p:val>
                                        </p:tav>
                                        <p:tav tm="100000">
                                          <p:val>
                                            <p:strVal val="#ppt_x"/>
                                          </p:val>
                                        </p:tav>
                                      </p:tavLst>
                                    </p:anim>
                                    <p:anim calcmode="lin" valueType="num">
                                      <p:cBhvr additive="base">
                                        <p:cTn id="38" dur="500" fill="hold"/>
                                        <p:tgtEl>
                                          <p:spTgt spid="78"/>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left)">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dissolve">
                                      <p:cBhvr>
                                        <p:cTn id="47" dur="500"/>
                                        <p:tgtEl>
                                          <p:spTgt spid="96"/>
                                        </p:tgtEl>
                                      </p:cBhvr>
                                    </p:animEffect>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0-#ppt_w/2"/>
                                          </p:val>
                                        </p:tav>
                                        <p:tav tm="100000">
                                          <p:val>
                                            <p:strVal val="#ppt_x"/>
                                          </p:val>
                                        </p:tav>
                                      </p:tavLst>
                                    </p:anim>
                                    <p:anim calcmode="lin" valueType="num">
                                      <p:cBhvr additive="base">
                                        <p:cTn id="52" dur="500" fill="hold"/>
                                        <p:tgtEl>
                                          <p:spTgt spid="7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additive="base">
                                        <p:cTn id="55" dur="500" fill="hold"/>
                                        <p:tgtEl>
                                          <p:spTgt spid="80"/>
                                        </p:tgtEl>
                                        <p:attrNameLst>
                                          <p:attrName>ppt_x</p:attrName>
                                        </p:attrNameLst>
                                      </p:cBhvr>
                                      <p:tavLst>
                                        <p:tav tm="0">
                                          <p:val>
                                            <p:strVal val="0-#ppt_w/2"/>
                                          </p:val>
                                        </p:tav>
                                        <p:tav tm="100000">
                                          <p:val>
                                            <p:strVal val="#ppt_x"/>
                                          </p:val>
                                        </p:tav>
                                      </p:tavLst>
                                    </p:anim>
                                    <p:anim calcmode="lin" valueType="num">
                                      <p:cBhvr additive="base">
                                        <p:cTn id="56" dur="500" fill="hold"/>
                                        <p:tgtEl>
                                          <p:spTgt spid="8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 calcmode="lin" valueType="num">
                                      <p:cBhvr additive="base">
                                        <p:cTn id="59" dur="500" fill="hold"/>
                                        <p:tgtEl>
                                          <p:spTgt spid="81"/>
                                        </p:tgtEl>
                                        <p:attrNameLst>
                                          <p:attrName>ppt_x</p:attrName>
                                        </p:attrNameLst>
                                      </p:cBhvr>
                                      <p:tavLst>
                                        <p:tav tm="0">
                                          <p:val>
                                            <p:strVal val="0-#ppt_w/2"/>
                                          </p:val>
                                        </p:tav>
                                        <p:tav tm="100000">
                                          <p:val>
                                            <p:strVal val="#ppt_x"/>
                                          </p:val>
                                        </p:tav>
                                      </p:tavLst>
                                    </p:anim>
                                    <p:anim calcmode="lin" valueType="num">
                                      <p:cBhvr additive="base">
                                        <p:cTn id="60" dur="500" fill="hold"/>
                                        <p:tgtEl>
                                          <p:spTgt spid="81"/>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left)">
                                      <p:cBhvr>
                                        <p:cTn id="64" dur="500"/>
                                        <p:tgtEl>
                                          <p:spTgt spid="82"/>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dissolve">
                                      <p:cBhvr>
                                        <p:cTn id="69" dur="500"/>
                                        <p:tgtEl>
                                          <p:spTgt spid="97"/>
                                        </p:tgtEl>
                                      </p:cBhvr>
                                    </p:animEffect>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additive="base">
                                        <p:cTn id="73" dur="500" fill="hold"/>
                                        <p:tgtEl>
                                          <p:spTgt spid="89"/>
                                        </p:tgtEl>
                                        <p:attrNameLst>
                                          <p:attrName>ppt_x</p:attrName>
                                        </p:attrNameLst>
                                      </p:cBhvr>
                                      <p:tavLst>
                                        <p:tav tm="0">
                                          <p:val>
                                            <p:strVal val="0-#ppt_w/2"/>
                                          </p:val>
                                        </p:tav>
                                        <p:tav tm="100000">
                                          <p:val>
                                            <p:strVal val="#ppt_x"/>
                                          </p:val>
                                        </p:tav>
                                      </p:tavLst>
                                    </p:anim>
                                    <p:anim calcmode="lin" valueType="num">
                                      <p:cBhvr additive="base">
                                        <p:cTn id="74" dur="500" fill="hold"/>
                                        <p:tgtEl>
                                          <p:spTgt spid="89"/>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additive="base">
                                        <p:cTn id="77" dur="500" fill="hold"/>
                                        <p:tgtEl>
                                          <p:spTgt spid="90"/>
                                        </p:tgtEl>
                                        <p:attrNameLst>
                                          <p:attrName>ppt_x</p:attrName>
                                        </p:attrNameLst>
                                      </p:cBhvr>
                                      <p:tavLst>
                                        <p:tav tm="0">
                                          <p:val>
                                            <p:strVal val="0-#ppt_w/2"/>
                                          </p:val>
                                        </p:tav>
                                        <p:tav tm="100000">
                                          <p:val>
                                            <p:strVal val="#ppt_x"/>
                                          </p:val>
                                        </p:tav>
                                      </p:tavLst>
                                    </p:anim>
                                    <p:anim calcmode="lin" valueType="num">
                                      <p:cBhvr additive="base">
                                        <p:cTn id="78" dur="500" fill="hold"/>
                                        <p:tgtEl>
                                          <p:spTgt spid="90"/>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wipe(left)">
                                      <p:cBhvr>
                                        <p:cTn id="82" dur="500"/>
                                        <p:tgtEl>
                                          <p:spTgt spid="93"/>
                                        </p:tgtEl>
                                      </p:cBhvr>
                                    </p:animEffect>
                                  </p:childTnLst>
                                </p:cTn>
                              </p:par>
                            </p:childTnLst>
                          </p:cTn>
                        </p:par>
                        <p:par>
                          <p:cTn id="83" fill="hold">
                            <p:stCondLst>
                              <p:cond delay="1500"/>
                            </p:stCondLst>
                            <p:childTnLst>
                              <p:par>
                                <p:cTn id="84" presetID="2" presetClass="entr" presetSubtype="2" fill="hold" grpId="0" nodeType="afterEffect">
                                  <p:stCondLst>
                                    <p:cond delay="0"/>
                                  </p:stCondLst>
                                  <p:childTnLst>
                                    <p:set>
                                      <p:cBhvr>
                                        <p:cTn id="85" dur="1" fill="hold">
                                          <p:stCondLst>
                                            <p:cond delay="0"/>
                                          </p:stCondLst>
                                        </p:cTn>
                                        <p:tgtEl>
                                          <p:spTgt spid="91"/>
                                        </p:tgtEl>
                                        <p:attrNameLst>
                                          <p:attrName>style.visibility</p:attrName>
                                        </p:attrNameLst>
                                      </p:cBhvr>
                                      <p:to>
                                        <p:strVal val="visible"/>
                                      </p:to>
                                    </p:set>
                                    <p:anim calcmode="lin" valueType="num">
                                      <p:cBhvr additive="base">
                                        <p:cTn id="86" dur="500" fill="hold"/>
                                        <p:tgtEl>
                                          <p:spTgt spid="91"/>
                                        </p:tgtEl>
                                        <p:attrNameLst>
                                          <p:attrName>ppt_x</p:attrName>
                                        </p:attrNameLst>
                                      </p:cBhvr>
                                      <p:tavLst>
                                        <p:tav tm="0">
                                          <p:val>
                                            <p:strVal val="1+#ppt_w/2"/>
                                          </p:val>
                                        </p:tav>
                                        <p:tav tm="100000">
                                          <p:val>
                                            <p:strVal val="#ppt_x"/>
                                          </p:val>
                                        </p:tav>
                                      </p:tavLst>
                                    </p:anim>
                                    <p:anim calcmode="lin" valueType="num">
                                      <p:cBhvr additive="base">
                                        <p:cTn id="87" dur="500" fill="hold"/>
                                        <p:tgtEl>
                                          <p:spTgt spid="91"/>
                                        </p:tgtEl>
                                        <p:attrNameLst>
                                          <p:attrName>ppt_y</p:attrName>
                                        </p:attrNameLst>
                                      </p:cBhvr>
                                      <p:tavLst>
                                        <p:tav tm="0">
                                          <p:val>
                                            <p:strVal val="#ppt_y"/>
                                          </p:val>
                                        </p:tav>
                                        <p:tav tm="100000">
                                          <p:val>
                                            <p:strVal val="#ppt_y"/>
                                          </p:val>
                                        </p:tav>
                                      </p:tavLst>
                                    </p:anim>
                                  </p:childTnLst>
                                </p:cTn>
                              </p:par>
                              <p:par>
                                <p:cTn id="88" presetID="15" presetClass="entr" presetSubtype="0" fill="hold" grpId="0" nodeType="withEffect">
                                  <p:stCondLst>
                                    <p:cond delay="0"/>
                                  </p:stCondLst>
                                  <p:childTnLst>
                                    <p:set>
                                      <p:cBhvr>
                                        <p:cTn id="89" dur="1" fill="hold">
                                          <p:stCondLst>
                                            <p:cond delay="0"/>
                                          </p:stCondLst>
                                        </p:cTn>
                                        <p:tgtEl>
                                          <p:spTgt spid="92"/>
                                        </p:tgtEl>
                                        <p:attrNameLst>
                                          <p:attrName>style.visibility</p:attrName>
                                        </p:attrNameLst>
                                      </p:cBhvr>
                                      <p:to>
                                        <p:strVal val="visible"/>
                                      </p:to>
                                    </p:set>
                                    <p:anim calcmode="lin" valueType="num">
                                      <p:cBhvr>
                                        <p:cTn id="90" dur="1000" fill="hold"/>
                                        <p:tgtEl>
                                          <p:spTgt spid="92"/>
                                        </p:tgtEl>
                                        <p:attrNameLst>
                                          <p:attrName>ppt_w</p:attrName>
                                        </p:attrNameLst>
                                      </p:cBhvr>
                                      <p:tavLst>
                                        <p:tav tm="0">
                                          <p:val>
                                            <p:fltVal val="0"/>
                                          </p:val>
                                        </p:tav>
                                        <p:tav tm="100000">
                                          <p:val>
                                            <p:strVal val="#ppt_w"/>
                                          </p:val>
                                        </p:tav>
                                      </p:tavLst>
                                    </p:anim>
                                    <p:anim calcmode="lin" valueType="num">
                                      <p:cBhvr>
                                        <p:cTn id="91" dur="1000" fill="hold"/>
                                        <p:tgtEl>
                                          <p:spTgt spid="92"/>
                                        </p:tgtEl>
                                        <p:attrNameLst>
                                          <p:attrName>ppt_h</p:attrName>
                                        </p:attrNameLst>
                                      </p:cBhvr>
                                      <p:tavLst>
                                        <p:tav tm="0">
                                          <p:val>
                                            <p:fltVal val="0"/>
                                          </p:val>
                                        </p:tav>
                                        <p:tav tm="100000">
                                          <p:val>
                                            <p:strVal val="#ppt_h"/>
                                          </p:val>
                                        </p:tav>
                                      </p:tavLst>
                                    </p:anim>
                                    <p:anim calcmode="lin" valueType="num">
                                      <p:cBhvr>
                                        <p:cTn id="92" dur="1000" fill="hold"/>
                                        <p:tgtEl>
                                          <p:spTgt spid="92"/>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9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3" grpId="0"/>
      <p:bldP spid="74" grpId="0"/>
      <p:bldP spid="75" grpId="0"/>
      <p:bldP spid="76" grpId="0"/>
      <p:bldP spid="78" grpId="0"/>
      <p:bldP spid="79" grpId="0"/>
      <p:bldP spid="80" grpId="0"/>
      <p:bldP spid="81" grpId="0"/>
      <p:bldP spid="82" grpId="0"/>
      <p:bldP spid="89" grpId="0"/>
      <p:bldP spid="90" grpId="0"/>
      <p:bldP spid="91" grpId="0"/>
      <p:bldP spid="92"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NAND Logic</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8" name="Text Box 4"/>
          <p:cNvSpPr txBox="1">
            <a:spLocks noChangeArrowheads="1"/>
          </p:cNvSpPr>
          <p:nvPr/>
        </p:nvSpPr>
        <p:spPr bwMode="auto">
          <a:xfrm>
            <a:off x="831775" y="2366987"/>
            <a:ext cx="81328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cs typeface="Times New Roman" pitchFamily="18" charset="0"/>
              </a:rPr>
              <a:t>Recall from </a:t>
            </a:r>
            <a:r>
              <a:rPr lang="en-US" altLang="zh-CN" sz="2400" dirty="0" err="1">
                <a:ea typeface="宋体" charset="-122"/>
                <a:cs typeface="Times New Roman" pitchFamily="18" charset="0"/>
              </a:rPr>
              <a:t>DeMorgan’s</a:t>
            </a:r>
            <a:r>
              <a:rPr lang="en-US" altLang="zh-CN" sz="2400" dirty="0">
                <a:ea typeface="宋体" charset="-122"/>
                <a:cs typeface="Times New Roman" pitchFamily="18" charset="0"/>
              </a:rPr>
              <a:t> theorem that  </a:t>
            </a:r>
            <a:r>
              <a:rPr lang="en-US" altLang="zh-CN" sz="2400" i="1" dirty="0">
                <a:ea typeface="宋体" charset="-122"/>
                <a:cs typeface="Times New Roman" pitchFamily="18" charset="0"/>
              </a:rPr>
              <a:t>AB = A + B</a:t>
            </a:r>
            <a:r>
              <a:rPr lang="en-US" altLang="zh-CN" sz="2400" dirty="0">
                <a:ea typeface="宋体" charset="-122"/>
                <a:cs typeface="Times New Roman" pitchFamily="18" charset="0"/>
              </a:rPr>
              <a:t>. By using equivalent symbols, it is simpler to read the logic of SOP forms. The earlier example shows the idea: </a:t>
            </a:r>
          </a:p>
        </p:txBody>
      </p:sp>
      <p:sp>
        <p:nvSpPr>
          <p:cNvPr id="29" name="Line 29"/>
          <p:cNvSpPr>
            <a:spLocks noChangeShapeType="1"/>
          </p:cNvSpPr>
          <p:nvPr/>
        </p:nvSpPr>
        <p:spPr bwMode="auto">
          <a:xfrm>
            <a:off x="5965676" y="2420888"/>
            <a:ext cx="381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30" name="Line 31"/>
          <p:cNvSpPr>
            <a:spLocks noChangeShapeType="1"/>
          </p:cNvSpPr>
          <p:nvPr/>
        </p:nvSpPr>
        <p:spPr bwMode="auto">
          <a:xfrm>
            <a:off x="6804248" y="2433632"/>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31" name="Line 32"/>
          <p:cNvSpPr>
            <a:spLocks noChangeShapeType="1"/>
          </p:cNvSpPr>
          <p:nvPr/>
        </p:nvSpPr>
        <p:spPr bwMode="auto">
          <a:xfrm>
            <a:off x="7380312" y="2420888"/>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aphicFrame>
        <p:nvGraphicFramePr>
          <p:cNvPr id="32" name="Object 33"/>
          <p:cNvGraphicFramePr>
            <a:graphicFrameLocks noChangeAspect="1"/>
          </p:cNvGraphicFramePr>
          <p:nvPr>
            <p:extLst>
              <p:ext uri="{D42A27DB-BD31-4B8C-83A1-F6EECF244321}">
                <p14:modId xmlns:p14="http://schemas.microsoft.com/office/powerpoint/2010/main" val="2999219632"/>
              </p:ext>
            </p:extLst>
          </p:nvPr>
        </p:nvGraphicFramePr>
        <p:xfrm>
          <a:off x="2431976" y="3738587"/>
          <a:ext cx="3016250" cy="1304925"/>
        </p:xfrm>
        <a:graphic>
          <a:graphicData uri="http://schemas.openxmlformats.org/presentationml/2006/ole">
            <mc:AlternateContent xmlns:mc="http://schemas.openxmlformats.org/markup-compatibility/2006">
              <mc:Choice xmlns:v="urn:schemas-microsoft-com:vml" Requires="v">
                <p:oleObj spid="_x0000_s107606" name="CorelDRAW" r:id="rId3" imgW="1460152" imgH="631058" progId="CorelDRAW.Graphic.13">
                  <p:embed/>
                </p:oleObj>
              </mc:Choice>
              <mc:Fallback>
                <p:oleObj name="CorelDRAW" r:id="rId3" imgW="1460152" imgH="631058"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976" y="3738587"/>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Text Box 35"/>
          <p:cNvSpPr txBox="1">
            <a:spLocks noChangeArrowheads="1"/>
          </p:cNvSpPr>
          <p:nvPr/>
        </p:nvSpPr>
        <p:spPr bwMode="auto">
          <a:xfrm>
            <a:off x="2127176" y="399258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grpSp>
        <p:nvGrpSpPr>
          <p:cNvPr id="34" name="Group 37"/>
          <p:cNvGrpSpPr>
            <a:grpSpLocks/>
          </p:cNvGrpSpPr>
          <p:nvPr/>
        </p:nvGrpSpPr>
        <p:grpSpPr bwMode="auto">
          <a:xfrm>
            <a:off x="2127176" y="3662387"/>
            <a:ext cx="304800" cy="336550"/>
            <a:chOff x="624" y="2640"/>
            <a:chExt cx="192" cy="212"/>
          </a:xfrm>
        </p:grpSpPr>
        <p:sp>
          <p:nvSpPr>
            <p:cNvPr id="35" name="Text Box 38"/>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36" name="Line 39"/>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37" name="Text Box 40"/>
          <p:cNvSpPr txBox="1">
            <a:spLocks noChangeArrowheads="1"/>
          </p:cNvSpPr>
          <p:nvPr/>
        </p:nvSpPr>
        <p:spPr bwMode="auto">
          <a:xfrm>
            <a:off x="2127176" y="477998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grpSp>
        <p:nvGrpSpPr>
          <p:cNvPr id="38" name="Group 41"/>
          <p:cNvGrpSpPr>
            <a:grpSpLocks/>
          </p:cNvGrpSpPr>
          <p:nvPr/>
        </p:nvGrpSpPr>
        <p:grpSpPr bwMode="auto">
          <a:xfrm>
            <a:off x="2127176" y="4424387"/>
            <a:ext cx="304800" cy="336550"/>
            <a:chOff x="624" y="2640"/>
            <a:chExt cx="192" cy="212"/>
          </a:xfrm>
        </p:grpSpPr>
        <p:sp>
          <p:nvSpPr>
            <p:cNvPr id="39" name="Text Box 42"/>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40" name="Line 43"/>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41" name="Text Box 45"/>
          <p:cNvSpPr txBox="1">
            <a:spLocks noChangeArrowheads="1"/>
          </p:cNvSpPr>
          <p:nvPr/>
        </p:nvSpPr>
        <p:spPr bwMode="auto">
          <a:xfrm>
            <a:off x="5587926" y="404973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42" name="Text Box 48"/>
          <p:cNvSpPr txBox="1">
            <a:spLocks noChangeArrowheads="1"/>
          </p:cNvSpPr>
          <p:nvPr/>
        </p:nvSpPr>
        <p:spPr bwMode="auto">
          <a:xfrm>
            <a:off x="5403776" y="406243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43" name="Text Box 50"/>
          <p:cNvSpPr txBox="1">
            <a:spLocks noChangeArrowheads="1"/>
          </p:cNvSpPr>
          <p:nvPr/>
        </p:nvSpPr>
        <p:spPr bwMode="auto">
          <a:xfrm>
            <a:off x="5816526" y="406243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t>
            </a:r>
          </a:p>
        </p:txBody>
      </p:sp>
      <p:sp>
        <p:nvSpPr>
          <p:cNvPr id="44" name="Text Box 52"/>
          <p:cNvSpPr txBox="1">
            <a:spLocks noChangeArrowheads="1"/>
          </p:cNvSpPr>
          <p:nvPr/>
        </p:nvSpPr>
        <p:spPr bwMode="auto">
          <a:xfrm>
            <a:off x="6013376" y="406243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45" name="Text Box 54"/>
          <p:cNvSpPr txBox="1">
            <a:spLocks noChangeArrowheads="1"/>
          </p:cNvSpPr>
          <p:nvPr/>
        </p:nvSpPr>
        <p:spPr bwMode="auto">
          <a:xfrm>
            <a:off x="6203876" y="4062437"/>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46" name="Text Box 55"/>
          <p:cNvSpPr txBox="1">
            <a:spLocks noChangeArrowheads="1"/>
          </p:cNvSpPr>
          <p:nvPr/>
        </p:nvSpPr>
        <p:spPr bwMode="auto">
          <a:xfrm>
            <a:off x="4946576" y="4062437"/>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 =</a:t>
            </a:r>
          </a:p>
        </p:txBody>
      </p:sp>
      <p:sp>
        <p:nvSpPr>
          <p:cNvPr id="47" name="Oval 56"/>
          <p:cNvSpPr>
            <a:spLocks noChangeArrowheads="1"/>
          </p:cNvSpPr>
          <p:nvPr/>
        </p:nvSpPr>
        <p:spPr bwMode="auto">
          <a:xfrm>
            <a:off x="4303639" y="4203725"/>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48" name="Oval 57"/>
          <p:cNvSpPr>
            <a:spLocks noChangeArrowheads="1"/>
          </p:cNvSpPr>
          <p:nvPr/>
        </p:nvSpPr>
        <p:spPr bwMode="auto">
          <a:xfrm>
            <a:off x="4298876" y="4465662"/>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49" name="Oval 58"/>
          <p:cNvSpPr>
            <a:spLocks noChangeArrowheads="1"/>
          </p:cNvSpPr>
          <p:nvPr/>
        </p:nvSpPr>
        <p:spPr bwMode="auto">
          <a:xfrm>
            <a:off x="3455914" y="3941787"/>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50" name="Oval 59"/>
          <p:cNvSpPr>
            <a:spLocks noChangeArrowheads="1"/>
          </p:cNvSpPr>
          <p:nvPr/>
        </p:nvSpPr>
        <p:spPr bwMode="auto">
          <a:xfrm>
            <a:off x="3451151" y="4756175"/>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51" name="Text Box 60"/>
          <p:cNvSpPr txBox="1">
            <a:spLocks noChangeArrowheads="1"/>
          </p:cNvSpPr>
          <p:nvPr/>
        </p:nvSpPr>
        <p:spPr bwMode="auto">
          <a:xfrm>
            <a:off x="755576" y="5414987"/>
            <a:ext cx="82090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cs typeface="Times New Roman" pitchFamily="18" charset="0"/>
              </a:rPr>
              <a:t>The logic is easy to read if you (mentally) cancel the two connected bubbles on a line. </a:t>
            </a:r>
          </a:p>
        </p:txBody>
      </p:sp>
      <p:sp>
        <p:nvSpPr>
          <p:cNvPr id="52" name="Line 36"/>
          <p:cNvSpPr>
            <a:spLocks noChangeShapeType="1"/>
          </p:cNvSpPr>
          <p:nvPr/>
        </p:nvSpPr>
        <p:spPr bwMode="auto">
          <a:xfrm>
            <a:off x="2216076" y="4030687"/>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53" name="Line 46"/>
          <p:cNvSpPr>
            <a:spLocks noChangeShapeType="1"/>
          </p:cNvSpPr>
          <p:nvPr/>
        </p:nvSpPr>
        <p:spPr bwMode="auto">
          <a:xfrm>
            <a:off x="5676826" y="4076725"/>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54" name="Line 49"/>
          <p:cNvSpPr>
            <a:spLocks noChangeShapeType="1"/>
          </p:cNvSpPr>
          <p:nvPr/>
        </p:nvSpPr>
        <p:spPr bwMode="auto">
          <a:xfrm>
            <a:off x="5486326" y="4076725"/>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55" name="Line 53"/>
          <p:cNvSpPr>
            <a:spLocks noChangeShapeType="1"/>
          </p:cNvSpPr>
          <p:nvPr/>
        </p:nvSpPr>
        <p:spPr bwMode="auto">
          <a:xfrm>
            <a:off x="6095926" y="4076725"/>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Tree>
    <p:extLst>
      <p:ext uri="{BB962C8B-B14F-4D97-AF65-F5344CB8AC3E}">
        <p14:creationId xmlns:p14="http://schemas.microsoft.com/office/powerpoint/2010/main" val="266117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1+#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1+#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1+#ppt_w/2"/>
                                          </p:val>
                                        </p:tav>
                                        <p:tav tm="100000">
                                          <p:val>
                                            <p:strVal val="#ppt_x"/>
                                          </p:val>
                                        </p:tav>
                                      </p:tavLst>
                                    </p:anim>
                                    <p:anim calcmode="lin" valueType="num">
                                      <p:cBhvr additive="base">
                                        <p:cTn id="32" dur="500" fill="hold"/>
                                        <p:tgtEl>
                                          <p:spTgt spid="5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1+#ppt_w/2"/>
                                          </p:val>
                                        </p:tav>
                                        <p:tav tm="100000">
                                          <p:val>
                                            <p:strVal val="#ppt_x"/>
                                          </p:val>
                                        </p:tav>
                                      </p:tavLst>
                                    </p:anim>
                                    <p:anim calcmode="lin" valueType="num">
                                      <p:cBhvr additive="base">
                                        <p:cTn id="3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900" decel="100000" fill="hold"/>
                                        <p:tgtEl>
                                          <p:spTgt spid="51"/>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51" grpId="0"/>
      <p:bldP spid="53" grpId="0" animBg="1"/>
      <p:bldP spid="54" grpId="0" animBg="1"/>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Dual Symbols (</a:t>
            </a:r>
            <a:r>
              <a:rPr lang="zh-CN" altLang="en-US" b="1" dirty="0" smtClean="0">
                <a:ea typeface="宋体" charset="-122"/>
              </a:rPr>
              <a:t>双重符号</a:t>
            </a:r>
            <a:r>
              <a:rPr lang="en-US" altLang="zh-CN" b="1" dirty="0" smtClean="0">
                <a:ea typeface="宋体" charset="-122"/>
              </a:rPr>
              <a:t>)</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8" name="Text Box 4"/>
          <p:cNvSpPr txBox="1">
            <a:spLocks noChangeArrowheads="1"/>
          </p:cNvSpPr>
          <p:nvPr/>
        </p:nvSpPr>
        <p:spPr bwMode="auto">
          <a:xfrm>
            <a:off x="831651" y="2348880"/>
            <a:ext cx="81328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cs typeface="Times New Roman" pitchFamily="18" charset="0"/>
              </a:rPr>
              <a:t>A NAND symbol and the equivalent negative-OR symbol can reflect the same operation.</a:t>
            </a:r>
          </a:p>
          <a:p>
            <a:pPr algn="just">
              <a:spcBef>
                <a:spcPct val="50000"/>
              </a:spcBef>
            </a:pPr>
            <a:r>
              <a:rPr lang="en-US" altLang="zh-CN" sz="2400" dirty="0" smtClean="0">
                <a:ea typeface="宋体" charset="-122"/>
                <a:cs typeface="Times New Roman" pitchFamily="18" charset="0"/>
              </a:rPr>
              <a:t>The NAND symbol and the negative-OR symbol are called dual symbols</a:t>
            </a:r>
          </a:p>
        </p:txBody>
      </p:sp>
      <p:sp>
        <p:nvSpPr>
          <p:cNvPr id="56" name="Text Box 4"/>
          <p:cNvSpPr txBox="1">
            <a:spLocks noChangeArrowheads="1"/>
          </p:cNvSpPr>
          <p:nvPr/>
        </p:nvSpPr>
        <p:spPr bwMode="auto">
          <a:xfrm>
            <a:off x="831651" y="4266962"/>
            <a:ext cx="81328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cs typeface="Times New Roman" pitchFamily="18" charset="0"/>
              </a:rPr>
              <a:t>Every connection between a gate output and a gate input is either bubble-to-bubble or </a:t>
            </a:r>
            <a:r>
              <a:rPr lang="en-US" altLang="zh-CN" sz="2400" dirty="0" err="1" smtClean="0">
                <a:ea typeface="宋体" charset="-122"/>
                <a:cs typeface="Times New Roman" pitchFamily="18" charset="0"/>
              </a:rPr>
              <a:t>nonbubble</a:t>
            </a:r>
            <a:r>
              <a:rPr lang="en-US" altLang="zh-CN" sz="2400" dirty="0" smtClean="0">
                <a:ea typeface="宋体" charset="-122"/>
                <a:cs typeface="Times New Roman" pitchFamily="18" charset="0"/>
              </a:rPr>
              <a:t>-to-</a:t>
            </a:r>
            <a:r>
              <a:rPr lang="en-US" altLang="zh-CN" sz="2400" dirty="0" err="1" smtClean="0">
                <a:ea typeface="宋体" charset="-122"/>
                <a:cs typeface="Times New Roman" pitchFamily="18" charset="0"/>
              </a:rPr>
              <a:t>nonbubble</a:t>
            </a:r>
            <a:r>
              <a:rPr lang="en-US" altLang="zh-CN" sz="2400" dirty="0" smtClean="0">
                <a:ea typeface="宋体" charset="-122"/>
                <a:cs typeface="Times New Roman" pitchFamily="18" charset="0"/>
              </a:rPr>
              <a:t>.</a:t>
            </a:r>
            <a:endParaRPr lang="en-US" altLang="zh-CN" sz="2400" dirty="0">
              <a:ea typeface="宋体" charset="-122"/>
              <a:cs typeface="Times New Roman" pitchFamily="18" charset="0"/>
            </a:endParaRPr>
          </a:p>
          <a:p>
            <a:pPr algn="just">
              <a:spcBef>
                <a:spcPct val="50000"/>
              </a:spcBef>
            </a:pPr>
            <a:r>
              <a:rPr lang="en-US" altLang="zh-CN" sz="2400" dirty="0" smtClean="0">
                <a:ea typeface="宋体" charset="-122"/>
                <a:cs typeface="Times New Roman" pitchFamily="18" charset="0"/>
              </a:rPr>
              <a:t>A bubble output should not be connected to a </a:t>
            </a:r>
            <a:r>
              <a:rPr lang="en-US" altLang="zh-CN" sz="2400" dirty="0" err="1" smtClean="0">
                <a:ea typeface="宋体" charset="-122"/>
                <a:cs typeface="Times New Roman" pitchFamily="18" charset="0"/>
              </a:rPr>
              <a:t>nonbubble</a:t>
            </a:r>
            <a:r>
              <a:rPr lang="en-US" altLang="zh-CN" sz="2400" dirty="0" smtClean="0">
                <a:ea typeface="宋体" charset="-122"/>
                <a:cs typeface="Times New Roman" pitchFamily="18" charset="0"/>
              </a:rPr>
              <a:t> input or vice versa in a logic diagram.</a:t>
            </a:r>
          </a:p>
        </p:txBody>
      </p:sp>
    </p:spTree>
    <p:extLst>
      <p:ext uri="{BB962C8B-B14F-4D97-AF65-F5344CB8AC3E}">
        <p14:creationId xmlns:p14="http://schemas.microsoft.com/office/powerpoint/2010/main" val="135688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NOR Logic</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grpSp>
        <p:nvGrpSpPr>
          <p:cNvPr id="56" name="Group 39"/>
          <p:cNvGrpSpPr>
            <a:grpSpLocks/>
          </p:cNvGrpSpPr>
          <p:nvPr/>
        </p:nvGrpSpPr>
        <p:grpSpPr bwMode="auto">
          <a:xfrm>
            <a:off x="2242120" y="3941320"/>
            <a:ext cx="304800" cy="369888"/>
            <a:chOff x="1440" y="2056"/>
            <a:chExt cx="192" cy="233"/>
          </a:xfrm>
        </p:grpSpPr>
        <p:sp>
          <p:nvSpPr>
            <p:cNvPr id="57" name="Text Box 11"/>
            <p:cNvSpPr txBox="1">
              <a:spLocks noChangeArrowheads="1"/>
            </p:cNvSpPr>
            <p:nvPr/>
          </p:nvSpPr>
          <p:spPr bwMode="auto">
            <a:xfrm>
              <a:off x="1440" y="2056"/>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solidFill>
                    <a:srgbClr val="FF0000"/>
                  </a:solidFill>
                  <a:ea typeface="宋体" charset="-122"/>
                  <a:cs typeface="Times New Roman" pitchFamily="18" charset="0"/>
                </a:rPr>
                <a:t>B</a:t>
              </a:r>
            </a:p>
          </p:txBody>
        </p:sp>
        <p:sp>
          <p:nvSpPr>
            <p:cNvPr id="58" name="Line 12"/>
            <p:cNvSpPr>
              <a:spLocks noChangeShapeType="1"/>
            </p:cNvSpPr>
            <p:nvPr/>
          </p:nvSpPr>
          <p:spPr bwMode="auto">
            <a:xfrm>
              <a:off x="1504" y="2072"/>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59" name="Text Box 14"/>
          <p:cNvSpPr txBox="1">
            <a:spLocks noChangeArrowheads="1"/>
          </p:cNvSpPr>
          <p:nvPr/>
        </p:nvSpPr>
        <p:spPr bwMode="auto">
          <a:xfrm>
            <a:off x="2242120" y="3573016"/>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60" name="Text Box 16"/>
          <p:cNvSpPr txBox="1">
            <a:spLocks noChangeArrowheads="1"/>
          </p:cNvSpPr>
          <p:nvPr/>
        </p:nvSpPr>
        <p:spPr bwMode="auto">
          <a:xfrm>
            <a:off x="2225352" y="478786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C</a:t>
            </a:r>
          </a:p>
        </p:txBody>
      </p:sp>
      <p:sp>
        <p:nvSpPr>
          <p:cNvPr id="61" name="Text Box 18"/>
          <p:cNvSpPr txBox="1">
            <a:spLocks noChangeArrowheads="1"/>
          </p:cNvSpPr>
          <p:nvPr/>
        </p:nvSpPr>
        <p:spPr bwMode="auto">
          <a:xfrm>
            <a:off x="2225352" y="443226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62" name="Line 19"/>
          <p:cNvSpPr>
            <a:spLocks noChangeShapeType="1"/>
          </p:cNvSpPr>
          <p:nvPr/>
        </p:nvSpPr>
        <p:spPr bwMode="auto">
          <a:xfrm>
            <a:off x="2320602" y="4471948"/>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63" name="Text Box 31"/>
          <p:cNvSpPr txBox="1">
            <a:spLocks noChangeArrowheads="1"/>
          </p:cNvSpPr>
          <p:nvPr/>
        </p:nvSpPr>
        <p:spPr bwMode="auto">
          <a:xfrm>
            <a:off x="5376118" y="404433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X =</a:t>
            </a:r>
          </a:p>
        </p:txBody>
      </p:sp>
      <p:sp>
        <p:nvSpPr>
          <p:cNvPr id="64" name="Text Box 36"/>
          <p:cNvSpPr txBox="1">
            <a:spLocks noChangeArrowheads="1"/>
          </p:cNvSpPr>
          <p:nvPr/>
        </p:nvSpPr>
        <p:spPr bwMode="auto">
          <a:xfrm>
            <a:off x="831776" y="5324872"/>
            <a:ext cx="79886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rPr>
              <a:t>Again, the logic is easy to read if you cancel the two connected bubbles on a line. </a:t>
            </a:r>
          </a:p>
        </p:txBody>
      </p:sp>
      <p:grpSp>
        <p:nvGrpSpPr>
          <p:cNvPr id="65" name="Group 45"/>
          <p:cNvGrpSpPr>
            <a:grpSpLocks/>
          </p:cNvGrpSpPr>
          <p:nvPr/>
        </p:nvGrpSpPr>
        <p:grpSpPr bwMode="auto">
          <a:xfrm>
            <a:off x="755576" y="2276872"/>
            <a:ext cx="8064896" cy="1200150"/>
            <a:chOff x="624" y="1008"/>
            <a:chExt cx="4416" cy="756"/>
          </a:xfrm>
        </p:grpSpPr>
        <p:sp>
          <p:nvSpPr>
            <p:cNvPr id="66" name="Text Box 4"/>
            <p:cNvSpPr txBox="1">
              <a:spLocks noChangeArrowheads="1"/>
            </p:cNvSpPr>
            <p:nvPr/>
          </p:nvSpPr>
          <p:spPr bwMode="auto">
            <a:xfrm>
              <a:off x="624" y="1008"/>
              <a:ext cx="441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ea typeface="宋体" charset="-122"/>
                </a:rPr>
                <a:t> </a:t>
              </a:r>
              <a:r>
                <a:rPr lang="en-US" altLang="zh-CN" sz="2400" dirty="0">
                  <a:ea typeface="宋体" charset="-122"/>
                </a:rPr>
                <a:t>Alternatively, </a:t>
              </a:r>
              <a:r>
                <a:rPr lang="en-US" altLang="zh-CN" sz="2400" dirty="0" err="1">
                  <a:ea typeface="宋体" charset="-122"/>
                </a:rPr>
                <a:t>DeMorgan’s</a:t>
              </a:r>
              <a:r>
                <a:rPr lang="en-US" altLang="zh-CN" sz="2400" dirty="0">
                  <a:ea typeface="宋体" charset="-122"/>
                </a:rPr>
                <a:t> theorem can be written as </a:t>
              </a:r>
              <a:r>
                <a:rPr lang="en-US" altLang="zh-CN" sz="2400" i="1" dirty="0">
                  <a:ea typeface="宋体" charset="-122"/>
                </a:rPr>
                <a:t>A + B = A B</a:t>
              </a:r>
              <a:r>
                <a:rPr lang="en-US" altLang="zh-CN" sz="2400" dirty="0">
                  <a:ea typeface="宋体" charset="-122"/>
                </a:rPr>
                <a:t>. By using equivalent symbols, it is simpler to read the logic of POS forms. For example, </a:t>
              </a:r>
            </a:p>
          </p:txBody>
        </p:sp>
        <p:sp>
          <p:nvSpPr>
            <p:cNvPr id="67" name="Line 7"/>
            <p:cNvSpPr>
              <a:spLocks noChangeShapeType="1"/>
            </p:cNvSpPr>
            <p:nvPr/>
          </p:nvSpPr>
          <p:spPr bwMode="auto">
            <a:xfrm>
              <a:off x="4882" y="1053"/>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8"/>
            <p:cNvSpPr>
              <a:spLocks noChangeShapeType="1"/>
            </p:cNvSpPr>
            <p:nvPr/>
          </p:nvSpPr>
          <p:spPr bwMode="auto">
            <a:xfrm>
              <a:off x="686" y="1280"/>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37"/>
            <p:cNvSpPr>
              <a:spLocks noChangeShapeType="1"/>
            </p:cNvSpPr>
            <p:nvPr/>
          </p:nvSpPr>
          <p:spPr bwMode="auto">
            <a:xfrm>
              <a:off x="4293" y="1053"/>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70" name="Object 38"/>
          <p:cNvGraphicFramePr>
            <a:graphicFrameLocks noChangeAspect="1"/>
          </p:cNvGraphicFramePr>
          <p:nvPr>
            <p:extLst>
              <p:ext uri="{D42A27DB-BD31-4B8C-83A1-F6EECF244321}">
                <p14:modId xmlns:p14="http://schemas.microsoft.com/office/powerpoint/2010/main" val="1667896782"/>
              </p:ext>
            </p:extLst>
          </p:nvPr>
        </p:nvGraphicFramePr>
        <p:xfrm>
          <a:off x="2550368" y="3644280"/>
          <a:ext cx="3059113" cy="1435100"/>
        </p:xfrm>
        <a:graphic>
          <a:graphicData uri="http://schemas.openxmlformats.org/presentationml/2006/ole">
            <mc:AlternateContent xmlns:mc="http://schemas.openxmlformats.org/markup-compatibility/2006">
              <mc:Choice xmlns:v="urn:schemas-microsoft-com:vml" Requires="v">
                <p:oleObj spid="_x0000_s108629" name="CorelDRAW" r:id="rId3" imgW="1241017" imgH="583265" progId="CorelDRAW.Graphic.13">
                  <p:embed/>
                </p:oleObj>
              </mc:Choice>
              <mc:Fallback>
                <p:oleObj name="CorelDRAW" r:id="rId3" imgW="1241017" imgH="58326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368" y="3644280"/>
                        <a:ext cx="3059113"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 name="Text Box 24"/>
          <p:cNvSpPr txBox="1">
            <a:spLocks noChangeArrowheads="1"/>
          </p:cNvSpPr>
          <p:nvPr/>
        </p:nvSpPr>
        <p:spPr bwMode="auto">
          <a:xfrm>
            <a:off x="5833318" y="4044330"/>
            <a:ext cx="2051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solidFill>
                  <a:srgbClr val="FF0000"/>
                </a:solidFill>
                <a:ea typeface="宋体" charset="-122"/>
                <a:cs typeface="Times New Roman" pitchFamily="18" charset="0"/>
              </a:rPr>
              <a:t>(</a:t>
            </a:r>
            <a:r>
              <a:rPr lang="en-US" altLang="zh-CN" i="1" dirty="0">
                <a:solidFill>
                  <a:srgbClr val="FF0000"/>
                </a:solidFill>
                <a:ea typeface="宋体" charset="-122"/>
                <a:cs typeface="Times New Roman" pitchFamily="18" charset="0"/>
              </a:rPr>
              <a:t>A + B</a:t>
            </a:r>
            <a:r>
              <a:rPr lang="en-US" altLang="zh-CN" dirty="0">
                <a:solidFill>
                  <a:srgbClr val="FF0000"/>
                </a:solidFill>
                <a:ea typeface="宋体" charset="-122"/>
                <a:cs typeface="Times New Roman" pitchFamily="18" charset="0"/>
              </a:rPr>
              <a:t>)(</a:t>
            </a:r>
            <a:r>
              <a:rPr lang="en-US" altLang="zh-CN" i="1" dirty="0">
                <a:solidFill>
                  <a:srgbClr val="FF0000"/>
                </a:solidFill>
                <a:ea typeface="宋体" charset="-122"/>
                <a:cs typeface="Times New Roman" pitchFamily="18" charset="0"/>
              </a:rPr>
              <a:t>A + C</a:t>
            </a:r>
            <a:r>
              <a:rPr lang="en-US" altLang="zh-CN" dirty="0">
                <a:solidFill>
                  <a:srgbClr val="FF0000"/>
                </a:solidFill>
                <a:ea typeface="宋体" charset="-122"/>
                <a:cs typeface="Times New Roman" pitchFamily="18" charset="0"/>
              </a:rPr>
              <a:t>)</a:t>
            </a:r>
            <a:endParaRPr lang="en-US" altLang="zh-CN" i="1" dirty="0">
              <a:solidFill>
                <a:srgbClr val="FF0000"/>
              </a:solidFill>
              <a:ea typeface="宋体" charset="-122"/>
              <a:cs typeface="Times New Roman" pitchFamily="18" charset="0"/>
            </a:endParaRPr>
          </a:p>
        </p:txBody>
      </p:sp>
      <p:sp>
        <p:nvSpPr>
          <p:cNvPr id="72" name="Line 43"/>
          <p:cNvSpPr>
            <a:spLocks noChangeShapeType="1"/>
          </p:cNvSpPr>
          <p:nvPr/>
        </p:nvSpPr>
        <p:spPr bwMode="auto">
          <a:xfrm>
            <a:off x="6410200" y="4074493"/>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73" name="Line 44"/>
          <p:cNvSpPr>
            <a:spLocks noChangeShapeType="1"/>
          </p:cNvSpPr>
          <p:nvPr/>
        </p:nvSpPr>
        <p:spPr bwMode="auto">
          <a:xfrm>
            <a:off x="6698232" y="4074493"/>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Tree>
    <p:extLst>
      <p:ext uri="{BB962C8B-B14F-4D97-AF65-F5344CB8AC3E}">
        <p14:creationId xmlns:p14="http://schemas.microsoft.com/office/powerpoint/2010/main" val="15348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1+#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1+#ppt_w/2"/>
                                          </p:val>
                                        </p:tav>
                                        <p:tav tm="100000">
                                          <p:val>
                                            <p:strVal val="#ppt_x"/>
                                          </p:val>
                                        </p:tav>
                                      </p:tavLst>
                                    </p:anim>
                                    <p:anim calcmode="lin" valueType="num">
                                      <p:cBhvr additive="base">
                                        <p:cTn id="12" dur="500" fill="hold"/>
                                        <p:tgtEl>
                                          <p:spTgt spid="7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1+#ppt_w/2"/>
                                          </p:val>
                                        </p:tav>
                                        <p:tav tm="100000">
                                          <p:val>
                                            <p:strVal val="#ppt_x"/>
                                          </p:val>
                                        </p:tav>
                                      </p:tavLst>
                                    </p:anim>
                                    <p:anim calcmode="lin" valueType="num">
                                      <p:cBhvr additive="base">
                                        <p:cTn id="1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1000"/>
                                        <p:tgtEl>
                                          <p:spTgt spid="64"/>
                                        </p:tgtEl>
                                      </p:cBhvr>
                                    </p:animEffect>
                                    <p:anim calcmode="lin" valueType="num">
                                      <p:cBhvr>
                                        <p:cTn id="22" dur="1000" fill="hold"/>
                                        <p:tgtEl>
                                          <p:spTgt spid="64"/>
                                        </p:tgtEl>
                                        <p:attrNameLst>
                                          <p:attrName>ppt_x</p:attrName>
                                        </p:attrNameLst>
                                      </p:cBhvr>
                                      <p:tavLst>
                                        <p:tav tm="0">
                                          <p:val>
                                            <p:strVal val="#ppt_x"/>
                                          </p:val>
                                        </p:tav>
                                        <p:tav tm="100000">
                                          <p:val>
                                            <p:strVal val="#ppt_x"/>
                                          </p:val>
                                        </p:tav>
                                      </p:tavLst>
                                    </p:anim>
                                    <p:anim calcmode="lin" valueType="num">
                                      <p:cBhvr>
                                        <p:cTn id="23" dur="900" decel="100000" fill="hold"/>
                                        <p:tgtEl>
                                          <p:spTgt spid="6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1" grpId="0"/>
      <p:bldP spid="72" grpId="0" animBg="1"/>
      <p:bldP spid="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Dual Symbols</a:t>
            </a:r>
            <a:endParaRPr lang="en-US" altLang="zh-CN" b="1" dirty="0">
              <a:ea typeface="宋体" charset="-122"/>
            </a:endParaRPr>
          </a:p>
        </p:txBody>
      </p:sp>
      <p:sp>
        <p:nvSpPr>
          <p:cNvPr id="8" name="WordArt 11"/>
          <p:cNvSpPr>
            <a:spLocks noChangeArrowheads="1" noChangeShapeType="1" noTextEdit="1"/>
          </p:cNvSpPr>
          <p:nvPr/>
        </p:nvSpPr>
        <p:spPr bwMode="auto">
          <a:xfrm>
            <a:off x="827584" y="2352303"/>
            <a:ext cx="1219200" cy="428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008" y="3212976"/>
            <a:ext cx="692586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693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Dual Symbols</a:t>
            </a:r>
            <a:endParaRPr lang="en-US" altLang="zh-CN" b="1" dirty="0">
              <a:ea typeface="宋体" charset="-122"/>
            </a:endParaRPr>
          </a:p>
        </p:txBody>
      </p:sp>
      <p:sp>
        <p:nvSpPr>
          <p:cNvPr id="8" name="WordArt 11"/>
          <p:cNvSpPr>
            <a:spLocks noChangeArrowheads="1" noChangeShapeType="1" noTextEdit="1"/>
          </p:cNvSpPr>
          <p:nvPr/>
        </p:nvSpPr>
        <p:spPr bwMode="auto">
          <a:xfrm>
            <a:off x="827584" y="2352303"/>
            <a:ext cx="1219200" cy="428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24944"/>
            <a:ext cx="7276237" cy="293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030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Pulsed Waveforms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3" name="Object 43"/>
          <p:cNvGraphicFramePr>
            <a:graphicFrameLocks noChangeAspect="1"/>
          </p:cNvGraphicFramePr>
          <p:nvPr>
            <p:extLst>
              <p:ext uri="{D42A27DB-BD31-4B8C-83A1-F6EECF244321}">
                <p14:modId xmlns:p14="http://schemas.microsoft.com/office/powerpoint/2010/main" val="2452066590"/>
              </p:ext>
            </p:extLst>
          </p:nvPr>
        </p:nvGraphicFramePr>
        <p:xfrm>
          <a:off x="1219200" y="4150568"/>
          <a:ext cx="3352800" cy="2565400"/>
        </p:xfrm>
        <a:graphic>
          <a:graphicData uri="http://schemas.openxmlformats.org/presentationml/2006/ole">
            <mc:AlternateContent xmlns:mc="http://schemas.openxmlformats.org/markup-compatibility/2006">
              <mc:Choice xmlns:v="urn:schemas-microsoft-com:vml" Requires="v">
                <p:oleObj spid="_x0000_s109734" name="CorelDRAW" r:id="rId3" imgW="1506995" imgH="1153201" progId="CorelDRAW.Graphic.13">
                  <p:embed/>
                </p:oleObj>
              </mc:Choice>
              <mc:Fallback>
                <p:oleObj name="CorelDRAW" r:id="rId3" imgW="1506995" imgH="115320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50568"/>
                        <a:ext cx="33528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4"/>
          <p:cNvSpPr txBox="1">
            <a:spLocks noChangeArrowheads="1"/>
          </p:cNvSpPr>
          <p:nvPr/>
        </p:nvSpPr>
        <p:spPr bwMode="auto">
          <a:xfrm>
            <a:off x="990600" y="2245568"/>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charset="-122"/>
                <a:cs typeface="Times New Roman" pitchFamily="18" charset="0"/>
              </a:rPr>
              <a:t> </a:t>
            </a:r>
          </a:p>
        </p:txBody>
      </p:sp>
      <p:sp>
        <p:nvSpPr>
          <p:cNvPr id="25" name="Text Box 22"/>
          <p:cNvSpPr txBox="1">
            <a:spLocks noChangeArrowheads="1"/>
          </p:cNvSpPr>
          <p:nvPr/>
        </p:nvSpPr>
        <p:spPr bwMode="auto">
          <a:xfrm>
            <a:off x="857199" y="2321768"/>
            <a:ext cx="81074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cs typeface="Times New Roman" pitchFamily="18" charset="0"/>
              </a:rPr>
              <a:t>For combinational circuits with pulsed inputs, the output can be predicted by developing intermediate outputs and combining the result. For example, the circuit shown can be analyzed at the outputs of the OR gates:</a:t>
            </a:r>
          </a:p>
        </p:txBody>
      </p:sp>
      <p:graphicFrame>
        <p:nvGraphicFramePr>
          <p:cNvPr id="26" name="Object 23"/>
          <p:cNvGraphicFramePr>
            <a:graphicFrameLocks noChangeAspect="1"/>
          </p:cNvGraphicFramePr>
          <p:nvPr>
            <p:extLst>
              <p:ext uri="{D42A27DB-BD31-4B8C-83A1-F6EECF244321}">
                <p14:modId xmlns:p14="http://schemas.microsoft.com/office/powerpoint/2010/main" val="2033017343"/>
              </p:ext>
            </p:extLst>
          </p:nvPr>
        </p:nvGraphicFramePr>
        <p:xfrm>
          <a:off x="4800600" y="4150568"/>
          <a:ext cx="3657600" cy="1495425"/>
        </p:xfrm>
        <a:graphic>
          <a:graphicData uri="http://schemas.openxmlformats.org/presentationml/2006/ole">
            <mc:AlternateContent xmlns:mc="http://schemas.openxmlformats.org/markup-compatibility/2006">
              <mc:Choice xmlns:v="urn:schemas-microsoft-com:vml" Requires="v">
                <p:oleObj spid="_x0000_s109735" name="CorelDRAW" r:id="rId5" imgW="1622178" imgH="663245" progId="CorelDRAW.Graphic.13">
                  <p:embed/>
                </p:oleObj>
              </mc:Choice>
              <mc:Fallback>
                <p:oleObj name="CorelDRAW" r:id="rId5" imgW="1622178" imgH="663245"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150568"/>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25"/>
          <p:cNvSpPr txBox="1">
            <a:spLocks noChangeArrowheads="1"/>
          </p:cNvSpPr>
          <p:nvPr/>
        </p:nvSpPr>
        <p:spPr bwMode="auto">
          <a:xfrm>
            <a:off x="4572000" y="430296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28" name="Text Box 26"/>
          <p:cNvSpPr txBox="1">
            <a:spLocks noChangeArrowheads="1"/>
          </p:cNvSpPr>
          <p:nvPr/>
        </p:nvSpPr>
        <p:spPr bwMode="auto">
          <a:xfrm>
            <a:off x="4572000" y="457601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29" name="Text Box 27"/>
          <p:cNvSpPr txBox="1">
            <a:spLocks noChangeArrowheads="1"/>
          </p:cNvSpPr>
          <p:nvPr/>
        </p:nvSpPr>
        <p:spPr bwMode="auto">
          <a:xfrm>
            <a:off x="4572000" y="503321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C</a:t>
            </a:r>
          </a:p>
        </p:txBody>
      </p:sp>
      <p:sp>
        <p:nvSpPr>
          <p:cNvPr id="30" name="Text Box 28"/>
          <p:cNvSpPr txBox="1">
            <a:spLocks noChangeArrowheads="1"/>
          </p:cNvSpPr>
          <p:nvPr/>
        </p:nvSpPr>
        <p:spPr bwMode="auto">
          <a:xfrm>
            <a:off x="4572000" y="536976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D</a:t>
            </a:r>
          </a:p>
        </p:txBody>
      </p:sp>
      <p:sp>
        <p:nvSpPr>
          <p:cNvPr id="31" name="Text Box 29"/>
          <p:cNvSpPr txBox="1">
            <a:spLocks noChangeArrowheads="1"/>
          </p:cNvSpPr>
          <p:nvPr/>
        </p:nvSpPr>
        <p:spPr bwMode="auto">
          <a:xfrm>
            <a:off x="838200" y="415056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A</a:t>
            </a:r>
          </a:p>
        </p:txBody>
      </p:sp>
      <p:sp>
        <p:nvSpPr>
          <p:cNvPr id="32" name="Text Box 30"/>
          <p:cNvSpPr txBox="1">
            <a:spLocks noChangeArrowheads="1"/>
          </p:cNvSpPr>
          <p:nvPr/>
        </p:nvSpPr>
        <p:spPr bwMode="auto">
          <a:xfrm>
            <a:off x="838200" y="453156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B</a:t>
            </a:r>
          </a:p>
        </p:txBody>
      </p:sp>
      <p:sp>
        <p:nvSpPr>
          <p:cNvPr id="33" name="Text Box 31"/>
          <p:cNvSpPr txBox="1">
            <a:spLocks noChangeArrowheads="1"/>
          </p:cNvSpPr>
          <p:nvPr/>
        </p:nvSpPr>
        <p:spPr bwMode="auto">
          <a:xfrm>
            <a:off x="838200" y="491256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C</a:t>
            </a:r>
          </a:p>
        </p:txBody>
      </p:sp>
      <p:sp>
        <p:nvSpPr>
          <p:cNvPr id="34" name="Text Box 32"/>
          <p:cNvSpPr txBox="1">
            <a:spLocks noChangeArrowheads="1"/>
          </p:cNvSpPr>
          <p:nvPr/>
        </p:nvSpPr>
        <p:spPr bwMode="auto">
          <a:xfrm>
            <a:off x="838200" y="529356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0000"/>
                </a:solidFill>
                <a:ea typeface="宋体" charset="-122"/>
                <a:cs typeface="Times New Roman" pitchFamily="18" charset="0"/>
              </a:rPr>
              <a:t>D</a:t>
            </a:r>
          </a:p>
        </p:txBody>
      </p:sp>
      <p:sp>
        <p:nvSpPr>
          <p:cNvPr id="35" name="Text Box 33"/>
          <p:cNvSpPr txBox="1">
            <a:spLocks noChangeArrowheads="1"/>
          </p:cNvSpPr>
          <p:nvPr/>
        </p:nvSpPr>
        <p:spPr bwMode="auto">
          <a:xfrm>
            <a:off x="6248400" y="442361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ea typeface="宋体" charset="-122"/>
                <a:cs typeface="Times New Roman" pitchFamily="18" charset="0"/>
              </a:rPr>
              <a:t>G</a:t>
            </a:r>
            <a:r>
              <a:rPr lang="en-US" altLang="zh-CN" baseline="-25000">
                <a:ea typeface="宋体" charset="-122"/>
                <a:cs typeface="Times New Roman" pitchFamily="18" charset="0"/>
              </a:rPr>
              <a:t>1</a:t>
            </a:r>
          </a:p>
        </p:txBody>
      </p:sp>
      <p:sp>
        <p:nvSpPr>
          <p:cNvPr id="36" name="Text Box 34"/>
          <p:cNvSpPr txBox="1">
            <a:spLocks noChangeArrowheads="1"/>
          </p:cNvSpPr>
          <p:nvPr/>
        </p:nvSpPr>
        <p:spPr bwMode="auto">
          <a:xfrm>
            <a:off x="6248400" y="518561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ea typeface="宋体" charset="-122"/>
                <a:cs typeface="Times New Roman" pitchFamily="18" charset="0"/>
              </a:rPr>
              <a:t>G</a:t>
            </a:r>
            <a:r>
              <a:rPr lang="en-US" altLang="zh-CN" baseline="-25000">
                <a:ea typeface="宋体" charset="-122"/>
                <a:cs typeface="Times New Roman" pitchFamily="18" charset="0"/>
              </a:rPr>
              <a:t>2</a:t>
            </a:r>
          </a:p>
        </p:txBody>
      </p:sp>
      <p:sp>
        <p:nvSpPr>
          <p:cNvPr id="37" name="Text Box 35"/>
          <p:cNvSpPr txBox="1">
            <a:spLocks noChangeArrowheads="1"/>
          </p:cNvSpPr>
          <p:nvPr/>
        </p:nvSpPr>
        <p:spPr bwMode="auto">
          <a:xfrm>
            <a:off x="7543800" y="476016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008000"/>
                </a:solidFill>
                <a:ea typeface="宋体" charset="-122"/>
                <a:cs typeface="Times New Roman" pitchFamily="18" charset="0"/>
              </a:rPr>
              <a:t>G</a:t>
            </a:r>
            <a:r>
              <a:rPr lang="en-US" altLang="zh-CN" baseline="-25000">
                <a:solidFill>
                  <a:srgbClr val="008000"/>
                </a:solidFill>
                <a:ea typeface="宋体" charset="-122"/>
                <a:cs typeface="Times New Roman" pitchFamily="18" charset="0"/>
              </a:rPr>
              <a:t>3</a:t>
            </a:r>
          </a:p>
        </p:txBody>
      </p:sp>
      <p:sp>
        <p:nvSpPr>
          <p:cNvPr id="38" name="Text Box 36"/>
          <p:cNvSpPr txBox="1">
            <a:spLocks noChangeArrowheads="1"/>
          </p:cNvSpPr>
          <p:nvPr/>
        </p:nvSpPr>
        <p:spPr bwMode="auto">
          <a:xfrm>
            <a:off x="838200" y="567456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ea typeface="宋体" charset="-122"/>
                <a:cs typeface="Times New Roman" pitchFamily="18" charset="0"/>
              </a:rPr>
              <a:t>G</a:t>
            </a:r>
            <a:r>
              <a:rPr lang="en-US" altLang="zh-CN" baseline="-25000">
                <a:ea typeface="宋体" charset="-122"/>
                <a:cs typeface="Times New Roman" pitchFamily="18" charset="0"/>
              </a:rPr>
              <a:t>1</a:t>
            </a:r>
          </a:p>
        </p:txBody>
      </p:sp>
      <p:sp>
        <p:nvSpPr>
          <p:cNvPr id="39" name="Text Box 37"/>
          <p:cNvSpPr txBox="1">
            <a:spLocks noChangeArrowheads="1"/>
          </p:cNvSpPr>
          <p:nvPr/>
        </p:nvSpPr>
        <p:spPr bwMode="auto">
          <a:xfrm>
            <a:off x="838200" y="605556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ea typeface="宋体" charset="-122"/>
                <a:cs typeface="Times New Roman" pitchFamily="18" charset="0"/>
              </a:rPr>
              <a:t>G</a:t>
            </a:r>
            <a:r>
              <a:rPr lang="en-US" altLang="zh-CN" baseline="-25000">
                <a:ea typeface="宋体" charset="-122"/>
                <a:cs typeface="Times New Roman" pitchFamily="18" charset="0"/>
              </a:rPr>
              <a:t>2</a:t>
            </a:r>
          </a:p>
        </p:txBody>
      </p:sp>
      <p:sp>
        <p:nvSpPr>
          <p:cNvPr id="40" name="Text Box 38"/>
          <p:cNvSpPr txBox="1">
            <a:spLocks noChangeArrowheads="1"/>
          </p:cNvSpPr>
          <p:nvPr/>
        </p:nvSpPr>
        <p:spPr bwMode="auto">
          <a:xfrm>
            <a:off x="838200" y="636036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008000"/>
                </a:solidFill>
                <a:ea typeface="宋体" charset="-122"/>
                <a:cs typeface="Times New Roman" pitchFamily="18" charset="0"/>
              </a:rPr>
              <a:t>G</a:t>
            </a:r>
            <a:r>
              <a:rPr lang="en-US" altLang="zh-CN" baseline="-25000">
                <a:solidFill>
                  <a:srgbClr val="008000"/>
                </a:solidFill>
                <a:ea typeface="宋体" charset="-122"/>
                <a:cs typeface="Times New Roman" pitchFamily="18" charset="0"/>
              </a:rPr>
              <a:t>3</a:t>
            </a:r>
          </a:p>
        </p:txBody>
      </p:sp>
      <p:sp>
        <p:nvSpPr>
          <p:cNvPr id="41" name="Rectangle 39"/>
          <p:cNvSpPr>
            <a:spLocks noChangeArrowheads="1"/>
          </p:cNvSpPr>
          <p:nvPr/>
        </p:nvSpPr>
        <p:spPr bwMode="auto">
          <a:xfrm>
            <a:off x="1219200" y="5674568"/>
            <a:ext cx="35052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42" name="Rectangle 40"/>
          <p:cNvSpPr>
            <a:spLocks noChangeArrowheads="1"/>
          </p:cNvSpPr>
          <p:nvPr/>
        </p:nvSpPr>
        <p:spPr bwMode="auto">
          <a:xfrm>
            <a:off x="1219200" y="5979368"/>
            <a:ext cx="3505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43" name="Rectangle 41"/>
          <p:cNvSpPr>
            <a:spLocks noChangeArrowheads="1"/>
          </p:cNvSpPr>
          <p:nvPr/>
        </p:nvSpPr>
        <p:spPr bwMode="auto">
          <a:xfrm>
            <a:off x="1219200" y="6360368"/>
            <a:ext cx="3505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Tree>
    <p:extLst>
      <p:ext uri="{BB962C8B-B14F-4D97-AF65-F5344CB8AC3E}">
        <p14:creationId xmlns:p14="http://schemas.microsoft.com/office/powerpoint/2010/main" val="314532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41"/>
                                        </p:tgtEl>
                                      </p:cBhvr>
                                    </p:animEffect>
                                    <p:set>
                                      <p:cBhvr>
                                        <p:cTn id="7" dur="1" fill="hold">
                                          <p:stCondLst>
                                            <p:cond delay="999"/>
                                          </p:stCondLst>
                                        </p:cTn>
                                        <p:tgtEl>
                                          <p:spTgt spid="4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42"/>
                                        </p:tgtEl>
                                      </p:cBhvr>
                                    </p:animEffect>
                                    <p:set>
                                      <p:cBhvr>
                                        <p:cTn id="12" dur="1" fill="hold">
                                          <p:stCondLst>
                                            <p:cond delay="999"/>
                                          </p:stCondLst>
                                        </p:cTn>
                                        <p:tgtEl>
                                          <p:spTgt spid="4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43"/>
                                        </p:tgtEl>
                                      </p:cBhvr>
                                    </p:animEffect>
                                    <p:set>
                                      <p:cBhvr>
                                        <p:cTn id="17" dur="1" fill="hold">
                                          <p:stCondLst>
                                            <p:cond delay="9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Pulsed Waveforms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24" name="Text Box 4"/>
          <p:cNvSpPr txBox="1">
            <a:spLocks noChangeArrowheads="1"/>
          </p:cNvSpPr>
          <p:nvPr/>
        </p:nvSpPr>
        <p:spPr bwMode="auto">
          <a:xfrm>
            <a:off x="990600" y="2245568"/>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charset="-122"/>
                <a:cs typeface="Times New Roman" pitchFamily="18" charset="0"/>
              </a:rPr>
              <a:t> </a:t>
            </a:r>
          </a:p>
        </p:txBody>
      </p:sp>
      <p:graphicFrame>
        <p:nvGraphicFramePr>
          <p:cNvPr id="44" name="Object 27"/>
          <p:cNvGraphicFramePr>
            <a:graphicFrameLocks noChangeAspect="1"/>
          </p:cNvGraphicFramePr>
          <p:nvPr>
            <p:extLst>
              <p:ext uri="{D42A27DB-BD31-4B8C-83A1-F6EECF244321}">
                <p14:modId xmlns:p14="http://schemas.microsoft.com/office/powerpoint/2010/main" val="2121327534"/>
              </p:ext>
            </p:extLst>
          </p:nvPr>
        </p:nvGraphicFramePr>
        <p:xfrm>
          <a:off x="1498848" y="4977209"/>
          <a:ext cx="3352800" cy="1908175"/>
        </p:xfrm>
        <a:graphic>
          <a:graphicData uri="http://schemas.openxmlformats.org/presentationml/2006/ole">
            <mc:AlternateContent xmlns:mc="http://schemas.openxmlformats.org/markup-compatibility/2006">
              <mc:Choice xmlns:v="urn:schemas-microsoft-com:vml" Requires="v">
                <p:oleObj spid="_x0000_s110754" name="CorelDRAW" r:id="rId3" imgW="1506995" imgH="856691" progId="CorelDRAW.Graphic.13">
                  <p:embed/>
                </p:oleObj>
              </mc:Choice>
              <mc:Fallback>
                <p:oleObj name="CorelDRAW" r:id="rId3" imgW="1506995" imgH="85669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848" y="4977209"/>
                        <a:ext cx="3352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5"/>
          <p:cNvSpPr txBox="1">
            <a:spLocks noChangeArrowheads="1"/>
          </p:cNvSpPr>
          <p:nvPr/>
        </p:nvSpPr>
        <p:spPr bwMode="auto">
          <a:xfrm>
            <a:off x="907976" y="2374032"/>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a typeface="宋体" charset="-122"/>
                <a:cs typeface="Times New Roman" pitchFamily="18" charset="0"/>
              </a:rPr>
              <a:t> </a:t>
            </a:r>
          </a:p>
        </p:txBody>
      </p:sp>
      <p:sp>
        <p:nvSpPr>
          <p:cNvPr id="47" name="Text Box 7"/>
          <p:cNvSpPr txBox="1">
            <a:spLocks noChangeArrowheads="1"/>
          </p:cNvSpPr>
          <p:nvPr/>
        </p:nvSpPr>
        <p:spPr bwMode="auto">
          <a:xfrm>
            <a:off x="735434" y="2276872"/>
            <a:ext cx="5564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cs typeface="Times New Roman" pitchFamily="18" charset="0"/>
              </a:rPr>
              <a:t>D</a:t>
            </a:r>
            <a:r>
              <a:rPr lang="en-US" altLang="zh-CN" sz="2400" dirty="0" smtClean="0">
                <a:ea typeface="宋体" charset="-122"/>
                <a:cs typeface="Times New Roman" pitchFamily="18" charset="0"/>
              </a:rPr>
              <a:t>evelop </a:t>
            </a:r>
            <a:r>
              <a:rPr lang="en-US" altLang="zh-CN" sz="2400" dirty="0">
                <a:ea typeface="宋体" charset="-122"/>
                <a:cs typeface="Times New Roman" pitchFamily="18" charset="0"/>
              </a:rPr>
              <a:t>the truth table for the circuit and enter 0’s and 1’s on the </a:t>
            </a:r>
            <a:r>
              <a:rPr lang="en-US" altLang="zh-CN" sz="2400" dirty="0" smtClean="0">
                <a:ea typeface="宋体" charset="-122"/>
                <a:cs typeface="Times New Roman" pitchFamily="18" charset="0"/>
              </a:rPr>
              <a:t>waveforms, and read </a:t>
            </a:r>
            <a:r>
              <a:rPr lang="en-US" altLang="zh-CN" sz="2400" dirty="0">
                <a:ea typeface="宋体" charset="-122"/>
                <a:cs typeface="Times New Roman" pitchFamily="18" charset="0"/>
              </a:rPr>
              <a:t>the output from the table.</a:t>
            </a:r>
          </a:p>
        </p:txBody>
      </p:sp>
      <p:graphicFrame>
        <p:nvGraphicFramePr>
          <p:cNvPr id="48" name="Object 8"/>
          <p:cNvGraphicFramePr>
            <a:graphicFrameLocks noChangeAspect="1"/>
          </p:cNvGraphicFramePr>
          <p:nvPr>
            <p:extLst>
              <p:ext uri="{D42A27DB-BD31-4B8C-83A1-F6EECF244321}">
                <p14:modId xmlns:p14="http://schemas.microsoft.com/office/powerpoint/2010/main" val="2464790972"/>
              </p:ext>
            </p:extLst>
          </p:nvPr>
        </p:nvGraphicFramePr>
        <p:xfrm>
          <a:off x="1365176" y="3364632"/>
          <a:ext cx="3657600" cy="1495425"/>
        </p:xfrm>
        <a:graphic>
          <a:graphicData uri="http://schemas.openxmlformats.org/presentationml/2006/ole">
            <mc:AlternateContent xmlns:mc="http://schemas.openxmlformats.org/markup-compatibility/2006">
              <mc:Choice xmlns:v="urn:schemas-microsoft-com:vml" Requires="v">
                <p:oleObj spid="_x0000_s110755" name="CorelDRAW" r:id="rId5" imgW="1622178" imgH="663245" progId="CorelDRAW.Graphic.13">
                  <p:embed/>
                </p:oleObj>
              </mc:Choice>
              <mc:Fallback>
                <p:oleObj name="CorelDRAW" r:id="rId5" imgW="1622178" imgH="663245"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176" y="3364632"/>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 Box 9"/>
          <p:cNvSpPr txBox="1">
            <a:spLocks noChangeArrowheads="1"/>
          </p:cNvSpPr>
          <p:nvPr/>
        </p:nvSpPr>
        <p:spPr bwMode="auto">
          <a:xfrm>
            <a:off x="1136576" y="3517032"/>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50" name="Text Box 10"/>
          <p:cNvSpPr txBox="1">
            <a:spLocks noChangeArrowheads="1"/>
          </p:cNvSpPr>
          <p:nvPr/>
        </p:nvSpPr>
        <p:spPr bwMode="auto">
          <a:xfrm>
            <a:off x="1136576" y="3790082"/>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51" name="Text Box 11"/>
          <p:cNvSpPr txBox="1">
            <a:spLocks noChangeArrowheads="1"/>
          </p:cNvSpPr>
          <p:nvPr/>
        </p:nvSpPr>
        <p:spPr bwMode="auto">
          <a:xfrm>
            <a:off x="1136576" y="4247282"/>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52" name="Text Box 12"/>
          <p:cNvSpPr txBox="1">
            <a:spLocks noChangeArrowheads="1"/>
          </p:cNvSpPr>
          <p:nvPr/>
        </p:nvSpPr>
        <p:spPr bwMode="auto">
          <a:xfrm>
            <a:off x="1136576" y="4583832"/>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53" name="Text Box 13"/>
          <p:cNvSpPr txBox="1">
            <a:spLocks noChangeArrowheads="1"/>
          </p:cNvSpPr>
          <p:nvPr/>
        </p:nvSpPr>
        <p:spPr bwMode="auto">
          <a:xfrm>
            <a:off x="1117848" y="4945459"/>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54" name="Text Box 14"/>
          <p:cNvSpPr txBox="1">
            <a:spLocks noChangeArrowheads="1"/>
          </p:cNvSpPr>
          <p:nvPr/>
        </p:nvSpPr>
        <p:spPr bwMode="auto">
          <a:xfrm>
            <a:off x="1117848" y="5358209"/>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55" name="Text Box 15"/>
          <p:cNvSpPr txBox="1">
            <a:spLocks noChangeArrowheads="1"/>
          </p:cNvSpPr>
          <p:nvPr/>
        </p:nvSpPr>
        <p:spPr bwMode="auto">
          <a:xfrm>
            <a:off x="1117848" y="5739209"/>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56" name="Text Box 16"/>
          <p:cNvSpPr txBox="1">
            <a:spLocks noChangeArrowheads="1"/>
          </p:cNvSpPr>
          <p:nvPr/>
        </p:nvSpPr>
        <p:spPr bwMode="auto">
          <a:xfrm>
            <a:off x="1117848" y="6120209"/>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57" name="Text Box 17"/>
          <p:cNvSpPr txBox="1">
            <a:spLocks noChangeArrowheads="1"/>
          </p:cNvSpPr>
          <p:nvPr/>
        </p:nvSpPr>
        <p:spPr bwMode="auto">
          <a:xfrm>
            <a:off x="2812976" y="3624982"/>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G</a:t>
            </a:r>
            <a:r>
              <a:rPr lang="en-US" altLang="zh-CN" sz="1800" baseline="-25000">
                <a:ea typeface="宋体" charset="-122"/>
                <a:cs typeface="Times New Roman" pitchFamily="18" charset="0"/>
              </a:rPr>
              <a:t>1</a:t>
            </a:r>
          </a:p>
        </p:txBody>
      </p:sp>
      <p:sp>
        <p:nvSpPr>
          <p:cNvPr id="58" name="Text Box 18"/>
          <p:cNvSpPr txBox="1">
            <a:spLocks noChangeArrowheads="1"/>
          </p:cNvSpPr>
          <p:nvPr/>
        </p:nvSpPr>
        <p:spPr bwMode="auto">
          <a:xfrm>
            <a:off x="2812976" y="4399682"/>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G</a:t>
            </a:r>
            <a:r>
              <a:rPr lang="en-US" altLang="zh-CN" sz="1800" baseline="-25000">
                <a:ea typeface="宋体" charset="-122"/>
                <a:cs typeface="Times New Roman" pitchFamily="18" charset="0"/>
              </a:rPr>
              <a:t>2</a:t>
            </a:r>
          </a:p>
        </p:txBody>
      </p:sp>
      <p:sp>
        <p:nvSpPr>
          <p:cNvPr id="59" name="Text Box 19"/>
          <p:cNvSpPr txBox="1">
            <a:spLocks noChangeArrowheads="1"/>
          </p:cNvSpPr>
          <p:nvPr/>
        </p:nvSpPr>
        <p:spPr bwMode="auto">
          <a:xfrm>
            <a:off x="4108376" y="3974232"/>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008000"/>
                </a:solidFill>
                <a:ea typeface="宋体" charset="-122"/>
                <a:cs typeface="Times New Roman" pitchFamily="18" charset="0"/>
              </a:rPr>
              <a:t>G</a:t>
            </a:r>
            <a:r>
              <a:rPr lang="en-US" altLang="zh-CN" sz="1800" baseline="-25000">
                <a:solidFill>
                  <a:srgbClr val="008000"/>
                </a:solidFill>
                <a:ea typeface="宋体" charset="-122"/>
                <a:cs typeface="Times New Roman" pitchFamily="18" charset="0"/>
              </a:rPr>
              <a:t>3</a:t>
            </a:r>
          </a:p>
        </p:txBody>
      </p:sp>
      <p:sp>
        <p:nvSpPr>
          <p:cNvPr id="60" name="Text Box 22"/>
          <p:cNvSpPr txBox="1">
            <a:spLocks noChangeArrowheads="1"/>
          </p:cNvSpPr>
          <p:nvPr/>
        </p:nvSpPr>
        <p:spPr bwMode="auto">
          <a:xfrm>
            <a:off x="1117848" y="6425009"/>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008000"/>
                </a:solidFill>
                <a:ea typeface="宋体" charset="-122"/>
                <a:cs typeface="Times New Roman" pitchFamily="18" charset="0"/>
              </a:rPr>
              <a:t>G</a:t>
            </a:r>
            <a:r>
              <a:rPr lang="en-US" altLang="zh-CN" sz="1800" baseline="-25000">
                <a:solidFill>
                  <a:srgbClr val="008000"/>
                </a:solidFill>
                <a:ea typeface="宋体" charset="-122"/>
                <a:cs typeface="Times New Roman" pitchFamily="18" charset="0"/>
              </a:rPr>
              <a:t>3</a:t>
            </a:r>
          </a:p>
        </p:txBody>
      </p:sp>
      <p:sp>
        <p:nvSpPr>
          <p:cNvPr id="61" name="Rectangle 23"/>
          <p:cNvSpPr>
            <a:spLocks noChangeArrowheads="1"/>
          </p:cNvSpPr>
          <p:nvPr/>
        </p:nvSpPr>
        <p:spPr bwMode="auto">
          <a:xfrm>
            <a:off x="1498848" y="6425009"/>
            <a:ext cx="3505200" cy="419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sp>
        <p:nvSpPr>
          <p:cNvPr id="62" name="AutoShape 30"/>
          <p:cNvSpPr>
            <a:spLocks noChangeAspect="1" noChangeArrowheads="1" noTextEdit="1"/>
          </p:cNvSpPr>
          <p:nvPr/>
        </p:nvSpPr>
        <p:spPr bwMode="auto">
          <a:xfrm>
            <a:off x="6084168" y="2145432"/>
            <a:ext cx="22875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Times New Roman" pitchFamily="18" charset="0"/>
            </a:endParaRPr>
          </a:p>
        </p:txBody>
      </p:sp>
      <p:sp>
        <p:nvSpPr>
          <p:cNvPr id="63" name="Rectangle 32"/>
          <p:cNvSpPr>
            <a:spLocks noChangeArrowheads="1"/>
          </p:cNvSpPr>
          <p:nvPr/>
        </p:nvSpPr>
        <p:spPr bwMode="auto">
          <a:xfrm>
            <a:off x="6495330" y="2231157"/>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ea typeface="宋体" charset="-122"/>
                <a:cs typeface="Times New Roman" pitchFamily="18" charset="0"/>
              </a:rPr>
              <a:t>Inputs</a:t>
            </a:r>
            <a:endParaRPr lang="en-US" altLang="zh-CN" sz="1800">
              <a:ea typeface="宋体" charset="-122"/>
              <a:cs typeface="Times New Roman" pitchFamily="18" charset="0"/>
            </a:endParaRPr>
          </a:p>
        </p:txBody>
      </p:sp>
      <p:sp>
        <p:nvSpPr>
          <p:cNvPr id="64" name="Rectangle 33"/>
          <p:cNvSpPr>
            <a:spLocks noChangeArrowheads="1"/>
          </p:cNvSpPr>
          <p:nvPr/>
        </p:nvSpPr>
        <p:spPr bwMode="auto">
          <a:xfrm>
            <a:off x="6312768" y="2604220"/>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1">
                <a:solidFill>
                  <a:srgbClr val="FF0000"/>
                </a:solidFill>
                <a:ea typeface="宋体" charset="-122"/>
                <a:cs typeface="Times New Roman" pitchFamily="18" charset="0"/>
              </a:rPr>
              <a:t>A  B   C   D</a:t>
            </a:r>
            <a:endParaRPr lang="en-US" altLang="zh-CN" sz="1800">
              <a:solidFill>
                <a:srgbClr val="FF0000"/>
              </a:solidFill>
              <a:ea typeface="宋体" charset="-122"/>
              <a:cs typeface="Times New Roman" pitchFamily="18" charset="0"/>
            </a:endParaRPr>
          </a:p>
        </p:txBody>
      </p:sp>
      <p:sp>
        <p:nvSpPr>
          <p:cNvPr id="65" name="Rectangle 35"/>
          <p:cNvSpPr>
            <a:spLocks noChangeArrowheads="1"/>
          </p:cNvSpPr>
          <p:nvPr/>
        </p:nvSpPr>
        <p:spPr bwMode="auto">
          <a:xfrm>
            <a:off x="7555780" y="2231157"/>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ea typeface="宋体" charset="-122"/>
                <a:cs typeface="Times New Roman" pitchFamily="18" charset="0"/>
              </a:rPr>
              <a:t>Output</a:t>
            </a:r>
            <a:endParaRPr lang="en-US" altLang="zh-CN" sz="1800">
              <a:ea typeface="宋体" charset="-122"/>
              <a:cs typeface="Times New Roman" pitchFamily="18" charset="0"/>
            </a:endParaRPr>
          </a:p>
        </p:txBody>
      </p:sp>
      <p:sp>
        <p:nvSpPr>
          <p:cNvPr id="66" name="Rectangle 36"/>
          <p:cNvSpPr>
            <a:spLocks noChangeArrowheads="1"/>
          </p:cNvSpPr>
          <p:nvPr/>
        </p:nvSpPr>
        <p:spPr bwMode="auto">
          <a:xfrm>
            <a:off x="6323880" y="29836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0    0    0    0</a:t>
            </a:r>
            <a:endParaRPr lang="en-US" altLang="zh-CN" sz="1600">
              <a:ea typeface="宋体" charset="-122"/>
              <a:cs typeface="Times New Roman" pitchFamily="18" charset="0"/>
            </a:endParaRPr>
          </a:p>
        </p:txBody>
      </p:sp>
      <p:sp>
        <p:nvSpPr>
          <p:cNvPr id="67" name="Rectangle 37"/>
          <p:cNvSpPr>
            <a:spLocks noChangeArrowheads="1"/>
          </p:cNvSpPr>
          <p:nvPr/>
        </p:nvSpPr>
        <p:spPr bwMode="auto">
          <a:xfrm>
            <a:off x="6323880" y="32122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0    0    0    1</a:t>
            </a:r>
            <a:endParaRPr lang="en-US" altLang="zh-CN" sz="1600">
              <a:ea typeface="宋体" charset="-122"/>
              <a:cs typeface="Times New Roman" pitchFamily="18" charset="0"/>
            </a:endParaRPr>
          </a:p>
        </p:txBody>
      </p:sp>
      <p:sp>
        <p:nvSpPr>
          <p:cNvPr id="68" name="Rectangle 38"/>
          <p:cNvSpPr>
            <a:spLocks noChangeArrowheads="1"/>
          </p:cNvSpPr>
          <p:nvPr/>
        </p:nvSpPr>
        <p:spPr bwMode="auto">
          <a:xfrm>
            <a:off x="6323880" y="34408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0    0    1    0</a:t>
            </a:r>
            <a:endParaRPr lang="en-US" altLang="zh-CN" sz="1600">
              <a:ea typeface="宋体" charset="-122"/>
              <a:cs typeface="Times New Roman" pitchFamily="18" charset="0"/>
            </a:endParaRPr>
          </a:p>
        </p:txBody>
      </p:sp>
      <p:sp>
        <p:nvSpPr>
          <p:cNvPr id="69" name="Rectangle 39"/>
          <p:cNvSpPr>
            <a:spLocks noChangeArrowheads="1"/>
          </p:cNvSpPr>
          <p:nvPr/>
        </p:nvSpPr>
        <p:spPr bwMode="auto">
          <a:xfrm>
            <a:off x="6323880" y="36694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0    0    1    1</a:t>
            </a:r>
            <a:endParaRPr lang="en-US" altLang="zh-CN" sz="1600">
              <a:ea typeface="宋体" charset="-122"/>
              <a:cs typeface="Times New Roman" pitchFamily="18" charset="0"/>
            </a:endParaRPr>
          </a:p>
        </p:txBody>
      </p:sp>
      <p:sp>
        <p:nvSpPr>
          <p:cNvPr id="70" name="Rectangle 40"/>
          <p:cNvSpPr>
            <a:spLocks noChangeArrowheads="1"/>
          </p:cNvSpPr>
          <p:nvPr/>
        </p:nvSpPr>
        <p:spPr bwMode="auto">
          <a:xfrm>
            <a:off x="6323880" y="38980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0    1    0    0</a:t>
            </a:r>
            <a:endParaRPr lang="en-US" altLang="zh-CN" sz="1600">
              <a:ea typeface="宋体" charset="-122"/>
              <a:cs typeface="Times New Roman" pitchFamily="18" charset="0"/>
            </a:endParaRPr>
          </a:p>
        </p:txBody>
      </p:sp>
      <p:sp>
        <p:nvSpPr>
          <p:cNvPr id="71" name="Rectangle 41"/>
          <p:cNvSpPr>
            <a:spLocks noChangeArrowheads="1"/>
          </p:cNvSpPr>
          <p:nvPr/>
        </p:nvSpPr>
        <p:spPr bwMode="auto">
          <a:xfrm>
            <a:off x="6323880" y="41266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0    1    0    1</a:t>
            </a:r>
            <a:endParaRPr lang="en-US" altLang="zh-CN" sz="1600">
              <a:ea typeface="宋体" charset="-122"/>
              <a:cs typeface="Times New Roman" pitchFamily="18" charset="0"/>
            </a:endParaRPr>
          </a:p>
        </p:txBody>
      </p:sp>
      <p:sp>
        <p:nvSpPr>
          <p:cNvPr id="72" name="Rectangle 42"/>
          <p:cNvSpPr>
            <a:spLocks noChangeArrowheads="1"/>
          </p:cNvSpPr>
          <p:nvPr/>
        </p:nvSpPr>
        <p:spPr bwMode="auto">
          <a:xfrm>
            <a:off x="6323880" y="43552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0    1    1    0</a:t>
            </a:r>
            <a:endParaRPr lang="en-US" altLang="zh-CN" sz="1600">
              <a:ea typeface="宋体" charset="-122"/>
              <a:cs typeface="Times New Roman" pitchFamily="18" charset="0"/>
            </a:endParaRPr>
          </a:p>
        </p:txBody>
      </p:sp>
      <p:sp>
        <p:nvSpPr>
          <p:cNvPr id="73" name="Rectangle 43"/>
          <p:cNvSpPr>
            <a:spLocks noChangeArrowheads="1"/>
          </p:cNvSpPr>
          <p:nvPr/>
        </p:nvSpPr>
        <p:spPr bwMode="auto">
          <a:xfrm>
            <a:off x="6323880" y="4583832"/>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0    1    1    1</a:t>
            </a:r>
            <a:endParaRPr lang="en-US" altLang="zh-CN" sz="1600">
              <a:ea typeface="宋体" charset="-122"/>
              <a:cs typeface="Times New Roman" pitchFamily="18" charset="0"/>
            </a:endParaRPr>
          </a:p>
        </p:txBody>
      </p:sp>
      <p:sp>
        <p:nvSpPr>
          <p:cNvPr id="74" name="Line 44"/>
          <p:cNvSpPr>
            <a:spLocks noChangeShapeType="1"/>
          </p:cNvSpPr>
          <p:nvPr/>
        </p:nvSpPr>
        <p:spPr bwMode="auto">
          <a:xfrm>
            <a:off x="6101630" y="2932832"/>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75" name="Line 45"/>
          <p:cNvSpPr>
            <a:spLocks noChangeShapeType="1"/>
          </p:cNvSpPr>
          <p:nvPr/>
        </p:nvSpPr>
        <p:spPr bwMode="auto">
          <a:xfrm>
            <a:off x="6101630" y="2572470"/>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76" name="Line 46"/>
          <p:cNvSpPr>
            <a:spLocks noChangeShapeType="1"/>
          </p:cNvSpPr>
          <p:nvPr/>
        </p:nvSpPr>
        <p:spPr bwMode="auto">
          <a:xfrm>
            <a:off x="6101630" y="2180357"/>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77" name="Line 47"/>
          <p:cNvSpPr>
            <a:spLocks noChangeShapeType="1"/>
          </p:cNvSpPr>
          <p:nvPr/>
        </p:nvSpPr>
        <p:spPr bwMode="auto">
          <a:xfrm>
            <a:off x="6101630" y="6641232"/>
            <a:ext cx="2241550"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78" name="Line 48"/>
          <p:cNvSpPr>
            <a:spLocks noChangeShapeType="1"/>
          </p:cNvSpPr>
          <p:nvPr/>
        </p:nvSpPr>
        <p:spPr bwMode="auto">
          <a:xfrm>
            <a:off x="7455768" y="2145432"/>
            <a:ext cx="0" cy="4495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cs typeface="Times New Roman" pitchFamily="18" charset="0"/>
            </a:endParaRPr>
          </a:p>
        </p:txBody>
      </p:sp>
      <p:sp>
        <p:nvSpPr>
          <p:cNvPr id="79" name="Rectangle 60"/>
          <p:cNvSpPr>
            <a:spLocks noChangeArrowheads="1"/>
          </p:cNvSpPr>
          <p:nvPr/>
        </p:nvSpPr>
        <p:spPr bwMode="auto">
          <a:xfrm>
            <a:off x="6312768" y="47965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1    0    0    0</a:t>
            </a:r>
            <a:endParaRPr lang="en-US" altLang="zh-CN" sz="1600">
              <a:ea typeface="宋体" charset="-122"/>
              <a:cs typeface="Times New Roman" pitchFamily="18" charset="0"/>
            </a:endParaRPr>
          </a:p>
        </p:txBody>
      </p:sp>
      <p:sp>
        <p:nvSpPr>
          <p:cNvPr id="80" name="Rectangle 61"/>
          <p:cNvSpPr>
            <a:spLocks noChangeArrowheads="1"/>
          </p:cNvSpPr>
          <p:nvPr/>
        </p:nvSpPr>
        <p:spPr bwMode="auto">
          <a:xfrm>
            <a:off x="6312768" y="50251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1    0    0    1</a:t>
            </a:r>
            <a:endParaRPr lang="en-US" altLang="zh-CN" sz="1600">
              <a:ea typeface="宋体" charset="-122"/>
              <a:cs typeface="Times New Roman" pitchFamily="18" charset="0"/>
            </a:endParaRPr>
          </a:p>
        </p:txBody>
      </p:sp>
      <p:sp>
        <p:nvSpPr>
          <p:cNvPr id="81" name="Rectangle 62"/>
          <p:cNvSpPr>
            <a:spLocks noChangeArrowheads="1"/>
          </p:cNvSpPr>
          <p:nvPr/>
        </p:nvSpPr>
        <p:spPr bwMode="auto">
          <a:xfrm>
            <a:off x="6312768" y="52537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1    0    1    0</a:t>
            </a:r>
            <a:endParaRPr lang="en-US" altLang="zh-CN" sz="1600">
              <a:ea typeface="宋体" charset="-122"/>
              <a:cs typeface="Times New Roman" pitchFamily="18" charset="0"/>
            </a:endParaRPr>
          </a:p>
        </p:txBody>
      </p:sp>
      <p:sp>
        <p:nvSpPr>
          <p:cNvPr id="82" name="Rectangle 63"/>
          <p:cNvSpPr>
            <a:spLocks noChangeArrowheads="1"/>
          </p:cNvSpPr>
          <p:nvPr/>
        </p:nvSpPr>
        <p:spPr bwMode="auto">
          <a:xfrm>
            <a:off x="6312768" y="54823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1    0    1    1</a:t>
            </a:r>
            <a:endParaRPr lang="en-US" altLang="zh-CN" sz="1600">
              <a:ea typeface="宋体" charset="-122"/>
              <a:cs typeface="Times New Roman" pitchFamily="18" charset="0"/>
            </a:endParaRPr>
          </a:p>
        </p:txBody>
      </p:sp>
      <p:sp>
        <p:nvSpPr>
          <p:cNvPr id="83" name="Rectangle 64"/>
          <p:cNvSpPr>
            <a:spLocks noChangeArrowheads="1"/>
          </p:cNvSpPr>
          <p:nvPr/>
        </p:nvSpPr>
        <p:spPr bwMode="auto">
          <a:xfrm>
            <a:off x="6312768" y="57109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1    1    0    0</a:t>
            </a:r>
            <a:endParaRPr lang="en-US" altLang="zh-CN" sz="1600">
              <a:ea typeface="宋体" charset="-122"/>
              <a:cs typeface="Times New Roman" pitchFamily="18" charset="0"/>
            </a:endParaRPr>
          </a:p>
        </p:txBody>
      </p:sp>
      <p:sp>
        <p:nvSpPr>
          <p:cNvPr id="84" name="Rectangle 65"/>
          <p:cNvSpPr>
            <a:spLocks noChangeArrowheads="1"/>
          </p:cNvSpPr>
          <p:nvPr/>
        </p:nvSpPr>
        <p:spPr bwMode="auto">
          <a:xfrm>
            <a:off x="6312768" y="59395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1    1    0    1</a:t>
            </a:r>
            <a:endParaRPr lang="en-US" altLang="zh-CN" sz="1600">
              <a:ea typeface="宋体" charset="-122"/>
              <a:cs typeface="Times New Roman" pitchFamily="18" charset="0"/>
            </a:endParaRPr>
          </a:p>
        </p:txBody>
      </p:sp>
      <p:sp>
        <p:nvSpPr>
          <p:cNvPr id="85" name="Rectangle 66"/>
          <p:cNvSpPr>
            <a:spLocks noChangeArrowheads="1"/>
          </p:cNvSpPr>
          <p:nvPr/>
        </p:nvSpPr>
        <p:spPr bwMode="auto">
          <a:xfrm>
            <a:off x="6312768" y="61681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1    1    1    0</a:t>
            </a:r>
            <a:endParaRPr lang="en-US" altLang="zh-CN" sz="1600">
              <a:ea typeface="宋体" charset="-122"/>
              <a:cs typeface="Times New Roman" pitchFamily="18" charset="0"/>
            </a:endParaRPr>
          </a:p>
        </p:txBody>
      </p:sp>
      <p:sp>
        <p:nvSpPr>
          <p:cNvPr id="86" name="Rectangle 67"/>
          <p:cNvSpPr>
            <a:spLocks noChangeArrowheads="1"/>
          </p:cNvSpPr>
          <p:nvPr/>
        </p:nvSpPr>
        <p:spPr bwMode="auto">
          <a:xfrm>
            <a:off x="6312768" y="6396757"/>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ea typeface="宋体" charset="-122"/>
                <a:cs typeface="Times New Roman" pitchFamily="18" charset="0"/>
              </a:rPr>
              <a:t>1    1    1    1</a:t>
            </a:r>
            <a:endParaRPr lang="en-US" altLang="zh-CN" sz="1600">
              <a:ea typeface="宋体" charset="-122"/>
              <a:cs typeface="Times New Roman" pitchFamily="18" charset="0"/>
            </a:endParaRPr>
          </a:p>
        </p:txBody>
      </p:sp>
      <p:sp>
        <p:nvSpPr>
          <p:cNvPr id="87" name="Text Box 76"/>
          <p:cNvSpPr txBox="1">
            <a:spLocks noChangeArrowheads="1"/>
          </p:cNvSpPr>
          <p:nvPr/>
        </p:nvSpPr>
        <p:spPr bwMode="auto">
          <a:xfrm>
            <a:off x="1575048" y="4945459"/>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ea typeface="宋体" charset="-122"/>
                <a:cs typeface="Times New Roman" pitchFamily="18" charset="0"/>
              </a:rPr>
              <a:t>0     1    0     1    0     1    0    1     0    1</a:t>
            </a:r>
          </a:p>
        </p:txBody>
      </p:sp>
      <p:sp>
        <p:nvSpPr>
          <p:cNvPr id="88" name="Text Box 77"/>
          <p:cNvSpPr txBox="1">
            <a:spLocks noChangeArrowheads="1"/>
          </p:cNvSpPr>
          <p:nvPr/>
        </p:nvSpPr>
        <p:spPr bwMode="auto">
          <a:xfrm>
            <a:off x="1575048" y="5326459"/>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ea typeface="宋体" charset="-122"/>
                <a:cs typeface="Times New Roman" pitchFamily="18" charset="0"/>
              </a:rPr>
              <a:t>0     1    1     0    0     1    1    0     0    0</a:t>
            </a:r>
          </a:p>
        </p:txBody>
      </p:sp>
      <p:sp>
        <p:nvSpPr>
          <p:cNvPr id="89" name="Text Box 78"/>
          <p:cNvSpPr txBox="1">
            <a:spLocks noChangeArrowheads="1"/>
          </p:cNvSpPr>
          <p:nvPr/>
        </p:nvSpPr>
        <p:spPr bwMode="auto">
          <a:xfrm>
            <a:off x="1575048" y="5707459"/>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ea typeface="宋体" charset="-122"/>
                <a:cs typeface="Times New Roman" pitchFamily="18" charset="0"/>
              </a:rPr>
              <a:t>0     0    0     1    1     1    1    0     0    0</a:t>
            </a:r>
          </a:p>
        </p:txBody>
      </p:sp>
      <p:sp>
        <p:nvSpPr>
          <p:cNvPr id="90" name="Text Box 79"/>
          <p:cNvSpPr txBox="1">
            <a:spLocks noChangeArrowheads="1"/>
          </p:cNvSpPr>
          <p:nvPr/>
        </p:nvSpPr>
        <p:spPr bwMode="auto">
          <a:xfrm>
            <a:off x="1575048" y="6088459"/>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ea typeface="宋体" charset="-122"/>
                <a:cs typeface="Times New Roman" pitchFamily="18" charset="0"/>
              </a:rPr>
              <a:t>0     0    0     0    0     0    0    1    1    0</a:t>
            </a:r>
          </a:p>
        </p:txBody>
      </p:sp>
      <p:sp>
        <p:nvSpPr>
          <p:cNvPr id="91" name="Text Box 80"/>
          <p:cNvSpPr txBox="1">
            <a:spLocks noChangeArrowheads="1"/>
          </p:cNvSpPr>
          <p:nvPr/>
        </p:nvSpPr>
        <p:spPr bwMode="auto">
          <a:xfrm>
            <a:off x="1575048" y="6469459"/>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ea typeface="宋体" charset="-122"/>
                <a:cs typeface="Times New Roman" pitchFamily="18" charset="0"/>
              </a:rPr>
              <a:t>0     0    0     0    1     1    1    0    1    0</a:t>
            </a:r>
          </a:p>
        </p:txBody>
      </p:sp>
      <p:sp>
        <p:nvSpPr>
          <p:cNvPr id="92" name="Rectangle 34"/>
          <p:cNvSpPr>
            <a:spLocks noChangeArrowheads="1"/>
          </p:cNvSpPr>
          <p:nvPr/>
        </p:nvSpPr>
        <p:spPr bwMode="auto">
          <a:xfrm>
            <a:off x="7730405" y="2608982"/>
            <a:ext cx="346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ea typeface="宋体" charset="-122"/>
                <a:cs typeface="Times New Roman" pitchFamily="18" charset="0"/>
              </a:rPr>
              <a:t>X   </a:t>
            </a:r>
            <a:endParaRPr lang="en-US" altLang="zh-CN">
              <a:ea typeface="宋体" charset="-122"/>
              <a:cs typeface="Times New Roman" pitchFamily="18" charset="0"/>
            </a:endParaRPr>
          </a:p>
        </p:txBody>
      </p:sp>
      <p:grpSp>
        <p:nvGrpSpPr>
          <p:cNvPr id="93" name="Group 82"/>
          <p:cNvGrpSpPr>
            <a:grpSpLocks/>
          </p:cNvGrpSpPr>
          <p:nvPr/>
        </p:nvGrpSpPr>
        <p:grpSpPr bwMode="auto">
          <a:xfrm>
            <a:off x="7730405" y="2993157"/>
            <a:ext cx="122238" cy="3648075"/>
            <a:chOff x="4985" y="1398"/>
            <a:chExt cx="77" cy="2298"/>
          </a:xfrm>
        </p:grpSpPr>
        <p:sp>
          <p:nvSpPr>
            <p:cNvPr id="94" name="Rectangle 52"/>
            <p:cNvSpPr>
              <a:spLocks noChangeArrowheads="1"/>
            </p:cNvSpPr>
            <p:nvPr/>
          </p:nvSpPr>
          <p:spPr bwMode="auto">
            <a:xfrm>
              <a:off x="4998" y="139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95" name="Rectangle 53"/>
            <p:cNvSpPr>
              <a:spLocks noChangeArrowheads="1"/>
            </p:cNvSpPr>
            <p:nvPr/>
          </p:nvSpPr>
          <p:spPr bwMode="auto">
            <a:xfrm>
              <a:off x="4998" y="154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96" name="Rectangle 54"/>
            <p:cNvSpPr>
              <a:spLocks noChangeArrowheads="1"/>
            </p:cNvSpPr>
            <p:nvPr/>
          </p:nvSpPr>
          <p:spPr bwMode="auto">
            <a:xfrm>
              <a:off x="4998" y="168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97" name="Rectangle 55"/>
            <p:cNvSpPr>
              <a:spLocks noChangeArrowheads="1"/>
            </p:cNvSpPr>
            <p:nvPr/>
          </p:nvSpPr>
          <p:spPr bwMode="auto">
            <a:xfrm>
              <a:off x="4998" y="182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98" name="Rectangle 56"/>
            <p:cNvSpPr>
              <a:spLocks noChangeArrowheads="1"/>
            </p:cNvSpPr>
            <p:nvPr/>
          </p:nvSpPr>
          <p:spPr bwMode="auto">
            <a:xfrm>
              <a:off x="4998" y="196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99" name="Rectangle 57"/>
            <p:cNvSpPr>
              <a:spLocks noChangeArrowheads="1"/>
            </p:cNvSpPr>
            <p:nvPr/>
          </p:nvSpPr>
          <p:spPr bwMode="auto">
            <a:xfrm>
              <a:off x="4998" y="210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100" name="Rectangle 58"/>
            <p:cNvSpPr>
              <a:spLocks noChangeArrowheads="1"/>
            </p:cNvSpPr>
            <p:nvPr/>
          </p:nvSpPr>
          <p:spPr bwMode="auto">
            <a:xfrm>
              <a:off x="4998" y="224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101" name="Rectangle 59"/>
            <p:cNvSpPr>
              <a:spLocks noChangeArrowheads="1"/>
            </p:cNvSpPr>
            <p:nvPr/>
          </p:nvSpPr>
          <p:spPr bwMode="auto">
            <a:xfrm>
              <a:off x="4998" y="239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102" name="Rectangle 68"/>
            <p:cNvSpPr>
              <a:spLocks noChangeArrowheads="1"/>
            </p:cNvSpPr>
            <p:nvPr/>
          </p:nvSpPr>
          <p:spPr bwMode="auto">
            <a:xfrm>
              <a:off x="4985" y="255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103" name="Rectangle 69"/>
            <p:cNvSpPr>
              <a:spLocks noChangeArrowheads="1"/>
            </p:cNvSpPr>
            <p:nvPr/>
          </p:nvSpPr>
          <p:spPr bwMode="auto">
            <a:xfrm>
              <a:off x="4985" y="269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104" name="Rectangle 70"/>
            <p:cNvSpPr>
              <a:spLocks noChangeArrowheads="1"/>
            </p:cNvSpPr>
            <p:nvPr/>
          </p:nvSpPr>
          <p:spPr bwMode="auto">
            <a:xfrm>
              <a:off x="4985" y="283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105" name="Rectangle 71"/>
            <p:cNvSpPr>
              <a:spLocks noChangeArrowheads="1"/>
            </p:cNvSpPr>
            <p:nvPr/>
          </p:nvSpPr>
          <p:spPr bwMode="auto">
            <a:xfrm>
              <a:off x="4985" y="297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106" name="Rectangle 72"/>
            <p:cNvSpPr>
              <a:spLocks noChangeArrowheads="1"/>
            </p:cNvSpPr>
            <p:nvPr/>
          </p:nvSpPr>
          <p:spPr bwMode="auto">
            <a:xfrm>
              <a:off x="4985" y="311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0</a:t>
              </a:r>
              <a:endParaRPr lang="en-US" altLang="zh-CN" sz="1600">
                <a:ea typeface="宋体" charset="-122"/>
                <a:cs typeface="Times New Roman" pitchFamily="18" charset="0"/>
              </a:endParaRPr>
            </a:p>
          </p:txBody>
        </p:sp>
        <p:sp>
          <p:nvSpPr>
            <p:cNvPr id="107" name="Rectangle 73"/>
            <p:cNvSpPr>
              <a:spLocks noChangeArrowheads="1"/>
            </p:cNvSpPr>
            <p:nvPr/>
          </p:nvSpPr>
          <p:spPr bwMode="auto">
            <a:xfrm>
              <a:off x="4985" y="325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108" name="Rectangle 74"/>
            <p:cNvSpPr>
              <a:spLocks noChangeArrowheads="1"/>
            </p:cNvSpPr>
            <p:nvPr/>
          </p:nvSpPr>
          <p:spPr bwMode="auto">
            <a:xfrm>
              <a:off x="4985" y="340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sp>
          <p:nvSpPr>
            <p:cNvPr id="109" name="Rectangle 75"/>
            <p:cNvSpPr>
              <a:spLocks noChangeArrowheads="1"/>
            </p:cNvSpPr>
            <p:nvPr/>
          </p:nvSpPr>
          <p:spPr bwMode="auto">
            <a:xfrm>
              <a:off x="4985" y="354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24211D"/>
                  </a:solidFill>
                  <a:ea typeface="宋体" charset="-122"/>
                  <a:cs typeface="Times New Roman" pitchFamily="18" charset="0"/>
                </a:rPr>
                <a:t>1</a:t>
              </a:r>
              <a:endParaRPr lang="en-US" altLang="zh-CN" sz="1600">
                <a:ea typeface="宋体" charset="-122"/>
                <a:cs typeface="Times New Roman" pitchFamily="18" charset="0"/>
              </a:endParaRPr>
            </a:p>
          </p:txBody>
        </p:sp>
      </p:grpSp>
    </p:spTree>
    <p:extLst>
      <p:ext uri="{BB962C8B-B14F-4D97-AF65-F5344CB8AC3E}">
        <p14:creationId xmlns:p14="http://schemas.microsoft.com/office/powerpoint/2010/main" val="266625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up)">
                                      <p:cBhvr>
                                        <p:cTn id="7" dur="20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20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61"/>
                                        </p:tgtEl>
                                      </p:cBhvr>
                                    </p:animEffect>
                                    <p:set>
                                      <p:cBhvr>
                                        <p:cTn id="17" dur="1" fill="hold">
                                          <p:stCondLst>
                                            <p:cond delay="9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000" dirty="0">
                <a:ea typeface="宋体" charset="-122"/>
              </a:rPr>
              <a:t>1. Assume an AOI expression is </a:t>
            </a:r>
            <a:r>
              <a:rPr lang="en-US" altLang="zh-CN" sz="2000" i="1" dirty="0">
                <a:ea typeface="宋体" charset="-122"/>
              </a:rPr>
              <a:t>AB</a:t>
            </a:r>
            <a:r>
              <a:rPr lang="en-US" altLang="zh-CN" sz="2000" dirty="0">
                <a:ea typeface="宋体" charset="-122"/>
              </a:rPr>
              <a:t> + </a:t>
            </a:r>
            <a:r>
              <a:rPr lang="en-US" altLang="zh-CN" sz="2000" i="1" dirty="0">
                <a:ea typeface="宋体" charset="-122"/>
              </a:rPr>
              <a:t>CD</a:t>
            </a:r>
            <a:r>
              <a:rPr lang="en-US" altLang="zh-CN" sz="2000" dirty="0">
                <a:ea typeface="宋体" charset="-122"/>
              </a:rPr>
              <a:t>. The equivalent POS expression is</a:t>
            </a:r>
          </a:p>
          <a:p>
            <a:pPr algn="just" eaLnBrk="1" hangingPunct="1">
              <a:spcBef>
                <a:spcPct val="50000"/>
              </a:spcBef>
            </a:pPr>
            <a:r>
              <a:rPr lang="en-US" altLang="zh-CN" sz="2000" dirty="0">
                <a:ea typeface="宋体" charset="-122"/>
              </a:rPr>
              <a:t>	a. (</a:t>
            </a:r>
            <a:r>
              <a:rPr lang="en-US" altLang="zh-CN" sz="2000" i="1" dirty="0">
                <a:ea typeface="宋体" charset="-122"/>
              </a:rPr>
              <a:t>A + B</a:t>
            </a:r>
            <a:r>
              <a:rPr lang="en-US" altLang="zh-CN" sz="2000" dirty="0">
                <a:ea typeface="宋体" charset="-122"/>
              </a:rPr>
              <a:t>)(</a:t>
            </a:r>
            <a:r>
              <a:rPr lang="en-US" altLang="zh-CN" sz="2000" i="1" dirty="0">
                <a:ea typeface="宋体" charset="-122"/>
              </a:rPr>
              <a:t>C + D</a:t>
            </a:r>
            <a:r>
              <a:rPr lang="en-US" altLang="zh-CN" sz="2000" dirty="0">
                <a:ea typeface="宋体" charset="-122"/>
              </a:rPr>
              <a:t>)</a:t>
            </a:r>
            <a:endParaRPr lang="en-US" altLang="zh-CN" sz="2000" baseline="30000" dirty="0">
              <a:ea typeface="宋体" charset="-122"/>
            </a:endParaRPr>
          </a:p>
          <a:p>
            <a:pPr algn="just" eaLnBrk="1" hangingPunct="1">
              <a:spcBef>
                <a:spcPct val="50000"/>
              </a:spcBef>
            </a:pPr>
            <a:r>
              <a:rPr lang="en-US" altLang="zh-CN" sz="2000" dirty="0">
                <a:ea typeface="宋体" charset="-122"/>
              </a:rPr>
              <a:t>	b. (</a:t>
            </a:r>
            <a:r>
              <a:rPr lang="en-US" altLang="zh-CN" sz="2000" i="1" dirty="0">
                <a:ea typeface="宋体" charset="-122"/>
              </a:rPr>
              <a:t>A + B</a:t>
            </a:r>
            <a:r>
              <a:rPr lang="en-US" altLang="zh-CN" sz="2000" dirty="0">
                <a:ea typeface="宋体" charset="-122"/>
              </a:rPr>
              <a:t>)(</a:t>
            </a:r>
            <a:r>
              <a:rPr lang="en-US" altLang="zh-CN" sz="2000" i="1" dirty="0">
                <a:ea typeface="宋体" charset="-122"/>
              </a:rPr>
              <a:t>C + D</a:t>
            </a:r>
            <a:r>
              <a:rPr lang="en-US" altLang="zh-CN" sz="2000" dirty="0">
                <a:ea typeface="宋体" charset="-122"/>
              </a:rPr>
              <a:t>)</a:t>
            </a:r>
          </a:p>
          <a:p>
            <a:pPr algn="just" eaLnBrk="1" hangingPunct="1">
              <a:spcBef>
                <a:spcPct val="50000"/>
              </a:spcBef>
            </a:pPr>
            <a:r>
              <a:rPr lang="en-US" altLang="zh-CN" sz="2000" dirty="0">
                <a:ea typeface="宋体" charset="-122"/>
              </a:rPr>
              <a:t>	c. (</a:t>
            </a:r>
            <a:r>
              <a:rPr lang="en-US" altLang="zh-CN" sz="2000" i="1" dirty="0">
                <a:ea typeface="宋体" charset="-122"/>
              </a:rPr>
              <a:t>A + B</a:t>
            </a:r>
            <a:r>
              <a:rPr lang="en-US" altLang="zh-CN" sz="2000" dirty="0">
                <a:ea typeface="宋体" charset="-122"/>
              </a:rPr>
              <a:t>)(</a:t>
            </a:r>
            <a:r>
              <a:rPr lang="en-US" altLang="zh-CN" sz="2000" i="1" dirty="0">
                <a:ea typeface="宋体" charset="-122"/>
              </a:rPr>
              <a:t>C + D</a:t>
            </a:r>
            <a:r>
              <a:rPr lang="en-US" altLang="zh-CN" sz="2000" dirty="0">
                <a:ea typeface="宋体" charset="-122"/>
              </a:rPr>
              <a:t>)</a:t>
            </a:r>
          </a:p>
          <a:p>
            <a:pPr algn="just" eaLnBrk="1" hangingPunct="1">
              <a:spcBef>
                <a:spcPct val="50000"/>
              </a:spcBef>
            </a:pPr>
            <a:r>
              <a:rPr lang="en-US" altLang="zh-CN" sz="2000" dirty="0">
                <a:ea typeface="宋体" charset="-122"/>
              </a:rPr>
              <a:t>	d. none of the above</a:t>
            </a:r>
          </a:p>
          <a:p>
            <a:pPr eaLnBrk="1" hangingPunct="1">
              <a:spcBef>
                <a:spcPct val="50000"/>
              </a:spcBef>
            </a:pPr>
            <a:endParaRPr lang="en-US" altLang="zh-CN" dirty="0">
              <a:solidFill>
                <a:schemeClr val="tx2"/>
              </a:solidFill>
              <a:ea typeface="宋体" charset="-122"/>
            </a:endParaRPr>
          </a:p>
        </p:txBody>
      </p:sp>
      <p:sp>
        <p:nvSpPr>
          <p:cNvPr id="6" name="Text Box 3"/>
          <p:cNvSpPr txBox="1">
            <a:spLocks noChangeArrowheads="1"/>
          </p:cNvSpPr>
          <p:nvPr/>
        </p:nvSpPr>
        <p:spPr bwMode="auto">
          <a:xfrm>
            <a:off x="914400" y="4409826"/>
            <a:ext cx="74676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dirty="0">
                <a:ea typeface="宋体" charset="-122"/>
              </a:rPr>
              <a:t>2. The truth table shown is for </a:t>
            </a:r>
          </a:p>
          <a:p>
            <a:pPr eaLnBrk="1" hangingPunct="1">
              <a:spcBef>
                <a:spcPct val="50000"/>
              </a:spcBef>
            </a:pPr>
            <a:r>
              <a:rPr lang="en-US" altLang="zh-CN" sz="2000" dirty="0">
                <a:ea typeface="宋体" charset="-122"/>
              </a:rPr>
              <a:t>	a. a NAND gate</a:t>
            </a:r>
            <a:endParaRPr lang="en-US" altLang="zh-CN" sz="2000" baseline="30000" dirty="0">
              <a:ea typeface="宋体" charset="-122"/>
            </a:endParaRPr>
          </a:p>
          <a:p>
            <a:pPr eaLnBrk="1" hangingPunct="1">
              <a:spcBef>
                <a:spcPct val="50000"/>
              </a:spcBef>
            </a:pPr>
            <a:r>
              <a:rPr lang="en-US" altLang="zh-CN" sz="2000" dirty="0">
                <a:ea typeface="宋体" charset="-122"/>
              </a:rPr>
              <a:t>	b. a NOR gate</a:t>
            </a:r>
          </a:p>
          <a:p>
            <a:pPr eaLnBrk="1" hangingPunct="1">
              <a:spcBef>
                <a:spcPct val="50000"/>
              </a:spcBef>
            </a:pPr>
            <a:r>
              <a:rPr lang="en-US" altLang="zh-CN" sz="2000" dirty="0">
                <a:ea typeface="宋体" charset="-122"/>
              </a:rPr>
              <a:t>	c. an exclusive-OR gate</a:t>
            </a:r>
          </a:p>
          <a:p>
            <a:pPr eaLnBrk="1" hangingPunct="1">
              <a:spcBef>
                <a:spcPct val="50000"/>
              </a:spcBef>
            </a:pPr>
            <a:r>
              <a:rPr lang="en-US" altLang="zh-CN" sz="2000" dirty="0">
                <a:ea typeface="宋体" charset="-122"/>
              </a:rPr>
              <a:t>	d. an exclusive-NOR gate</a:t>
            </a:r>
          </a:p>
          <a:p>
            <a:pPr eaLnBrk="1" hangingPunct="1">
              <a:spcBef>
                <a:spcPct val="50000"/>
              </a:spcBef>
            </a:pPr>
            <a:endParaRPr lang="en-US" altLang="zh-CN" sz="2000" dirty="0">
              <a:ea typeface="宋体" charset="-122"/>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176038002"/>
              </p:ext>
            </p:extLst>
          </p:nvPr>
        </p:nvGraphicFramePr>
        <p:xfrm>
          <a:off x="5940152" y="4409826"/>
          <a:ext cx="2001838" cy="2057400"/>
        </p:xfrm>
        <a:graphic>
          <a:graphicData uri="http://schemas.openxmlformats.org/presentationml/2006/ole">
            <mc:AlternateContent xmlns:mc="http://schemas.openxmlformats.org/markup-compatibility/2006">
              <mc:Choice xmlns:v="urn:schemas-microsoft-com:vml" Requires="v">
                <p:oleObj spid="_x0000_s111696" name="CorelDRAW" r:id="rId3" imgW="1025411" imgH="1054689" progId="CorelDRAW.Graphic.13">
                  <p:embed/>
                </p:oleObj>
              </mc:Choice>
              <mc:Fallback>
                <p:oleObj name="CorelDRAW" r:id="rId3" imgW="1025411" imgH="1054689"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4409826"/>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Text Box 16"/>
          <p:cNvSpPr txBox="1">
            <a:spLocks noChangeArrowheads="1"/>
          </p:cNvSpPr>
          <p:nvPr/>
        </p:nvSpPr>
        <p:spPr bwMode="auto">
          <a:xfrm>
            <a:off x="467544" y="2398236"/>
            <a:ext cx="79208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itchFamily="2" charset="2"/>
              <a:buChar char="ü"/>
            </a:pPr>
            <a:r>
              <a:rPr lang="en-US" altLang="zh-CN" sz="2600" dirty="0" smtClean="0"/>
              <a:t>A </a:t>
            </a:r>
            <a:r>
              <a:rPr lang="en-US" altLang="zh-CN" sz="2600" dirty="0"/>
              <a:t>type of digital logic which is implemented by Boolean circuits, where the output is a pure function of the present input </a:t>
            </a:r>
            <a:r>
              <a:rPr lang="en-US" altLang="zh-CN" sz="2600" dirty="0" smtClean="0"/>
              <a:t>only.</a:t>
            </a:r>
            <a:endParaRPr lang="en-US" altLang="zh-CN" sz="2600" dirty="0">
              <a:ea typeface="宋体" charset="-122"/>
            </a:endParaRPr>
          </a:p>
          <a:p>
            <a:pPr marL="342900" indent="-342900" algn="just">
              <a:buFont typeface="Wingdings" pitchFamily="2" charset="2"/>
              <a:buChar char="ü"/>
            </a:pPr>
            <a:endParaRPr lang="en-US" altLang="zh-CN" sz="2600" dirty="0" smtClean="0">
              <a:ea typeface="宋体" charset="-122"/>
            </a:endParaRPr>
          </a:p>
          <a:p>
            <a:pPr marL="342900" indent="-342900" algn="just">
              <a:buFont typeface="Wingdings" pitchFamily="2" charset="2"/>
              <a:buChar char="ü"/>
            </a:pPr>
            <a:r>
              <a:rPr lang="en-US" altLang="zh-CN" sz="2600" dirty="0" smtClean="0">
                <a:ea typeface="宋体" charset="-122"/>
              </a:rPr>
              <a:t>The </a:t>
            </a:r>
            <a:r>
              <a:rPr lang="en-US" altLang="zh-CN" sz="2600" dirty="0">
                <a:ea typeface="宋体" charset="-122"/>
              </a:rPr>
              <a:t>output level is at all times dependent on the combination of input levels and with </a:t>
            </a:r>
            <a:r>
              <a:rPr lang="en-US" altLang="zh-CN" sz="2600" dirty="0">
                <a:solidFill>
                  <a:srgbClr val="FF0000"/>
                </a:solidFill>
                <a:ea typeface="宋体" charset="-122"/>
              </a:rPr>
              <a:t>no storage</a:t>
            </a:r>
            <a:r>
              <a:rPr lang="en-US" altLang="zh-CN" sz="2600" dirty="0">
                <a:ea typeface="宋体" charset="-122"/>
              </a:rPr>
              <a:t> involved.</a:t>
            </a:r>
          </a:p>
          <a:p>
            <a:pPr>
              <a:buFont typeface="Wingdings" pitchFamily="2" charset="2"/>
              <a:buNone/>
            </a:pPr>
            <a:r>
              <a:rPr lang="en-US" altLang="zh-CN" sz="2600" dirty="0" smtClean="0">
                <a:ea typeface="宋体" charset="-122"/>
              </a:rPr>
              <a:t>    (</a:t>
            </a:r>
            <a:r>
              <a:rPr lang="zh-CN" altLang="en-US" sz="2600" dirty="0">
                <a:ea typeface="宋体" charset="-122"/>
              </a:rPr>
              <a:t>输出只与当前输入有关，无存贮功能</a:t>
            </a:r>
            <a:r>
              <a:rPr lang="en-US" altLang="zh-CN" sz="2600" dirty="0">
                <a:ea typeface="宋体" charset="-122"/>
              </a:rPr>
              <a:t>)</a:t>
            </a:r>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Combinational Logic</a:t>
            </a:r>
            <a:endParaRPr lang="en-US" altLang="zh-CN" b="1" dirty="0">
              <a:ea typeface="宋体" charset="-122"/>
            </a:endParaRPr>
          </a:p>
        </p:txBody>
      </p:sp>
    </p:spTree>
    <p:extLst>
      <p:ext uri="{BB962C8B-B14F-4D97-AF65-F5344CB8AC3E}">
        <p14:creationId xmlns:p14="http://schemas.microsoft.com/office/powerpoint/2010/main" val="1299181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8" name="Text Box 3"/>
          <p:cNvSpPr txBox="1">
            <a:spLocks noChangeArrowheads="1"/>
          </p:cNvSpPr>
          <p:nvPr/>
        </p:nvSpPr>
        <p:spPr bwMode="auto">
          <a:xfrm>
            <a:off x="899592" y="1970112"/>
            <a:ext cx="74676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3. An LED that should be ON is</a:t>
            </a:r>
          </a:p>
          <a:p>
            <a:pPr eaLnBrk="1" hangingPunct="1">
              <a:spcBef>
                <a:spcPct val="50000"/>
              </a:spcBef>
            </a:pPr>
            <a:r>
              <a:rPr lang="en-US" altLang="zh-CN" sz="2400" dirty="0">
                <a:ea typeface="宋体" charset="-122"/>
              </a:rPr>
              <a:t>	a. LED-1</a:t>
            </a:r>
            <a:endParaRPr lang="en-US" altLang="zh-CN" sz="2400" baseline="30000" dirty="0">
              <a:ea typeface="宋体" charset="-122"/>
            </a:endParaRPr>
          </a:p>
          <a:p>
            <a:pPr eaLnBrk="1" hangingPunct="1">
              <a:spcBef>
                <a:spcPct val="50000"/>
              </a:spcBef>
            </a:pPr>
            <a:r>
              <a:rPr lang="en-US" altLang="zh-CN" sz="2400" dirty="0">
                <a:ea typeface="宋体" charset="-122"/>
              </a:rPr>
              <a:t>	b. LED-2</a:t>
            </a:r>
          </a:p>
          <a:p>
            <a:pPr eaLnBrk="1" hangingPunct="1">
              <a:spcBef>
                <a:spcPct val="50000"/>
              </a:spcBef>
            </a:pPr>
            <a:r>
              <a:rPr lang="en-US" altLang="zh-CN" sz="2400" dirty="0">
                <a:ea typeface="宋体" charset="-122"/>
              </a:rPr>
              <a:t>	c. neither</a:t>
            </a:r>
          </a:p>
          <a:p>
            <a:pPr eaLnBrk="1" hangingPunct="1">
              <a:spcBef>
                <a:spcPct val="50000"/>
              </a:spcBef>
            </a:pPr>
            <a:r>
              <a:rPr lang="en-US" altLang="zh-CN" sz="2400" dirty="0">
                <a:ea typeface="宋体" charset="-122"/>
              </a:rPr>
              <a:t>	d. both</a:t>
            </a:r>
          </a:p>
          <a:p>
            <a:pPr eaLnBrk="1" hangingPunct="1">
              <a:spcBef>
                <a:spcPct val="50000"/>
              </a:spcBef>
            </a:pPr>
            <a:endParaRPr lang="en-US" altLang="zh-CN" dirty="0">
              <a:solidFill>
                <a:schemeClr val="tx2"/>
              </a:solidFill>
              <a:ea typeface="宋体" charset="-122"/>
            </a:endParaRPr>
          </a:p>
        </p:txBody>
      </p:sp>
      <p:sp>
        <p:nvSpPr>
          <p:cNvPr id="9" name="Rectangle 7"/>
          <p:cNvSpPr>
            <a:spLocks noChangeArrowheads="1"/>
          </p:cNvSpPr>
          <p:nvPr/>
        </p:nvSpPr>
        <p:spPr bwMode="auto">
          <a:xfrm>
            <a:off x="5319192" y="2046312"/>
            <a:ext cx="3505200" cy="4191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782979328"/>
              </p:ext>
            </p:extLst>
          </p:nvPr>
        </p:nvGraphicFramePr>
        <p:xfrm>
          <a:off x="5471592" y="2198712"/>
          <a:ext cx="3182938" cy="3810000"/>
        </p:xfrm>
        <a:graphic>
          <a:graphicData uri="http://schemas.openxmlformats.org/presentationml/2006/ole">
            <mc:AlternateContent xmlns:mc="http://schemas.openxmlformats.org/markup-compatibility/2006">
              <mc:Choice xmlns:v="urn:schemas-microsoft-com:vml" Requires="v">
                <p:oleObj spid="_x0000_s112719" name="CorelDRAW" r:id="rId3" imgW="2037668" imgH="2440676" progId="CorelDRAW.Graphic.13">
                  <p:embed/>
                </p:oleObj>
              </mc:Choice>
              <mc:Fallback>
                <p:oleObj name="CorelDRAW" r:id="rId3" imgW="2037668" imgH="244067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592" y="2198712"/>
                        <a:ext cx="318293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9478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grpSp>
        <p:nvGrpSpPr>
          <p:cNvPr id="6" name="Group 39"/>
          <p:cNvGrpSpPr>
            <a:grpSpLocks/>
          </p:cNvGrpSpPr>
          <p:nvPr/>
        </p:nvGrpSpPr>
        <p:grpSpPr bwMode="auto">
          <a:xfrm>
            <a:off x="747464" y="1988840"/>
            <a:ext cx="8001000" cy="3046413"/>
            <a:chOff x="576" y="1174"/>
            <a:chExt cx="5040" cy="1919"/>
          </a:xfrm>
        </p:grpSpPr>
        <p:sp>
          <p:nvSpPr>
            <p:cNvPr id="7" name="Text Box 3"/>
            <p:cNvSpPr txBox="1">
              <a:spLocks noChangeArrowheads="1"/>
            </p:cNvSpPr>
            <p:nvPr/>
          </p:nvSpPr>
          <p:spPr bwMode="auto">
            <a:xfrm>
              <a:off x="576" y="1174"/>
              <a:ext cx="5040"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cs typeface="Times New Roman" pitchFamily="18" charset="0"/>
                </a:rPr>
                <a:t>4. To implement the SOP expression                              </a:t>
              </a:r>
              <a:r>
                <a:rPr lang="en-US" altLang="zh-CN" sz="2400" dirty="0" smtClean="0">
                  <a:ea typeface="宋体" charset="-122"/>
                  <a:cs typeface="Times New Roman" pitchFamily="18" charset="0"/>
                </a:rPr>
                <a:t>  , </a:t>
              </a:r>
              <a:r>
                <a:rPr lang="en-US" altLang="zh-CN" sz="2400" dirty="0">
                  <a:ea typeface="宋体" charset="-122"/>
                  <a:cs typeface="Times New Roman" pitchFamily="18" charset="0"/>
                </a:rPr>
                <a:t>the type of gate that is needed is a</a:t>
              </a:r>
            </a:p>
            <a:p>
              <a:pPr eaLnBrk="1" hangingPunct="1">
                <a:spcBef>
                  <a:spcPct val="50000"/>
                </a:spcBef>
              </a:pPr>
              <a:r>
                <a:rPr lang="en-US" altLang="zh-CN" sz="2400" dirty="0">
                  <a:ea typeface="宋体" charset="-122"/>
                  <a:cs typeface="Times New Roman" pitchFamily="18" charset="0"/>
                </a:rPr>
                <a:t>	a. 3-input AND gate</a:t>
              </a:r>
              <a:endParaRPr lang="en-US" altLang="zh-CN" sz="2400" baseline="30000" dirty="0">
                <a:ea typeface="宋体" charset="-122"/>
                <a:cs typeface="Times New Roman" pitchFamily="18" charset="0"/>
              </a:endParaRPr>
            </a:p>
            <a:p>
              <a:pPr eaLnBrk="1" hangingPunct="1">
                <a:spcBef>
                  <a:spcPct val="50000"/>
                </a:spcBef>
              </a:pPr>
              <a:r>
                <a:rPr lang="en-US" altLang="zh-CN" sz="2400" dirty="0">
                  <a:ea typeface="宋体" charset="-122"/>
                  <a:cs typeface="Times New Roman" pitchFamily="18" charset="0"/>
                </a:rPr>
                <a:t>	b. 3-input NAND gate </a:t>
              </a:r>
            </a:p>
            <a:p>
              <a:pPr eaLnBrk="1" hangingPunct="1">
                <a:spcBef>
                  <a:spcPct val="50000"/>
                </a:spcBef>
              </a:pPr>
              <a:r>
                <a:rPr lang="en-US" altLang="zh-CN" sz="2400" dirty="0">
                  <a:ea typeface="宋体" charset="-122"/>
                  <a:cs typeface="Times New Roman" pitchFamily="18" charset="0"/>
                </a:rPr>
                <a:t>	c. 3-input OR gate</a:t>
              </a:r>
            </a:p>
            <a:p>
              <a:pPr eaLnBrk="1" hangingPunct="1">
                <a:spcBef>
                  <a:spcPct val="50000"/>
                </a:spcBef>
              </a:pPr>
              <a:r>
                <a:rPr lang="en-US" altLang="zh-CN" sz="2400" dirty="0">
                  <a:ea typeface="宋体" charset="-122"/>
                  <a:cs typeface="Times New Roman" pitchFamily="18" charset="0"/>
                </a:rPr>
                <a:t>	d. 3-input NOR gate</a:t>
              </a:r>
            </a:p>
          </p:txBody>
        </p:sp>
        <p:grpSp>
          <p:nvGrpSpPr>
            <p:cNvPr id="11" name="Group 35"/>
            <p:cNvGrpSpPr>
              <a:grpSpLocks/>
            </p:cNvGrpSpPr>
            <p:nvPr/>
          </p:nvGrpSpPr>
          <p:grpSpPr bwMode="auto">
            <a:xfrm>
              <a:off x="3439" y="1213"/>
              <a:ext cx="2160" cy="233"/>
              <a:chOff x="3487" y="2941"/>
              <a:chExt cx="2160" cy="233"/>
            </a:xfrm>
          </p:grpSpPr>
          <p:sp>
            <p:nvSpPr>
              <p:cNvPr id="12" name="Text Box 29"/>
              <p:cNvSpPr txBox="1">
                <a:spLocks noChangeArrowheads="1"/>
              </p:cNvSpPr>
              <p:nvPr/>
            </p:nvSpPr>
            <p:spPr bwMode="auto">
              <a:xfrm>
                <a:off x="3487" y="2941"/>
                <a:ext cx="21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ea typeface="宋体" charset="-122"/>
                    <a:cs typeface="Times New Roman" pitchFamily="18" charset="0"/>
                  </a:rPr>
                  <a:t>X </a:t>
                </a:r>
                <a:r>
                  <a:rPr lang="en-US" altLang="zh-CN" dirty="0">
                    <a:ea typeface="宋体" charset="-122"/>
                    <a:cs typeface="Times New Roman" pitchFamily="18" charset="0"/>
                  </a:rPr>
                  <a:t>= </a:t>
                </a:r>
                <a:r>
                  <a:rPr lang="en-US" altLang="zh-CN" i="1" dirty="0">
                    <a:ea typeface="宋体" charset="-122"/>
                    <a:cs typeface="Times New Roman" pitchFamily="18" charset="0"/>
                  </a:rPr>
                  <a:t>ABC + ABD + BDE</a:t>
                </a:r>
              </a:p>
            </p:txBody>
          </p:sp>
          <p:sp>
            <p:nvSpPr>
              <p:cNvPr id="13" name="Line 30"/>
              <p:cNvSpPr>
                <a:spLocks noChangeShapeType="1"/>
              </p:cNvSpPr>
              <p:nvPr/>
            </p:nvSpPr>
            <p:spPr bwMode="auto">
              <a:xfrm>
                <a:off x="3780" y="2976"/>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4" name="Line 31"/>
              <p:cNvSpPr>
                <a:spLocks noChangeShapeType="1"/>
              </p:cNvSpPr>
              <p:nvPr/>
            </p:nvSpPr>
            <p:spPr bwMode="auto">
              <a:xfrm>
                <a:off x="3981" y="2976"/>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5" name="Line 32"/>
              <p:cNvSpPr>
                <a:spLocks noChangeShapeType="1"/>
              </p:cNvSpPr>
              <p:nvPr/>
            </p:nvSpPr>
            <p:spPr bwMode="auto">
              <a:xfrm>
                <a:off x="4304" y="2976"/>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6" name="Line 33"/>
              <p:cNvSpPr>
                <a:spLocks noChangeShapeType="1"/>
              </p:cNvSpPr>
              <p:nvPr/>
            </p:nvSpPr>
            <p:spPr bwMode="auto">
              <a:xfrm>
                <a:off x="4757" y="2976"/>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sp>
        <p:nvSpPr>
          <p:cNvPr id="17" name="Rectangle 38"/>
          <p:cNvSpPr>
            <a:spLocks noChangeArrowheads="1"/>
          </p:cNvSpPr>
          <p:nvPr/>
        </p:nvSpPr>
        <p:spPr bwMode="auto">
          <a:xfrm>
            <a:off x="5243264" y="3055640"/>
            <a:ext cx="3124200" cy="2667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graphicFrame>
        <p:nvGraphicFramePr>
          <p:cNvPr id="18" name="Object 37"/>
          <p:cNvGraphicFramePr>
            <a:graphicFrameLocks noChangeAspect="1"/>
          </p:cNvGraphicFramePr>
          <p:nvPr>
            <p:extLst>
              <p:ext uri="{D42A27DB-BD31-4B8C-83A1-F6EECF244321}">
                <p14:modId xmlns:p14="http://schemas.microsoft.com/office/powerpoint/2010/main" val="3865558955"/>
              </p:ext>
            </p:extLst>
          </p:nvPr>
        </p:nvGraphicFramePr>
        <p:xfrm>
          <a:off x="5548064" y="3284240"/>
          <a:ext cx="1347788" cy="2286000"/>
        </p:xfrm>
        <a:graphic>
          <a:graphicData uri="http://schemas.openxmlformats.org/presentationml/2006/ole">
            <mc:AlternateContent xmlns:mc="http://schemas.openxmlformats.org/markup-compatibility/2006">
              <mc:Choice xmlns:v="urn:schemas-microsoft-com:vml" Requires="v">
                <p:oleObj spid="_x0000_s113743" name="CorelDRAW" r:id="rId3" imgW="570600" imgH="952200" progId="CorelDRAW.Graphic.13">
                  <p:embed/>
                </p:oleObj>
              </mc:Choice>
              <mc:Fallback>
                <p:oleObj name="CorelDRAW" r:id="rId3" imgW="570600" imgH="95220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064" y="3284240"/>
                        <a:ext cx="134778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 name="Group 8"/>
          <p:cNvGrpSpPr>
            <a:grpSpLocks/>
          </p:cNvGrpSpPr>
          <p:nvPr/>
        </p:nvGrpSpPr>
        <p:grpSpPr bwMode="auto">
          <a:xfrm>
            <a:off x="5243264" y="3284240"/>
            <a:ext cx="304800" cy="746125"/>
            <a:chOff x="1776" y="2400"/>
            <a:chExt cx="192" cy="470"/>
          </a:xfrm>
        </p:grpSpPr>
        <p:sp>
          <p:nvSpPr>
            <p:cNvPr id="22" name="Text Box 15"/>
            <p:cNvSpPr txBox="1">
              <a:spLocks noChangeArrowheads="1"/>
            </p:cNvSpPr>
            <p:nvPr/>
          </p:nvSpPr>
          <p:spPr bwMode="auto">
            <a:xfrm>
              <a:off x="1776" y="251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dirty="0">
                  <a:ea typeface="宋体" charset="-122"/>
                  <a:cs typeface="Times New Roman" pitchFamily="18" charset="0"/>
                </a:rPr>
                <a:t>B</a:t>
              </a:r>
            </a:p>
          </p:txBody>
        </p:sp>
        <p:grpSp>
          <p:nvGrpSpPr>
            <p:cNvPr id="20" name="Group 9"/>
            <p:cNvGrpSpPr>
              <a:grpSpLocks/>
            </p:cNvGrpSpPr>
            <p:nvPr/>
          </p:nvGrpSpPr>
          <p:grpSpPr bwMode="auto">
            <a:xfrm>
              <a:off x="1776" y="2658"/>
              <a:ext cx="192" cy="212"/>
              <a:chOff x="624" y="2976"/>
              <a:chExt cx="192" cy="212"/>
            </a:xfrm>
          </p:grpSpPr>
          <p:sp>
            <p:nvSpPr>
              <p:cNvPr id="25" name="Text Box 10"/>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C</a:t>
                </a:r>
              </a:p>
            </p:txBody>
          </p:sp>
          <p:sp>
            <p:nvSpPr>
              <p:cNvPr id="26" name="Line 11"/>
              <p:cNvSpPr>
                <a:spLocks noChangeShapeType="1"/>
              </p:cNvSpPr>
              <p:nvPr/>
            </p:nvSpPr>
            <p:spPr bwMode="auto">
              <a:xfrm>
                <a:off x="688" y="3016"/>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21" name="Group 12"/>
            <p:cNvGrpSpPr>
              <a:grpSpLocks/>
            </p:cNvGrpSpPr>
            <p:nvPr/>
          </p:nvGrpSpPr>
          <p:grpSpPr bwMode="auto">
            <a:xfrm>
              <a:off x="1776" y="2400"/>
              <a:ext cx="192" cy="212"/>
              <a:chOff x="624" y="2640"/>
              <a:chExt cx="192" cy="212"/>
            </a:xfrm>
          </p:grpSpPr>
          <p:sp>
            <p:nvSpPr>
              <p:cNvPr id="23" name="Text Box 13"/>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A</a:t>
                </a:r>
              </a:p>
            </p:txBody>
          </p:sp>
          <p:sp>
            <p:nvSpPr>
              <p:cNvPr id="24" name="Line 14"/>
              <p:cNvSpPr>
                <a:spLocks noChangeShapeType="1"/>
              </p:cNvSpPr>
              <p:nvPr/>
            </p:nvSpPr>
            <p:spPr bwMode="auto">
              <a:xfrm>
                <a:off x="684" y="2673"/>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grpSp>
        <p:nvGrpSpPr>
          <p:cNvPr id="27" name="Group 16"/>
          <p:cNvGrpSpPr>
            <a:grpSpLocks/>
          </p:cNvGrpSpPr>
          <p:nvPr/>
        </p:nvGrpSpPr>
        <p:grpSpPr bwMode="auto">
          <a:xfrm>
            <a:off x="5243264" y="4884440"/>
            <a:ext cx="304800" cy="779463"/>
            <a:chOff x="1776" y="3408"/>
            <a:chExt cx="192" cy="491"/>
          </a:xfrm>
        </p:grpSpPr>
        <p:sp>
          <p:nvSpPr>
            <p:cNvPr id="30" name="Text Box 21"/>
            <p:cNvSpPr txBox="1">
              <a:spLocks noChangeArrowheads="1"/>
            </p:cNvSpPr>
            <p:nvPr/>
          </p:nvSpPr>
          <p:spPr bwMode="auto">
            <a:xfrm>
              <a:off x="1776" y="340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dirty="0">
                  <a:ea typeface="宋体" charset="-122"/>
                  <a:cs typeface="Times New Roman" pitchFamily="18" charset="0"/>
                </a:rPr>
                <a:t>B</a:t>
              </a:r>
            </a:p>
          </p:txBody>
        </p:sp>
        <p:sp>
          <p:nvSpPr>
            <p:cNvPr id="28" name="Text Box 17"/>
            <p:cNvSpPr txBox="1">
              <a:spLocks noChangeArrowheads="1"/>
            </p:cNvSpPr>
            <p:nvPr/>
          </p:nvSpPr>
          <p:spPr bwMode="auto">
            <a:xfrm>
              <a:off x="1776" y="3687"/>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E</a:t>
              </a:r>
            </a:p>
          </p:txBody>
        </p:sp>
        <p:grpSp>
          <p:nvGrpSpPr>
            <p:cNvPr id="29" name="Group 18"/>
            <p:cNvGrpSpPr>
              <a:grpSpLocks/>
            </p:cNvGrpSpPr>
            <p:nvPr/>
          </p:nvGrpSpPr>
          <p:grpSpPr bwMode="auto">
            <a:xfrm>
              <a:off x="1776" y="3562"/>
              <a:ext cx="192" cy="212"/>
              <a:chOff x="624" y="3244"/>
              <a:chExt cx="192" cy="212"/>
            </a:xfrm>
          </p:grpSpPr>
          <p:sp>
            <p:nvSpPr>
              <p:cNvPr id="31" name="Text Box 19"/>
              <p:cNvSpPr txBox="1">
                <a:spLocks noChangeArrowheads="1"/>
              </p:cNvSpPr>
              <p:nvPr/>
            </p:nvSpPr>
            <p:spPr bwMode="auto">
              <a:xfrm>
                <a:off x="624"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D</a:t>
                </a:r>
              </a:p>
            </p:txBody>
          </p:sp>
          <p:sp>
            <p:nvSpPr>
              <p:cNvPr id="32" name="Line 20"/>
              <p:cNvSpPr>
                <a:spLocks noChangeShapeType="1"/>
              </p:cNvSpPr>
              <p:nvPr/>
            </p:nvSpPr>
            <p:spPr bwMode="auto">
              <a:xfrm>
                <a:off x="676" y="3280"/>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grpSp>
        <p:nvGrpSpPr>
          <p:cNvPr id="33" name="Group 22"/>
          <p:cNvGrpSpPr>
            <a:grpSpLocks/>
          </p:cNvGrpSpPr>
          <p:nvPr/>
        </p:nvGrpSpPr>
        <p:grpSpPr bwMode="auto">
          <a:xfrm>
            <a:off x="5238502" y="4065290"/>
            <a:ext cx="309562" cy="774700"/>
            <a:chOff x="1773" y="2892"/>
            <a:chExt cx="195" cy="488"/>
          </a:xfrm>
        </p:grpSpPr>
        <p:sp>
          <p:nvSpPr>
            <p:cNvPr id="34" name="Text Box 23"/>
            <p:cNvSpPr txBox="1">
              <a:spLocks noChangeArrowheads="1"/>
            </p:cNvSpPr>
            <p:nvPr/>
          </p:nvSpPr>
          <p:spPr bwMode="auto">
            <a:xfrm>
              <a:off x="1776" y="28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A</a:t>
              </a:r>
            </a:p>
          </p:txBody>
        </p:sp>
        <p:grpSp>
          <p:nvGrpSpPr>
            <p:cNvPr id="35" name="Group 24"/>
            <p:cNvGrpSpPr>
              <a:grpSpLocks/>
            </p:cNvGrpSpPr>
            <p:nvPr/>
          </p:nvGrpSpPr>
          <p:grpSpPr bwMode="auto">
            <a:xfrm>
              <a:off x="1776" y="3045"/>
              <a:ext cx="192" cy="212"/>
              <a:chOff x="624" y="2793"/>
              <a:chExt cx="192" cy="212"/>
            </a:xfrm>
          </p:grpSpPr>
          <p:sp>
            <p:nvSpPr>
              <p:cNvPr id="37" name="Text Box 25"/>
              <p:cNvSpPr txBox="1">
                <a:spLocks noChangeArrowheads="1"/>
              </p:cNvSpPr>
              <p:nvPr/>
            </p:nvSpPr>
            <p:spPr bwMode="auto">
              <a:xfrm>
                <a:off x="624"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B</a:t>
                </a:r>
              </a:p>
            </p:txBody>
          </p:sp>
          <p:sp>
            <p:nvSpPr>
              <p:cNvPr id="38" name="Line 26"/>
              <p:cNvSpPr>
                <a:spLocks noChangeShapeType="1"/>
              </p:cNvSpPr>
              <p:nvPr/>
            </p:nvSpPr>
            <p:spPr bwMode="auto">
              <a:xfrm>
                <a:off x="684" y="28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36" name="Text Box 27"/>
            <p:cNvSpPr txBox="1">
              <a:spLocks noChangeArrowheads="1"/>
            </p:cNvSpPr>
            <p:nvPr/>
          </p:nvSpPr>
          <p:spPr bwMode="auto">
            <a:xfrm>
              <a:off x="1773" y="316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D</a:t>
              </a:r>
            </a:p>
          </p:txBody>
        </p:sp>
      </p:grpSp>
    </p:spTree>
    <p:extLst>
      <p:ext uri="{BB962C8B-B14F-4D97-AF65-F5344CB8AC3E}">
        <p14:creationId xmlns:p14="http://schemas.microsoft.com/office/powerpoint/2010/main" val="1635225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graphicFrame>
        <p:nvGraphicFramePr>
          <p:cNvPr id="39" name="Object 6"/>
          <p:cNvGraphicFramePr>
            <a:graphicFrameLocks noChangeAspect="1"/>
          </p:cNvGraphicFramePr>
          <p:nvPr>
            <p:extLst>
              <p:ext uri="{D42A27DB-BD31-4B8C-83A1-F6EECF244321}">
                <p14:modId xmlns:p14="http://schemas.microsoft.com/office/powerpoint/2010/main" val="3589360318"/>
              </p:ext>
            </p:extLst>
          </p:nvPr>
        </p:nvGraphicFramePr>
        <p:xfrm>
          <a:off x="5471592" y="2678832"/>
          <a:ext cx="2362200" cy="3276600"/>
        </p:xfrm>
        <a:graphic>
          <a:graphicData uri="http://schemas.openxmlformats.org/presentationml/2006/ole">
            <mc:AlternateContent xmlns:mc="http://schemas.openxmlformats.org/markup-compatibility/2006">
              <mc:Choice xmlns:v="urn:schemas-microsoft-com:vml" Requires="v">
                <p:oleObj spid="_x0000_s114766" name="CorelDRAW" r:id="rId3" imgW="1163117" imgH="1614373" progId="CorelDRAW.Graphic.12">
                  <p:embed/>
                </p:oleObj>
              </mc:Choice>
              <mc:Fallback>
                <p:oleObj name="CorelDRAW" r:id="rId3" imgW="1163117" imgH="1614373"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592" y="2678832"/>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 name="Group 27"/>
          <p:cNvGrpSpPr>
            <a:grpSpLocks/>
          </p:cNvGrpSpPr>
          <p:nvPr/>
        </p:nvGrpSpPr>
        <p:grpSpPr bwMode="auto">
          <a:xfrm>
            <a:off x="899592" y="1916832"/>
            <a:ext cx="7467600" cy="3232150"/>
            <a:chOff x="576" y="1104"/>
            <a:chExt cx="4704" cy="2036"/>
          </a:xfrm>
        </p:grpSpPr>
        <p:sp>
          <p:nvSpPr>
            <p:cNvPr id="41" name="Text Box 3"/>
            <p:cNvSpPr txBox="1">
              <a:spLocks noChangeArrowheads="1"/>
            </p:cNvSpPr>
            <p:nvPr/>
          </p:nvSpPr>
          <p:spPr bwMode="auto">
            <a:xfrm>
              <a:off x="576" y="1104"/>
              <a:ext cx="4704" cy="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5. Reading the </a:t>
              </a:r>
              <a:r>
                <a:rPr lang="en-US" altLang="zh-CN" sz="2400" dirty="0" err="1">
                  <a:ea typeface="宋体" charset="-122"/>
                </a:rPr>
                <a:t>Karnaugh</a:t>
              </a:r>
              <a:r>
                <a:rPr lang="en-US" altLang="zh-CN" sz="2400" dirty="0">
                  <a:ea typeface="宋体" charset="-122"/>
                </a:rPr>
                <a:t> map, the logic expression is</a:t>
              </a:r>
            </a:p>
            <a:p>
              <a:pPr eaLnBrk="1" hangingPunct="1">
                <a:spcBef>
                  <a:spcPct val="50000"/>
                </a:spcBef>
              </a:pPr>
              <a:r>
                <a:rPr lang="en-US" altLang="zh-CN" sz="2400" dirty="0">
                  <a:ea typeface="宋体" charset="-122"/>
                </a:rPr>
                <a:t>	a. </a:t>
              </a:r>
              <a:r>
                <a:rPr lang="en-US" altLang="zh-CN" sz="2400" i="1" dirty="0">
                  <a:ea typeface="宋体" charset="-122"/>
                </a:rPr>
                <a:t>A C + A B</a:t>
              </a:r>
              <a:endParaRPr lang="en-US" altLang="zh-CN" sz="2400" i="1" baseline="30000" dirty="0">
                <a:ea typeface="宋体" charset="-122"/>
              </a:endParaRPr>
            </a:p>
            <a:p>
              <a:pPr eaLnBrk="1" hangingPunct="1">
                <a:spcBef>
                  <a:spcPct val="50000"/>
                </a:spcBef>
              </a:pPr>
              <a:r>
                <a:rPr lang="en-US" altLang="zh-CN" sz="2400" dirty="0">
                  <a:ea typeface="宋体" charset="-122"/>
                </a:rPr>
                <a:t>	b. </a:t>
              </a:r>
              <a:r>
                <a:rPr lang="en-US" altLang="zh-CN" sz="2400" i="1" dirty="0">
                  <a:ea typeface="宋体" charset="-122"/>
                </a:rPr>
                <a:t>A B + A</a:t>
              </a:r>
              <a:r>
                <a:rPr lang="en-US" altLang="zh-CN" sz="2400" dirty="0">
                  <a:ea typeface="宋体" charset="-122"/>
                </a:rPr>
                <a:t> </a:t>
              </a:r>
              <a:r>
                <a:rPr lang="en-US" altLang="zh-CN" sz="2400" i="1" dirty="0">
                  <a:ea typeface="宋体" charset="-122"/>
                </a:rPr>
                <a:t>C</a:t>
              </a:r>
            </a:p>
            <a:p>
              <a:pPr eaLnBrk="1" hangingPunct="1">
                <a:spcBef>
                  <a:spcPct val="50000"/>
                </a:spcBef>
              </a:pPr>
              <a:r>
                <a:rPr lang="en-US" altLang="zh-CN" sz="2400" dirty="0">
                  <a:ea typeface="宋体" charset="-122"/>
                </a:rPr>
                <a:t>	c. </a:t>
              </a:r>
              <a:r>
                <a:rPr lang="en-US" altLang="zh-CN" sz="2400" i="1" dirty="0">
                  <a:ea typeface="宋体" charset="-122"/>
                </a:rPr>
                <a:t>A B + B</a:t>
              </a:r>
              <a:r>
                <a:rPr lang="en-US" altLang="zh-CN" sz="2400" dirty="0">
                  <a:ea typeface="宋体" charset="-122"/>
                </a:rPr>
                <a:t> </a:t>
              </a:r>
              <a:r>
                <a:rPr lang="en-US" altLang="zh-CN" sz="2400" i="1" dirty="0">
                  <a:ea typeface="宋体" charset="-122"/>
                </a:rPr>
                <a:t>C</a:t>
              </a:r>
            </a:p>
            <a:p>
              <a:pPr eaLnBrk="1" hangingPunct="1">
                <a:spcBef>
                  <a:spcPct val="50000"/>
                </a:spcBef>
              </a:pPr>
              <a:r>
                <a:rPr lang="en-US" altLang="zh-CN" sz="2400" dirty="0">
                  <a:ea typeface="宋体" charset="-122"/>
                </a:rPr>
                <a:t>	d. </a:t>
              </a:r>
              <a:r>
                <a:rPr lang="en-US" altLang="zh-CN" sz="2400" i="1" dirty="0">
                  <a:ea typeface="宋体" charset="-122"/>
                </a:rPr>
                <a:t>A</a:t>
              </a:r>
              <a:r>
                <a:rPr lang="en-US" altLang="zh-CN" sz="2400" dirty="0">
                  <a:ea typeface="宋体" charset="-122"/>
                </a:rPr>
                <a:t> </a:t>
              </a:r>
              <a:r>
                <a:rPr lang="en-US" altLang="zh-CN" sz="2400" i="1" dirty="0">
                  <a:ea typeface="宋体" charset="-122"/>
                </a:rPr>
                <a:t>B + A C</a:t>
              </a:r>
            </a:p>
            <a:p>
              <a:pPr eaLnBrk="1" hangingPunct="1">
                <a:spcBef>
                  <a:spcPct val="50000"/>
                </a:spcBef>
              </a:pPr>
              <a:endParaRPr lang="en-US" altLang="zh-CN" sz="2400" dirty="0">
                <a:ea typeface="宋体" charset="-122"/>
              </a:endParaRPr>
            </a:p>
          </p:txBody>
        </p:sp>
        <p:sp>
          <p:nvSpPr>
            <p:cNvPr id="42" name="Line 12"/>
            <p:cNvSpPr>
              <a:spLocks noChangeShapeType="1"/>
            </p:cNvSpPr>
            <p:nvPr/>
          </p:nvSpPr>
          <p:spPr bwMode="auto">
            <a:xfrm>
              <a:off x="1392" y="1515"/>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4"/>
            <p:cNvSpPr>
              <a:spLocks noChangeShapeType="1"/>
            </p:cNvSpPr>
            <p:nvPr/>
          </p:nvSpPr>
          <p:spPr bwMode="auto">
            <a:xfrm>
              <a:off x="1560" y="1515"/>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5"/>
            <p:cNvSpPr>
              <a:spLocks noChangeShapeType="1"/>
            </p:cNvSpPr>
            <p:nvPr/>
          </p:nvSpPr>
          <p:spPr bwMode="auto">
            <a:xfrm>
              <a:off x="1408" y="1851"/>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7"/>
            <p:cNvSpPr>
              <a:spLocks noChangeShapeType="1"/>
            </p:cNvSpPr>
            <p:nvPr/>
          </p:nvSpPr>
          <p:spPr bwMode="auto">
            <a:xfrm>
              <a:off x="2032" y="2203"/>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8"/>
            <p:cNvSpPr>
              <a:spLocks noChangeShapeType="1"/>
            </p:cNvSpPr>
            <p:nvPr/>
          </p:nvSpPr>
          <p:spPr bwMode="auto">
            <a:xfrm>
              <a:off x="1576" y="2203"/>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9"/>
            <p:cNvSpPr>
              <a:spLocks noChangeShapeType="1"/>
            </p:cNvSpPr>
            <p:nvPr/>
          </p:nvSpPr>
          <p:spPr bwMode="auto">
            <a:xfrm>
              <a:off x="1888" y="1515"/>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0"/>
            <p:cNvSpPr>
              <a:spLocks noChangeShapeType="1"/>
            </p:cNvSpPr>
            <p:nvPr/>
          </p:nvSpPr>
          <p:spPr bwMode="auto">
            <a:xfrm>
              <a:off x="2032" y="1851"/>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1"/>
            <p:cNvSpPr>
              <a:spLocks noChangeShapeType="1"/>
            </p:cNvSpPr>
            <p:nvPr/>
          </p:nvSpPr>
          <p:spPr bwMode="auto">
            <a:xfrm>
              <a:off x="1408" y="2555"/>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3"/>
            <p:cNvSpPr>
              <a:spLocks noChangeShapeType="1"/>
            </p:cNvSpPr>
            <p:nvPr/>
          </p:nvSpPr>
          <p:spPr bwMode="auto">
            <a:xfrm>
              <a:off x="1888" y="2547"/>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4"/>
            <p:cNvSpPr>
              <a:spLocks noChangeShapeType="1"/>
            </p:cNvSpPr>
            <p:nvPr/>
          </p:nvSpPr>
          <p:spPr bwMode="auto">
            <a:xfrm>
              <a:off x="2056" y="2547"/>
              <a:ext cx="1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478994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16" name="Text Box 3"/>
          <p:cNvSpPr txBox="1">
            <a:spLocks noChangeArrowheads="1"/>
          </p:cNvSpPr>
          <p:nvPr/>
        </p:nvSpPr>
        <p:spPr bwMode="auto">
          <a:xfrm>
            <a:off x="827584" y="1982738"/>
            <a:ext cx="7690048"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charset="-122"/>
                <a:cs typeface="Times New Roman" pitchFamily="18" charset="0"/>
              </a:rPr>
              <a:t>6. The circuit shown will have identical logic out if all gates are changed to </a:t>
            </a:r>
          </a:p>
          <a:p>
            <a:pPr eaLnBrk="1" hangingPunct="1">
              <a:spcBef>
                <a:spcPct val="50000"/>
              </a:spcBef>
            </a:pPr>
            <a:r>
              <a:rPr lang="en-US" altLang="zh-CN" sz="2400" dirty="0">
                <a:ea typeface="宋体" charset="-122"/>
                <a:cs typeface="Times New Roman" pitchFamily="18" charset="0"/>
              </a:rPr>
              <a:t>	a. AND gates</a:t>
            </a:r>
            <a:endParaRPr lang="en-US" altLang="zh-CN" sz="2400" baseline="30000" dirty="0">
              <a:ea typeface="宋体" charset="-122"/>
              <a:cs typeface="Times New Roman" pitchFamily="18" charset="0"/>
            </a:endParaRPr>
          </a:p>
          <a:p>
            <a:pPr eaLnBrk="1" hangingPunct="1">
              <a:spcBef>
                <a:spcPct val="50000"/>
              </a:spcBef>
            </a:pPr>
            <a:r>
              <a:rPr lang="en-US" altLang="zh-CN" sz="2400" dirty="0">
                <a:ea typeface="宋体" charset="-122"/>
                <a:cs typeface="Times New Roman" pitchFamily="18" charset="0"/>
              </a:rPr>
              <a:t>	b. OR gates</a:t>
            </a:r>
          </a:p>
          <a:p>
            <a:pPr eaLnBrk="1" hangingPunct="1">
              <a:spcBef>
                <a:spcPct val="50000"/>
              </a:spcBef>
            </a:pPr>
            <a:r>
              <a:rPr lang="en-US" altLang="zh-CN" sz="2400" dirty="0">
                <a:ea typeface="宋体" charset="-122"/>
                <a:cs typeface="Times New Roman" pitchFamily="18" charset="0"/>
              </a:rPr>
              <a:t>	c. NAND gates</a:t>
            </a:r>
          </a:p>
          <a:p>
            <a:pPr eaLnBrk="1" hangingPunct="1">
              <a:spcBef>
                <a:spcPct val="50000"/>
              </a:spcBef>
            </a:pPr>
            <a:r>
              <a:rPr lang="en-US" altLang="zh-CN" sz="2400" dirty="0">
                <a:ea typeface="宋体" charset="-122"/>
                <a:cs typeface="Times New Roman" pitchFamily="18" charset="0"/>
              </a:rPr>
              <a:t>	d. NOR gates</a:t>
            </a:r>
          </a:p>
          <a:p>
            <a:pPr eaLnBrk="1" hangingPunct="1">
              <a:spcBef>
                <a:spcPct val="50000"/>
              </a:spcBef>
            </a:pPr>
            <a:endParaRPr lang="en-US" altLang="zh-CN" dirty="0">
              <a:ea typeface="宋体" charset="-122"/>
              <a:cs typeface="Times New Roman" pitchFamily="18" charset="0"/>
            </a:endParaRPr>
          </a:p>
        </p:txBody>
      </p:sp>
      <p:sp>
        <p:nvSpPr>
          <p:cNvPr id="17" name="Rectangle 7"/>
          <p:cNvSpPr>
            <a:spLocks noChangeArrowheads="1"/>
          </p:cNvSpPr>
          <p:nvPr/>
        </p:nvSpPr>
        <p:spPr bwMode="auto">
          <a:xfrm>
            <a:off x="4637584" y="2897138"/>
            <a:ext cx="3505200" cy="18288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graphicFrame>
        <p:nvGraphicFramePr>
          <p:cNvPr id="18" name="Object 6"/>
          <p:cNvGraphicFramePr>
            <a:graphicFrameLocks noChangeAspect="1"/>
          </p:cNvGraphicFramePr>
          <p:nvPr>
            <p:extLst>
              <p:ext uri="{D42A27DB-BD31-4B8C-83A1-F6EECF244321}">
                <p14:modId xmlns:p14="http://schemas.microsoft.com/office/powerpoint/2010/main" val="2862970785"/>
              </p:ext>
            </p:extLst>
          </p:nvPr>
        </p:nvGraphicFramePr>
        <p:xfrm>
          <a:off x="4942384" y="3125738"/>
          <a:ext cx="3124200" cy="1350963"/>
        </p:xfrm>
        <a:graphic>
          <a:graphicData uri="http://schemas.openxmlformats.org/presentationml/2006/ole">
            <mc:AlternateContent xmlns:mc="http://schemas.openxmlformats.org/markup-compatibility/2006">
              <mc:Choice xmlns:v="urn:schemas-microsoft-com:vml" Requires="v">
                <p:oleObj spid="_x0000_s115789" name="CorelDRAW" r:id="rId3" imgW="1460152" imgH="631058" progId="CorelDRAW.Graphic.13">
                  <p:embed/>
                </p:oleObj>
              </mc:Choice>
              <mc:Fallback>
                <p:oleObj name="CorelDRAW" r:id="rId3" imgW="1460152" imgH="631058"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384" y="3125738"/>
                        <a:ext cx="31242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8"/>
          <p:cNvSpPr txBox="1">
            <a:spLocks noChangeArrowheads="1"/>
          </p:cNvSpPr>
          <p:nvPr/>
        </p:nvSpPr>
        <p:spPr bwMode="auto">
          <a:xfrm>
            <a:off x="4713784" y="304953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A</a:t>
            </a:r>
          </a:p>
        </p:txBody>
      </p:sp>
      <p:sp>
        <p:nvSpPr>
          <p:cNvPr id="20" name="Text Box 10"/>
          <p:cNvSpPr txBox="1">
            <a:spLocks noChangeArrowheads="1"/>
          </p:cNvSpPr>
          <p:nvPr/>
        </p:nvSpPr>
        <p:spPr bwMode="auto">
          <a:xfrm>
            <a:off x="4713784" y="339878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B</a:t>
            </a:r>
          </a:p>
        </p:txBody>
      </p:sp>
      <p:sp>
        <p:nvSpPr>
          <p:cNvPr id="21" name="Text Box 11"/>
          <p:cNvSpPr txBox="1">
            <a:spLocks noChangeArrowheads="1"/>
          </p:cNvSpPr>
          <p:nvPr/>
        </p:nvSpPr>
        <p:spPr bwMode="auto">
          <a:xfrm>
            <a:off x="4713784" y="384963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C</a:t>
            </a:r>
          </a:p>
        </p:txBody>
      </p:sp>
      <p:sp>
        <p:nvSpPr>
          <p:cNvPr id="22" name="Text Box 12"/>
          <p:cNvSpPr txBox="1">
            <a:spLocks noChangeArrowheads="1"/>
          </p:cNvSpPr>
          <p:nvPr/>
        </p:nvSpPr>
        <p:spPr bwMode="auto">
          <a:xfrm>
            <a:off x="4713784" y="419253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D</a:t>
            </a:r>
          </a:p>
        </p:txBody>
      </p:sp>
    </p:spTree>
    <p:extLst>
      <p:ext uri="{BB962C8B-B14F-4D97-AF65-F5344CB8AC3E}">
        <p14:creationId xmlns:p14="http://schemas.microsoft.com/office/powerpoint/2010/main" val="1843316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10" name="Text Box 3"/>
          <p:cNvSpPr txBox="1">
            <a:spLocks noChangeArrowheads="1"/>
          </p:cNvSpPr>
          <p:nvPr/>
        </p:nvSpPr>
        <p:spPr bwMode="auto">
          <a:xfrm>
            <a:off x="755576" y="1884461"/>
            <a:ext cx="792088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400" dirty="0">
                <a:ea typeface="宋体" charset="-122"/>
              </a:rPr>
              <a:t>7. The two types of gates which are called </a:t>
            </a:r>
            <a:r>
              <a:rPr lang="en-US" altLang="zh-CN" sz="2400" i="1" dirty="0">
                <a:ea typeface="宋体" charset="-122"/>
              </a:rPr>
              <a:t>universal gates</a:t>
            </a:r>
            <a:r>
              <a:rPr lang="en-US" altLang="zh-CN" sz="2400" dirty="0">
                <a:ea typeface="宋体" charset="-122"/>
              </a:rPr>
              <a:t> are</a:t>
            </a:r>
          </a:p>
          <a:p>
            <a:pPr algn="just" eaLnBrk="1" hangingPunct="1">
              <a:spcBef>
                <a:spcPct val="50000"/>
              </a:spcBef>
            </a:pPr>
            <a:r>
              <a:rPr lang="en-US" altLang="zh-CN" sz="2400" dirty="0">
                <a:ea typeface="宋体" charset="-122"/>
              </a:rPr>
              <a:t>	a. AND/OR</a:t>
            </a:r>
            <a:endParaRPr lang="en-US" altLang="zh-CN" sz="2400" baseline="30000" dirty="0">
              <a:ea typeface="宋体" charset="-122"/>
            </a:endParaRPr>
          </a:p>
          <a:p>
            <a:pPr algn="just" eaLnBrk="1" hangingPunct="1">
              <a:spcBef>
                <a:spcPct val="50000"/>
              </a:spcBef>
            </a:pPr>
            <a:r>
              <a:rPr lang="en-US" altLang="zh-CN" sz="2400" dirty="0">
                <a:ea typeface="宋体" charset="-122"/>
              </a:rPr>
              <a:t>	b. NAND/NOR</a:t>
            </a:r>
          </a:p>
          <a:p>
            <a:pPr algn="just" eaLnBrk="1" hangingPunct="1">
              <a:spcBef>
                <a:spcPct val="50000"/>
              </a:spcBef>
            </a:pPr>
            <a:r>
              <a:rPr lang="en-US" altLang="zh-CN" sz="2400" dirty="0">
                <a:ea typeface="宋体" charset="-122"/>
              </a:rPr>
              <a:t>	c. AND/NAND</a:t>
            </a:r>
          </a:p>
          <a:p>
            <a:pPr algn="just" eaLnBrk="1" hangingPunct="1">
              <a:spcBef>
                <a:spcPct val="50000"/>
              </a:spcBef>
            </a:pPr>
            <a:r>
              <a:rPr lang="en-US" altLang="zh-CN" sz="2400" dirty="0">
                <a:ea typeface="宋体" charset="-122"/>
              </a:rPr>
              <a:t>	d. OR/NOR</a:t>
            </a:r>
          </a:p>
          <a:p>
            <a:pPr eaLnBrk="1" hangingPunct="1">
              <a:spcBef>
                <a:spcPct val="50000"/>
              </a:spcBef>
            </a:pPr>
            <a:endParaRPr lang="en-US" altLang="zh-CN" dirty="0">
              <a:solidFill>
                <a:schemeClr val="tx2"/>
              </a:solidFill>
              <a:ea typeface="宋体" charset="-122"/>
            </a:endParaRPr>
          </a:p>
        </p:txBody>
      </p:sp>
    </p:spTree>
    <p:extLst>
      <p:ext uri="{BB962C8B-B14F-4D97-AF65-F5344CB8AC3E}">
        <p14:creationId xmlns:p14="http://schemas.microsoft.com/office/powerpoint/2010/main" val="725860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4" name="Text Box 3"/>
          <p:cNvSpPr txBox="1">
            <a:spLocks noChangeArrowheads="1"/>
          </p:cNvSpPr>
          <p:nvPr/>
        </p:nvSpPr>
        <p:spPr bwMode="auto">
          <a:xfrm>
            <a:off x="827584" y="1916832"/>
            <a:ext cx="74676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cs typeface="Times New Roman" pitchFamily="18" charset="0"/>
              </a:rPr>
              <a:t>8. The circuit shown is equivalent to an</a:t>
            </a:r>
          </a:p>
          <a:p>
            <a:pPr eaLnBrk="1" hangingPunct="1">
              <a:spcBef>
                <a:spcPct val="50000"/>
              </a:spcBef>
            </a:pPr>
            <a:r>
              <a:rPr lang="en-US" altLang="zh-CN" sz="2400" dirty="0">
                <a:ea typeface="宋体" charset="-122"/>
                <a:cs typeface="Times New Roman" pitchFamily="18" charset="0"/>
              </a:rPr>
              <a:t>	a. AND gate</a:t>
            </a:r>
            <a:endParaRPr lang="en-US" altLang="zh-CN" sz="2400" baseline="30000" dirty="0">
              <a:ea typeface="宋体" charset="-122"/>
              <a:cs typeface="Times New Roman" pitchFamily="18" charset="0"/>
            </a:endParaRPr>
          </a:p>
          <a:p>
            <a:pPr eaLnBrk="1" hangingPunct="1">
              <a:spcBef>
                <a:spcPct val="50000"/>
              </a:spcBef>
            </a:pPr>
            <a:r>
              <a:rPr lang="en-US" altLang="zh-CN" sz="2400" dirty="0">
                <a:ea typeface="宋体" charset="-122"/>
                <a:cs typeface="Times New Roman" pitchFamily="18" charset="0"/>
              </a:rPr>
              <a:t>	b. XOR gate</a:t>
            </a:r>
          </a:p>
          <a:p>
            <a:pPr eaLnBrk="1" hangingPunct="1">
              <a:spcBef>
                <a:spcPct val="50000"/>
              </a:spcBef>
            </a:pPr>
            <a:r>
              <a:rPr lang="en-US" altLang="zh-CN" sz="2400" dirty="0">
                <a:ea typeface="宋体" charset="-122"/>
                <a:cs typeface="Times New Roman" pitchFamily="18" charset="0"/>
              </a:rPr>
              <a:t>	c. OR gate</a:t>
            </a:r>
          </a:p>
          <a:p>
            <a:pPr eaLnBrk="1" hangingPunct="1">
              <a:spcBef>
                <a:spcPct val="50000"/>
              </a:spcBef>
            </a:pPr>
            <a:r>
              <a:rPr lang="en-US" altLang="zh-CN" sz="2400" dirty="0">
                <a:ea typeface="宋体" charset="-122"/>
                <a:cs typeface="Times New Roman" pitchFamily="18" charset="0"/>
              </a:rPr>
              <a:t>	d. none of the above</a:t>
            </a:r>
          </a:p>
          <a:p>
            <a:pPr eaLnBrk="1" hangingPunct="1">
              <a:spcBef>
                <a:spcPct val="50000"/>
              </a:spcBef>
            </a:pPr>
            <a:endParaRPr lang="en-US" altLang="zh-CN" dirty="0">
              <a:solidFill>
                <a:schemeClr val="tx2"/>
              </a:solidFill>
              <a:ea typeface="宋体" charset="-122"/>
              <a:cs typeface="Times New Roman" pitchFamily="18" charset="0"/>
            </a:endParaRPr>
          </a:p>
        </p:txBody>
      </p:sp>
      <p:sp>
        <p:nvSpPr>
          <p:cNvPr id="5" name="Text Box 6"/>
          <p:cNvSpPr txBox="1">
            <a:spLocks noChangeArrowheads="1"/>
          </p:cNvSpPr>
          <p:nvPr/>
        </p:nvSpPr>
        <p:spPr bwMode="auto">
          <a:xfrm>
            <a:off x="4637584" y="275503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6" name="Text Box 7"/>
          <p:cNvSpPr txBox="1">
            <a:spLocks noChangeArrowheads="1"/>
          </p:cNvSpPr>
          <p:nvPr/>
        </p:nvSpPr>
        <p:spPr bwMode="auto">
          <a:xfrm>
            <a:off x="4637584" y="344083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graphicFrame>
        <p:nvGraphicFramePr>
          <p:cNvPr id="7" name="Object 12"/>
          <p:cNvGraphicFramePr>
            <a:graphicFrameLocks noChangeAspect="1"/>
          </p:cNvGraphicFramePr>
          <p:nvPr>
            <p:extLst>
              <p:ext uri="{D42A27DB-BD31-4B8C-83A1-F6EECF244321}">
                <p14:modId xmlns:p14="http://schemas.microsoft.com/office/powerpoint/2010/main" val="413956936"/>
              </p:ext>
            </p:extLst>
          </p:nvPr>
        </p:nvGraphicFramePr>
        <p:xfrm>
          <a:off x="4942384" y="2602632"/>
          <a:ext cx="3886200" cy="1379538"/>
        </p:xfrm>
        <a:graphic>
          <a:graphicData uri="http://schemas.openxmlformats.org/presentationml/2006/ole">
            <mc:AlternateContent xmlns:mc="http://schemas.openxmlformats.org/markup-compatibility/2006">
              <mc:Choice xmlns:v="urn:schemas-microsoft-com:vml" Requires="v">
                <p:oleObj spid="_x0000_s116811" name="CorelDRAW" r:id="rId3" imgW="1925694" imgH="684052" progId="CorelDRAW.Graphic.13">
                  <p:embed/>
                </p:oleObj>
              </mc:Choice>
              <mc:Fallback>
                <p:oleObj name="CorelDRAW" r:id="rId3" imgW="1925694" imgH="68405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384" y="2602632"/>
                        <a:ext cx="3886200" cy="137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65308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8" name="Text Box 3"/>
          <p:cNvSpPr txBox="1">
            <a:spLocks noChangeArrowheads="1"/>
          </p:cNvSpPr>
          <p:nvPr/>
        </p:nvSpPr>
        <p:spPr bwMode="auto">
          <a:xfrm>
            <a:off x="683568" y="1961554"/>
            <a:ext cx="74676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cs typeface="Times New Roman" pitchFamily="18" charset="0"/>
              </a:rPr>
              <a:t>9. The circuit shown is equivalent to</a:t>
            </a:r>
          </a:p>
          <a:p>
            <a:pPr eaLnBrk="1" hangingPunct="1">
              <a:spcBef>
                <a:spcPct val="50000"/>
              </a:spcBef>
            </a:pPr>
            <a:r>
              <a:rPr lang="en-US" altLang="zh-CN" sz="2400" dirty="0">
                <a:ea typeface="宋体" charset="-122"/>
                <a:cs typeface="Times New Roman" pitchFamily="18" charset="0"/>
              </a:rPr>
              <a:t>	a. an AND gate</a:t>
            </a:r>
            <a:endParaRPr lang="en-US" altLang="zh-CN" sz="2400" baseline="30000" dirty="0">
              <a:ea typeface="宋体" charset="-122"/>
              <a:cs typeface="Times New Roman" pitchFamily="18" charset="0"/>
            </a:endParaRPr>
          </a:p>
          <a:p>
            <a:pPr eaLnBrk="1" hangingPunct="1">
              <a:spcBef>
                <a:spcPct val="50000"/>
              </a:spcBef>
            </a:pPr>
            <a:r>
              <a:rPr lang="en-US" altLang="zh-CN" sz="2400" dirty="0">
                <a:ea typeface="宋体" charset="-122"/>
                <a:cs typeface="Times New Roman" pitchFamily="18" charset="0"/>
              </a:rPr>
              <a:t>	b. an XOR gate</a:t>
            </a:r>
          </a:p>
          <a:p>
            <a:pPr eaLnBrk="1" hangingPunct="1">
              <a:spcBef>
                <a:spcPct val="50000"/>
              </a:spcBef>
            </a:pPr>
            <a:r>
              <a:rPr lang="en-US" altLang="zh-CN" sz="2400" dirty="0">
                <a:ea typeface="宋体" charset="-122"/>
                <a:cs typeface="Times New Roman" pitchFamily="18" charset="0"/>
              </a:rPr>
              <a:t>	c. an OR gate</a:t>
            </a:r>
          </a:p>
          <a:p>
            <a:pPr eaLnBrk="1" hangingPunct="1">
              <a:spcBef>
                <a:spcPct val="50000"/>
              </a:spcBef>
            </a:pPr>
            <a:r>
              <a:rPr lang="en-US" altLang="zh-CN" sz="2400" dirty="0">
                <a:ea typeface="宋体" charset="-122"/>
                <a:cs typeface="Times New Roman" pitchFamily="18" charset="0"/>
              </a:rPr>
              <a:t>	d. none of the above</a:t>
            </a:r>
          </a:p>
          <a:p>
            <a:pPr eaLnBrk="1" hangingPunct="1">
              <a:spcBef>
                <a:spcPct val="50000"/>
              </a:spcBef>
            </a:pPr>
            <a:endParaRPr lang="en-US" altLang="zh-CN" dirty="0">
              <a:solidFill>
                <a:schemeClr val="tx2"/>
              </a:solidFill>
              <a:ea typeface="宋体" charset="-122"/>
              <a:cs typeface="Times New Roman" pitchFamily="18" charset="0"/>
            </a:endParaRPr>
          </a:p>
        </p:txBody>
      </p:sp>
      <p:sp>
        <p:nvSpPr>
          <p:cNvPr id="9" name="Text Box 6"/>
          <p:cNvSpPr txBox="1">
            <a:spLocks noChangeArrowheads="1"/>
          </p:cNvSpPr>
          <p:nvPr/>
        </p:nvSpPr>
        <p:spPr bwMode="auto">
          <a:xfrm>
            <a:off x="4341168" y="2875954"/>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10" name="Text Box 7"/>
          <p:cNvSpPr txBox="1">
            <a:spLocks noChangeArrowheads="1"/>
          </p:cNvSpPr>
          <p:nvPr/>
        </p:nvSpPr>
        <p:spPr bwMode="auto">
          <a:xfrm>
            <a:off x="4341168" y="3561754"/>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graphicFrame>
        <p:nvGraphicFramePr>
          <p:cNvPr id="11" name="Object 10"/>
          <p:cNvGraphicFramePr>
            <a:graphicFrameLocks noChangeAspect="1"/>
          </p:cNvGraphicFramePr>
          <p:nvPr>
            <p:extLst>
              <p:ext uri="{D42A27DB-BD31-4B8C-83A1-F6EECF244321}">
                <p14:modId xmlns:p14="http://schemas.microsoft.com/office/powerpoint/2010/main" val="3665836353"/>
              </p:ext>
            </p:extLst>
          </p:nvPr>
        </p:nvGraphicFramePr>
        <p:xfrm>
          <a:off x="4645968" y="2723554"/>
          <a:ext cx="3810000" cy="1352550"/>
        </p:xfrm>
        <a:graphic>
          <a:graphicData uri="http://schemas.openxmlformats.org/presentationml/2006/ole">
            <mc:AlternateContent xmlns:mc="http://schemas.openxmlformats.org/markup-compatibility/2006">
              <mc:Choice xmlns:v="urn:schemas-microsoft-com:vml" Requires="v">
                <p:oleObj spid="_x0000_s117834" name="CorelDRAW" r:id="rId3" imgW="1925694" imgH="684052" progId="CorelDRAW.Graphic.13">
                  <p:embed/>
                </p:oleObj>
              </mc:Choice>
              <mc:Fallback>
                <p:oleObj name="CorelDRAW" r:id="rId3" imgW="1925694" imgH="684052"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968" y="2723554"/>
                        <a:ext cx="38100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7316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7" name="Text Box 3"/>
          <p:cNvSpPr txBox="1">
            <a:spLocks noChangeArrowheads="1"/>
          </p:cNvSpPr>
          <p:nvPr/>
        </p:nvSpPr>
        <p:spPr bwMode="auto">
          <a:xfrm>
            <a:off x="914400" y="1772816"/>
            <a:ext cx="7924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400" dirty="0">
                <a:ea typeface="宋体" charset="-122"/>
                <a:cs typeface="Times New Roman" pitchFamily="18" charset="0"/>
              </a:rPr>
              <a:t>10. During the first </a:t>
            </a:r>
            <a:r>
              <a:rPr lang="en-US" altLang="zh-CN" sz="2400" i="1" dirty="0">
                <a:ea typeface="宋体" charset="-122"/>
                <a:cs typeface="Times New Roman" pitchFamily="18" charset="0"/>
              </a:rPr>
              <a:t>three</a:t>
            </a:r>
            <a:r>
              <a:rPr lang="en-US" altLang="zh-CN" sz="2400" dirty="0">
                <a:ea typeface="宋体" charset="-122"/>
                <a:cs typeface="Times New Roman" pitchFamily="18" charset="0"/>
              </a:rPr>
              <a:t> intervals for the pulsed circuit shown, the output of </a:t>
            </a:r>
          </a:p>
          <a:p>
            <a:pPr eaLnBrk="1" hangingPunct="1">
              <a:spcBef>
                <a:spcPct val="50000"/>
              </a:spcBef>
            </a:pPr>
            <a:r>
              <a:rPr lang="en-US" altLang="zh-CN" sz="2400" dirty="0">
                <a:ea typeface="宋体" charset="-122"/>
                <a:cs typeface="Times New Roman" pitchFamily="18" charset="0"/>
              </a:rPr>
              <a:t>	a.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1</a:t>
            </a:r>
            <a:r>
              <a:rPr lang="en-US" altLang="zh-CN" sz="2400" dirty="0">
                <a:ea typeface="宋体" charset="-122"/>
                <a:cs typeface="Times New Roman" pitchFamily="18" charset="0"/>
              </a:rPr>
              <a:t> is LOW and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2</a:t>
            </a:r>
            <a:r>
              <a:rPr lang="en-US" altLang="zh-CN" sz="2400" dirty="0">
                <a:ea typeface="宋体" charset="-122"/>
                <a:cs typeface="Times New Roman" pitchFamily="18" charset="0"/>
              </a:rPr>
              <a:t> is LOW</a:t>
            </a:r>
            <a:endParaRPr lang="en-US" altLang="zh-CN" sz="2400" baseline="30000" dirty="0">
              <a:ea typeface="宋体" charset="-122"/>
              <a:cs typeface="Times New Roman" pitchFamily="18" charset="0"/>
            </a:endParaRPr>
          </a:p>
          <a:p>
            <a:pPr eaLnBrk="1" hangingPunct="1">
              <a:spcBef>
                <a:spcPct val="50000"/>
              </a:spcBef>
            </a:pPr>
            <a:r>
              <a:rPr lang="en-US" altLang="zh-CN" sz="2400" dirty="0">
                <a:ea typeface="宋体" charset="-122"/>
                <a:cs typeface="Times New Roman" pitchFamily="18" charset="0"/>
              </a:rPr>
              <a:t>	b.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1</a:t>
            </a:r>
            <a:r>
              <a:rPr lang="en-US" altLang="zh-CN" sz="2400" dirty="0">
                <a:ea typeface="宋体" charset="-122"/>
                <a:cs typeface="Times New Roman" pitchFamily="18" charset="0"/>
              </a:rPr>
              <a:t> is LOW and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2</a:t>
            </a:r>
            <a:r>
              <a:rPr lang="en-US" altLang="zh-CN" sz="2400" dirty="0">
                <a:ea typeface="宋体" charset="-122"/>
                <a:cs typeface="Times New Roman" pitchFamily="18" charset="0"/>
              </a:rPr>
              <a:t> is HIGH</a:t>
            </a:r>
          </a:p>
          <a:p>
            <a:pPr eaLnBrk="1" hangingPunct="1">
              <a:spcBef>
                <a:spcPct val="50000"/>
              </a:spcBef>
            </a:pPr>
            <a:r>
              <a:rPr lang="en-US" altLang="zh-CN" sz="2400" dirty="0">
                <a:ea typeface="宋体" charset="-122"/>
                <a:cs typeface="Times New Roman" pitchFamily="18" charset="0"/>
              </a:rPr>
              <a:t>	c.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1</a:t>
            </a:r>
            <a:r>
              <a:rPr lang="en-US" altLang="zh-CN" sz="2400" dirty="0">
                <a:ea typeface="宋体" charset="-122"/>
                <a:cs typeface="Times New Roman" pitchFamily="18" charset="0"/>
              </a:rPr>
              <a:t> is HIGH and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2</a:t>
            </a:r>
            <a:r>
              <a:rPr lang="en-US" altLang="zh-CN" sz="2400" dirty="0">
                <a:ea typeface="宋体" charset="-122"/>
                <a:cs typeface="Times New Roman" pitchFamily="18" charset="0"/>
              </a:rPr>
              <a:t> is LOW 	</a:t>
            </a:r>
          </a:p>
          <a:p>
            <a:pPr eaLnBrk="1" hangingPunct="1">
              <a:spcBef>
                <a:spcPct val="50000"/>
              </a:spcBef>
            </a:pPr>
            <a:r>
              <a:rPr lang="en-US" altLang="zh-CN" sz="2400" dirty="0">
                <a:ea typeface="宋体" charset="-122"/>
                <a:cs typeface="Times New Roman" pitchFamily="18" charset="0"/>
              </a:rPr>
              <a:t>	d.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1</a:t>
            </a:r>
            <a:r>
              <a:rPr lang="en-US" altLang="zh-CN" sz="2400" dirty="0">
                <a:ea typeface="宋体" charset="-122"/>
                <a:cs typeface="Times New Roman" pitchFamily="18" charset="0"/>
              </a:rPr>
              <a:t> is HIGH and </a:t>
            </a:r>
            <a:r>
              <a:rPr lang="en-US" altLang="zh-CN" sz="2400" i="1" dirty="0">
                <a:ea typeface="宋体" charset="-122"/>
                <a:cs typeface="Times New Roman" pitchFamily="18" charset="0"/>
              </a:rPr>
              <a:t>G</a:t>
            </a:r>
            <a:r>
              <a:rPr lang="en-US" altLang="zh-CN" sz="2400" baseline="-25000" dirty="0">
                <a:ea typeface="宋体" charset="-122"/>
                <a:cs typeface="Times New Roman" pitchFamily="18" charset="0"/>
              </a:rPr>
              <a:t>2</a:t>
            </a:r>
            <a:r>
              <a:rPr lang="en-US" altLang="zh-CN" sz="2400" dirty="0">
                <a:ea typeface="宋体" charset="-122"/>
                <a:cs typeface="Times New Roman" pitchFamily="18" charset="0"/>
              </a:rPr>
              <a:t> is HIGH</a:t>
            </a:r>
          </a:p>
        </p:txBody>
      </p:sp>
      <p:sp>
        <p:nvSpPr>
          <p:cNvPr id="12" name="Rectangle 6"/>
          <p:cNvSpPr>
            <a:spLocks noChangeArrowheads="1"/>
          </p:cNvSpPr>
          <p:nvPr/>
        </p:nvSpPr>
        <p:spPr bwMode="auto">
          <a:xfrm>
            <a:off x="838200" y="4973216"/>
            <a:ext cx="8001000" cy="1752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itchFamily="18"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val="3311081264"/>
              </p:ext>
            </p:extLst>
          </p:nvPr>
        </p:nvGraphicFramePr>
        <p:xfrm>
          <a:off x="5029200" y="5049416"/>
          <a:ext cx="3657600" cy="1495425"/>
        </p:xfrm>
        <a:graphic>
          <a:graphicData uri="http://schemas.openxmlformats.org/presentationml/2006/ole">
            <mc:AlternateContent xmlns:mc="http://schemas.openxmlformats.org/markup-compatibility/2006">
              <mc:Choice xmlns:v="urn:schemas-microsoft-com:vml" Requires="v">
                <p:oleObj spid="_x0000_s118928" name="CorelDRAW" r:id="rId3" imgW="1622178" imgH="663245" progId="CorelDRAW.Graphic.13">
                  <p:embed/>
                </p:oleObj>
              </mc:Choice>
              <mc:Fallback>
                <p:oleObj name="CorelDRAW" r:id="rId3" imgW="1622178" imgH="663245"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5049416"/>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p:cNvSpPr txBox="1">
            <a:spLocks noChangeArrowheads="1"/>
          </p:cNvSpPr>
          <p:nvPr/>
        </p:nvSpPr>
        <p:spPr bwMode="auto">
          <a:xfrm>
            <a:off x="4800600" y="520181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15" name="Text Box 9"/>
          <p:cNvSpPr txBox="1">
            <a:spLocks noChangeArrowheads="1"/>
          </p:cNvSpPr>
          <p:nvPr/>
        </p:nvSpPr>
        <p:spPr bwMode="auto">
          <a:xfrm>
            <a:off x="4800600" y="547486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16" name="Text Box 10"/>
          <p:cNvSpPr txBox="1">
            <a:spLocks noChangeArrowheads="1"/>
          </p:cNvSpPr>
          <p:nvPr/>
        </p:nvSpPr>
        <p:spPr bwMode="auto">
          <a:xfrm>
            <a:off x="4800600" y="593206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17" name="Text Box 11"/>
          <p:cNvSpPr txBox="1">
            <a:spLocks noChangeArrowheads="1"/>
          </p:cNvSpPr>
          <p:nvPr/>
        </p:nvSpPr>
        <p:spPr bwMode="auto">
          <a:xfrm>
            <a:off x="4800600" y="626861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18" name="Text Box 12"/>
          <p:cNvSpPr txBox="1">
            <a:spLocks noChangeArrowheads="1"/>
          </p:cNvSpPr>
          <p:nvPr/>
        </p:nvSpPr>
        <p:spPr bwMode="auto">
          <a:xfrm>
            <a:off x="1066800" y="504941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19" name="Text Box 13"/>
          <p:cNvSpPr txBox="1">
            <a:spLocks noChangeArrowheads="1"/>
          </p:cNvSpPr>
          <p:nvPr/>
        </p:nvSpPr>
        <p:spPr bwMode="auto">
          <a:xfrm>
            <a:off x="1066800" y="543041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20" name="Text Box 14"/>
          <p:cNvSpPr txBox="1">
            <a:spLocks noChangeArrowheads="1"/>
          </p:cNvSpPr>
          <p:nvPr/>
        </p:nvSpPr>
        <p:spPr bwMode="auto">
          <a:xfrm>
            <a:off x="1066800" y="581141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21" name="Text Box 15"/>
          <p:cNvSpPr txBox="1">
            <a:spLocks noChangeArrowheads="1"/>
          </p:cNvSpPr>
          <p:nvPr/>
        </p:nvSpPr>
        <p:spPr bwMode="auto">
          <a:xfrm>
            <a:off x="1066800" y="6192416"/>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22" name="Text Box 16"/>
          <p:cNvSpPr txBox="1">
            <a:spLocks noChangeArrowheads="1"/>
          </p:cNvSpPr>
          <p:nvPr/>
        </p:nvSpPr>
        <p:spPr bwMode="auto">
          <a:xfrm>
            <a:off x="6477000" y="532246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G</a:t>
            </a:r>
            <a:r>
              <a:rPr lang="en-US" altLang="zh-CN" sz="1800" baseline="-25000">
                <a:ea typeface="宋体" charset="-122"/>
                <a:cs typeface="Times New Roman" pitchFamily="18" charset="0"/>
              </a:rPr>
              <a:t>1</a:t>
            </a:r>
          </a:p>
        </p:txBody>
      </p:sp>
      <p:sp>
        <p:nvSpPr>
          <p:cNvPr id="23" name="Text Box 17"/>
          <p:cNvSpPr txBox="1">
            <a:spLocks noChangeArrowheads="1"/>
          </p:cNvSpPr>
          <p:nvPr/>
        </p:nvSpPr>
        <p:spPr bwMode="auto">
          <a:xfrm>
            <a:off x="6477000" y="608446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ea typeface="宋体" charset="-122"/>
                <a:cs typeface="Times New Roman" pitchFamily="18" charset="0"/>
              </a:rPr>
              <a:t>G</a:t>
            </a:r>
            <a:r>
              <a:rPr lang="en-US" altLang="zh-CN" sz="1800" baseline="-25000">
                <a:ea typeface="宋体" charset="-122"/>
                <a:cs typeface="Times New Roman" pitchFamily="18" charset="0"/>
              </a:rPr>
              <a:t>2</a:t>
            </a:r>
          </a:p>
        </p:txBody>
      </p:sp>
      <p:sp>
        <p:nvSpPr>
          <p:cNvPr id="24" name="Text Box 18"/>
          <p:cNvSpPr txBox="1">
            <a:spLocks noChangeArrowheads="1"/>
          </p:cNvSpPr>
          <p:nvPr/>
        </p:nvSpPr>
        <p:spPr bwMode="auto">
          <a:xfrm>
            <a:off x="7772400" y="5659016"/>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008000"/>
                </a:solidFill>
                <a:ea typeface="宋体" charset="-122"/>
                <a:cs typeface="Times New Roman" pitchFamily="18" charset="0"/>
              </a:rPr>
              <a:t>G</a:t>
            </a:r>
            <a:r>
              <a:rPr lang="en-US" altLang="zh-CN" sz="1800" baseline="-25000">
                <a:solidFill>
                  <a:srgbClr val="008000"/>
                </a:solidFill>
                <a:ea typeface="宋体" charset="-122"/>
                <a:cs typeface="Times New Roman" pitchFamily="18" charset="0"/>
              </a:rPr>
              <a:t>3</a:t>
            </a:r>
          </a:p>
        </p:txBody>
      </p:sp>
      <p:graphicFrame>
        <p:nvGraphicFramePr>
          <p:cNvPr id="25" name="Object 19"/>
          <p:cNvGraphicFramePr>
            <a:graphicFrameLocks noChangeAspect="1"/>
          </p:cNvGraphicFramePr>
          <p:nvPr>
            <p:extLst>
              <p:ext uri="{D42A27DB-BD31-4B8C-83A1-F6EECF244321}">
                <p14:modId xmlns:p14="http://schemas.microsoft.com/office/powerpoint/2010/main" val="14953137"/>
              </p:ext>
            </p:extLst>
          </p:nvPr>
        </p:nvGraphicFramePr>
        <p:xfrm>
          <a:off x="1524000" y="5084341"/>
          <a:ext cx="3200400" cy="1565275"/>
        </p:xfrm>
        <a:graphic>
          <a:graphicData uri="http://schemas.openxmlformats.org/presentationml/2006/ole">
            <mc:AlternateContent xmlns:mc="http://schemas.openxmlformats.org/markup-compatibility/2006">
              <mc:Choice xmlns:v="urn:schemas-microsoft-com:vml" Requires="v">
                <p:oleObj spid="_x0000_s118929" name="CorelDRAW" r:id="rId5" imgW="1506995" imgH="736397" progId="CorelDRAW.Graphic.13">
                  <p:embed/>
                </p:oleObj>
              </mc:Choice>
              <mc:Fallback>
                <p:oleObj name="CorelDRAW" r:id="rId5" imgW="1506995" imgH="736397"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084341"/>
                        <a:ext cx="32004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0075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5 (</a:t>
            </a:r>
            <a:r>
              <a:rPr lang="en-US" altLang="zh-TW" dirty="0">
                <a:solidFill>
                  <a:srgbClr val="FF0000"/>
                </a:solidFill>
                <a:ea typeface="PMingLiU" pitchFamily="18" charset="-120"/>
              </a:rPr>
              <a:t>Due on </a:t>
            </a:r>
            <a:r>
              <a:rPr lang="en-US" altLang="zh-TW" dirty="0" smtClean="0">
                <a:solidFill>
                  <a:srgbClr val="FF0000"/>
                </a:solidFill>
                <a:ea typeface="PMingLiU" pitchFamily="18" charset="-120"/>
              </a:rPr>
              <a:t>31 Mar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PP.189</a:t>
            </a:r>
          </a:p>
          <a:p>
            <a:pPr marL="0" indent="0">
              <a:buNone/>
              <a:defRPr/>
            </a:pPr>
            <a:r>
              <a:rPr lang="en-US" altLang="zh-CN" dirty="0">
                <a:ea typeface="宋体" pitchFamily="2" charset="-122"/>
              </a:rPr>
              <a:t> </a:t>
            </a:r>
            <a:r>
              <a:rPr lang="en-US" altLang="zh-CN" dirty="0" smtClean="0">
                <a:ea typeface="宋体" pitchFamily="2" charset="-122"/>
              </a:rPr>
              <a:t>    </a:t>
            </a:r>
            <a:r>
              <a:rPr lang="en-US" altLang="zh-CN" dirty="0" smtClean="0">
                <a:ea typeface="宋体" pitchFamily="2" charset="-122"/>
              </a:rPr>
              <a:t>2,6(</a:t>
            </a:r>
            <a:r>
              <a:rPr lang="en-US" altLang="zh-CN" dirty="0" err="1" smtClean="0">
                <a:ea typeface="宋体" pitchFamily="2" charset="-122"/>
              </a:rPr>
              <a:t>a,f</a:t>
            </a:r>
            <a:r>
              <a:rPr lang="en-US" altLang="zh-CN" dirty="0" smtClean="0">
                <a:ea typeface="宋体" pitchFamily="2" charset="-122"/>
              </a:rPr>
              <a:t>),</a:t>
            </a:r>
            <a:r>
              <a:rPr lang="en-US" altLang="zh-CN" dirty="0" smtClean="0">
                <a:ea typeface="宋体" pitchFamily="2" charset="-122"/>
              </a:rPr>
              <a:t>10(h),12(a),</a:t>
            </a:r>
            <a:r>
              <a:rPr lang="en-US" altLang="zh-CN" dirty="0" smtClean="0">
                <a:ea typeface="宋体" pitchFamily="2" charset="-122"/>
              </a:rPr>
              <a:t>14,20,22</a:t>
            </a:r>
            <a:endParaRPr lang="en-US" altLang="zh-CN" dirty="0" smtClean="0">
              <a:ea typeface="宋体" pitchFamily="2" charset="-122"/>
            </a:endParaRP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And-OR </a:t>
            </a:r>
            <a:r>
              <a:rPr lang="en-US" altLang="zh-CN" b="1" dirty="0">
                <a:ea typeface="宋体" charset="-122"/>
              </a:rPr>
              <a:t>Logic</a:t>
            </a:r>
          </a:p>
          <a:p>
            <a:pPr algn="just">
              <a:buFont typeface="Wingdings" pitchFamily="2" charset="2"/>
              <a:buChar char="Ø"/>
            </a:pPr>
            <a:endParaRPr lang="en-US" altLang="zh-CN" b="1" dirty="0">
              <a:ea typeface="宋体" charset="-122"/>
            </a:endParaRPr>
          </a:p>
        </p:txBody>
      </p:sp>
      <p:sp>
        <p:nvSpPr>
          <p:cNvPr id="84" name="Text Box 30"/>
          <p:cNvSpPr txBox="1">
            <a:spLocks noChangeArrowheads="1"/>
          </p:cNvSpPr>
          <p:nvPr/>
        </p:nvSpPr>
        <p:spPr bwMode="auto">
          <a:xfrm>
            <a:off x="785750" y="4653136"/>
            <a:ext cx="78907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smtClean="0">
                <a:ea typeface="宋体" charset="-122"/>
              </a:rPr>
              <a:t>For a 4-input AND-OR logic circuit, the output </a:t>
            </a:r>
            <a:r>
              <a:rPr lang="en-US" altLang="zh-CN" sz="2400" i="1" dirty="0" smtClean="0">
                <a:ea typeface="宋体" charset="-122"/>
              </a:rPr>
              <a:t>X</a:t>
            </a:r>
            <a:r>
              <a:rPr lang="en-US" altLang="zh-CN" sz="2400" dirty="0" smtClean="0">
                <a:ea typeface="宋体" charset="-122"/>
              </a:rPr>
              <a:t> is HIGH if both input </a:t>
            </a:r>
            <a:r>
              <a:rPr lang="en-US" altLang="zh-CN" sz="2400" i="1" dirty="0" smtClean="0">
                <a:ea typeface="宋体" charset="-122"/>
              </a:rPr>
              <a:t>A</a:t>
            </a:r>
            <a:r>
              <a:rPr lang="en-US" altLang="zh-CN" sz="2400" dirty="0" smtClean="0">
                <a:ea typeface="宋体" charset="-122"/>
              </a:rPr>
              <a:t> and input </a:t>
            </a:r>
            <a:r>
              <a:rPr lang="en-US" altLang="zh-CN" sz="2400" i="1" dirty="0" smtClean="0">
                <a:ea typeface="宋体" charset="-122"/>
              </a:rPr>
              <a:t>B</a:t>
            </a:r>
            <a:r>
              <a:rPr lang="en-US" altLang="zh-CN" sz="2400" dirty="0" smtClean="0">
                <a:ea typeface="宋体" charset="-122"/>
              </a:rPr>
              <a:t> or input </a:t>
            </a:r>
            <a:r>
              <a:rPr lang="en-US" altLang="zh-CN" sz="2400" i="1" dirty="0" smtClean="0">
                <a:ea typeface="宋体" charset="-122"/>
              </a:rPr>
              <a:t>C</a:t>
            </a:r>
            <a:r>
              <a:rPr lang="en-US" altLang="zh-CN" sz="2400" dirty="0" smtClean="0">
                <a:ea typeface="宋体" charset="-122"/>
              </a:rPr>
              <a:t> and input </a:t>
            </a:r>
            <a:r>
              <a:rPr lang="en-US" altLang="zh-CN" sz="2400" i="1" dirty="0" smtClean="0">
                <a:ea typeface="宋体" charset="-122"/>
              </a:rPr>
              <a:t>D</a:t>
            </a:r>
            <a:r>
              <a:rPr lang="en-US" altLang="zh-CN" sz="2400" dirty="0" smtClean="0">
                <a:ea typeface="宋体" charset="-122"/>
              </a:rPr>
              <a:t> are HIGH.</a:t>
            </a:r>
            <a:endParaRPr lang="en-US" altLang="zh-CN" sz="2400" dirty="0">
              <a:ea typeface="宋体" charset="-122"/>
            </a:endParaRPr>
          </a:p>
        </p:txBody>
      </p:sp>
      <p:sp>
        <p:nvSpPr>
          <p:cNvPr id="85" name="Text Box 31"/>
          <p:cNvSpPr txBox="1">
            <a:spLocks noChangeArrowheads="1"/>
          </p:cNvSpPr>
          <p:nvPr/>
        </p:nvSpPr>
        <p:spPr bwMode="auto">
          <a:xfrm>
            <a:off x="755451" y="5564088"/>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Boolean expression is</a:t>
            </a:r>
          </a:p>
        </p:txBody>
      </p:sp>
      <p:sp>
        <p:nvSpPr>
          <p:cNvPr id="93" name="Text Box 44"/>
          <p:cNvSpPr txBox="1">
            <a:spLocks noChangeArrowheads="1"/>
          </p:cNvSpPr>
          <p:nvPr/>
        </p:nvSpPr>
        <p:spPr bwMode="auto">
          <a:xfrm>
            <a:off x="4179043" y="5589240"/>
            <a:ext cx="1905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i="1" dirty="0">
                <a:solidFill>
                  <a:srgbClr val="FF0000"/>
                </a:solidFill>
                <a:ea typeface="宋体" charset="-122"/>
              </a:rPr>
              <a:t>X = AB + </a:t>
            </a:r>
            <a:r>
              <a:rPr lang="en-US" altLang="zh-CN" sz="2200" i="1" dirty="0" smtClean="0">
                <a:solidFill>
                  <a:srgbClr val="FF0000"/>
                </a:solidFill>
                <a:ea typeface="宋体" charset="-122"/>
              </a:rPr>
              <a:t>CD</a:t>
            </a:r>
            <a:endParaRPr lang="en-US" altLang="zh-CN" sz="2200" i="1" dirty="0">
              <a:solidFill>
                <a:srgbClr val="FF0000"/>
              </a:solidFill>
              <a:ea typeface="宋体" charset="-122"/>
            </a:endParaRPr>
          </a:p>
        </p:txBody>
      </p:sp>
      <p:pic>
        <p:nvPicPr>
          <p:cNvPr id="1208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38400"/>
            <a:ext cx="4176464" cy="186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4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Text Box 16"/>
          <p:cNvSpPr txBox="1">
            <a:spLocks noChangeArrowheads="1"/>
          </p:cNvSpPr>
          <p:nvPr/>
        </p:nvSpPr>
        <p:spPr bwMode="auto">
          <a:xfrm>
            <a:off x="755576" y="2348880"/>
            <a:ext cx="7920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400" dirty="0">
                <a:ea typeface="宋体" charset="-122"/>
              </a:rPr>
              <a:t>In Sum-of-Products (SOP) form, basic combinational circuits can be directly implemented with AND-OR combinations if the necessary complement terms are available.</a:t>
            </a:r>
          </a:p>
        </p:txBody>
      </p:sp>
      <p:grpSp>
        <p:nvGrpSpPr>
          <p:cNvPr id="16" name="Group 64"/>
          <p:cNvGrpSpPr>
            <a:grpSpLocks/>
          </p:cNvGrpSpPr>
          <p:nvPr/>
        </p:nvGrpSpPr>
        <p:grpSpPr bwMode="auto">
          <a:xfrm>
            <a:off x="2287126" y="3938736"/>
            <a:ext cx="4724400" cy="2514600"/>
            <a:chOff x="1440" y="1776"/>
            <a:chExt cx="2976" cy="1584"/>
          </a:xfrm>
        </p:grpSpPr>
        <p:sp>
          <p:nvSpPr>
            <p:cNvPr id="17" name="Rectangle 65"/>
            <p:cNvSpPr>
              <a:spLocks noChangeArrowheads="1"/>
            </p:cNvSpPr>
            <p:nvPr/>
          </p:nvSpPr>
          <p:spPr bwMode="auto">
            <a:xfrm>
              <a:off x="1440" y="1776"/>
              <a:ext cx="2976" cy="158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66"/>
            <p:cNvGraphicFramePr>
              <a:graphicFrameLocks noChangeAspect="1"/>
            </p:cNvGraphicFramePr>
            <p:nvPr/>
          </p:nvGraphicFramePr>
          <p:xfrm>
            <a:off x="1728" y="1830"/>
            <a:ext cx="2616" cy="1472"/>
          </p:xfrm>
          <a:graphic>
            <a:graphicData uri="http://schemas.openxmlformats.org/presentationml/2006/ole">
              <mc:AlternateContent xmlns:mc="http://schemas.openxmlformats.org/markup-compatibility/2006">
                <mc:Choice xmlns:v="urn:schemas-microsoft-com:vml" Requires="v">
                  <p:oleObj spid="_x0000_s119867" name="CorelDRAW" r:id="rId3" imgW="2212048" imgH="1244727" progId="CorelDRAW.Graphic.12">
                    <p:embed/>
                  </p:oleObj>
                </mc:Choice>
                <mc:Fallback>
                  <p:oleObj name="CorelDRAW" r:id="rId3" imgW="2212048" imgH="124472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830"/>
                          <a:ext cx="2616" cy="14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And-OR Logic</a:t>
            </a:r>
          </a:p>
        </p:txBody>
      </p:sp>
    </p:spTree>
    <p:extLst>
      <p:ext uri="{BB962C8B-B14F-4D97-AF65-F5344CB8AC3E}">
        <p14:creationId xmlns:p14="http://schemas.microsoft.com/office/powerpoint/2010/main" val="3584552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And-OR Logic</a:t>
            </a:r>
          </a:p>
        </p:txBody>
      </p:sp>
      <p:sp>
        <p:nvSpPr>
          <p:cNvPr id="9" name="Text Box 5"/>
          <p:cNvSpPr txBox="1">
            <a:spLocks noChangeArrowheads="1"/>
          </p:cNvSpPr>
          <p:nvPr/>
        </p:nvSpPr>
        <p:spPr bwMode="auto">
          <a:xfrm>
            <a:off x="836239" y="2313558"/>
            <a:ext cx="7861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rPr>
              <a:t>An example of an SOP implementation is shown. The SOP expression is an AND-OR combination of the input variables and the appropriate complements.</a:t>
            </a:r>
          </a:p>
        </p:txBody>
      </p:sp>
      <p:sp>
        <p:nvSpPr>
          <p:cNvPr id="10" name="Text Box 7"/>
          <p:cNvSpPr txBox="1">
            <a:spLocks noChangeArrowheads="1"/>
          </p:cNvSpPr>
          <p:nvPr/>
        </p:nvSpPr>
        <p:spPr bwMode="auto">
          <a:xfrm>
            <a:off x="6876256" y="4725144"/>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rgbClr val="008000"/>
                </a:solidFill>
                <a:ea typeface="宋体" charset="-122"/>
                <a:cs typeface="Times New Roman" pitchFamily="18" charset="0"/>
              </a:rPr>
              <a:t>SOP</a:t>
            </a:r>
          </a:p>
        </p:txBody>
      </p:sp>
      <p:grpSp>
        <p:nvGrpSpPr>
          <p:cNvPr id="11" name="Group 8"/>
          <p:cNvGrpSpPr>
            <a:grpSpLocks/>
          </p:cNvGrpSpPr>
          <p:nvPr/>
        </p:nvGrpSpPr>
        <p:grpSpPr bwMode="auto">
          <a:xfrm>
            <a:off x="4493840" y="5361062"/>
            <a:ext cx="533400" cy="336550"/>
            <a:chOff x="2832" y="3388"/>
            <a:chExt cx="336" cy="212"/>
          </a:xfrm>
        </p:grpSpPr>
        <p:sp>
          <p:nvSpPr>
            <p:cNvPr id="12" name="Text Box 9"/>
            <p:cNvSpPr txBox="1">
              <a:spLocks noChangeArrowheads="1"/>
            </p:cNvSpPr>
            <p:nvPr/>
          </p:nvSpPr>
          <p:spPr bwMode="auto">
            <a:xfrm>
              <a:off x="2832" y="338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DE</a:t>
              </a:r>
            </a:p>
          </p:txBody>
        </p:sp>
        <p:sp>
          <p:nvSpPr>
            <p:cNvPr id="13" name="Line 10"/>
            <p:cNvSpPr>
              <a:spLocks noChangeShapeType="1"/>
            </p:cNvSpPr>
            <p:nvPr/>
          </p:nvSpPr>
          <p:spPr bwMode="auto">
            <a:xfrm>
              <a:off x="2900" y="3424"/>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15" name="Group 11"/>
          <p:cNvGrpSpPr>
            <a:grpSpLocks/>
          </p:cNvGrpSpPr>
          <p:nvPr/>
        </p:nvGrpSpPr>
        <p:grpSpPr bwMode="auto">
          <a:xfrm>
            <a:off x="4417640" y="4326012"/>
            <a:ext cx="762000" cy="336550"/>
            <a:chOff x="2784" y="2736"/>
            <a:chExt cx="480" cy="212"/>
          </a:xfrm>
        </p:grpSpPr>
        <p:sp>
          <p:nvSpPr>
            <p:cNvPr id="20" name="Text Box 12"/>
            <p:cNvSpPr txBox="1">
              <a:spLocks noChangeArrowheads="1"/>
            </p:cNvSpPr>
            <p:nvPr/>
          </p:nvSpPr>
          <p:spPr bwMode="auto">
            <a:xfrm>
              <a:off x="2784" y="273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ABC</a:t>
              </a:r>
            </a:p>
          </p:txBody>
        </p:sp>
        <p:sp>
          <p:nvSpPr>
            <p:cNvPr id="21" name="Line 13"/>
            <p:cNvSpPr>
              <a:spLocks noChangeShapeType="1"/>
            </p:cNvSpPr>
            <p:nvPr/>
          </p:nvSpPr>
          <p:spPr bwMode="auto">
            <a:xfrm>
              <a:off x="3020" y="27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22" name="Group 14"/>
          <p:cNvGrpSpPr>
            <a:grpSpLocks/>
          </p:cNvGrpSpPr>
          <p:nvPr/>
        </p:nvGrpSpPr>
        <p:grpSpPr bwMode="auto">
          <a:xfrm>
            <a:off x="2817440" y="4173612"/>
            <a:ext cx="304800" cy="1631950"/>
            <a:chOff x="1776" y="2640"/>
            <a:chExt cx="192" cy="1028"/>
          </a:xfrm>
        </p:grpSpPr>
        <p:sp>
          <p:nvSpPr>
            <p:cNvPr id="23" name="Text Box 15"/>
            <p:cNvSpPr txBox="1">
              <a:spLocks noChangeArrowheads="1"/>
            </p:cNvSpPr>
            <p:nvPr/>
          </p:nvSpPr>
          <p:spPr bwMode="auto">
            <a:xfrm>
              <a:off x="1776"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24" name="Text Box 16"/>
            <p:cNvSpPr txBox="1">
              <a:spLocks noChangeArrowheads="1"/>
            </p:cNvSpPr>
            <p:nvPr/>
          </p:nvSpPr>
          <p:spPr bwMode="auto">
            <a:xfrm>
              <a:off x="1776"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25" name="Text Box 17"/>
            <p:cNvSpPr txBox="1">
              <a:spLocks noChangeArrowheads="1"/>
            </p:cNvSpPr>
            <p:nvPr/>
          </p:nvSpPr>
          <p:spPr bwMode="auto">
            <a:xfrm>
              <a:off x="1776"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26" name="Line 18"/>
            <p:cNvSpPr>
              <a:spLocks noChangeShapeType="1"/>
            </p:cNvSpPr>
            <p:nvPr/>
          </p:nvSpPr>
          <p:spPr bwMode="auto">
            <a:xfrm>
              <a:off x="1840"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27" name="Text Box 19"/>
            <p:cNvSpPr txBox="1">
              <a:spLocks noChangeArrowheads="1"/>
            </p:cNvSpPr>
            <p:nvPr/>
          </p:nvSpPr>
          <p:spPr bwMode="auto">
            <a:xfrm>
              <a:off x="1776" y="34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E</a:t>
              </a:r>
            </a:p>
          </p:txBody>
        </p:sp>
        <p:sp>
          <p:nvSpPr>
            <p:cNvPr id="28" name="Text Box 20"/>
            <p:cNvSpPr txBox="1">
              <a:spLocks noChangeArrowheads="1"/>
            </p:cNvSpPr>
            <p:nvPr/>
          </p:nvSpPr>
          <p:spPr bwMode="auto">
            <a:xfrm>
              <a:off x="1776"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29" name="Line 21"/>
            <p:cNvSpPr>
              <a:spLocks noChangeShapeType="1"/>
            </p:cNvSpPr>
            <p:nvPr/>
          </p:nvSpPr>
          <p:spPr bwMode="auto">
            <a:xfrm>
              <a:off x="1828"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aphicFrame>
        <p:nvGraphicFramePr>
          <p:cNvPr id="30" name="Object 22"/>
          <p:cNvGraphicFramePr>
            <a:graphicFrameLocks noChangeAspect="1"/>
          </p:cNvGraphicFramePr>
          <p:nvPr>
            <p:extLst>
              <p:ext uri="{D42A27DB-BD31-4B8C-83A1-F6EECF244321}">
                <p14:modId xmlns:p14="http://schemas.microsoft.com/office/powerpoint/2010/main" val="207187168"/>
              </p:ext>
            </p:extLst>
          </p:nvPr>
        </p:nvGraphicFramePr>
        <p:xfrm>
          <a:off x="3122240" y="4326012"/>
          <a:ext cx="3810000" cy="1404938"/>
        </p:xfrm>
        <a:graphic>
          <a:graphicData uri="http://schemas.openxmlformats.org/presentationml/2006/ole">
            <mc:AlternateContent xmlns:mc="http://schemas.openxmlformats.org/markup-compatibility/2006">
              <mc:Choice xmlns:v="urn:schemas-microsoft-com:vml" Requires="v">
                <p:oleObj spid="_x0000_s96365" name="CorelDRAW" r:id="rId3" imgW="2042280" imgH="742680" progId="CorelDRAW.Graphic.13">
                  <p:embed/>
                </p:oleObj>
              </mc:Choice>
              <mc:Fallback>
                <p:oleObj name="CorelDRAW" r:id="rId3" imgW="2042280" imgH="74268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240" y="4326012"/>
                        <a:ext cx="38100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23"/>
          <p:cNvGrpSpPr>
            <a:grpSpLocks/>
          </p:cNvGrpSpPr>
          <p:nvPr/>
        </p:nvGrpSpPr>
        <p:grpSpPr bwMode="auto">
          <a:xfrm>
            <a:off x="5332040" y="4707012"/>
            <a:ext cx="1676400" cy="336550"/>
            <a:chOff x="3360" y="2976"/>
            <a:chExt cx="1056" cy="212"/>
          </a:xfrm>
        </p:grpSpPr>
        <p:sp>
          <p:nvSpPr>
            <p:cNvPr id="32" name="Text Box 24"/>
            <p:cNvSpPr txBox="1">
              <a:spLocks noChangeArrowheads="1"/>
            </p:cNvSpPr>
            <p:nvPr/>
          </p:nvSpPr>
          <p:spPr bwMode="auto">
            <a:xfrm>
              <a:off x="3360" y="297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 = ABC</a:t>
              </a:r>
            </a:p>
          </p:txBody>
        </p:sp>
        <p:sp>
          <p:nvSpPr>
            <p:cNvPr id="33" name="Text Box 25"/>
            <p:cNvSpPr txBox="1">
              <a:spLocks noChangeArrowheads="1"/>
            </p:cNvSpPr>
            <p:nvPr/>
          </p:nvSpPr>
          <p:spPr bwMode="auto">
            <a:xfrm>
              <a:off x="3840" y="297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 + DE</a:t>
              </a:r>
            </a:p>
          </p:txBody>
        </p:sp>
        <p:sp>
          <p:nvSpPr>
            <p:cNvPr id="34" name="Line 26"/>
            <p:cNvSpPr>
              <a:spLocks noChangeShapeType="1"/>
            </p:cNvSpPr>
            <p:nvPr/>
          </p:nvSpPr>
          <p:spPr bwMode="auto">
            <a:xfrm>
              <a:off x="4052" y="3016"/>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35" name="Line 27"/>
            <p:cNvSpPr>
              <a:spLocks noChangeShapeType="1"/>
            </p:cNvSpPr>
            <p:nvPr/>
          </p:nvSpPr>
          <p:spPr bwMode="auto">
            <a:xfrm>
              <a:off x="3836" y="302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Tree>
    <p:extLst>
      <p:ext uri="{BB962C8B-B14F-4D97-AF65-F5344CB8AC3E}">
        <p14:creationId xmlns:p14="http://schemas.microsoft.com/office/powerpoint/2010/main" val="12544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1000"/>
                                        <p:tgtEl>
                                          <p:spTgt spid="31"/>
                                        </p:tgtEl>
                                      </p:cBhvr>
                                    </p:animEffect>
                                  </p:childTnLst>
                                </p:cTn>
                              </p:par>
                            </p:childTnLst>
                          </p:cTn>
                        </p:par>
                        <p:par>
                          <p:cTn id="36" fill="hold">
                            <p:stCondLst>
                              <p:cond delay="1000"/>
                            </p:stCondLst>
                            <p:childTnLst>
                              <p:par>
                                <p:cTn id="37" presetID="15"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And-OR Logic</a:t>
            </a:r>
          </a:p>
        </p:txBody>
      </p:sp>
      <p:sp>
        <p:nvSpPr>
          <p:cNvPr id="36" name="WordArt 29"/>
          <p:cNvSpPr>
            <a:spLocks noChangeArrowheads="1" noChangeShapeType="1" noTextEdit="1"/>
          </p:cNvSpPr>
          <p:nvPr/>
        </p:nvSpPr>
        <p:spPr bwMode="auto">
          <a:xfrm>
            <a:off x="904528" y="233166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152" y="4136851"/>
            <a:ext cx="5791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
          <p:cNvSpPr txBox="1">
            <a:spLocks noChangeArrowheads="1"/>
          </p:cNvSpPr>
          <p:nvPr/>
        </p:nvSpPr>
        <p:spPr bwMode="auto">
          <a:xfrm>
            <a:off x="2267745" y="2322745"/>
            <a:ext cx="66247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200" dirty="0" smtClean="0">
                <a:ea typeface="宋体" charset="-122"/>
              </a:rPr>
              <a:t>Design a circuit that monitors the chemical level in each tank</a:t>
            </a:r>
            <a:r>
              <a:rPr lang="en-US" altLang="zh-CN" sz="2200" dirty="0">
                <a:ea typeface="宋体" charset="-122"/>
              </a:rPr>
              <a:t> </a:t>
            </a:r>
            <a:r>
              <a:rPr lang="en-US" altLang="zh-CN" sz="2200" dirty="0" smtClean="0">
                <a:ea typeface="宋体" charset="-122"/>
              </a:rPr>
              <a:t>and indicates when the level in any two of the tanks drops below the specified point.</a:t>
            </a:r>
          </a:p>
        </p:txBody>
      </p:sp>
      <p:sp>
        <p:nvSpPr>
          <p:cNvPr id="38" name="Text Box 5"/>
          <p:cNvSpPr txBox="1">
            <a:spLocks noChangeArrowheads="1"/>
          </p:cNvSpPr>
          <p:nvPr/>
        </p:nvSpPr>
        <p:spPr bwMode="auto">
          <a:xfrm>
            <a:off x="755575" y="3356992"/>
            <a:ext cx="813690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200" dirty="0" smtClean="0">
                <a:ea typeface="宋体" charset="-122"/>
              </a:rPr>
              <a:t>A HIGH voltage will be produced when the level of chemical in the tank drops below a specified point.</a:t>
            </a:r>
          </a:p>
        </p:txBody>
      </p:sp>
    </p:spTree>
    <p:extLst>
      <p:ext uri="{BB962C8B-B14F-4D97-AF65-F5344CB8AC3E}">
        <p14:creationId xmlns:p14="http://schemas.microsoft.com/office/powerpoint/2010/main" val="234734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ppt_x"/>
                                          </p:val>
                                        </p:tav>
                                        <p:tav tm="100000">
                                          <p:val>
                                            <p:strVal val="#ppt_x"/>
                                          </p:val>
                                        </p:tav>
                                      </p:tavLst>
                                    </p:anim>
                                    <p:anim calcmode="lin" valueType="num">
                                      <p:cBhvr additive="base">
                                        <p:cTn id="8" dur="500" fill="hold"/>
                                        <p:tgtEl>
                                          <p:spTgt spid="122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smtClean="0">
                <a:ea typeface="宋体" charset="-122"/>
              </a:rPr>
              <a:t>And-OR-Invert </a:t>
            </a:r>
            <a:r>
              <a:rPr lang="en-US" altLang="zh-CN" b="1" dirty="0">
                <a:ea typeface="宋体" charset="-122"/>
              </a:rPr>
              <a:t>Logic</a:t>
            </a:r>
          </a:p>
          <a:p>
            <a:pPr algn="just">
              <a:buFont typeface="Wingdings" pitchFamily="2" charset="2"/>
              <a:buChar char="Ø"/>
            </a:pPr>
            <a:endParaRPr lang="en-US" altLang="zh-CN" b="1" dirty="0">
              <a:ea typeface="宋体" charset="-122"/>
            </a:endParaRPr>
          </a:p>
        </p:txBody>
      </p:sp>
      <p:sp>
        <p:nvSpPr>
          <p:cNvPr id="84" name="Text Box 30"/>
          <p:cNvSpPr txBox="1">
            <a:spLocks noChangeArrowheads="1"/>
          </p:cNvSpPr>
          <p:nvPr/>
        </p:nvSpPr>
        <p:spPr bwMode="auto">
          <a:xfrm>
            <a:off x="785875" y="5157192"/>
            <a:ext cx="81787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smtClean="0">
                <a:ea typeface="宋体" charset="-122"/>
              </a:rPr>
              <a:t>For a 4-input AND-OR logic circuit, the output </a:t>
            </a:r>
            <a:r>
              <a:rPr lang="en-US" altLang="zh-CN" sz="2400" i="1" dirty="0" smtClean="0">
                <a:ea typeface="宋体" charset="-122"/>
              </a:rPr>
              <a:t>X</a:t>
            </a:r>
            <a:r>
              <a:rPr lang="en-US" altLang="zh-CN" sz="2400" dirty="0" smtClean="0">
                <a:ea typeface="宋体" charset="-122"/>
              </a:rPr>
              <a:t> is LOW if both input </a:t>
            </a:r>
            <a:r>
              <a:rPr lang="en-US" altLang="zh-CN" sz="2400" i="1" dirty="0" smtClean="0">
                <a:ea typeface="宋体" charset="-122"/>
              </a:rPr>
              <a:t>A</a:t>
            </a:r>
            <a:r>
              <a:rPr lang="en-US" altLang="zh-CN" sz="2400" dirty="0" smtClean="0">
                <a:ea typeface="宋体" charset="-122"/>
              </a:rPr>
              <a:t> and input </a:t>
            </a:r>
            <a:r>
              <a:rPr lang="en-US" altLang="zh-CN" sz="2400" i="1" dirty="0" smtClean="0">
                <a:ea typeface="宋体" charset="-122"/>
              </a:rPr>
              <a:t>B</a:t>
            </a:r>
            <a:r>
              <a:rPr lang="en-US" altLang="zh-CN" sz="2400" dirty="0" smtClean="0">
                <a:ea typeface="宋体" charset="-122"/>
              </a:rPr>
              <a:t> or input </a:t>
            </a:r>
            <a:r>
              <a:rPr lang="en-US" altLang="zh-CN" sz="2400" i="1" dirty="0" smtClean="0">
                <a:ea typeface="宋体" charset="-122"/>
              </a:rPr>
              <a:t>C</a:t>
            </a:r>
            <a:r>
              <a:rPr lang="en-US" altLang="zh-CN" sz="2400" dirty="0" smtClean="0">
                <a:ea typeface="宋体" charset="-122"/>
              </a:rPr>
              <a:t> and input </a:t>
            </a:r>
            <a:r>
              <a:rPr lang="en-US" altLang="zh-CN" sz="2400" i="1" dirty="0" smtClean="0">
                <a:ea typeface="宋体" charset="-122"/>
              </a:rPr>
              <a:t>D</a:t>
            </a:r>
            <a:r>
              <a:rPr lang="en-US" altLang="zh-CN" sz="2400" dirty="0" smtClean="0">
                <a:ea typeface="宋体" charset="-122"/>
              </a:rPr>
              <a:t> are HIGH.</a:t>
            </a:r>
            <a:endParaRPr lang="en-US" altLang="zh-CN" sz="2400" dirty="0">
              <a:ea typeface="宋体" charset="-122"/>
            </a:endParaRPr>
          </a:p>
        </p:txBody>
      </p:sp>
      <p:sp>
        <p:nvSpPr>
          <p:cNvPr id="85" name="Text Box 31"/>
          <p:cNvSpPr txBox="1">
            <a:spLocks noChangeArrowheads="1"/>
          </p:cNvSpPr>
          <p:nvPr/>
        </p:nvSpPr>
        <p:spPr bwMode="auto">
          <a:xfrm>
            <a:off x="755576" y="6140152"/>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dirty="0">
                <a:ea typeface="宋体" charset="-122"/>
              </a:rPr>
              <a:t>The Boolean expression is</a:t>
            </a:r>
          </a:p>
        </p:txBody>
      </p:sp>
      <p:sp>
        <p:nvSpPr>
          <p:cNvPr id="93" name="Text Box 44"/>
          <p:cNvSpPr txBox="1">
            <a:spLocks noChangeArrowheads="1"/>
          </p:cNvSpPr>
          <p:nvPr/>
        </p:nvSpPr>
        <p:spPr bwMode="auto">
          <a:xfrm>
            <a:off x="4179168" y="6165304"/>
            <a:ext cx="44252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i="1" dirty="0">
                <a:solidFill>
                  <a:srgbClr val="FF0000"/>
                </a:solidFill>
                <a:ea typeface="宋体" charset="-122"/>
              </a:rPr>
              <a:t>X = AB + CD= </a:t>
            </a:r>
            <a:r>
              <a:rPr lang="en-US" altLang="zh-CN" sz="2200" dirty="0" smtClean="0">
                <a:solidFill>
                  <a:srgbClr val="FF0000"/>
                </a:solidFill>
                <a:ea typeface="宋体" charset="-122"/>
              </a:rPr>
              <a:t>(</a:t>
            </a:r>
            <a:r>
              <a:rPr lang="en-US" altLang="zh-CN" sz="2200" i="1" dirty="0" smtClean="0">
                <a:solidFill>
                  <a:srgbClr val="FF0000"/>
                </a:solidFill>
                <a:ea typeface="宋体" charset="-122"/>
              </a:rPr>
              <a:t>A</a:t>
            </a:r>
            <a:r>
              <a:rPr lang="en-US" altLang="zh-CN" sz="2200" dirty="0" smtClean="0">
                <a:solidFill>
                  <a:srgbClr val="FF0000"/>
                </a:solidFill>
                <a:ea typeface="宋体" charset="-122"/>
              </a:rPr>
              <a:t>+</a:t>
            </a:r>
            <a:r>
              <a:rPr lang="en-US" altLang="zh-CN" sz="2200" i="1" dirty="0" smtClean="0">
                <a:solidFill>
                  <a:srgbClr val="FF0000"/>
                </a:solidFill>
                <a:ea typeface="宋体" charset="-122"/>
              </a:rPr>
              <a:t>B</a:t>
            </a:r>
            <a:r>
              <a:rPr lang="en-US" altLang="zh-CN" sz="2200" dirty="0" smtClean="0">
                <a:solidFill>
                  <a:srgbClr val="FF0000"/>
                </a:solidFill>
                <a:ea typeface="宋体" charset="-122"/>
              </a:rPr>
              <a:t>)(</a:t>
            </a:r>
            <a:r>
              <a:rPr lang="en-US" altLang="zh-CN" sz="2200" i="1" dirty="0" smtClean="0">
                <a:solidFill>
                  <a:srgbClr val="FF0000"/>
                </a:solidFill>
                <a:ea typeface="宋体" charset="-122"/>
              </a:rPr>
              <a:t>C</a:t>
            </a:r>
            <a:r>
              <a:rPr lang="en-US" altLang="zh-CN" sz="2200" dirty="0" smtClean="0">
                <a:solidFill>
                  <a:srgbClr val="FF0000"/>
                </a:solidFill>
                <a:ea typeface="宋体" charset="-122"/>
              </a:rPr>
              <a:t>+</a:t>
            </a:r>
            <a:r>
              <a:rPr lang="en-US" altLang="zh-CN" sz="2200" i="1" dirty="0" smtClean="0">
                <a:solidFill>
                  <a:srgbClr val="FF0000"/>
                </a:solidFill>
                <a:ea typeface="宋体" charset="-122"/>
              </a:rPr>
              <a:t>D</a:t>
            </a:r>
            <a:r>
              <a:rPr lang="en-US" altLang="zh-CN" sz="2200" dirty="0" smtClean="0">
                <a:solidFill>
                  <a:srgbClr val="FF0000"/>
                </a:solidFill>
                <a:ea typeface="宋体" charset="-122"/>
              </a:rPr>
              <a:t>)</a:t>
            </a:r>
            <a:endParaRPr lang="en-US" altLang="zh-CN" sz="2200" dirty="0">
              <a:solidFill>
                <a:srgbClr val="FF0000"/>
              </a:solidFill>
              <a:ea typeface="宋体" charset="-122"/>
            </a:endParaRPr>
          </a:p>
        </p:txBody>
      </p:sp>
      <p:sp>
        <p:nvSpPr>
          <p:cNvPr id="8" name="Line 18"/>
          <p:cNvSpPr>
            <a:spLocks noChangeShapeType="1"/>
          </p:cNvSpPr>
          <p:nvPr/>
        </p:nvSpPr>
        <p:spPr bwMode="auto">
          <a:xfrm>
            <a:off x="4863256" y="6237312"/>
            <a:ext cx="93288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0" name="Line 42"/>
          <p:cNvSpPr>
            <a:spLocks noChangeShapeType="1"/>
          </p:cNvSpPr>
          <p:nvPr/>
        </p:nvSpPr>
        <p:spPr bwMode="auto">
          <a:xfrm>
            <a:off x="6219800" y="6237312"/>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1" name="Line 42"/>
          <p:cNvSpPr>
            <a:spLocks noChangeShapeType="1"/>
          </p:cNvSpPr>
          <p:nvPr/>
        </p:nvSpPr>
        <p:spPr bwMode="auto">
          <a:xfrm>
            <a:off x="6507832" y="6237312"/>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2" name="Line 42"/>
          <p:cNvSpPr>
            <a:spLocks noChangeShapeType="1"/>
          </p:cNvSpPr>
          <p:nvPr/>
        </p:nvSpPr>
        <p:spPr bwMode="auto">
          <a:xfrm>
            <a:off x="6876256" y="6237312"/>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13" name="Line 42"/>
          <p:cNvSpPr>
            <a:spLocks noChangeShapeType="1"/>
          </p:cNvSpPr>
          <p:nvPr/>
        </p:nvSpPr>
        <p:spPr bwMode="auto">
          <a:xfrm>
            <a:off x="7227912" y="6237312"/>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094" y="3340968"/>
            <a:ext cx="58102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5"/>
          <p:cNvSpPr txBox="1">
            <a:spLocks noChangeArrowheads="1"/>
          </p:cNvSpPr>
          <p:nvPr/>
        </p:nvSpPr>
        <p:spPr bwMode="auto">
          <a:xfrm>
            <a:off x="836239" y="2313558"/>
            <a:ext cx="78617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400" dirty="0">
                <a:ea typeface="宋体" charset="-122"/>
              </a:rPr>
              <a:t>When the output of a SOP form is inverted, the circuit is called an AND-OR-Invert circuit.</a:t>
            </a:r>
          </a:p>
        </p:txBody>
      </p:sp>
    </p:spTree>
    <p:extLst>
      <p:ext uri="{BB962C8B-B14F-4D97-AF65-F5344CB8AC3E}">
        <p14:creationId xmlns:p14="http://schemas.microsoft.com/office/powerpoint/2010/main" val="311210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Basic Combinational Logic Circuits</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And-OR-Invert Logic</a:t>
            </a:r>
          </a:p>
        </p:txBody>
      </p:sp>
      <p:sp>
        <p:nvSpPr>
          <p:cNvPr id="36" name="Text Box 2"/>
          <p:cNvSpPr txBox="1">
            <a:spLocks noChangeArrowheads="1"/>
          </p:cNvSpPr>
          <p:nvPr/>
        </p:nvSpPr>
        <p:spPr bwMode="auto">
          <a:xfrm>
            <a:off x="827856" y="2276872"/>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400" dirty="0" smtClean="0">
                <a:ea typeface="宋体" charset="-122"/>
              </a:rPr>
              <a:t>The </a:t>
            </a:r>
            <a:r>
              <a:rPr lang="en-US" altLang="zh-CN" sz="2400" dirty="0">
                <a:ea typeface="宋体" charset="-122"/>
              </a:rPr>
              <a:t>AOI configuration lends itself to product-of-sums (POS) implementation.</a:t>
            </a:r>
          </a:p>
        </p:txBody>
      </p:sp>
      <p:sp>
        <p:nvSpPr>
          <p:cNvPr id="37" name="Text Box 5"/>
          <p:cNvSpPr txBox="1">
            <a:spLocks noChangeArrowheads="1"/>
          </p:cNvSpPr>
          <p:nvPr/>
        </p:nvSpPr>
        <p:spPr bwMode="auto">
          <a:xfrm>
            <a:off x="827584" y="3092767"/>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400" dirty="0">
                <a:ea typeface="宋体" charset="-122"/>
              </a:rPr>
              <a:t>An example of an AOI implementation is shown. The output  expression can be changed to a POS expression by applying </a:t>
            </a:r>
            <a:r>
              <a:rPr lang="en-US" altLang="zh-CN" sz="2400" dirty="0" err="1">
                <a:ea typeface="宋体" charset="-122"/>
              </a:rPr>
              <a:t>DeMorgan’s</a:t>
            </a:r>
            <a:r>
              <a:rPr lang="en-US" altLang="zh-CN" sz="2400" dirty="0">
                <a:ea typeface="宋体" charset="-122"/>
              </a:rPr>
              <a:t> theorem twice. </a:t>
            </a:r>
          </a:p>
        </p:txBody>
      </p:sp>
      <p:sp>
        <p:nvSpPr>
          <p:cNvPr id="38" name="Text Box 10"/>
          <p:cNvSpPr txBox="1">
            <a:spLocks noChangeArrowheads="1"/>
          </p:cNvSpPr>
          <p:nvPr/>
        </p:nvSpPr>
        <p:spPr bwMode="auto">
          <a:xfrm>
            <a:off x="7410400" y="5808712"/>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8000"/>
                </a:solidFill>
                <a:ea typeface="宋体" charset="-122"/>
                <a:cs typeface="Times New Roman" pitchFamily="18" charset="0"/>
              </a:rPr>
              <a:t>POS</a:t>
            </a:r>
          </a:p>
        </p:txBody>
      </p:sp>
      <p:graphicFrame>
        <p:nvGraphicFramePr>
          <p:cNvPr id="39" name="Object 30"/>
          <p:cNvGraphicFramePr>
            <a:graphicFrameLocks noChangeAspect="1"/>
          </p:cNvGraphicFramePr>
          <p:nvPr>
            <p:extLst>
              <p:ext uri="{D42A27DB-BD31-4B8C-83A1-F6EECF244321}">
                <p14:modId xmlns:p14="http://schemas.microsoft.com/office/powerpoint/2010/main" val="2142823774"/>
              </p:ext>
            </p:extLst>
          </p:nvPr>
        </p:nvGraphicFramePr>
        <p:xfrm>
          <a:off x="781000" y="4513312"/>
          <a:ext cx="6324600" cy="1516063"/>
        </p:xfrm>
        <a:graphic>
          <a:graphicData uri="http://schemas.openxmlformats.org/presentationml/2006/ole">
            <mc:AlternateContent xmlns:mc="http://schemas.openxmlformats.org/markup-compatibility/2006">
              <mc:Choice xmlns:v="urn:schemas-microsoft-com:vml" Requires="v">
                <p:oleObj spid="_x0000_s97387" name="CorelDRAW" r:id="rId3" imgW="2799668" imgH="670723" progId="CorelDRAW.Graphic.13">
                  <p:embed/>
                </p:oleObj>
              </mc:Choice>
              <mc:Fallback>
                <p:oleObj name="CorelDRAW" r:id="rId3" imgW="2799668" imgH="670723"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00" y="4513312"/>
                        <a:ext cx="63246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 name="Group 32"/>
          <p:cNvGrpSpPr>
            <a:grpSpLocks/>
          </p:cNvGrpSpPr>
          <p:nvPr/>
        </p:nvGrpSpPr>
        <p:grpSpPr bwMode="auto">
          <a:xfrm>
            <a:off x="2305000" y="5732512"/>
            <a:ext cx="533400" cy="336550"/>
            <a:chOff x="2832" y="3388"/>
            <a:chExt cx="336" cy="212"/>
          </a:xfrm>
        </p:grpSpPr>
        <p:sp>
          <p:nvSpPr>
            <p:cNvPr id="41" name="Text Box 33"/>
            <p:cNvSpPr txBox="1">
              <a:spLocks noChangeArrowheads="1"/>
            </p:cNvSpPr>
            <p:nvPr/>
          </p:nvSpPr>
          <p:spPr bwMode="auto">
            <a:xfrm>
              <a:off x="2832" y="338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DE</a:t>
              </a:r>
            </a:p>
          </p:txBody>
        </p:sp>
        <p:sp>
          <p:nvSpPr>
            <p:cNvPr id="42" name="Line 34"/>
            <p:cNvSpPr>
              <a:spLocks noChangeShapeType="1"/>
            </p:cNvSpPr>
            <p:nvPr/>
          </p:nvSpPr>
          <p:spPr bwMode="auto">
            <a:xfrm>
              <a:off x="2900" y="3424"/>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43" name="Group 35"/>
          <p:cNvGrpSpPr>
            <a:grpSpLocks/>
          </p:cNvGrpSpPr>
          <p:nvPr/>
        </p:nvGrpSpPr>
        <p:grpSpPr bwMode="auto">
          <a:xfrm>
            <a:off x="2228800" y="4589512"/>
            <a:ext cx="762000" cy="336550"/>
            <a:chOff x="2784" y="2736"/>
            <a:chExt cx="480" cy="212"/>
          </a:xfrm>
        </p:grpSpPr>
        <p:sp>
          <p:nvSpPr>
            <p:cNvPr id="44" name="Text Box 36"/>
            <p:cNvSpPr txBox="1">
              <a:spLocks noChangeArrowheads="1"/>
            </p:cNvSpPr>
            <p:nvPr/>
          </p:nvSpPr>
          <p:spPr bwMode="auto">
            <a:xfrm>
              <a:off x="2784" y="273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ABC</a:t>
              </a:r>
            </a:p>
          </p:txBody>
        </p:sp>
        <p:sp>
          <p:nvSpPr>
            <p:cNvPr id="45" name="Line 37"/>
            <p:cNvSpPr>
              <a:spLocks noChangeShapeType="1"/>
            </p:cNvSpPr>
            <p:nvPr/>
          </p:nvSpPr>
          <p:spPr bwMode="auto">
            <a:xfrm>
              <a:off x="3020" y="27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46" name="Group 38"/>
          <p:cNvGrpSpPr>
            <a:grpSpLocks/>
          </p:cNvGrpSpPr>
          <p:nvPr/>
        </p:nvGrpSpPr>
        <p:grpSpPr bwMode="auto">
          <a:xfrm>
            <a:off x="476200" y="4437112"/>
            <a:ext cx="304800" cy="1631950"/>
            <a:chOff x="1776" y="2640"/>
            <a:chExt cx="192" cy="1028"/>
          </a:xfrm>
        </p:grpSpPr>
        <p:sp>
          <p:nvSpPr>
            <p:cNvPr id="47" name="Text Box 39"/>
            <p:cNvSpPr txBox="1">
              <a:spLocks noChangeArrowheads="1"/>
            </p:cNvSpPr>
            <p:nvPr/>
          </p:nvSpPr>
          <p:spPr bwMode="auto">
            <a:xfrm>
              <a:off x="1776"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A</a:t>
              </a:r>
            </a:p>
          </p:txBody>
        </p:sp>
        <p:sp>
          <p:nvSpPr>
            <p:cNvPr id="48" name="Text Box 40"/>
            <p:cNvSpPr txBox="1">
              <a:spLocks noChangeArrowheads="1"/>
            </p:cNvSpPr>
            <p:nvPr/>
          </p:nvSpPr>
          <p:spPr bwMode="auto">
            <a:xfrm>
              <a:off x="1776"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B</a:t>
              </a:r>
            </a:p>
          </p:txBody>
        </p:sp>
        <p:sp>
          <p:nvSpPr>
            <p:cNvPr id="49" name="Text Box 41"/>
            <p:cNvSpPr txBox="1">
              <a:spLocks noChangeArrowheads="1"/>
            </p:cNvSpPr>
            <p:nvPr/>
          </p:nvSpPr>
          <p:spPr bwMode="auto">
            <a:xfrm>
              <a:off x="1776"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C</a:t>
              </a:r>
            </a:p>
          </p:txBody>
        </p:sp>
        <p:sp>
          <p:nvSpPr>
            <p:cNvPr id="50" name="Line 42"/>
            <p:cNvSpPr>
              <a:spLocks noChangeShapeType="1"/>
            </p:cNvSpPr>
            <p:nvPr/>
          </p:nvSpPr>
          <p:spPr bwMode="auto">
            <a:xfrm>
              <a:off x="1840"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51" name="Text Box 43"/>
            <p:cNvSpPr txBox="1">
              <a:spLocks noChangeArrowheads="1"/>
            </p:cNvSpPr>
            <p:nvPr/>
          </p:nvSpPr>
          <p:spPr bwMode="auto">
            <a:xfrm>
              <a:off x="1776" y="34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E</a:t>
              </a:r>
            </a:p>
          </p:txBody>
        </p:sp>
        <p:sp>
          <p:nvSpPr>
            <p:cNvPr id="52" name="Text Box 44"/>
            <p:cNvSpPr txBox="1">
              <a:spLocks noChangeArrowheads="1"/>
            </p:cNvSpPr>
            <p:nvPr/>
          </p:nvSpPr>
          <p:spPr bwMode="auto">
            <a:xfrm>
              <a:off x="1776"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D</a:t>
              </a:r>
            </a:p>
          </p:txBody>
        </p:sp>
        <p:sp>
          <p:nvSpPr>
            <p:cNvPr id="53" name="Line 45"/>
            <p:cNvSpPr>
              <a:spLocks noChangeShapeType="1"/>
            </p:cNvSpPr>
            <p:nvPr/>
          </p:nvSpPr>
          <p:spPr bwMode="auto">
            <a:xfrm>
              <a:off x="1828"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54" name="Group 47"/>
          <p:cNvGrpSpPr>
            <a:grpSpLocks/>
          </p:cNvGrpSpPr>
          <p:nvPr/>
        </p:nvGrpSpPr>
        <p:grpSpPr bwMode="auto">
          <a:xfrm>
            <a:off x="3295600" y="4938762"/>
            <a:ext cx="1676400" cy="336550"/>
            <a:chOff x="3360" y="2976"/>
            <a:chExt cx="1056" cy="212"/>
          </a:xfrm>
        </p:grpSpPr>
        <p:sp>
          <p:nvSpPr>
            <p:cNvPr id="55" name="Text Box 48"/>
            <p:cNvSpPr txBox="1">
              <a:spLocks noChangeArrowheads="1"/>
            </p:cNvSpPr>
            <p:nvPr/>
          </p:nvSpPr>
          <p:spPr bwMode="auto">
            <a:xfrm>
              <a:off x="3360" y="297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 = ABC</a:t>
              </a:r>
            </a:p>
          </p:txBody>
        </p:sp>
        <p:sp>
          <p:nvSpPr>
            <p:cNvPr id="56" name="Text Box 49"/>
            <p:cNvSpPr txBox="1">
              <a:spLocks noChangeArrowheads="1"/>
            </p:cNvSpPr>
            <p:nvPr/>
          </p:nvSpPr>
          <p:spPr bwMode="auto">
            <a:xfrm>
              <a:off x="3840" y="297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 + DE</a:t>
              </a:r>
            </a:p>
          </p:txBody>
        </p:sp>
        <p:sp>
          <p:nvSpPr>
            <p:cNvPr id="57" name="Line 50"/>
            <p:cNvSpPr>
              <a:spLocks noChangeShapeType="1"/>
            </p:cNvSpPr>
            <p:nvPr/>
          </p:nvSpPr>
          <p:spPr bwMode="auto">
            <a:xfrm>
              <a:off x="4052" y="3016"/>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58" name="Line 51"/>
            <p:cNvSpPr>
              <a:spLocks noChangeShapeType="1"/>
            </p:cNvSpPr>
            <p:nvPr/>
          </p:nvSpPr>
          <p:spPr bwMode="auto">
            <a:xfrm>
              <a:off x="3836" y="302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59" name="Group 58"/>
          <p:cNvGrpSpPr>
            <a:grpSpLocks/>
          </p:cNvGrpSpPr>
          <p:nvPr/>
        </p:nvGrpSpPr>
        <p:grpSpPr bwMode="auto">
          <a:xfrm>
            <a:off x="5276800" y="4938762"/>
            <a:ext cx="1676400" cy="336550"/>
            <a:chOff x="3744" y="2956"/>
            <a:chExt cx="1056" cy="212"/>
          </a:xfrm>
        </p:grpSpPr>
        <p:grpSp>
          <p:nvGrpSpPr>
            <p:cNvPr id="60" name="Group 52"/>
            <p:cNvGrpSpPr>
              <a:grpSpLocks/>
            </p:cNvGrpSpPr>
            <p:nvPr/>
          </p:nvGrpSpPr>
          <p:grpSpPr bwMode="auto">
            <a:xfrm>
              <a:off x="3744" y="2956"/>
              <a:ext cx="1056" cy="212"/>
              <a:chOff x="3360" y="2976"/>
              <a:chExt cx="1056" cy="212"/>
            </a:xfrm>
          </p:grpSpPr>
          <p:sp>
            <p:nvSpPr>
              <p:cNvPr id="62" name="Text Box 53"/>
              <p:cNvSpPr txBox="1">
                <a:spLocks noChangeArrowheads="1"/>
              </p:cNvSpPr>
              <p:nvPr/>
            </p:nvSpPr>
            <p:spPr bwMode="auto">
              <a:xfrm>
                <a:off x="3360" y="297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 = ABC</a:t>
                </a:r>
              </a:p>
            </p:txBody>
          </p:sp>
          <p:sp>
            <p:nvSpPr>
              <p:cNvPr id="63" name="Text Box 54"/>
              <p:cNvSpPr txBox="1">
                <a:spLocks noChangeArrowheads="1"/>
              </p:cNvSpPr>
              <p:nvPr/>
            </p:nvSpPr>
            <p:spPr bwMode="auto">
              <a:xfrm>
                <a:off x="3840" y="297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 + DE</a:t>
                </a:r>
              </a:p>
            </p:txBody>
          </p:sp>
          <p:sp>
            <p:nvSpPr>
              <p:cNvPr id="64" name="Line 55"/>
              <p:cNvSpPr>
                <a:spLocks noChangeShapeType="1"/>
              </p:cNvSpPr>
              <p:nvPr/>
            </p:nvSpPr>
            <p:spPr bwMode="auto">
              <a:xfrm>
                <a:off x="4052" y="3016"/>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65" name="Line 56"/>
              <p:cNvSpPr>
                <a:spLocks noChangeShapeType="1"/>
              </p:cNvSpPr>
              <p:nvPr/>
            </p:nvSpPr>
            <p:spPr bwMode="auto">
              <a:xfrm>
                <a:off x="3836" y="302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61" name="Line 57"/>
            <p:cNvSpPr>
              <a:spLocks noChangeShapeType="1"/>
            </p:cNvSpPr>
            <p:nvPr/>
          </p:nvSpPr>
          <p:spPr bwMode="auto">
            <a:xfrm>
              <a:off x="4041" y="2970"/>
              <a:ext cx="57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66" name="Group 67"/>
          <p:cNvGrpSpPr>
            <a:grpSpLocks/>
          </p:cNvGrpSpPr>
          <p:nvPr/>
        </p:nvGrpSpPr>
        <p:grpSpPr bwMode="auto">
          <a:xfrm>
            <a:off x="5276800" y="5808712"/>
            <a:ext cx="2590800" cy="336550"/>
            <a:chOff x="3744" y="3408"/>
            <a:chExt cx="1632" cy="212"/>
          </a:xfrm>
        </p:grpSpPr>
        <p:sp>
          <p:nvSpPr>
            <p:cNvPr id="67" name="Text Box 61"/>
            <p:cNvSpPr txBox="1">
              <a:spLocks noChangeArrowheads="1"/>
            </p:cNvSpPr>
            <p:nvPr/>
          </p:nvSpPr>
          <p:spPr bwMode="auto">
            <a:xfrm>
              <a:off x="3744" y="3408"/>
              <a:ext cx="1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 = </a:t>
              </a:r>
              <a:r>
                <a:rPr lang="en-US" altLang="zh-CN" sz="1600">
                  <a:solidFill>
                    <a:srgbClr val="FF0000"/>
                  </a:solidFill>
                  <a:ea typeface="宋体" charset="-122"/>
                  <a:cs typeface="Times New Roman" pitchFamily="18" charset="0"/>
                </a:rPr>
                <a:t>(</a:t>
              </a:r>
              <a:r>
                <a:rPr lang="en-US" altLang="zh-CN" sz="1600" i="1">
                  <a:solidFill>
                    <a:srgbClr val="FF0000"/>
                  </a:solidFill>
                  <a:ea typeface="宋体" charset="-122"/>
                  <a:cs typeface="Times New Roman" pitchFamily="18" charset="0"/>
                </a:rPr>
                <a:t>A + B + C</a:t>
              </a:r>
              <a:r>
                <a:rPr lang="en-US" altLang="zh-CN" sz="1600">
                  <a:solidFill>
                    <a:srgbClr val="FF0000"/>
                  </a:solidFill>
                  <a:ea typeface="宋体" charset="-122"/>
                  <a:cs typeface="Times New Roman" pitchFamily="18" charset="0"/>
                </a:rPr>
                <a:t>)(</a:t>
              </a:r>
              <a:r>
                <a:rPr lang="en-US" altLang="zh-CN" sz="1600" i="1">
                  <a:solidFill>
                    <a:srgbClr val="FF0000"/>
                  </a:solidFill>
                  <a:ea typeface="宋体" charset="-122"/>
                  <a:cs typeface="Times New Roman" pitchFamily="18" charset="0"/>
                </a:rPr>
                <a:t>D + E</a:t>
              </a:r>
              <a:r>
                <a:rPr lang="en-US" altLang="zh-CN" sz="1600">
                  <a:solidFill>
                    <a:srgbClr val="FF0000"/>
                  </a:solidFill>
                  <a:ea typeface="宋体" charset="-122"/>
                  <a:cs typeface="Times New Roman" pitchFamily="18" charset="0"/>
                </a:rPr>
                <a:t>)</a:t>
              </a:r>
              <a:endParaRPr lang="en-US" altLang="zh-CN" sz="1600" i="1">
                <a:solidFill>
                  <a:srgbClr val="FF0000"/>
                </a:solidFill>
                <a:ea typeface="宋体" charset="-122"/>
                <a:cs typeface="Times New Roman" pitchFamily="18" charset="0"/>
              </a:endParaRPr>
            </a:p>
          </p:txBody>
        </p:sp>
        <p:sp>
          <p:nvSpPr>
            <p:cNvPr id="68" name="Line 63"/>
            <p:cNvSpPr>
              <a:spLocks noChangeShapeType="1"/>
            </p:cNvSpPr>
            <p:nvPr/>
          </p:nvSpPr>
          <p:spPr bwMode="auto">
            <a:xfrm>
              <a:off x="4310" y="3443"/>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69" name="Line 64"/>
            <p:cNvSpPr>
              <a:spLocks noChangeShapeType="1"/>
            </p:cNvSpPr>
            <p:nvPr/>
          </p:nvSpPr>
          <p:spPr bwMode="auto">
            <a:xfrm>
              <a:off x="4085" y="344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70" name="Line 66"/>
            <p:cNvSpPr>
              <a:spLocks noChangeShapeType="1"/>
            </p:cNvSpPr>
            <p:nvPr/>
          </p:nvSpPr>
          <p:spPr bwMode="auto">
            <a:xfrm>
              <a:off x="4953" y="3443"/>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grpSp>
        <p:nvGrpSpPr>
          <p:cNvPr id="71" name="Group 75"/>
          <p:cNvGrpSpPr>
            <a:grpSpLocks/>
          </p:cNvGrpSpPr>
          <p:nvPr/>
        </p:nvGrpSpPr>
        <p:grpSpPr bwMode="auto">
          <a:xfrm>
            <a:off x="5276800" y="5427712"/>
            <a:ext cx="1600200" cy="336550"/>
            <a:chOff x="3744" y="3264"/>
            <a:chExt cx="1008" cy="212"/>
          </a:xfrm>
        </p:grpSpPr>
        <p:sp>
          <p:nvSpPr>
            <p:cNvPr id="72" name="Text Box 69"/>
            <p:cNvSpPr txBox="1">
              <a:spLocks noChangeArrowheads="1"/>
            </p:cNvSpPr>
            <p:nvPr/>
          </p:nvSpPr>
          <p:spPr bwMode="auto">
            <a:xfrm>
              <a:off x="3744" y="3264"/>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0000"/>
                  </a:solidFill>
                  <a:ea typeface="宋体" charset="-122"/>
                  <a:cs typeface="Times New Roman" pitchFamily="18" charset="0"/>
                </a:rPr>
                <a:t>X = </a:t>
              </a:r>
              <a:r>
                <a:rPr lang="en-US" altLang="zh-CN" sz="1600">
                  <a:solidFill>
                    <a:srgbClr val="FF0000"/>
                  </a:solidFill>
                  <a:ea typeface="宋体" charset="-122"/>
                  <a:cs typeface="Times New Roman" pitchFamily="18" charset="0"/>
                </a:rPr>
                <a:t>(</a:t>
              </a:r>
              <a:r>
                <a:rPr lang="en-US" altLang="zh-CN" sz="1600" i="1">
                  <a:solidFill>
                    <a:srgbClr val="FF0000"/>
                  </a:solidFill>
                  <a:ea typeface="宋体" charset="-122"/>
                  <a:cs typeface="Times New Roman" pitchFamily="18" charset="0"/>
                </a:rPr>
                <a:t>ABC</a:t>
              </a:r>
              <a:r>
                <a:rPr lang="en-US" altLang="zh-CN" sz="1600">
                  <a:solidFill>
                    <a:srgbClr val="FF0000"/>
                  </a:solidFill>
                  <a:ea typeface="宋体" charset="-122"/>
                  <a:cs typeface="Times New Roman" pitchFamily="18" charset="0"/>
                </a:rPr>
                <a:t>)(</a:t>
              </a:r>
              <a:r>
                <a:rPr lang="en-US" altLang="zh-CN" sz="1600" i="1">
                  <a:solidFill>
                    <a:srgbClr val="FF0000"/>
                  </a:solidFill>
                  <a:ea typeface="宋体" charset="-122"/>
                  <a:cs typeface="Times New Roman" pitchFamily="18" charset="0"/>
                </a:rPr>
                <a:t>DE</a:t>
              </a:r>
              <a:r>
                <a:rPr lang="en-US" altLang="zh-CN" sz="1600">
                  <a:solidFill>
                    <a:srgbClr val="FF0000"/>
                  </a:solidFill>
                  <a:ea typeface="宋体" charset="-122"/>
                  <a:cs typeface="Times New Roman" pitchFamily="18" charset="0"/>
                </a:rPr>
                <a:t>)</a:t>
              </a:r>
              <a:endParaRPr lang="en-US" altLang="zh-CN" sz="1600" i="1">
                <a:solidFill>
                  <a:srgbClr val="FF0000"/>
                </a:solidFill>
                <a:ea typeface="宋体" charset="-122"/>
                <a:cs typeface="Times New Roman" pitchFamily="18" charset="0"/>
              </a:endParaRPr>
            </a:p>
          </p:txBody>
        </p:sp>
        <p:sp>
          <p:nvSpPr>
            <p:cNvPr id="73" name="Line 70"/>
            <p:cNvSpPr>
              <a:spLocks noChangeShapeType="1"/>
            </p:cNvSpPr>
            <p:nvPr/>
          </p:nvSpPr>
          <p:spPr bwMode="auto">
            <a:xfrm>
              <a:off x="4238" y="3299"/>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74" name="Line 72"/>
            <p:cNvSpPr>
              <a:spLocks noChangeShapeType="1"/>
            </p:cNvSpPr>
            <p:nvPr/>
          </p:nvSpPr>
          <p:spPr bwMode="auto">
            <a:xfrm>
              <a:off x="4429" y="3307"/>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75" name="Line 73"/>
            <p:cNvSpPr>
              <a:spLocks noChangeShapeType="1"/>
            </p:cNvSpPr>
            <p:nvPr/>
          </p:nvSpPr>
          <p:spPr bwMode="auto">
            <a:xfrm>
              <a:off x="4080" y="3264"/>
              <a:ext cx="25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sp>
          <p:nvSpPr>
            <p:cNvPr id="76" name="Line 74"/>
            <p:cNvSpPr>
              <a:spLocks noChangeShapeType="1"/>
            </p:cNvSpPr>
            <p:nvPr/>
          </p:nvSpPr>
          <p:spPr bwMode="auto">
            <a:xfrm>
              <a:off x="4416" y="3264"/>
              <a:ext cx="192"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itchFamily="18" charset="0"/>
              </a:endParaRPr>
            </a:p>
          </p:txBody>
        </p:sp>
      </p:grpSp>
      <p:sp>
        <p:nvSpPr>
          <p:cNvPr id="77" name="Text Box 76"/>
          <p:cNvSpPr txBox="1">
            <a:spLocks noChangeArrowheads="1"/>
          </p:cNvSpPr>
          <p:nvPr/>
        </p:nvSpPr>
        <p:spPr bwMode="auto">
          <a:xfrm>
            <a:off x="6800800" y="4938762"/>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8000"/>
                </a:solidFill>
                <a:ea typeface="宋体" charset="-122"/>
                <a:cs typeface="Times New Roman" pitchFamily="18" charset="0"/>
              </a:rPr>
              <a:t>AOI</a:t>
            </a:r>
          </a:p>
        </p:txBody>
      </p:sp>
      <p:sp>
        <p:nvSpPr>
          <p:cNvPr id="78" name="Text Box 77"/>
          <p:cNvSpPr txBox="1">
            <a:spLocks noChangeArrowheads="1"/>
          </p:cNvSpPr>
          <p:nvPr/>
        </p:nvSpPr>
        <p:spPr bwMode="auto">
          <a:xfrm>
            <a:off x="6800800" y="539596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008000"/>
                </a:solidFill>
                <a:ea typeface="宋体" charset="-122"/>
                <a:cs typeface="Times New Roman" pitchFamily="18" charset="0"/>
              </a:rPr>
              <a:t>DeMorgan</a:t>
            </a:r>
          </a:p>
        </p:txBody>
      </p:sp>
    </p:spTree>
    <p:extLst>
      <p:ext uri="{BB962C8B-B14F-4D97-AF65-F5344CB8AC3E}">
        <p14:creationId xmlns:p14="http://schemas.microsoft.com/office/powerpoint/2010/main" val="101466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900" decel="100000" fill="hold"/>
                                        <p:tgtEl>
                                          <p:spTgt spid="3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par>
                                <p:cTn id="20" presetID="15"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1000" fill="hold"/>
                                        <p:tgtEl>
                                          <p:spTgt spid="43"/>
                                        </p:tgtEl>
                                        <p:attrNameLst>
                                          <p:attrName>ppt_w</p:attrName>
                                        </p:attrNameLst>
                                      </p:cBhvr>
                                      <p:tavLst>
                                        <p:tav tm="0">
                                          <p:val>
                                            <p:fltVal val="0"/>
                                          </p:val>
                                        </p:tav>
                                        <p:tav tm="100000">
                                          <p:val>
                                            <p:strVal val="#ppt_w"/>
                                          </p:val>
                                        </p:tav>
                                      </p:tavLst>
                                    </p:anim>
                                    <p:anim calcmode="lin" valueType="num">
                                      <p:cBhvr>
                                        <p:cTn id="23" dur="1000" fill="hold"/>
                                        <p:tgtEl>
                                          <p:spTgt spid="43"/>
                                        </p:tgtEl>
                                        <p:attrNameLst>
                                          <p:attrName>ppt_h</p:attrName>
                                        </p:attrNameLst>
                                      </p:cBhvr>
                                      <p:tavLst>
                                        <p:tav tm="0">
                                          <p:val>
                                            <p:fltVal val="0"/>
                                          </p:val>
                                        </p:tav>
                                        <p:tav tm="100000">
                                          <p:val>
                                            <p:strVal val="#ppt_h"/>
                                          </p:val>
                                        </p:tav>
                                      </p:tavLst>
                                    </p:anim>
                                    <p:anim calcmode="lin" valueType="num">
                                      <p:cBhvr>
                                        <p:cTn id="24"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43"/>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1000" fill="hold"/>
                                        <p:tgtEl>
                                          <p:spTgt spid="40"/>
                                        </p:tgtEl>
                                        <p:attrNameLst>
                                          <p:attrName>ppt_w</p:attrName>
                                        </p:attrNameLst>
                                      </p:cBhvr>
                                      <p:tavLst>
                                        <p:tav tm="0">
                                          <p:val>
                                            <p:fltVal val="0"/>
                                          </p:val>
                                        </p:tav>
                                        <p:tav tm="100000">
                                          <p:val>
                                            <p:strVal val="#ppt_w"/>
                                          </p:val>
                                        </p:tav>
                                      </p:tavLst>
                                    </p:anim>
                                    <p:anim calcmode="lin" valueType="num">
                                      <p:cBhvr>
                                        <p:cTn id="29" dur="1000" fill="hold"/>
                                        <p:tgtEl>
                                          <p:spTgt spid="40"/>
                                        </p:tgtEl>
                                        <p:attrNameLst>
                                          <p:attrName>ppt_h</p:attrName>
                                        </p:attrNameLst>
                                      </p:cBhvr>
                                      <p:tavLst>
                                        <p:tav tm="0">
                                          <p:val>
                                            <p:fltVal val="0"/>
                                          </p:val>
                                        </p:tav>
                                        <p:tav tm="100000">
                                          <p:val>
                                            <p:strVal val="#ppt_h"/>
                                          </p:val>
                                        </p:tav>
                                      </p:tavLst>
                                    </p:anim>
                                    <p:anim calcmode="lin" valueType="num">
                                      <p:cBhvr>
                                        <p:cTn id="30"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left)">
                                      <p:cBhvr>
                                        <p:cTn id="35" dur="10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left)">
                                      <p:cBhvr>
                                        <p:cTn id="40" dur="500"/>
                                        <p:tgtEl>
                                          <p:spTgt spid="59"/>
                                        </p:tgtEl>
                                      </p:cBhvr>
                                    </p:animEffect>
                                  </p:childTnLst>
                                </p:cTn>
                              </p:par>
                              <p:par>
                                <p:cTn id="41" presetID="15"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ppt_w</p:attrName>
                                        </p:attrNameLst>
                                      </p:cBhvr>
                                      <p:tavLst>
                                        <p:tav tm="0">
                                          <p:val>
                                            <p:fltVal val="0"/>
                                          </p:val>
                                        </p:tav>
                                        <p:tav tm="100000">
                                          <p:val>
                                            <p:strVal val="#ppt_w"/>
                                          </p:val>
                                        </p:tav>
                                      </p:tavLst>
                                    </p:anim>
                                    <p:anim calcmode="lin" valueType="num">
                                      <p:cBhvr>
                                        <p:cTn id="44" dur="1000" fill="hold"/>
                                        <p:tgtEl>
                                          <p:spTgt spid="77"/>
                                        </p:tgtEl>
                                        <p:attrNameLst>
                                          <p:attrName>ppt_h</p:attrName>
                                        </p:attrNameLst>
                                      </p:cBhvr>
                                      <p:tavLst>
                                        <p:tav tm="0">
                                          <p:val>
                                            <p:fltVal val="0"/>
                                          </p:val>
                                        </p:tav>
                                        <p:tav tm="100000">
                                          <p:val>
                                            <p:strVal val="#ppt_h"/>
                                          </p:val>
                                        </p:tav>
                                      </p:tavLst>
                                    </p:anim>
                                    <p:anim calcmode="lin" valueType="num">
                                      <p:cBhvr>
                                        <p:cTn id="45" dur="1000" fill="hold"/>
                                        <p:tgtEl>
                                          <p:spTgt spid="77"/>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par>
                                <p:cTn id="52" presetID="15"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1000" fill="hold"/>
                                        <p:tgtEl>
                                          <p:spTgt spid="78"/>
                                        </p:tgtEl>
                                        <p:attrNameLst>
                                          <p:attrName>ppt_w</p:attrName>
                                        </p:attrNameLst>
                                      </p:cBhvr>
                                      <p:tavLst>
                                        <p:tav tm="0">
                                          <p:val>
                                            <p:fltVal val="0"/>
                                          </p:val>
                                        </p:tav>
                                        <p:tav tm="100000">
                                          <p:val>
                                            <p:strVal val="#ppt_w"/>
                                          </p:val>
                                        </p:tav>
                                      </p:tavLst>
                                    </p:anim>
                                    <p:anim calcmode="lin" valueType="num">
                                      <p:cBhvr>
                                        <p:cTn id="55" dur="1000" fill="hold"/>
                                        <p:tgtEl>
                                          <p:spTgt spid="78"/>
                                        </p:tgtEl>
                                        <p:attrNameLst>
                                          <p:attrName>ppt_h</p:attrName>
                                        </p:attrNameLst>
                                      </p:cBhvr>
                                      <p:tavLst>
                                        <p:tav tm="0">
                                          <p:val>
                                            <p:fltVal val="0"/>
                                          </p:val>
                                        </p:tav>
                                        <p:tav tm="100000">
                                          <p:val>
                                            <p:strVal val="#ppt_h"/>
                                          </p:val>
                                        </p:tav>
                                      </p:tavLst>
                                    </p:anim>
                                    <p:anim calcmode="lin" valueType="num">
                                      <p:cBhvr>
                                        <p:cTn id="56"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left)">
                                      <p:cBhvr>
                                        <p:cTn id="62" dur="500"/>
                                        <p:tgtEl>
                                          <p:spTgt spid="66"/>
                                        </p:tgtEl>
                                      </p:cBhvr>
                                    </p:animEffect>
                                  </p:childTnLst>
                                </p:cTn>
                              </p:par>
                            </p:childTnLst>
                          </p:cTn>
                        </p:par>
                        <p:par>
                          <p:cTn id="63" fill="hold">
                            <p:stCondLst>
                              <p:cond delay="500"/>
                            </p:stCondLst>
                            <p:childTnLst>
                              <p:par>
                                <p:cTn id="64" presetID="15"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 calcmode="lin" valueType="num">
                                      <p:cBhvr>
                                        <p:cTn id="68" dur="500" fill="hold"/>
                                        <p:tgtEl>
                                          <p:spTgt spid="38"/>
                                        </p:tgtEl>
                                        <p:attrNameLst>
                                          <p:attrName>ppt_x</p:attrName>
                                        </p:attrNameLst>
                                      </p:cBhvr>
                                      <p:tavLst>
                                        <p:tav tm="0" fmla="#ppt_x+(cos(-2*pi*(1-$))*-#ppt_x-sin(-2*pi*(1-$))*(1-#ppt_y))*(1-$)">
                                          <p:val>
                                            <p:fltVal val="0"/>
                                          </p:val>
                                        </p:tav>
                                        <p:tav tm="100000">
                                          <p:val>
                                            <p:fltVal val="1"/>
                                          </p:val>
                                        </p:tav>
                                      </p:tavLst>
                                    </p:anim>
                                    <p:anim calcmode="lin" valueType="num">
                                      <p:cBhvr>
                                        <p:cTn id="69" dur="500" fill="hold"/>
                                        <p:tgtEl>
                                          <p:spTgt spid="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77" grpId="0"/>
      <p:bldP spid="78" grpId="0"/>
    </p:bld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3740</TotalTime>
  <Words>1744</Words>
  <Application>Microsoft Office PowerPoint</Application>
  <PresentationFormat>全屏显示(4:3)</PresentationFormat>
  <Paragraphs>453</Paragraphs>
  <Slides>38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com8_p</vt:lpstr>
      <vt:lpstr>CorelDRAW</vt:lpstr>
      <vt:lpstr>Digital Circuits and Logic Design</vt:lpstr>
      <vt:lpstr>PowerPoint 演示文稿</vt:lpstr>
      <vt:lpstr>Combinational Logic Circuits</vt:lpstr>
      <vt:lpstr>Basic Combinational Logic Circuits</vt:lpstr>
      <vt:lpstr>Basic Combinational Logic Circuits</vt:lpstr>
      <vt:lpstr>Basic Combinational Logic Circuits</vt:lpstr>
      <vt:lpstr>Basic Combinational Logic Circuits</vt:lpstr>
      <vt:lpstr>Basic Combinational Logic Circuits</vt:lpstr>
      <vt:lpstr>Basic Combinational Logic Circuits</vt:lpstr>
      <vt:lpstr>Basic Combinational Logic Circuits</vt:lpstr>
      <vt:lpstr>Basic Combinational Logic Circuits</vt:lpstr>
      <vt:lpstr>Basic 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Combinational Logic Circuits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Shawn</cp:lastModifiedBy>
  <cp:revision>449</cp:revision>
  <dcterms:created xsi:type="dcterms:W3CDTF">2003-10-31T07:41:03Z</dcterms:created>
  <dcterms:modified xsi:type="dcterms:W3CDTF">2014-03-24T02:47:18Z</dcterms:modified>
</cp:coreProperties>
</file>