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83"/>
  </p:notesMasterIdLst>
  <p:sldIdLst>
    <p:sldId id="256" r:id="rId2"/>
    <p:sldId id="257" r:id="rId3"/>
    <p:sldId id="393" r:id="rId4"/>
    <p:sldId id="394" r:id="rId5"/>
    <p:sldId id="429" r:id="rId6"/>
    <p:sldId id="395" r:id="rId7"/>
    <p:sldId id="396" r:id="rId8"/>
    <p:sldId id="397" r:id="rId9"/>
    <p:sldId id="456" r:id="rId10"/>
    <p:sldId id="457" r:id="rId11"/>
    <p:sldId id="458" r:id="rId12"/>
    <p:sldId id="459" r:id="rId13"/>
    <p:sldId id="398" r:id="rId14"/>
    <p:sldId id="430" r:id="rId15"/>
    <p:sldId id="431" r:id="rId16"/>
    <p:sldId id="432" r:id="rId17"/>
    <p:sldId id="433" r:id="rId18"/>
    <p:sldId id="434" r:id="rId19"/>
    <p:sldId id="399" r:id="rId20"/>
    <p:sldId id="435" r:id="rId21"/>
    <p:sldId id="436" r:id="rId22"/>
    <p:sldId id="469" r:id="rId23"/>
    <p:sldId id="437" r:id="rId24"/>
    <p:sldId id="401" r:id="rId25"/>
    <p:sldId id="438" r:id="rId26"/>
    <p:sldId id="403" r:id="rId27"/>
    <p:sldId id="404" r:id="rId28"/>
    <p:sldId id="439" r:id="rId29"/>
    <p:sldId id="440" r:id="rId30"/>
    <p:sldId id="442" r:id="rId31"/>
    <p:sldId id="443" r:id="rId32"/>
    <p:sldId id="444" r:id="rId33"/>
    <p:sldId id="441" r:id="rId34"/>
    <p:sldId id="406" r:id="rId35"/>
    <p:sldId id="407" r:id="rId36"/>
    <p:sldId id="460" r:id="rId37"/>
    <p:sldId id="461" r:id="rId38"/>
    <p:sldId id="445" r:id="rId39"/>
    <p:sldId id="446" r:id="rId40"/>
    <p:sldId id="409" r:id="rId41"/>
    <p:sldId id="410" r:id="rId42"/>
    <p:sldId id="408" r:id="rId43"/>
    <p:sldId id="411" r:id="rId44"/>
    <p:sldId id="447" r:id="rId45"/>
    <p:sldId id="448" r:id="rId46"/>
    <p:sldId id="412" r:id="rId47"/>
    <p:sldId id="413" r:id="rId48"/>
    <p:sldId id="414" r:id="rId49"/>
    <p:sldId id="415" r:id="rId50"/>
    <p:sldId id="470" r:id="rId51"/>
    <p:sldId id="416" r:id="rId52"/>
    <p:sldId id="471" r:id="rId53"/>
    <p:sldId id="449" r:id="rId54"/>
    <p:sldId id="450" r:id="rId55"/>
    <p:sldId id="451" r:id="rId56"/>
    <p:sldId id="452" r:id="rId57"/>
    <p:sldId id="462" r:id="rId58"/>
    <p:sldId id="463" r:id="rId59"/>
    <p:sldId id="464" r:id="rId60"/>
    <p:sldId id="465" r:id="rId61"/>
    <p:sldId id="466" r:id="rId62"/>
    <p:sldId id="467" r:id="rId63"/>
    <p:sldId id="468" r:id="rId64"/>
    <p:sldId id="417" r:id="rId65"/>
    <p:sldId id="453" r:id="rId66"/>
    <p:sldId id="472" r:id="rId67"/>
    <p:sldId id="454" r:id="rId68"/>
    <p:sldId id="455" r:id="rId69"/>
    <p:sldId id="419" r:id="rId70"/>
    <p:sldId id="420" r:id="rId71"/>
    <p:sldId id="473" r:id="rId72"/>
    <p:sldId id="362" r:id="rId73"/>
    <p:sldId id="421" r:id="rId74"/>
    <p:sldId id="422" r:id="rId75"/>
    <p:sldId id="423" r:id="rId76"/>
    <p:sldId id="424" r:id="rId77"/>
    <p:sldId id="425" r:id="rId78"/>
    <p:sldId id="426" r:id="rId79"/>
    <p:sldId id="427" r:id="rId80"/>
    <p:sldId id="428" r:id="rId81"/>
    <p:sldId id="392" r:id="rId8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18" autoAdjust="0"/>
    <p:restoredTop sz="96170" autoAdjust="0"/>
  </p:normalViewPr>
  <p:slideViewPr>
    <p:cSldViewPr>
      <p:cViewPr varScale="1">
        <p:scale>
          <a:sx n="110" d="100"/>
          <a:sy n="110" d="100"/>
        </p:scale>
        <p:origin x="-164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emf"/><Relationship Id="rId4" Type="http://schemas.openxmlformats.org/officeDocument/2006/relationships/image" Target="../media/image76.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8.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zh-CN" altLang="en-US"/>
          </a:p>
        </p:txBody>
      </p:sp>
      <p:sp>
        <p:nvSpPr>
          <p:cNvPr id="37891"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defRPr>
            </a:lvl1pPr>
          </a:lstStyle>
          <a:p>
            <a:pPr>
              <a:defRPr/>
            </a:pPr>
            <a:fld id="{289714BB-A6ED-4F84-8255-EED73A057D5D}" type="slidenum">
              <a:rPr lang="zh-CN" altLang="en-US"/>
              <a:pPr>
                <a:defRPr/>
              </a:pPr>
              <a:t>‹#›</a:t>
            </a:fld>
            <a:endParaRPr lang="en-US" altLang="zh-CN"/>
          </a:p>
        </p:txBody>
      </p:sp>
    </p:spTree>
    <p:extLst>
      <p:ext uri="{BB962C8B-B14F-4D97-AF65-F5344CB8AC3E}">
        <p14:creationId xmlns:p14="http://schemas.microsoft.com/office/powerpoint/2010/main" val="658887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5B8FF9D9-776F-4A54-AAAA-B4663733325A}" type="slidenum">
              <a:rPr lang="zh-CN" altLang="en-US" smtClean="0">
                <a:latin typeface="Arial" charset="0"/>
              </a:rPr>
              <a:pPr/>
              <a:t>1</a:t>
            </a:fld>
            <a:endParaRPr lang="en-US" altLang="zh-CN" smtClean="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Tree>
    <p:extLst>
      <p:ext uri="{BB962C8B-B14F-4D97-AF65-F5344CB8AC3E}">
        <p14:creationId xmlns:p14="http://schemas.microsoft.com/office/powerpoint/2010/main" val="3660164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12</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13</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14</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15</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16</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17</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18</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19</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20</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21</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4</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22</a:t>
            </a:fld>
            <a:endParaRPr lang="en-US" altLang="zh-CN"/>
          </a:p>
        </p:txBody>
      </p:sp>
    </p:spTree>
    <p:extLst>
      <p:ext uri="{BB962C8B-B14F-4D97-AF65-F5344CB8AC3E}">
        <p14:creationId xmlns:p14="http://schemas.microsoft.com/office/powerpoint/2010/main" val="14947234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23</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24</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25</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26</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27</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28</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29</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30</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31</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5</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32</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33</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34</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35</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36</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37</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38</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39</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40</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41</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6</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42</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43</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44</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45</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46</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47</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48</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49</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51</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52</a:t>
            </a:fld>
            <a:endParaRPr lang="en-US" altLang="zh-CN"/>
          </a:p>
        </p:txBody>
      </p:sp>
    </p:spTree>
    <p:extLst>
      <p:ext uri="{BB962C8B-B14F-4D97-AF65-F5344CB8AC3E}">
        <p14:creationId xmlns:p14="http://schemas.microsoft.com/office/powerpoint/2010/main" val="2637474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7</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53</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54</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55</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56</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57</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58</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59</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60</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61</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62</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8</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63</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64</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65</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66</a:t>
            </a:fld>
            <a:endParaRPr lang="en-US" altLang="zh-CN"/>
          </a:p>
        </p:txBody>
      </p:sp>
    </p:spTree>
    <p:extLst>
      <p:ext uri="{BB962C8B-B14F-4D97-AF65-F5344CB8AC3E}">
        <p14:creationId xmlns:p14="http://schemas.microsoft.com/office/powerpoint/2010/main" val="14249891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67</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68</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69</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70</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71</a:t>
            </a:fld>
            <a:endParaRPr lang="en-US" altLang="zh-CN"/>
          </a:p>
        </p:txBody>
      </p:sp>
    </p:spTree>
    <p:extLst>
      <p:ext uri="{BB962C8B-B14F-4D97-AF65-F5344CB8AC3E}">
        <p14:creationId xmlns:p14="http://schemas.microsoft.com/office/powerpoint/2010/main" val="392534113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BB93D9C4-E70D-4B54-A186-A9E63441DC64}" type="slidenum">
              <a:rPr lang="zh-CN" altLang="en-US" smtClean="0">
                <a:latin typeface="Arial" charset="0"/>
              </a:rPr>
              <a:pPr/>
              <a:t>81</a:t>
            </a:fld>
            <a:endParaRPr lang="en-US" altLang="zh-CN" smtClean="0">
              <a:latin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Tree>
    <p:extLst>
      <p:ext uri="{BB962C8B-B14F-4D97-AF65-F5344CB8AC3E}">
        <p14:creationId xmlns:p14="http://schemas.microsoft.com/office/powerpoint/2010/main" val="817933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9</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10</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9714BB-A6ED-4F84-8255-EED73A057D5D}" type="slidenum">
              <a:rPr lang="zh-CN" altLang="en-US" smtClean="0"/>
              <a:pPr>
                <a:defRPr/>
              </a:pPr>
              <a:t>11</a:t>
            </a:fld>
            <a:endParaRPr lang="en-US" altLang="zh-CN"/>
          </a:p>
        </p:txBody>
      </p:sp>
    </p:spTree>
    <p:extLst>
      <p:ext uri="{BB962C8B-B14F-4D97-AF65-F5344CB8AC3E}">
        <p14:creationId xmlns:p14="http://schemas.microsoft.com/office/powerpoint/2010/main" val="17305354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pic>
        <p:nvPicPr>
          <p:cNvPr id="4" name="Picture 31" descr="com8_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0" y="1125538"/>
            <a:ext cx="91440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27988" y="41275"/>
            <a:ext cx="1081087"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Rectangle 21"/>
          <p:cNvSpPr>
            <a:spLocks noGrp="1" noChangeArrowheads="1"/>
          </p:cNvSpPr>
          <p:nvPr>
            <p:ph type="ctrTitle" sz="quarter"/>
          </p:nvPr>
        </p:nvSpPr>
        <p:spPr bwMode="black">
          <a:xfrm>
            <a:off x="955675" y="2924175"/>
            <a:ext cx="8153400" cy="669925"/>
          </a:xfrm>
        </p:spPr>
        <p:txBody>
          <a:bodyPr/>
          <a:lstStyle>
            <a:lvl1pPr>
              <a:defRPr sz="4400" b="1">
                <a:latin typeface="Times New Roman" pitchFamily="18" charset="0"/>
                <a:ea typeface="Arial Unicode MS" pitchFamily="34" charset="-122"/>
                <a:cs typeface="Times New Roman" pitchFamily="18" charset="0"/>
              </a:defRPr>
            </a:lvl1pPr>
          </a:lstStyle>
          <a:p>
            <a:pPr lvl="0"/>
            <a:r>
              <a:rPr lang="zh-CN" altLang="en-US" noProof="0" smtClean="0"/>
              <a:t>单击此处编辑母版标题样式</a:t>
            </a:r>
            <a:endParaRPr lang="en-US" altLang="ko-KR" noProof="0" dirty="0" smtClean="0"/>
          </a:p>
        </p:txBody>
      </p:sp>
      <p:sp>
        <p:nvSpPr>
          <p:cNvPr id="13334" name="Rectangle 22"/>
          <p:cNvSpPr>
            <a:spLocks noGrp="1" noChangeArrowheads="1"/>
          </p:cNvSpPr>
          <p:nvPr>
            <p:ph type="subTitle" sz="quarter" idx="1"/>
          </p:nvPr>
        </p:nvSpPr>
        <p:spPr>
          <a:xfrm>
            <a:off x="2743200" y="6324600"/>
            <a:ext cx="6400800" cy="533400"/>
          </a:xfrm>
        </p:spPr>
        <p:txBody>
          <a:bodyPr/>
          <a:lstStyle>
            <a:lvl1pPr marL="0" indent="0" algn="r">
              <a:buFont typeface="Wingdings" pitchFamily="2" charset="2"/>
              <a:buNone/>
              <a:defRPr sz="1600" b="1"/>
            </a:lvl1pPr>
          </a:lstStyle>
          <a:p>
            <a:pPr lvl="0"/>
            <a:r>
              <a:rPr lang="en-US" altLang="ko-KR" noProof="0" smtClean="0"/>
              <a:t>Click to edit Master subtitle style</a:t>
            </a:r>
          </a:p>
        </p:txBody>
      </p:sp>
    </p:spTree>
    <p:extLst>
      <p:ext uri="{BB962C8B-B14F-4D97-AF65-F5344CB8AC3E}">
        <p14:creationId xmlns:p14="http://schemas.microsoft.com/office/powerpoint/2010/main" val="20918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B72AF9A6-2F4C-44FE-84F0-D473A75E2C6E}" type="slidenum">
              <a:rPr lang="ko-KR" altLang="en-US"/>
              <a:pPr>
                <a:defRPr/>
              </a:pPr>
              <a:t>‹#›</a:t>
            </a:fld>
            <a:endParaRPr lang="en-US" altLang="ko-KR"/>
          </a:p>
        </p:txBody>
      </p:sp>
    </p:spTree>
    <p:extLst>
      <p:ext uri="{BB962C8B-B14F-4D97-AF65-F5344CB8AC3E}">
        <p14:creationId xmlns:p14="http://schemas.microsoft.com/office/powerpoint/2010/main" val="106434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0"/>
            <a:ext cx="2171700" cy="6324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0"/>
            <a:ext cx="6362700" cy="6324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49543D72-667C-4DB3-BF77-E3708D715E71}" type="slidenum">
              <a:rPr lang="ko-KR" altLang="en-US"/>
              <a:pPr>
                <a:defRPr/>
              </a:pPr>
              <a:t>‹#›</a:t>
            </a:fld>
            <a:endParaRPr lang="en-US" altLang="ko-KR"/>
          </a:p>
        </p:txBody>
      </p:sp>
    </p:spTree>
    <p:extLst>
      <p:ext uri="{BB962C8B-B14F-4D97-AF65-F5344CB8AC3E}">
        <p14:creationId xmlns:p14="http://schemas.microsoft.com/office/powerpoint/2010/main" val="2204620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295400" y="0"/>
            <a:ext cx="7848600" cy="76517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844675"/>
            <a:ext cx="8229600" cy="4479925"/>
          </a:xfrm>
        </p:spPr>
        <p:txBody>
          <a:bodyPr/>
          <a:lstStyle/>
          <a:p>
            <a:pPr lvl="0"/>
            <a:endParaRPr lang="zh-CN" altLang="en-US" noProof="0" smtClean="0"/>
          </a:p>
        </p:txBody>
      </p:sp>
      <p:sp>
        <p:nvSpPr>
          <p:cNvPr id="4" name="日期占位符 3"/>
          <p:cNvSpPr>
            <a:spLocks noGrp="1"/>
          </p:cNvSpPr>
          <p:nvPr>
            <p:ph type="dt" sz="half" idx="10"/>
          </p:nvPr>
        </p:nvSpPr>
        <p:spPr>
          <a:xfrm>
            <a:off x="327025" y="6477000"/>
            <a:ext cx="2514600" cy="304800"/>
          </a:xfrm>
          <a:prstGeom prst="rect">
            <a:avLst/>
          </a:prstGeom>
        </p:spPr>
        <p:txBody>
          <a:bodyPr/>
          <a:lstStyle>
            <a:lvl1pPr>
              <a:defRPr/>
            </a:lvl1pPr>
          </a:lstStyle>
          <a:p>
            <a:pPr>
              <a:defRPr/>
            </a:pPr>
            <a:r>
              <a:rPr lang="en-US" altLang="ko-KR"/>
              <a:t>www.themegallery.com</a:t>
            </a:r>
          </a:p>
        </p:txBody>
      </p:sp>
      <p:sp>
        <p:nvSpPr>
          <p:cNvPr id="5" name="页脚占位符 4"/>
          <p:cNvSpPr>
            <a:spLocks noGrp="1"/>
          </p:cNvSpPr>
          <p:nvPr>
            <p:ph type="ftr" sz="quarter" idx="11"/>
          </p:nvPr>
        </p:nvSpPr>
        <p:spPr>
          <a:xfrm>
            <a:off x="5943600" y="6477000"/>
            <a:ext cx="2895600" cy="304800"/>
          </a:xfrm>
          <a:prstGeom prst="rect">
            <a:avLst/>
          </a:prstGeom>
        </p:spPr>
        <p:txBody>
          <a:bodyPr/>
          <a:lstStyle>
            <a:lvl1pPr>
              <a:defRPr/>
            </a:lvl1pPr>
          </a:lstStyle>
          <a:p>
            <a:pPr>
              <a:defRPr/>
            </a:pPr>
            <a:r>
              <a:rPr lang="en-US" altLang="ko-KR"/>
              <a:t>Company Logo</a:t>
            </a:r>
          </a:p>
        </p:txBody>
      </p:sp>
      <p:sp>
        <p:nvSpPr>
          <p:cNvPr id="6" name="灯片编号占位符 5"/>
          <p:cNvSpPr>
            <a:spLocks noGrp="1"/>
          </p:cNvSpPr>
          <p:nvPr>
            <p:ph type="sldNum" sz="quarter" idx="12"/>
          </p:nvPr>
        </p:nvSpPr>
        <p:spPr/>
        <p:txBody>
          <a:bodyPr/>
          <a:lstStyle>
            <a:lvl1pPr>
              <a:defRPr/>
            </a:lvl1pPr>
          </a:lstStyle>
          <a:p>
            <a:pPr>
              <a:defRPr/>
            </a:pPr>
            <a:fld id="{84A00DE5-D3B9-4B72-B95C-8C4548FD8423}" type="slidenum">
              <a:rPr lang="ko-KR" altLang="en-US"/>
              <a:pPr>
                <a:defRPr/>
              </a:pPr>
              <a:t>‹#›</a:t>
            </a:fld>
            <a:endParaRPr lang="en-US" altLang="ko-KR"/>
          </a:p>
        </p:txBody>
      </p:sp>
    </p:spTree>
    <p:extLst>
      <p:ext uri="{BB962C8B-B14F-4D97-AF65-F5344CB8AC3E}">
        <p14:creationId xmlns:p14="http://schemas.microsoft.com/office/powerpoint/2010/main" val="416925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C7203E70-6FBF-4159-A0BA-9087160FE7A6}" type="slidenum">
              <a:rPr lang="ko-KR" altLang="en-US"/>
              <a:pPr>
                <a:defRPr/>
              </a:pPr>
              <a:t>‹#›</a:t>
            </a:fld>
            <a:endParaRPr lang="en-US" altLang="ko-KR"/>
          </a:p>
        </p:txBody>
      </p:sp>
    </p:spTree>
    <p:extLst>
      <p:ext uri="{BB962C8B-B14F-4D97-AF65-F5344CB8AC3E}">
        <p14:creationId xmlns:p14="http://schemas.microsoft.com/office/powerpoint/2010/main" val="89254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
          <p:cNvSpPr>
            <a:spLocks noGrp="1" noChangeArrowheads="1"/>
          </p:cNvSpPr>
          <p:nvPr>
            <p:ph type="sldNum" sz="quarter" idx="10"/>
          </p:nvPr>
        </p:nvSpPr>
        <p:spPr>
          <a:ln/>
        </p:spPr>
        <p:txBody>
          <a:bodyPr/>
          <a:lstStyle>
            <a:lvl1pPr>
              <a:defRPr/>
            </a:lvl1pPr>
          </a:lstStyle>
          <a:p>
            <a:pPr>
              <a:defRPr/>
            </a:pPr>
            <a:fld id="{B15357D2-2DB1-415C-A178-D810A594924D}" type="slidenum">
              <a:rPr lang="ko-KR" altLang="en-US"/>
              <a:pPr>
                <a:defRPr/>
              </a:pPr>
              <a:t>‹#›</a:t>
            </a:fld>
            <a:endParaRPr lang="en-US" altLang="ko-KR"/>
          </a:p>
        </p:txBody>
      </p:sp>
    </p:spTree>
    <p:extLst>
      <p:ext uri="{BB962C8B-B14F-4D97-AF65-F5344CB8AC3E}">
        <p14:creationId xmlns:p14="http://schemas.microsoft.com/office/powerpoint/2010/main" val="1380894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44675"/>
            <a:ext cx="40386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44675"/>
            <a:ext cx="40386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
          <p:cNvSpPr>
            <a:spLocks noGrp="1" noChangeArrowheads="1"/>
          </p:cNvSpPr>
          <p:nvPr>
            <p:ph type="sldNum" sz="quarter" idx="10"/>
          </p:nvPr>
        </p:nvSpPr>
        <p:spPr>
          <a:ln/>
        </p:spPr>
        <p:txBody>
          <a:bodyPr/>
          <a:lstStyle>
            <a:lvl1pPr>
              <a:defRPr/>
            </a:lvl1pPr>
          </a:lstStyle>
          <a:p>
            <a:pPr>
              <a:defRPr/>
            </a:pPr>
            <a:fld id="{21F3AC22-C357-4529-B247-C0C23D54DD8B}" type="slidenum">
              <a:rPr lang="ko-KR" altLang="en-US"/>
              <a:pPr>
                <a:defRPr/>
              </a:pPr>
              <a:t>‹#›</a:t>
            </a:fld>
            <a:endParaRPr lang="en-US" altLang="ko-KR"/>
          </a:p>
        </p:txBody>
      </p:sp>
    </p:spTree>
    <p:extLst>
      <p:ext uri="{BB962C8B-B14F-4D97-AF65-F5344CB8AC3E}">
        <p14:creationId xmlns:p14="http://schemas.microsoft.com/office/powerpoint/2010/main" val="1100214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
          <p:cNvSpPr>
            <a:spLocks noGrp="1" noChangeArrowheads="1"/>
          </p:cNvSpPr>
          <p:nvPr>
            <p:ph type="sldNum" sz="quarter" idx="10"/>
          </p:nvPr>
        </p:nvSpPr>
        <p:spPr>
          <a:ln/>
        </p:spPr>
        <p:txBody>
          <a:bodyPr/>
          <a:lstStyle>
            <a:lvl1pPr>
              <a:defRPr/>
            </a:lvl1pPr>
          </a:lstStyle>
          <a:p>
            <a:pPr>
              <a:defRPr/>
            </a:pPr>
            <a:fld id="{51044C41-A4E7-4FBD-8229-A5E40CC7B746}" type="slidenum">
              <a:rPr lang="ko-KR" altLang="en-US"/>
              <a:pPr>
                <a:defRPr/>
              </a:pPr>
              <a:t>‹#›</a:t>
            </a:fld>
            <a:endParaRPr lang="en-US" altLang="ko-KR"/>
          </a:p>
        </p:txBody>
      </p:sp>
    </p:spTree>
    <p:extLst>
      <p:ext uri="{BB962C8B-B14F-4D97-AF65-F5344CB8AC3E}">
        <p14:creationId xmlns:p14="http://schemas.microsoft.com/office/powerpoint/2010/main" val="347557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
          <p:cNvSpPr>
            <a:spLocks noGrp="1" noChangeArrowheads="1"/>
          </p:cNvSpPr>
          <p:nvPr>
            <p:ph type="sldNum" sz="quarter" idx="10"/>
          </p:nvPr>
        </p:nvSpPr>
        <p:spPr>
          <a:ln/>
        </p:spPr>
        <p:txBody>
          <a:bodyPr/>
          <a:lstStyle>
            <a:lvl1pPr>
              <a:defRPr/>
            </a:lvl1pPr>
          </a:lstStyle>
          <a:p>
            <a:pPr>
              <a:defRPr/>
            </a:pPr>
            <a:fld id="{5238F5CE-442C-4E8D-8FAE-2795FC165F78}" type="slidenum">
              <a:rPr lang="ko-KR" altLang="en-US"/>
              <a:pPr>
                <a:defRPr/>
              </a:pPr>
              <a:t>‹#›</a:t>
            </a:fld>
            <a:endParaRPr lang="en-US" altLang="ko-KR"/>
          </a:p>
        </p:txBody>
      </p:sp>
    </p:spTree>
    <p:extLst>
      <p:ext uri="{BB962C8B-B14F-4D97-AF65-F5344CB8AC3E}">
        <p14:creationId xmlns:p14="http://schemas.microsoft.com/office/powerpoint/2010/main" val="231475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sldNum" sz="quarter" idx="10"/>
          </p:nvPr>
        </p:nvSpPr>
        <p:spPr>
          <a:ln/>
        </p:spPr>
        <p:txBody>
          <a:bodyPr/>
          <a:lstStyle>
            <a:lvl1pPr>
              <a:defRPr/>
            </a:lvl1pPr>
          </a:lstStyle>
          <a:p>
            <a:pPr>
              <a:defRPr/>
            </a:pPr>
            <a:fld id="{C99B9894-C075-4E09-8064-C52471D76FD7}" type="slidenum">
              <a:rPr lang="ko-KR" altLang="en-US"/>
              <a:pPr>
                <a:defRPr/>
              </a:pPr>
              <a:t>‹#›</a:t>
            </a:fld>
            <a:endParaRPr lang="en-US" altLang="ko-KR"/>
          </a:p>
        </p:txBody>
      </p:sp>
    </p:spTree>
    <p:extLst>
      <p:ext uri="{BB962C8B-B14F-4D97-AF65-F5344CB8AC3E}">
        <p14:creationId xmlns:p14="http://schemas.microsoft.com/office/powerpoint/2010/main" val="2981842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44634D2C-90F0-4943-BA24-1074A4424867}" type="slidenum">
              <a:rPr lang="ko-KR" altLang="en-US"/>
              <a:pPr>
                <a:defRPr/>
              </a:pPr>
              <a:t>‹#›</a:t>
            </a:fld>
            <a:endParaRPr lang="en-US" altLang="ko-KR"/>
          </a:p>
        </p:txBody>
      </p:sp>
    </p:spTree>
    <p:extLst>
      <p:ext uri="{BB962C8B-B14F-4D97-AF65-F5344CB8AC3E}">
        <p14:creationId xmlns:p14="http://schemas.microsoft.com/office/powerpoint/2010/main" val="3899698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137656AF-64C5-46E6-85BE-2827307A1FD2}" type="slidenum">
              <a:rPr lang="ko-KR" altLang="en-US"/>
              <a:pPr>
                <a:defRPr/>
              </a:pPr>
              <a:t>‹#›</a:t>
            </a:fld>
            <a:endParaRPr lang="en-US" altLang="ko-KR"/>
          </a:p>
        </p:txBody>
      </p:sp>
    </p:spTree>
    <p:extLst>
      <p:ext uri="{BB962C8B-B14F-4D97-AF65-F5344CB8AC3E}">
        <p14:creationId xmlns:p14="http://schemas.microsoft.com/office/powerpoint/2010/main" val="214718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3" descr="com8_p_sl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91440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1"/>
          <p:cNvSpPr>
            <a:spLocks noGrp="1" noChangeArrowheads="1"/>
          </p:cNvSpPr>
          <p:nvPr>
            <p:ph type="title"/>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p>
        </p:txBody>
      </p:sp>
      <p:sp>
        <p:nvSpPr>
          <p:cNvPr id="1028" name="Rectangle 22"/>
          <p:cNvSpPr>
            <a:spLocks noGrp="1" noChangeArrowheads="1"/>
          </p:cNvSpPr>
          <p:nvPr>
            <p:ph type="body" idx="1"/>
          </p:nvPr>
        </p:nvSpPr>
        <p:spPr bwMode="auto">
          <a:xfrm>
            <a:off x="457200" y="1844675"/>
            <a:ext cx="8229600"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2313" name="Rectangle 25"/>
          <p:cNvSpPr>
            <a:spLocks noGrp="1" noChangeArrowheads="1"/>
          </p:cNvSpPr>
          <p:nvPr>
            <p:ph type="sldNum" sz="quarter" idx="4"/>
          </p:nvPr>
        </p:nvSpPr>
        <p:spPr bwMode="auto">
          <a:xfrm>
            <a:off x="3276600" y="6477000"/>
            <a:ext cx="21336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sz="1200" b="1">
                <a:latin typeface="+mn-lt"/>
                <a:ea typeface="Gulim" pitchFamily="34" charset="-127"/>
              </a:defRPr>
            </a:lvl1pPr>
          </a:lstStyle>
          <a:p>
            <a:pPr>
              <a:defRPr/>
            </a:pPr>
            <a:fld id="{D464D405-6D98-4C01-A861-B2189BA8F626}" type="slidenum">
              <a:rPr lang="ko-KR" altLang="en-US"/>
              <a:pPr>
                <a:defRPr/>
              </a:pPr>
              <a:t>‹#›</a:t>
            </a:fld>
            <a:endParaRPr lang="en-US" altLang="ko-KR"/>
          </a:p>
        </p:txBody>
      </p:sp>
      <p:pic>
        <p:nvPicPr>
          <p:cNvPr id="1030" name="图片 1"/>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885113" y="5673725"/>
            <a:ext cx="11874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1"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2" r:id="rId12"/>
  </p:sldLayoutIdLst>
  <p:timing>
    <p:tnLst>
      <p:par>
        <p:cTn id="1" dur="indefinite" restart="never" nodeType="tmRoot"/>
      </p:par>
    </p:tnLst>
  </p:timing>
  <p:hf sldNum="0" hdr="0"/>
  <p:txStyles>
    <p:titleStyle>
      <a:lvl1pPr algn="r" rtl="0" eaLnBrk="0" fontAlgn="base" hangingPunct="0">
        <a:spcBef>
          <a:spcPct val="0"/>
        </a:spcBef>
        <a:spcAft>
          <a:spcPct val="0"/>
        </a:spcAft>
        <a:defRPr sz="3600" b="1">
          <a:solidFill>
            <a:schemeClr val="tx2"/>
          </a:solidFill>
          <a:latin typeface="Times New Roman" pitchFamily="18" charset="0"/>
          <a:ea typeface="+mj-ea"/>
          <a:cs typeface="Times New Roman" pitchFamily="18" charset="0"/>
        </a:defRPr>
      </a:lvl1pPr>
      <a:lvl2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2pPr>
      <a:lvl3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3pPr>
      <a:lvl4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4pPr>
      <a:lvl5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5pPr>
      <a:lvl6pPr marL="457200" algn="r" rtl="0" fontAlgn="base">
        <a:spcBef>
          <a:spcPct val="0"/>
        </a:spcBef>
        <a:spcAft>
          <a:spcPct val="0"/>
        </a:spcAft>
        <a:defRPr sz="3600">
          <a:solidFill>
            <a:schemeClr val="tx2"/>
          </a:solidFill>
          <a:latin typeface="Arial Black" pitchFamily="34" charset="0"/>
        </a:defRPr>
      </a:lvl6pPr>
      <a:lvl7pPr marL="914400" algn="r" rtl="0" fontAlgn="base">
        <a:spcBef>
          <a:spcPct val="0"/>
        </a:spcBef>
        <a:spcAft>
          <a:spcPct val="0"/>
        </a:spcAft>
        <a:defRPr sz="3600">
          <a:solidFill>
            <a:schemeClr val="tx2"/>
          </a:solidFill>
          <a:latin typeface="Arial Black" pitchFamily="34" charset="0"/>
        </a:defRPr>
      </a:lvl7pPr>
      <a:lvl8pPr marL="1371600" algn="r" rtl="0" fontAlgn="base">
        <a:spcBef>
          <a:spcPct val="0"/>
        </a:spcBef>
        <a:spcAft>
          <a:spcPct val="0"/>
        </a:spcAft>
        <a:defRPr sz="3600">
          <a:solidFill>
            <a:schemeClr val="tx2"/>
          </a:solidFill>
          <a:latin typeface="Arial Black" pitchFamily="34" charset="0"/>
        </a:defRPr>
      </a:lvl8pPr>
      <a:lvl9pPr marL="1828800" algn="r" rtl="0" fontAlgn="base">
        <a:spcBef>
          <a:spcPct val="0"/>
        </a:spcBef>
        <a:spcAft>
          <a:spcPct val="0"/>
        </a:spcAft>
        <a:defRPr sz="3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9.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4.wmf"/><Relationship Id="rId4" Type="http://schemas.openxmlformats.org/officeDocument/2006/relationships/oleObject" Target="../embeddings/oleObject10.bin"/><Relationship Id="rId9" Type="http://schemas.openxmlformats.org/officeDocument/2006/relationships/image" Target="../media/image16.wmf"/></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8.emf"/><Relationship Id="rId4"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6.emf"/><Relationship Id="rId4" Type="http://schemas.openxmlformats.org/officeDocument/2006/relationships/oleObject" Target="../embeddings/oleObject1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9.emf"/><Relationship Id="rId4"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1.emf"/><Relationship Id="rId4" Type="http://schemas.openxmlformats.org/officeDocument/2006/relationships/oleObject" Target="../embeddings/oleObject16.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8.bin"/><Relationship Id="rId5" Type="http://schemas.openxmlformats.org/officeDocument/2006/relationships/image" Target="../media/image32.emf"/><Relationship Id="rId4" Type="http://schemas.openxmlformats.org/officeDocument/2006/relationships/oleObject" Target="../embeddings/oleObject17.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4.emf"/><Relationship Id="rId4" Type="http://schemas.openxmlformats.org/officeDocument/2006/relationships/oleObject" Target="../embeddings/oleObject19.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5.emf"/><Relationship Id="rId4" Type="http://schemas.openxmlformats.org/officeDocument/2006/relationships/oleObject" Target="../embeddings/oleObject20.bin"/></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e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9.wmf"/><Relationship Id="rId5" Type="http://schemas.openxmlformats.org/officeDocument/2006/relationships/oleObject" Target="../embeddings/oleObject21.bin"/><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44.emf"/><Relationship Id="rId4" Type="http://schemas.openxmlformats.org/officeDocument/2006/relationships/oleObject" Target="../embeddings/oleObject22.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45.emf"/><Relationship Id="rId4" Type="http://schemas.openxmlformats.org/officeDocument/2006/relationships/oleObject" Target="../embeddings/oleObject23.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5.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48.emf"/><Relationship Id="rId4" Type="http://schemas.openxmlformats.org/officeDocument/2006/relationships/oleObject" Target="../embeddings/oleObject24.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49.emf"/><Relationship Id="rId4" Type="http://schemas.openxmlformats.org/officeDocument/2006/relationships/oleObject" Target="../embeddings/oleObject25.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50.emf"/><Relationship Id="rId4" Type="http://schemas.openxmlformats.org/officeDocument/2006/relationships/oleObject" Target="../embeddings/oleObject26.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51.emf"/><Relationship Id="rId4" Type="http://schemas.openxmlformats.org/officeDocument/2006/relationships/oleObject" Target="../embeddings/oleObject27.bin"/></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54.e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29.bin"/><Relationship Id="rId5" Type="http://schemas.openxmlformats.org/officeDocument/2006/relationships/image" Target="../media/image51.emf"/><Relationship Id="rId4" Type="http://schemas.openxmlformats.org/officeDocument/2006/relationships/oleObject" Target="../embeddings/oleObject28.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55.emf"/><Relationship Id="rId4" Type="http://schemas.openxmlformats.org/officeDocument/2006/relationships/oleObject" Target="../embeddings/oleObject30.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56.emf"/><Relationship Id="rId4" Type="http://schemas.openxmlformats.org/officeDocument/2006/relationships/oleObject" Target="../embeddings/oleObject31.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57.emf"/><Relationship Id="rId4" Type="http://schemas.openxmlformats.org/officeDocument/2006/relationships/oleObject" Target="../embeddings/oleObject32.bin"/></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58.emf"/><Relationship Id="rId4" Type="http://schemas.openxmlformats.org/officeDocument/2006/relationships/oleObject" Target="../embeddings/oleObject33.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50.xml"/><Relationship Id="rId7" Type="http://schemas.openxmlformats.org/officeDocument/2006/relationships/image" Target="../media/image59.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34.bin"/><Relationship Id="rId5" Type="http://schemas.openxmlformats.org/officeDocument/2006/relationships/image" Target="../media/image62.png"/><Relationship Id="rId4" Type="http://schemas.openxmlformats.org/officeDocument/2006/relationships/image" Target="../media/image61.png"/><Relationship Id="rId9" Type="http://schemas.openxmlformats.org/officeDocument/2006/relationships/image" Target="../media/image60.wmf"/></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63.png"/><Relationship Id="rId5" Type="http://schemas.openxmlformats.org/officeDocument/2006/relationships/image" Target="../media/image60.wmf"/><Relationship Id="rId4" Type="http://schemas.openxmlformats.org/officeDocument/2006/relationships/oleObject" Target="../embeddings/oleObject36.bin"/></Relationships>
</file>

<file path=ppt/slides/_rels/slide5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66.png"/><Relationship Id="rId5" Type="http://schemas.openxmlformats.org/officeDocument/2006/relationships/image" Target="../media/image65.wmf"/><Relationship Id="rId4" Type="http://schemas.openxmlformats.org/officeDocument/2006/relationships/oleObject" Target="../embeddings/oleObject37.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oleObject" Target="../embeddings/oleObject6.bin"/></Relationships>
</file>

<file path=ppt/slides/_rels/slide6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72.png"/><Relationship Id="rId5" Type="http://schemas.openxmlformats.org/officeDocument/2006/relationships/image" Target="../media/image71.wmf"/><Relationship Id="rId4" Type="http://schemas.openxmlformats.org/officeDocument/2006/relationships/oleObject" Target="../embeddings/oleObject38.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notesSlide" Target="../notesSlides/notesSlide59.xml"/><Relationship Id="rId7" Type="http://schemas.openxmlformats.org/officeDocument/2006/relationships/image" Target="../media/image74.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40.bin"/><Relationship Id="rId11" Type="http://schemas.openxmlformats.org/officeDocument/2006/relationships/image" Target="../media/image76.wmf"/><Relationship Id="rId5" Type="http://schemas.openxmlformats.org/officeDocument/2006/relationships/image" Target="../media/image73.e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75.wmf"/></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notesSlide" Target="../notesSlides/notesSlide60.xml"/><Relationship Id="rId7" Type="http://schemas.openxmlformats.org/officeDocument/2006/relationships/image" Target="../media/image75.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44.bin"/><Relationship Id="rId5" Type="http://schemas.openxmlformats.org/officeDocument/2006/relationships/image" Target="../media/image74.wmf"/><Relationship Id="rId10" Type="http://schemas.openxmlformats.org/officeDocument/2006/relationships/image" Target="../media/image77.png"/><Relationship Id="rId4" Type="http://schemas.openxmlformats.org/officeDocument/2006/relationships/oleObject" Target="../embeddings/oleObject43.bin"/><Relationship Id="rId9" Type="http://schemas.openxmlformats.org/officeDocument/2006/relationships/image" Target="../media/image76.w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78.emf"/><Relationship Id="rId4" Type="http://schemas.openxmlformats.org/officeDocument/2006/relationships/oleObject" Target="../embeddings/oleObject46.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78.emf"/><Relationship Id="rId4" Type="http://schemas.openxmlformats.org/officeDocument/2006/relationships/oleObject" Target="../embeddings/oleObject47.bin"/></Relationships>
</file>

<file path=ppt/slides/_rels/slide6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8.emf"/><Relationship Id="rId4" Type="http://schemas.openxmlformats.org/officeDocument/2006/relationships/oleObject" Target="../embeddings/oleObject7.bin"/></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81.emf"/><Relationship Id="rId4" Type="http://schemas.openxmlformats.org/officeDocument/2006/relationships/oleObject" Target="../embeddings/oleObject48.bin"/></Relationships>
</file>

<file path=ppt/slides/_rels/slide7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10.e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26.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33.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33.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51.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58.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emf"/><Relationship Id="rId4" Type="http://schemas.openxmlformats.org/officeDocument/2006/relationships/oleObject" Target="../embeddings/oleObject9.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altLang="zh-CN" sz="3600" smtClean="0">
                <a:cs typeface="Arial Unicode MS" pitchFamily="34" charset="-122"/>
              </a:rPr>
              <a:t>Digital Circuits and Logic Design</a:t>
            </a:r>
            <a:endParaRPr lang="ko-KR" altLang="en-US" sz="3600" smtClean="0">
              <a:ea typeface="Gulim" pitchFamily="34" charset="-127"/>
            </a:endParaRPr>
          </a:p>
        </p:txBody>
      </p:sp>
      <p:sp>
        <p:nvSpPr>
          <p:cNvPr id="4099" name="Rectangle 3"/>
          <p:cNvSpPr>
            <a:spLocks noGrp="1" noChangeArrowheads="1"/>
          </p:cNvSpPr>
          <p:nvPr>
            <p:ph type="subTitle" idx="1"/>
          </p:nvPr>
        </p:nvSpPr>
        <p:spPr>
          <a:xfrm>
            <a:off x="827088" y="4221163"/>
            <a:ext cx="7429500" cy="1600200"/>
          </a:xfrm>
        </p:spPr>
        <p:txBody>
          <a:bodyPr/>
          <a:lstStyle/>
          <a:p>
            <a:pPr algn="ctr" eaLnBrk="1" hangingPunct="1"/>
            <a:r>
              <a:rPr lang="en-US" altLang="zh-CN" sz="2800" dirty="0" smtClean="0">
                <a:ea typeface="宋体" pitchFamily="2" charset="-122"/>
              </a:rPr>
              <a:t>Chapter 6</a:t>
            </a:r>
          </a:p>
          <a:p>
            <a:pPr algn="ctr" eaLnBrk="1" hangingPunct="1"/>
            <a:r>
              <a:rPr lang="en-US" altLang="zh-CN" sz="2800" dirty="0" smtClean="0">
                <a:ea typeface="宋体" pitchFamily="2" charset="-122"/>
              </a:rPr>
              <a:t>Functions of Combinational Logic Analysis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Adder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The Look-Ahead Carry Adder (</a:t>
            </a:r>
            <a:r>
              <a:rPr lang="zh-CN" altLang="en-US" b="1" dirty="0" smtClean="0">
                <a:ea typeface="宋体" charset="-122"/>
              </a:rPr>
              <a:t>超前进位加法器</a:t>
            </a:r>
            <a:r>
              <a:rPr lang="en-US" altLang="zh-CN" b="1" dirty="0" smtClean="0">
                <a:ea typeface="宋体" charset="-122"/>
              </a:rPr>
              <a:t>)</a:t>
            </a:r>
            <a:endParaRPr lang="en-US" altLang="zh-CN" b="1" dirty="0">
              <a:ea typeface="宋体" charset="-122"/>
            </a:endParaRPr>
          </a:p>
        </p:txBody>
      </p:sp>
      <p:sp>
        <p:nvSpPr>
          <p:cNvPr id="89" name="Text Box 59"/>
          <p:cNvSpPr txBox="1">
            <a:spLocks noChangeArrowheads="1"/>
          </p:cNvSpPr>
          <p:nvPr/>
        </p:nvSpPr>
        <p:spPr bwMode="auto">
          <a:xfrm>
            <a:off x="899592" y="2309971"/>
            <a:ext cx="792088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400" dirty="0" smtClean="0">
                <a:ea typeface="宋体" charset="-122"/>
              </a:rPr>
              <a:t>Anticipates the output carry of each stage and </a:t>
            </a:r>
            <a:r>
              <a:rPr lang="en-US" altLang="zh-CN" sz="2400" smtClean="0">
                <a:ea typeface="宋体" charset="-122"/>
              </a:rPr>
              <a:t>the inputs </a:t>
            </a:r>
            <a:r>
              <a:rPr lang="en-US" altLang="zh-CN" sz="2400" dirty="0">
                <a:ea typeface="宋体" charset="-122"/>
              </a:rPr>
              <a:t>P</a:t>
            </a:r>
            <a:r>
              <a:rPr lang="en-US" altLang="zh-CN" sz="2400" smtClean="0">
                <a:ea typeface="宋体" charset="-122"/>
              </a:rPr>
              <a:t>roduces </a:t>
            </a:r>
            <a:r>
              <a:rPr lang="en-US" altLang="zh-CN" sz="2400" dirty="0" smtClean="0">
                <a:ea typeface="宋体" charset="-122"/>
              </a:rPr>
              <a:t>the output carry by either carry generation or carry propagation.</a:t>
            </a:r>
            <a:endParaRPr lang="en-US" altLang="zh-CN" sz="2400" dirty="0">
              <a:ea typeface="宋体" charset="-122"/>
            </a:endParaRPr>
          </a:p>
        </p:txBody>
      </p:sp>
      <p:pic>
        <p:nvPicPr>
          <p:cNvPr id="162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2767" y="3510300"/>
            <a:ext cx="5134345" cy="3207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8243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Adder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The Look-Ahead Carry Adder </a:t>
            </a:r>
            <a:endParaRPr lang="en-US" altLang="zh-CN" b="1" dirty="0">
              <a:ea typeface="宋体" charset="-122"/>
            </a:endParaRPr>
          </a:p>
        </p:txBody>
      </p:sp>
      <p:sp>
        <p:nvSpPr>
          <p:cNvPr id="89" name="Text Box 59"/>
          <p:cNvSpPr txBox="1">
            <a:spLocks noChangeArrowheads="1"/>
          </p:cNvSpPr>
          <p:nvPr/>
        </p:nvSpPr>
        <p:spPr bwMode="auto">
          <a:xfrm>
            <a:off x="899592" y="2348880"/>
            <a:ext cx="792088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ts val="0"/>
              </a:spcBef>
            </a:pPr>
            <a:r>
              <a:rPr lang="en-US" altLang="zh-CN" sz="2400" b="1" dirty="0" smtClean="0">
                <a:ea typeface="宋体" charset="-122"/>
              </a:rPr>
              <a:t>Carry generation (</a:t>
            </a:r>
            <a:r>
              <a:rPr lang="en-US" altLang="zh-CN" sz="2400" b="1" i="1" dirty="0" smtClean="0">
                <a:ea typeface="宋体" charset="-122"/>
              </a:rPr>
              <a:t>C</a:t>
            </a:r>
            <a:r>
              <a:rPr lang="en-US" altLang="zh-CN" sz="2400" b="1" i="1" baseline="-25000" dirty="0" smtClean="0">
                <a:ea typeface="宋体" charset="-122"/>
              </a:rPr>
              <a:t>g</a:t>
            </a:r>
            <a:r>
              <a:rPr lang="en-US" altLang="zh-CN" sz="2400" b="1" dirty="0" smtClean="0">
                <a:ea typeface="宋体" charset="-122"/>
              </a:rPr>
              <a:t>)</a:t>
            </a:r>
          </a:p>
          <a:p>
            <a:pPr algn="just">
              <a:spcBef>
                <a:spcPts val="0"/>
              </a:spcBef>
            </a:pPr>
            <a:r>
              <a:rPr lang="en-US" altLang="zh-CN" sz="2400" dirty="0" smtClean="0">
                <a:ea typeface="宋体" charset="-122"/>
              </a:rPr>
              <a:t>A carry is generated only when both input bits are 1s</a:t>
            </a:r>
            <a:endParaRPr lang="en-US" altLang="zh-CN" sz="2400" dirty="0">
              <a:ea typeface="宋体"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398527448"/>
              </p:ext>
            </p:extLst>
          </p:nvPr>
        </p:nvGraphicFramePr>
        <p:xfrm>
          <a:off x="3851920" y="3212976"/>
          <a:ext cx="1009650" cy="427038"/>
        </p:xfrm>
        <a:graphic>
          <a:graphicData uri="http://schemas.openxmlformats.org/presentationml/2006/ole">
            <mc:AlternateContent xmlns:mc="http://schemas.openxmlformats.org/markup-compatibility/2006">
              <mc:Choice xmlns:v="urn:schemas-microsoft-com:vml" Requires="v">
                <p:oleObj spid="_x0000_s162965" name="Equation" r:id="rId4" imgW="571320" imgH="241200" progId="Equation.DSMT4">
                  <p:embed/>
                </p:oleObj>
              </mc:Choice>
              <mc:Fallback>
                <p:oleObj name="Equation" r:id="rId4" imgW="571320" imgH="241200" progId="Equation.DSMT4">
                  <p:embed/>
                  <p:pic>
                    <p:nvPicPr>
                      <p:cNvPr id="0" name=""/>
                      <p:cNvPicPr>
                        <a:picLocks noChangeAspect="1" noChangeArrowheads="1"/>
                      </p:cNvPicPr>
                      <p:nvPr/>
                    </p:nvPicPr>
                    <p:blipFill>
                      <a:blip r:embed="rId5"/>
                      <a:srcRect/>
                      <a:stretch>
                        <a:fillRect/>
                      </a:stretch>
                    </p:blipFill>
                    <p:spPr bwMode="auto">
                      <a:xfrm>
                        <a:off x="3851920" y="3212976"/>
                        <a:ext cx="10096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59"/>
          <p:cNvSpPr txBox="1">
            <a:spLocks noChangeArrowheads="1"/>
          </p:cNvSpPr>
          <p:nvPr/>
        </p:nvSpPr>
        <p:spPr bwMode="auto">
          <a:xfrm>
            <a:off x="899592" y="3596823"/>
            <a:ext cx="792088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ts val="0"/>
              </a:spcBef>
            </a:pPr>
            <a:r>
              <a:rPr lang="en-US" altLang="zh-CN" sz="2400" b="1" dirty="0" smtClean="0">
                <a:ea typeface="宋体" charset="-122"/>
              </a:rPr>
              <a:t>Carry propagation (</a:t>
            </a:r>
            <a:r>
              <a:rPr lang="en-US" altLang="zh-CN" sz="2400" b="1" i="1" dirty="0" err="1" smtClean="0">
                <a:ea typeface="宋体" charset="-122"/>
              </a:rPr>
              <a:t>C</a:t>
            </a:r>
            <a:r>
              <a:rPr lang="en-US" altLang="zh-CN" sz="2400" b="1" i="1" baseline="-25000" dirty="0" err="1" smtClean="0">
                <a:ea typeface="宋体" charset="-122"/>
              </a:rPr>
              <a:t>p</a:t>
            </a:r>
            <a:r>
              <a:rPr lang="en-US" altLang="zh-CN" sz="2400" b="1" dirty="0" smtClean="0">
                <a:ea typeface="宋体" charset="-122"/>
              </a:rPr>
              <a:t>)</a:t>
            </a:r>
          </a:p>
          <a:p>
            <a:pPr algn="just">
              <a:spcBef>
                <a:spcPts val="0"/>
              </a:spcBef>
            </a:pPr>
            <a:r>
              <a:rPr lang="en-US" altLang="zh-CN" sz="2400" dirty="0" smtClean="0">
                <a:ea typeface="宋体" charset="-122"/>
              </a:rPr>
              <a:t>An input carry may be propagated by the full-adder when either or both of the input bits are 1s</a:t>
            </a:r>
            <a:endParaRPr lang="en-US" altLang="zh-CN" sz="2400" dirty="0">
              <a:ea typeface="宋体"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255794284"/>
              </p:ext>
            </p:extLst>
          </p:nvPr>
        </p:nvGraphicFramePr>
        <p:xfrm>
          <a:off x="3727450" y="4869160"/>
          <a:ext cx="1255713" cy="427038"/>
        </p:xfrm>
        <a:graphic>
          <a:graphicData uri="http://schemas.openxmlformats.org/presentationml/2006/ole">
            <mc:AlternateContent xmlns:mc="http://schemas.openxmlformats.org/markup-compatibility/2006">
              <mc:Choice xmlns:v="urn:schemas-microsoft-com:vml" Requires="v">
                <p:oleObj spid="_x0000_s162966" name="Equation" r:id="rId6" imgW="711000" imgH="241200" progId="Equation.DSMT4">
                  <p:embed/>
                </p:oleObj>
              </mc:Choice>
              <mc:Fallback>
                <p:oleObj name="Equation" r:id="rId6" imgW="711000" imgH="241200" progId="Equation.DSMT4">
                  <p:embed/>
                  <p:pic>
                    <p:nvPicPr>
                      <p:cNvPr id="0" name=""/>
                      <p:cNvPicPr>
                        <a:picLocks noChangeAspect="1" noChangeArrowheads="1"/>
                      </p:cNvPicPr>
                      <p:nvPr/>
                    </p:nvPicPr>
                    <p:blipFill>
                      <a:blip r:embed="rId7"/>
                      <a:srcRect/>
                      <a:stretch>
                        <a:fillRect/>
                      </a:stretch>
                    </p:blipFill>
                    <p:spPr bwMode="auto">
                      <a:xfrm>
                        <a:off x="3727450" y="4869160"/>
                        <a:ext cx="12557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75158845"/>
              </p:ext>
            </p:extLst>
          </p:nvPr>
        </p:nvGraphicFramePr>
        <p:xfrm>
          <a:off x="3491880" y="5949280"/>
          <a:ext cx="1882775" cy="427038"/>
        </p:xfrm>
        <a:graphic>
          <a:graphicData uri="http://schemas.openxmlformats.org/presentationml/2006/ole">
            <mc:AlternateContent xmlns:mc="http://schemas.openxmlformats.org/markup-compatibility/2006">
              <mc:Choice xmlns:v="urn:schemas-microsoft-com:vml" Requires="v">
                <p:oleObj spid="_x0000_s162967" name="Equation" r:id="rId8" imgW="1066680" imgH="241200" progId="Equation.DSMT4">
                  <p:embed/>
                </p:oleObj>
              </mc:Choice>
              <mc:Fallback>
                <p:oleObj name="Equation" r:id="rId8" imgW="1066680" imgH="241200" progId="Equation.DSMT4">
                  <p:embed/>
                  <p:pic>
                    <p:nvPicPr>
                      <p:cNvPr id="0" name=""/>
                      <p:cNvPicPr>
                        <a:picLocks noChangeAspect="1" noChangeArrowheads="1"/>
                      </p:cNvPicPr>
                      <p:nvPr/>
                    </p:nvPicPr>
                    <p:blipFill>
                      <a:blip r:embed="rId9"/>
                      <a:srcRect/>
                      <a:stretch>
                        <a:fillRect/>
                      </a:stretch>
                    </p:blipFill>
                    <p:spPr bwMode="auto">
                      <a:xfrm>
                        <a:off x="3491880" y="5949280"/>
                        <a:ext cx="18827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59"/>
          <p:cNvSpPr txBox="1">
            <a:spLocks noChangeArrowheads="1"/>
          </p:cNvSpPr>
          <p:nvPr/>
        </p:nvSpPr>
        <p:spPr bwMode="auto">
          <a:xfrm>
            <a:off x="899592" y="5334307"/>
            <a:ext cx="79208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ts val="0"/>
              </a:spcBef>
            </a:pPr>
            <a:r>
              <a:rPr lang="en-US" altLang="zh-CN" sz="2400" b="1" dirty="0" smtClean="0">
                <a:ea typeface="宋体" charset="-122"/>
              </a:rPr>
              <a:t>Output carry (</a:t>
            </a:r>
            <a:r>
              <a:rPr lang="en-US" altLang="zh-CN" sz="2400" b="1" i="1" dirty="0" err="1" smtClean="0">
                <a:ea typeface="宋体" charset="-122"/>
              </a:rPr>
              <a:t>C</a:t>
            </a:r>
            <a:r>
              <a:rPr lang="en-US" altLang="zh-CN" sz="2400" b="1" i="1" baseline="-25000" dirty="0" err="1" smtClean="0">
                <a:ea typeface="宋体" charset="-122"/>
              </a:rPr>
              <a:t>out</a:t>
            </a:r>
            <a:r>
              <a:rPr lang="en-US" altLang="zh-CN" sz="2400" b="1" dirty="0" smtClean="0">
                <a:ea typeface="宋体" charset="-122"/>
              </a:rPr>
              <a:t>)</a:t>
            </a:r>
          </a:p>
        </p:txBody>
      </p:sp>
    </p:spTree>
    <p:extLst>
      <p:ext uri="{BB962C8B-B14F-4D97-AF65-F5344CB8AC3E}">
        <p14:creationId xmlns:p14="http://schemas.microsoft.com/office/powerpoint/2010/main" val="145197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down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Adder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The Look-Ahead Carry Adder</a:t>
            </a:r>
            <a:endParaRPr lang="en-US" altLang="zh-CN" b="1" dirty="0">
              <a:ea typeface="宋体" charset="-122"/>
            </a:endParaRPr>
          </a:p>
        </p:txBody>
      </p:sp>
      <p:sp>
        <p:nvSpPr>
          <p:cNvPr id="89" name="Text Box 59"/>
          <p:cNvSpPr txBox="1">
            <a:spLocks noChangeArrowheads="1"/>
          </p:cNvSpPr>
          <p:nvPr/>
        </p:nvSpPr>
        <p:spPr bwMode="auto">
          <a:xfrm>
            <a:off x="899592" y="2463279"/>
            <a:ext cx="79208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400" b="1" dirty="0" smtClean="0">
                <a:ea typeface="宋体" charset="-122"/>
              </a:rPr>
              <a:t>4-bit parallel adder</a:t>
            </a:r>
            <a:endParaRPr lang="en-US" altLang="zh-CN" sz="2400" b="1" dirty="0">
              <a:ea typeface="宋体" charset="-122"/>
            </a:endParaRPr>
          </a:p>
        </p:txBody>
      </p:sp>
      <p:pic>
        <p:nvPicPr>
          <p:cNvPr id="163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69" y="2996952"/>
            <a:ext cx="6952839"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28825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Adder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Parallel Adders</a:t>
            </a:r>
            <a:endParaRPr lang="en-US" altLang="zh-CN" b="1" dirty="0">
              <a:ea typeface="宋体" charset="-122"/>
            </a:endParaRPr>
          </a:p>
        </p:txBody>
      </p:sp>
      <p:grpSp>
        <p:nvGrpSpPr>
          <p:cNvPr id="47" name="Group 60"/>
          <p:cNvGrpSpPr>
            <a:grpSpLocks/>
          </p:cNvGrpSpPr>
          <p:nvPr/>
        </p:nvGrpSpPr>
        <p:grpSpPr bwMode="auto">
          <a:xfrm>
            <a:off x="2372072" y="2924944"/>
            <a:ext cx="4648200" cy="2614613"/>
            <a:chOff x="1632" y="1536"/>
            <a:chExt cx="2928" cy="1647"/>
          </a:xfrm>
        </p:grpSpPr>
        <p:sp>
          <p:nvSpPr>
            <p:cNvPr id="48" name="Text Box 45"/>
            <p:cNvSpPr txBox="1">
              <a:spLocks noChangeArrowheads="1"/>
            </p:cNvSpPr>
            <p:nvPr/>
          </p:nvSpPr>
          <p:spPr bwMode="auto">
            <a:xfrm>
              <a:off x="1632" y="1824"/>
              <a:ext cx="73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solidFill>
                    <a:srgbClr val="FF0066"/>
                  </a:solidFill>
                  <a:ea typeface="宋体" charset="-122"/>
                </a:rPr>
                <a:t>Binary number </a:t>
              </a:r>
              <a:r>
                <a:rPr lang="en-US" altLang="zh-CN" sz="1600" i="1">
                  <a:solidFill>
                    <a:srgbClr val="FF0066"/>
                  </a:solidFill>
                  <a:ea typeface="宋体" charset="-122"/>
                </a:rPr>
                <a:t>A</a:t>
              </a:r>
            </a:p>
          </p:txBody>
        </p:sp>
        <p:sp>
          <p:nvSpPr>
            <p:cNvPr id="49" name="Text Box 46"/>
            <p:cNvSpPr txBox="1">
              <a:spLocks noChangeArrowheads="1"/>
            </p:cNvSpPr>
            <p:nvPr/>
          </p:nvSpPr>
          <p:spPr bwMode="auto">
            <a:xfrm>
              <a:off x="1632" y="2370"/>
              <a:ext cx="73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solidFill>
                    <a:srgbClr val="FF0066"/>
                  </a:solidFill>
                  <a:ea typeface="宋体" charset="-122"/>
                </a:rPr>
                <a:t>Binary number </a:t>
              </a:r>
              <a:r>
                <a:rPr lang="en-US" altLang="zh-CN" sz="1600" i="1">
                  <a:solidFill>
                    <a:srgbClr val="FF0066"/>
                  </a:solidFill>
                  <a:ea typeface="宋体" charset="-122"/>
                </a:rPr>
                <a:t>B</a:t>
              </a:r>
            </a:p>
          </p:txBody>
        </p:sp>
        <p:sp>
          <p:nvSpPr>
            <p:cNvPr id="50" name="Text Box 47"/>
            <p:cNvSpPr txBox="1">
              <a:spLocks noChangeArrowheads="1"/>
            </p:cNvSpPr>
            <p:nvPr/>
          </p:nvSpPr>
          <p:spPr bwMode="auto">
            <a:xfrm>
              <a:off x="2016" y="2802"/>
              <a:ext cx="57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solidFill>
                    <a:srgbClr val="FF0066"/>
                  </a:solidFill>
                  <a:ea typeface="宋体" charset="-122"/>
                </a:rPr>
                <a:t>Input carry</a:t>
              </a:r>
              <a:endParaRPr lang="en-US" altLang="zh-CN" sz="1600" i="1">
                <a:solidFill>
                  <a:srgbClr val="FF0066"/>
                </a:solidFill>
                <a:ea typeface="宋体" charset="-122"/>
              </a:endParaRPr>
            </a:p>
          </p:txBody>
        </p:sp>
        <p:sp>
          <p:nvSpPr>
            <p:cNvPr id="51" name="Text Box 48"/>
            <p:cNvSpPr txBox="1">
              <a:spLocks noChangeArrowheads="1"/>
            </p:cNvSpPr>
            <p:nvPr/>
          </p:nvSpPr>
          <p:spPr bwMode="auto">
            <a:xfrm>
              <a:off x="3984" y="1824"/>
              <a:ext cx="57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solidFill>
                    <a:srgbClr val="FF0066"/>
                  </a:solidFill>
                  <a:ea typeface="宋体" charset="-122"/>
                </a:rPr>
                <a:t>4-bit sum</a:t>
              </a:r>
              <a:endParaRPr lang="en-US" altLang="zh-CN" sz="1600" i="1">
                <a:solidFill>
                  <a:srgbClr val="FF0066"/>
                </a:solidFill>
                <a:ea typeface="宋体" charset="-122"/>
              </a:endParaRPr>
            </a:p>
          </p:txBody>
        </p:sp>
        <p:sp>
          <p:nvSpPr>
            <p:cNvPr id="52" name="Text Box 49"/>
            <p:cNvSpPr txBox="1">
              <a:spLocks noChangeArrowheads="1"/>
            </p:cNvSpPr>
            <p:nvPr/>
          </p:nvSpPr>
          <p:spPr bwMode="auto">
            <a:xfrm>
              <a:off x="3840" y="2802"/>
              <a:ext cx="57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solidFill>
                    <a:srgbClr val="FF0066"/>
                  </a:solidFill>
                  <a:ea typeface="宋体" charset="-122"/>
                </a:rPr>
                <a:t>Output carry</a:t>
              </a:r>
              <a:endParaRPr lang="en-US" altLang="zh-CN" sz="1600" i="1">
                <a:solidFill>
                  <a:srgbClr val="FF0066"/>
                </a:solidFill>
                <a:ea typeface="宋体" charset="-122"/>
              </a:endParaRPr>
            </a:p>
          </p:txBody>
        </p:sp>
        <p:graphicFrame>
          <p:nvGraphicFramePr>
            <p:cNvPr id="53" name="Object 44"/>
            <p:cNvGraphicFramePr>
              <a:graphicFrameLocks noChangeAspect="1"/>
            </p:cNvGraphicFramePr>
            <p:nvPr/>
          </p:nvGraphicFramePr>
          <p:xfrm>
            <a:off x="2304" y="1536"/>
            <a:ext cx="1689" cy="1647"/>
          </p:xfrm>
          <a:graphic>
            <a:graphicData uri="http://schemas.openxmlformats.org/presentationml/2006/ole">
              <mc:AlternateContent xmlns:mc="http://schemas.openxmlformats.org/markup-compatibility/2006">
                <mc:Choice xmlns:v="urn:schemas-microsoft-com:vml" Requires="v">
                  <p:oleObj spid="_x0000_s124148" name="CorelDRAW" r:id="rId4" imgW="1705917" imgH="1663639" progId="CorelDRAW.Graphic.13">
                    <p:embed/>
                  </p:oleObj>
                </mc:Choice>
                <mc:Fallback>
                  <p:oleObj name="CorelDRAW" r:id="rId4" imgW="1705917" imgH="1663639" progId="CorelDRAW.Graphic.1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4" y="1536"/>
                          <a:ext cx="1689" cy="1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 name="Text Box 50"/>
            <p:cNvSpPr txBox="1">
              <a:spLocks noChangeArrowheads="1"/>
            </p:cNvSpPr>
            <p:nvPr/>
          </p:nvSpPr>
          <p:spPr bwMode="auto">
            <a:xfrm>
              <a:off x="2688" y="1676"/>
              <a:ext cx="336" cy="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400">
                  <a:ea typeface="宋体" charset="-122"/>
                </a:rPr>
                <a:t>1</a:t>
              </a:r>
            </a:p>
            <a:p>
              <a:r>
                <a:rPr lang="en-US" altLang="zh-CN" sz="1400">
                  <a:ea typeface="宋体" charset="-122"/>
                </a:rPr>
                <a:t>2</a:t>
              </a:r>
            </a:p>
            <a:p>
              <a:r>
                <a:rPr lang="en-US" altLang="zh-CN" sz="1400">
                  <a:ea typeface="宋体" charset="-122"/>
                </a:rPr>
                <a:t>3</a:t>
              </a:r>
            </a:p>
            <a:p>
              <a:r>
                <a:rPr lang="en-US" altLang="zh-CN" sz="1400">
                  <a:ea typeface="宋体" charset="-122"/>
                </a:rPr>
                <a:t>4</a:t>
              </a:r>
            </a:p>
          </p:txBody>
        </p:sp>
        <p:sp>
          <p:nvSpPr>
            <p:cNvPr id="55" name="Text Box 51"/>
            <p:cNvSpPr txBox="1">
              <a:spLocks noChangeArrowheads="1"/>
            </p:cNvSpPr>
            <p:nvPr/>
          </p:nvSpPr>
          <p:spPr bwMode="auto">
            <a:xfrm>
              <a:off x="3426" y="1697"/>
              <a:ext cx="336" cy="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400">
                  <a:ea typeface="宋体" charset="-122"/>
                </a:rPr>
                <a:t>1</a:t>
              </a:r>
            </a:p>
            <a:p>
              <a:r>
                <a:rPr lang="en-US" altLang="zh-CN" sz="1400">
                  <a:ea typeface="宋体" charset="-122"/>
                </a:rPr>
                <a:t>2</a:t>
              </a:r>
            </a:p>
            <a:p>
              <a:r>
                <a:rPr lang="en-US" altLang="zh-CN" sz="1400">
                  <a:ea typeface="宋体" charset="-122"/>
                </a:rPr>
                <a:t>3</a:t>
              </a:r>
            </a:p>
            <a:p>
              <a:r>
                <a:rPr lang="en-US" altLang="zh-CN" sz="1400">
                  <a:ea typeface="宋体" charset="-122"/>
                </a:rPr>
                <a:t>4</a:t>
              </a:r>
            </a:p>
          </p:txBody>
        </p:sp>
        <p:sp>
          <p:nvSpPr>
            <p:cNvPr id="56" name="Text Box 52"/>
            <p:cNvSpPr txBox="1">
              <a:spLocks noChangeArrowheads="1"/>
            </p:cNvSpPr>
            <p:nvPr/>
          </p:nvSpPr>
          <p:spPr bwMode="auto">
            <a:xfrm>
              <a:off x="2688" y="2242"/>
              <a:ext cx="336" cy="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400">
                  <a:ea typeface="宋体" charset="-122"/>
                </a:rPr>
                <a:t>1</a:t>
              </a:r>
            </a:p>
            <a:p>
              <a:r>
                <a:rPr lang="en-US" altLang="zh-CN" sz="1400">
                  <a:ea typeface="宋体" charset="-122"/>
                </a:rPr>
                <a:t>2</a:t>
              </a:r>
            </a:p>
            <a:p>
              <a:r>
                <a:rPr lang="en-US" altLang="zh-CN" sz="1400">
                  <a:ea typeface="宋体" charset="-122"/>
                </a:rPr>
                <a:t>3</a:t>
              </a:r>
            </a:p>
            <a:p>
              <a:r>
                <a:rPr lang="en-US" altLang="zh-CN" sz="1400">
                  <a:ea typeface="宋体" charset="-122"/>
                </a:rPr>
                <a:t>4</a:t>
              </a:r>
            </a:p>
          </p:txBody>
        </p:sp>
        <p:sp>
          <p:nvSpPr>
            <p:cNvPr id="57" name="Text Box 53"/>
            <p:cNvSpPr txBox="1">
              <a:spLocks noChangeArrowheads="1"/>
            </p:cNvSpPr>
            <p:nvPr/>
          </p:nvSpPr>
          <p:spPr bwMode="auto">
            <a:xfrm>
              <a:off x="2688" y="2880"/>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ea typeface="宋体" charset="-122"/>
                </a:rPr>
                <a:t>C</a:t>
              </a:r>
              <a:r>
                <a:rPr lang="en-US" altLang="zh-CN" sz="1600" baseline="-25000">
                  <a:ea typeface="宋体" charset="-122"/>
                </a:rPr>
                <a:t>0</a:t>
              </a:r>
              <a:endParaRPr lang="en-US" altLang="zh-CN" sz="1600" i="1">
                <a:ea typeface="宋体" charset="-122"/>
              </a:endParaRPr>
            </a:p>
          </p:txBody>
        </p:sp>
        <p:sp>
          <p:nvSpPr>
            <p:cNvPr id="58" name="Text Box 54"/>
            <p:cNvSpPr txBox="1">
              <a:spLocks noChangeArrowheads="1"/>
            </p:cNvSpPr>
            <p:nvPr/>
          </p:nvSpPr>
          <p:spPr bwMode="auto">
            <a:xfrm>
              <a:off x="3360" y="2880"/>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ea typeface="宋体" charset="-122"/>
                </a:rPr>
                <a:t>C</a:t>
              </a:r>
              <a:r>
                <a:rPr lang="en-US" altLang="zh-CN" sz="1600" baseline="-25000">
                  <a:ea typeface="宋体" charset="-122"/>
                </a:rPr>
                <a:t>4</a:t>
              </a:r>
              <a:endParaRPr lang="en-US" altLang="zh-CN" sz="1600" i="1">
                <a:ea typeface="宋体" charset="-122"/>
              </a:endParaRPr>
            </a:p>
          </p:txBody>
        </p:sp>
        <p:sp>
          <p:nvSpPr>
            <p:cNvPr id="88" name="Text Box 58"/>
            <p:cNvSpPr txBox="1">
              <a:spLocks noChangeArrowheads="1"/>
            </p:cNvSpPr>
            <p:nvPr/>
          </p:nvSpPr>
          <p:spPr bwMode="auto">
            <a:xfrm>
              <a:off x="3072" y="1536"/>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latin typeface="Symbol" pitchFamily="18" charset="2"/>
                  <a:ea typeface="宋体" charset="-122"/>
                </a:rPr>
                <a:t>S</a:t>
              </a:r>
            </a:p>
          </p:txBody>
        </p:sp>
      </p:grpSp>
      <p:sp>
        <p:nvSpPr>
          <p:cNvPr id="20" name="Text Box 31"/>
          <p:cNvSpPr txBox="1">
            <a:spLocks noChangeArrowheads="1"/>
          </p:cNvSpPr>
          <p:nvPr/>
        </p:nvSpPr>
        <p:spPr bwMode="auto">
          <a:xfrm>
            <a:off x="827584" y="2348880"/>
            <a:ext cx="806502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200" dirty="0">
                <a:ea typeface="宋体" charset="-122"/>
              </a:rPr>
              <a:t>The </a:t>
            </a:r>
            <a:r>
              <a:rPr lang="en-US" altLang="zh-CN" sz="2200" dirty="0" smtClean="0">
                <a:ea typeface="宋体" charset="-122"/>
              </a:rPr>
              <a:t>74LS283 is a example of 4-bit adder</a:t>
            </a:r>
            <a:endParaRPr lang="en-US" altLang="zh-CN" sz="2200" dirty="0">
              <a:ea typeface="宋体" charset="-122"/>
            </a:endParaRPr>
          </a:p>
        </p:txBody>
      </p:sp>
    </p:spTree>
    <p:extLst>
      <p:ext uri="{BB962C8B-B14F-4D97-AF65-F5344CB8AC3E}">
        <p14:creationId xmlns:p14="http://schemas.microsoft.com/office/powerpoint/2010/main" val="18797915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Adder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Parallel Adders</a:t>
            </a:r>
            <a:endParaRPr lang="en-US" altLang="zh-CN" b="1" dirty="0">
              <a:ea typeface="宋体" charset="-122"/>
            </a:endParaRPr>
          </a:p>
        </p:txBody>
      </p:sp>
      <p:sp>
        <p:nvSpPr>
          <p:cNvPr id="2" name="矩形 1"/>
          <p:cNvSpPr/>
          <p:nvPr/>
        </p:nvSpPr>
        <p:spPr>
          <a:xfrm>
            <a:off x="539552" y="2348880"/>
            <a:ext cx="8065021" cy="1446550"/>
          </a:xfrm>
          <a:prstGeom prst="rect">
            <a:avLst/>
          </a:prstGeom>
        </p:spPr>
        <p:txBody>
          <a:bodyPr wrap="square">
            <a:spAutoFit/>
          </a:bodyPr>
          <a:lstStyle/>
          <a:p>
            <a:pPr>
              <a:spcBef>
                <a:spcPts val="0"/>
              </a:spcBef>
            </a:pPr>
            <a:r>
              <a:rPr lang="en-US" altLang="zh-CN" sz="2200" dirty="0" smtClean="0">
                <a:ea typeface="宋体" charset="-122"/>
              </a:rPr>
              <a:t>     74LS283</a:t>
            </a:r>
          </a:p>
          <a:p>
            <a:pPr marL="342900" indent="-342900" algn="just">
              <a:spcBef>
                <a:spcPts val="0"/>
              </a:spcBef>
              <a:buFont typeface="Wingdings" pitchFamily="2" charset="2"/>
              <a:buChar char="ü"/>
            </a:pPr>
            <a:r>
              <a:rPr lang="en-US" altLang="zh-CN" sz="2200" dirty="0" smtClean="0">
                <a:ea typeface="宋体" charset="-122"/>
              </a:rPr>
              <a:t>Features </a:t>
            </a:r>
            <a:r>
              <a:rPr lang="en-US" altLang="zh-CN" sz="2200" i="1" dirty="0">
                <a:ea typeface="宋体" charset="-122"/>
              </a:rPr>
              <a:t>look-ahead carry</a:t>
            </a:r>
            <a:r>
              <a:rPr lang="en-US" altLang="zh-CN" sz="2200" dirty="0">
                <a:ea typeface="宋体" charset="-122"/>
              </a:rPr>
              <a:t>, which adds logic to minimize the output </a:t>
            </a:r>
            <a:r>
              <a:rPr lang="en-US" altLang="zh-CN" sz="2200" dirty="0" smtClean="0">
                <a:ea typeface="宋体" charset="-122"/>
              </a:rPr>
              <a:t>carry delay</a:t>
            </a:r>
          </a:p>
          <a:p>
            <a:pPr marL="342900" indent="-342900" algn="just">
              <a:spcBef>
                <a:spcPts val="0"/>
              </a:spcBef>
              <a:buFont typeface="Wingdings" pitchFamily="2" charset="2"/>
              <a:buChar char="ü"/>
            </a:pPr>
            <a:r>
              <a:rPr lang="en-US" altLang="zh-CN" sz="2200" dirty="0" smtClean="0">
                <a:ea typeface="宋体" charset="-122"/>
              </a:rPr>
              <a:t>The </a:t>
            </a:r>
            <a:r>
              <a:rPr lang="en-US" altLang="zh-CN" sz="2200" dirty="0">
                <a:ea typeface="宋体" charset="-122"/>
              </a:rPr>
              <a:t>maximum delay to the output carry is 17 ns</a:t>
            </a:r>
            <a:endParaRPr lang="zh-CN" altLang="en-US" sz="2200" dirty="0"/>
          </a:p>
        </p:txBody>
      </p:sp>
      <p:pic>
        <p:nvPicPr>
          <p:cNvPr id="20" name="Picture 6" descr="6-10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5676" y="3933057"/>
            <a:ext cx="3701573"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62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heckerboard(across)">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Adder Applications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C</a:t>
            </a:r>
            <a:r>
              <a:rPr lang="en-US" altLang="zh-CN" b="1" dirty="0" smtClean="0">
                <a:ea typeface="宋体" charset="-122"/>
              </a:rPr>
              <a:t>onvert </a:t>
            </a:r>
            <a:r>
              <a:rPr lang="en-US" altLang="zh-CN" b="1" dirty="0">
                <a:ea typeface="宋体" charset="-122"/>
              </a:rPr>
              <a:t>8421 BCD code to Excess-3 </a:t>
            </a:r>
          </a:p>
        </p:txBody>
      </p:sp>
      <p:pic>
        <p:nvPicPr>
          <p:cNvPr id="12" name="Picture 4" descr="bcdc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348880"/>
            <a:ext cx="7852130"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65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up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Adder Application</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Convert 8421 BCD code to Excess-3 </a:t>
            </a:r>
          </a:p>
        </p:txBody>
      </p:sp>
      <p:pic>
        <p:nvPicPr>
          <p:cNvPr id="8" name="Picture 6" descr="图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938" y="2348880"/>
            <a:ext cx="4629150" cy="4105275"/>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7"/>
          <p:cNvSpPr txBox="1">
            <a:spLocks noChangeArrowheads="1"/>
          </p:cNvSpPr>
          <p:nvPr/>
        </p:nvSpPr>
        <p:spPr bwMode="auto">
          <a:xfrm>
            <a:off x="5656531" y="2377603"/>
            <a:ext cx="33079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dirty="0">
                <a:ea typeface="幼圆" pitchFamily="49" charset="-122"/>
              </a:rPr>
              <a:t>Y</a:t>
            </a:r>
            <a:r>
              <a:rPr kumimoji="1" lang="en-US" altLang="zh-CN" sz="2400" baseline="-25000" dirty="0">
                <a:ea typeface="幼圆" pitchFamily="49" charset="-122"/>
              </a:rPr>
              <a:t>3</a:t>
            </a:r>
            <a:r>
              <a:rPr kumimoji="1" lang="en-US" altLang="zh-CN" sz="2400" dirty="0">
                <a:ea typeface="幼圆" pitchFamily="49" charset="-122"/>
              </a:rPr>
              <a:t>Y</a:t>
            </a:r>
            <a:r>
              <a:rPr kumimoji="1" lang="en-US" altLang="zh-CN" sz="2400" baseline="-25000" dirty="0">
                <a:ea typeface="幼圆" pitchFamily="49" charset="-122"/>
              </a:rPr>
              <a:t>2</a:t>
            </a:r>
            <a:r>
              <a:rPr kumimoji="1" lang="en-US" altLang="zh-CN" sz="2400" dirty="0">
                <a:ea typeface="幼圆" pitchFamily="49" charset="-122"/>
              </a:rPr>
              <a:t>Y</a:t>
            </a:r>
            <a:r>
              <a:rPr kumimoji="1" lang="en-US" altLang="zh-CN" sz="2400" baseline="-25000" dirty="0">
                <a:ea typeface="幼圆" pitchFamily="49" charset="-122"/>
              </a:rPr>
              <a:t>1</a:t>
            </a:r>
            <a:r>
              <a:rPr kumimoji="1" lang="en-US" altLang="zh-CN" sz="2400" dirty="0">
                <a:ea typeface="幼圆" pitchFamily="49" charset="-122"/>
              </a:rPr>
              <a:t>Y</a:t>
            </a:r>
            <a:r>
              <a:rPr kumimoji="1" lang="en-US" altLang="zh-CN" sz="2400" baseline="-25000" dirty="0">
                <a:ea typeface="幼圆" pitchFamily="49" charset="-122"/>
              </a:rPr>
              <a:t>0</a:t>
            </a:r>
            <a:r>
              <a:rPr kumimoji="1" lang="en-US" altLang="zh-CN" sz="2400" dirty="0">
                <a:ea typeface="幼圆" pitchFamily="49" charset="-122"/>
              </a:rPr>
              <a:t>=DCBA+0011</a:t>
            </a:r>
          </a:p>
        </p:txBody>
      </p:sp>
      <p:pic>
        <p:nvPicPr>
          <p:cNvPr id="10" name="Picture 8" descr="图片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63" y="3067645"/>
            <a:ext cx="3154362" cy="3241675"/>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10"/>
          <p:cNvSpPr>
            <a:spLocks noChangeArrowheads="1"/>
          </p:cNvSpPr>
          <p:nvPr/>
        </p:nvSpPr>
        <p:spPr bwMode="auto">
          <a:xfrm>
            <a:off x="5651500" y="5875932"/>
            <a:ext cx="576263" cy="142875"/>
          </a:xfrm>
          <a:prstGeom prst="rightArrow">
            <a:avLst>
              <a:gd name="adj1" fmla="val 50000"/>
              <a:gd name="adj2" fmla="val 100833"/>
            </a:avLst>
          </a:prstGeom>
          <a:solidFill>
            <a:srgbClr val="FFFF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00566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2000" fill="hold"/>
                                        <p:tgtEl>
                                          <p:spTgt spid="11"/>
                                        </p:tgtEl>
                                        <p:attrNameLst>
                                          <p:attrName>ppt_w</p:attrName>
                                        </p:attrNameLst>
                                      </p:cBhvr>
                                      <p:tavLst>
                                        <p:tav tm="0" fmla="#ppt_w*sin(2.5*pi*$)">
                                          <p:val>
                                            <p:fltVal val="0"/>
                                          </p:val>
                                        </p:tav>
                                        <p:tav tm="100000">
                                          <p:val>
                                            <p:fltVal val="1"/>
                                          </p:val>
                                        </p:tav>
                                      </p:tavLst>
                                    </p:anim>
                                    <p:anim calcmode="lin" valueType="num">
                                      <p:cBhvr>
                                        <p:cTn id="18" dur="2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Adder Application</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A voting system</a:t>
            </a:r>
            <a:endParaRPr lang="en-US" altLang="zh-CN" b="1" dirty="0">
              <a:ea typeface="宋体" charset="-122"/>
            </a:endParaRPr>
          </a:p>
        </p:txBody>
      </p:sp>
      <p:pic>
        <p:nvPicPr>
          <p:cNvPr id="153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692696"/>
            <a:ext cx="5350348" cy="6046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47781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Comparators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Comparators (</a:t>
            </a:r>
            <a:r>
              <a:rPr lang="zh-CN" altLang="en-US" b="1" dirty="0" smtClean="0">
                <a:ea typeface="宋体" charset="-122"/>
              </a:rPr>
              <a:t>比较器</a:t>
            </a:r>
            <a:r>
              <a:rPr lang="en-US" altLang="zh-CN" b="1" dirty="0" smtClean="0">
                <a:ea typeface="宋体" charset="-122"/>
              </a:rPr>
              <a:t>)</a:t>
            </a:r>
            <a:endParaRPr lang="en-US" altLang="zh-CN" b="1" dirty="0">
              <a:ea typeface="宋体" charset="-122"/>
            </a:endParaRPr>
          </a:p>
        </p:txBody>
      </p:sp>
      <p:sp>
        <p:nvSpPr>
          <p:cNvPr id="20" name="Text Box 5"/>
          <p:cNvSpPr txBox="1">
            <a:spLocks noChangeArrowheads="1"/>
          </p:cNvSpPr>
          <p:nvPr/>
        </p:nvSpPr>
        <p:spPr bwMode="auto">
          <a:xfrm>
            <a:off x="899591" y="2348880"/>
            <a:ext cx="8065021"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a:ea typeface="宋体" charset="-122"/>
              </a:rPr>
              <a:t>The function of a comparator is to compare the magnitudes of two binary numbers to determine the relationship between them. </a:t>
            </a:r>
          </a:p>
          <a:p>
            <a:pPr algn="just">
              <a:spcBef>
                <a:spcPct val="50000"/>
              </a:spcBef>
            </a:pPr>
            <a:r>
              <a:rPr lang="en-US" altLang="zh-CN" sz="2200" dirty="0" smtClean="0">
                <a:ea typeface="宋体" charset="-122"/>
              </a:rPr>
              <a:t>In </a:t>
            </a:r>
            <a:r>
              <a:rPr lang="en-US" altLang="zh-CN" sz="2200" dirty="0">
                <a:ea typeface="宋体" charset="-122"/>
              </a:rPr>
              <a:t>the simplest form, a comparator can test for equality using XNOR gates.</a:t>
            </a:r>
          </a:p>
        </p:txBody>
      </p:sp>
      <p:pic>
        <p:nvPicPr>
          <p:cNvPr id="15" name="Picture 5" descr="6-1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65" y="4214961"/>
            <a:ext cx="4602543" cy="202235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6-1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4293095"/>
            <a:ext cx="4427538" cy="1662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343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Comparators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Comparators</a:t>
            </a:r>
            <a:endParaRPr lang="en-US" altLang="zh-CN" b="1" dirty="0">
              <a:ea typeface="宋体" charset="-122"/>
            </a:endParaRPr>
          </a:p>
        </p:txBody>
      </p:sp>
      <p:graphicFrame>
        <p:nvGraphicFramePr>
          <p:cNvPr id="21" name="Object 19"/>
          <p:cNvGraphicFramePr>
            <a:graphicFrameLocks noChangeAspect="1"/>
          </p:cNvGraphicFramePr>
          <p:nvPr>
            <p:extLst>
              <p:ext uri="{D42A27DB-BD31-4B8C-83A1-F6EECF244321}">
                <p14:modId xmlns:p14="http://schemas.microsoft.com/office/powerpoint/2010/main" val="3179710548"/>
              </p:ext>
            </p:extLst>
          </p:nvPr>
        </p:nvGraphicFramePr>
        <p:xfrm>
          <a:off x="3373438" y="3526631"/>
          <a:ext cx="3048000" cy="2206625"/>
        </p:xfrm>
        <a:graphic>
          <a:graphicData uri="http://schemas.openxmlformats.org/presentationml/2006/ole">
            <mc:AlternateContent xmlns:mc="http://schemas.openxmlformats.org/markup-compatibility/2006">
              <mc:Choice xmlns:v="urn:schemas-microsoft-com:vml" Requires="v">
                <p:oleObj spid="_x0000_s125170" name="CorelDRAW" r:id="rId4" imgW="1454377" imgH="1053064" progId="CorelDRAW.Graphic.13">
                  <p:embed/>
                </p:oleObj>
              </mc:Choice>
              <mc:Fallback>
                <p:oleObj name="CorelDRAW" r:id="rId4" imgW="1454377" imgH="1053064" progId="CorelDRAW.Graphic.1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3438" y="3526631"/>
                        <a:ext cx="3048000" cy="220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WordArt 20"/>
          <p:cNvSpPr>
            <a:spLocks noChangeArrowheads="1" noChangeShapeType="1" noTextEdit="1"/>
          </p:cNvSpPr>
          <p:nvPr/>
        </p:nvSpPr>
        <p:spPr bwMode="auto">
          <a:xfrm>
            <a:off x="990600" y="2452563"/>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24" name="Text Box 22"/>
          <p:cNvSpPr txBox="1">
            <a:spLocks noChangeArrowheads="1"/>
          </p:cNvSpPr>
          <p:nvPr/>
        </p:nvSpPr>
        <p:spPr bwMode="auto">
          <a:xfrm>
            <a:off x="2438400" y="2454349"/>
            <a:ext cx="616604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200" dirty="0">
                <a:ea typeface="宋体" charset="-122"/>
              </a:rPr>
              <a:t>How could you test two 4-bit numbers for equality?</a:t>
            </a:r>
          </a:p>
        </p:txBody>
      </p:sp>
      <p:sp>
        <p:nvSpPr>
          <p:cNvPr id="25" name="Text Box 23"/>
          <p:cNvSpPr txBox="1">
            <a:spLocks noChangeArrowheads="1"/>
          </p:cNvSpPr>
          <p:nvPr/>
        </p:nvSpPr>
        <p:spPr bwMode="auto">
          <a:xfrm>
            <a:off x="2438400" y="2995240"/>
            <a:ext cx="465388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200" dirty="0">
                <a:ea typeface="宋体" charset="-122"/>
              </a:rPr>
              <a:t>AND the outputs of four XNOR gates.</a:t>
            </a:r>
          </a:p>
        </p:txBody>
      </p:sp>
      <p:sp>
        <p:nvSpPr>
          <p:cNvPr id="26" name="Text Box 50"/>
          <p:cNvSpPr txBox="1">
            <a:spLocks noChangeArrowheads="1"/>
          </p:cNvSpPr>
          <p:nvPr/>
        </p:nvSpPr>
        <p:spPr bwMode="auto">
          <a:xfrm>
            <a:off x="3048000" y="3396456"/>
            <a:ext cx="533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1</a:t>
            </a:r>
            <a:endParaRPr lang="en-US" altLang="zh-CN" sz="1600">
              <a:solidFill>
                <a:srgbClr val="FF0000"/>
              </a:solidFill>
              <a:latin typeface="Arial" charset="0"/>
              <a:ea typeface="宋体" charset="-122"/>
            </a:endParaRPr>
          </a:p>
          <a:p>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1</a:t>
            </a:r>
          </a:p>
        </p:txBody>
      </p:sp>
      <p:sp>
        <p:nvSpPr>
          <p:cNvPr id="27" name="Text Box 63"/>
          <p:cNvSpPr txBox="1">
            <a:spLocks noChangeArrowheads="1"/>
          </p:cNvSpPr>
          <p:nvPr/>
        </p:nvSpPr>
        <p:spPr bwMode="auto">
          <a:xfrm>
            <a:off x="3048000" y="4006056"/>
            <a:ext cx="533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2</a:t>
            </a:r>
            <a:endParaRPr lang="en-US" altLang="zh-CN" sz="1600">
              <a:solidFill>
                <a:srgbClr val="FF0000"/>
              </a:solidFill>
              <a:latin typeface="Arial" charset="0"/>
              <a:ea typeface="宋体" charset="-122"/>
            </a:endParaRPr>
          </a:p>
          <a:p>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2</a:t>
            </a:r>
          </a:p>
        </p:txBody>
      </p:sp>
      <p:sp>
        <p:nvSpPr>
          <p:cNvPr id="28" name="Text Box 64"/>
          <p:cNvSpPr txBox="1">
            <a:spLocks noChangeArrowheads="1"/>
          </p:cNvSpPr>
          <p:nvPr/>
        </p:nvSpPr>
        <p:spPr bwMode="auto">
          <a:xfrm>
            <a:off x="3033713" y="4566444"/>
            <a:ext cx="533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3</a:t>
            </a:r>
            <a:endParaRPr lang="en-US" altLang="zh-CN" sz="1600">
              <a:solidFill>
                <a:srgbClr val="FF0000"/>
              </a:solidFill>
              <a:latin typeface="Arial" charset="0"/>
              <a:ea typeface="宋体" charset="-122"/>
            </a:endParaRPr>
          </a:p>
          <a:p>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3</a:t>
            </a:r>
          </a:p>
        </p:txBody>
      </p:sp>
      <p:sp>
        <p:nvSpPr>
          <p:cNvPr id="29" name="Text Box 65"/>
          <p:cNvSpPr txBox="1">
            <a:spLocks noChangeArrowheads="1"/>
          </p:cNvSpPr>
          <p:nvPr/>
        </p:nvSpPr>
        <p:spPr bwMode="auto">
          <a:xfrm>
            <a:off x="3019425" y="5126831"/>
            <a:ext cx="533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4</a:t>
            </a:r>
            <a:endParaRPr lang="en-US" altLang="zh-CN" sz="1600">
              <a:solidFill>
                <a:srgbClr val="FF0000"/>
              </a:solidFill>
              <a:latin typeface="Arial" charset="0"/>
              <a:ea typeface="宋体" charset="-122"/>
            </a:endParaRPr>
          </a:p>
          <a:p>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4</a:t>
            </a:r>
          </a:p>
        </p:txBody>
      </p:sp>
      <p:sp>
        <p:nvSpPr>
          <p:cNvPr id="30" name="Text Box 66"/>
          <p:cNvSpPr txBox="1">
            <a:spLocks noChangeArrowheads="1"/>
          </p:cNvSpPr>
          <p:nvPr/>
        </p:nvSpPr>
        <p:spPr bwMode="auto">
          <a:xfrm>
            <a:off x="6019800" y="4310856"/>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charset="-122"/>
              </a:rPr>
              <a:t>Output</a:t>
            </a:r>
          </a:p>
        </p:txBody>
      </p:sp>
    </p:spTree>
    <p:extLst>
      <p:ext uri="{BB962C8B-B14F-4D97-AF65-F5344CB8AC3E}">
        <p14:creationId xmlns:p14="http://schemas.microsoft.com/office/powerpoint/2010/main" val="423347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37"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900" decel="100000" fill="hold"/>
                                        <p:tgtEl>
                                          <p:spTgt spid="21"/>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0-#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fill="hold"/>
                                        <p:tgtEl>
                                          <p:spTgt spid="27"/>
                                        </p:tgtEl>
                                        <p:attrNameLst>
                                          <p:attrName>ppt_x</p:attrName>
                                        </p:attrNameLst>
                                      </p:cBhvr>
                                      <p:tavLst>
                                        <p:tav tm="0">
                                          <p:val>
                                            <p:strVal val="0-#ppt_w/2"/>
                                          </p:val>
                                        </p:tav>
                                        <p:tav tm="100000">
                                          <p:val>
                                            <p:strVal val="#ppt_x"/>
                                          </p:val>
                                        </p:tav>
                                      </p:tavLst>
                                    </p:anim>
                                    <p:anim calcmode="lin" valueType="num">
                                      <p:cBhvr additive="base">
                                        <p:cTn id="23" dur="500" fill="hold"/>
                                        <p:tgtEl>
                                          <p:spTgt spid="27"/>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0-#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additive="base">
                                        <p:cTn id="30" dur="500" fill="hold"/>
                                        <p:tgtEl>
                                          <p:spTgt spid="29"/>
                                        </p:tgtEl>
                                        <p:attrNameLst>
                                          <p:attrName>ppt_x</p:attrName>
                                        </p:attrNameLst>
                                      </p:cBhvr>
                                      <p:tavLst>
                                        <p:tav tm="0">
                                          <p:val>
                                            <p:strVal val="0-#ppt_w/2"/>
                                          </p:val>
                                        </p:tav>
                                        <p:tav tm="100000">
                                          <p:val>
                                            <p:strVal val="#ppt_x"/>
                                          </p:val>
                                        </p:tav>
                                      </p:tavLst>
                                    </p:anim>
                                    <p:anim calcmode="lin" valueType="num">
                                      <p:cBhvr additive="base">
                                        <p:cTn id="31" dur="500" fill="hold"/>
                                        <p:tgtEl>
                                          <p:spTgt spid="29"/>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1+#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p:txBody>
          <a:bodyPr/>
          <a:lstStyle/>
          <a:p>
            <a:pPr eaLnBrk="1" hangingPunct="1">
              <a:spcBef>
                <a:spcPct val="40000"/>
              </a:spcBef>
              <a:buFontTx/>
              <a:buNone/>
              <a:defRPr/>
            </a:pPr>
            <a:r>
              <a:rPr lang="en-US" altLang="zh-CN" dirty="0" smtClean="0">
                <a:ea typeface="宋体" pitchFamily="2" charset="-122"/>
              </a:rPr>
              <a:t>After this lecture, </a:t>
            </a:r>
            <a:r>
              <a:rPr lang="en-US" altLang="zh-TW" dirty="0" smtClean="0">
                <a:ea typeface="PMingLiU" pitchFamily="18" charset="-120"/>
              </a:rPr>
              <a:t>you should be able to:</a:t>
            </a:r>
          </a:p>
          <a:p>
            <a:pPr eaLnBrk="1" hangingPunct="1">
              <a:defRPr/>
            </a:pPr>
            <a:endParaRPr lang="en-US" altLang="zh-TW" sz="1050" b="1" dirty="0" smtClean="0">
              <a:solidFill>
                <a:srgbClr val="000066"/>
              </a:solidFill>
              <a:ea typeface="PMingLiU" pitchFamily="18" charset="-120"/>
            </a:endParaRPr>
          </a:p>
          <a:p>
            <a:pPr eaLnBrk="1" hangingPunct="1">
              <a:spcBef>
                <a:spcPct val="50000"/>
              </a:spcBef>
              <a:defRPr/>
            </a:pPr>
            <a:r>
              <a:rPr lang="en-US" altLang="zh-TW" b="1" dirty="0" smtClean="0">
                <a:solidFill>
                  <a:srgbClr val="FF3300"/>
                </a:solidFill>
                <a:ea typeface="PMingLiU" pitchFamily="18" charset="-120"/>
              </a:rPr>
              <a:t>Identify</a:t>
            </a:r>
            <a:r>
              <a:rPr lang="en-US" altLang="zh-TW" dirty="0" smtClean="0">
                <a:solidFill>
                  <a:srgbClr val="000066"/>
                </a:solidFill>
                <a:ea typeface="PMingLiU" pitchFamily="18" charset="-120"/>
              </a:rPr>
              <a:t> </a:t>
            </a:r>
            <a:r>
              <a:rPr lang="en-US" altLang="zh-TW" dirty="0">
                <a:ea typeface="PMingLiU" pitchFamily="18" charset="-120"/>
              </a:rPr>
              <a:t>different </a:t>
            </a:r>
            <a:r>
              <a:rPr lang="en-US" altLang="zh-TW" dirty="0" smtClean="0">
                <a:ea typeface="PMingLiU" pitchFamily="18" charset="-120"/>
              </a:rPr>
              <a:t>combinational logic circuits</a:t>
            </a:r>
          </a:p>
          <a:p>
            <a:pPr algn="just" eaLnBrk="1" hangingPunct="1">
              <a:spcBef>
                <a:spcPct val="50000"/>
              </a:spcBef>
              <a:defRPr/>
            </a:pPr>
            <a:r>
              <a:rPr lang="en-US" altLang="zh-TW" b="1" dirty="0" smtClean="0">
                <a:solidFill>
                  <a:srgbClr val="FF3300"/>
                </a:solidFill>
                <a:ea typeface="PMingLiU" pitchFamily="18" charset="-120"/>
              </a:rPr>
              <a:t>Implement </a:t>
            </a:r>
            <a:r>
              <a:rPr lang="en-US" altLang="zh-TW" dirty="0" smtClean="0">
                <a:ea typeface="PMingLiU" pitchFamily="18" charset="-120"/>
              </a:rPr>
              <a:t>different combinational logic circuit using conventional Integrate Circuits</a:t>
            </a:r>
            <a:endParaRPr lang="en-US" altLang="zh-TW" dirty="0">
              <a:ea typeface="PMingLiU" pitchFamily="18" charset="-12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Comparators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Comparators</a:t>
            </a:r>
            <a:endParaRPr lang="en-US" altLang="zh-CN" b="1" dirty="0">
              <a:ea typeface="宋体" charset="-122"/>
            </a:endParaRPr>
          </a:p>
        </p:txBody>
      </p:sp>
      <p:sp>
        <p:nvSpPr>
          <p:cNvPr id="16" name="Text Box 5"/>
          <p:cNvSpPr txBox="1">
            <a:spLocks noChangeArrowheads="1"/>
          </p:cNvSpPr>
          <p:nvPr/>
        </p:nvSpPr>
        <p:spPr bwMode="auto">
          <a:xfrm>
            <a:off x="899592" y="2325960"/>
            <a:ext cx="792088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buFont typeface="Wingdings" pitchFamily="2" charset="2"/>
              <a:buNone/>
            </a:pPr>
            <a:r>
              <a:rPr lang="en-US" altLang="zh-CN" sz="2200" dirty="0">
                <a:ea typeface="宋体" charset="-122"/>
              </a:rPr>
              <a:t>In addition to the equality output, many integrated circuit comparators provide the inequality outputs.</a:t>
            </a:r>
          </a:p>
        </p:txBody>
      </p:sp>
      <p:pic>
        <p:nvPicPr>
          <p:cNvPr id="55" name="Picture 4" descr="图片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3429000"/>
            <a:ext cx="4908969" cy="2367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4941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Comparators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Comparators</a:t>
            </a:r>
            <a:endParaRPr lang="en-US" altLang="zh-CN" b="1" dirty="0">
              <a:ea typeface="宋体" charset="-122"/>
            </a:endParaRPr>
          </a:p>
        </p:txBody>
      </p:sp>
      <p:sp>
        <p:nvSpPr>
          <p:cNvPr id="16" name="Text Box 5"/>
          <p:cNvSpPr txBox="1">
            <a:spLocks noChangeArrowheads="1"/>
          </p:cNvSpPr>
          <p:nvPr/>
        </p:nvSpPr>
        <p:spPr bwMode="auto">
          <a:xfrm>
            <a:off x="899592" y="2325960"/>
            <a:ext cx="792088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Wingdings" pitchFamily="2" charset="2"/>
              <a:buNone/>
            </a:pPr>
            <a:r>
              <a:rPr lang="en-US" altLang="zh-CN" sz="2200" dirty="0">
                <a:ea typeface="宋体" charset="-122"/>
              </a:rPr>
              <a:t>Logic symbol for 4-bit comparator with inequality indication</a:t>
            </a:r>
          </a:p>
        </p:txBody>
      </p:sp>
      <p:pic>
        <p:nvPicPr>
          <p:cNvPr id="7" name="Picture 4" descr="6-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3098603"/>
            <a:ext cx="3375594" cy="3570757"/>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5"/>
          <p:cNvSpPr txBox="1">
            <a:spLocks noChangeArrowheads="1"/>
          </p:cNvSpPr>
          <p:nvPr/>
        </p:nvSpPr>
        <p:spPr bwMode="auto">
          <a:xfrm>
            <a:off x="5580112" y="3701975"/>
            <a:ext cx="1439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solidFill>
                  <a:srgbClr val="FF3300"/>
                </a:solidFill>
                <a:ea typeface="宋体" charset="-122"/>
              </a:rPr>
              <a:t>Y</a:t>
            </a:r>
            <a:r>
              <a:rPr lang="en-US" altLang="zh-CN" sz="2800" b="1" baseline="-25000" dirty="0" smtClean="0">
                <a:solidFill>
                  <a:srgbClr val="FF3300"/>
                </a:solidFill>
                <a:ea typeface="宋体" charset="-122"/>
              </a:rPr>
              <a:t>(A&gt;B</a:t>
            </a:r>
            <a:r>
              <a:rPr lang="en-US" altLang="zh-CN" sz="2800" b="1" baseline="-25000" dirty="0">
                <a:solidFill>
                  <a:srgbClr val="FF3300"/>
                </a:solidFill>
                <a:ea typeface="宋体" charset="-122"/>
              </a:rPr>
              <a:t>)</a:t>
            </a:r>
          </a:p>
        </p:txBody>
      </p:sp>
      <p:sp>
        <p:nvSpPr>
          <p:cNvPr id="9" name="Text Box 6"/>
          <p:cNvSpPr txBox="1">
            <a:spLocks noChangeArrowheads="1"/>
          </p:cNvSpPr>
          <p:nvPr/>
        </p:nvSpPr>
        <p:spPr bwMode="auto">
          <a:xfrm>
            <a:off x="5580112" y="4293096"/>
            <a:ext cx="1439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solidFill>
                  <a:srgbClr val="FF3300"/>
                </a:solidFill>
                <a:ea typeface="宋体" charset="-122"/>
              </a:rPr>
              <a:t>Y</a:t>
            </a:r>
            <a:r>
              <a:rPr lang="en-US" altLang="zh-CN" sz="2800" b="1" baseline="-25000" dirty="0">
                <a:solidFill>
                  <a:srgbClr val="FF3300"/>
                </a:solidFill>
                <a:ea typeface="宋体" charset="-122"/>
              </a:rPr>
              <a:t>(A=B)</a:t>
            </a:r>
          </a:p>
        </p:txBody>
      </p:sp>
      <p:sp>
        <p:nvSpPr>
          <p:cNvPr id="10" name="Text Box 7"/>
          <p:cNvSpPr txBox="1">
            <a:spLocks noChangeArrowheads="1"/>
          </p:cNvSpPr>
          <p:nvPr/>
        </p:nvSpPr>
        <p:spPr bwMode="auto">
          <a:xfrm>
            <a:off x="5580409" y="4901551"/>
            <a:ext cx="14398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solidFill>
                  <a:srgbClr val="FF3300"/>
                </a:solidFill>
                <a:ea typeface="宋体" charset="-122"/>
              </a:rPr>
              <a:t>Y</a:t>
            </a:r>
            <a:r>
              <a:rPr lang="en-US" altLang="zh-CN" sz="2800" b="1" baseline="-25000" dirty="0" smtClean="0">
                <a:solidFill>
                  <a:srgbClr val="FF3300"/>
                </a:solidFill>
                <a:ea typeface="宋体" charset="-122"/>
              </a:rPr>
              <a:t>(A&lt;B</a:t>
            </a:r>
            <a:r>
              <a:rPr lang="en-US" altLang="zh-CN" sz="2800" b="1" baseline="-25000" dirty="0">
                <a:solidFill>
                  <a:srgbClr val="FF3300"/>
                </a:solidFill>
                <a:ea typeface="宋体" charset="-122"/>
              </a:rPr>
              <a:t>)</a:t>
            </a:r>
          </a:p>
        </p:txBody>
      </p:sp>
    </p:spTree>
    <p:extLst>
      <p:ext uri="{BB962C8B-B14F-4D97-AF65-F5344CB8AC3E}">
        <p14:creationId xmlns:p14="http://schemas.microsoft.com/office/powerpoint/2010/main" val="3476914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Comparators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Comparators</a:t>
            </a:r>
            <a:endParaRPr lang="en-US" altLang="zh-CN" b="1" dirty="0">
              <a:ea typeface="宋体" charset="-122"/>
            </a:endParaRPr>
          </a:p>
        </p:txBody>
      </p:sp>
      <p:sp>
        <p:nvSpPr>
          <p:cNvPr id="16" name="Text Box 5"/>
          <p:cNvSpPr txBox="1">
            <a:spLocks noChangeArrowheads="1"/>
          </p:cNvSpPr>
          <p:nvPr/>
        </p:nvSpPr>
        <p:spPr bwMode="auto">
          <a:xfrm>
            <a:off x="899592" y="2325960"/>
            <a:ext cx="792088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a:ea typeface="宋体" charset="-122"/>
              </a:rPr>
              <a:t>IC comparators provide outputs to indicate which of the numbers is larger or if they are equal. The bits are numbered starting at 0, rather than 1 as in the case of adders. Cascading inputs are provided to expand the comparator to larger numbers.</a:t>
            </a:r>
          </a:p>
        </p:txBody>
      </p:sp>
      <p:sp>
        <p:nvSpPr>
          <p:cNvPr id="17" name="Text Box 28"/>
          <p:cNvSpPr txBox="1">
            <a:spLocks noChangeArrowheads="1"/>
          </p:cNvSpPr>
          <p:nvPr/>
        </p:nvSpPr>
        <p:spPr bwMode="auto">
          <a:xfrm>
            <a:off x="5471592" y="5113610"/>
            <a:ext cx="1447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charset="-122"/>
              </a:rPr>
              <a:t>Outputs</a:t>
            </a:r>
          </a:p>
        </p:txBody>
      </p:sp>
      <p:grpSp>
        <p:nvGrpSpPr>
          <p:cNvPr id="18" name="Group 47"/>
          <p:cNvGrpSpPr>
            <a:grpSpLocks/>
          </p:cNvGrpSpPr>
          <p:nvPr/>
        </p:nvGrpSpPr>
        <p:grpSpPr bwMode="auto">
          <a:xfrm>
            <a:off x="1966392" y="3849960"/>
            <a:ext cx="3429000" cy="2819400"/>
            <a:chOff x="1392" y="2016"/>
            <a:chExt cx="2160" cy="1776"/>
          </a:xfrm>
        </p:grpSpPr>
        <p:graphicFrame>
          <p:nvGraphicFramePr>
            <p:cNvPr id="31" name="Object 39"/>
            <p:cNvGraphicFramePr>
              <a:graphicFrameLocks noChangeAspect="1"/>
            </p:cNvGraphicFramePr>
            <p:nvPr/>
          </p:nvGraphicFramePr>
          <p:xfrm>
            <a:off x="2003" y="2016"/>
            <a:ext cx="1549" cy="1776"/>
          </p:xfrm>
          <a:graphic>
            <a:graphicData uri="http://schemas.openxmlformats.org/presentationml/2006/ole">
              <mc:AlternateContent xmlns:mc="http://schemas.openxmlformats.org/markup-compatibility/2006">
                <mc:Choice xmlns:v="urn:schemas-microsoft-com:vml" Requires="v">
                  <p:oleObj spid="_x0000_s166931" name="CorelDRAW" r:id="rId4" imgW="1487424" imgH="1704929" progId="CorelDRAW.Graphic.13">
                    <p:embed/>
                  </p:oleObj>
                </mc:Choice>
                <mc:Fallback>
                  <p:oleObj name="CorelDRAW" r:id="rId4" imgW="1487424" imgH="1704929" progId="CorelDRAW.Graphic.1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3" y="2016"/>
                          <a:ext cx="1549" cy="1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 name="Text Box 17"/>
            <p:cNvSpPr txBox="1">
              <a:spLocks noChangeArrowheads="1"/>
            </p:cNvSpPr>
            <p:nvPr/>
          </p:nvSpPr>
          <p:spPr bwMode="auto">
            <a:xfrm>
              <a:off x="1872" y="2247"/>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1</a:t>
              </a:r>
              <a:endParaRPr lang="en-US" altLang="zh-CN" sz="1600">
                <a:solidFill>
                  <a:srgbClr val="FF0000"/>
                </a:solidFill>
                <a:latin typeface="Arial" charset="0"/>
                <a:ea typeface="宋体" charset="-122"/>
              </a:endParaRPr>
            </a:p>
          </p:txBody>
        </p:sp>
        <p:sp>
          <p:nvSpPr>
            <p:cNvPr id="33" name="Text Box 20"/>
            <p:cNvSpPr txBox="1">
              <a:spLocks noChangeArrowheads="1"/>
            </p:cNvSpPr>
            <p:nvPr/>
          </p:nvSpPr>
          <p:spPr bwMode="auto">
            <a:xfrm>
              <a:off x="1872" y="2103"/>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0</a:t>
              </a:r>
              <a:endParaRPr lang="en-US" altLang="zh-CN" sz="1600">
                <a:solidFill>
                  <a:srgbClr val="FF0000"/>
                </a:solidFill>
                <a:latin typeface="Arial" charset="0"/>
                <a:ea typeface="宋体" charset="-122"/>
              </a:endParaRPr>
            </a:p>
          </p:txBody>
        </p:sp>
        <p:sp>
          <p:nvSpPr>
            <p:cNvPr id="34" name="Text Box 21"/>
            <p:cNvSpPr txBox="1">
              <a:spLocks noChangeArrowheads="1"/>
            </p:cNvSpPr>
            <p:nvPr/>
          </p:nvSpPr>
          <p:spPr bwMode="auto">
            <a:xfrm>
              <a:off x="1872" y="2391"/>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2</a:t>
              </a:r>
              <a:endParaRPr lang="en-US" altLang="zh-CN" sz="1600">
                <a:solidFill>
                  <a:srgbClr val="FF0000"/>
                </a:solidFill>
                <a:latin typeface="Arial" charset="0"/>
                <a:ea typeface="宋体" charset="-122"/>
              </a:endParaRPr>
            </a:p>
          </p:txBody>
        </p:sp>
        <p:sp>
          <p:nvSpPr>
            <p:cNvPr id="35" name="Text Box 22"/>
            <p:cNvSpPr txBox="1">
              <a:spLocks noChangeArrowheads="1"/>
            </p:cNvSpPr>
            <p:nvPr/>
          </p:nvSpPr>
          <p:spPr bwMode="auto">
            <a:xfrm>
              <a:off x="1872" y="2535"/>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3</a:t>
              </a:r>
              <a:endParaRPr lang="en-US" altLang="zh-CN" sz="1600">
                <a:solidFill>
                  <a:srgbClr val="FF0000"/>
                </a:solidFill>
                <a:latin typeface="Arial" charset="0"/>
                <a:ea typeface="宋体" charset="-122"/>
              </a:endParaRPr>
            </a:p>
          </p:txBody>
        </p:sp>
        <p:sp>
          <p:nvSpPr>
            <p:cNvPr id="36" name="Text Box 23"/>
            <p:cNvSpPr txBox="1">
              <a:spLocks noChangeArrowheads="1"/>
            </p:cNvSpPr>
            <p:nvPr/>
          </p:nvSpPr>
          <p:spPr bwMode="auto">
            <a:xfrm>
              <a:off x="1872" y="3235"/>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1</a:t>
              </a:r>
              <a:endParaRPr lang="en-US" altLang="zh-CN" sz="1600">
                <a:solidFill>
                  <a:srgbClr val="FF0000"/>
                </a:solidFill>
                <a:latin typeface="Arial" charset="0"/>
                <a:ea typeface="宋体" charset="-122"/>
              </a:endParaRPr>
            </a:p>
          </p:txBody>
        </p:sp>
        <p:sp>
          <p:nvSpPr>
            <p:cNvPr id="37" name="Text Box 24"/>
            <p:cNvSpPr txBox="1">
              <a:spLocks noChangeArrowheads="1"/>
            </p:cNvSpPr>
            <p:nvPr/>
          </p:nvSpPr>
          <p:spPr bwMode="auto">
            <a:xfrm>
              <a:off x="1872" y="3091"/>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0</a:t>
              </a:r>
              <a:endParaRPr lang="en-US" altLang="zh-CN" sz="1600">
                <a:solidFill>
                  <a:srgbClr val="FF0000"/>
                </a:solidFill>
                <a:latin typeface="Arial" charset="0"/>
                <a:ea typeface="宋体" charset="-122"/>
              </a:endParaRPr>
            </a:p>
          </p:txBody>
        </p:sp>
        <p:sp>
          <p:nvSpPr>
            <p:cNvPr id="38" name="Text Box 25"/>
            <p:cNvSpPr txBox="1">
              <a:spLocks noChangeArrowheads="1"/>
            </p:cNvSpPr>
            <p:nvPr/>
          </p:nvSpPr>
          <p:spPr bwMode="auto">
            <a:xfrm>
              <a:off x="1872" y="3399"/>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2</a:t>
              </a:r>
              <a:endParaRPr lang="en-US" altLang="zh-CN" sz="1600">
                <a:solidFill>
                  <a:srgbClr val="FF0000"/>
                </a:solidFill>
                <a:latin typeface="Arial" charset="0"/>
                <a:ea typeface="宋体" charset="-122"/>
              </a:endParaRPr>
            </a:p>
          </p:txBody>
        </p:sp>
        <p:sp>
          <p:nvSpPr>
            <p:cNvPr id="39" name="Text Box 26"/>
            <p:cNvSpPr txBox="1">
              <a:spLocks noChangeArrowheads="1"/>
            </p:cNvSpPr>
            <p:nvPr/>
          </p:nvSpPr>
          <p:spPr bwMode="auto">
            <a:xfrm>
              <a:off x="1872" y="3543"/>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3</a:t>
              </a:r>
              <a:endParaRPr lang="en-US" altLang="zh-CN" sz="1600">
                <a:solidFill>
                  <a:srgbClr val="FF0000"/>
                </a:solidFill>
                <a:latin typeface="Arial" charset="0"/>
                <a:ea typeface="宋体" charset="-122"/>
              </a:endParaRPr>
            </a:p>
          </p:txBody>
        </p:sp>
        <p:sp>
          <p:nvSpPr>
            <p:cNvPr id="40" name="Text Box 27"/>
            <p:cNvSpPr txBox="1">
              <a:spLocks noChangeArrowheads="1"/>
            </p:cNvSpPr>
            <p:nvPr/>
          </p:nvSpPr>
          <p:spPr bwMode="auto">
            <a:xfrm>
              <a:off x="1392" y="2727"/>
              <a:ext cx="91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charset="-122"/>
                </a:rPr>
                <a:t>Cascading inputs</a:t>
              </a:r>
            </a:p>
          </p:txBody>
        </p:sp>
        <p:sp>
          <p:nvSpPr>
            <p:cNvPr id="41" name="Text Box 29"/>
            <p:cNvSpPr txBox="1">
              <a:spLocks noChangeArrowheads="1"/>
            </p:cNvSpPr>
            <p:nvPr/>
          </p:nvSpPr>
          <p:spPr bwMode="auto">
            <a:xfrm>
              <a:off x="2592" y="2016"/>
              <a:ext cx="6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COMP</a:t>
              </a:r>
            </a:p>
          </p:txBody>
        </p:sp>
        <p:sp>
          <p:nvSpPr>
            <p:cNvPr id="42" name="Text Box 30"/>
            <p:cNvSpPr txBox="1">
              <a:spLocks noChangeArrowheads="1"/>
            </p:cNvSpPr>
            <p:nvPr/>
          </p:nvSpPr>
          <p:spPr bwMode="auto">
            <a:xfrm>
              <a:off x="2400" y="2832"/>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charset="-122"/>
                </a:rPr>
                <a:t>A = B</a:t>
              </a:r>
            </a:p>
          </p:txBody>
        </p:sp>
        <p:sp>
          <p:nvSpPr>
            <p:cNvPr id="43" name="Text Box 32"/>
            <p:cNvSpPr txBox="1">
              <a:spLocks noChangeArrowheads="1"/>
            </p:cNvSpPr>
            <p:nvPr/>
          </p:nvSpPr>
          <p:spPr bwMode="auto">
            <a:xfrm>
              <a:off x="2400" y="2995"/>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charset="-122"/>
                </a:rPr>
                <a:t>A &lt; B</a:t>
              </a:r>
            </a:p>
          </p:txBody>
        </p:sp>
        <p:sp>
          <p:nvSpPr>
            <p:cNvPr id="44" name="Text Box 34"/>
            <p:cNvSpPr txBox="1">
              <a:spLocks noChangeArrowheads="1"/>
            </p:cNvSpPr>
            <p:nvPr/>
          </p:nvSpPr>
          <p:spPr bwMode="auto">
            <a:xfrm>
              <a:off x="2400" y="2688"/>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charset="-122"/>
                </a:rPr>
                <a:t>A &gt; B</a:t>
              </a:r>
            </a:p>
          </p:txBody>
        </p:sp>
        <p:sp>
          <p:nvSpPr>
            <p:cNvPr id="45" name="Text Box 35"/>
            <p:cNvSpPr txBox="1">
              <a:spLocks noChangeArrowheads="1"/>
            </p:cNvSpPr>
            <p:nvPr/>
          </p:nvSpPr>
          <p:spPr bwMode="auto">
            <a:xfrm>
              <a:off x="2784" y="2832"/>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charset="-122"/>
                </a:rPr>
                <a:t>A = B</a:t>
              </a:r>
            </a:p>
          </p:txBody>
        </p:sp>
        <p:sp>
          <p:nvSpPr>
            <p:cNvPr id="46" name="Text Box 36"/>
            <p:cNvSpPr txBox="1">
              <a:spLocks noChangeArrowheads="1"/>
            </p:cNvSpPr>
            <p:nvPr/>
          </p:nvSpPr>
          <p:spPr bwMode="auto">
            <a:xfrm>
              <a:off x="2784" y="2995"/>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charset="-122"/>
                </a:rPr>
                <a:t>A &lt; B</a:t>
              </a:r>
            </a:p>
          </p:txBody>
        </p:sp>
        <p:sp>
          <p:nvSpPr>
            <p:cNvPr id="47" name="Text Box 37"/>
            <p:cNvSpPr txBox="1">
              <a:spLocks noChangeArrowheads="1"/>
            </p:cNvSpPr>
            <p:nvPr/>
          </p:nvSpPr>
          <p:spPr bwMode="auto">
            <a:xfrm>
              <a:off x="2784" y="2688"/>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charset="-122"/>
                </a:rPr>
                <a:t>A &gt; B</a:t>
              </a:r>
            </a:p>
          </p:txBody>
        </p:sp>
        <p:sp>
          <p:nvSpPr>
            <p:cNvPr id="48" name="Text Box 40"/>
            <p:cNvSpPr txBox="1">
              <a:spLocks noChangeArrowheads="1"/>
            </p:cNvSpPr>
            <p:nvPr/>
          </p:nvSpPr>
          <p:spPr bwMode="auto">
            <a:xfrm>
              <a:off x="2400" y="2112"/>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ea typeface="宋体" charset="-122"/>
                </a:rPr>
                <a:t>0</a:t>
              </a:r>
            </a:p>
          </p:txBody>
        </p:sp>
        <p:sp>
          <p:nvSpPr>
            <p:cNvPr id="49" name="Text Box 41"/>
            <p:cNvSpPr txBox="1">
              <a:spLocks noChangeArrowheads="1"/>
            </p:cNvSpPr>
            <p:nvPr/>
          </p:nvSpPr>
          <p:spPr bwMode="auto">
            <a:xfrm>
              <a:off x="2400" y="3120"/>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ea typeface="宋体" charset="-122"/>
                </a:rPr>
                <a:t>0</a:t>
              </a:r>
            </a:p>
          </p:txBody>
        </p:sp>
        <p:sp>
          <p:nvSpPr>
            <p:cNvPr id="50" name="Text Box 42"/>
            <p:cNvSpPr txBox="1">
              <a:spLocks noChangeArrowheads="1"/>
            </p:cNvSpPr>
            <p:nvPr/>
          </p:nvSpPr>
          <p:spPr bwMode="auto">
            <a:xfrm>
              <a:off x="2400" y="3552"/>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ea typeface="宋体" charset="-122"/>
                </a:rPr>
                <a:t>3</a:t>
              </a:r>
            </a:p>
          </p:txBody>
        </p:sp>
        <p:sp>
          <p:nvSpPr>
            <p:cNvPr id="51" name="Text Box 43"/>
            <p:cNvSpPr txBox="1">
              <a:spLocks noChangeArrowheads="1"/>
            </p:cNvSpPr>
            <p:nvPr/>
          </p:nvSpPr>
          <p:spPr bwMode="auto">
            <a:xfrm>
              <a:off x="2400" y="2544"/>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ea typeface="宋体" charset="-122"/>
                </a:rPr>
                <a:t>3</a:t>
              </a:r>
            </a:p>
          </p:txBody>
        </p:sp>
        <p:sp>
          <p:nvSpPr>
            <p:cNvPr id="52" name="Text Box 44"/>
            <p:cNvSpPr txBox="1">
              <a:spLocks noChangeArrowheads="1"/>
            </p:cNvSpPr>
            <p:nvPr/>
          </p:nvSpPr>
          <p:spPr bwMode="auto">
            <a:xfrm>
              <a:off x="2640" y="2304"/>
              <a:ext cx="2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charset="-122"/>
                </a:rPr>
                <a:t>A</a:t>
              </a:r>
            </a:p>
          </p:txBody>
        </p:sp>
        <p:sp>
          <p:nvSpPr>
            <p:cNvPr id="53" name="Text Box 45"/>
            <p:cNvSpPr txBox="1">
              <a:spLocks noChangeArrowheads="1"/>
            </p:cNvSpPr>
            <p:nvPr/>
          </p:nvSpPr>
          <p:spPr bwMode="auto">
            <a:xfrm>
              <a:off x="2640" y="3216"/>
              <a:ext cx="2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charset="-122"/>
                </a:rPr>
                <a:t>A</a:t>
              </a:r>
            </a:p>
          </p:txBody>
        </p:sp>
      </p:grpSp>
      <p:sp>
        <p:nvSpPr>
          <p:cNvPr id="54" name="Text Box 46"/>
          <p:cNvSpPr txBox="1">
            <a:spLocks noChangeArrowheads="1"/>
          </p:cNvSpPr>
          <p:nvPr/>
        </p:nvSpPr>
        <p:spPr bwMode="auto">
          <a:xfrm>
            <a:off x="5623992" y="5831160"/>
            <a:ext cx="2286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ea typeface="宋体" charset="-122"/>
              </a:rPr>
              <a:t>The IC shown is the 4-bit 74LS85.</a:t>
            </a:r>
          </a:p>
        </p:txBody>
      </p:sp>
    </p:spTree>
    <p:extLst>
      <p:ext uri="{BB962C8B-B14F-4D97-AF65-F5344CB8AC3E}">
        <p14:creationId xmlns:p14="http://schemas.microsoft.com/office/powerpoint/2010/main" val="285249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900" decel="100000" fill="hold"/>
                                        <p:tgtEl>
                                          <p:spTgt spid="5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Comparators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Comparators</a:t>
            </a:r>
            <a:endParaRPr lang="en-US" altLang="zh-CN" b="1" dirty="0">
              <a:ea typeface="宋体" charset="-122"/>
            </a:endParaRPr>
          </a:p>
        </p:txBody>
      </p:sp>
      <p:sp>
        <p:nvSpPr>
          <p:cNvPr id="16" name="Text Box 5"/>
          <p:cNvSpPr txBox="1">
            <a:spLocks noChangeArrowheads="1"/>
          </p:cNvSpPr>
          <p:nvPr/>
        </p:nvSpPr>
        <p:spPr bwMode="auto">
          <a:xfrm>
            <a:off x="899592" y="2325960"/>
            <a:ext cx="792088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Wingdings" pitchFamily="2" charset="2"/>
              <a:buNone/>
            </a:pPr>
            <a:r>
              <a:rPr lang="en-US" altLang="zh-CN" sz="2200" dirty="0" smtClean="0">
                <a:ea typeface="宋体" charset="-122"/>
              </a:rPr>
              <a:t>74HC85 4-bit comparator</a:t>
            </a:r>
            <a:endParaRPr lang="en-US" altLang="zh-CN" sz="2200" dirty="0">
              <a:ea typeface="宋体" charset="-122"/>
            </a:endParaRPr>
          </a:p>
        </p:txBody>
      </p:sp>
      <p:pic>
        <p:nvPicPr>
          <p:cNvPr id="11" name="Picture 4" descr="6-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871694"/>
            <a:ext cx="7142458" cy="3581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828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Comparators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Comparators</a:t>
            </a:r>
            <a:endParaRPr lang="en-US" altLang="zh-CN" b="1" dirty="0">
              <a:ea typeface="宋体" charset="-122"/>
            </a:endParaRPr>
          </a:p>
        </p:txBody>
      </p:sp>
      <p:sp>
        <p:nvSpPr>
          <p:cNvPr id="55" name="Text Box 5"/>
          <p:cNvSpPr txBox="1">
            <a:spLocks noChangeArrowheads="1"/>
          </p:cNvSpPr>
          <p:nvPr/>
        </p:nvSpPr>
        <p:spPr bwMode="auto">
          <a:xfrm>
            <a:off x="899592" y="2367285"/>
            <a:ext cx="799288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a:ea typeface="宋体" charset="-122"/>
              </a:rPr>
              <a:t>IC comparators can be expanded using the cascading inputs as shown. The lowest order comparator has a HIGH on the </a:t>
            </a:r>
            <a:r>
              <a:rPr lang="en-US" altLang="zh-CN" sz="2200" i="1" dirty="0">
                <a:ea typeface="宋体" charset="-122"/>
              </a:rPr>
              <a:t>A = B</a:t>
            </a:r>
            <a:r>
              <a:rPr lang="en-US" altLang="zh-CN" sz="2200" dirty="0">
                <a:ea typeface="宋体" charset="-122"/>
              </a:rPr>
              <a:t> input. </a:t>
            </a:r>
          </a:p>
        </p:txBody>
      </p:sp>
      <p:grpSp>
        <p:nvGrpSpPr>
          <p:cNvPr id="56" name="Group 57"/>
          <p:cNvGrpSpPr>
            <a:grpSpLocks/>
          </p:cNvGrpSpPr>
          <p:nvPr/>
        </p:nvGrpSpPr>
        <p:grpSpPr bwMode="auto">
          <a:xfrm>
            <a:off x="1356792" y="3164160"/>
            <a:ext cx="7239000" cy="3505200"/>
            <a:chOff x="1008" y="1536"/>
            <a:chExt cx="4560" cy="2208"/>
          </a:xfrm>
        </p:grpSpPr>
        <p:graphicFrame>
          <p:nvGraphicFramePr>
            <p:cNvPr id="57" name="Object 32"/>
            <p:cNvGraphicFramePr>
              <a:graphicFrameLocks noChangeAspect="1"/>
            </p:cNvGraphicFramePr>
            <p:nvPr/>
          </p:nvGraphicFramePr>
          <p:xfrm>
            <a:off x="1440" y="1720"/>
            <a:ext cx="3216" cy="2024"/>
          </p:xfrm>
          <a:graphic>
            <a:graphicData uri="http://schemas.openxmlformats.org/presentationml/2006/ole">
              <mc:AlternateContent xmlns:mc="http://schemas.openxmlformats.org/markup-compatibility/2006">
                <mc:Choice xmlns:v="urn:schemas-microsoft-com:vml" Requires="v">
                  <p:oleObj spid="_x0000_s127217" name="CorelDRAW" r:id="rId4" imgW="2974527" imgH="1873667" progId="CorelDRAW.Graphic.13">
                    <p:embed/>
                  </p:oleObj>
                </mc:Choice>
                <mc:Fallback>
                  <p:oleObj name="CorelDRAW" r:id="rId4" imgW="2974527" imgH="1873667" progId="CorelDRAW.Graphic.1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0" y="1720"/>
                          <a:ext cx="3216" cy="2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 name="Text Box 6"/>
            <p:cNvSpPr txBox="1">
              <a:spLocks noChangeArrowheads="1"/>
            </p:cNvSpPr>
            <p:nvPr/>
          </p:nvSpPr>
          <p:spPr bwMode="auto">
            <a:xfrm>
              <a:off x="4656" y="2544"/>
              <a:ext cx="9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charset="-122"/>
                </a:rPr>
                <a:t>Outputs</a:t>
              </a:r>
            </a:p>
          </p:txBody>
        </p:sp>
        <p:sp>
          <p:nvSpPr>
            <p:cNvPr id="59" name="Text Box 9"/>
            <p:cNvSpPr txBox="1">
              <a:spLocks noChangeArrowheads="1"/>
            </p:cNvSpPr>
            <p:nvPr/>
          </p:nvSpPr>
          <p:spPr bwMode="auto">
            <a:xfrm>
              <a:off x="1392" y="1900"/>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1</a:t>
              </a:r>
              <a:endParaRPr lang="en-US" altLang="zh-CN" sz="1600">
                <a:solidFill>
                  <a:srgbClr val="FF0000"/>
                </a:solidFill>
                <a:latin typeface="Arial" charset="0"/>
                <a:ea typeface="宋体" charset="-122"/>
              </a:endParaRPr>
            </a:p>
          </p:txBody>
        </p:sp>
        <p:sp>
          <p:nvSpPr>
            <p:cNvPr id="60" name="Text Box 10"/>
            <p:cNvSpPr txBox="1">
              <a:spLocks noChangeArrowheads="1"/>
            </p:cNvSpPr>
            <p:nvPr/>
          </p:nvSpPr>
          <p:spPr bwMode="auto">
            <a:xfrm>
              <a:off x="1392" y="17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0</a:t>
              </a:r>
              <a:endParaRPr lang="en-US" altLang="zh-CN" sz="1600">
                <a:solidFill>
                  <a:srgbClr val="FF0000"/>
                </a:solidFill>
                <a:latin typeface="Arial" charset="0"/>
                <a:ea typeface="宋体" charset="-122"/>
              </a:endParaRPr>
            </a:p>
          </p:txBody>
        </p:sp>
        <p:sp>
          <p:nvSpPr>
            <p:cNvPr id="61" name="Text Box 11"/>
            <p:cNvSpPr txBox="1">
              <a:spLocks noChangeArrowheads="1"/>
            </p:cNvSpPr>
            <p:nvPr/>
          </p:nvSpPr>
          <p:spPr bwMode="auto">
            <a:xfrm>
              <a:off x="1392" y="2044"/>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2</a:t>
              </a:r>
              <a:endParaRPr lang="en-US" altLang="zh-CN" sz="1600">
                <a:solidFill>
                  <a:srgbClr val="FF0000"/>
                </a:solidFill>
                <a:latin typeface="Arial" charset="0"/>
                <a:ea typeface="宋体" charset="-122"/>
              </a:endParaRPr>
            </a:p>
          </p:txBody>
        </p:sp>
        <p:sp>
          <p:nvSpPr>
            <p:cNvPr id="62" name="Text Box 12"/>
            <p:cNvSpPr txBox="1">
              <a:spLocks noChangeArrowheads="1"/>
            </p:cNvSpPr>
            <p:nvPr/>
          </p:nvSpPr>
          <p:spPr bwMode="auto">
            <a:xfrm>
              <a:off x="1392" y="2188"/>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3</a:t>
              </a:r>
              <a:endParaRPr lang="en-US" altLang="zh-CN" sz="1600">
                <a:solidFill>
                  <a:srgbClr val="FF0000"/>
                </a:solidFill>
                <a:latin typeface="Arial" charset="0"/>
                <a:ea typeface="宋体" charset="-122"/>
              </a:endParaRPr>
            </a:p>
          </p:txBody>
        </p:sp>
        <p:sp>
          <p:nvSpPr>
            <p:cNvPr id="63" name="Text Box 13"/>
            <p:cNvSpPr txBox="1">
              <a:spLocks noChangeArrowheads="1"/>
            </p:cNvSpPr>
            <p:nvPr/>
          </p:nvSpPr>
          <p:spPr bwMode="auto">
            <a:xfrm>
              <a:off x="1392" y="3004"/>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1</a:t>
              </a:r>
              <a:endParaRPr lang="en-US" altLang="zh-CN" sz="1600">
                <a:solidFill>
                  <a:srgbClr val="FF0000"/>
                </a:solidFill>
                <a:latin typeface="Arial" charset="0"/>
                <a:ea typeface="宋体" charset="-122"/>
              </a:endParaRPr>
            </a:p>
          </p:txBody>
        </p:sp>
        <p:sp>
          <p:nvSpPr>
            <p:cNvPr id="64" name="Text Box 14"/>
            <p:cNvSpPr txBox="1">
              <a:spLocks noChangeArrowheads="1"/>
            </p:cNvSpPr>
            <p:nvPr/>
          </p:nvSpPr>
          <p:spPr bwMode="auto">
            <a:xfrm>
              <a:off x="1392" y="2840"/>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0</a:t>
              </a:r>
              <a:endParaRPr lang="en-US" altLang="zh-CN" sz="1600">
                <a:solidFill>
                  <a:srgbClr val="FF0000"/>
                </a:solidFill>
                <a:latin typeface="Arial" charset="0"/>
                <a:ea typeface="宋体" charset="-122"/>
              </a:endParaRPr>
            </a:p>
          </p:txBody>
        </p:sp>
        <p:sp>
          <p:nvSpPr>
            <p:cNvPr id="65" name="Text Box 15"/>
            <p:cNvSpPr txBox="1">
              <a:spLocks noChangeArrowheads="1"/>
            </p:cNvSpPr>
            <p:nvPr/>
          </p:nvSpPr>
          <p:spPr bwMode="auto">
            <a:xfrm>
              <a:off x="1392" y="3148"/>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2</a:t>
              </a:r>
              <a:endParaRPr lang="en-US" altLang="zh-CN" sz="1600">
                <a:solidFill>
                  <a:srgbClr val="FF0000"/>
                </a:solidFill>
                <a:latin typeface="Arial" charset="0"/>
                <a:ea typeface="宋体" charset="-122"/>
              </a:endParaRPr>
            </a:p>
          </p:txBody>
        </p:sp>
        <p:sp>
          <p:nvSpPr>
            <p:cNvPr id="66" name="Text Box 16"/>
            <p:cNvSpPr txBox="1">
              <a:spLocks noChangeArrowheads="1"/>
            </p:cNvSpPr>
            <p:nvPr/>
          </p:nvSpPr>
          <p:spPr bwMode="auto">
            <a:xfrm>
              <a:off x="1392" y="3292"/>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3</a:t>
              </a:r>
              <a:endParaRPr lang="en-US" altLang="zh-CN" sz="1600">
                <a:solidFill>
                  <a:srgbClr val="FF0000"/>
                </a:solidFill>
                <a:latin typeface="Arial" charset="0"/>
                <a:ea typeface="宋体" charset="-122"/>
              </a:endParaRPr>
            </a:p>
          </p:txBody>
        </p:sp>
        <p:sp>
          <p:nvSpPr>
            <p:cNvPr id="67" name="Text Box 18"/>
            <p:cNvSpPr txBox="1">
              <a:spLocks noChangeArrowheads="1"/>
            </p:cNvSpPr>
            <p:nvPr/>
          </p:nvSpPr>
          <p:spPr bwMode="auto">
            <a:xfrm>
              <a:off x="2112" y="1776"/>
              <a:ext cx="6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COMP</a:t>
              </a:r>
            </a:p>
          </p:txBody>
        </p:sp>
        <p:sp>
          <p:nvSpPr>
            <p:cNvPr id="68" name="Text Box 19"/>
            <p:cNvSpPr txBox="1">
              <a:spLocks noChangeArrowheads="1"/>
            </p:cNvSpPr>
            <p:nvPr/>
          </p:nvSpPr>
          <p:spPr bwMode="auto">
            <a:xfrm>
              <a:off x="1920" y="2592"/>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charset="-122"/>
                </a:rPr>
                <a:t>A = B</a:t>
              </a:r>
            </a:p>
          </p:txBody>
        </p:sp>
        <p:sp>
          <p:nvSpPr>
            <p:cNvPr id="69" name="Text Box 20"/>
            <p:cNvSpPr txBox="1">
              <a:spLocks noChangeArrowheads="1"/>
            </p:cNvSpPr>
            <p:nvPr/>
          </p:nvSpPr>
          <p:spPr bwMode="auto">
            <a:xfrm>
              <a:off x="1920" y="2755"/>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charset="-122"/>
                </a:rPr>
                <a:t>A &lt; B</a:t>
              </a:r>
            </a:p>
          </p:txBody>
        </p:sp>
        <p:sp>
          <p:nvSpPr>
            <p:cNvPr id="70" name="Text Box 21"/>
            <p:cNvSpPr txBox="1">
              <a:spLocks noChangeArrowheads="1"/>
            </p:cNvSpPr>
            <p:nvPr/>
          </p:nvSpPr>
          <p:spPr bwMode="auto">
            <a:xfrm>
              <a:off x="1920" y="2448"/>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charset="-122"/>
                </a:rPr>
                <a:t>A &gt; B</a:t>
              </a:r>
            </a:p>
          </p:txBody>
        </p:sp>
        <p:sp>
          <p:nvSpPr>
            <p:cNvPr id="71" name="Text Box 22"/>
            <p:cNvSpPr txBox="1">
              <a:spLocks noChangeArrowheads="1"/>
            </p:cNvSpPr>
            <p:nvPr/>
          </p:nvSpPr>
          <p:spPr bwMode="auto">
            <a:xfrm>
              <a:off x="2304" y="2592"/>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charset="-122"/>
                </a:rPr>
                <a:t>A = B</a:t>
              </a:r>
            </a:p>
          </p:txBody>
        </p:sp>
        <p:sp>
          <p:nvSpPr>
            <p:cNvPr id="72" name="Text Box 23"/>
            <p:cNvSpPr txBox="1">
              <a:spLocks noChangeArrowheads="1"/>
            </p:cNvSpPr>
            <p:nvPr/>
          </p:nvSpPr>
          <p:spPr bwMode="auto">
            <a:xfrm>
              <a:off x="2304" y="2755"/>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charset="-122"/>
                </a:rPr>
                <a:t>A &lt; B</a:t>
              </a:r>
            </a:p>
          </p:txBody>
        </p:sp>
        <p:sp>
          <p:nvSpPr>
            <p:cNvPr id="73" name="Text Box 24"/>
            <p:cNvSpPr txBox="1">
              <a:spLocks noChangeArrowheads="1"/>
            </p:cNvSpPr>
            <p:nvPr/>
          </p:nvSpPr>
          <p:spPr bwMode="auto">
            <a:xfrm>
              <a:off x="2304" y="2448"/>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charset="-122"/>
                </a:rPr>
                <a:t>A &gt; B</a:t>
              </a:r>
            </a:p>
          </p:txBody>
        </p:sp>
        <p:sp>
          <p:nvSpPr>
            <p:cNvPr id="74" name="Text Box 25"/>
            <p:cNvSpPr txBox="1">
              <a:spLocks noChangeArrowheads="1"/>
            </p:cNvSpPr>
            <p:nvPr/>
          </p:nvSpPr>
          <p:spPr bwMode="auto">
            <a:xfrm>
              <a:off x="1920" y="1872"/>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ea typeface="宋体" charset="-122"/>
                </a:rPr>
                <a:t>0</a:t>
              </a:r>
            </a:p>
          </p:txBody>
        </p:sp>
        <p:sp>
          <p:nvSpPr>
            <p:cNvPr id="75" name="Text Box 26"/>
            <p:cNvSpPr txBox="1">
              <a:spLocks noChangeArrowheads="1"/>
            </p:cNvSpPr>
            <p:nvPr/>
          </p:nvSpPr>
          <p:spPr bwMode="auto">
            <a:xfrm>
              <a:off x="1920" y="2880"/>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ea typeface="宋体" charset="-122"/>
                </a:rPr>
                <a:t>0</a:t>
              </a:r>
            </a:p>
          </p:txBody>
        </p:sp>
        <p:sp>
          <p:nvSpPr>
            <p:cNvPr id="76" name="Text Box 27"/>
            <p:cNvSpPr txBox="1">
              <a:spLocks noChangeArrowheads="1"/>
            </p:cNvSpPr>
            <p:nvPr/>
          </p:nvSpPr>
          <p:spPr bwMode="auto">
            <a:xfrm>
              <a:off x="1920" y="3312"/>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ea typeface="宋体" charset="-122"/>
                </a:rPr>
                <a:t>3</a:t>
              </a:r>
            </a:p>
          </p:txBody>
        </p:sp>
        <p:sp>
          <p:nvSpPr>
            <p:cNvPr id="77" name="Text Box 28"/>
            <p:cNvSpPr txBox="1">
              <a:spLocks noChangeArrowheads="1"/>
            </p:cNvSpPr>
            <p:nvPr/>
          </p:nvSpPr>
          <p:spPr bwMode="auto">
            <a:xfrm>
              <a:off x="1920" y="2304"/>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ea typeface="宋体" charset="-122"/>
                </a:rPr>
                <a:t>3</a:t>
              </a:r>
            </a:p>
          </p:txBody>
        </p:sp>
        <p:sp>
          <p:nvSpPr>
            <p:cNvPr id="78" name="Text Box 29"/>
            <p:cNvSpPr txBox="1">
              <a:spLocks noChangeArrowheads="1"/>
            </p:cNvSpPr>
            <p:nvPr/>
          </p:nvSpPr>
          <p:spPr bwMode="auto">
            <a:xfrm>
              <a:off x="2160" y="2064"/>
              <a:ext cx="2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charset="-122"/>
                </a:rPr>
                <a:t>A</a:t>
              </a:r>
            </a:p>
          </p:txBody>
        </p:sp>
        <p:sp>
          <p:nvSpPr>
            <p:cNvPr id="79" name="Text Box 30"/>
            <p:cNvSpPr txBox="1">
              <a:spLocks noChangeArrowheads="1"/>
            </p:cNvSpPr>
            <p:nvPr/>
          </p:nvSpPr>
          <p:spPr bwMode="auto">
            <a:xfrm>
              <a:off x="2160" y="2976"/>
              <a:ext cx="2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charset="-122"/>
                </a:rPr>
                <a:t>A</a:t>
              </a:r>
            </a:p>
          </p:txBody>
        </p:sp>
        <p:sp>
          <p:nvSpPr>
            <p:cNvPr id="80" name="Text Box 33"/>
            <p:cNvSpPr txBox="1">
              <a:spLocks noChangeArrowheads="1"/>
            </p:cNvSpPr>
            <p:nvPr/>
          </p:nvSpPr>
          <p:spPr bwMode="auto">
            <a:xfrm>
              <a:off x="2880" y="1900"/>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5</a:t>
              </a:r>
              <a:endParaRPr lang="en-US" altLang="zh-CN" sz="1600">
                <a:solidFill>
                  <a:srgbClr val="FF0000"/>
                </a:solidFill>
                <a:latin typeface="Arial" charset="0"/>
                <a:ea typeface="宋体" charset="-122"/>
              </a:endParaRPr>
            </a:p>
          </p:txBody>
        </p:sp>
        <p:sp>
          <p:nvSpPr>
            <p:cNvPr id="81" name="Text Box 34"/>
            <p:cNvSpPr txBox="1">
              <a:spLocks noChangeArrowheads="1"/>
            </p:cNvSpPr>
            <p:nvPr/>
          </p:nvSpPr>
          <p:spPr bwMode="auto">
            <a:xfrm>
              <a:off x="2880" y="17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4</a:t>
              </a:r>
              <a:endParaRPr lang="en-US" altLang="zh-CN" sz="1600">
                <a:solidFill>
                  <a:srgbClr val="FF0000"/>
                </a:solidFill>
                <a:latin typeface="Arial" charset="0"/>
                <a:ea typeface="宋体" charset="-122"/>
              </a:endParaRPr>
            </a:p>
          </p:txBody>
        </p:sp>
        <p:sp>
          <p:nvSpPr>
            <p:cNvPr id="82" name="Text Box 35"/>
            <p:cNvSpPr txBox="1">
              <a:spLocks noChangeArrowheads="1"/>
            </p:cNvSpPr>
            <p:nvPr/>
          </p:nvSpPr>
          <p:spPr bwMode="auto">
            <a:xfrm>
              <a:off x="2880" y="2044"/>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6</a:t>
              </a:r>
              <a:endParaRPr lang="en-US" altLang="zh-CN" sz="1600">
                <a:solidFill>
                  <a:srgbClr val="FF0000"/>
                </a:solidFill>
                <a:latin typeface="Arial" charset="0"/>
                <a:ea typeface="宋体" charset="-122"/>
              </a:endParaRPr>
            </a:p>
          </p:txBody>
        </p:sp>
        <p:sp>
          <p:nvSpPr>
            <p:cNvPr id="83" name="Text Box 36"/>
            <p:cNvSpPr txBox="1">
              <a:spLocks noChangeArrowheads="1"/>
            </p:cNvSpPr>
            <p:nvPr/>
          </p:nvSpPr>
          <p:spPr bwMode="auto">
            <a:xfrm>
              <a:off x="2880" y="2188"/>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7</a:t>
              </a:r>
              <a:endParaRPr lang="en-US" altLang="zh-CN" sz="1600">
                <a:solidFill>
                  <a:srgbClr val="FF0000"/>
                </a:solidFill>
                <a:latin typeface="Arial" charset="0"/>
                <a:ea typeface="宋体" charset="-122"/>
              </a:endParaRPr>
            </a:p>
          </p:txBody>
        </p:sp>
        <p:sp>
          <p:nvSpPr>
            <p:cNvPr id="84" name="Text Box 37"/>
            <p:cNvSpPr txBox="1">
              <a:spLocks noChangeArrowheads="1"/>
            </p:cNvSpPr>
            <p:nvPr/>
          </p:nvSpPr>
          <p:spPr bwMode="auto">
            <a:xfrm>
              <a:off x="2880" y="3004"/>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5</a:t>
              </a:r>
              <a:endParaRPr lang="en-US" altLang="zh-CN" sz="1600">
                <a:solidFill>
                  <a:srgbClr val="FF0000"/>
                </a:solidFill>
                <a:latin typeface="Arial" charset="0"/>
                <a:ea typeface="宋体" charset="-122"/>
              </a:endParaRPr>
            </a:p>
          </p:txBody>
        </p:sp>
        <p:sp>
          <p:nvSpPr>
            <p:cNvPr id="85" name="Text Box 38"/>
            <p:cNvSpPr txBox="1">
              <a:spLocks noChangeArrowheads="1"/>
            </p:cNvSpPr>
            <p:nvPr/>
          </p:nvSpPr>
          <p:spPr bwMode="auto">
            <a:xfrm>
              <a:off x="2880" y="2840"/>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4</a:t>
              </a:r>
              <a:endParaRPr lang="en-US" altLang="zh-CN" sz="1600">
                <a:solidFill>
                  <a:srgbClr val="FF0000"/>
                </a:solidFill>
                <a:latin typeface="Arial" charset="0"/>
                <a:ea typeface="宋体" charset="-122"/>
              </a:endParaRPr>
            </a:p>
          </p:txBody>
        </p:sp>
        <p:sp>
          <p:nvSpPr>
            <p:cNvPr id="86" name="Text Box 39"/>
            <p:cNvSpPr txBox="1">
              <a:spLocks noChangeArrowheads="1"/>
            </p:cNvSpPr>
            <p:nvPr/>
          </p:nvSpPr>
          <p:spPr bwMode="auto">
            <a:xfrm>
              <a:off x="2880" y="3168"/>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6</a:t>
              </a:r>
              <a:endParaRPr lang="en-US" altLang="zh-CN" sz="1600">
                <a:solidFill>
                  <a:srgbClr val="FF0000"/>
                </a:solidFill>
                <a:latin typeface="Arial" charset="0"/>
                <a:ea typeface="宋体" charset="-122"/>
              </a:endParaRPr>
            </a:p>
          </p:txBody>
        </p:sp>
        <p:sp>
          <p:nvSpPr>
            <p:cNvPr id="87" name="Text Box 40"/>
            <p:cNvSpPr txBox="1">
              <a:spLocks noChangeArrowheads="1"/>
            </p:cNvSpPr>
            <p:nvPr/>
          </p:nvSpPr>
          <p:spPr bwMode="auto">
            <a:xfrm>
              <a:off x="2880" y="3312"/>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7</a:t>
              </a:r>
              <a:endParaRPr lang="en-US" altLang="zh-CN" sz="1600">
                <a:solidFill>
                  <a:srgbClr val="FF0000"/>
                </a:solidFill>
                <a:latin typeface="Arial" charset="0"/>
                <a:ea typeface="宋体" charset="-122"/>
              </a:endParaRPr>
            </a:p>
          </p:txBody>
        </p:sp>
        <p:sp>
          <p:nvSpPr>
            <p:cNvPr id="88" name="Text Box 41"/>
            <p:cNvSpPr txBox="1">
              <a:spLocks noChangeArrowheads="1"/>
            </p:cNvSpPr>
            <p:nvPr/>
          </p:nvSpPr>
          <p:spPr bwMode="auto">
            <a:xfrm>
              <a:off x="1008" y="2544"/>
              <a:ext cx="52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charset="-122"/>
                </a:rPr>
                <a:t>+5.0 V</a:t>
              </a:r>
            </a:p>
          </p:txBody>
        </p:sp>
        <p:sp>
          <p:nvSpPr>
            <p:cNvPr id="89" name="Text Box 42"/>
            <p:cNvSpPr txBox="1">
              <a:spLocks noChangeArrowheads="1"/>
            </p:cNvSpPr>
            <p:nvPr/>
          </p:nvSpPr>
          <p:spPr bwMode="auto">
            <a:xfrm>
              <a:off x="3648" y="1776"/>
              <a:ext cx="6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COMP</a:t>
              </a:r>
            </a:p>
          </p:txBody>
        </p:sp>
        <p:sp>
          <p:nvSpPr>
            <p:cNvPr id="90" name="Text Box 43"/>
            <p:cNvSpPr txBox="1">
              <a:spLocks noChangeArrowheads="1"/>
            </p:cNvSpPr>
            <p:nvPr/>
          </p:nvSpPr>
          <p:spPr bwMode="auto">
            <a:xfrm>
              <a:off x="3456" y="2592"/>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charset="-122"/>
                </a:rPr>
                <a:t>A = B</a:t>
              </a:r>
            </a:p>
          </p:txBody>
        </p:sp>
        <p:sp>
          <p:nvSpPr>
            <p:cNvPr id="91" name="Text Box 44"/>
            <p:cNvSpPr txBox="1">
              <a:spLocks noChangeArrowheads="1"/>
            </p:cNvSpPr>
            <p:nvPr/>
          </p:nvSpPr>
          <p:spPr bwMode="auto">
            <a:xfrm>
              <a:off x="3456" y="2755"/>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charset="-122"/>
                </a:rPr>
                <a:t>A &lt; B</a:t>
              </a:r>
            </a:p>
          </p:txBody>
        </p:sp>
        <p:sp>
          <p:nvSpPr>
            <p:cNvPr id="92" name="Text Box 45"/>
            <p:cNvSpPr txBox="1">
              <a:spLocks noChangeArrowheads="1"/>
            </p:cNvSpPr>
            <p:nvPr/>
          </p:nvSpPr>
          <p:spPr bwMode="auto">
            <a:xfrm>
              <a:off x="3456" y="2448"/>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charset="-122"/>
                </a:rPr>
                <a:t>A &gt; B</a:t>
              </a:r>
            </a:p>
          </p:txBody>
        </p:sp>
        <p:sp>
          <p:nvSpPr>
            <p:cNvPr id="93" name="Text Box 46"/>
            <p:cNvSpPr txBox="1">
              <a:spLocks noChangeArrowheads="1"/>
            </p:cNvSpPr>
            <p:nvPr/>
          </p:nvSpPr>
          <p:spPr bwMode="auto">
            <a:xfrm>
              <a:off x="3840" y="2592"/>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charset="-122"/>
                </a:rPr>
                <a:t>A = B</a:t>
              </a:r>
            </a:p>
          </p:txBody>
        </p:sp>
        <p:sp>
          <p:nvSpPr>
            <p:cNvPr id="94" name="Text Box 47"/>
            <p:cNvSpPr txBox="1">
              <a:spLocks noChangeArrowheads="1"/>
            </p:cNvSpPr>
            <p:nvPr/>
          </p:nvSpPr>
          <p:spPr bwMode="auto">
            <a:xfrm>
              <a:off x="3840" y="2755"/>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charset="-122"/>
                </a:rPr>
                <a:t>A &lt; B</a:t>
              </a:r>
            </a:p>
          </p:txBody>
        </p:sp>
        <p:sp>
          <p:nvSpPr>
            <p:cNvPr id="95" name="Text Box 48"/>
            <p:cNvSpPr txBox="1">
              <a:spLocks noChangeArrowheads="1"/>
            </p:cNvSpPr>
            <p:nvPr/>
          </p:nvSpPr>
          <p:spPr bwMode="auto">
            <a:xfrm>
              <a:off x="3840" y="2448"/>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charset="-122"/>
                </a:rPr>
                <a:t>A &gt; B</a:t>
              </a:r>
            </a:p>
          </p:txBody>
        </p:sp>
        <p:sp>
          <p:nvSpPr>
            <p:cNvPr id="96" name="Text Box 49"/>
            <p:cNvSpPr txBox="1">
              <a:spLocks noChangeArrowheads="1"/>
            </p:cNvSpPr>
            <p:nvPr/>
          </p:nvSpPr>
          <p:spPr bwMode="auto">
            <a:xfrm>
              <a:off x="3456" y="1872"/>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ea typeface="宋体" charset="-122"/>
                </a:rPr>
                <a:t>0</a:t>
              </a:r>
            </a:p>
          </p:txBody>
        </p:sp>
        <p:sp>
          <p:nvSpPr>
            <p:cNvPr id="97" name="Text Box 50"/>
            <p:cNvSpPr txBox="1">
              <a:spLocks noChangeArrowheads="1"/>
            </p:cNvSpPr>
            <p:nvPr/>
          </p:nvSpPr>
          <p:spPr bwMode="auto">
            <a:xfrm>
              <a:off x="3456" y="2880"/>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ea typeface="宋体" charset="-122"/>
                </a:rPr>
                <a:t>0</a:t>
              </a:r>
            </a:p>
          </p:txBody>
        </p:sp>
        <p:sp>
          <p:nvSpPr>
            <p:cNvPr id="98" name="Text Box 51"/>
            <p:cNvSpPr txBox="1">
              <a:spLocks noChangeArrowheads="1"/>
            </p:cNvSpPr>
            <p:nvPr/>
          </p:nvSpPr>
          <p:spPr bwMode="auto">
            <a:xfrm>
              <a:off x="3456" y="3312"/>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ea typeface="宋体" charset="-122"/>
                </a:rPr>
                <a:t>3</a:t>
              </a:r>
            </a:p>
          </p:txBody>
        </p:sp>
        <p:sp>
          <p:nvSpPr>
            <p:cNvPr id="99" name="Text Box 52"/>
            <p:cNvSpPr txBox="1">
              <a:spLocks noChangeArrowheads="1"/>
            </p:cNvSpPr>
            <p:nvPr/>
          </p:nvSpPr>
          <p:spPr bwMode="auto">
            <a:xfrm>
              <a:off x="3456" y="2304"/>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ea typeface="宋体" charset="-122"/>
                </a:rPr>
                <a:t>3</a:t>
              </a:r>
            </a:p>
          </p:txBody>
        </p:sp>
        <p:sp>
          <p:nvSpPr>
            <p:cNvPr id="100" name="Text Box 53"/>
            <p:cNvSpPr txBox="1">
              <a:spLocks noChangeArrowheads="1"/>
            </p:cNvSpPr>
            <p:nvPr/>
          </p:nvSpPr>
          <p:spPr bwMode="auto">
            <a:xfrm>
              <a:off x="3696" y="2064"/>
              <a:ext cx="2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charset="-122"/>
                </a:rPr>
                <a:t>A</a:t>
              </a:r>
            </a:p>
          </p:txBody>
        </p:sp>
        <p:sp>
          <p:nvSpPr>
            <p:cNvPr id="101" name="Text Box 54"/>
            <p:cNvSpPr txBox="1">
              <a:spLocks noChangeArrowheads="1"/>
            </p:cNvSpPr>
            <p:nvPr/>
          </p:nvSpPr>
          <p:spPr bwMode="auto">
            <a:xfrm>
              <a:off x="3696" y="2976"/>
              <a:ext cx="2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charset="-122"/>
                </a:rPr>
                <a:t>A</a:t>
              </a:r>
            </a:p>
          </p:txBody>
        </p:sp>
        <p:sp>
          <p:nvSpPr>
            <p:cNvPr id="102" name="Text Box 55"/>
            <p:cNvSpPr txBox="1">
              <a:spLocks noChangeArrowheads="1"/>
            </p:cNvSpPr>
            <p:nvPr/>
          </p:nvSpPr>
          <p:spPr bwMode="auto">
            <a:xfrm>
              <a:off x="1392" y="1536"/>
              <a:ext cx="5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LSBs</a:t>
              </a:r>
            </a:p>
          </p:txBody>
        </p:sp>
        <p:sp>
          <p:nvSpPr>
            <p:cNvPr id="103" name="Text Box 56"/>
            <p:cNvSpPr txBox="1">
              <a:spLocks noChangeArrowheads="1"/>
            </p:cNvSpPr>
            <p:nvPr/>
          </p:nvSpPr>
          <p:spPr bwMode="auto">
            <a:xfrm>
              <a:off x="2880" y="1536"/>
              <a:ext cx="5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MSBs</a:t>
              </a:r>
            </a:p>
          </p:txBody>
        </p:sp>
      </p:grpSp>
    </p:spTree>
    <p:extLst>
      <p:ext uri="{BB962C8B-B14F-4D97-AF65-F5344CB8AC3E}">
        <p14:creationId xmlns:p14="http://schemas.microsoft.com/office/powerpoint/2010/main" val="19288582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Decoders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Decoders (</a:t>
            </a:r>
            <a:r>
              <a:rPr lang="zh-CN" altLang="en-US" b="1" dirty="0" smtClean="0">
                <a:ea typeface="宋体" charset="-122"/>
              </a:rPr>
              <a:t>译码器</a:t>
            </a:r>
            <a:r>
              <a:rPr lang="en-US" altLang="zh-CN" b="1" dirty="0" smtClean="0">
                <a:ea typeface="宋体" charset="-122"/>
              </a:rPr>
              <a:t>)</a:t>
            </a:r>
            <a:endParaRPr lang="en-US" altLang="zh-CN" b="1" dirty="0">
              <a:ea typeface="宋体" charset="-122"/>
            </a:endParaRPr>
          </a:p>
        </p:txBody>
      </p:sp>
      <p:sp>
        <p:nvSpPr>
          <p:cNvPr id="54" name="Text Box 5"/>
          <p:cNvSpPr txBox="1">
            <a:spLocks noChangeArrowheads="1"/>
          </p:cNvSpPr>
          <p:nvPr/>
        </p:nvSpPr>
        <p:spPr bwMode="auto">
          <a:xfrm>
            <a:off x="857200" y="2276872"/>
            <a:ext cx="789126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CN" sz="2200" dirty="0">
                <a:ea typeface="宋体" charset="-122"/>
              </a:rPr>
              <a:t>The basic function of a </a:t>
            </a:r>
            <a:r>
              <a:rPr lang="en-US" altLang="zh-CN" sz="2200" b="1" dirty="0" smtClean="0">
                <a:ea typeface="宋体" charset="-122"/>
              </a:rPr>
              <a:t>decoder</a:t>
            </a:r>
            <a:r>
              <a:rPr lang="en-US" altLang="zh-CN" sz="2200" dirty="0" smtClean="0">
                <a:ea typeface="宋体" charset="-122"/>
              </a:rPr>
              <a:t> </a:t>
            </a:r>
            <a:r>
              <a:rPr lang="en-US" altLang="zh-CN" sz="2200" dirty="0">
                <a:ea typeface="宋体" charset="-122"/>
              </a:rPr>
              <a:t>is to detect the presence of a specified combination of bits (code) on its inputs and to indicate the presence of that code by a specified output level.</a:t>
            </a:r>
          </a:p>
        </p:txBody>
      </p:sp>
      <p:sp>
        <p:nvSpPr>
          <p:cNvPr id="20" name="Text Box 5"/>
          <p:cNvSpPr txBox="1">
            <a:spLocks noChangeArrowheads="1"/>
          </p:cNvSpPr>
          <p:nvPr/>
        </p:nvSpPr>
        <p:spPr bwMode="auto">
          <a:xfrm>
            <a:off x="857200" y="3284984"/>
            <a:ext cx="789126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CN" sz="2200" dirty="0">
                <a:ea typeface="宋体" charset="-122"/>
              </a:rPr>
              <a:t>In its general form, a decoder has </a:t>
            </a:r>
            <a:r>
              <a:rPr lang="en-US" altLang="zh-CN" sz="2200" i="1" dirty="0">
                <a:ea typeface="宋体" charset="-122"/>
              </a:rPr>
              <a:t>n</a:t>
            </a:r>
            <a:r>
              <a:rPr lang="en-US" altLang="zh-CN" sz="2200" dirty="0">
                <a:ea typeface="宋体" charset="-122"/>
              </a:rPr>
              <a:t> input lines to handle </a:t>
            </a:r>
            <a:r>
              <a:rPr lang="en-US" altLang="zh-CN" sz="2200" i="1" dirty="0">
                <a:ea typeface="宋体" charset="-122"/>
              </a:rPr>
              <a:t>n</a:t>
            </a:r>
            <a:r>
              <a:rPr lang="en-US" altLang="zh-CN" sz="2200" dirty="0">
                <a:ea typeface="宋体" charset="-122"/>
              </a:rPr>
              <a:t> bits and from one to 2</a:t>
            </a:r>
            <a:r>
              <a:rPr lang="en-US" altLang="zh-CN" sz="2200" i="1" baseline="30000" dirty="0">
                <a:ea typeface="宋体" charset="-122"/>
              </a:rPr>
              <a:t>n</a:t>
            </a:r>
            <a:r>
              <a:rPr lang="en-US" altLang="zh-CN" sz="2200" dirty="0">
                <a:ea typeface="宋体" charset="-122"/>
              </a:rPr>
              <a:t> output lines.</a:t>
            </a:r>
          </a:p>
        </p:txBody>
      </p:sp>
      <p:graphicFrame>
        <p:nvGraphicFramePr>
          <p:cNvPr id="21" name="Object 54"/>
          <p:cNvGraphicFramePr>
            <a:graphicFrameLocks noChangeAspect="1"/>
          </p:cNvGraphicFramePr>
          <p:nvPr>
            <p:extLst>
              <p:ext uri="{D42A27DB-BD31-4B8C-83A1-F6EECF244321}">
                <p14:modId xmlns:p14="http://schemas.microsoft.com/office/powerpoint/2010/main" val="2860422018"/>
              </p:ext>
            </p:extLst>
          </p:nvPr>
        </p:nvGraphicFramePr>
        <p:xfrm>
          <a:off x="2000672" y="4877544"/>
          <a:ext cx="2333625" cy="1655763"/>
        </p:xfrm>
        <a:graphic>
          <a:graphicData uri="http://schemas.openxmlformats.org/presentationml/2006/ole">
            <mc:AlternateContent xmlns:mc="http://schemas.openxmlformats.org/markup-compatibility/2006">
              <mc:Choice xmlns:v="urn:schemas-microsoft-com:vml" Requires="v">
                <p:oleObj spid="_x0000_s154838" name="CorelDRAW" r:id="rId4" imgW="1163694" imgH="824829" progId="CorelDRAW.Graphic.13">
                  <p:embed/>
                </p:oleObj>
              </mc:Choice>
              <mc:Fallback>
                <p:oleObj name="CorelDRAW" r:id="rId4" imgW="1163694" imgH="824829" progId="CorelDRAW.Graphic.1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672" y="4877544"/>
                        <a:ext cx="2333625" cy="165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Text Box 57"/>
          <p:cNvSpPr txBox="1">
            <a:spLocks noChangeArrowheads="1"/>
          </p:cNvSpPr>
          <p:nvPr/>
        </p:nvSpPr>
        <p:spPr bwMode="auto">
          <a:xfrm>
            <a:off x="1619672" y="5074394"/>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1</a:t>
            </a:r>
            <a:endParaRPr lang="en-US" altLang="zh-CN" sz="1600">
              <a:solidFill>
                <a:srgbClr val="FF0000"/>
              </a:solidFill>
              <a:latin typeface="Arial" charset="0"/>
              <a:ea typeface="宋体" charset="-122"/>
            </a:endParaRPr>
          </a:p>
        </p:txBody>
      </p:sp>
      <p:sp>
        <p:nvSpPr>
          <p:cNvPr id="23" name="Text Box 58"/>
          <p:cNvSpPr txBox="1">
            <a:spLocks noChangeArrowheads="1"/>
          </p:cNvSpPr>
          <p:nvPr/>
        </p:nvSpPr>
        <p:spPr bwMode="auto">
          <a:xfrm>
            <a:off x="1619672" y="4725144"/>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0</a:t>
            </a:r>
            <a:endParaRPr lang="en-US" altLang="zh-CN" sz="1600">
              <a:solidFill>
                <a:srgbClr val="FF0000"/>
              </a:solidFill>
              <a:latin typeface="Arial" charset="0"/>
              <a:ea typeface="宋体" charset="-122"/>
            </a:endParaRPr>
          </a:p>
        </p:txBody>
      </p:sp>
      <p:sp>
        <p:nvSpPr>
          <p:cNvPr id="24" name="Text Box 59"/>
          <p:cNvSpPr txBox="1">
            <a:spLocks noChangeArrowheads="1"/>
          </p:cNvSpPr>
          <p:nvPr/>
        </p:nvSpPr>
        <p:spPr bwMode="auto">
          <a:xfrm>
            <a:off x="1619672" y="5455394"/>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2</a:t>
            </a:r>
            <a:endParaRPr lang="en-US" altLang="zh-CN" sz="1600">
              <a:solidFill>
                <a:srgbClr val="FF0000"/>
              </a:solidFill>
              <a:latin typeface="Arial" charset="0"/>
              <a:ea typeface="宋体" charset="-122"/>
            </a:endParaRPr>
          </a:p>
        </p:txBody>
      </p:sp>
      <p:sp>
        <p:nvSpPr>
          <p:cNvPr id="25" name="Text Box 60"/>
          <p:cNvSpPr txBox="1">
            <a:spLocks noChangeArrowheads="1"/>
          </p:cNvSpPr>
          <p:nvPr/>
        </p:nvSpPr>
        <p:spPr bwMode="auto">
          <a:xfrm>
            <a:off x="1619672" y="6064994"/>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3</a:t>
            </a:r>
            <a:endParaRPr lang="en-US" altLang="zh-CN" sz="1600">
              <a:solidFill>
                <a:srgbClr val="FF0000"/>
              </a:solidFill>
              <a:latin typeface="Arial" charset="0"/>
              <a:ea typeface="宋体" charset="-122"/>
            </a:endParaRPr>
          </a:p>
        </p:txBody>
      </p:sp>
      <p:sp>
        <p:nvSpPr>
          <p:cNvPr id="26" name="Text Box 80"/>
          <p:cNvSpPr txBox="1">
            <a:spLocks noChangeArrowheads="1"/>
          </p:cNvSpPr>
          <p:nvPr/>
        </p:nvSpPr>
        <p:spPr bwMode="auto">
          <a:xfrm>
            <a:off x="3981872" y="5029944"/>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0000"/>
                </a:solidFill>
                <a:ea typeface="宋体" charset="-122"/>
              </a:rPr>
              <a:t>X</a:t>
            </a:r>
          </a:p>
        </p:txBody>
      </p:sp>
      <p:sp>
        <p:nvSpPr>
          <p:cNvPr id="27" name="Text Box 81"/>
          <p:cNvSpPr txBox="1">
            <a:spLocks noChangeArrowheads="1"/>
          </p:cNvSpPr>
          <p:nvPr/>
        </p:nvSpPr>
        <p:spPr bwMode="auto">
          <a:xfrm>
            <a:off x="1619672" y="6486128"/>
            <a:ext cx="297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charset="-122"/>
              </a:rPr>
              <a:t>Active HIGH decoder for 0011</a:t>
            </a:r>
          </a:p>
        </p:txBody>
      </p:sp>
      <p:graphicFrame>
        <p:nvGraphicFramePr>
          <p:cNvPr id="28" name="Object 82"/>
          <p:cNvGraphicFramePr>
            <a:graphicFrameLocks noChangeAspect="1"/>
          </p:cNvGraphicFramePr>
          <p:nvPr>
            <p:extLst>
              <p:ext uri="{D42A27DB-BD31-4B8C-83A1-F6EECF244321}">
                <p14:modId xmlns:p14="http://schemas.microsoft.com/office/powerpoint/2010/main" val="1602381988"/>
              </p:ext>
            </p:extLst>
          </p:nvPr>
        </p:nvGraphicFramePr>
        <p:xfrm>
          <a:off x="5277272" y="4877544"/>
          <a:ext cx="2362200" cy="1676400"/>
        </p:xfrm>
        <a:graphic>
          <a:graphicData uri="http://schemas.openxmlformats.org/presentationml/2006/ole">
            <mc:AlternateContent xmlns:mc="http://schemas.openxmlformats.org/markup-compatibility/2006">
              <mc:Choice xmlns:v="urn:schemas-microsoft-com:vml" Requires="v">
                <p:oleObj spid="_x0000_s154839" name="CorelDRAW" r:id="rId6" imgW="1163694" imgH="824829" progId="CorelDRAW.Graphic.13">
                  <p:embed/>
                </p:oleObj>
              </mc:Choice>
              <mc:Fallback>
                <p:oleObj name="CorelDRAW" r:id="rId6" imgW="1163694" imgH="824829" progId="CorelDRAW.Graphic.1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77272" y="4877544"/>
                        <a:ext cx="23622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Text Box 83"/>
          <p:cNvSpPr txBox="1">
            <a:spLocks noChangeArrowheads="1"/>
          </p:cNvSpPr>
          <p:nvPr/>
        </p:nvSpPr>
        <p:spPr bwMode="auto">
          <a:xfrm>
            <a:off x="4972472" y="5074394"/>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1</a:t>
            </a:r>
            <a:endParaRPr lang="en-US" altLang="zh-CN" sz="1600">
              <a:solidFill>
                <a:srgbClr val="FF0000"/>
              </a:solidFill>
              <a:latin typeface="Arial" charset="0"/>
              <a:ea typeface="宋体" charset="-122"/>
            </a:endParaRPr>
          </a:p>
        </p:txBody>
      </p:sp>
      <p:sp>
        <p:nvSpPr>
          <p:cNvPr id="30" name="Text Box 84"/>
          <p:cNvSpPr txBox="1">
            <a:spLocks noChangeArrowheads="1"/>
          </p:cNvSpPr>
          <p:nvPr/>
        </p:nvSpPr>
        <p:spPr bwMode="auto">
          <a:xfrm>
            <a:off x="4972472" y="4725144"/>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0</a:t>
            </a:r>
            <a:endParaRPr lang="en-US" altLang="zh-CN" sz="1600">
              <a:solidFill>
                <a:srgbClr val="FF0000"/>
              </a:solidFill>
              <a:latin typeface="Arial" charset="0"/>
              <a:ea typeface="宋体" charset="-122"/>
            </a:endParaRPr>
          </a:p>
        </p:txBody>
      </p:sp>
      <p:sp>
        <p:nvSpPr>
          <p:cNvPr id="31" name="Text Box 85"/>
          <p:cNvSpPr txBox="1">
            <a:spLocks noChangeArrowheads="1"/>
          </p:cNvSpPr>
          <p:nvPr/>
        </p:nvSpPr>
        <p:spPr bwMode="auto">
          <a:xfrm>
            <a:off x="4972472" y="5455394"/>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2</a:t>
            </a:r>
            <a:endParaRPr lang="en-US" altLang="zh-CN" sz="1600">
              <a:solidFill>
                <a:srgbClr val="FF0000"/>
              </a:solidFill>
              <a:latin typeface="Arial" charset="0"/>
              <a:ea typeface="宋体" charset="-122"/>
            </a:endParaRPr>
          </a:p>
        </p:txBody>
      </p:sp>
      <p:sp>
        <p:nvSpPr>
          <p:cNvPr id="32" name="Text Box 86"/>
          <p:cNvSpPr txBox="1">
            <a:spLocks noChangeArrowheads="1"/>
          </p:cNvSpPr>
          <p:nvPr/>
        </p:nvSpPr>
        <p:spPr bwMode="auto">
          <a:xfrm>
            <a:off x="4972472" y="6064994"/>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3</a:t>
            </a:r>
            <a:endParaRPr lang="en-US" altLang="zh-CN" sz="1600">
              <a:solidFill>
                <a:srgbClr val="FF0000"/>
              </a:solidFill>
              <a:latin typeface="Arial" charset="0"/>
              <a:ea typeface="宋体" charset="-122"/>
            </a:endParaRPr>
          </a:p>
        </p:txBody>
      </p:sp>
      <p:sp>
        <p:nvSpPr>
          <p:cNvPr id="33" name="Text Box 87"/>
          <p:cNvSpPr txBox="1">
            <a:spLocks noChangeArrowheads="1"/>
          </p:cNvSpPr>
          <p:nvPr/>
        </p:nvSpPr>
        <p:spPr bwMode="auto">
          <a:xfrm>
            <a:off x="7334672" y="5029944"/>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0000"/>
                </a:solidFill>
                <a:ea typeface="宋体" charset="-122"/>
              </a:rPr>
              <a:t>X</a:t>
            </a:r>
          </a:p>
        </p:txBody>
      </p:sp>
      <p:sp>
        <p:nvSpPr>
          <p:cNvPr id="34" name="Text Box 88"/>
          <p:cNvSpPr txBox="1">
            <a:spLocks noChangeArrowheads="1"/>
          </p:cNvSpPr>
          <p:nvPr/>
        </p:nvSpPr>
        <p:spPr bwMode="auto">
          <a:xfrm>
            <a:off x="4972472" y="6486128"/>
            <a:ext cx="297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ea typeface="宋体" charset="-122"/>
              </a:rPr>
              <a:t>Active LOW decoder for 0011</a:t>
            </a:r>
          </a:p>
        </p:txBody>
      </p:sp>
      <p:sp>
        <p:nvSpPr>
          <p:cNvPr id="35" name="Text Box 5"/>
          <p:cNvSpPr txBox="1">
            <a:spLocks noChangeArrowheads="1"/>
          </p:cNvSpPr>
          <p:nvPr/>
        </p:nvSpPr>
        <p:spPr bwMode="auto">
          <a:xfrm>
            <a:off x="857200" y="4005064"/>
            <a:ext cx="789126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CN" sz="2200" dirty="0">
                <a:ea typeface="宋体" charset="-122"/>
              </a:rPr>
              <a:t>Two simple decoders that detect the presence of the binary code 0011 are shown.</a:t>
            </a:r>
          </a:p>
        </p:txBody>
      </p:sp>
    </p:spTree>
    <p:extLst>
      <p:ext uri="{BB962C8B-B14F-4D97-AF65-F5344CB8AC3E}">
        <p14:creationId xmlns:p14="http://schemas.microsoft.com/office/powerpoint/2010/main" val="19985278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Decoders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Decoders</a:t>
            </a:r>
            <a:endParaRPr lang="en-US" altLang="zh-CN" b="1" dirty="0">
              <a:ea typeface="宋体" charset="-122"/>
            </a:endParaRPr>
          </a:p>
        </p:txBody>
      </p:sp>
      <p:graphicFrame>
        <p:nvGraphicFramePr>
          <p:cNvPr id="20" name="Object 21"/>
          <p:cNvGraphicFramePr>
            <a:graphicFrameLocks noChangeAspect="1"/>
          </p:cNvGraphicFramePr>
          <p:nvPr>
            <p:extLst>
              <p:ext uri="{D42A27DB-BD31-4B8C-83A1-F6EECF244321}">
                <p14:modId xmlns:p14="http://schemas.microsoft.com/office/powerpoint/2010/main" val="2770338016"/>
              </p:ext>
            </p:extLst>
          </p:nvPr>
        </p:nvGraphicFramePr>
        <p:xfrm>
          <a:off x="2444824" y="3718520"/>
          <a:ext cx="4724400" cy="2430463"/>
        </p:xfrm>
        <a:graphic>
          <a:graphicData uri="http://schemas.openxmlformats.org/presentationml/2006/ole">
            <mc:AlternateContent xmlns:mc="http://schemas.openxmlformats.org/markup-compatibility/2006">
              <mc:Choice xmlns:v="urn:schemas-microsoft-com:vml" Requires="v">
                <p:oleObj spid="_x0000_s129261" name="CorelDRAW" r:id="rId4" imgW="1752562" imgH="901484" progId="CorelDRAW.Graphic.12">
                  <p:embed/>
                </p:oleObj>
              </mc:Choice>
              <mc:Fallback>
                <p:oleObj name="CorelDRAW" r:id="rId4" imgW="1752562" imgH="901484" progId="CorelDRAW.Graphic.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4824" y="3718520"/>
                        <a:ext cx="4724400" cy="243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Text Box 23"/>
          <p:cNvSpPr txBox="1">
            <a:spLocks noChangeArrowheads="1"/>
          </p:cNvSpPr>
          <p:nvPr/>
        </p:nvSpPr>
        <p:spPr bwMode="auto">
          <a:xfrm>
            <a:off x="2597224" y="2575520"/>
            <a:ext cx="622324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altLang="zh-CN" sz="2200" dirty="0">
                <a:ea typeface="宋体" charset="-122"/>
              </a:rPr>
              <a:t>Assume the output of the decoder shown is a logic 1. What are the inputs to the decoder?</a:t>
            </a:r>
          </a:p>
        </p:txBody>
      </p:sp>
      <p:sp>
        <p:nvSpPr>
          <p:cNvPr id="22" name="Rectangle 24"/>
          <p:cNvSpPr>
            <a:spLocks noChangeArrowheads="1"/>
          </p:cNvSpPr>
          <p:nvPr/>
        </p:nvSpPr>
        <p:spPr bwMode="auto">
          <a:xfrm>
            <a:off x="2978224" y="3794720"/>
            <a:ext cx="228600" cy="2514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WordArt 25"/>
          <p:cNvSpPr>
            <a:spLocks noChangeArrowheads="1" noChangeShapeType="1" noTextEdit="1"/>
          </p:cNvSpPr>
          <p:nvPr/>
        </p:nvSpPr>
        <p:spPr bwMode="auto">
          <a:xfrm>
            <a:off x="997024" y="2651720"/>
            <a:ext cx="13716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Question</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Tree>
    <p:extLst>
      <p:ext uri="{BB962C8B-B14F-4D97-AF65-F5344CB8AC3E}">
        <p14:creationId xmlns:p14="http://schemas.microsoft.com/office/powerpoint/2010/main" val="125412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2000"/>
                                        <p:tgtEl>
                                          <p:spTgt spid="22"/>
                                        </p:tgtEl>
                                      </p:cBhvr>
                                    </p:animEffect>
                                    <p:set>
                                      <p:cBhvr>
                                        <p:cTn id="7" dur="1" fill="hold">
                                          <p:stCondLst>
                                            <p:cond delay="19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Decoders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Decoders</a:t>
            </a:r>
            <a:endParaRPr lang="en-US" altLang="zh-CN" b="1" dirty="0">
              <a:ea typeface="宋体" charset="-122"/>
            </a:endParaRPr>
          </a:p>
        </p:txBody>
      </p:sp>
      <p:sp>
        <p:nvSpPr>
          <p:cNvPr id="9" name="Text Box 19"/>
          <p:cNvSpPr txBox="1">
            <a:spLocks noChangeArrowheads="1"/>
          </p:cNvSpPr>
          <p:nvPr/>
        </p:nvSpPr>
        <p:spPr bwMode="auto">
          <a:xfrm>
            <a:off x="925016" y="2380481"/>
            <a:ext cx="7967464"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p>
            <a:pPr algn="just" eaLnBrk="1" hangingPunct="1">
              <a:spcBef>
                <a:spcPct val="50000"/>
              </a:spcBef>
            </a:pPr>
            <a:r>
              <a:rPr lang="en-US" altLang="zh-CN" sz="2200" dirty="0">
                <a:ea typeface="宋体" charset="-122"/>
              </a:rPr>
              <a:t>IC decoders have multiple outputs to decode any combination of inputs. For example the binary-to-decimal decoder shown here has 16 outputs – one for each combination of binary inputs. </a:t>
            </a:r>
          </a:p>
        </p:txBody>
      </p:sp>
      <p:graphicFrame>
        <p:nvGraphicFramePr>
          <p:cNvPr id="15" name="Object 20"/>
          <p:cNvGraphicFramePr>
            <a:graphicFrameLocks noChangeAspect="1"/>
          </p:cNvGraphicFramePr>
          <p:nvPr>
            <p:extLst>
              <p:ext uri="{D42A27DB-BD31-4B8C-83A1-F6EECF244321}">
                <p14:modId xmlns:p14="http://schemas.microsoft.com/office/powerpoint/2010/main" val="3711899271"/>
              </p:ext>
            </p:extLst>
          </p:nvPr>
        </p:nvGraphicFramePr>
        <p:xfrm>
          <a:off x="3939208" y="3546747"/>
          <a:ext cx="4114800" cy="3122613"/>
        </p:xfrm>
        <a:graphic>
          <a:graphicData uri="http://schemas.openxmlformats.org/presentationml/2006/ole">
            <mc:AlternateContent xmlns:mc="http://schemas.openxmlformats.org/markup-compatibility/2006">
              <mc:Choice xmlns:v="urn:schemas-microsoft-com:vml" Requires="v">
                <p:oleObj spid="_x0000_s130282" name="CorelDRAW" r:id="rId4" imgW="2408872" imgH="1828000" progId="CorelDRAW.Graphic.12">
                  <p:embed/>
                </p:oleObj>
              </mc:Choice>
              <mc:Fallback>
                <p:oleObj name="CorelDRAW" r:id="rId4" imgW="2408872" imgH="1828000" progId="CorelDRAW.Graphic.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9208" y="3546747"/>
                        <a:ext cx="4114800" cy="312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Rectangle 22"/>
          <p:cNvSpPr>
            <a:spLocks noChangeArrowheads="1"/>
          </p:cNvSpPr>
          <p:nvPr/>
        </p:nvSpPr>
        <p:spPr bwMode="auto">
          <a:xfrm>
            <a:off x="6918946" y="3713435"/>
            <a:ext cx="217487" cy="2667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WordArt 23"/>
          <p:cNvSpPr>
            <a:spLocks noChangeArrowheads="1" noChangeShapeType="1" noTextEdit="1"/>
          </p:cNvSpPr>
          <p:nvPr/>
        </p:nvSpPr>
        <p:spPr bwMode="auto">
          <a:xfrm>
            <a:off x="1043608" y="3775347"/>
            <a:ext cx="13716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Question</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8" name="Rectangle 24"/>
          <p:cNvSpPr>
            <a:spLocks noChangeArrowheads="1"/>
          </p:cNvSpPr>
          <p:nvPr/>
        </p:nvSpPr>
        <p:spPr bwMode="auto">
          <a:xfrm>
            <a:off x="4929808" y="4384947"/>
            <a:ext cx="228600" cy="1219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Text Box 25"/>
          <p:cNvSpPr txBox="1">
            <a:spLocks noChangeArrowheads="1"/>
          </p:cNvSpPr>
          <p:nvPr/>
        </p:nvSpPr>
        <p:spPr bwMode="auto">
          <a:xfrm>
            <a:off x="2567608" y="3645024"/>
            <a:ext cx="286848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200" dirty="0">
                <a:ea typeface="宋体" charset="-122"/>
              </a:rPr>
              <a:t>For the input shown, what is the output?</a:t>
            </a:r>
          </a:p>
        </p:txBody>
      </p:sp>
    </p:spTree>
    <p:extLst>
      <p:ext uri="{BB962C8B-B14F-4D97-AF65-F5344CB8AC3E}">
        <p14:creationId xmlns:p14="http://schemas.microsoft.com/office/powerpoint/2010/main" val="295670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2" presetClass="entr" presetSubtype="2"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 calcmode="lin" valueType="num">
                                      <p:cBhvr additive="base">
                                        <p:cTn id="10" dur="500" fill="hold"/>
                                        <p:tgtEl>
                                          <p:spTgt spid="24"/>
                                        </p:tgtEl>
                                        <p:attrNameLst>
                                          <p:attrName>ppt_x</p:attrName>
                                        </p:attrNameLst>
                                      </p:cBhvr>
                                      <p:tavLst>
                                        <p:tav tm="0">
                                          <p:val>
                                            <p:strVal val="1+#ppt_w/2"/>
                                          </p:val>
                                        </p:tav>
                                        <p:tav tm="100000">
                                          <p:val>
                                            <p:strVal val="#ppt_x"/>
                                          </p:val>
                                        </p:tav>
                                      </p:tavLst>
                                    </p:anim>
                                    <p:anim calcmode="lin" valueType="num">
                                      <p:cBhvr additive="base">
                                        <p:cTn id="11" dur="500" fill="hold"/>
                                        <p:tgtEl>
                                          <p:spTgt spid="24"/>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2" presetClass="exit" presetSubtype="1" fill="hold" grpId="0" nodeType="afterEffect">
                                  <p:stCondLst>
                                    <p:cond delay="0"/>
                                  </p:stCondLst>
                                  <p:childTnLst>
                                    <p:animEffect transition="out" filter="wipe(up)">
                                      <p:cBhvr>
                                        <p:cTn id="14" dur="1000"/>
                                        <p:tgtEl>
                                          <p:spTgt spid="18"/>
                                        </p:tgtEl>
                                      </p:cBhvr>
                                    </p:animEffect>
                                    <p:set>
                                      <p:cBhvr>
                                        <p:cTn id="15" dur="1" fill="hold">
                                          <p:stCondLst>
                                            <p:cond delay="999"/>
                                          </p:stCondLst>
                                        </p:cTn>
                                        <p:tgtEl>
                                          <p:spTgt spid="1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xit" presetSubtype="1" fill="hold" grpId="0" nodeType="clickEffect">
                                  <p:stCondLst>
                                    <p:cond delay="0"/>
                                  </p:stCondLst>
                                  <p:childTnLst>
                                    <p:animEffect transition="out" filter="wipe(up)">
                                      <p:cBhvr>
                                        <p:cTn id="19" dur="1000"/>
                                        <p:tgtEl>
                                          <p:spTgt spid="16"/>
                                        </p:tgtEl>
                                      </p:cBhvr>
                                    </p:animEffect>
                                    <p:set>
                                      <p:cBhvr>
                                        <p:cTn id="20" dur="1" fill="hold">
                                          <p:stCondLst>
                                            <p:cond delay="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Decoders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The 4-bit decoder</a:t>
            </a:r>
            <a:endParaRPr lang="en-US" altLang="zh-CN" b="1" dirty="0">
              <a:ea typeface="宋体" charset="-122"/>
            </a:endParaRPr>
          </a:p>
        </p:txBody>
      </p:sp>
      <p:sp>
        <p:nvSpPr>
          <p:cNvPr id="9" name="Text Box 19"/>
          <p:cNvSpPr txBox="1">
            <a:spLocks noChangeArrowheads="1"/>
          </p:cNvSpPr>
          <p:nvPr/>
        </p:nvSpPr>
        <p:spPr bwMode="auto">
          <a:xfrm>
            <a:off x="899592" y="2331457"/>
            <a:ext cx="7967464"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p>
            <a:pPr algn="just">
              <a:buFont typeface="Wingdings" pitchFamily="2" charset="2"/>
              <a:buNone/>
            </a:pPr>
            <a:r>
              <a:rPr lang="en-US" altLang="zh-CN" sz="2200" dirty="0">
                <a:ea typeface="宋体" charset="-122"/>
                <a:cs typeface="Times New Roman" pitchFamily="18" charset="0"/>
              </a:rPr>
              <a:t>In order to decode all possible combinations of four bits, sixteen decoding gates are </a:t>
            </a:r>
            <a:r>
              <a:rPr lang="en-US" altLang="zh-CN" sz="2200" dirty="0" smtClean="0">
                <a:ea typeface="宋体" charset="-122"/>
                <a:cs typeface="Times New Roman" pitchFamily="18" charset="0"/>
              </a:rPr>
              <a:t>required. </a:t>
            </a:r>
          </a:p>
          <a:p>
            <a:pPr algn="just">
              <a:buFont typeface="Wingdings" pitchFamily="2" charset="2"/>
              <a:buNone/>
            </a:pPr>
            <a:r>
              <a:rPr lang="en-US" altLang="zh-CN" sz="2200" dirty="0" smtClean="0">
                <a:ea typeface="宋体" charset="-122"/>
                <a:cs typeface="Times New Roman" pitchFamily="18" charset="0"/>
              </a:rPr>
              <a:t>Truth table for a 4-line-to-16-line decoder(4</a:t>
            </a:r>
            <a:r>
              <a:rPr lang="zh-CN" altLang="en-US" sz="2200" dirty="0">
                <a:ea typeface="宋体" charset="-122"/>
                <a:cs typeface="Times New Roman" pitchFamily="18" charset="0"/>
              </a:rPr>
              <a:t>线</a:t>
            </a:r>
            <a:r>
              <a:rPr lang="en-US" altLang="zh-CN" sz="2200" dirty="0">
                <a:ea typeface="宋体" charset="-122"/>
                <a:cs typeface="Times New Roman" pitchFamily="18" charset="0"/>
              </a:rPr>
              <a:t>-16</a:t>
            </a:r>
            <a:r>
              <a:rPr lang="zh-CN" altLang="en-US" sz="2200" dirty="0">
                <a:ea typeface="宋体" charset="-122"/>
                <a:cs typeface="Times New Roman" pitchFamily="18" charset="0"/>
              </a:rPr>
              <a:t>线</a:t>
            </a:r>
            <a:r>
              <a:rPr lang="zh-CN" altLang="en-US" sz="2200" dirty="0" smtClean="0">
                <a:ea typeface="宋体" charset="-122"/>
                <a:cs typeface="Times New Roman" pitchFamily="18" charset="0"/>
              </a:rPr>
              <a:t>译码器）</a:t>
            </a:r>
            <a:endParaRPr lang="en-US" altLang="zh-CN" sz="2200" dirty="0">
              <a:ea typeface="宋体" charset="-122"/>
              <a:cs typeface="Times New Roman" pitchFamily="18" charset="0"/>
            </a:endParaRPr>
          </a:p>
        </p:txBody>
      </p:sp>
      <p:pic>
        <p:nvPicPr>
          <p:cNvPr id="11" name="Picture 4" descr="t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356992"/>
            <a:ext cx="7205090" cy="3501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7553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6-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024" y="2720801"/>
            <a:ext cx="4092575" cy="4092575"/>
          </a:xfrm>
          <a:prstGeom prst="rect">
            <a:avLst/>
          </a:prstGeom>
          <a:noFill/>
          <a:extLst>
            <a:ext uri="{909E8E84-426E-40DD-AFC4-6F175D3DCCD1}">
              <a14:hiddenFill xmlns:a14="http://schemas.microsoft.com/office/drawing/2010/main">
                <a:solidFill>
                  <a:srgbClr val="FFFFFF"/>
                </a:solidFill>
              </a14:hiddenFill>
            </a:ext>
          </a:extLst>
        </p:spPr>
      </p:pic>
      <p:sp>
        <p:nvSpPr>
          <p:cNvPr id="55298" name="Rectangle 2"/>
          <p:cNvSpPr>
            <a:spLocks noGrp="1" noChangeArrowheads="1"/>
          </p:cNvSpPr>
          <p:nvPr>
            <p:ph type="title"/>
          </p:nvPr>
        </p:nvSpPr>
        <p:spPr/>
        <p:txBody>
          <a:bodyPr/>
          <a:lstStyle/>
          <a:p>
            <a:r>
              <a:rPr lang="en-US" altLang="zh-CN" sz="3200" dirty="0" smtClean="0">
                <a:ea typeface="宋体" pitchFamily="2" charset="-122"/>
              </a:rPr>
              <a:t>Decoders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The 4-bit decoder</a:t>
            </a:r>
            <a:endParaRPr lang="en-US" altLang="zh-CN" b="1" dirty="0">
              <a:ea typeface="宋体" charset="-122"/>
            </a:endParaRPr>
          </a:p>
        </p:txBody>
      </p:sp>
      <p:sp>
        <p:nvSpPr>
          <p:cNvPr id="9" name="Text Box 19"/>
          <p:cNvSpPr txBox="1">
            <a:spLocks noChangeArrowheads="1"/>
          </p:cNvSpPr>
          <p:nvPr/>
        </p:nvSpPr>
        <p:spPr bwMode="auto">
          <a:xfrm>
            <a:off x="899592" y="2276872"/>
            <a:ext cx="7967464"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p>
            <a:pPr algn="just">
              <a:buFont typeface="Wingdings" pitchFamily="2" charset="2"/>
              <a:buNone/>
            </a:pPr>
            <a:r>
              <a:rPr lang="en-US" altLang="zh-CN" sz="2400" dirty="0">
                <a:ea typeface="宋体" charset="-122"/>
              </a:rPr>
              <a:t>74HC154</a:t>
            </a:r>
            <a:endParaRPr lang="en-US" altLang="zh-CN" sz="2400" dirty="0">
              <a:ea typeface="宋体" charset="-122"/>
              <a:cs typeface="Times New Roman" pitchFamily="18" charset="0"/>
            </a:endParaRPr>
          </a:p>
        </p:txBody>
      </p:sp>
      <p:sp>
        <p:nvSpPr>
          <p:cNvPr id="8" name="Text Box 5"/>
          <p:cNvSpPr txBox="1">
            <a:spLocks noChangeArrowheads="1"/>
          </p:cNvSpPr>
          <p:nvPr/>
        </p:nvSpPr>
        <p:spPr bwMode="auto">
          <a:xfrm>
            <a:off x="5076056" y="2403172"/>
            <a:ext cx="3960440" cy="297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a:ea typeface="宋体" charset="-122"/>
                <a:cs typeface="Times New Roman" pitchFamily="18" charset="0"/>
              </a:rPr>
              <a:t>There is an enable function (EN,</a:t>
            </a:r>
            <a:r>
              <a:rPr lang="zh-CN" altLang="en-US" sz="2200" dirty="0">
                <a:ea typeface="宋体" charset="-122"/>
                <a:cs typeface="Times New Roman" pitchFamily="18" charset="0"/>
              </a:rPr>
              <a:t>使能端</a:t>
            </a:r>
            <a:r>
              <a:rPr lang="en-US" altLang="zh-CN" sz="2200" dirty="0">
                <a:ea typeface="宋体" charset="-122"/>
                <a:cs typeface="Times New Roman" pitchFamily="18" charset="0"/>
              </a:rPr>
              <a:t>) provided on this device, which is implemented with a NOR gate.</a:t>
            </a:r>
          </a:p>
          <a:p>
            <a:pPr algn="just">
              <a:spcBef>
                <a:spcPct val="50000"/>
              </a:spcBef>
            </a:pPr>
            <a:r>
              <a:rPr lang="en-US" altLang="zh-CN" sz="2200" dirty="0">
                <a:ea typeface="宋体" charset="-122"/>
                <a:cs typeface="Times New Roman" pitchFamily="18" charset="0"/>
              </a:rPr>
              <a:t>A LOW level on each chip select input is required in order to make the enable gate output (EN) HIGH.</a:t>
            </a:r>
          </a:p>
        </p:txBody>
      </p:sp>
    </p:spTree>
    <p:extLst>
      <p:ext uri="{BB962C8B-B14F-4D97-AF65-F5344CB8AC3E}">
        <p14:creationId xmlns:p14="http://schemas.microsoft.com/office/powerpoint/2010/main" val="367047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Adder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Half-Adder (</a:t>
            </a:r>
            <a:r>
              <a:rPr lang="zh-CN" altLang="en-US" b="1" dirty="0" smtClean="0">
                <a:ea typeface="宋体" charset="-122"/>
              </a:rPr>
              <a:t>半加器</a:t>
            </a:r>
            <a:r>
              <a:rPr lang="en-US" altLang="zh-CN" b="1" dirty="0" smtClean="0">
                <a:ea typeface="宋体" charset="-122"/>
              </a:rPr>
              <a:t>)</a:t>
            </a:r>
            <a:endParaRPr lang="en-US" altLang="zh-CN" b="1" dirty="0">
              <a:ea typeface="宋体" charset="-122"/>
            </a:endParaRPr>
          </a:p>
        </p:txBody>
      </p:sp>
      <p:sp>
        <p:nvSpPr>
          <p:cNvPr id="9" name="Text Box 16"/>
          <p:cNvSpPr txBox="1">
            <a:spLocks noChangeArrowheads="1"/>
          </p:cNvSpPr>
          <p:nvPr/>
        </p:nvSpPr>
        <p:spPr bwMode="auto">
          <a:xfrm>
            <a:off x="842392" y="2276872"/>
            <a:ext cx="790607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altLang="zh-CN" sz="2200" dirty="0">
                <a:ea typeface="宋体" charset="-122"/>
              </a:rPr>
              <a:t>Basic rules of binary addition are performed by a </a:t>
            </a:r>
            <a:r>
              <a:rPr lang="en-US" altLang="zh-CN" sz="2200" b="1" dirty="0">
                <a:ea typeface="宋体" charset="-122"/>
              </a:rPr>
              <a:t>half adder</a:t>
            </a:r>
            <a:r>
              <a:rPr lang="en-US" altLang="zh-CN" sz="2200" dirty="0">
                <a:ea typeface="宋体" charset="-122"/>
              </a:rPr>
              <a:t>, which has two binary inputs (</a:t>
            </a:r>
            <a:r>
              <a:rPr lang="en-US" altLang="zh-CN" sz="2200" i="1" dirty="0">
                <a:ea typeface="宋体" charset="-122"/>
              </a:rPr>
              <a:t>A</a:t>
            </a:r>
            <a:r>
              <a:rPr lang="en-US" altLang="zh-CN" sz="2200" dirty="0">
                <a:ea typeface="宋体" charset="-122"/>
              </a:rPr>
              <a:t> and </a:t>
            </a:r>
            <a:r>
              <a:rPr lang="en-US" altLang="zh-CN" sz="2200" i="1" dirty="0">
                <a:ea typeface="宋体" charset="-122"/>
              </a:rPr>
              <a:t>B</a:t>
            </a:r>
            <a:r>
              <a:rPr lang="en-US" altLang="zh-CN" sz="2200" dirty="0">
                <a:ea typeface="宋体" charset="-122"/>
              </a:rPr>
              <a:t>) and two binary outputs (Carry out and Sum). </a:t>
            </a:r>
          </a:p>
        </p:txBody>
      </p:sp>
      <p:sp>
        <p:nvSpPr>
          <p:cNvPr id="10" name="Text Box 32"/>
          <p:cNvSpPr txBox="1">
            <a:spLocks noChangeArrowheads="1"/>
          </p:cNvSpPr>
          <p:nvPr/>
        </p:nvSpPr>
        <p:spPr bwMode="auto">
          <a:xfrm>
            <a:off x="827584" y="3429000"/>
            <a:ext cx="590465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altLang="zh-CN" sz="2200" dirty="0">
                <a:ea typeface="宋体" charset="-122"/>
              </a:rPr>
              <a:t>The inputs and outputs can be summarized on a truth table.</a:t>
            </a:r>
          </a:p>
        </p:txBody>
      </p:sp>
      <p:graphicFrame>
        <p:nvGraphicFramePr>
          <p:cNvPr id="11" name="Object 36"/>
          <p:cNvGraphicFramePr>
            <a:graphicFrameLocks noChangeAspect="1"/>
          </p:cNvGraphicFramePr>
          <p:nvPr>
            <p:extLst>
              <p:ext uri="{D42A27DB-BD31-4B8C-83A1-F6EECF244321}">
                <p14:modId xmlns:p14="http://schemas.microsoft.com/office/powerpoint/2010/main" val="2146853519"/>
              </p:ext>
            </p:extLst>
          </p:nvPr>
        </p:nvGraphicFramePr>
        <p:xfrm>
          <a:off x="6588224" y="3356992"/>
          <a:ext cx="2152633" cy="2118164"/>
        </p:xfrm>
        <a:graphic>
          <a:graphicData uri="http://schemas.openxmlformats.org/presentationml/2006/ole">
            <mc:AlternateContent xmlns:mc="http://schemas.openxmlformats.org/markup-compatibility/2006">
              <mc:Choice xmlns:v="urn:schemas-microsoft-com:vml" Requires="v">
                <p:oleObj spid="_x0000_s96176" name="CorelDRAW" r:id="rId3" imgW="1070971" imgH="1054689" progId="CorelDRAW.Graphic.13">
                  <p:embed/>
                </p:oleObj>
              </mc:Choice>
              <mc:Fallback>
                <p:oleObj name="CorelDRAW" r:id="rId3" imgW="1070971" imgH="1054689"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224" y="3356992"/>
                        <a:ext cx="2152633" cy="2118164"/>
                      </a:xfrm>
                      <a:prstGeom prst="rect">
                        <a:avLst/>
                      </a:prstGeom>
                      <a:noFill/>
                      <a:ln>
                        <a:noFill/>
                      </a:ln>
                      <a:effectLst/>
                      <a:extLst/>
                    </p:spPr>
                  </p:pic>
                </p:oleObj>
              </mc:Fallback>
            </mc:AlternateContent>
          </a:graphicData>
        </a:graphic>
      </p:graphicFrame>
      <p:grpSp>
        <p:nvGrpSpPr>
          <p:cNvPr id="12" name="Group 51"/>
          <p:cNvGrpSpPr>
            <a:grpSpLocks/>
          </p:cNvGrpSpPr>
          <p:nvPr/>
        </p:nvGrpSpPr>
        <p:grpSpPr bwMode="auto">
          <a:xfrm>
            <a:off x="3494584" y="5373216"/>
            <a:ext cx="2286000" cy="1250950"/>
            <a:chOff x="2256" y="2620"/>
            <a:chExt cx="1440" cy="788"/>
          </a:xfrm>
        </p:grpSpPr>
        <p:graphicFrame>
          <p:nvGraphicFramePr>
            <p:cNvPr id="13" name="Object 34"/>
            <p:cNvGraphicFramePr>
              <a:graphicFrameLocks noChangeAspect="1"/>
            </p:cNvGraphicFramePr>
            <p:nvPr/>
          </p:nvGraphicFramePr>
          <p:xfrm>
            <a:off x="2448" y="2640"/>
            <a:ext cx="816" cy="698"/>
          </p:xfrm>
          <a:graphic>
            <a:graphicData uri="http://schemas.openxmlformats.org/presentationml/2006/ole">
              <mc:AlternateContent xmlns:mc="http://schemas.openxmlformats.org/markup-compatibility/2006">
                <mc:Choice xmlns:v="urn:schemas-microsoft-com:vml" Requires="v">
                  <p:oleObj spid="_x0000_s96177" name="CorelDRAW" r:id="rId5" imgW="744354" imgH="636910" progId="CorelDRAW.Graphic.13">
                    <p:embed/>
                  </p:oleObj>
                </mc:Choice>
                <mc:Fallback>
                  <p:oleObj name="CorelDRAW" r:id="rId5" imgW="744354" imgH="636910" progId="CorelDRAW.Graphic.1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8" y="2640"/>
                          <a:ext cx="816" cy="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 Box 43"/>
            <p:cNvSpPr txBox="1">
              <a:spLocks noChangeArrowheads="1"/>
            </p:cNvSpPr>
            <p:nvPr/>
          </p:nvSpPr>
          <p:spPr bwMode="auto">
            <a:xfrm>
              <a:off x="2256" y="3004"/>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latin typeface="Arial" charset="0"/>
                  <a:ea typeface="宋体" charset="-122"/>
                </a:rPr>
                <a:t>A</a:t>
              </a:r>
            </a:p>
          </p:txBody>
        </p:sp>
        <p:sp>
          <p:nvSpPr>
            <p:cNvPr id="20" name="Text Box 44"/>
            <p:cNvSpPr txBox="1">
              <a:spLocks noChangeArrowheads="1"/>
            </p:cNvSpPr>
            <p:nvPr/>
          </p:nvSpPr>
          <p:spPr bwMode="auto">
            <a:xfrm>
              <a:off x="2256" y="319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latin typeface="Arial" charset="0"/>
                  <a:ea typeface="宋体" charset="-122"/>
                </a:rPr>
                <a:t>B</a:t>
              </a:r>
            </a:p>
          </p:txBody>
        </p:sp>
        <p:sp>
          <p:nvSpPr>
            <p:cNvPr id="21" name="Text Box 45"/>
            <p:cNvSpPr txBox="1">
              <a:spLocks noChangeArrowheads="1"/>
            </p:cNvSpPr>
            <p:nvPr/>
          </p:nvSpPr>
          <p:spPr bwMode="auto">
            <a:xfrm>
              <a:off x="3216" y="2620"/>
              <a:ext cx="4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latin typeface="Symbol" pitchFamily="18" charset="2"/>
                  <a:ea typeface="宋体" charset="-122"/>
                </a:rPr>
                <a:t>S</a:t>
              </a:r>
            </a:p>
          </p:txBody>
        </p:sp>
        <p:sp>
          <p:nvSpPr>
            <p:cNvPr id="22" name="Text Box 46"/>
            <p:cNvSpPr txBox="1">
              <a:spLocks noChangeArrowheads="1"/>
            </p:cNvSpPr>
            <p:nvPr/>
          </p:nvSpPr>
          <p:spPr bwMode="auto">
            <a:xfrm>
              <a:off x="3216" y="3072"/>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latin typeface="Arial" charset="0"/>
                  <a:ea typeface="宋体" charset="-122"/>
                </a:rPr>
                <a:t>C</a:t>
              </a:r>
              <a:r>
                <a:rPr lang="en-US" altLang="zh-CN" sz="1600" baseline="-25000">
                  <a:solidFill>
                    <a:srgbClr val="FF0000"/>
                  </a:solidFill>
                  <a:latin typeface="Arial" charset="0"/>
                  <a:ea typeface="宋体" charset="-122"/>
                </a:rPr>
                <a:t>out</a:t>
              </a:r>
            </a:p>
          </p:txBody>
        </p:sp>
      </p:grpSp>
      <p:sp>
        <p:nvSpPr>
          <p:cNvPr id="23" name="Text Box 48"/>
          <p:cNvSpPr txBox="1">
            <a:spLocks noChangeArrowheads="1"/>
          </p:cNvSpPr>
          <p:nvPr/>
        </p:nvSpPr>
        <p:spPr bwMode="auto">
          <a:xfrm>
            <a:off x="827584" y="4797152"/>
            <a:ext cx="531378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200" dirty="0">
                <a:ea typeface="宋体" charset="-122"/>
              </a:rPr>
              <a:t>The logic symbol and equivalent circuit are:</a:t>
            </a:r>
          </a:p>
        </p:txBody>
      </p:sp>
      <p:grpSp>
        <p:nvGrpSpPr>
          <p:cNvPr id="24" name="Group 50"/>
          <p:cNvGrpSpPr>
            <a:grpSpLocks/>
          </p:cNvGrpSpPr>
          <p:nvPr/>
        </p:nvGrpSpPr>
        <p:grpSpPr bwMode="auto">
          <a:xfrm>
            <a:off x="1132384" y="5388521"/>
            <a:ext cx="1600200" cy="1239837"/>
            <a:chOff x="768" y="2675"/>
            <a:chExt cx="1008" cy="781"/>
          </a:xfrm>
        </p:grpSpPr>
        <p:graphicFrame>
          <p:nvGraphicFramePr>
            <p:cNvPr id="25" name="Object 38"/>
            <p:cNvGraphicFramePr>
              <a:graphicFrameLocks noChangeAspect="1"/>
            </p:cNvGraphicFramePr>
            <p:nvPr/>
          </p:nvGraphicFramePr>
          <p:xfrm>
            <a:off x="768" y="2675"/>
            <a:ext cx="1008" cy="781"/>
          </p:xfrm>
          <a:graphic>
            <a:graphicData uri="http://schemas.openxmlformats.org/presentationml/2006/ole">
              <mc:AlternateContent xmlns:mc="http://schemas.openxmlformats.org/markup-compatibility/2006">
                <mc:Choice xmlns:v="urn:schemas-microsoft-com:vml" Requires="v">
                  <p:oleObj spid="_x0000_s96178" name="CorelDRAW" r:id="rId7" imgW="932688" imgH="724367" progId="CorelDRAW.Graphic.13">
                    <p:embed/>
                  </p:oleObj>
                </mc:Choice>
                <mc:Fallback>
                  <p:oleObj name="CorelDRAW" r:id="rId7" imgW="932688" imgH="724367" progId="CorelDRAW.Graphic.1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 y="2675"/>
                          <a:ext cx="1008" cy="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Text Box 39"/>
            <p:cNvSpPr txBox="1">
              <a:spLocks noChangeArrowheads="1"/>
            </p:cNvSpPr>
            <p:nvPr/>
          </p:nvSpPr>
          <p:spPr bwMode="auto">
            <a:xfrm>
              <a:off x="980" y="2778"/>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A</a:t>
              </a:r>
            </a:p>
          </p:txBody>
        </p:sp>
        <p:sp>
          <p:nvSpPr>
            <p:cNvPr id="27" name="Text Box 40"/>
            <p:cNvSpPr txBox="1">
              <a:spLocks noChangeArrowheads="1"/>
            </p:cNvSpPr>
            <p:nvPr/>
          </p:nvSpPr>
          <p:spPr bwMode="auto">
            <a:xfrm>
              <a:off x="980" y="3142"/>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B</a:t>
              </a:r>
            </a:p>
          </p:txBody>
        </p:sp>
        <p:sp>
          <p:nvSpPr>
            <p:cNvPr id="28" name="Text Box 41"/>
            <p:cNvSpPr txBox="1">
              <a:spLocks noChangeArrowheads="1"/>
            </p:cNvSpPr>
            <p:nvPr/>
          </p:nvSpPr>
          <p:spPr bwMode="auto">
            <a:xfrm>
              <a:off x="1144" y="2682"/>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Symbol" pitchFamily="18" charset="2"/>
                  <a:ea typeface="宋体" charset="-122"/>
                </a:rPr>
                <a:t>S</a:t>
              </a:r>
            </a:p>
          </p:txBody>
        </p:sp>
        <p:sp>
          <p:nvSpPr>
            <p:cNvPr id="29" name="Text Box 42"/>
            <p:cNvSpPr txBox="1">
              <a:spLocks noChangeArrowheads="1"/>
            </p:cNvSpPr>
            <p:nvPr/>
          </p:nvSpPr>
          <p:spPr bwMode="auto">
            <a:xfrm>
              <a:off x="1220" y="3142"/>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C</a:t>
              </a:r>
              <a:r>
                <a:rPr lang="en-US" altLang="zh-CN" sz="1600" baseline="-25000">
                  <a:latin typeface="Arial" charset="0"/>
                  <a:ea typeface="宋体" charset="-122"/>
                </a:rPr>
                <a:t>out</a:t>
              </a:r>
            </a:p>
          </p:txBody>
        </p:sp>
        <p:sp>
          <p:nvSpPr>
            <p:cNvPr id="30" name="Text Box 49"/>
            <p:cNvSpPr txBox="1">
              <a:spLocks noChangeArrowheads="1"/>
            </p:cNvSpPr>
            <p:nvPr/>
          </p:nvSpPr>
          <p:spPr bwMode="auto">
            <a:xfrm>
              <a:off x="1316" y="2758"/>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Symbol" pitchFamily="18" charset="2"/>
                  <a:ea typeface="宋体" charset="-122"/>
                </a:rPr>
                <a:t>S</a:t>
              </a:r>
            </a:p>
          </p:txBody>
        </p:sp>
      </p:grpSp>
      <p:graphicFrame>
        <p:nvGraphicFramePr>
          <p:cNvPr id="2" name="对象 1"/>
          <p:cNvGraphicFramePr>
            <a:graphicFrameLocks noChangeAspect="1"/>
          </p:cNvGraphicFramePr>
          <p:nvPr>
            <p:extLst>
              <p:ext uri="{D42A27DB-BD31-4B8C-83A1-F6EECF244321}">
                <p14:modId xmlns:p14="http://schemas.microsoft.com/office/powerpoint/2010/main" val="4270978912"/>
              </p:ext>
            </p:extLst>
          </p:nvPr>
        </p:nvGraphicFramePr>
        <p:xfrm>
          <a:off x="3347864" y="3933056"/>
          <a:ext cx="1437481" cy="853026"/>
        </p:xfrm>
        <a:graphic>
          <a:graphicData uri="http://schemas.openxmlformats.org/presentationml/2006/ole">
            <mc:AlternateContent xmlns:mc="http://schemas.openxmlformats.org/markup-compatibility/2006">
              <mc:Choice xmlns:v="urn:schemas-microsoft-com:vml" Requires="v">
                <p:oleObj spid="_x0000_s96179" name="Equation" r:id="rId9" imgW="812520" imgH="482400" progId="Equation.DSMT4">
                  <p:embed/>
                </p:oleObj>
              </mc:Choice>
              <mc:Fallback>
                <p:oleObj name="Equation" r:id="rId9" imgW="812520" imgH="482400" progId="Equation.DSMT4">
                  <p:embed/>
                  <p:pic>
                    <p:nvPicPr>
                      <p:cNvPr id="0" name="Object 5"/>
                      <p:cNvPicPr>
                        <a:picLocks noChangeAspect="1" noChangeArrowheads="1"/>
                      </p:cNvPicPr>
                      <p:nvPr/>
                    </p:nvPicPr>
                    <p:blipFill>
                      <a:blip r:embed="rId10"/>
                      <a:srcRect/>
                      <a:stretch>
                        <a:fillRect/>
                      </a:stretch>
                    </p:blipFill>
                    <p:spPr bwMode="auto">
                      <a:xfrm>
                        <a:off x="3347864" y="3933056"/>
                        <a:ext cx="1437481" cy="85302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9918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0-#ppt_w/2"/>
                                          </p:val>
                                        </p:tav>
                                        <p:tav tm="100000">
                                          <p:val>
                                            <p:strVal val="#ppt_x"/>
                                          </p:val>
                                        </p:tav>
                                      </p:tavLst>
                                    </p:anim>
                                    <p:anim calcmode="lin" valueType="num">
                                      <p:cBhvr additive="base">
                                        <p:cTn id="17" dur="500" fill="hold"/>
                                        <p:tgtEl>
                                          <p:spTgt spid="23"/>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 presetClass="entr" presetSubtype="12"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0-#ppt_w/2"/>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par>
                                <p:cTn id="23" presetID="2" presetClass="entr" presetSubtype="6"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1+#ppt_w/2"/>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strips(downLeft)">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Decoders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The 4-bit decoder application</a:t>
            </a:r>
            <a:endParaRPr lang="en-US" altLang="zh-CN" b="1" dirty="0">
              <a:ea typeface="宋体" charset="-122"/>
            </a:endParaRPr>
          </a:p>
        </p:txBody>
      </p:sp>
      <p:sp>
        <p:nvSpPr>
          <p:cNvPr id="9" name="Text Box 19"/>
          <p:cNvSpPr txBox="1">
            <a:spLocks noChangeArrowheads="1"/>
          </p:cNvSpPr>
          <p:nvPr/>
        </p:nvSpPr>
        <p:spPr bwMode="auto">
          <a:xfrm>
            <a:off x="899592" y="2276872"/>
            <a:ext cx="7967464"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p>
            <a:pPr algn="just">
              <a:spcBef>
                <a:spcPct val="50000"/>
              </a:spcBef>
            </a:pPr>
            <a:r>
              <a:rPr lang="en-US" altLang="zh-CN" sz="2200" dirty="0">
                <a:ea typeface="宋体" charset="-122"/>
              </a:rPr>
              <a:t>A simplified computer I/O port system with a port address decoder with only four address lines shown.</a:t>
            </a:r>
          </a:p>
        </p:txBody>
      </p:sp>
      <p:pic>
        <p:nvPicPr>
          <p:cNvPr id="10" name="Picture 5" descr="6-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3046313"/>
            <a:ext cx="3340894" cy="3750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442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Decoders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The 3-bit decoder</a:t>
            </a:r>
            <a:endParaRPr lang="en-US" altLang="zh-CN" b="1" dirty="0">
              <a:ea typeface="宋体" charset="-122"/>
            </a:endParaRPr>
          </a:p>
        </p:txBody>
      </p:sp>
      <p:sp>
        <p:nvSpPr>
          <p:cNvPr id="9" name="Text Box 19"/>
          <p:cNvSpPr txBox="1">
            <a:spLocks noChangeArrowheads="1"/>
          </p:cNvSpPr>
          <p:nvPr/>
        </p:nvSpPr>
        <p:spPr bwMode="auto">
          <a:xfrm>
            <a:off x="899592" y="2276872"/>
            <a:ext cx="7967464"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p>
            <a:pPr algn="just">
              <a:spcBef>
                <a:spcPct val="50000"/>
              </a:spcBef>
            </a:pPr>
            <a:r>
              <a:rPr lang="en-US" altLang="zh-CN" sz="2400" dirty="0">
                <a:ea typeface="宋体" charset="-122"/>
              </a:rPr>
              <a:t>74LS138</a:t>
            </a:r>
          </a:p>
        </p:txBody>
      </p:sp>
      <p:pic>
        <p:nvPicPr>
          <p:cNvPr id="7" name="Picture 4" descr="74ls1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852936"/>
            <a:ext cx="3057326" cy="224162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对象 1"/>
          <p:cNvGraphicFramePr>
            <a:graphicFrameLocks noChangeAspect="1"/>
          </p:cNvGraphicFramePr>
          <p:nvPr>
            <p:extLst>
              <p:ext uri="{D42A27DB-BD31-4B8C-83A1-F6EECF244321}">
                <p14:modId xmlns:p14="http://schemas.microsoft.com/office/powerpoint/2010/main" val="2994324508"/>
              </p:ext>
            </p:extLst>
          </p:nvPr>
        </p:nvGraphicFramePr>
        <p:xfrm>
          <a:off x="899592" y="5317798"/>
          <a:ext cx="5014912" cy="476250"/>
        </p:xfrm>
        <a:graphic>
          <a:graphicData uri="http://schemas.openxmlformats.org/presentationml/2006/ole">
            <mc:AlternateContent xmlns:mc="http://schemas.openxmlformats.org/markup-compatibility/2006">
              <mc:Choice xmlns:v="urn:schemas-microsoft-com:vml" Requires="v">
                <p:oleObj spid="_x0000_s155749" name="Equation" r:id="rId5" imgW="2743200" imgH="253800" progId="Equation.DSMT4">
                  <p:embed/>
                </p:oleObj>
              </mc:Choice>
              <mc:Fallback>
                <p:oleObj name="Equation" r:id="rId5" imgW="2743200" imgH="253800" progId="Equation.DSMT4">
                  <p:embed/>
                  <p:pic>
                    <p:nvPicPr>
                      <p:cNvPr id="0" name="Object 6"/>
                      <p:cNvPicPr>
                        <a:picLocks noChangeAspect="1" noChangeArrowheads="1"/>
                      </p:cNvPicPr>
                      <p:nvPr/>
                    </p:nvPicPr>
                    <p:blipFill>
                      <a:blip r:embed="rId6"/>
                      <a:srcRect/>
                      <a:stretch>
                        <a:fillRect/>
                      </a:stretch>
                    </p:blipFill>
                    <p:spPr bwMode="auto">
                      <a:xfrm>
                        <a:off x="899592" y="5317798"/>
                        <a:ext cx="5014912" cy="476250"/>
                      </a:xfrm>
                      <a:prstGeom prst="rect">
                        <a:avLst/>
                      </a:prstGeom>
                      <a:noFill/>
                      <a:ln>
                        <a:noFill/>
                      </a:ln>
                      <a:effectLst/>
                    </p:spPr>
                  </p:pic>
                </p:oleObj>
              </mc:Fallback>
            </mc:AlternateContent>
          </a:graphicData>
        </a:graphic>
      </p:graphicFrame>
      <p:pic>
        <p:nvPicPr>
          <p:cNvPr id="1556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0192" y="2492896"/>
            <a:ext cx="1440160" cy="3063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015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Decoders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The 4-bit decoder</a:t>
            </a:r>
            <a:endParaRPr lang="en-US" altLang="zh-CN" b="1" dirty="0">
              <a:ea typeface="宋体" charset="-122"/>
            </a:endParaRPr>
          </a:p>
        </p:txBody>
      </p:sp>
      <p:sp>
        <p:nvSpPr>
          <p:cNvPr id="9" name="Text Box 19"/>
          <p:cNvSpPr txBox="1">
            <a:spLocks noChangeArrowheads="1"/>
          </p:cNvSpPr>
          <p:nvPr/>
        </p:nvSpPr>
        <p:spPr bwMode="auto">
          <a:xfrm>
            <a:off x="899592" y="2276872"/>
            <a:ext cx="7967464"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p>
            <a:pPr algn="just">
              <a:spcBef>
                <a:spcPct val="50000"/>
              </a:spcBef>
            </a:pPr>
            <a:r>
              <a:rPr lang="en-US" altLang="zh-CN" sz="2400" dirty="0">
                <a:ea typeface="宋体" charset="-122"/>
              </a:rPr>
              <a:t>74LS138</a:t>
            </a:r>
          </a:p>
        </p:txBody>
      </p:sp>
      <p:pic>
        <p:nvPicPr>
          <p:cNvPr id="10" name="Picture 5" descr="74ls138-741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780928"/>
            <a:ext cx="6223794" cy="3449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2012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Decoders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The 5-bit decoders</a:t>
            </a:r>
            <a:endParaRPr lang="en-US" altLang="zh-CN" b="1" dirty="0">
              <a:ea typeface="宋体" charset="-122"/>
            </a:endParaRPr>
          </a:p>
        </p:txBody>
      </p:sp>
      <p:sp>
        <p:nvSpPr>
          <p:cNvPr id="9" name="Text Box 19"/>
          <p:cNvSpPr txBox="1">
            <a:spLocks noChangeArrowheads="1"/>
          </p:cNvSpPr>
          <p:nvPr/>
        </p:nvSpPr>
        <p:spPr bwMode="auto">
          <a:xfrm>
            <a:off x="899592" y="2276872"/>
            <a:ext cx="7967464"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p>
            <a:pPr algn="just">
              <a:buFont typeface="Wingdings" pitchFamily="2" charset="2"/>
              <a:buNone/>
            </a:pPr>
            <a:r>
              <a:rPr lang="en-US" altLang="zh-CN" sz="2400" dirty="0">
                <a:ea typeface="宋体" charset="-122"/>
              </a:rPr>
              <a:t>74HC154</a:t>
            </a:r>
            <a:endParaRPr lang="en-US" altLang="zh-CN" sz="2400" dirty="0">
              <a:ea typeface="宋体" charset="-122"/>
              <a:cs typeface="Times New Roman" pitchFamily="18" charset="0"/>
            </a:endParaRPr>
          </a:p>
        </p:txBody>
      </p:sp>
      <p:pic>
        <p:nvPicPr>
          <p:cNvPr id="10" name="Picture 5" descr="6-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318895"/>
            <a:ext cx="5544616" cy="4422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4483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Decoders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Decoders</a:t>
            </a:r>
            <a:endParaRPr lang="en-US" altLang="zh-CN" b="1" dirty="0">
              <a:ea typeface="宋体" charset="-122"/>
            </a:endParaRPr>
          </a:p>
        </p:txBody>
      </p:sp>
      <p:sp>
        <p:nvSpPr>
          <p:cNvPr id="24" name="Text Box 11"/>
          <p:cNvSpPr txBox="1">
            <a:spLocks noChangeArrowheads="1"/>
          </p:cNvSpPr>
          <p:nvPr/>
        </p:nvSpPr>
        <p:spPr bwMode="auto">
          <a:xfrm>
            <a:off x="899592" y="2414498"/>
            <a:ext cx="504056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a:ea typeface="宋体" charset="-122"/>
              </a:rPr>
              <a:t>BCD-to-decimal decoders accept a binary coded decimal input and activate one of ten possible decimal digit indications. </a:t>
            </a:r>
          </a:p>
        </p:txBody>
      </p:sp>
      <p:graphicFrame>
        <p:nvGraphicFramePr>
          <p:cNvPr id="30" name="Object 13"/>
          <p:cNvGraphicFramePr>
            <a:graphicFrameLocks noChangeAspect="1"/>
          </p:cNvGraphicFramePr>
          <p:nvPr>
            <p:extLst>
              <p:ext uri="{D42A27DB-BD31-4B8C-83A1-F6EECF244321}">
                <p14:modId xmlns:p14="http://schemas.microsoft.com/office/powerpoint/2010/main" val="3119613476"/>
              </p:ext>
            </p:extLst>
          </p:nvPr>
        </p:nvGraphicFramePr>
        <p:xfrm>
          <a:off x="6473130" y="1948408"/>
          <a:ext cx="2419350" cy="3352800"/>
        </p:xfrm>
        <a:graphic>
          <a:graphicData uri="http://schemas.openxmlformats.org/presentationml/2006/ole">
            <mc:AlternateContent xmlns:mc="http://schemas.openxmlformats.org/markup-compatibility/2006">
              <mc:Choice xmlns:v="urn:schemas-microsoft-com:vml" Requires="v">
                <p:oleObj spid="_x0000_s132325" name="CorelDRAW" r:id="rId4" imgW="1205404" imgH="1669816" progId="CorelDRAW.Graphic.13">
                  <p:embed/>
                </p:oleObj>
              </mc:Choice>
              <mc:Fallback>
                <p:oleObj name="CorelDRAW" r:id="rId4" imgW="1205404" imgH="1669816" progId="CorelDRAW.Graphic.1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3130" y="1948408"/>
                        <a:ext cx="24193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 name="Text Box 14"/>
          <p:cNvSpPr txBox="1">
            <a:spLocks noChangeArrowheads="1"/>
          </p:cNvSpPr>
          <p:nvPr/>
        </p:nvSpPr>
        <p:spPr bwMode="auto">
          <a:xfrm>
            <a:off x="6104830" y="3197771"/>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1</a:t>
            </a:r>
            <a:endParaRPr lang="en-US" altLang="zh-CN" sz="1600">
              <a:solidFill>
                <a:srgbClr val="FF0000"/>
              </a:solidFill>
              <a:latin typeface="Arial" charset="0"/>
              <a:ea typeface="宋体" charset="-122"/>
            </a:endParaRPr>
          </a:p>
        </p:txBody>
      </p:sp>
      <p:sp>
        <p:nvSpPr>
          <p:cNvPr id="32" name="Text Box 15"/>
          <p:cNvSpPr txBox="1">
            <a:spLocks noChangeArrowheads="1"/>
          </p:cNvSpPr>
          <p:nvPr/>
        </p:nvSpPr>
        <p:spPr bwMode="auto">
          <a:xfrm>
            <a:off x="6092130" y="2943771"/>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0</a:t>
            </a:r>
            <a:endParaRPr lang="en-US" altLang="zh-CN" sz="1600">
              <a:solidFill>
                <a:srgbClr val="FF0000"/>
              </a:solidFill>
              <a:latin typeface="Arial" charset="0"/>
              <a:ea typeface="宋体" charset="-122"/>
            </a:endParaRPr>
          </a:p>
        </p:txBody>
      </p:sp>
      <p:sp>
        <p:nvSpPr>
          <p:cNvPr id="33" name="Text Box 16"/>
          <p:cNvSpPr txBox="1">
            <a:spLocks noChangeArrowheads="1"/>
          </p:cNvSpPr>
          <p:nvPr/>
        </p:nvSpPr>
        <p:spPr bwMode="auto">
          <a:xfrm>
            <a:off x="6104830" y="3440658"/>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2</a:t>
            </a:r>
            <a:endParaRPr lang="en-US" altLang="zh-CN" sz="1600">
              <a:solidFill>
                <a:srgbClr val="FF0000"/>
              </a:solidFill>
              <a:latin typeface="Arial" charset="0"/>
              <a:ea typeface="宋体" charset="-122"/>
            </a:endParaRPr>
          </a:p>
        </p:txBody>
      </p:sp>
      <p:sp>
        <p:nvSpPr>
          <p:cNvPr id="34" name="Text Box 17"/>
          <p:cNvSpPr txBox="1">
            <a:spLocks noChangeArrowheads="1"/>
          </p:cNvSpPr>
          <p:nvPr/>
        </p:nvSpPr>
        <p:spPr bwMode="auto">
          <a:xfrm>
            <a:off x="6104830" y="3745458"/>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3</a:t>
            </a:r>
            <a:endParaRPr lang="en-US" altLang="zh-CN" sz="1600">
              <a:solidFill>
                <a:srgbClr val="FF0000"/>
              </a:solidFill>
              <a:latin typeface="Arial" charset="0"/>
              <a:ea typeface="宋体" charset="-122"/>
            </a:endParaRPr>
          </a:p>
        </p:txBody>
      </p:sp>
      <p:sp>
        <p:nvSpPr>
          <p:cNvPr id="35" name="WordArt 18"/>
          <p:cNvSpPr>
            <a:spLocks noChangeArrowheads="1" noChangeShapeType="1" noTextEdit="1"/>
          </p:cNvSpPr>
          <p:nvPr/>
        </p:nvSpPr>
        <p:spPr bwMode="auto">
          <a:xfrm>
            <a:off x="755576" y="4104159"/>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37" name="Text Box 20"/>
          <p:cNvSpPr txBox="1">
            <a:spLocks noChangeArrowheads="1"/>
          </p:cNvSpPr>
          <p:nvPr/>
        </p:nvSpPr>
        <p:spPr bwMode="auto">
          <a:xfrm>
            <a:off x="2127176" y="4077072"/>
            <a:ext cx="482108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a:ea typeface="宋体" charset="-122"/>
              </a:rPr>
              <a:t>Assume the inputs to the 74HC42 decoder are the sequence 0101, 0110, 0011, and 0010. Describe the output. </a:t>
            </a:r>
          </a:p>
        </p:txBody>
      </p:sp>
      <p:sp>
        <p:nvSpPr>
          <p:cNvPr id="38" name="Text Box 21"/>
          <p:cNvSpPr txBox="1">
            <a:spLocks noChangeArrowheads="1"/>
          </p:cNvSpPr>
          <p:nvPr/>
        </p:nvSpPr>
        <p:spPr bwMode="auto">
          <a:xfrm>
            <a:off x="2127176" y="5391621"/>
            <a:ext cx="60198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200" dirty="0">
                <a:ea typeface="宋体" charset="-122"/>
              </a:rPr>
              <a:t>All lines are HIGH except for one active output, which is LOW.  The active outputs are 5, 6, 3, and 2 in that order. </a:t>
            </a:r>
          </a:p>
        </p:txBody>
      </p:sp>
    </p:spTree>
    <p:extLst>
      <p:ext uri="{BB962C8B-B14F-4D97-AF65-F5344CB8AC3E}">
        <p14:creationId xmlns:p14="http://schemas.microsoft.com/office/powerpoint/2010/main" val="102154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 calcmode="lin" valueType="num">
                                      <p:cBhvr additive="base">
                                        <p:cTn id="10" dur="500" fill="hold"/>
                                        <p:tgtEl>
                                          <p:spTgt spid="37"/>
                                        </p:tgtEl>
                                        <p:attrNameLst>
                                          <p:attrName>ppt_x</p:attrName>
                                        </p:attrNameLst>
                                      </p:cBhvr>
                                      <p:tavLst>
                                        <p:tav tm="0">
                                          <p:val>
                                            <p:strVal val="#ppt_x"/>
                                          </p:val>
                                        </p:tav>
                                        <p:tav tm="100000">
                                          <p:val>
                                            <p:strVal val="#ppt_x"/>
                                          </p:val>
                                        </p:tav>
                                      </p:tavLst>
                                    </p:anim>
                                    <p:anim calcmode="lin" valueType="num">
                                      <p:cBhvr additive="base">
                                        <p:cTn id="11" dur="500" fill="hold"/>
                                        <p:tgtEl>
                                          <p:spTgt spid="37"/>
                                        </p:tgtEl>
                                        <p:attrNameLst>
                                          <p:attrName>ppt_y</p:attrName>
                                        </p:attrNameLst>
                                      </p:cBhvr>
                                      <p:tavLst>
                                        <p:tav tm="0">
                                          <p:val>
                                            <p:strVal val="1+#ppt_h/2"/>
                                          </p:val>
                                        </p:tav>
                                        <p:tav tm="100000">
                                          <p:val>
                                            <p:strVal val="#ppt_y"/>
                                          </p:val>
                                        </p:tav>
                                      </p:tavLst>
                                    </p:anim>
                                  </p:childTnLst>
                                </p:cTn>
                              </p:par>
                              <p:par>
                                <p:cTn id="12" presetID="2" presetClass="entr" presetSubtype="2" fill="hold" grpId="0" nodeType="with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additive="base">
                                        <p:cTn id="14" dur="500" fill="hold"/>
                                        <p:tgtEl>
                                          <p:spTgt spid="38"/>
                                        </p:tgtEl>
                                        <p:attrNameLst>
                                          <p:attrName>ppt_x</p:attrName>
                                        </p:attrNameLst>
                                      </p:cBhvr>
                                      <p:tavLst>
                                        <p:tav tm="0">
                                          <p:val>
                                            <p:strVal val="1+#ppt_w/2"/>
                                          </p:val>
                                        </p:tav>
                                        <p:tav tm="100000">
                                          <p:val>
                                            <p:strVal val="#ppt_x"/>
                                          </p:val>
                                        </p:tav>
                                      </p:tavLst>
                                    </p:anim>
                                    <p:anim calcmode="lin" valueType="num">
                                      <p:cBhvr additive="base">
                                        <p:cTn id="15"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p:bldP spid="3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Decoders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BCD Decoders/Driver</a:t>
            </a:r>
          </a:p>
        </p:txBody>
      </p:sp>
      <p:sp>
        <p:nvSpPr>
          <p:cNvPr id="15" name="Text Box 5"/>
          <p:cNvSpPr txBox="1">
            <a:spLocks noChangeArrowheads="1"/>
          </p:cNvSpPr>
          <p:nvPr/>
        </p:nvSpPr>
        <p:spPr bwMode="auto">
          <a:xfrm>
            <a:off x="899591" y="2348880"/>
            <a:ext cx="806502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a:ea typeface="宋体" charset="-122"/>
              </a:rPr>
              <a:t>Another useful decoder is the 74LS47. This is a BCD-to-seven segment display with active LOW outputs. </a:t>
            </a:r>
          </a:p>
        </p:txBody>
      </p:sp>
      <p:sp>
        <p:nvSpPr>
          <p:cNvPr id="16" name="Text Box 16"/>
          <p:cNvSpPr txBox="1">
            <a:spLocks noChangeArrowheads="1"/>
          </p:cNvSpPr>
          <p:nvPr/>
        </p:nvSpPr>
        <p:spPr bwMode="auto">
          <a:xfrm>
            <a:off x="971598" y="3284984"/>
            <a:ext cx="4233565"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a:ea typeface="宋体" charset="-122"/>
              </a:rPr>
              <a:t>The </a:t>
            </a:r>
            <a:r>
              <a:rPr lang="en-US" altLang="zh-CN" sz="2200" i="1" dirty="0">
                <a:ea typeface="宋体" charset="-122"/>
              </a:rPr>
              <a:t>a-g</a:t>
            </a:r>
            <a:r>
              <a:rPr lang="en-US" altLang="zh-CN" sz="2200" dirty="0">
                <a:ea typeface="宋体" charset="-122"/>
              </a:rPr>
              <a:t> outputs are designed for much higher current than most devices (hence the word driver in the name). </a:t>
            </a:r>
          </a:p>
        </p:txBody>
      </p:sp>
      <p:graphicFrame>
        <p:nvGraphicFramePr>
          <p:cNvPr id="17" name="Object 18"/>
          <p:cNvGraphicFramePr>
            <a:graphicFrameLocks noChangeAspect="1"/>
          </p:cNvGraphicFramePr>
          <p:nvPr>
            <p:extLst>
              <p:ext uri="{D42A27DB-BD31-4B8C-83A1-F6EECF244321}">
                <p14:modId xmlns:p14="http://schemas.microsoft.com/office/powerpoint/2010/main" val="3929973375"/>
              </p:ext>
            </p:extLst>
          </p:nvPr>
        </p:nvGraphicFramePr>
        <p:xfrm>
          <a:off x="5100389" y="3083768"/>
          <a:ext cx="2886075" cy="3352800"/>
        </p:xfrm>
        <a:graphic>
          <a:graphicData uri="http://schemas.openxmlformats.org/presentationml/2006/ole">
            <mc:AlternateContent xmlns:mc="http://schemas.openxmlformats.org/markup-compatibility/2006">
              <mc:Choice xmlns:v="urn:schemas-microsoft-com:vml" Requires="v">
                <p:oleObj spid="_x0000_s133346" name="CorelDRAW" r:id="rId4" imgW="1524000" imgH="1770604" progId="CorelDRAW.Graphic.13">
                  <p:embed/>
                </p:oleObj>
              </mc:Choice>
              <mc:Fallback>
                <p:oleObj name="CorelDRAW" r:id="rId4" imgW="1524000" imgH="1770604" progId="CorelDRAW.Graphic.1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0389" y="3083768"/>
                        <a:ext cx="288607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Text Box 19"/>
          <p:cNvSpPr txBox="1">
            <a:spLocks noChangeArrowheads="1"/>
          </p:cNvSpPr>
          <p:nvPr/>
        </p:nvSpPr>
        <p:spPr bwMode="auto">
          <a:xfrm>
            <a:off x="4566989" y="4455368"/>
            <a:ext cx="7778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400">
                <a:solidFill>
                  <a:srgbClr val="FF0000"/>
                </a:solidFill>
                <a:ea typeface="宋体" charset="-122"/>
              </a:rPr>
              <a:t>BCD inputs</a:t>
            </a:r>
          </a:p>
        </p:txBody>
      </p:sp>
      <p:sp>
        <p:nvSpPr>
          <p:cNvPr id="20" name="Text Box 20"/>
          <p:cNvSpPr txBox="1">
            <a:spLocks noChangeArrowheads="1"/>
          </p:cNvSpPr>
          <p:nvPr/>
        </p:nvSpPr>
        <p:spPr bwMode="auto">
          <a:xfrm>
            <a:off x="7910264" y="4531568"/>
            <a:ext cx="77787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400">
                <a:solidFill>
                  <a:srgbClr val="FF0000"/>
                </a:solidFill>
                <a:ea typeface="宋体" charset="-122"/>
              </a:rPr>
              <a:t>Outputs to seven segment device</a:t>
            </a:r>
          </a:p>
        </p:txBody>
      </p:sp>
      <p:sp>
        <p:nvSpPr>
          <p:cNvPr id="21" name="Text Box 21"/>
          <p:cNvSpPr txBox="1">
            <a:spLocks noChangeArrowheads="1"/>
          </p:cNvSpPr>
          <p:nvPr/>
        </p:nvSpPr>
        <p:spPr bwMode="auto">
          <a:xfrm>
            <a:off x="6233864" y="6436568"/>
            <a:ext cx="5699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ea typeface="宋体" charset="-122"/>
              </a:rPr>
              <a:t>GND</a:t>
            </a:r>
          </a:p>
        </p:txBody>
      </p:sp>
      <p:sp>
        <p:nvSpPr>
          <p:cNvPr id="22" name="Text Box 22"/>
          <p:cNvSpPr txBox="1">
            <a:spLocks noChangeArrowheads="1"/>
          </p:cNvSpPr>
          <p:nvPr/>
        </p:nvSpPr>
        <p:spPr bwMode="auto">
          <a:xfrm>
            <a:off x="6310064" y="2778968"/>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charset="-122"/>
              </a:rPr>
              <a:t>V</a:t>
            </a:r>
            <a:r>
              <a:rPr lang="en-US" altLang="zh-CN" sz="1400" i="1" baseline="-25000">
                <a:ea typeface="宋体" charset="-122"/>
              </a:rPr>
              <a:t>CC</a:t>
            </a:r>
          </a:p>
        </p:txBody>
      </p:sp>
      <p:sp>
        <p:nvSpPr>
          <p:cNvPr id="23" name="Text Box 23"/>
          <p:cNvSpPr txBox="1">
            <a:spLocks noChangeArrowheads="1"/>
          </p:cNvSpPr>
          <p:nvPr/>
        </p:nvSpPr>
        <p:spPr bwMode="auto">
          <a:xfrm>
            <a:off x="5929064" y="3464768"/>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BCD/7-seg</a:t>
            </a:r>
          </a:p>
        </p:txBody>
      </p:sp>
      <p:sp>
        <p:nvSpPr>
          <p:cNvPr id="25" name="Text Box 24"/>
          <p:cNvSpPr txBox="1">
            <a:spLocks noChangeArrowheads="1"/>
          </p:cNvSpPr>
          <p:nvPr/>
        </p:nvSpPr>
        <p:spPr bwMode="auto">
          <a:xfrm>
            <a:off x="6295777" y="3728293"/>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charset="-122"/>
              </a:rPr>
              <a:t>BI/RBO</a:t>
            </a:r>
          </a:p>
        </p:txBody>
      </p:sp>
      <p:sp>
        <p:nvSpPr>
          <p:cNvPr id="26" name="Text Box 25"/>
          <p:cNvSpPr txBox="1">
            <a:spLocks noChangeArrowheads="1"/>
          </p:cNvSpPr>
          <p:nvPr/>
        </p:nvSpPr>
        <p:spPr bwMode="auto">
          <a:xfrm>
            <a:off x="7757864" y="3707656"/>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0000"/>
                </a:solidFill>
                <a:ea typeface="宋体" charset="-122"/>
              </a:rPr>
              <a:t>BI/RBO</a:t>
            </a:r>
          </a:p>
        </p:txBody>
      </p:sp>
      <p:sp>
        <p:nvSpPr>
          <p:cNvPr id="27" name="Line 26"/>
          <p:cNvSpPr>
            <a:spLocks noChangeShapeType="1"/>
          </p:cNvSpPr>
          <p:nvPr/>
        </p:nvSpPr>
        <p:spPr bwMode="auto">
          <a:xfrm>
            <a:off x="7819777" y="3753693"/>
            <a:ext cx="1524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7"/>
          <p:cNvSpPr>
            <a:spLocks noChangeShapeType="1"/>
          </p:cNvSpPr>
          <p:nvPr/>
        </p:nvSpPr>
        <p:spPr bwMode="auto">
          <a:xfrm>
            <a:off x="8048377" y="3753693"/>
            <a:ext cx="3048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Text Box 28"/>
          <p:cNvSpPr txBox="1">
            <a:spLocks noChangeArrowheads="1"/>
          </p:cNvSpPr>
          <p:nvPr/>
        </p:nvSpPr>
        <p:spPr bwMode="auto">
          <a:xfrm>
            <a:off x="5941764" y="5328493"/>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charset="-122"/>
              </a:rPr>
              <a:t>LT</a:t>
            </a:r>
          </a:p>
        </p:txBody>
      </p:sp>
      <p:sp>
        <p:nvSpPr>
          <p:cNvPr id="39" name="Text Box 29"/>
          <p:cNvSpPr txBox="1">
            <a:spLocks noChangeArrowheads="1"/>
          </p:cNvSpPr>
          <p:nvPr/>
        </p:nvSpPr>
        <p:spPr bwMode="auto">
          <a:xfrm>
            <a:off x="5929064" y="5598368"/>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charset="-122"/>
              </a:rPr>
              <a:t>RBI</a:t>
            </a:r>
          </a:p>
        </p:txBody>
      </p:sp>
      <p:sp>
        <p:nvSpPr>
          <p:cNvPr id="40" name="Text Box 30"/>
          <p:cNvSpPr txBox="1">
            <a:spLocks noChangeArrowheads="1"/>
          </p:cNvSpPr>
          <p:nvPr/>
        </p:nvSpPr>
        <p:spPr bwMode="auto">
          <a:xfrm>
            <a:off x="4938464" y="5293568"/>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0000"/>
                </a:solidFill>
                <a:ea typeface="宋体" charset="-122"/>
              </a:rPr>
              <a:t>LT</a:t>
            </a:r>
          </a:p>
        </p:txBody>
      </p:sp>
      <p:sp>
        <p:nvSpPr>
          <p:cNvPr id="41" name="Text Box 31"/>
          <p:cNvSpPr txBox="1">
            <a:spLocks noChangeArrowheads="1"/>
          </p:cNvSpPr>
          <p:nvPr/>
        </p:nvSpPr>
        <p:spPr bwMode="auto">
          <a:xfrm>
            <a:off x="4862264" y="5598368"/>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0000"/>
                </a:solidFill>
                <a:ea typeface="宋体" charset="-122"/>
              </a:rPr>
              <a:t>RBI</a:t>
            </a:r>
          </a:p>
        </p:txBody>
      </p:sp>
      <p:sp>
        <p:nvSpPr>
          <p:cNvPr id="42" name="Line 32"/>
          <p:cNvSpPr>
            <a:spLocks noChangeShapeType="1"/>
          </p:cNvSpPr>
          <p:nvPr/>
        </p:nvSpPr>
        <p:spPr bwMode="auto">
          <a:xfrm>
            <a:off x="4954339" y="5641231"/>
            <a:ext cx="3048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35"/>
          <p:cNvSpPr>
            <a:spLocks noChangeShapeType="1"/>
          </p:cNvSpPr>
          <p:nvPr/>
        </p:nvSpPr>
        <p:spPr bwMode="auto">
          <a:xfrm>
            <a:off x="5055939" y="5326906"/>
            <a:ext cx="1524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Text Box 36"/>
          <p:cNvSpPr txBox="1">
            <a:spLocks noChangeArrowheads="1"/>
          </p:cNvSpPr>
          <p:nvPr/>
        </p:nvSpPr>
        <p:spPr bwMode="auto">
          <a:xfrm>
            <a:off x="5624264" y="605556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74LS47</a:t>
            </a:r>
          </a:p>
        </p:txBody>
      </p:sp>
    </p:spTree>
    <p:extLst>
      <p:ext uri="{BB962C8B-B14F-4D97-AF65-F5344CB8AC3E}">
        <p14:creationId xmlns:p14="http://schemas.microsoft.com/office/powerpoint/2010/main" val="237879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900" decel="100000" fill="hold"/>
                                        <p:tgtEl>
                                          <p:spTgt spid="1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Decoders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LED</a:t>
            </a:r>
            <a:endParaRPr lang="en-US" altLang="zh-CN" b="1" dirty="0">
              <a:ea typeface="宋体" charset="-122"/>
            </a:endParaRPr>
          </a:p>
        </p:txBody>
      </p:sp>
      <p:sp>
        <p:nvSpPr>
          <p:cNvPr id="24" name="Rectangle 5"/>
          <p:cNvSpPr>
            <a:spLocks noChangeArrowheads="1"/>
          </p:cNvSpPr>
          <p:nvPr/>
        </p:nvSpPr>
        <p:spPr bwMode="auto">
          <a:xfrm>
            <a:off x="911721" y="3211339"/>
            <a:ext cx="1147763" cy="2143125"/>
          </a:xfrm>
          <a:prstGeom prst="rect">
            <a:avLst/>
          </a:prstGeom>
          <a:noFill/>
          <a:ln w="28575" cap="sq">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30" name="Line 6"/>
          <p:cNvSpPr>
            <a:spLocks noChangeShapeType="1"/>
          </p:cNvSpPr>
          <p:nvPr/>
        </p:nvSpPr>
        <p:spPr bwMode="auto">
          <a:xfrm>
            <a:off x="1140321" y="3482801"/>
            <a:ext cx="688975"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7"/>
          <p:cNvSpPr>
            <a:spLocks noChangeShapeType="1"/>
          </p:cNvSpPr>
          <p:nvPr/>
        </p:nvSpPr>
        <p:spPr bwMode="auto">
          <a:xfrm>
            <a:off x="1826121" y="3559001"/>
            <a:ext cx="0" cy="568325"/>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8"/>
          <p:cNvSpPr>
            <a:spLocks noChangeShapeType="1"/>
          </p:cNvSpPr>
          <p:nvPr/>
        </p:nvSpPr>
        <p:spPr bwMode="auto">
          <a:xfrm>
            <a:off x="1140321" y="3589164"/>
            <a:ext cx="0" cy="568325"/>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9"/>
          <p:cNvSpPr>
            <a:spLocks noChangeShapeType="1"/>
          </p:cNvSpPr>
          <p:nvPr/>
        </p:nvSpPr>
        <p:spPr bwMode="auto">
          <a:xfrm>
            <a:off x="1216521" y="4321001"/>
            <a:ext cx="573088"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10"/>
          <p:cNvSpPr>
            <a:spLocks noChangeShapeType="1"/>
          </p:cNvSpPr>
          <p:nvPr/>
        </p:nvSpPr>
        <p:spPr bwMode="auto">
          <a:xfrm>
            <a:off x="1140321" y="4408314"/>
            <a:ext cx="0" cy="568325"/>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11"/>
          <p:cNvSpPr>
            <a:spLocks noChangeShapeType="1"/>
          </p:cNvSpPr>
          <p:nvPr/>
        </p:nvSpPr>
        <p:spPr bwMode="auto">
          <a:xfrm>
            <a:off x="1140321" y="5106814"/>
            <a:ext cx="688975"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12"/>
          <p:cNvSpPr>
            <a:spLocks noChangeShapeType="1"/>
          </p:cNvSpPr>
          <p:nvPr/>
        </p:nvSpPr>
        <p:spPr bwMode="auto">
          <a:xfrm>
            <a:off x="1829296" y="4425776"/>
            <a:ext cx="0" cy="568325"/>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Text Box 13"/>
          <p:cNvSpPr txBox="1">
            <a:spLocks noChangeArrowheads="1"/>
          </p:cNvSpPr>
          <p:nvPr/>
        </p:nvSpPr>
        <p:spPr bwMode="auto">
          <a:xfrm>
            <a:off x="1260971" y="3109739"/>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b="1">
                <a:solidFill>
                  <a:schemeClr val="accent2"/>
                </a:solidFill>
                <a:ea typeface="幼圆" pitchFamily="49" charset="-122"/>
              </a:rPr>
              <a:t>a</a:t>
            </a:r>
            <a:endParaRPr kumimoji="1" lang="en-US" altLang="zh-CN">
              <a:ea typeface="幼圆" pitchFamily="49" charset="-122"/>
            </a:endParaRPr>
          </a:p>
        </p:txBody>
      </p:sp>
      <p:sp>
        <p:nvSpPr>
          <p:cNvPr id="38" name="Text Box 14"/>
          <p:cNvSpPr txBox="1">
            <a:spLocks noChangeArrowheads="1"/>
          </p:cNvSpPr>
          <p:nvPr/>
        </p:nvSpPr>
        <p:spPr bwMode="auto">
          <a:xfrm>
            <a:off x="1768971" y="361297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b="1">
                <a:solidFill>
                  <a:schemeClr val="accent2"/>
                </a:solidFill>
                <a:ea typeface="幼圆" pitchFamily="49" charset="-122"/>
              </a:rPr>
              <a:t>b</a:t>
            </a:r>
            <a:endParaRPr kumimoji="1" lang="en-US" altLang="zh-CN">
              <a:ea typeface="幼圆" pitchFamily="49" charset="-122"/>
            </a:endParaRPr>
          </a:p>
        </p:txBody>
      </p:sp>
      <p:sp>
        <p:nvSpPr>
          <p:cNvPr id="45" name="Text Box 15"/>
          <p:cNvSpPr txBox="1">
            <a:spLocks noChangeArrowheads="1"/>
          </p:cNvSpPr>
          <p:nvPr/>
        </p:nvSpPr>
        <p:spPr bwMode="auto">
          <a:xfrm>
            <a:off x="876796" y="3612976"/>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b="1">
                <a:solidFill>
                  <a:schemeClr val="accent2"/>
                </a:solidFill>
                <a:ea typeface="幼圆" pitchFamily="49" charset="-122"/>
              </a:rPr>
              <a:t>f</a:t>
            </a:r>
            <a:endParaRPr kumimoji="1" lang="en-US" altLang="zh-CN">
              <a:ea typeface="幼圆" pitchFamily="49" charset="-122"/>
            </a:endParaRPr>
          </a:p>
        </p:txBody>
      </p:sp>
      <p:sp>
        <p:nvSpPr>
          <p:cNvPr id="46" name="Text Box 16"/>
          <p:cNvSpPr txBox="1">
            <a:spLocks noChangeArrowheads="1"/>
          </p:cNvSpPr>
          <p:nvPr/>
        </p:nvSpPr>
        <p:spPr bwMode="auto">
          <a:xfrm>
            <a:off x="1329234" y="3865389"/>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b="1">
                <a:solidFill>
                  <a:schemeClr val="accent2"/>
                </a:solidFill>
                <a:ea typeface="幼圆" pitchFamily="49" charset="-122"/>
              </a:rPr>
              <a:t>g</a:t>
            </a:r>
            <a:endParaRPr kumimoji="1" lang="en-US" altLang="zh-CN">
              <a:ea typeface="幼圆" pitchFamily="49" charset="-122"/>
            </a:endParaRPr>
          </a:p>
        </p:txBody>
      </p:sp>
      <p:sp>
        <p:nvSpPr>
          <p:cNvPr id="47" name="Text Box 17"/>
          <p:cNvSpPr txBox="1">
            <a:spLocks noChangeArrowheads="1"/>
          </p:cNvSpPr>
          <p:nvPr/>
        </p:nvSpPr>
        <p:spPr bwMode="auto">
          <a:xfrm>
            <a:off x="872034" y="4559126"/>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b="1">
                <a:solidFill>
                  <a:schemeClr val="accent2"/>
                </a:solidFill>
                <a:ea typeface="幼圆" pitchFamily="49" charset="-122"/>
              </a:rPr>
              <a:t>e</a:t>
            </a:r>
            <a:endParaRPr kumimoji="1" lang="en-US" altLang="zh-CN">
              <a:ea typeface="幼圆" pitchFamily="49" charset="-122"/>
            </a:endParaRPr>
          </a:p>
        </p:txBody>
      </p:sp>
      <p:sp>
        <p:nvSpPr>
          <p:cNvPr id="48" name="Text Box 18"/>
          <p:cNvSpPr txBox="1">
            <a:spLocks noChangeArrowheads="1"/>
          </p:cNvSpPr>
          <p:nvPr/>
        </p:nvSpPr>
        <p:spPr bwMode="auto">
          <a:xfrm>
            <a:off x="1786434" y="4559126"/>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b="1">
                <a:solidFill>
                  <a:schemeClr val="accent2"/>
                </a:solidFill>
                <a:ea typeface="幼圆" pitchFamily="49" charset="-122"/>
              </a:rPr>
              <a:t>c</a:t>
            </a:r>
            <a:endParaRPr kumimoji="1" lang="en-US" altLang="zh-CN">
              <a:ea typeface="幼圆" pitchFamily="49" charset="-122"/>
            </a:endParaRPr>
          </a:p>
        </p:txBody>
      </p:sp>
      <p:sp>
        <p:nvSpPr>
          <p:cNvPr id="49" name="Text Box 19"/>
          <p:cNvSpPr txBox="1">
            <a:spLocks noChangeArrowheads="1"/>
          </p:cNvSpPr>
          <p:nvPr/>
        </p:nvSpPr>
        <p:spPr bwMode="auto">
          <a:xfrm>
            <a:off x="1360984" y="462580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b="1">
                <a:solidFill>
                  <a:schemeClr val="accent2"/>
                </a:solidFill>
                <a:ea typeface="幼圆" pitchFamily="49" charset="-122"/>
              </a:rPr>
              <a:t>d</a:t>
            </a:r>
            <a:endParaRPr kumimoji="1" lang="en-US" altLang="zh-CN">
              <a:ea typeface="幼圆" pitchFamily="49" charset="-122"/>
            </a:endParaRPr>
          </a:p>
        </p:txBody>
      </p:sp>
      <p:sp>
        <p:nvSpPr>
          <p:cNvPr id="50" name="Text Box 20"/>
          <p:cNvSpPr txBox="1">
            <a:spLocks noChangeArrowheads="1"/>
          </p:cNvSpPr>
          <p:nvPr/>
        </p:nvSpPr>
        <p:spPr bwMode="auto">
          <a:xfrm>
            <a:off x="2426196" y="5378276"/>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kumimoji="1" lang="zh-CN" altLang="en-US">
              <a:ea typeface="幼圆" pitchFamily="49" charset="-122"/>
            </a:endParaRPr>
          </a:p>
        </p:txBody>
      </p:sp>
      <p:sp>
        <p:nvSpPr>
          <p:cNvPr id="51" name="Text Box 21"/>
          <p:cNvSpPr txBox="1">
            <a:spLocks noChangeArrowheads="1"/>
          </p:cNvSpPr>
          <p:nvPr/>
        </p:nvSpPr>
        <p:spPr bwMode="auto">
          <a:xfrm>
            <a:off x="1730871" y="4925839"/>
            <a:ext cx="3270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sz="3200">
                <a:ea typeface="幼圆" pitchFamily="49" charset="-122"/>
              </a:rPr>
              <a:t>•</a:t>
            </a:r>
            <a:endParaRPr kumimoji="1" lang="en-US" altLang="zh-CN">
              <a:ea typeface="幼圆" pitchFamily="49" charset="-122"/>
            </a:endParaRPr>
          </a:p>
        </p:txBody>
      </p:sp>
      <p:sp>
        <p:nvSpPr>
          <p:cNvPr id="52" name="Line 22"/>
          <p:cNvSpPr>
            <a:spLocks noChangeShapeType="1"/>
          </p:cNvSpPr>
          <p:nvPr/>
        </p:nvSpPr>
        <p:spPr bwMode="auto">
          <a:xfrm>
            <a:off x="1484809" y="2897014"/>
            <a:ext cx="0" cy="314325"/>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23"/>
          <p:cNvSpPr>
            <a:spLocks noChangeShapeType="1"/>
          </p:cNvSpPr>
          <p:nvPr/>
        </p:nvSpPr>
        <p:spPr bwMode="auto">
          <a:xfrm>
            <a:off x="1256209" y="2644601"/>
            <a:ext cx="0" cy="566738"/>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24"/>
          <p:cNvSpPr>
            <a:spLocks noChangeShapeType="1"/>
          </p:cNvSpPr>
          <p:nvPr/>
        </p:nvSpPr>
        <p:spPr bwMode="auto">
          <a:xfrm>
            <a:off x="1714996" y="2644601"/>
            <a:ext cx="0" cy="566738"/>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5"/>
          <p:cNvSpPr>
            <a:spLocks noChangeShapeType="1"/>
          </p:cNvSpPr>
          <p:nvPr/>
        </p:nvSpPr>
        <p:spPr bwMode="auto">
          <a:xfrm>
            <a:off x="1026021" y="2644601"/>
            <a:ext cx="0" cy="566738"/>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26"/>
          <p:cNvSpPr>
            <a:spLocks noChangeShapeType="1"/>
          </p:cNvSpPr>
          <p:nvPr/>
        </p:nvSpPr>
        <p:spPr bwMode="auto">
          <a:xfrm>
            <a:off x="1945184" y="2644601"/>
            <a:ext cx="0" cy="566738"/>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27"/>
          <p:cNvSpPr>
            <a:spLocks noChangeShapeType="1"/>
          </p:cNvSpPr>
          <p:nvPr/>
        </p:nvSpPr>
        <p:spPr bwMode="auto">
          <a:xfrm>
            <a:off x="1484809" y="5354464"/>
            <a:ext cx="0" cy="314325"/>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28"/>
          <p:cNvSpPr>
            <a:spLocks noChangeShapeType="1"/>
          </p:cNvSpPr>
          <p:nvPr/>
        </p:nvSpPr>
        <p:spPr bwMode="auto">
          <a:xfrm>
            <a:off x="1256209" y="5354464"/>
            <a:ext cx="0" cy="56673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29"/>
          <p:cNvSpPr>
            <a:spLocks noChangeShapeType="1"/>
          </p:cNvSpPr>
          <p:nvPr/>
        </p:nvSpPr>
        <p:spPr bwMode="auto">
          <a:xfrm>
            <a:off x="1714996" y="5354464"/>
            <a:ext cx="0" cy="56673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30"/>
          <p:cNvSpPr>
            <a:spLocks noChangeShapeType="1"/>
          </p:cNvSpPr>
          <p:nvPr/>
        </p:nvSpPr>
        <p:spPr bwMode="auto">
          <a:xfrm>
            <a:off x="1026021" y="5354464"/>
            <a:ext cx="0" cy="56673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31"/>
          <p:cNvSpPr>
            <a:spLocks noChangeShapeType="1"/>
          </p:cNvSpPr>
          <p:nvPr/>
        </p:nvSpPr>
        <p:spPr bwMode="auto">
          <a:xfrm>
            <a:off x="1945184" y="5354464"/>
            <a:ext cx="0" cy="56673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32"/>
          <p:cNvSpPr>
            <a:spLocks noChangeShapeType="1"/>
          </p:cNvSpPr>
          <p:nvPr/>
        </p:nvSpPr>
        <p:spPr bwMode="auto">
          <a:xfrm>
            <a:off x="1370509" y="5668789"/>
            <a:ext cx="230187"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33"/>
          <p:cNvSpPr>
            <a:spLocks noChangeShapeType="1"/>
          </p:cNvSpPr>
          <p:nvPr/>
        </p:nvSpPr>
        <p:spPr bwMode="auto">
          <a:xfrm>
            <a:off x="1370509" y="2897014"/>
            <a:ext cx="230187"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Text Box 34"/>
          <p:cNvSpPr txBox="1">
            <a:spLocks noChangeArrowheads="1"/>
          </p:cNvSpPr>
          <p:nvPr/>
        </p:nvSpPr>
        <p:spPr bwMode="auto">
          <a:xfrm>
            <a:off x="835521" y="2187401"/>
            <a:ext cx="819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b="1">
                <a:solidFill>
                  <a:srgbClr val="FF0066"/>
                </a:solidFill>
                <a:ea typeface="幼圆" pitchFamily="49" charset="-122"/>
              </a:rPr>
              <a:t>f  g</a:t>
            </a:r>
            <a:r>
              <a:rPr kumimoji="1" lang="en-US" altLang="zh-CN">
                <a:ea typeface="幼圆" pitchFamily="49" charset="-122"/>
              </a:rPr>
              <a:t>   </a:t>
            </a:r>
          </a:p>
        </p:txBody>
      </p:sp>
      <p:sp>
        <p:nvSpPr>
          <p:cNvPr id="65" name="Text Box 35"/>
          <p:cNvSpPr txBox="1">
            <a:spLocks noChangeArrowheads="1"/>
          </p:cNvSpPr>
          <p:nvPr/>
        </p:nvSpPr>
        <p:spPr bwMode="auto">
          <a:xfrm>
            <a:off x="1503859" y="2187401"/>
            <a:ext cx="658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b="1">
                <a:solidFill>
                  <a:srgbClr val="FF0066"/>
                </a:solidFill>
                <a:ea typeface="幼圆" pitchFamily="49" charset="-122"/>
              </a:rPr>
              <a:t>a  b</a:t>
            </a:r>
          </a:p>
        </p:txBody>
      </p:sp>
      <p:sp>
        <p:nvSpPr>
          <p:cNvPr id="66" name="Text Box 36"/>
          <p:cNvSpPr txBox="1">
            <a:spLocks noChangeArrowheads="1"/>
          </p:cNvSpPr>
          <p:nvPr/>
        </p:nvSpPr>
        <p:spPr bwMode="auto">
          <a:xfrm>
            <a:off x="827584" y="5845001"/>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b="1">
                <a:solidFill>
                  <a:srgbClr val="FF0066"/>
                </a:solidFill>
                <a:ea typeface="幼圆" pitchFamily="49" charset="-122"/>
              </a:rPr>
              <a:t>e  d</a:t>
            </a:r>
          </a:p>
        </p:txBody>
      </p:sp>
      <p:sp>
        <p:nvSpPr>
          <p:cNvPr id="67" name="Text Box 37"/>
          <p:cNvSpPr txBox="1">
            <a:spLocks noChangeArrowheads="1"/>
          </p:cNvSpPr>
          <p:nvPr/>
        </p:nvSpPr>
        <p:spPr bwMode="auto">
          <a:xfrm>
            <a:off x="1521321" y="5845001"/>
            <a:ext cx="577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b="1">
                <a:solidFill>
                  <a:srgbClr val="FF0066"/>
                </a:solidFill>
                <a:ea typeface="幼圆" pitchFamily="49" charset="-122"/>
              </a:rPr>
              <a:t>c </a:t>
            </a:r>
            <a:r>
              <a:rPr kumimoji="1" lang="en-US" altLang="zh-CN">
                <a:ea typeface="幼圆" pitchFamily="49" charset="-122"/>
              </a:rPr>
              <a:t> •</a:t>
            </a:r>
          </a:p>
        </p:txBody>
      </p:sp>
      <p:grpSp>
        <p:nvGrpSpPr>
          <p:cNvPr id="68" name="Group 38"/>
          <p:cNvGrpSpPr>
            <a:grpSpLocks/>
          </p:cNvGrpSpPr>
          <p:nvPr/>
        </p:nvGrpSpPr>
        <p:grpSpPr bwMode="auto">
          <a:xfrm flipV="1">
            <a:off x="3502521" y="3559001"/>
            <a:ext cx="304800" cy="152400"/>
            <a:chOff x="2400" y="1968"/>
            <a:chExt cx="192" cy="96"/>
          </a:xfrm>
        </p:grpSpPr>
        <p:sp>
          <p:nvSpPr>
            <p:cNvPr id="69" name="AutoShape 39"/>
            <p:cNvSpPr>
              <a:spLocks noChangeArrowheads="1"/>
            </p:cNvSpPr>
            <p:nvPr/>
          </p:nvSpPr>
          <p:spPr bwMode="auto">
            <a:xfrm>
              <a:off x="2400" y="1968"/>
              <a:ext cx="192" cy="96"/>
            </a:xfrm>
            <a:prstGeom prst="triangle">
              <a:avLst>
                <a:gd name="adj" fmla="val 44792"/>
              </a:avLst>
            </a:prstGeom>
            <a:noFill/>
            <a:ln w="28575" cap="sq">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0" name="Line 40"/>
            <p:cNvSpPr>
              <a:spLocks noChangeShapeType="1"/>
            </p:cNvSpPr>
            <p:nvPr/>
          </p:nvSpPr>
          <p:spPr bwMode="auto">
            <a:xfrm>
              <a:off x="2400" y="1968"/>
              <a:ext cx="19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 name="Group 41"/>
          <p:cNvGrpSpPr>
            <a:grpSpLocks/>
          </p:cNvGrpSpPr>
          <p:nvPr/>
        </p:nvGrpSpPr>
        <p:grpSpPr bwMode="auto">
          <a:xfrm flipV="1">
            <a:off x="3959721" y="3559001"/>
            <a:ext cx="304800" cy="152400"/>
            <a:chOff x="2688" y="1968"/>
            <a:chExt cx="192" cy="96"/>
          </a:xfrm>
        </p:grpSpPr>
        <p:sp>
          <p:nvSpPr>
            <p:cNvPr id="72" name="AutoShape 42"/>
            <p:cNvSpPr>
              <a:spLocks noChangeArrowheads="1"/>
            </p:cNvSpPr>
            <p:nvPr/>
          </p:nvSpPr>
          <p:spPr bwMode="auto">
            <a:xfrm>
              <a:off x="2688" y="1968"/>
              <a:ext cx="192" cy="96"/>
            </a:xfrm>
            <a:prstGeom prst="triangle">
              <a:avLst>
                <a:gd name="adj" fmla="val 44792"/>
              </a:avLst>
            </a:prstGeom>
            <a:noFill/>
            <a:ln w="28575" cap="sq">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3" name="Line 43"/>
            <p:cNvSpPr>
              <a:spLocks noChangeShapeType="1"/>
            </p:cNvSpPr>
            <p:nvPr/>
          </p:nvSpPr>
          <p:spPr bwMode="auto">
            <a:xfrm>
              <a:off x="2688" y="1968"/>
              <a:ext cx="19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4" name="Group 44"/>
          <p:cNvGrpSpPr>
            <a:grpSpLocks/>
          </p:cNvGrpSpPr>
          <p:nvPr/>
        </p:nvGrpSpPr>
        <p:grpSpPr bwMode="auto">
          <a:xfrm flipV="1">
            <a:off x="4874121" y="3559001"/>
            <a:ext cx="304800" cy="152400"/>
            <a:chOff x="3264" y="1968"/>
            <a:chExt cx="192" cy="96"/>
          </a:xfrm>
        </p:grpSpPr>
        <p:sp>
          <p:nvSpPr>
            <p:cNvPr id="75" name="AutoShape 45"/>
            <p:cNvSpPr>
              <a:spLocks noChangeArrowheads="1"/>
            </p:cNvSpPr>
            <p:nvPr/>
          </p:nvSpPr>
          <p:spPr bwMode="auto">
            <a:xfrm>
              <a:off x="3264" y="1968"/>
              <a:ext cx="192" cy="96"/>
            </a:xfrm>
            <a:prstGeom prst="triangle">
              <a:avLst>
                <a:gd name="adj" fmla="val 44792"/>
              </a:avLst>
            </a:prstGeom>
            <a:noFill/>
            <a:ln w="28575" cap="sq">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6" name="Line 46"/>
            <p:cNvSpPr>
              <a:spLocks noChangeShapeType="1"/>
            </p:cNvSpPr>
            <p:nvPr/>
          </p:nvSpPr>
          <p:spPr bwMode="auto">
            <a:xfrm>
              <a:off x="3264" y="1968"/>
              <a:ext cx="19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7" name="Group 47"/>
          <p:cNvGrpSpPr>
            <a:grpSpLocks/>
          </p:cNvGrpSpPr>
          <p:nvPr/>
        </p:nvGrpSpPr>
        <p:grpSpPr bwMode="auto">
          <a:xfrm flipV="1">
            <a:off x="5331321" y="3559001"/>
            <a:ext cx="304800" cy="152400"/>
            <a:chOff x="3552" y="1968"/>
            <a:chExt cx="192" cy="96"/>
          </a:xfrm>
        </p:grpSpPr>
        <p:sp>
          <p:nvSpPr>
            <p:cNvPr id="78" name="AutoShape 48"/>
            <p:cNvSpPr>
              <a:spLocks noChangeArrowheads="1"/>
            </p:cNvSpPr>
            <p:nvPr/>
          </p:nvSpPr>
          <p:spPr bwMode="auto">
            <a:xfrm>
              <a:off x="3552" y="1968"/>
              <a:ext cx="192" cy="96"/>
            </a:xfrm>
            <a:prstGeom prst="triangle">
              <a:avLst>
                <a:gd name="adj" fmla="val 44792"/>
              </a:avLst>
            </a:prstGeom>
            <a:noFill/>
            <a:ln w="28575" cap="sq">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79" name="Line 49"/>
            <p:cNvSpPr>
              <a:spLocks noChangeShapeType="1"/>
            </p:cNvSpPr>
            <p:nvPr/>
          </p:nvSpPr>
          <p:spPr bwMode="auto">
            <a:xfrm>
              <a:off x="3552" y="1968"/>
              <a:ext cx="19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0" name="AutoShape 50"/>
          <p:cNvSpPr>
            <a:spLocks noChangeArrowheads="1"/>
          </p:cNvSpPr>
          <p:nvPr/>
        </p:nvSpPr>
        <p:spPr bwMode="auto">
          <a:xfrm flipV="1">
            <a:off x="5788521" y="3559001"/>
            <a:ext cx="304800" cy="152400"/>
          </a:xfrm>
          <a:prstGeom prst="triangle">
            <a:avLst>
              <a:gd name="adj" fmla="val 44792"/>
            </a:avLst>
          </a:prstGeom>
          <a:noFill/>
          <a:ln w="28575" cap="sq">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81" name="Line 51"/>
          <p:cNvSpPr>
            <a:spLocks noChangeShapeType="1"/>
          </p:cNvSpPr>
          <p:nvPr/>
        </p:nvSpPr>
        <p:spPr bwMode="auto">
          <a:xfrm>
            <a:off x="5788521" y="3717751"/>
            <a:ext cx="30480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Line 52"/>
          <p:cNvSpPr>
            <a:spLocks noChangeShapeType="1"/>
          </p:cNvSpPr>
          <p:nvPr/>
        </p:nvSpPr>
        <p:spPr bwMode="auto">
          <a:xfrm>
            <a:off x="5940921" y="2797001"/>
            <a:ext cx="0" cy="121920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AutoShape 53"/>
          <p:cNvSpPr>
            <a:spLocks noChangeArrowheads="1"/>
          </p:cNvSpPr>
          <p:nvPr/>
        </p:nvSpPr>
        <p:spPr bwMode="auto">
          <a:xfrm flipV="1">
            <a:off x="6245721" y="3559001"/>
            <a:ext cx="304800" cy="152400"/>
          </a:xfrm>
          <a:prstGeom prst="triangle">
            <a:avLst>
              <a:gd name="adj" fmla="val 44792"/>
            </a:avLst>
          </a:prstGeom>
          <a:noFill/>
          <a:ln w="28575" cap="sq">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84" name="Line 54"/>
          <p:cNvSpPr>
            <a:spLocks noChangeShapeType="1"/>
          </p:cNvSpPr>
          <p:nvPr/>
        </p:nvSpPr>
        <p:spPr bwMode="auto">
          <a:xfrm>
            <a:off x="6245721" y="3717751"/>
            <a:ext cx="30480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Text Box 55"/>
          <p:cNvSpPr txBox="1">
            <a:spLocks noChangeArrowheads="1"/>
          </p:cNvSpPr>
          <p:nvPr/>
        </p:nvSpPr>
        <p:spPr bwMode="auto">
          <a:xfrm>
            <a:off x="4909046" y="4214639"/>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sz="2800" b="1">
                <a:solidFill>
                  <a:srgbClr val="FF0000"/>
                </a:solidFill>
                <a:ea typeface="幼圆" pitchFamily="49" charset="-122"/>
              </a:rPr>
              <a:t>+</a:t>
            </a:r>
            <a:endParaRPr kumimoji="1" lang="en-US" altLang="zh-CN" sz="2800">
              <a:ea typeface="幼圆" pitchFamily="49" charset="-122"/>
            </a:endParaRPr>
          </a:p>
        </p:txBody>
      </p:sp>
      <p:sp>
        <p:nvSpPr>
          <p:cNvPr id="86" name="Line 56"/>
          <p:cNvSpPr>
            <a:spLocks noChangeShapeType="1"/>
          </p:cNvSpPr>
          <p:nvPr/>
        </p:nvSpPr>
        <p:spPr bwMode="auto">
          <a:xfrm>
            <a:off x="3654921" y="4016201"/>
            <a:ext cx="274320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57"/>
          <p:cNvSpPr>
            <a:spLocks noChangeShapeType="1"/>
          </p:cNvSpPr>
          <p:nvPr/>
        </p:nvSpPr>
        <p:spPr bwMode="auto">
          <a:xfrm>
            <a:off x="5407521" y="4016201"/>
            <a:ext cx="0" cy="22860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58"/>
          <p:cNvSpPr>
            <a:spLocks noChangeShapeType="1"/>
          </p:cNvSpPr>
          <p:nvPr/>
        </p:nvSpPr>
        <p:spPr bwMode="auto">
          <a:xfrm>
            <a:off x="5255121" y="4244801"/>
            <a:ext cx="30480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Text Box 59"/>
          <p:cNvSpPr txBox="1">
            <a:spLocks noChangeArrowheads="1"/>
          </p:cNvSpPr>
          <p:nvPr/>
        </p:nvSpPr>
        <p:spPr bwMode="auto">
          <a:xfrm>
            <a:off x="3578721" y="2111201"/>
            <a:ext cx="299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sz="2800">
                <a:ea typeface="幼圆" pitchFamily="49" charset="-122"/>
              </a:rPr>
              <a:t>a   b   c   d    e   f   g</a:t>
            </a:r>
          </a:p>
        </p:txBody>
      </p:sp>
      <p:grpSp>
        <p:nvGrpSpPr>
          <p:cNvPr id="90" name="Group 60"/>
          <p:cNvGrpSpPr>
            <a:grpSpLocks/>
          </p:cNvGrpSpPr>
          <p:nvPr/>
        </p:nvGrpSpPr>
        <p:grpSpPr bwMode="auto">
          <a:xfrm>
            <a:off x="3502521" y="4397201"/>
            <a:ext cx="3086100" cy="2195513"/>
            <a:chOff x="2400" y="2496"/>
            <a:chExt cx="1944" cy="1383"/>
          </a:xfrm>
        </p:grpSpPr>
        <p:grpSp>
          <p:nvGrpSpPr>
            <p:cNvPr id="91" name="Group 61"/>
            <p:cNvGrpSpPr>
              <a:grpSpLocks/>
            </p:cNvGrpSpPr>
            <p:nvPr/>
          </p:nvGrpSpPr>
          <p:grpSpPr bwMode="auto">
            <a:xfrm>
              <a:off x="2400" y="2784"/>
              <a:ext cx="1920" cy="768"/>
              <a:chOff x="2400" y="2784"/>
              <a:chExt cx="1920" cy="768"/>
            </a:xfrm>
          </p:grpSpPr>
          <p:grpSp>
            <p:nvGrpSpPr>
              <p:cNvPr id="96" name="Group 62"/>
              <p:cNvGrpSpPr>
                <a:grpSpLocks/>
              </p:cNvGrpSpPr>
              <p:nvPr/>
            </p:nvGrpSpPr>
            <p:grpSpPr bwMode="auto">
              <a:xfrm flipV="1">
                <a:off x="2400" y="2784"/>
                <a:ext cx="192" cy="768"/>
                <a:chOff x="2784" y="1872"/>
                <a:chExt cx="192" cy="1152"/>
              </a:xfrm>
            </p:grpSpPr>
            <p:sp>
              <p:nvSpPr>
                <p:cNvPr id="121" name="AutoShape 63"/>
                <p:cNvSpPr>
                  <a:spLocks noChangeArrowheads="1"/>
                </p:cNvSpPr>
                <p:nvPr/>
              </p:nvSpPr>
              <p:spPr bwMode="auto">
                <a:xfrm>
                  <a:off x="2784" y="2592"/>
                  <a:ext cx="192" cy="144"/>
                </a:xfrm>
                <a:prstGeom prst="triangle">
                  <a:avLst>
                    <a:gd name="adj" fmla="val 44792"/>
                  </a:avLst>
                </a:prstGeom>
                <a:noFill/>
                <a:ln w="28575" cap="sq">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22" name="Line 64"/>
                <p:cNvSpPr>
                  <a:spLocks noChangeShapeType="1"/>
                </p:cNvSpPr>
                <p:nvPr/>
              </p:nvSpPr>
              <p:spPr bwMode="auto">
                <a:xfrm>
                  <a:off x="2784" y="2592"/>
                  <a:ext cx="19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 name="Line 65"/>
                <p:cNvSpPr>
                  <a:spLocks noChangeShapeType="1"/>
                </p:cNvSpPr>
                <p:nvPr/>
              </p:nvSpPr>
              <p:spPr bwMode="auto">
                <a:xfrm>
                  <a:off x="2880" y="1872"/>
                  <a:ext cx="0" cy="1152"/>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7" name="Group 66"/>
              <p:cNvGrpSpPr>
                <a:grpSpLocks/>
              </p:cNvGrpSpPr>
              <p:nvPr/>
            </p:nvGrpSpPr>
            <p:grpSpPr bwMode="auto">
              <a:xfrm flipV="1">
                <a:off x="2688" y="2784"/>
                <a:ext cx="192" cy="768"/>
                <a:chOff x="2784" y="1872"/>
                <a:chExt cx="192" cy="1152"/>
              </a:xfrm>
            </p:grpSpPr>
            <p:sp>
              <p:nvSpPr>
                <p:cNvPr id="118" name="AutoShape 67"/>
                <p:cNvSpPr>
                  <a:spLocks noChangeArrowheads="1"/>
                </p:cNvSpPr>
                <p:nvPr/>
              </p:nvSpPr>
              <p:spPr bwMode="auto">
                <a:xfrm>
                  <a:off x="2784" y="2592"/>
                  <a:ext cx="192" cy="144"/>
                </a:xfrm>
                <a:prstGeom prst="triangle">
                  <a:avLst>
                    <a:gd name="adj" fmla="val 44792"/>
                  </a:avLst>
                </a:prstGeom>
                <a:noFill/>
                <a:ln w="28575" cap="sq">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19" name="Line 68"/>
                <p:cNvSpPr>
                  <a:spLocks noChangeShapeType="1"/>
                </p:cNvSpPr>
                <p:nvPr/>
              </p:nvSpPr>
              <p:spPr bwMode="auto">
                <a:xfrm>
                  <a:off x="2784" y="2592"/>
                  <a:ext cx="19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 name="Line 69"/>
                <p:cNvSpPr>
                  <a:spLocks noChangeShapeType="1"/>
                </p:cNvSpPr>
                <p:nvPr/>
              </p:nvSpPr>
              <p:spPr bwMode="auto">
                <a:xfrm>
                  <a:off x="2880" y="1872"/>
                  <a:ext cx="0" cy="1152"/>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8" name="Group 70"/>
              <p:cNvGrpSpPr>
                <a:grpSpLocks/>
              </p:cNvGrpSpPr>
              <p:nvPr/>
            </p:nvGrpSpPr>
            <p:grpSpPr bwMode="auto">
              <a:xfrm flipV="1">
                <a:off x="2976" y="2784"/>
                <a:ext cx="192" cy="768"/>
                <a:chOff x="2784" y="1872"/>
                <a:chExt cx="192" cy="1152"/>
              </a:xfrm>
            </p:grpSpPr>
            <p:sp>
              <p:nvSpPr>
                <p:cNvPr id="115" name="AutoShape 71"/>
                <p:cNvSpPr>
                  <a:spLocks noChangeArrowheads="1"/>
                </p:cNvSpPr>
                <p:nvPr/>
              </p:nvSpPr>
              <p:spPr bwMode="auto">
                <a:xfrm>
                  <a:off x="2784" y="2592"/>
                  <a:ext cx="192" cy="144"/>
                </a:xfrm>
                <a:prstGeom prst="triangle">
                  <a:avLst>
                    <a:gd name="adj" fmla="val 44792"/>
                  </a:avLst>
                </a:prstGeom>
                <a:noFill/>
                <a:ln w="28575" cap="sq">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16" name="Line 72"/>
                <p:cNvSpPr>
                  <a:spLocks noChangeShapeType="1"/>
                </p:cNvSpPr>
                <p:nvPr/>
              </p:nvSpPr>
              <p:spPr bwMode="auto">
                <a:xfrm>
                  <a:off x="2784" y="2592"/>
                  <a:ext cx="19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Line 73"/>
                <p:cNvSpPr>
                  <a:spLocks noChangeShapeType="1"/>
                </p:cNvSpPr>
                <p:nvPr/>
              </p:nvSpPr>
              <p:spPr bwMode="auto">
                <a:xfrm>
                  <a:off x="2880" y="1872"/>
                  <a:ext cx="0" cy="1152"/>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9" name="Group 74"/>
              <p:cNvGrpSpPr>
                <a:grpSpLocks/>
              </p:cNvGrpSpPr>
              <p:nvPr/>
            </p:nvGrpSpPr>
            <p:grpSpPr bwMode="auto">
              <a:xfrm flipV="1">
                <a:off x="3264" y="2784"/>
                <a:ext cx="192" cy="768"/>
                <a:chOff x="2784" y="1872"/>
                <a:chExt cx="192" cy="1152"/>
              </a:xfrm>
            </p:grpSpPr>
            <p:sp>
              <p:nvSpPr>
                <p:cNvPr id="112" name="AutoShape 75"/>
                <p:cNvSpPr>
                  <a:spLocks noChangeArrowheads="1"/>
                </p:cNvSpPr>
                <p:nvPr/>
              </p:nvSpPr>
              <p:spPr bwMode="auto">
                <a:xfrm>
                  <a:off x="2784" y="2592"/>
                  <a:ext cx="192" cy="144"/>
                </a:xfrm>
                <a:prstGeom prst="triangle">
                  <a:avLst>
                    <a:gd name="adj" fmla="val 44792"/>
                  </a:avLst>
                </a:prstGeom>
                <a:noFill/>
                <a:ln w="28575" cap="sq">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13" name="Line 76"/>
                <p:cNvSpPr>
                  <a:spLocks noChangeShapeType="1"/>
                </p:cNvSpPr>
                <p:nvPr/>
              </p:nvSpPr>
              <p:spPr bwMode="auto">
                <a:xfrm>
                  <a:off x="2784" y="2592"/>
                  <a:ext cx="19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Line 77"/>
                <p:cNvSpPr>
                  <a:spLocks noChangeShapeType="1"/>
                </p:cNvSpPr>
                <p:nvPr/>
              </p:nvSpPr>
              <p:spPr bwMode="auto">
                <a:xfrm>
                  <a:off x="2880" y="1872"/>
                  <a:ext cx="0" cy="1152"/>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0" name="Group 78"/>
              <p:cNvGrpSpPr>
                <a:grpSpLocks/>
              </p:cNvGrpSpPr>
              <p:nvPr/>
            </p:nvGrpSpPr>
            <p:grpSpPr bwMode="auto">
              <a:xfrm flipV="1">
                <a:off x="3552" y="2784"/>
                <a:ext cx="192" cy="768"/>
                <a:chOff x="2784" y="1872"/>
                <a:chExt cx="192" cy="1152"/>
              </a:xfrm>
            </p:grpSpPr>
            <p:sp>
              <p:nvSpPr>
                <p:cNvPr id="109" name="AutoShape 79"/>
                <p:cNvSpPr>
                  <a:spLocks noChangeArrowheads="1"/>
                </p:cNvSpPr>
                <p:nvPr/>
              </p:nvSpPr>
              <p:spPr bwMode="auto">
                <a:xfrm>
                  <a:off x="2784" y="2592"/>
                  <a:ext cx="192" cy="144"/>
                </a:xfrm>
                <a:prstGeom prst="triangle">
                  <a:avLst>
                    <a:gd name="adj" fmla="val 44792"/>
                  </a:avLst>
                </a:prstGeom>
                <a:noFill/>
                <a:ln w="28575" cap="sq">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10" name="Line 80"/>
                <p:cNvSpPr>
                  <a:spLocks noChangeShapeType="1"/>
                </p:cNvSpPr>
                <p:nvPr/>
              </p:nvSpPr>
              <p:spPr bwMode="auto">
                <a:xfrm>
                  <a:off x="2784" y="2592"/>
                  <a:ext cx="19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Line 81"/>
                <p:cNvSpPr>
                  <a:spLocks noChangeShapeType="1"/>
                </p:cNvSpPr>
                <p:nvPr/>
              </p:nvSpPr>
              <p:spPr bwMode="auto">
                <a:xfrm>
                  <a:off x="2880" y="1872"/>
                  <a:ext cx="0" cy="1152"/>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1" name="Group 82"/>
              <p:cNvGrpSpPr>
                <a:grpSpLocks/>
              </p:cNvGrpSpPr>
              <p:nvPr/>
            </p:nvGrpSpPr>
            <p:grpSpPr bwMode="auto">
              <a:xfrm flipV="1">
                <a:off x="3840" y="2784"/>
                <a:ext cx="192" cy="768"/>
                <a:chOff x="2784" y="1872"/>
                <a:chExt cx="192" cy="1152"/>
              </a:xfrm>
            </p:grpSpPr>
            <p:sp>
              <p:nvSpPr>
                <p:cNvPr id="106" name="AutoShape 83"/>
                <p:cNvSpPr>
                  <a:spLocks noChangeArrowheads="1"/>
                </p:cNvSpPr>
                <p:nvPr/>
              </p:nvSpPr>
              <p:spPr bwMode="auto">
                <a:xfrm>
                  <a:off x="2784" y="2592"/>
                  <a:ext cx="192" cy="144"/>
                </a:xfrm>
                <a:prstGeom prst="triangle">
                  <a:avLst>
                    <a:gd name="adj" fmla="val 44792"/>
                  </a:avLst>
                </a:prstGeom>
                <a:noFill/>
                <a:ln w="28575" cap="sq">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07" name="Line 84"/>
                <p:cNvSpPr>
                  <a:spLocks noChangeShapeType="1"/>
                </p:cNvSpPr>
                <p:nvPr/>
              </p:nvSpPr>
              <p:spPr bwMode="auto">
                <a:xfrm>
                  <a:off x="2784" y="2592"/>
                  <a:ext cx="19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Line 85"/>
                <p:cNvSpPr>
                  <a:spLocks noChangeShapeType="1"/>
                </p:cNvSpPr>
                <p:nvPr/>
              </p:nvSpPr>
              <p:spPr bwMode="auto">
                <a:xfrm>
                  <a:off x="2880" y="1872"/>
                  <a:ext cx="0" cy="1152"/>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 name="Group 86"/>
              <p:cNvGrpSpPr>
                <a:grpSpLocks/>
              </p:cNvGrpSpPr>
              <p:nvPr/>
            </p:nvGrpSpPr>
            <p:grpSpPr bwMode="auto">
              <a:xfrm flipV="1">
                <a:off x="4128" y="2784"/>
                <a:ext cx="192" cy="768"/>
                <a:chOff x="2784" y="1872"/>
                <a:chExt cx="192" cy="1152"/>
              </a:xfrm>
            </p:grpSpPr>
            <p:sp>
              <p:nvSpPr>
                <p:cNvPr id="103" name="AutoShape 87"/>
                <p:cNvSpPr>
                  <a:spLocks noChangeArrowheads="1"/>
                </p:cNvSpPr>
                <p:nvPr/>
              </p:nvSpPr>
              <p:spPr bwMode="auto">
                <a:xfrm>
                  <a:off x="2784" y="2592"/>
                  <a:ext cx="192" cy="144"/>
                </a:xfrm>
                <a:prstGeom prst="triangle">
                  <a:avLst>
                    <a:gd name="adj" fmla="val 44792"/>
                  </a:avLst>
                </a:prstGeom>
                <a:noFill/>
                <a:ln w="28575" cap="sq">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04" name="Line 88"/>
                <p:cNvSpPr>
                  <a:spLocks noChangeShapeType="1"/>
                </p:cNvSpPr>
                <p:nvPr/>
              </p:nvSpPr>
              <p:spPr bwMode="auto">
                <a:xfrm>
                  <a:off x="2784" y="2592"/>
                  <a:ext cx="19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Line 89"/>
                <p:cNvSpPr>
                  <a:spLocks noChangeShapeType="1"/>
                </p:cNvSpPr>
                <p:nvPr/>
              </p:nvSpPr>
              <p:spPr bwMode="auto">
                <a:xfrm>
                  <a:off x="2880" y="1872"/>
                  <a:ext cx="0" cy="1152"/>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 name="Line 90"/>
            <p:cNvSpPr>
              <a:spLocks noChangeShapeType="1"/>
            </p:cNvSpPr>
            <p:nvPr/>
          </p:nvSpPr>
          <p:spPr bwMode="auto">
            <a:xfrm>
              <a:off x="2496" y="2784"/>
              <a:ext cx="1728"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91"/>
            <p:cNvSpPr>
              <a:spLocks noChangeShapeType="1"/>
            </p:cNvSpPr>
            <p:nvPr/>
          </p:nvSpPr>
          <p:spPr bwMode="auto">
            <a:xfrm>
              <a:off x="3264" y="2496"/>
              <a:ext cx="0" cy="288"/>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Text Box 92"/>
            <p:cNvSpPr txBox="1">
              <a:spLocks noChangeArrowheads="1"/>
            </p:cNvSpPr>
            <p:nvPr/>
          </p:nvSpPr>
          <p:spPr bwMode="auto">
            <a:xfrm>
              <a:off x="3168" y="2592"/>
              <a:ext cx="20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sz="3200">
                  <a:ea typeface="幼圆" pitchFamily="49" charset="-122"/>
                </a:rPr>
                <a:t>•</a:t>
              </a:r>
            </a:p>
          </p:txBody>
        </p:sp>
        <p:sp>
          <p:nvSpPr>
            <p:cNvPr id="95" name="Text Box 93"/>
            <p:cNvSpPr txBox="1">
              <a:spLocks noChangeArrowheads="1"/>
            </p:cNvSpPr>
            <p:nvPr/>
          </p:nvSpPr>
          <p:spPr bwMode="auto">
            <a:xfrm>
              <a:off x="2400" y="3552"/>
              <a:ext cx="19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sz="2800">
                  <a:ea typeface="幼圆" pitchFamily="49" charset="-122"/>
                </a:rPr>
                <a:t>a   b   c    d    e   f   g</a:t>
              </a:r>
            </a:p>
          </p:txBody>
        </p:sp>
      </p:grpSp>
      <p:sp>
        <p:nvSpPr>
          <p:cNvPr id="124" name="Text Box 94"/>
          <p:cNvSpPr txBox="1">
            <a:spLocks noChangeArrowheads="1"/>
          </p:cNvSpPr>
          <p:nvPr/>
        </p:nvSpPr>
        <p:spPr bwMode="auto">
          <a:xfrm>
            <a:off x="3502521" y="2416001"/>
            <a:ext cx="415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sz="3200" b="1">
                <a:solidFill>
                  <a:srgbClr val="FF0000"/>
                </a:solidFill>
                <a:ea typeface="幼圆" pitchFamily="49" charset="-122"/>
              </a:rPr>
              <a:t>+</a:t>
            </a:r>
            <a:endParaRPr kumimoji="1" lang="en-US" altLang="zh-CN" sz="2800">
              <a:ea typeface="幼圆" pitchFamily="49" charset="-122"/>
            </a:endParaRPr>
          </a:p>
        </p:txBody>
      </p:sp>
      <p:sp>
        <p:nvSpPr>
          <p:cNvPr id="125" name="Rectangle 95"/>
          <p:cNvSpPr>
            <a:spLocks noChangeArrowheads="1"/>
          </p:cNvSpPr>
          <p:nvPr/>
        </p:nvSpPr>
        <p:spPr bwMode="auto">
          <a:xfrm>
            <a:off x="4035921" y="2416001"/>
            <a:ext cx="415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rgbClr val="FF0000"/>
                </a:solidFill>
                <a:ea typeface="幼圆" pitchFamily="49" charset="-122"/>
              </a:rPr>
              <a:t>+</a:t>
            </a:r>
          </a:p>
        </p:txBody>
      </p:sp>
      <p:sp>
        <p:nvSpPr>
          <p:cNvPr id="126" name="Rectangle 96"/>
          <p:cNvSpPr>
            <a:spLocks noChangeArrowheads="1"/>
          </p:cNvSpPr>
          <p:nvPr/>
        </p:nvSpPr>
        <p:spPr bwMode="auto">
          <a:xfrm>
            <a:off x="4874121" y="2416001"/>
            <a:ext cx="415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rgbClr val="FF0000"/>
                </a:solidFill>
                <a:ea typeface="幼圆" pitchFamily="49" charset="-122"/>
              </a:rPr>
              <a:t>+</a:t>
            </a:r>
          </a:p>
        </p:txBody>
      </p:sp>
      <p:sp>
        <p:nvSpPr>
          <p:cNvPr id="127" name="Rectangle 97"/>
          <p:cNvSpPr>
            <a:spLocks noChangeArrowheads="1"/>
          </p:cNvSpPr>
          <p:nvPr/>
        </p:nvSpPr>
        <p:spPr bwMode="auto">
          <a:xfrm>
            <a:off x="5407521" y="2416001"/>
            <a:ext cx="5175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rgbClr val="FF0000"/>
                </a:solidFill>
                <a:ea typeface="幼圆" pitchFamily="49" charset="-122"/>
              </a:rPr>
              <a:t>+ </a:t>
            </a:r>
          </a:p>
        </p:txBody>
      </p:sp>
      <p:sp>
        <p:nvSpPr>
          <p:cNvPr id="128" name="Text Box 98"/>
          <p:cNvSpPr txBox="1">
            <a:spLocks noChangeArrowheads="1"/>
          </p:cNvSpPr>
          <p:nvPr/>
        </p:nvSpPr>
        <p:spPr bwMode="auto">
          <a:xfrm>
            <a:off x="6245721" y="2416001"/>
            <a:ext cx="415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sz="3200" b="1">
                <a:solidFill>
                  <a:srgbClr val="FF0000"/>
                </a:solidFill>
                <a:ea typeface="幼圆" pitchFamily="49" charset="-122"/>
              </a:rPr>
              <a:t>+</a:t>
            </a:r>
          </a:p>
        </p:txBody>
      </p:sp>
      <p:sp>
        <p:nvSpPr>
          <p:cNvPr id="129" name="AutoShape 99"/>
          <p:cNvSpPr>
            <a:spLocks noChangeArrowheads="1"/>
          </p:cNvSpPr>
          <p:nvPr/>
        </p:nvSpPr>
        <p:spPr bwMode="auto">
          <a:xfrm flipV="1">
            <a:off x="4381996" y="3560589"/>
            <a:ext cx="304800" cy="152400"/>
          </a:xfrm>
          <a:prstGeom prst="triangle">
            <a:avLst>
              <a:gd name="adj" fmla="val 44792"/>
            </a:avLst>
          </a:prstGeom>
          <a:noFill/>
          <a:ln w="28575" cap="sq">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30" name="Line 100"/>
          <p:cNvSpPr>
            <a:spLocks noChangeShapeType="1"/>
          </p:cNvSpPr>
          <p:nvPr/>
        </p:nvSpPr>
        <p:spPr bwMode="auto">
          <a:xfrm flipV="1">
            <a:off x="4364534" y="3711401"/>
            <a:ext cx="30480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 name="Line 101"/>
          <p:cNvSpPr>
            <a:spLocks noChangeShapeType="1"/>
          </p:cNvSpPr>
          <p:nvPr/>
        </p:nvSpPr>
        <p:spPr bwMode="auto">
          <a:xfrm flipV="1">
            <a:off x="4569321" y="2779539"/>
            <a:ext cx="0" cy="121920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2" name="Group 102"/>
          <p:cNvGrpSpPr>
            <a:grpSpLocks/>
          </p:cNvGrpSpPr>
          <p:nvPr/>
        </p:nvGrpSpPr>
        <p:grpSpPr bwMode="auto">
          <a:xfrm flipV="1">
            <a:off x="3500934" y="3559001"/>
            <a:ext cx="304800" cy="152400"/>
            <a:chOff x="2400" y="1968"/>
            <a:chExt cx="192" cy="96"/>
          </a:xfrm>
        </p:grpSpPr>
        <p:sp>
          <p:nvSpPr>
            <p:cNvPr id="133" name="AutoShape 103"/>
            <p:cNvSpPr>
              <a:spLocks noChangeArrowheads="1"/>
            </p:cNvSpPr>
            <p:nvPr/>
          </p:nvSpPr>
          <p:spPr bwMode="auto">
            <a:xfrm>
              <a:off x="2400" y="1968"/>
              <a:ext cx="192" cy="96"/>
            </a:xfrm>
            <a:prstGeom prst="triangle">
              <a:avLst>
                <a:gd name="adj" fmla="val 44792"/>
              </a:avLst>
            </a:prstGeom>
            <a:solidFill>
              <a:srgbClr val="FFFF99"/>
            </a:solidFill>
            <a:ln w="28575" cap="sq">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34" name="Line 104"/>
            <p:cNvSpPr>
              <a:spLocks noChangeShapeType="1"/>
            </p:cNvSpPr>
            <p:nvPr/>
          </p:nvSpPr>
          <p:spPr bwMode="auto">
            <a:xfrm>
              <a:off x="2400" y="1968"/>
              <a:ext cx="192"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5" name="Group 105"/>
          <p:cNvGrpSpPr>
            <a:grpSpLocks/>
          </p:cNvGrpSpPr>
          <p:nvPr/>
        </p:nvGrpSpPr>
        <p:grpSpPr bwMode="auto">
          <a:xfrm flipV="1">
            <a:off x="3959721" y="3559001"/>
            <a:ext cx="304800" cy="152400"/>
            <a:chOff x="2400" y="1968"/>
            <a:chExt cx="192" cy="96"/>
          </a:xfrm>
        </p:grpSpPr>
        <p:sp>
          <p:nvSpPr>
            <p:cNvPr id="136" name="AutoShape 106"/>
            <p:cNvSpPr>
              <a:spLocks noChangeArrowheads="1"/>
            </p:cNvSpPr>
            <p:nvPr/>
          </p:nvSpPr>
          <p:spPr bwMode="auto">
            <a:xfrm>
              <a:off x="2400" y="1968"/>
              <a:ext cx="192" cy="96"/>
            </a:xfrm>
            <a:prstGeom prst="triangle">
              <a:avLst>
                <a:gd name="adj" fmla="val 44792"/>
              </a:avLst>
            </a:prstGeom>
            <a:solidFill>
              <a:srgbClr val="FFFF99"/>
            </a:solidFill>
            <a:ln w="28575" cap="sq">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37" name="Line 107"/>
            <p:cNvSpPr>
              <a:spLocks noChangeShapeType="1"/>
            </p:cNvSpPr>
            <p:nvPr/>
          </p:nvSpPr>
          <p:spPr bwMode="auto">
            <a:xfrm>
              <a:off x="2400" y="1968"/>
              <a:ext cx="192"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8" name="Group 108"/>
          <p:cNvGrpSpPr>
            <a:grpSpLocks/>
          </p:cNvGrpSpPr>
          <p:nvPr/>
        </p:nvGrpSpPr>
        <p:grpSpPr bwMode="auto">
          <a:xfrm flipV="1">
            <a:off x="4874121" y="3559001"/>
            <a:ext cx="304800" cy="152400"/>
            <a:chOff x="2400" y="1968"/>
            <a:chExt cx="192" cy="96"/>
          </a:xfrm>
        </p:grpSpPr>
        <p:sp>
          <p:nvSpPr>
            <p:cNvPr id="139" name="AutoShape 109"/>
            <p:cNvSpPr>
              <a:spLocks noChangeArrowheads="1"/>
            </p:cNvSpPr>
            <p:nvPr/>
          </p:nvSpPr>
          <p:spPr bwMode="auto">
            <a:xfrm>
              <a:off x="2400" y="1968"/>
              <a:ext cx="192" cy="96"/>
            </a:xfrm>
            <a:prstGeom prst="triangle">
              <a:avLst>
                <a:gd name="adj" fmla="val 44792"/>
              </a:avLst>
            </a:prstGeom>
            <a:solidFill>
              <a:srgbClr val="FFFF99"/>
            </a:solidFill>
            <a:ln w="28575" cap="sq">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0" name="Line 110"/>
            <p:cNvSpPr>
              <a:spLocks noChangeShapeType="1"/>
            </p:cNvSpPr>
            <p:nvPr/>
          </p:nvSpPr>
          <p:spPr bwMode="auto">
            <a:xfrm>
              <a:off x="2400" y="1968"/>
              <a:ext cx="192"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1" name="Group 111"/>
          <p:cNvGrpSpPr>
            <a:grpSpLocks/>
          </p:cNvGrpSpPr>
          <p:nvPr/>
        </p:nvGrpSpPr>
        <p:grpSpPr bwMode="auto">
          <a:xfrm flipV="1">
            <a:off x="5332909" y="3559001"/>
            <a:ext cx="304800" cy="152400"/>
            <a:chOff x="2400" y="1968"/>
            <a:chExt cx="192" cy="96"/>
          </a:xfrm>
        </p:grpSpPr>
        <p:sp>
          <p:nvSpPr>
            <p:cNvPr id="142" name="AutoShape 112"/>
            <p:cNvSpPr>
              <a:spLocks noChangeArrowheads="1"/>
            </p:cNvSpPr>
            <p:nvPr/>
          </p:nvSpPr>
          <p:spPr bwMode="auto">
            <a:xfrm>
              <a:off x="2400" y="1968"/>
              <a:ext cx="192" cy="96"/>
            </a:xfrm>
            <a:prstGeom prst="triangle">
              <a:avLst>
                <a:gd name="adj" fmla="val 44792"/>
              </a:avLst>
            </a:prstGeom>
            <a:solidFill>
              <a:srgbClr val="FFFF99"/>
            </a:solidFill>
            <a:ln w="28575" cap="sq">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3" name="Line 113"/>
            <p:cNvSpPr>
              <a:spLocks noChangeShapeType="1"/>
            </p:cNvSpPr>
            <p:nvPr/>
          </p:nvSpPr>
          <p:spPr bwMode="auto">
            <a:xfrm>
              <a:off x="2400" y="1968"/>
              <a:ext cx="192"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4" name="Group 114"/>
          <p:cNvGrpSpPr>
            <a:grpSpLocks/>
          </p:cNvGrpSpPr>
          <p:nvPr/>
        </p:nvGrpSpPr>
        <p:grpSpPr bwMode="auto">
          <a:xfrm flipV="1">
            <a:off x="6244134" y="3559001"/>
            <a:ext cx="304800" cy="152400"/>
            <a:chOff x="2400" y="1968"/>
            <a:chExt cx="192" cy="96"/>
          </a:xfrm>
        </p:grpSpPr>
        <p:sp>
          <p:nvSpPr>
            <p:cNvPr id="145" name="AutoShape 115"/>
            <p:cNvSpPr>
              <a:spLocks noChangeArrowheads="1"/>
            </p:cNvSpPr>
            <p:nvPr/>
          </p:nvSpPr>
          <p:spPr bwMode="auto">
            <a:xfrm>
              <a:off x="2400" y="1968"/>
              <a:ext cx="192" cy="96"/>
            </a:xfrm>
            <a:prstGeom prst="triangle">
              <a:avLst>
                <a:gd name="adj" fmla="val 44792"/>
              </a:avLst>
            </a:prstGeom>
            <a:solidFill>
              <a:srgbClr val="FFFF99"/>
            </a:solidFill>
            <a:ln w="28575" cap="sq">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6" name="Line 116"/>
            <p:cNvSpPr>
              <a:spLocks noChangeShapeType="1"/>
            </p:cNvSpPr>
            <p:nvPr/>
          </p:nvSpPr>
          <p:spPr bwMode="auto">
            <a:xfrm>
              <a:off x="2400" y="1968"/>
              <a:ext cx="192"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7" name="Line 117"/>
          <p:cNvSpPr>
            <a:spLocks noChangeShapeType="1"/>
          </p:cNvSpPr>
          <p:nvPr/>
        </p:nvSpPr>
        <p:spPr bwMode="auto">
          <a:xfrm>
            <a:off x="1140321" y="3482801"/>
            <a:ext cx="688975"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 name="Line 118"/>
          <p:cNvSpPr>
            <a:spLocks noChangeShapeType="1"/>
          </p:cNvSpPr>
          <p:nvPr/>
        </p:nvSpPr>
        <p:spPr bwMode="auto">
          <a:xfrm>
            <a:off x="1826121" y="3559001"/>
            <a:ext cx="0" cy="568325"/>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 name="Line 119"/>
          <p:cNvSpPr>
            <a:spLocks noChangeShapeType="1"/>
          </p:cNvSpPr>
          <p:nvPr/>
        </p:nvSpPr>
        <p:spPr bwMode="auto">
          <a:xfrm>
            <a:off x="1216521" y="4321001"/>
            <a:ext cx="573088"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 name="Line 120"/>
          <p:cNvSpPr>
            <a:spLocks noChangeShapeType="1"/>
          </p:cNvSpPr>
          <p:nvPr/>
        </p:nvSpPr>
        <p:spPr bwMode="auto">
          <a:xfrm>
            <a:off x="1140321" y="4414664"/>
            <a:ext cx="0" cy="568325"/>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 name="Line 121"/>
          <p:cNvSpPr>
            <a:spLocks noChangeShapeType="1"/>
          </p:cNvSpPr>
          <p:nvPr/>
        </p:nvSpPr>
        <p:spPr bwMode="auto">
          <a:xfrm>
            <a:off x="1140321" y="5106814"/>
            <a:ext cx="688975"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 name="Text Box 122"/>
          <p:cNvSpPr txBox="1">
            <a:spLocks noChangeArrowheads="1"/>
          </p:cNvSpPr>
          <p:nvPr/>
        </p:nvSpPr>
        <p:spPr bwMode="auto">
          <a:xfrm>
            <a:off x="5255121" y="3711401"/>
            <a:ext cx="3270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sz="3200">
                <a:ea typeface="幼圆" pitchFamily="49" charset="-122"/>
              </a:rPr>
              <a:t>•</a:t>
            </a:r>
          </a:p>
        </p:txBody>
      </p:sp>
      <p:sp>
        <p:nvSpPr>
          <p:cNvPr id="153" name="Text Box 123"/>
          <p:cNvSpPr txBox="1">
            <a:spLocks noChangeArrowheads="1"/>
          </p:cNvSpPr>
          <p:nvPr/>
        </p:nvSpPr>
        <p:spPr bwMode="auto">
          <a:xfrm>
            <a:off x="6928346" y="3393901"/>
            <a:ext cx="1547813" cy="1187450"/>
          </a:xfrm>
          <a:prstGeom prst="rect">
            <a:avLst/>
          </a:prstGeom>
          <a:solidFill>
            <a:srgbClr val="FFCCFF"/>
          </a:solidFill>
          <a:ln>
            <a:noFill/>
          </a:ln>
          <a:effectLst/>
          <a:extLs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b="1" dirty="0">
                <a:ea typeface="宋体" charset="-122"/>
              </a:rPr>
              <a:t>Common-cathode</a:t>
            </a:r>
          </a:p>
          <a:p>
            <a:pPr algn="ctr" eaLnBrk="1" hangingPunct="1"/>
            <a:r>
              <a:rPr kumimoji="1" lang="zh-CN" altLang="en-US" b="1" dirty="0">
                <a:ea typeface="宋体" charset="-122"/>
              </a:rPr>
              <a:t>共阴极</a:t>
            </a:r>
          </a:p>
        </p:txBody>
      </p:sp>
      <p:sp>
        <p:nvSpPr>
          <p:cNvPr id="154" name="Text Box 124"/>
          <p:cNvSpPr txBox="1">
            <a:spLocks noChangeArrowheads="1"/>
          </p:cNvSpPr>
          <p:nvPr/>
        </p:nvSpPr>
        <p:spPr bwMode="auto">
          <a:xfrm>
            <a:off x="6856909" y="5625926"/>
            <a:ext cx="1717675" cy="1187450"/>
          </a:xfrm>
          <a:prstGeom prst="rect">
            <a:avLst/>
          </a:prstGeom>
          <a:solidFill>
            <a:srgbClr val="FFCCFF"/>
          </a:solidFill>
          <a:ln>
            <a:noFill/>
          </a:ln>
          <a:effectLst/>
          <a:extLs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b="1">
                <a:ea typeface="宋体" charset="-122"/>
              </a:rPr>
              <a:t>Common-anode</a:t>
            </a:r>
          </a:p>
          <a:p>
            <a:pPr algn="ctr" eaLnBrk="1" hangingPunct="1"/>
            <a:r>
              <a:rPr kumimoji="1" lang="zh-CN" altLang="en-US" b="1">
                <a:ea typeface="宋体" charset="-122"/>
              </a:rPr>
              <a:t>共阳极</a:t>
            </a:r>
          </a:p>
        </p:txBody>
      </p:sp>
      <p:sp>
        <p:nvSpPr>
          <p:cNvPr id="155" name="Line 125"/>
          <p:cNvSpPr>
            <a:spLocks noChangeShapeType="1"/>
          </p:cNvSpPr>
          <p:nvPr/>
        </p:nvSpPr>
        <p:spPr bwMode="auto">
          <a:xfrm>
            <a:off x="6398121" y="2797001"/>
            <a:ext cx="0" cy="121920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 name="Line 126"/>
          <p:cNvSpPr>
            <a:spLocks noChangeShapeType="1"/>
          </p:cNvSpPr>
          <p:nvPr/>
        </p:nvSpPr>
        <p:spPr bwMode="auto">
          <a:xfrm>
            <a:off x="3654921" y="2797001"/>
            <a:ext cx="0" cy="121920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 name="Line 127"/>
          <p:cNvSpPr>
            <a:spLocks noChangeShapeType="1"/>
          </p:cNvSpPr>
          <p:nvPr/>
        </p:nvSpPr>
        <p:spPr bwMode="auto">
          <a:xfrm>
            <a:off x="4112121" y="2797001"/>
            <a:ext cx="0" cy="121920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 name="Line 128"/>
          <p:cNvSpPr>
            <a:spLocks noChangeShapeType="1"/>
          </p:cNvSpPr>
          <p:nvPr/>
        </p:nvSpPr>
        <p:spPr bwMode="auto">
          <a:xfrm>
            <a:off x="5026521" y="2797001"/>
            <a:ext cx="0" cy="121920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 name="Line 129"/>
          <p:cNvSpPr>
            <a:spLocks noChangeShapeType="1"/>
          </p:cNvSpPr>
          <p:nvPr/>
        </p:nvSpPr>
        <p:spPr bwMode="auto">
          <a:xfrm>
            <a:off x="5483721" y="2797001"/>
            <a:ext cx="0" cy="121920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 name="AutoShape 130"/>
          <p:cNvSpPr>
            <a:spLocks noChangeArrowheads="1"/>
          </p:cNvSpPr>
          <p:nvPr/>
        </p:nvSpPr>
        <p:spPr bwMode="auto">
          <a:xfrm>
            <a:off x="6694984" y="2165176"/>
            <a:ext cx="1998662" cy="973138"/>
          </a:xfrm>
          <a:prstGeom prst="wedgeRoundRectCallout">
            <a:avLst>
              <a:gd name="adj1" fmla="val -51588"/>
              <a:gd name="adj2" fmla="val 79528"/>
              <a:gd name="adj3" fmla="val 16667"/>
            </a:avLst>
          </a:prstGeom>
          <a:solidFill>
            <a:srgbClr val="FFFF99"/>
          </a:solidFill>
          <a:ln w="9525"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solidFill>
                  <a:schemeClr val="accent2"/>
                </a:solidFill>
                <a:ea typeface="幼圆" pitchFamily="49" charset="-122"/>
              </a:rPr>
              <a:t>LED</a:t>
            </a:r>
          </a:p>
        </p:txBody>
      </p:sp>
    </p:spTree>
    <p:extLst>
      <p:ext uri="{BB962C8B-B14F-4D97-AF65-F5344CB8AC3E}">
        <p14:creationId xmlns:p14="http://schemas.microsoft.com/office/powerpoint/2010/main" val="132305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box(in)">
                                      <p:cBhvr>
                                        <p:cTn id="7" dur="500"/>
                                        <p:tgtEl>
                                          <p:spTgt spid="128"/>
                                        </p:tgtEl>
                                      </p:cBhvr>
                                    </p:animEffect>
                                  </p:childTnLst>
                                </p:cTn>
                              </p:par>
                            </p:childTnLst>
                          </p:cTn>
                        </p:par>
                        <p:par>
                          <p:cTn id="8" fill="hold">
                            <p:stCondLst>
                              <p:cond delay="500"/>
                            </p:stCondLst>
                            <p:childTnLst>
                              <p:par>
                                <p:cTn id="9" presetID="9" presetClass="entr" presetSubtype="0" fill="hold" nodeType="afterEffect">
                                  <p:stCondLst>
                                    <p:cond delay="1000"/>
                                  </p:stCondLst>
                                  <p:childTnLst>
                                    <p:set>
                                      <p:cBhvr>
                                        <p:cTn id="10" dur="1" fill="hold">
                                          <p:stCondLst>
                                            <p:cond delay="0"/>
                                          </p:stCondLst>
                                        </p:cTn>
                                        <p:tgtEl>
                                          <p:spTgt spid="144"/>
                                        </p:tgtEl>
                                        <p:attrNameLst>
                                          <p:attrName>style.visibility</p:attrName>
                                        </p:attrNameLst>
                                      </p:cBhvr>
                                      <p:to>
                                        <p:strVal val="visible"/>
                                      </p:to>
                                    </p:set>
                                    <p:animEffect transition="in" filter="dissolve">
                                      <p:cBhvr>
                                        <p:cTn id="11" dur="500"/>
                                        <p:tgtEl>
                                          <p:spTgt spid="144"/>
                                        </p:tgtEl>
                                      </p:cBhvr>
                                    </p:animEffect>
                                  </p:childTnLst>
                                </p:cTn>
                              </p:par>
                            </p:childTnLst>
                          </p:cTn>
                        </p:par>
                        <p:par>
                          <p:cTn id="12" fill="hold">
                            <p:stCondLst>
                              <p:cond delay="2000"/>
                            </p:stCondLst>
                            <p:childTnLst>
                              <p:par>
                                <p:cTn id="13" presetID="4" presetClass="entr" presetSubtype="16" fill="hold" grpId="0" nodeType="afterEffect">
                                  <p:stCondLst>
                                    <p:cond delay="0"/>
                                  </p:stCondLst>
                                  <p:childTnLst>
                                    <p:set>
                                      <p:cBhvr>
                                        <p:cTn id="14" dur="1" fill="hold">
                                          <p:stCondLst>
                                            <p:cond delay="0"/>
                                          </p:stCondLst>
                                        </p:cTn>
                                        <p:tgtEl>
                                          <p:spTgt spid="127"/>
                                        </p:tgtEl>
                                        <p:attrNameLst>
                                          <p:attrName>style.visibility</p:attrName>
                                        </p:attrNameLst>
                                      </p:cBhvr>
                                      <p:to>
                                        <p:strVal val="visible"/>
                                      </p:to>
                                    </p:set>
                                    <p:animEffect transition="in" filter="box(in)">
                                      <p:cBhvr>
                                        <p:cTn id="15" dur="500"/>
                                        <p:tgtEl>
                                          <p:spTgt spid="127"/>
                                        </p:tgtEl>
                                      </p:cBhvr>
                                    </p:animEffect>
                                  </p:childTnLst>
                                </p:cTn>
                              </p:par>
                            </p:childTnLst>
                          </p:cTn>
                        </p:par>
                        <p:par>
                          <p:cTn id="16" fill="hold">
                            <p:stCondLst>
                              <p:cond delay="2500"/>
                            </p:stCondLst>
                            <p:childTnLst>
                              <p:par>
                                <p:cTn id="17" presetID="9" presetClass="entr" presetSubtype="0" fill="hold" nodeType="afterEffect">
                                  <p:stCondLst>
                                    <p:cond delay="0"/>
                                  </p:stCondLst>
                                  <p:childTnLst>
                                    <p:set>
                                      <p:cBhvr>
                                        <p:cTn id="18" dur="1" fill="hold">
                                          <p:stCondLst>
                                            <p:cond delay="0"/>
                                          </p:stCondLst>
                                        </p:cTn>
                                        <p:tgtEl>
                                          <p:spTgt spid="141"/>
                                        </p:tgtEl>
                                        <p:attrNameLst>
                                          <p:attrName>style.visibility</p:attrName>
                                        </p:attrNameLst>
                                      </p:cBhvr>
                                      <p:to>
                                        <p:strVal val="visible"/>
                                      </p:to>
                                    </p:set>
                                    <p:animEffect transition="in" filter="dissolve">
                                      <p:cBhvr>
                                        <p:cTn id="19" dur="500"/>
                                        <p:tgtEl>
                                          <p:spTgt spid="141"/>
                                        </p:tgtEl>
                                      </p:cBhvr>
                                    </p:animEffect>
                                  </p:childTnLst>
                                </p:cTn>
                              </p:par>
                            </p:childTnLst>
                          </p:cTn>
                        </p:par>
                        <p:par>
                          <p:cTn id="20" fill="hold">
                            <p:stCondLst>
                              <p:cond delay="3000"/>
                            </p:stCondLst>
                            <p:childTnLst>
                              <p:par>
                                <p:cTn id="21" presetID="4" presetClass="entr" presetSubtype="16" fill="hold" grpId="0" nodeType="afterEffect">
                                  <p:stCondLst>
                                    <p:cond delay="0"/>
                                  </p:stCondLst>
                                  <p:childTnLst>
                                    <p:set>
                                      <p:cBhvr>
                                        <p:cTn id="22" dur="1" fill="hold">
                                          <p:stCondLst>
                                            <p:cond delay="0"/>
                                          </p:stCondLst>
                                        </p:cTn>
                                        <p:tgtEl>
                                          <p:spTgt spid="126"/>
                                        </p:tgtEl>
                                        <p:attrNameLst>
                                          <p:attrName>style.visibility</p:attrName>
                                        </p:attrNameLst>
                                      </p:cBhvr>
                                      <p:to>
                                        <p:strVal val="visible"/>
                                      </p:to>
                                    </p:set>
                                    <p:animEffect transition="in" filter="box(in)">
                                      <p:cBhvr>
                                        <p:cTn id="23" dur="500"/>
                                        <p:tgtEl>
                                          <p:spTgt spid="126"/>
                                        </p:tgtEl>
                                      </p:cBhvr>
                                    </p:animEffect>
                                  </p:childTnLst>
                                </p:cTn>
                              </p:par>
                            </p:childTnLst>
                          </p:cTn>
                        </p:par>
                        <p:par>
                          <p:cTn id="24" fill="hold">
                            <p:stCondLst>
                              <p:cond delay="3500"/>
                            </p:stCondLst>
                            <p:childTnLst>
                              <p:par>
                                <p:cTn id="25" presetID="9" presetClass="entr" presetSubtype="0" fill="hold" nodeType="after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dissolve">
                                      <p:cBhvr>
                                        <p:cTn id="27" dur="500"/>
                                        <p:tgtEl>
                                          <p:spTgt spid="138"/>
                                        </p:tgtEl>
                                      </p:cBhvr>
                                    </p:animEffect>
                                  </p:childTnLst>
                                </p:cTn>
                              </p:par>
                            </p:childTnLst>
                          </p:cTn>
                        </p:par>
                        <p:par>
                          <p:cTn id="28" fill="hold">
                            <p:stCondLst>
                              <p:cond delay="4000"/>
                            </p:stCondLst>
                            <p:childTnLst>
                              <p:par>
                                <p:cTn id="29" presetID="4" presetClass="entr" presetSubtype="16" fill="hold" grpId="0" nodeType="afterEffect">
                                  <p:stCondLst>
                                    <p:cond delay="0"/>
                                  </p:stCondLst>
                                  <p:childTnLst>
                                    <p:set>
                                      <p:cBhvr>
                                        <p:cTn id="30" dur="1" fill="hold">
                                          <p:stCondLst>
                                            <p:cond delay="0"/>
                                          </p:stCondLst>
                                        </p:cTn>
                                        <p:tgtEl>
                                          <p:spTgt spid="125"/>
                                        </p:tgtEl>
                                        <p:attrNameLst>
                                          <p:attrName>style.visibility</p:attrName>
                                        </p:attrNameLst>
                                      </p:cBhvr>
                                      <p:to>
                                        <p:strVal val="visible"/>
                                      </p:to>
                                    </p:set>
                                    <p:animEffect transition="in" filter="box(in)">
                                      <p:cBhvr>
                                        <p:cTn id="31" dur="500"/>
                                        <p:tgtEl>
                                          <p:spTgt spid="125"/>
                                        </p:tgtEl>
                                      </p:cBhvr>
                                    </p:animEffect>
                                  </p:childTnLst>
                                </p:cTn>
                              </p:par>
                            </p:childTnLst>
                          </p:cTn>
                        </p:par>
                        <p:par>
                          <p:cTn id="32" fill="hold">
                            <p:stCondLst>
                              <p:cond delay="4500"/>
                            </p:stCondLst>
                            <p:childTnLst>
                              <p:par>
                                <p:cTn id="33" presetID="9" presetClass="entr" presetSubtype="0" fill="hold" nodeType="afterEffect">
                                  <p:stCondLst>
                                    <p:cond delay="0"/>
                                  </p:stCondLst>
                                  <p:childTnLst>
                                    <p:set>
                                      <p:cBhvr>
                                        <p:cTn id="34" dur="1" fill="hold">
                                          <p:stCondLst>
                                            <p:cond delay="0"/>
                                          </p:stCondLst>
                                        </p:cTn>
                                        <p:tgtEl>
                                          <p:spTgt spid="135"/>
                                        </p:tgtEl>
                                        <p:attrNameLst>
                                          <p:attrName>style.visibility</p:attrName>
                                        </p:attrNameLst>
                                      </p:cBhvr>
                                      <p:to>
                                        <p:strVal val="visible"/>
                                      </p:to>
                                    </p:set>
                                    <p:animEffect transition="in" filter="dissolve">
                                      <p:cBhvr>
                                        <p:cTn id="35" dur="500"/>
                                        <p:tgtEl>
                                          <p:spTgt spid="135"/>
                                        </p:tgtEl>
                                      </p:cBhvr>
                                    </p:animEffect>
                                  </p:childTnLst>
                                </p:cTn>
                              </p:par>
                            </p:childTnLst>
                          </p:cTn>
                        </p:par>
                        <p:par>
                          <p:cTn id="36" fill="hold">
                            <p:stCondLst>
                              <p:cond delay="5000"/>
                            </p:stCondLst>
                            <p:childTnLst>
                              <p:par>
                                <p:cTn id="37" presetID="4" presetClass="entr" presetSubtype="16" fill="hold" grpId="0" nodeType="afterEffect">
                                  <p:stCondLst>
                                    <p:cond delay="0"/>
                                  </p:stCondLst>
                                  <p:childTnLst>
                                    <p:set>
                                      <p:cBhvr>
                                        <p:cTn id="38" dur="1" fill="hold">
                                          <p:stCondLst>
                                            <p:cond delay="0"/>
                                          </p:stCondLst>
                                        </p:cTn>
                                        <p:tgtEl>
                                          <p:spTgt spid="124"/>
                                        </p:tgtEl>
                                        <p:attrNameLst>
                                          <p:attrName>style.visibility</p:attrName>
                                        </p:attrNameLst>
                                      </p:cBhvr>
                                      <p:to>
                                        <p:strVal val="visible"/>
                                      </p:to>
                                    </p:set>
                                    <p:animEffect transition="in" filter="box(in)">
                                      <p:cBhvr>
                                        <p:cTn id="39" dur="500"/>
                                        <p:tgtEl>
                                          <p:spTgt spid="124"/>
                                        </p:tgtEl>
                                      </p:cBhvr>
                                    </p:animEffect>
                                  </p:childTnLst>
                                </p:cTn>
                              </p:par>
                            </p:childTnLst>
                          </p:cTn>
                        </p:par>
                        <p:par>
                          <p:cTn id="40" fill="hold">
                            <p:stCondLst>
                              <p:cond delay="5500"/>
                            </p:stCondLst>
                            <p:childTnLst>
                              <p:par>
                                <p:cTn id="41" presetID="9" presetClass="entr" presetSubtype="0" fill="hold" nodeType="afterEffect">
                                  <p:stCondLst>
                                    <p:cond delay="0"/>
                                  </p:stCondLst>
                                  <p:childTnLst>
                                    <p:set>
                                      <p:cBhvr>
                                        <p:cTn id="42" dur="1" fill="hold">
                                          <p:stCondLst>
                                            <p:cond delay="0"/>
                                          </p:stCondLst>
                                        </p:cTn>
                                        <p:tgtEl>
                                          <p:spTgt spid="132"/>
                                        </p:tgtEl>
                                        <p:attrNameLst>
                                          <p:attrName>style.visibility</p:attrName>
                                        </p:attrNameLst>
                                      </p:cBhvr>
                                      <p:to>
                                        <p:strVal val="visible"/>
                                      </p:to>
                                    </p:set>
                                    <p:animEffect transition="in" filter="dissolve">
                                      <p:cBhvr>
                                        <p:cTn id="43" dur="500"/>
                                        <p:tgtEl>
                                          <p:spTgt spid="132"/>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47"/>
                                        </p:tgtEl>
                                        <p:attrNameLst>
                                          <p:attrName>style.visibility</p:attrName>
                                        </p:attrNameLst>
                                      </p:cBhvr>
                                      <p:to>
                                        <p:strVal val="visible"/>
                                      </p:to>
                                    </p:set>
                                    <p:animEffect transition="in" filter="dissolve">
                                      <p:cBhvr>
                                        <p:cTn id="48" dur="500"/>
                                        <p:tgtEl>
                                          <p:spTgt spid="147"/>
                                        </p:tgtEl>
                                      </p:cBhvr>
                                    </p:animEffect>
                                  </p:childTnLst>
                                </p:cTn>
                              </p:par>
                            </p:childTnLst>
                          </p:cTn>
                        </p:par>
                        <p:par>
                          <p:cTn id="49" fill="hold">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148"/>
                                        </p:tgtEl>
                                        <p:attrNameLst>
                                          <p:attrName>style.visibility</p:attrName>
                                        </p:attrNameLst>
                                      </p:cBhvr>
                                      <p:to>
                                        <p:strVal val="visible"/>
                                      </p:to>
                                    </p:set>
                                    <p:animEffect transition="in" filter="dissolve">
                                      <p:cBhvr>
                                        <p:cTn id="52" dur="500"/>
                                        <p:tgtEl>
                                          <p:spTgt spid="148"/>
                                        </p:tgtEl>
                                      </p:cBhvr>
                                    </p:animEffect>
                                  </p:childTnLst>
                                </p:cTn>
                              </p:par>
                            </p:childTnLst>
                          </p:cTn>
                        </p:par>
                        <p:par>
                          <p:cTn id="53" fill="hold">
                            <p:stCondLst>
                              <p:cond delay="1000"/>
                            </p:stCondLst>
                            <p:childTnLst>
                              <p:par>
                                <p:cTn id="54" presetID="9" presetClass="entr" presetSubtype="0" fill="hold" grpId="0" nodeType="afterEffect">
                                  <p:stCondLst>
                                    <p:cond delay="0"/>
                                  </p:stCondLst>
                                  <p:childTnLst>
                                    <p:set>
                                      <p:cBhvr>
                                        <p:cTn id="55" dur="1" fill="hold">
                                          <p:stCondLst>
                                            <p:cond delay="0"/>
                                          </p:stCondLst>
                                        </p:cTn>
                                        <p:tgtEl>
                                          <p:spTgt spid="149"/>
                                        </p:tgtEl>
                                        <p:attrNameLst>
                                          <p:attrName>style.visibility</p:attrName>
                                        </p:attrNameLst>
                                      </p:cBhvr>
                                      <p:to>
                                        <p:strVal val="visible"/>
                                      </p:to>
                                    </p:set>
                                    <p:animEffect transition="in" filter="dissolve">
                                      <p:cBhvr>
                                        <p:cTn id="56" dur="500"/>
                                        <p:tgtEl>
                                          <p:spTgt spid="149"/>
                                        </p:tgtEl>
                                      </p:cBhvr>
                                    </p:animEffect>
                                  </p:childTnLst>
                                </p:cTn>
                              </p:par>
                            </p:childTnLst>
                          </p:cTn>
                        </p:par>
                        <p:par>
                          <p:cTn id="57" fill="hold">
                            <p:stCondLst>
                              <p:cond delay="1500"/>
                            </p:stCondLst>
                            <p:childTnLst>
                              <p:par>
                                <p:cTn id="58" presetID="9" presetClass="entr" presetSubtype="0" fill="hold" grpId="0" nodeType="afterEffect">
                                  <p:stCondLst>
                                    <p:cond delay="0"/>
                                  </p:stCondLst>
                                  <p:childTnLst>
                                    <p:set>
                                      <p:cBhvr>
                                        <p:cTn id="59" dur="1" fill="hold">
                                          <p:stCondLst>
                                            <p:cond delay="0"/>
                                          </p:stCondLst>
                                        </p:cTn>
                                        <p:tgtEl>
                                          <p:spTgt spid="150"/>
                                        </p:tgtEl>
                                        <p:attrNameLst>
                                          <p:attrName>style.visibility</p:attrName>
                                        </p:attrNameLst>
                                      </p:cBhvr>
                                      <p:to>
                                        <p:strVal val="visible"/>
                                      </p:to>
                                    </p:set>
                                    <p:animEffect transition="in" filter="dissolve">
                                      <p:cBhvr>
                                        <p:cTn id="60" dur="500"/>
                                        <p:tgtEl>
                                          <p:spTgt spid="150"/>
                                        </p:tgtEl>
                                      </p:cBhvr>
                                    </p:animEffect>
                                  </p:childTnLst>
                                </p:cTn>
                              </p:par>
                            </p:childTnLst>
                          </p:cTn>
                        </p:par>
                        <p:par>
                          <p:cTn id="61" fill="hold">
                            <p:stCondLst>
                              <p:cond delay="2000"/>
                            </p:stCondLst>
                            <p:childTnLst>
                              <p:par>
                                <p:cTn id="62" presetID="9" presetClass="entr" presetSubtype="0" fill="hold" grpId="0" nodeType="afterEffect">
                                  <p:stCondLst>
                                    <p:cond delay="2000"/>
                                  </p:stCondLst>
                                  <p:childTnLst>
                                    <p:set>
                                      <p:cBhvr>
                                        <p:cTn id="63" dur="1" fill="hold">
                                          <p:stCondLst>
                                            <p:cond delay="0"/>
                                          </p:stCondLst>
                                        </p:cTn>
                                        <p:tgtEl>
                                          <p:spTgt spid="151"/>
                                        </p:tgtEl>
                                        <p:attrNameLst>
                                          <p:attrName>style.visibility</p:attrName>
                                        </p:attrNameLst>
                                      </p:cBhvr>
                                      <p:to>
                                        <p:strVal val="visible"/>
                                      </p:to>
                                    </p:set>
                                    <p:animEffect transition="in" filter="dissolve">
                                      <p:cBhvr>
                                        <p:cTn id="64" dur="500"/>
                                        <p:tgtEl>
                                          <p:spTgt spid="151"/>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499"/>
                                          </p:stCondLst>
                                        </p:cTn>
                                        <p:tgtEl>
                                          <p:spTgt spid="90"/>
                                        </p:tgtEl>
                                        <p:attrNameLst>
                                          <p:attrName>style.visibility</p:attrName>
                                        </p:attrNameLst>
                                      </p:cBhvr>
                                      <p:to>
                                        <p:strVal val="visible"/>
                                      </p:to>
                                    </p:set>
                                  </p:childTnLst>
                                </p:cTn>
                              </p:par>
                            </p:childTnLst>
                          </p:cTn>
                        </p:par>
                        <p:par>
                          <p:cTn id="69" fill="hold">
                            <p:stCondLst>
                              <p:cond delay="500"/>
                            </p:stCondLst>
                            <p:childTnLst>
                              <p:par>
                                <p:cTn id="70" presetID="1" presetClass="entr" presetSubtype="0" fill="hold" grpId="0" nodeType="afterEffect">
                                  <p:stCondLst>
                                    <p:cond delay="0"/>
                                  </p:stCondLst>
                                  <p:childTnLst>
                                    <p:set>
                                      <p:cBhvr>
                                        <p:cTn id="71" dur="1" fill="hold">
                                          <p:stCondLst>
                                            <p:cond delay="499"/>
                                          </p:stCondLst>
                                        </p:cTn>
                                        <p:tgtEl>
                                          <p:spTgt spid="85"/>
                                        </p:tgtEl>
                                        <p:attrNameLst>
                                          <p:attrName>style.visibility</p:attrName>
                                        </p:attrNameLst>
                                      </p:cBhvr>
                                      <p:to>
                                        <p:strVal val="visible"/>
                                      </p:to>
                                    </p:se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499"/>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utoUpdateAnimBg="0"/>
      <p:bldP spid="124" grpId="0" autoUpdateAnimBg="0"/>
      <p:bldP spid="125" grpId="0" autoUpdateAnimBg="0"/>
      <p:bldP spid="126" grpId="0" autoUpdateAnimBg="0"/>
      <p:bldP spid="127" grpId="0" autoUpdateAnimBg="0"/>
      <p:bldP spid="128" grpId="0" autoUpdateAnimBg="0"/>
      <p:bldP spid="147" grpId="0" animBg="1"/>
      <p:bldP spid="148" grpId="0" animBg="1"/>
      <p:bldP spid="149" grpId="0" animBg="1"/>
      <p:bldP spid="150" grpId="0" animBg="1"/>
      <p:bldP spid="151" grpId="0" animBg="1"/>
      <p:bldP spid="154"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Decoders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LED</a:t>
            </a:r>
            <a:endParaRPr lang="en-US" altLang="zh-CN" b="1" dirty="0">
              <a:ea typeface="宋体" charset="-122"/>
            </a:endParaRPr>
          </a:p>
        </p:txBody>
      </p:sp>
      <p:pic>
        <p:nvPicPr>
          <p:cNvPr id="161" name="Picture 5" descr="BCD-to-decimalDeco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1763538"/>
            <a:ext cx="4674741" cy="4953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2" name="Group 6"/>
          <p:cNvGrpSpPr>
            <a:grpSpLocks/>
          </p:cNvGrpSpPr>
          <p:nvPr/>
        </p:nvGrpSpPr>
        <p:grpSpPr bwMode="auto">
          <a:xfrm>
            <a:off x="827584" y="2281063"/>
            <a:ext cx="1782762" cy="4114800"/>
            <a:chOff x="715" y="1104"/>
            <a:chExt cx="1123" cy="2592"/>
          </a:xfrm>
        </p:grpSpPr>
        <p:sp>
          <p:nvSpPr>
            <p:cNvPr id="163" name="Rectangle 7"/>
            <p:cNvSpPr>
              <a:spLocks noChangeArrowheads="1"/>
            </p:cNvSpPr>
            <p:nvPr/>
          </p:nvSpPr>
          <p:spPr bwMode="auto">
            <a:xfrm>
              <a:off x="768" y="1749"/>
              <a:ext cx="723" cy="1350"/>
            </a:xfrm>
            <a:prstGeom prst="rect">
              <a:avLst/>
            </a:prstGeom>
            <a:noFill/>
            <a:ln w="28575" cap="sq">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64" name="Line 8"/>
            <p:cNvSpPr>
              <a:spLocks noChangeShapeType="1"/>
            </p:cNvSpPr>
            <p:nvPr/>
          </p:nvSpPr>
          <p:spPr bwMode="auto">
            <a:xfrm>
              <a:off x="912" y="1920"/>
              <a:ext cx="434"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 name="Line 9"/>
            <p:cNvSpPr>
              <a:spLocks noChangeShapeType="1"/>
            </p:cNvSpPr>
            <p:nvPr/>
          </p:nvSpPr>
          <p:spPr bwMode="auto">
            <a:xfrm>
              <a:off x="1344" y="1968"/>
              <a:ext cx="0" cy="358"/>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 name="Line 10"/>
            <p:cNvSpPr>
              <a:spLocks noChangeShapeType="1"/>
            </p:cNvSpPr>
            <p:nvPr/>
          </p:nvSpPr>
          <p:spPr bwMode="auto">
            <a:xfrm>
              <a:off x="912" y="1987"/>
              <a:ext cx="0" cy="358"/>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 name="Line 11"/>
            <p:cNvSpPr>
              <a:spLocks noChangeShapeType="1"/>
            </p:cNvSpPr>
            <p:nvPr/>
          </p:nvSpPr>
          <p:spPr bwMode="auto">
            <a:xfrm>
              <a:off x="960" y="2448"/>
              <a:ext cx="36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 name="Line 12"/>
            <p:cNvSpPr>
              <a:spLocks noChangeShapeType="1"/>
            </p:cNvSpPr>
            <p:nvPr/>
          </p:nvSpPr>
          <p:spPr bwMode="auto">
            <a:xfrm>
              <a:off x="912" y="2503"/>
              <a:ext cx="0" cy="358"/>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 name="Line 13"/>
            <p:cNvSpPr>
              <a:spLocks noChangeShapeType="1"/>
            </p:cNvSpPr>
            <p:nvPr/>
          </p:nvSpPr>
          <p:spPr bwMode="auto">
            <a:xfrm>
              <a:off x="912" y="2943"/>
              <a:ext cx="434"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 name="Line 14"/>
            <p:cNvSpPr>
              <a:spLocks noChangeShapeType="1"/>
            </p:cNvSpPr>
            <p:nvPr/>
          </p:nvSpPr>
          <p:spPr bwMode="auto">
            <a:xfrm>
              <a:off x="1346" y="2514"/>
              <a:ext cx="0" cy="358"/>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 name="Text Box 15"/>
            <p:cNvSpPr txBox="1">
              <a:spLocks noChangeArrowheads="1"/>
            </p:cNvSpPr>
            <p:nvPr/>
          </p:nvSpPr>
          <p:spPr bwMode="auto">
            <a:xfrm>
              <a:off x="988" y="168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b="1">
                  <a:solidFill>
                    <a:schemeClr val="accent2"/>
                  </a:solidFill>
                  <a:ea typeface="幼圆" pitchFamily="49" charset="-122"/>
                </a:rPr>
                <a:t>a</a:t>
              </a:r>
              <a:endParaRPr kumimoji="1" lang="en-US" altLang="zh-CN">
                <a:ea typeface="幼圆" pitchFamily="49" charset="-122"/>
              </a:endParaRPr>
            </a:p>
          </p:txBody>
        </p:sp>
        <p:sp>
          <p:nvSpPr>
            <p:cNvPr id="172" name="Text Box 16"/>
            <p:cNvSpPr txBox="1">
              <a:spLocks noChangeArrowheads="1"/>
            </p:cNvSpPr>
            <p:nvPr/>
          </p:nvSpPr>
          <p:spPr bwMode="auto">
            <a:xfrm>
              <a:off x="1308" y="200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b="1">
                  <a:solidFill>
                    <a:schemeClr val="accent2"/>
                  </a:solidFill>
                  <a:ea typeface="幼圆" pitchFamily="49" charset="-122"/>
                </a:rPr>
                <a:t>b</a:t>
              </a:r>
              <a:endParaRPr kumimoji="1" lang="en-US" altLang="zh-CN">
                <a:ea typeface="幼圆" pitchFamily="49" charset="-122"/>
              </a:endParaRPr>
            </a:p>
          </p:txBody>
        </p:sp>
        <p:sp>
          <p:nvSpPr>
            <p:cNvPr id="173" name="Text Box 17"/>
            <p:cNvSpPr txBox="1">
              <a:spLocks noChangeArrowheads="1"/>
            </p:cNvSpPr>
            <p:nvPr/>
          </p:nvSpPr>
          <p:spPr bwMode="auto">
            <a:xfrm>
              <a:off x="746" y="2002"/>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b="1">
                  <a:solidFill>
                    <a:schemeClr val="accent2"/>
                  </a:solidFill>
                  <a:ea typeface="幼圆" pitchFamily="49" charset="-122"/>
                </a:rPr>
                <a:t>f</a:t>
              </a:r>
              <a:endParaRPr kumimoji="1" lang="en-US" altLang="zh-CN">
                <a:ea typeface="幼圆" pitchFamily="49" charset="-122"/>
              </a:endParaRPr>
            </a:p>
          </p:txBody>
        </p:sp>
        <p:sp>
          <p:nvSpPr>
            <p:cNvPr id="174" name="Text Box 18"/>
            <p:cNvSpPr txBox="1">
              <a:spLocks noChangeArrowheads="1"/>
            </p:cNvSpPr>
            <p:nvPr/>
          </p:nvSpPr>
          <p:spPr bwMode="auto">
            <a:xfrm>
              <a:off x="1031" y="216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b="1" dirty="0">
                  <a:solidFill>
                    <a:schemeClr val="accent2"/>
                  </a:solidFill>
                  <a:ea typeface="幼圆" pitchFamily="49" charset="-122"/>
                </a:rPr>
                <a:t>g</a:t>
              </a:r>
              <a:endParaRPr kumimoji="1" lang="en-US" altLang="zh-CN" dirty="0">
                <a:ea typeface="幼圆" pitchFamily="49" charset="-122"/>
              </a:endParaRPr>
            </a:p>
          </p:txBody>
        </p:sp>
        <p:sp>
          <p:nvSpPr>
            <p:cNvPr id="175" name="Text Box 19"/>
            <p:cNvSpPr txBox="1">
              <a:spLocks noChangeArrowheads="1"/>
            </p:cNvSpPr>
            <p:nvPr/>
          </p:nvSpPr>
          <p:spPr bwMode="auto">
            <a:xfrm>
              <a:off x="743" y="259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b="1">
                  <a:solidFill>
                    <a:schemeClr val="accent2"/>
                  </a:solidFill>
                  <a:ea typeface="幼圆" pitchFamily="49" charset="-122"/>
                </a:rPr>
                <a:t>e</a:t>
              </a:r>
              <a:endParaRPr kumimoji="1" lang="en-US" altLang="zh-CN">
                <a:ea typeface="幼圆" pitchFamily="49" charset="-122"/>
              </a:endParaRPr>
            </a:p>
          </p:txBody>
        </p:sp>
        <p:sp>
          <p:nvSpPr>
            <p:cNvPr id="176" name="Text Box 20"/>
            <p:cNvSpPr txBox="1">
              <a:spLocks noChangeArrowheads="1"/>
            </p:cNvSpPr>
            <p:nvPr/>
          </p:nvSpPr>
          <p:spPr bwMode="auto">
            <a:xfrm>
              <a:off x="1319" y="259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b="1">
                  <a:solidFill>
                    <a:schemeClr val="accent2"/>
                  </a:solidFill>
                  <a:ea typeface="幼圆" pitchFamily="49" charset="-122"/>
                </a:rPr>
                <a:t>c</a:t>
              </a:r>
              <a:endParaRPr kumimoji="1" lang="en-US" altLang="zh-CN">
                <a:ea typeface="幼圆" pitchFamily="49" charset="-122"/>
              </a:endParaRPr>
            </a:p>
          </p:txBody>
        </p:sp>
        <p:sp>
          <p:nvSpPr>
            <p:cNvPr id="177" name="Text Box 21"/>
            <p:cNvSpPr txBox="1">
              <a:spLocks noChangeArrowheads="1"/>
            </p:cNvSpPr>
            <p:nvPr/>
          </p:nvSpPr>
          <p:spPr bwMode="auto">
            <a:xfrm>
              <a:off x="1051" y="264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b="1">
                  <a:solidFill>
                    <a:schemeClr val="accent2"/>
                  </a:solidFill>
                  <a:ea typeface="幼圆" pitchFamily="49" charset="-122"/>
                </a:rPr>
                <a:t>d</a:t>
              </a:r>
              <a:endParaRPr kumimoji="1" lang="en-US" altLang="zh-CN">
                <a:ea typeface="幼圆" pitchFamily="49" charset="-122"/>
              </a:endParaRPr>
            </a:p>
          </p:txBody>
        </p:sp>
        <p:sp>
          <p:nvSpPr>
            <p:cNvPr id="178" name="Text Box 22"/>
            <p:cNvSpPr txBox="1">
              <a:spLocks noChangeArrowheads="1"/>
            </p:cNvSpPr>
            <p:nvPr/>
          </p:nvSpPr>
          <p:spPr bwMode="auto">
            <a:xfrm>
              <a:off x="1722" y="3114"/>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kumimoji="1" lang="zh-CN" altLang="en-US">
                <a:ea typeface="幼圆" pitchFamily="49" charset="-122"/>
              </a:endParaRPr>
            </a:p>
          </p:txBody>
        </p:sp>
        <p:sp>
          <p:nvSpPr>
            <p:cNvPr id="179" name="Text Box 23"/>
            <p:cNvSpPr txBox="1">
              <a:spLocks noChangeArrowheads="1"/>
            </p:cNvSpPr>
            <p:nvPr/>
          </p:nvSpPr>
          <p:spPr bwMode="auto">
            <a:xfrm>
              <a:off x="1284" y="2829"/>
              <a:ext cx="20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sz="3200">
                  <a:ea typeface="幼圆" pitchFamily="49" charset="-122"/>
                </a:rPr>
                <a:t>•</a:t>
              </a:r>
              <a:endParaRPr kumimoji="1" lang="en-US" altLang="zh-CN">
                <a:ea typeface="幼圆" pitchFamily="49" charset="-122"/>
              </a:endParaRPr>
            </a:p>
          </p:txBody>
        </p:sp>
        <p:sp>
          <p:nvSpPr>
            <p:cNvPr id="180" name="Line 24"/>
            <p:cNvSpPr>
              <a:spLocks noChangeShapeType="1"/>
            </p:cNvSpPr>
            <p:nvPr/>
          </p:nvSpPr>
          <p:spPr bwMode="auto">
            <a:xfrm>
              <a:off x="1129" y="1551"/>
              <a:ext cx="0" cy="198"/>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 name="Line 25"/>
            <p:cNvSpPr>
              <a:spLocks noChangeShapeType="1"/>
            </p:cNvSpPr>
            <p:nvPr/>
          </p:nvSpPr>
          <p:spPr bwMode="auto">
            <a:xfrm>
              <a:off x="985" y="1392"/>
              <a:ext cx="0" cy="35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 name="Line 26"/>
            <p:cNvSpPr>
              <a:spLocks noChangeShapeType="1"/>
            </p:cNvSpPr>
            <p:nvPr/>
          </p:nvSpPr>
          <p:spPr bwMode="auto">
            <a:xfrm>
              <a:off x="1274" y="1392"/>
              <a:ext cx="0" cy="35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3" name="Line 27"/>
            <p:cNvSpPr>
              <a:spLocks noChangeShapeType="1"/>
            </p:cNvSpPr>
            <p:nvPr/>
          </p:nvSpPr>
          <p:spPr bwMode="auto">
            <a:xfrm>
              <a:off x="840" y="1392"/>
              <a:ext cx="0" cy="35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 name="Line 28"/>
            <p:cNvSpPr>
              <a:spLocks noChangeShapeType="1"/>
            </p:cNvSpPr>
            <p:nvPr/>
          </p:nvSpPr>
          <p:spPr bwMode="auto">
            <a:xfrm>
              <a:off x="1419" y="1392"/>
              <a:ext cx="0" cy="35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 name="Line 29"/>
            <p:cNvSpPr>
              <a:spLocks noChangeShapeType="1"/>
            </p:cNvSpPr>
            <p:nvPr/>
          </p:nvSpPr>
          <p:spPr bwMode="auto">
            <a:xfrm>
              <a:off x="1129" y="3099"/>
              <a:ext cx="0" cy="198"/>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 name="Line 30"/>
            <p:cNvSpPr>
              <a:spLocks noChangeShapeType="1"/>
            </p:cNvSpPr>
            <p:nvPr/>
          </p:nvSpPr>
          <p:spPr bwMode="auto">
            <a:xfrm>
              <a:off x="985" y="3099"/>
              <a:ext cx="0" cy="35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 name="Line 31"/>
            <p:cNvSpPr>
              <a:spLocks noChangeShapeType="1"/>
            </p:cNvSpPr>
            <p:nvPr/>
          </p:nvSpPr>
          <p:spPr bwMode="auto">
            <a:xfrm>
              <a:off x="1274" y="3099"/>
              <a:ext cx="0" cy="35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 name="Line 32"/>
            <p:cNvSpPr>
              <a:spLocks noChangeShapeType="1"/>
            </p:cNvSpPr>
            <p:nvPr/>
          </p:nvSpPr>
          <p:spPr bwMode="auto">
            <a:xfrm>
              <a:off x="840" y="3099"/>
              <a:ext cx="0" cy="35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 name="Line 33"/>
            <p:cNvSpPr>
              <a:spLocks noChangeShapeType="1"/>
            </p:cNvSpPr>
            <p:nvPr/>
          </p:nvSpPr>
          <p:spPr bwMode="auto">
            <a:xfrm>
              <a:off x="1419" y="3099"/>
              <a:ext cx="0" cy="35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 name="Line 34"/>
            <p:cNvSpPr>
              <a:spLocks noChangeShapeType="1"/>
            </p:cNvSpPr>
            <p:nvPr/>
          </p:nvSpPr>
          <p:spPr bwMode="auto">
            <a:xfrm>
              <a:off x="1057" y="3297"/>
              <a:ext cx="145"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 name="Line 35"/>
            <p:cNvSpPr>
              <a:spLocks noChangeShapeType="1"/>
            </p:cNvSpPr>
            <p:nvPr/>
          </p:nvSpPr>
          <p:spPr bwMode="auto">
            <a:xfrm>
              <a:off x="1057" y="1551"/>
              <a:ext cx="145"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 name="Text Box 36"/>
            <p:cNvSpPr txBox="1">
              <a:spLocks noChangeArrowheads="1"/>
            </p:cNvSpPr>
            <p:nvPr/>
          </p:nvSpPr>
          <p:spPr bwMode="auto">
            <a:xfrm>
              <a:off x="720" y="1104"/>
              <a:ext cx="5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b="1">
                  <a:solidFill>
                    <a:srgbClr val="FF0066"/>
                  </a:solidFill>
                  <a:ea typeface="幼圆" pitchFamily="49" charset="-122"/>
                </a:rPr>
                <a:t>f  g</a:t>
              </a:r>
              <a:r>
                <a:rPr kumimoji="1" lang="en-US" altLang="zh-CN">
                  <a:ea typeface="幼圆" pitchFamily="49" charset="-122"/>
                </a:rPr>
                <a:t>   </a:t>
              </a:r>
            </a:p>
          </p:txBody>
        </p:sp>
        <p:sp>
          <p:nvSpPr>
            <p:cNvPr id="193" name="Text Box 37"/>
            <p:cNvSpPr txBox="1">
              <a:spLocks noChangeArrowheads="1"/>
            </p:cNvSpPr>
            <p:nvPr/>
          </p:nvSpPr>
          <p:spPr bwMode="auto">
            <a:xfrm>
              <a:off x="1141" y="1104"/>
              <a:ext cx="4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b="1">
                  <a:solidFill>
                    <a:srgbClr val="FF0066"/>
                  </a:solidFill>
                  <a:ea typeface="幼圆" pitchFamily="49" charset="-122"/>
                </a:rPr>
                <a:t>a  b</a:t>
              </a:r>
            </a:p>
          </p:txBody>
        </p:sp>
        <p:sp>
          <p:nvSpPr>
            <p:cNvPr id="194" name="Text Box 38"/>
            <p:cNvSpPr txBox="1">
              <a:spLocks noChangeArrowheads="1"/>
            </p:cNvSpPr>
            <p:nvPr/>
          </p:nvSpPr>
          <p:spPr bwMode="auto">
            <a:xfrm>
              <a:off x="715" y="3408"/>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b="1">
                  <a:solidFill>
                    <a:srgbClr val="FF0066"/>
                  </a:solidFill>
                  <a:ea typeface="幼圆" pitchFamily="49" charset="-122"/>
                </a:rPr>
                <a:t>e  d</a:t>
              </a:r>
            </a:p>
          </p:txBody>
        </p:sp>
        <p:sp>
          <p:nvSpPr>
            <p:cNvPr id="195" name="Text Box 39"/>
            <p:cNvSpPr txBox="1">
              <a:spLocks noChangeArrowheads="1"/>
            </p:cNvSpPr>
            <p:nvPr/>
          </p:nvSpPr>
          <p:spPr bwMode="auto">
            <a:xfrm>
              <a:off x="1152" y="3408"/>
              <a:ext cx="3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kumimoji="1" lang="en-US" altLang="zh-CN" b="1">
                  <a:solidFill>
                    <a:srgbClr val="FF0066"/>
                  </a:solidFill>
                  <a:ea typeface="幼圆" pitchFamily="49" charset="-122"/>
                </a:rPr>
                <a:t>c </a:t>
              </a:r>
              <a:r>
                <a:rPr kumimoji="1" lang="en-US" altLang="zh-CN">
                  <a:ea typeface="幼圆" pitchFamily="49" charset="-122"/>
                </a:rPr>
                <a:t> •</a:t>
              </a:r>
            </a:p>
          </p:txBody>
        </p:sp>
        <p:sp>
          <p:nvSpPr>
            <p:cNvPr id="196" name="Line 40"/>
            <p:cNvSpPr>
              <a:spLocks noChangeShapeType="1"/>
            </p:cNvSpPr>
            <p:nvPr/>
          </p:nvSpPr>
          <p:spPr bwMode="auto">
            <a:xfrm>
              <a:off x="912" y="1920"/>
              <a:ext cx="434"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 name="Line 41"/>
            <p:cNvSpPr>
              <a:spLocks noChangeShapeType="1"/>
            </p:cNvSpPr>
            <p:nvPr/>
          </p:nvSpPr>
          <p:spPr bwMode="auto">
            <a:xfrm>
              <a:off x="1344" y="1968"/>
              <a:ext cx="0" cy="358"/>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Line 42"/>
            <p:cNvSpPr>
              <a:spLocks noChangeShapeType="1"/>
            </p:cNvSpPr>
            <p:nvPr/>
          </p:nvSpPr>
          <p:spPr bwMode="auto">
            <a:xfrm>
              <a:off x="960" y="2448"/>
              <a:ext cx="361"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 name="Line 43"/>
            <p:cNvSpPr>
              <a:spLocks noChangeShapeType="1"/>
            </p:cNvSpPr>
            <p:nvPr/>
          </p:nvSpPr>
          <p:spPr bwMode="auto">
            <a:xfrm>
              <a:off x="912" y="2507"/>
              <a:ext cx="0" cy="358"/>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 name="Line 44"/>
            <p:cNvSpPr>
              <a:spLocks noChangeShapeType="1"/>
            </p:cNvSpPr>
            <p:nvPr/>
          </p:nvSpPr>
          <p:spPr bwMode="auto">
            <a:xfrm>
              <a:off x="912" y="2943"/>
              <a:ext cx="434"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4833458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Decoders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74LS47</a:t>
            </a:r>
            <a:endParaRPr lang="en-US" altLang="zh-CN" b="1" dirty="0">
              <a:ea typeface="宋体" charset="-122"/>
            </a:endParaRPr>
          </a:p>
        </p:txBody>
      </p:sp>
      <p:pic>
        <p:nvPicPr>
          <p:cNvPr id="24" name="Picture 6" descr="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492896"/>
            <a:ext cx="6768752" cy="3940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2525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Decoders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74LS47</a:t>
            </a:r>
          </a:p>
        </p:txBody>
      </p:sp>
      <p:sp>
        <p:nvSpPr>
          <p:cNvPr id="15" name="Text Box 5"/>
          <p:cNvSpPr txBox="1">
            <a:spLocks noChangeArrowheads="1"/>
          </p:cNvSpPr>
          <p:nvPr/>
        </p:nvSpPr>
        <p:spPr bwMode="auto">
          <a:xfrm>
            <a:off x="899467" y="2363396"/>
            <a:ext cx="806502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400" dirty="0" smtClean="0">
                <a:ea typeface="宋体" charset="-122"/>
              </a:rPr>
              <a:t>Lamp test (</a:t>
            </a:r>
            <a:r>
              <a:rPr lang="zh-CN" altLang="en-US" sz="2400" dirty="0" smtClean="0">
                <a:ea typeface="宋体" charset="-122"/>
              </a:rPr>
              <a:t>灯测试信号</a:t>
            </a:r>
            <a:r>
              <a:rPr lang="en-US" altLang="zh-CN" sz="2400" dirty="0" smtClean="0">
                <a:ea typeface="宋体" charset="-122"/>
              </a:rPr>
              <a:t>)</a:t>
            </a:r>
          </a:p>
          <a:p>
            <a:pPr indent="-342900" algn="just">
              <a:spcBef>
                <a:spcPts val="0"/>
              </a:spcBef>
              <a:buFont typeface="Wingdings" pitchFamily="2" charset="2"/>
              <a:buChar char="ü"/>
            </a:pPr>
            <a:r>
              <a:rPr lang="en-US" altLang="zh-CN" sz="2400" dirty="0" smtClean="0">
                <a:ea typeface="宋体" charset="-122"/>
              </a:rPr>
              <a:t>When LT=0 and BI/RBO=1,all of the 7 segments in the  </a:t>
            </a:r>
          </a:p>
          <a:p>
            <a:pPr algn="just">
              <a:spcBef>
                <a:spcPts val="0"/>
              </a:spcBef>
            </a:pPr>
            <a:r>
              <a:rPr lang="en-US" altLang="zh-CN" sz="2400" dirty="0">
                <a:ea typeface="宋体" charset="-122"/>
              </a:rPr>
              <a:t> </a:t>
            </a:r>
            <a:r>
              <a:rPr lang="en-US" altLang="zh-CN" sz="2400" dirty="0" smtClean="0">
                <a:ea typeface="宋体" charset="-122"/>
              </a:rPr>
              <a:t>    display are turned on.</a:t>
            </a:r>
          </a:p>
          <a:p>
            <a:pPr indent="-342900" algn="just">
              <a:spcBef>
                <a:spcPts val="0"/>
              </a:spcBef>
              <a:buFont typeface="Wingdings" pitchFamily="2" charset="2"/>
              <a:buChar char="ü"/>
            </a:pPr>
            <a:r>
              <a:rPr lang="en-US" altLang="zh-CN" sz="2400" dirty="0" smtClean="0">
                <a:ea typeface="宋体" charset="-122"/>
              </a:rPr>
              <a:t>Used to verify that no segments are burned out.</a:t>
            </a:r>
          </a:p>
        </p:txBody>
      </p:sp>
      <p:sp>
        <p:nvSpPr>
          <p:cNvPr id="11" name="Text Box 5"/>
          <p:cNvSpPr txBox="1">
            <a:spLocks noChangeArrowheads="1"/>
          </p:cNvSpPr>
          <p:nvPr/>
        </p:nvSpPr>
        <p:spPr bwMode="auto">
          <a:xfrm>
            <a:off x="899467" y="4163596"/>
            <a:ext cx="806502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ts val="0"/>
              </a:spcBef>
            </a:pPr>
            <a:r>
              <a:rPr lang="en-US" altLang="zh-CN" sz="2400" dirty="0" smtClean="0">
                <a:ea typeface="宋体" charset="-122"/>
              </a:rPr>
              <a:t>BI/RBO (Blanking Input/Ripple Blanking Output)</a:t>
            </a:r>
          </a:p>
          <a:p>
            <a:pPr algn="just">
              <a:spcBef>
                <a:spcPts val="0"/>
              </a:spcBef>
            </a:pPr>
            <a:r>
              <a:rPr lang="en-US" altLang="zh-CN" sz="2400" dirty="0">
                <a:ea typeface="宋体" charset="-122"/>
              </a:rPr>
              <a:t> </a:t>
            </a:r>
            <a:r>
              <a:rPr lang="en-US" altLang="zh-CN" sz="2400" dirty="0" smtClean="0">
                <a:ea typeface="宋体" charset="-122"/>
              </a:rPr>
              <a:t>              (</a:t>
            </a:r>
            <a:r>
              <a:rPr lang="zh-CN" altLang="en-US" sz="2400" dirty="0" smtClean="0">
                <a:ea typeface="宋体" charset="-122"/>
              </a:rPr>
              <a:t>灭灯输入端</a:t>
            </a:r>
            <a:r>
              <a:rPr lang="en-US" altLang="zh-CN" sz="2400" dirty="0" smtClean="0">
                <a:ea typeface="宋体" charset="-122"/>
              </a:rPr>
              <a:t>/</a:t>
            </a:r>
            <a:r>
              <a:rPr lang="zh-CN" altLang="en-US" sz="2400" dirty="0" smtClean="0">
                <a:ea typeface="宋体" charset="-122"/>
              </a:rPr>
              <a:t>灭零输出端</a:t>
            </a:r>
            <a:r>
              <a:rPr lang="en-US" altLang="zh-CN" sz="2400" dirty="0" smtClean="0">
                <a:ea typeface="宋体" charset="-122"/>
              </a:rPr>
              <a:t>)</a:t>
            </a:r>
          </a:p>
          <a:p>
            <a:pPr indent="-342900" algn="just">
              <a:spcBef>
                <a:spcPts val="0"/>
              </a:spcBef>
              <a:buFont typeface="Wingdings" pitchFamily="2" charset="2"/>
              <a:buChar char="ü"/>
            </a:pPr>
            <a:r>
              <a:rPr lang="en-US" altLang="zh-CN" sz="2400" dirty="0" smtClean="0">
                <a:ea typeface="宋体" charset="-122"/>
              </a:rPr>
              <a:t>When used as a BI, all segment outputs are HIGH.</a:t>
            </a:r>
          </a:p>
          <a:p>
            <a:pPr indent="-342900" algn="just">
              <a:spcBef>
                <a:spcPts val="0"/>
              </a:spcBef>
              <a:buFont typeface="Wingdings" pitchFamily="2" charset="2"/>
              <a:buChar char="ü"/>
            </a:pPr>
            <a:r>
              <a:rPr lang="en-US" altLang="zh-CN" sz="2400" dirty="0" smtClean="0">
                <a:ea typeface="宋体" charset="-122"/>
              </a:rPr>
              <a:t>When BI is LOW, overrides all other inputs.</a:t>
            </a:r>
          </a:p>
        </p:txBody>
      </p:sp>
      <p:sp>
        <p:nvSpPr>
          <p:cNvPr id="12" name="Line 38"/>
          <p:cNvSpPr>
            <a:spLocks noChangeShapeType="1"/>
          </p:cNvSpPr>
          <p:nvPr/>
        </p:nvSpPr>
        <p:spPr bwMode="auto">
          <a:xfrm flipV="1">
            <a:off x="2123728" y="2780928"/>
            <a:ext cx="2880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3" name="Line 38"/>
          <p:cNvSpPr>
            <a:spLocks noChangeShapeType="1"/>
          </p:cNvSpPr>
          <p:nvPr/>
        </p:nvSpPr>
        <p:spPr bwMode="auto">
          <a:xfrm>
            <a:off x="3347863" y="2780928"/>
            <a:ext cx="31343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4" name="Line 38"/>
          <p:cNvSpPr>
            <a:spLocks noChangeShapeType="1"/>
          </p:cNvSpPr>
          <p:nvPr/>
        </p:nvSpPr>
        <p:spPr bwMode="auto">
          <a:xfrm>
            <a:off x="3779912" y="2782637"/>
            <a:ext cx="563488" cy="28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6" name="Line 38"/>
          <p:cNvSpPr>
            <a:spLocks noChangeShapeType="1"/>
          </p:cNvSpPr>
          <p:nvPr/>
        </p:nvSpPr>
        <p:spPr bwMode="auto">
          <a:xfrm>
            <a:off x="971600" y="4221088"/>
            <a:ext cx="2880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7" name="Line 38"/>
          <p:cNvSpPr>
            <a:spLocks noChangeShapeType="1"/>
          </p:cNvSpPr>
          <p:nvPr/>
        </p:nvSpPr>
        <p:spPr bwMode="auto">
          <a:xfrm flipV="1">
            <a:off x="1403648" y="4224386"/>
            <a:ext cx="5760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8" name="Text Box 5"/>
          <p:cNvSpPr txBox="1">
            <a:spLocks noChangeArrowheads="1"/>
          </p:cNvSpPr>
          <p:nvPr/>
        </p:nvSpPr>
        <p:spPr bwMode="auto">
          <a:xfrm>
            <a:off x="899592" y="5775647"/>
            <a:ext cx="80650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400" dirty="0" smtClean="0">
                <a:ea typeface="宋体" charset="-122"/>
              </a:rPr>
              <a:t>RBI (Ripple Blanking input) (</a:t>
            </a:r>
            <a:r>
              <a:rPr lang="zh-CN" altLang="en-US" sz="2400" dirty="0" smtClean="0">
                <a:ea typeface="宋体" charset="-122"/>
              </a:rPr>
              <a:t>灭零输入端</a:t>
            </a:r>
            <a:r>
              <a:rPr lang="en-US" altLang="zh-CN" sz="2400" dirty="0" smtClean="0">
                <a:ea typeface="宋体" charset="-122"/>
              </a:rPr>
              <a:t>)</a:t>
            </a:r>
          </a:p>
        </p:txBody>
      </p:sp>
      <p:sp>
        <p:nvSpPr>
          <p:cNvPr id="20" name="Line 38"/>
          <p:cNvSpPr>
            <a:spLocks noChangeShapeType="1"/>
          </p:cNvSpPr>
          <p:nvPr/>
        </p:nvSpPr>
        <p:spPr bwMode="auto">
          <a:xfrm flipV="1">
            <a:off x="971600" y="5805264"/>
            <a:ext cx="4320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Tree>
    <p:extLst>
      <p:ext uri="{BB962C8B-B14F-4D97-AF65-F5344CB8AC3E}">
        <p14:creationId xmlns:p14="http://schemas.microsoft.com/office/powerpoint/2010/main" val="2745996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Adder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Full-Adder</a:t>
            </a:r>
            <a:r>
              <a:rPr lang="en-US" altLang="zh-CN" b="1" dirty="0" smtClean="0">
                <a:ea typeface="宋体" charset="-122"/>
              </a:rPr>
              <a:t>(</a:t>
            </a:r>
            <a:r>
              <a:rPr lang="zh-CN" altLang="en-US" b="1" dirty="0" smtClean="0">
                <a:ea typeface="宋体" charset="-122"/>
              </a:rPr>
              <a:t>全加器</a:t>
            </a:r>
            <a:r>
              <a:rPr lang="en-US" altLang="zh-CN" b="1" dirty="0" smtClean="0">
                <a:ea typeface="宋体" charset="-122"/>
              </a:rPr>
              <a:t>)</a:t>
            </a:r>
            <a:endParaRPr lang="en-US" altLang="zh-CN" b="1" dirty="0">
              <a:ea typeface="宋体" charset="-122"/>
            </a:endParaRPr>
          </a:p>
        </p:txBody>
      </p:sp>
      <p:sp>
        <p:nvSpPr>
          <p:cNvPr id="32" name="Text Box 7"/>
          <p:cNvSpPr txBox="1">
            <a:spLocks noChangeArrowheads="1"/>
          </p:cNvSpPr>
          <p:nvPr/>
        </p:nvSpPr>
        <p:spPr bwMode="auto">
          <a:xfrm>
            <a:off x="914400" y="2270482"/>
            <a:ext cx="790607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ts val="0"/>
              </a:spcBef>
            </a:pPr>
            <a:r>
              <a:rPr lang="en-US" altLang="zh-CN" sz="2200" dirty="0" smtClean="0">
                <a:ea typeface="宋体" charset="-122"/>
              </a:rPr>
              <a:t>The </a:t>
            </a:r>
            <a:r>
              <a:rPr lang="en-US" altLang="zh-CN" sz="2200" dirty="0">
                <a:ea typeface="宋体" charset="-122"/>
              </a:rPr>
              <a:t>1-bit full-adder accepts two input bits and an input carry (</a:t>
            </a:r>
            <a:r>
              <a:rPr lang="zh-CN" altLang="en-US" sz="2200" dirty="0">
                <a:ea typeface="宋体" charset="-122"/>
              </a:rPr>
              <a:t>低位的</a:t>
            </a:r>
            <a:r>
              <a:rPr lang="zh-CN" altLang="en-US" sz="2200" dirty="0" smtClean="0">
                <a:ea typeface="宋体" charset="-122"/>
              </a:rPr>
              <a:t>进位）</a:t>
            </a:r>
            <a:r>
              <a:rPr lang="en-US" altLang="zh-CN" sz="2200" dirty="0" smtClean="0">
                <a:ea typeface="宋体" charset="-122"/>
              </a:rPr>
              <a:t>and </a:t>
            </a:r>
            <a:r>
              <a:rPr lang="en-US" altLang="zh-CN" sz="2200" dirty="0">
                <a:ea typeface="宋体" charset="-122"/>
              </a:rPr>
              <a:t>generates a sum output and an output carry</a:t>
            </a:r>
            <a:r>
              <a:rPr lang="en-US" altLang="zh-CN" sz="2200" dirty="0" smtClean="0">
                <a:ea typeface="宋体" charset="-122"/>
              </a:rPr>
              <a:t>.</a:t>
            </a:r>
            <a:endParaRPr lang="en-US" altLang="zh-CN" sz="2200" dirty="0">
              <a:ea typeface="宋体" charset="-122"/>
            </a:endParaRPr>
          </a:p>
          <a:p>
            <a:pPr eaLnBrk="1" hangingPunct="1">
              <a:spcBef>
                <a:spcPts val="0"/>
              </a:spcBef>
            </a:pPr>
            <a:endParaRPr lang="en-US" altLang="zh-CN" sz="2200" dirty="0">
              <a:ea typeface="宋体" charset="-122"/>
            </a:endParaRPr>
          </a:p>
        </p:txBody>
      </p:sp>
      <p:sp>
        <p:nvSpPr>
          <p:cNvPr id="34" name="Text Box 7"/>
          <p:cNvSpPr txBox="1">
            <a:spLocks noChangeArrowheads="1"/>
          </p:cNvSpPr>
          <p:nvPr/>
        </p:nvSpPr>
        <p:spPr bwMode="auto">
          <a:xfrm>
            <a:off x="899592" y="3091607"/>
            <a:ext cx="790607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ts val="0"/>
              </a:spcBef>
            </a:pPr>
            <a:r>
              <a:rPr lang="en-US" altLang="zh-CN" sz="2200" dirty="0" smtClean="0">
                <a:ea typeface="宋体" charset="-122"/>
              </a:rPr>
              <a:t>The </a:t>
            </a:r>
            <a:r>
              <a:rPr lang="en-US" altLang="zh-CN" sz="2200" dirty="0">
                <a:ea typeface="宋体" charset="-122"/>
              </a:rPr>
              <a:t>difference between a full-adder and a half-adder is that the full-adder accepts an input carry</a:t>
            </a:r>
            <a:r>
              <a:rPr lang="en-US" altLang="zh-CN" sz="2200" dirty="0" smtClean="0">
                <a:ea typeface="宋体" charset="-122"/>
              </a:rPr>
              <a:t>.</a:t>
            </a:r>
            <a:endParaRPr lang="en-US" altLang="zh-CN" sz="2200" dirty="0">
              <a:ea typeface="宋体" charset="-122"/>
            </a:endParaRPr>
          </a:p>
        </p:txBody>
      </p:sp>
      <p:sp>
        <p:nvSpPr>
          <p:cNvPr id="35" name="Text Box 7"/>
          <p:cNvSpPr txBox="1">
            <a:spLocks noChangeArrowheads="1"/>
          </p:cNvSpPr>
          <p:nvPr/>
        </p:nvSpPr>
        <p:spPr bwMode="auto">
          <a:xfrm>
            <a:off x="899592" y="3934217"/>
            <a:ext cx="790607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ts val="0"/>
              </a:spcBef>
            </a:pPr>
            <a:r>
              <a:rPr lang="en-US" altLang="zh-CN" sz="2200" dirty="0">
                <a:ea typeface="宋体" charset="-122"/>
              </a:rPr>
              <a:t>The truth table summarizes the operation.</a:t>
            </a:r>
          </a:p>
        </p:txBody>
      </p:sp>
      <p:graphicFrame>
        <p:nvGraphicFramePr>
          <p:cNvPr id="3" name="对象 2"/>
          <p:cNvGraphicFramePr>
            <a:graphicFrameLocks noChangeAspect="1"/>
          </p:cNvGraphicFramePr>
          <p:nvPr>
            <p:extLst>
              <p:ext uri="{D42A27DB-BD31-4B8C-83A1-F6EECF244321}">
                <p14:modId xmlns:p14="http://schemas.microsoft.com/office/powerpoint/2010/main" val="2326035318"/>
              </p:ext>
            </p:extLst>
          </p:nvPr>
        </p:nvGraphicFramePr>
        <p:xfrm>
          <a:off x="6012160" y="3773760"/>
          <a:ext cx="2428875" cy="2895600"/>
        </p:xfrm>
        <a:graphic>
          <a:graphicData uri="http://schemas.openxmlformats.org/presentationml/2006/ole">
            <mc:AlternateContent xmlns:mc="http://schemas.openxmlformats.org/markup-compatibility/2006">
              <mc:Choice xmlns:v="urn:schemas-microsoft-com:vml" Requires="v">
                <p:oleObj spid="_x0000_s120257" name="CorelDRAW" r:id="rId4" imgW="1412280" imgH="1660320" progId="CorelDRAW.Graphic.13">
                  <p:embed/>
                </p:oleObj>
              </mc:Choice>
              <mc:Fallback>
                <p:oleObj name="CorelDRAW" r:id="rId4" imgW="1412280" imgH="1660320" progId="CorelDRAW.Graphic.13">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2160" y="3773760"/>
                        <a:ext cx="24288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515278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Decoders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74LS47</a:t>
            </a:r>
          </a:p>
        </p:txBody>
      </p:sp>
      <p:graphicFrame>
        <p:nvGraphicFramePr>
          <p:cNvPr id="8" name="Object 28"/>
          <p:cNvGraphicFramePr>
            <a:graphicFrameLocks noChangeAspect="1"/>
          </p:cNvGraphicFramePr>
          <p:nvPr>
            <p:extLst>
              <p:ext uri="{D42A27DB-BD31-4B8C-83A1-F6EECF244321}">
                <p14:modId xmlns:p14="http://schemas.microsoft.com/office/powerpoint/2010/main" val="3817447746"/>
              </p:ext>
            </p:extLst>
          </p:nvPr>
        </p:nvGraphicFramePr>
        <p:xfrm>
          <a:off x="1371600" y="3883422"/>
          <a:ext cx="6400800" cy="2311400"/>
        </p:xfrm>
        <a:graphic>
          <a:graphicData uri="http://schemas.openxmlformats.org/presentationml/2006/ole">
            <mc:AlternateContent xmlns:mc="http://schemas.openxmlformats.org/markup-compatibility/2006">
              <mc:Choice xmlns:v="urn:schemas-microsoft-com:vml" Requires="v">
                <p:oleObj spid="_x0000_s135388" name="CorelDRAW" r:id="rId4" imgW="5056472" imgH="1825224" progId="CorelDRAW.Graphic.13">
                  <p:embed/>
                </p:oleObj>
              </mc:Choice>
              <mc:Fallback>
                <p:oleObj name="CorelDRAW" r:id="rId4" imgW="5056472" imgH="1825224" progId="CorelDRAW.Graphic.1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3883422"/>
                        <a:ext cx="6400800" cy="231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30"/>
          <p:cNvSpPr txBox="1">
            <a:spLocks noChangeArrowheads="1"/>
          </p:cNvSpPr>
          <p:nvPr/>
        </p:nvSpPr>
        <p:spPr bwMode="auto">
          <a:xfrm>
            <a:off x="1676400" y="6169422"/>
            <a:ext cx="777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ea typeface="宋体" charset="-122"/>
              </a:rPr>
              <a:t>Blanked</a:t>
            </a:r>
          </a:p>
        </p:txBody>
      </p:sp>
      <p:sp>
        <p:nvSpPr>
          <p:cNvPr id="10" name="Text Box 31"/>
          <p:cNvSpPr txBox="1">
            <a:spLocks noChangeArrowheads="1"/>
          </p:cNvSpPr>
          <p:nvPr/>
        </p:nvSpPr>
        <p:spPr bwMode="auto">
          <a:xfrm>
            <a:off x="3276600" y="6169422"/>
            <a:ext cx="777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ea typeface="宋体" charset="-122"/>
              </a:rPr>
              <a:t>Blanked</a:t>
            </a:r>
          </a:p>
        </p:txBody>
      </p:sp>
      <p:grpSp>
        <p:nvGrpSpPr>
          <p:cNvPr id="11" name="Group 38"/>
          <p:cNvGrpSpPr>
            <a:grpSpLocks/>
          </p:cNvGrpSpPr>
          <p:nvPr/>
        </p:nvGrpSpPr>
        <p:grpSpPr bwMode="auto">
          <a:xfrm>
            <a:off x="899593" y="2414835"/>
            <a:ext cx="7920880" cy="1446213"/>
            <a:chOff x="583" y="1147"/>
            <a:chExt cx="4656" cy="911"/>
          </a:xfrm>
        </p:grpSpPr>
        <p:sp>
          <p:nvSpPr>
            <p:cNvPr id="12" name="Text Box 27"/>
            <p:cNvSpPr txBox="1">
              <a:spLocks noChangeArrowheads="1"/>
            </p:cNvSpPr>
            <p:nvPr/>
          </p:nvSpPr>
          <p:spPr bwMode="auto">
            <a:xfrm>
              <a:off x="583" y="1147"/>
              <a:ext cx="4656" cy="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200" dirty="0">
                  <a:ea typeface="宋体" charset="-122"/>
                </a:rPr>
                <a:t>The 74LS47 features leading zero suppression, which blanks unnecessary leading zeros but keeps significant zeros as illustrated here. The </a:t>
              </a:r>
              <a:r>
                <a:rPr lang="en-US" altLang="zh-CN" sz="2200" i="1" dirty="0">
                  <a:ea typeface="宋体" charset="-122"/>
                </a:rPr>
                <a:t>BI/RBO</a:t>
              </a:r>
              <a:r>
                <a:rPr lang="en-US" altLang="zh-CN" sz="2200" dirty="0">
                  <a:ea typeface="宋体" charset="-122"/>
                </a:rPr>
                <a:t> output is connected to the </a:t>
              </a:r>
              <a:r>
                <a:rPr lang="en-US" altLang="zh-CN" sz="2200" i="1" dirty="0">
                  <a:ea typeface="宋体" charset="-122"/>
                </a:rPr>
                <a:t>RBI</a:t>
              </a:r>
              <a:r>
                <a:rPr lang="en-US" altLang="zh-CN" sz="2200" dirty="0">
                  <a:ea typeface="宋体" charset="-122"/>
                </a:rPr>
                <a:t> input of the next decoder.</a:t>
              </a:r>
            </a:p>
          </p:txBody>
        </p:sp>
        <p:sp>
          <p:nvSpPr>
            <p:cNvPr id="13" name="Line 32"/>
            <p:cNvSpPr>
              <a:spLocks noChangeShapeType="1"/>
            </p:cNvSpPr>
            <p:nvPr/>
          </p:nvSpPr>
          <p:spPr bwMode="auto">
            <a:xfrm>
              <a:off x="1305" y="1602"/>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zh-CN" altLang="en-US"/>
            </a:p>
          </p:txBody>
        </p:sp>
        <p:sp>
          <p:nvSpPr>
            <p:cNvPr id="14" name="Line 35"/>
            <p:cNvSpPr>
              <a:spLocks noChangeShapeType="1"/>
            </p:cNvSpPr>
            <p:nvPr/>
          </p:nvSpPr>
          <p:spPr bwMode="auto">
            <a:xfrm>
              <a:off x="1559" y="1602"/>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zh-CN" altLang="en-US"/>
            </a:p>
          </p:txBody>
        </p:sp>
        <p:sp>
          <p:nvSpPr>
            <p:cNvPr id="15" name="Line 36"/>
            <p:cNvSpPr>
              <a:spLocks noChangeShapeType="1"/>
            </p:cNvSpPr>
            <p:nvPr/>
          </p:nvSpPr>
          <p:spPr bwMode="auto">
            <a:xfrm>
              <a:off x="3693" y="1609"/>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zh-CN" altLang="en-US"/>
            </a:p>
          </p:txBody>
        </p:sp>
      </p:grpSp>
      <p:sp>
        <p:nvSpPr>
          <p:cNvPr id="16" name="Text Box 39"/>
          <p:cNvSpPr txBox="1">
            <a:spLocks noChangeArrowheads="1"/>
          </p:cNvSpPr>
          <p:nvPr/>
        </p:nvSpPr>
        <p:spPr bwMode="auto">
          <a:xfrm>
            <a:off x="4355976" y="6239053"/>
            <a:ext cx="3501008" cy="58477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1600" dirty="0">
                <a:ea typeface="宋体" charset="-122"/>
              </a:rPr>
              <a:t>Depending on the display type, current limiting resistors may be required.</a:t>
            </a:r>
          </a:p>
        </p:txBody>
      </p:sp>
    </p:spTree>
    <p:extLst>
      <p:ext uri="{BB962C8B-B14F-4D97-AF65-F5344CB8AC3E}">
        <p14:creationId xmlns:p14="http://schemas.microsoft.com/office/powerpoint/2010/main" val="198545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1000" fill="hold"/>
                                        <p:tgtEl>
                                          <p:spTgt spid="10"/>
                                        </p:tgtEl>
                                        <p:attrNameLst>
                                          <p:attrName>ppt_w</p:attrName>
                                        </p:attrNameLst>
                                      </p:cBhvr>
                                      <p:tavLst>
                                        <p:tav tm="0">
                                          <p:val>
                                            <p:fltVal val="0"/>
                                          </p:val>
                                        </p:tav>
                                        <p:tav tm="100000">
                                          <p:val>
                                            <p:strVal val="#ppt_w"/>
                                          </p:val>
                                        </p:tav>
                                      </p:tavLst>
                                    </p:anim>
                                    <p:anim calcmode="lin" valueType="num">
                                      <p:cBhvr>
                                        <p:cTn id="14" dur="1000" fill="hold"/>
                                        <p:tgtEl>
                                          <p:spTgt spid="10"/>
                                        </p:tgtEl>
                                        <p:attrNameLst>
                                          <p:attrName>ppt_h</p:attrName>
                                        </p:attrNameLst>
                                      </p:cBhvr>
                                      <p:tavLst>
                                        <p:tav tm="0">
                                          <p:val>
                                            <p:fltVal val="0"/>
                                          </p:val>
                                        </p:tav>
                                        <p:tav tm="100000">
                                          <p:val>
                                            <p:strVal val="#ppt_h"/>
                                          </p:val>
                                        </p:tav>
                                      </p:tavLst>
                                    </p:anim>
                                    <p:anim calcmode="lin" valueType="num">
                                      <p:cBhvr>
                                        <p:cTn id="15"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900" decel="100000" fill="hold"/>
                                        <p:tgtEl>
                                          <p:spTgt spid="16"/>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Decoders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74LS47</a:t>
            </a:r>
          </a:p>
        </p:txBody>
      </p:sp>
      <p:sp>
        <p:nvSpPr>
          <p:cNvPr id="17" name="Text Box 7"/>
          <p:cNvSpPr txBox="1">
            <a:spLocks noChangeArrowheads="1"/>
          </p:cNvSpPr>
          <p:nvPr/>
        </p:nvSpPr>
        <p:spPr bwMode="auto">
          <a:xfrm>
            <a:off x="4860032" y="6155432"/>
            <a:ext cx="10390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ea typeface="宋体" charset="-122"/>
              </a:rPr>
              <a:t>Blanked</a:t>
            </a:r>
          </a:p>
        </p:txBody>
      </p:sp>
      <p:sp>
        <p:nvSpPr>
          <p:cNvPr id="18" name="Text Box 8"/>
          <p:cNvSpPr txBox="1">
            <a:spLocks noChangeArrowheads="1"/>
          </p:cNvSpPr>
          <p:nvPr/>
        </p:nvSpPr>
        <p:spPr bwMode="auto">
          <a:xfrm>
            <a:off x="6413253" y="6155432"/>
            <a:ext cx="10390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ea typeface="宋体" charset="-122"/>
              </a:rPr>
              <a:t>Blanked</a:t>
            </a:r>
          </a:p>
        </p:txBody>
      </p:sp>
      <p:graphicFrame>
        <p:nvGraphicFramePr>
          <p:cNvPr id="20" name="Object 9"/>
          <p:cNvGraphicFramePr>
            <a:graphicFrameLocks noChangeAspect="1"/>
          </p:cNvGraphicFramePr>
          <p:nvPr>
            <p:extLst>
              <p:ext uri="{D42A27DB-BD31-4B8C-83A1-F6EECF244321}">
                <p14:modId xmlns:p14="http://schemas.microsoft.com/office/powerpoint/2010/main" val="1297585688"/>
              </p:ext>
            </p:extLst>
          </p:nvPr>
        </p:nvGraphicFramePr>
        <p:xfrm>
          <a:off x="1649016" y="3717032"/>
          <a:ext cx="6248400" cy="2463800"/>
        </p:xfrm>
        <a:graphic>
          <a:graphicData uri="http://schemas.openxmlformats.org/presentationml/2006/ole">
            <mc:AlternateContent xmlns:mc="http://schemas.openxmlformats.org/markup-compatibility/2006">
              <mc:Choice xmlns:v="urn:schemas-microsoft-com:vml" Requires="v">
                <p:oleObj spid="_x0000_s136411" name="CorelDRAW" r:id="rId4" imgW="4948348" imgH="1951045" progId="CorelDRAW.Graphic.13">
                  <p:embed/>
                </p:oleObj>
              </mc:Choice>
              <mc:Fallback>
                <p:oleObj name="CorelDRAW" r:id="rId4" imgW="4948348" imgH="1951045" progId="CorelDRAW.Graphic.1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9016" y="3717032"/>
                        <a:ext cx="6248400"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Text Box 10"/>
          <p:cNvSpPr txBox="1">
            <a:spLocks noChangeArrowheads="1"/>
          </p:cNvSpPr>
          <p:nvPr/>
        </p:nvSpPr>
        <p:spPr bwMode="auto">
          <a:xfrm>
            <a:off x="1344216" y="6155432"/>
            <a:ext cx="128356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ea typeface="宋体" charset="-122"/>
              </a:rPr>
              <a:t>Decimal point</a:t>
            </a:r>
          </a:p>
        </p:txBody>
      </p:sp>
      <p:grpSp>
        <p:nvGrpSpPr>
          <p:cNvPr id="22" name="Group 15"/>
          <p:cNvGrpSpPr>
            <a:grpSpLocks/>
          </p:cNvGrpSpPr>
          <p:nvPr/>
        </p:nvGrpSpPr>
        <p:grpSpPr bwMode="auto">
          <a:xfrm>
            <a:off x="899592" y="2348880"/>
            <a:ext cx="7704856" cy="1108075"/>
            <a:chOff x="720" y="1056"/>
            <a:chExt cx="4560" cy="698"/>
          </a:xfrm>
        </p:grpSpPr>
        <p:sp>
          <p:nvSpPr>
            <p:cNvPr id="23" name="Text Box 5"/>
            <p:cNvSpPr txBox="1">
              <a:spLocks noChangeArrowheads="1"/>
            </p:cNvSpPr>
            <p:nvPr/>
          </p:nvSpPr>
          <p:spPr bwMode="auto">
            <a:xfrm>
              <a:off x="720" y="1056"/>
              <a:ext cx="4560" cy="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200" dirty="0">
                  <a:ea typeface="宋体" charset="-122"/>
                </a:rPr>
                <a:t>Trailing zero suppression blanks unnecessary trailing zeros to the right of the decimal point as illustrated here. The </a:t>
              </a:r>
              <a:r>
                <a:rPr lang="en-US" altLang="zh-CN" sz="2200" i="1" dirty="0">
                  <a:ea typeface="宋体" charset="-122"/>
                </a:rPr>
                <a:t>RBI</a:t>
              </a:r>
              <a:r>
                <a:rPr lang="en-US" altLang="zh-CN" sz="2200" dirty="0">
                  <a:ea typeface="宋体" charset="-122"/>
                </a:rPr>
                <a:t> input is connected to the </a:t>
              </a:r>
              <a:r>
                <a:rPr lang="en-US" altLang="zh-CN" sz="2200" i="1" dirty="0">
                  <a:ea typeface="宋体" charset="-122"/>
                </a:rPr>
                <a:t>BI/RBO</a:t>
              </a:r>
              <a:r>
                <a:rPr lang="en-US" altLang="zh-CN" sz="2200" dirty="0">
                  <a:ea typeface="宋体" charset="-122"/>
                </a:rPr>
                <a:t> output of the following decoder.</a:t>
              </a:r>
            </a:p>
          </p:txBody>
        </p:sp>
        <p:sp>
          <p:nvSpPr>
            <p:cNvPr id="24" name="Line 11"/>
            <p:cNvSpPr>
              <a:spLocks noChangeShapeType="1"/>
            </p:cNvSpPr>
            <p:nvPr/>
          </p:nvSpPr>
          <p:spPr bwMode="auto">
            <a:xfrm>
              <a:off x="4353" y="1328"/>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2"/>
            <p:cNvSpPr>
              <a:spLocks noChangeShapeType="1"/>
            </p:cNvSpPr>
            <p:nvPr/>
          </p:nvSpPr>
          <p:spPr bwMode="auto">
            <a:xfrm>
              <a:off x="2137" y="1510"/>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14"/>
            <p:cNvSpPr>
              <a:spLocks noChangeShapeType="1"/>
            </p:cNvSpPr>
            <p:nvPr/>
          </p:nvSpPr>
          <p:spPr bwMode="auto">
            <a:xfrm>
              <a:off x="1913" y="151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49300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7"/>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1000" fill="hold"/>
                                        <p:tgtEl>
                                          <p:spTgt spid="18"/>
                                        </p:tgtEl>
                                        <p:attrNameLst>
                                          <p:attrName>ppt_w</p:attrName>
                                        </p:attrNameLst>
                                      </p:cBhvr>
                                      <p:tavLst>
                                        <p:tav tm="0">
                                          <p:val>
                                            <p:fltVal val="0"/>
                                          </p:val>
                                        </p:tav>
                                        <p:tav tm="100000">
                                          <p:val>
                                            <p:strVal val="#ppt_w"/>
                                          </p:val>
                                        </p:tav>
                                      </p:tavLst>
                                    </p:anim>
                                    <p:anim calcmode="lin" valueType="num">
                                      <p:cBhvr>
                                        <p:cTn id="14" dur="1000" fill="hold"/>
                                        <p:tgtEl>
                                          <p:spTgt spid="18"/>
                                        </p:tgtEl>
                                        <p:attrNameLst>
                                          <p:attrName>ppt_h</p:attrName>
                                        </p:attrNameLst>
                                      </p:cBhvr>
                                      <p:tavLst>
                                        <p:tav tm="0">
                                          <p:val>
                                            <p:fltVal val="0"/>
                                          </p:val>
                                        </p:tav>
                                        <p:tav tm="100000">
                                          <p:val>
                                            <p:strVal val="#ppt_h"/>
                                          </p:val>
                                        </p:tav>
                                      </p:tavLst>
                                    </p:anim>
                                    <p:anim calcmode="lin" valueType="num">
                                      <p:cBhvr>
                                        <p:cTn id="15"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8"/>
                                        </p:tgtEl>
                                        <p:attrNameLst>
                                          <p:attrName>ppt_y</p:attrName>
                                        </p:attrNameLst>
                                      </p:cBhvr>
                                      <p:tavLst>
                                        <p:tav tm="0" fmla="#ppt_y+(sin(-2*pi*(1-$))*-#ppt_x+cos(-2*pi*(1-$))*(1-#ppt_y))*(1-$)">
                                          <p:val>
                                            <p:fltVal val="0"/>
                                          </p:val>
                                        </p:tav>
                                        <p:tav tm="100000">
                                          <p:val>
                                            <p:fltVal val="1"/>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900" decel="100000" fill="hold"/>
                                        <p:tgtEl>
                                          <p:spTgt spid="21"/>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Decoders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74LS47</a:t>
            </a:r>
          </a:p>
        </p:txBody>
      </p:sp>
      <p:sp>
        <p:nvSpPr>
          <p:cNvPr id="24" name="Text Box 24"/>
          <p:cNvSpPr txBox="1">
            <a:spLocks noChangeArrowheads="1"/>
          </p:cNvSpPr>
          <p:nvPr/>
        </p:nvSpPr>
        <p:spPr bwMode="auto">
          <a:xfrm>
            <a:off x="914400" y="2385566"/>
            <a:ext cx="75438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0"/>
              </a:spcBef>
            </a:pPr>
            <a:r>
              <a:rPr lang="en-US" altLang="zh-CN" sz="2200" dirty="0" smtClean="0">
                <a:ea typeface="宋体" charset="-122"/>
              </a:rPr>
              <a:t>Notice </a:t>
            </a:r>
            <a:r>
              <a:rPr lang="en-US" altLang="zh-CN" sz="2200" dirty="0">
                <a:ea typeface="宋体" charset="-122"/>
              </a:rPr>
              <a:t>the current limiting resistors, required to prevent overdriving the LED display. </a:t>
            </a:r>
          </a:p>
        </p:txBody>
      </p:sp>
      <p:sp>
        <p:nvSpPr>
          <p:cNvPr id="30" name="Line 32"/>
          <p:cNvSpPr>
            <a:spLocks noChangeShapeType="1"/>
          </p:cNvSpPr>
          <p:nvPr/>
        </p:nvSpPr>
        <p:spPr bwMode="auto">
          <a:xfrm>
            <a:off x="4668838" y="3476327"/>
            <a:ext cx="55562" cy="5889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 name="Object 33"/>
          <p:cNvGraphicFramePr>
            <a:graphicFrameLocks noChangeAspect="1"/>
          </p:cNvGraphicFramePr>
          <p:nvPr>
            <p:extLst>
              <p:ext uri="{D42A27DB-BD31-4B8C-83A1-F6EECF244321}">
                <p14:modId xmlns:p14="http://schemas.microsoft.com/office/powerpoint/2010/main" val="2682654117"/>
              </p:ext>
            </p:extLst>
          </p:nvPr>
        </p:nvGraphicFramePr>
        <p:xfrm>
          <a:off x="2133600" y="3379489"/>
          <a:ext cx="4343400" cy="3217863"/>
        </p:xfrm>
        <a:graphic>
          <a:graphicData uri="http://schemas.openxmlformats.org/presentationml/2006/ole">
            <mc:AlternateContent xmlns:mc="http://schemas.openxmlformats.org/markup-compatibility/2006">
              <mc:Choice xmlns:v="urn:schemas-microsoft-com:vml" Requires="v">
                <p:oleObj spid="_x0000_s134367" name="CorelDRAW" r:id="rId4" imgW="2701811" imgH="2002414" progId="CorelDRAW.Graphic.13">
                  <p:embed/>
                </p:oleObj>
              </mc:Choice>
              <mc:Fallback>
                <p:oleObj name="CorelDRAW" r:id="rId4" imgW="2701811" imgH="2002414" progId="CorelDRAW.Graphic.1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379489"/>
                        <a:ext cx="4343400" cy="321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9618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Encoders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Encoders (</a:t>
            </a:r>
            <a:r>
              <a:rPr lang="zh-CN" altLang="en-US" b="1" dirty="0" smtClean="0">
                <a:ea typeface="宋体" charset="-122"/>
              </a:rPr>
              <a:t>编码器</a:t>
            </a:r>
            <a:r>
              <a:rPr lang="en-US" altLang="zh-CN" b="1" dirty="0" smtClean="0">
                <a:ea typeface="宋体" charset="-122"/>
              </a:rPr>
              <a:t>)</a:t>
            </a:r>
            <a:endParaRPr lang="en-US" altLang="zh-CN" b="1" dirty="0">
              <a:ea typeface="宋体" charset="-122"/>
            </a:endParaRPr>
          </a:p>
        </p:txBody>
      </p:sp>
      <p:sp>
        <p:nvSpPr>
          <p:cNvPr id="14" name="Text Box 5"/>
          <p:cNvSpPr txBox="1">
            <a:spLocks noChangeArrowheads="1"/>
          </p:cNvSpPr>
          <p:nvPr/>
        </p:nvSpPr>
        <p:spPr bwMode="auto">
          <a:xfrm>
            <a:off x="920824" y="2348880"/>
            <a:ext cx="782764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a:ea typeface="宋体" charset="-122"/>
              </a:rPr>
              <a:t>An </a:t>
            </a:r>
            <a:r>
              <a:rPr lang="en-US" altLang="zh-CN" sz="2200" b="1" dirty="0">
                <a:ea typeface="宋体" charset="-122"/>
              </a:rPr>
              <a:t>encoder </a:t>
            </a:r>
            <a:r>
              <a:rPr lang="en-US" altLang="zh-CN" sz="2200" dirty="0">
                <a:ea typeface="宋体" charset="-122"/>
              </a:rPr>
              <a:t>accepts an active logic level on one of its inputs and converts it to a coded output, such as BCD or binary. </a:t>
            </a:r>
          </a:p>
        </p:txBody>
      </p:sp>
      <p:sp>
        <p:nvSpPr>
          <p:cNvPr id="15" name="Text Box 6"/>
          <p:cNvSpPr txBox="1">
            <a:spLocks noChangeArrowheads="1"/>
          </p:cNvSpPr>
          <p:nvPr/>
        </p:nvSpPr>
        <p:spPr bwMode="auto">
          <a:xfrm>
            <a:off x="920824" y="3284984"/>
            <a:ext cx="4678164"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CN" sz="2200" dirty="0">
                <a:ea typeface="宋体" charset="-122"/>
              </a:rPr>
              <a:t>The decimal to BCD is an encoder with an input for each of the ten decimal digits and four outputs that represent the BCD code for the active digit. The basic logic diagram is shown. There is no zero input because the outputs are all LOW when the input is zero.</a:t>
            </a:r>
          </a:p>
        </p:txBody>
      </p:sp>
      <p:graphicFrame>
        <p:nvGraphicFramePr>
          <p:cNvPr id="16" name="Object 7"/>
          <p:cNvGraphicFramePr>
            <a:graphicFrameLocks noChangeAspect="1"/>
          </p:cNvGraphicFramePr>
          <p:nvPr>
            <p:extLst>
              <p:ext uri="{D42A27DB-BD31-4B8C-83A1-F6EECF244321}">
                <p14:modId xmlns:p14="http://schemas.microsoft.com/office/powerpoint/2010/main" val="3185652898"/>
              </p:ext>
            </p:extLst>
          </p:nvPr>
        </p:nvGraphicFramePr>
        <p:xfrm>
          <a:off x="5827588" y="3362672"/>
          <a:ext cx="2667000" cy="2417763"/>
        </p:xfrm>
        <a:graphic>
          <a:graphicData uri="http://schemas.openxmlformats.org/presentationml/2006/ole">
            <mc:AlternateContent xmlns:mc="http://schemas.openxmlformats.org/markup-compatibility/2006">
              <mc:Choice xmlns:v="urn:schemas-microsoft-com:vml" Requires="v">
                <p:oleObj spid="_x0000_s137430" name="CorelDRAW" r:id="rId4" imgW="1351708" imgH="1224727" progId="CorelDRAW.Graphic.13">
                  <p:embed/>
                </p:oleObj>
              </mc:Choice>
              <mc:Fallback>
                <p:oleObj name="CorelDRAW" r:id="rId4" imgW="1351708" imgH="1224727" progId="CorelDRAW.Graphic.1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7588" y="3362672"/>
                        <a:ext cx="2667000" cy="241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Text Box 8"/>
          <p:cNvSpPr txBox="1">
            <a:spLocks noChangeArrowheads="1"/>
          </p:cNvSpPr>
          <p:nvPr/>
        </p:nvSpPr>
        <p:spPr bwMode="auto">
          <a:xfrm>
            <a:off x="8431088" y="4073872"/>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1</a:t>
            </a:r>
            <a:endParaRPr lang="en-US" altLang="zh-CN" sz="1600">
              <a:solidFill>
                <a:srgbClr val="FF0000"/>
              </a:solidFill>
              <a:latin typeface="Arial" charset="0"/>
              <a:ea typeface="宋体" charset="-122"/>
            </a:endParaRPr>
          </a:p>
        </p:txBody>
      </p:sp>
      <p:sp>
        <p:nvSpPr>
          <p:cNvPr id="28" name="Text Box 9"/>
          <p:cNvSpPr txBox="1">
            <a:spLocks noChangeArrowheads="1"/>
          </p:cNvSpPr>
          <p:nvPr/>
        </p:nvSpPr>
        <p:spPr bwMode="auto">
          <a:xfrm>
            <a:off x="8418388" y="3438872"/>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0</a:t>
            </a:r>
            <a:endParaRPr lang="en-US" altLang="zh-CN" sz="1600">
              <a:solidFill>
                <a:srgbClr val="FF0000"/>
              </a:solidFill>
              <a:latin typeface="Arial" charset="0"/>
              <a:ea typeface="宋体" charset="-122"/>
            </a:endParaRPr>
          </a:p>
        </p:txBody>
      </p:sp>
      <p:sp>
        <p:nvSpPr>
          <p:cNvPr id="29" name="Text Box 10"/>
          <p:cNvSpPr txBox="1">
            <a:spLocks noChangeArrowheads="1"/>
          </p:cNvSpPr>
          <p:nvPr/>
        </p:nvSpPr>
        <p:spPr bwMode="auto">
          <a:xfrm>
            <a:off x="8431088" y="4708872"/>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2</a:t>
            </a:r>
            <a:endParaRPr lang="en-US" altLang="zh-CN" sz="1600">
              <a:solidFill>
                <a:srgbClr val="FF0000"/>
              </a:solidFill>
              <a:latin typeface="Arial" charset="0"/>
              <a:ea typeface="宋体" charset="-122"/>
            </a:endParaRPr>
          </a:p>
        </p:txBody>
      </p:sp>
      <p:sp>
        <p:nvSpPr>
          <p:cNvPr id="30" name="Text Box 11"/>
          <p:cNvSpPr txBox="1">
            <a:spLocks noChangeArrowheads="1"/>
          </p:cNvSpPr>
          <p:nvPr/>
        </p:nvSpPr>
        <p:spPr bwMode="auto">
          <a:xfrm>
            <a:off x="8431088" y="5343872"/>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3</a:t>
            </a:r>
            <a:endParaRPr lang="en-US" altLang="zh-CN" sz="1600">
              <a:solidFill>
                <a:srgbClr val="FF0000"/>
              </a:solidFill>
              <a:latin typeface="Arial" charset="0"/>
              <a:ea typeface="宋体" charset="-122"/>
            </a:endParaRPr>
          </a:p>
        </p:txBody>
      </p:sp>
      <p:sp>
        <p:nvSpPr>
          <p:cNvPr id="31" name="Text Box 12"/>
          <p:cNvSpPr txBox="1">
            <a:spLocks noChangeArrowheads="1"/>
          </p:cNvSpPr>
          <p:nvPr/>
        </p:nvSpPr>
        <p:spPr bwMode="auto">
          <a:xfrm>
            <a:off x="5598988" y="3286472"/>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1</a:t>
            </a:r>
          </a:p>
        </p:txBody>
      </p:sp>
      <p:sp>
        <p:nvSpPr>
          <p:cNvPr id="32" name="Text Box 13"/>
          <p:cNvSpPr txBox="1">
            <a:spLocks noChangeArrowheads="1"/>
          </p:cNvSpPr>
          <p:nvPr/>
        </p:nvSpPr>
        <p:spPr bwMode="auto">
          <a:xfrm>
            <a:off x="5598988" y="3667472"/>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2</a:t>
            </a:r>
          </a:p>
        </p:txBody>
      </p:sp>
      <p:sp>
        <p:nvSpPr>
          <p:cNvPr id="33" name="Text Box 14"/>
          <p:cNvSpPr txBox="1">
            <a:spLocks noChangeArrowheads="1"/>
          </p:cNvSpPr>
          <p:nvPr/>
        </p:nvSpPr>
        <p:spPr bwMode="auto">
          <a:xfrm>
            <a:off x="5598988" y="3972272"/>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3</a:t>
            </a:r>
          </a:p>
        </p:txBody>
      </p:sp>
      <p:sp>
        <p:nvSpPr>
          <p:cNvPr id="34" name="Text Box 16"/>
          <p:cNvSpPr txBox="1">
            <a:spLocks noChangeArrowheads="1"/>
          </p:cNvSpPr>
          <p:nvPr/>
        </p:nvSpPr>
        <p:spPr bwMode="auto">
          <a:xfrm>
            <a:off x="5598988" y="4505672"/>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4</a:t>
            </a:r>
          </a:p>
        </p:txBody>
      </p:sp>
      <p:sp>
        <p:nvSpPr>
          <p:cNvPr id="35" name="Text Box 17"/>
          <p:cNvSpPr txBox="1">
            <a:spLocks noChangeArrowheads="1"/>
          </p:cNvSpPr>
          <p:nvPr/>
        </p:nvSpPr>
        <p:spPr bwMode="auto">
          <a:xfrm>
            <a:off x="5598988" y="4658072"/>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5</a:t>
            </a:r>
          </a:p>
        </p:txBody>
      </p:sp>
      <p:sp>
        <p:nvSpPr>
          <p:cNvPr id="36" name="Text Box 18"/>
          <p:cNvSpPr txBox="1">
            <a:spLocks noChangeArrowheads="1"/>
          </p:cNvSpPr>
          <p:nvPr/>
        </p:nvSpPr>
        <p:spPr bwMode="auto">
          <a:xfrm>
            <a:off x="5598988" y="4810472"/>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6</a:t>
            </a:r>
          </a:p>
        </p:txBody>
      </p:sp>
      <p:sp>
        <p:nvSpPr>
          <p:cNvPr id="37" name="Text Box 19"/>
          <p:cNvSpPr txBox="1">
            <a:spLocks noChangeArrowheads="1"/>
          </p:cNvSpPr>
          <p:nvPr/>
        </p:nvSpPr>
        <p:spPr bwMode="auto">
          <a:xfrm>
            <a:off x="5598988" y="4962872"/>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7</a:t>
            </a:r>
          </a:p>
        </p:txBody>
      </p:sp>
      <p:sp>
        <p:nvSpPr>
          <p:cNvPr id="38" name="Text Box 20"/>
          <p:cNvSpPr txBox="1">
            <a:spLocks noChangeArrowheads="1"/>
          </p:cNvSpPr>
          <p:nvPr/>
        </p:nvSpPr>
        <p:spPr bwMode="auto">
          <a:xfrm>
            <a:off x="5598988" y="5191472"/>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8</a:t>
            </a:r>
          </a:p>
        </p:txBody>
      </p:sp>
      <p:sp>
        <p:nvSpPr>
          <p:cNvPr id="39" name="Text Box 21"/>
          <p:cNvSpPr txBox="1">
            <a:spLocks noChangeArrowheads="1"/>
          </p:cNvSpPr>
          <p:nvPr/>
        </p:nvSpPr>
        <p:spPr bwMode="auto">
          <a:xfrm>
            <a:off x="5598988" y="5572472"/>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9</a:t>
            </a:r>
          </a:p>
        </p:txBody>
      </p:sp>
    </p:spTree>
    <p:extLst>
      <p:ext uri="{BB962C8B-B14F-4D97-AF65-F5344CB8AC3E}">
        <p14:creationId xmlns:p14="http://schemas.microsoft.com/office/powerpoint/2010/main" val="5600550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Encoders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The Decimal-to-BCD Encoder</a:t>
            </a:r>
            <a:endParaRPr lang="en-US" altLang="zh-CN" b="1" dirty="0">
              <a:ea typeface="宋体" charset="-122"/>
            </a:endParaRPr>
          </a:p>
        </p:txBody>
      </p:sp>
      <p:sp>
        <p:nvSpPr>
          <p:cNvPr id="21" name="Text Box 5"/>
          <p:cNvSpPr txBox="1">
            <a:spLocks noChangeArrowheads="1"/>
          </p:cNvSpPr>
          <p:nvPr/>
        </p:nvSpPr>
        <p:spPr bwMode="auto">
          <a:xfrm>
            <a:off x="1424880" y="2422049"/>
            <a:ext cx="753973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smtClean="0">
                <a:ea typeface="宋体" charset="-122"/>
              </a:rPr>
              <a:t>Function Table                                    Logic Diagram</a:t>
            </a:r>
            <a:endParaRPr lang="en-US" altLang="zh-CN" sz="2200" dirty="0">
              <a:ea typeface="宋体" charset="-122"/>
            </a:endParaRPr>
          </a:p>
        </p:txBody>
      </p:sp>
      <p:pic>
        <p:nvPicPr>
          <p:cNvPr id="22" name="Picture 5" descr="t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225" y="3212976"/>
            <a:ext cx="3309719" cy="278208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6-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2277" y="3092921"/>
            <a:ext cx="4625975"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94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heckerboard(across)">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Encoders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The Decimal-to-BCD Encoder</a:t>
            </a:r>
            <a:endParaRPr lang="en-US" altLang="zh-CN" b="1" dirty="0">
              <a:ea typeface="宋体" charset="-122"/>
            </a:endParaRPr>
          </a:p>
        </p:txBody>
      </p:sp>
      <p:sp>
        <p:nvSpPr>
          <p:cNvPr id="8" name="Text Box 5"/>
          <p:cNvSpPr txBox="1">
            <a:spLocks noChangeArrowheads="1"/>
          </p:cNvSpPr>
          <p:nvPr/>
        </p:nvSpPr>
        <p:spPr bwMode="auto">
          <a:xfrm>
            <a:off x="920824" y="2348880"/>
            <a:ext cx="78276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400" dirty="0" smtClean="0">
                <a:ea typeface="宋体" charset="-122"/>
              </a:rPr>
              <a:t>Truth table</a:t>
            </a:r>
            <a:endParaRPr lang="en-US" altLang="zh-CN" sz="2400" dirty="0">
              <a:ea typeface="宋体" charset="-122"/>
            </a:endParaRPr>
          </a:p>
        </p:txBody>
      </p:sp>
      <p:grpSp>
        <p:nvGrpSpPr>
          <p:cNvPr id="9" name="Group 65"/>
          <p:cNvGrpSpPr>
            <a:grpSpLocks/>
          </p:cNvGrpSpPr>
          <p:nvPr/>
        </p:nvGrpSpPr>
        <p:grpSpPr bwMode="auto">
          <a:xfrm>
            <a:off x="684213" y="2852936"/>
            <a:ext cx="7920037" cy="3825875"/>
            <a:chOff x="431" y="1111"/>
            <a:chExt cx="4989" cy="2410"/>
          </a:xfrm>
        </p:grpSpPr>
        <p:grpSp>
          <p:nvGrpSpPr>
            <p:cNvPr id="10" name="Group 7"/>
            <p:cNvGrpSpPr>
              <a:grpSpLocks/>
            </p:cNvGrpSpPr>
            <p:nvPr/>
          </p:nvGrpSpPr>
          <p:grpSpPr bwMode="auto">
            <a:xfrm>
              <a:off x="848" y="1669"/>
              <a:ext cx="2946" cy="1782"/>
              <a:chOff x="2440" y="818"/>
              <a:chExt cx="3475" cy="1966"/>
            </a:xfrm>
          </p:grpSpPr>
          <p:sp>
            <p:nvSpPr>
              <p:cNvPr id="61" name="Text Box 8"/>
              <p:cNvSpPr txBox="1">
                <a:spLocks noChangeArrowheads="1"/>
              </p:cNvSpPr>
              <p:nvPr/>
            </p:nvSpPr>
            <p:spPr bwMode="auto">
              <a:xfrm>
                <a:off x="2453" y="818"/>
                <a:ext cx="3458"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solidFill>
                      <a:srgbClr val="FF3300"/>
                    </a:solidFill>
                    <a:ea typeface="宋体" charset="-122"/>
                  </a:rPr>
                  <a:t>1</a:t>
                </a:r>
                <a:r>
                  <a:rPr kumimoji="1" lang="en-US" altLang="zh-CN" sz="3200" b="1">
                    <a:ea typeface="宋体" charset="-122"/>
                  </a:rPr>
                  <a:t>    0    0    0    0    0    0    0</a:t>
                </a:r>
              </a:p>
            </p:txBody>
          </p:sp>
          <p:sp>
            <p:nvSpPr>
              <p:cNvPr id="62" name="Text Box 9"/>
              <p:cNvSpPr txBox="1">
                <a:spLocks noChangeArrowheads="1"/>
              </p:cNvSpPr>
              <p:nvPr/>
            </p:nvSpPr>
            <p:spPr bwMode="auto">
              <a:xfrm>
                <a:off x="2452" y="1038"/>
                <a:ext cx="3458"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0    </a:t>
                </a:r>
                <a:r>
                  <a:rPr kumimoji="1" lang="en-US" altLang="zh-CN" sz="3200" b="1">
                    <a:solidFill>
                      <a:srgbClr val="FF3300"/>
                    </a:solidFill>
                    <a:ea typeface="宋体" charset="-122"/>
                  </a:rPr>
                  <a:t>1    </a:t>
                </a:r>
                <a:r>
                  <a:rPr kumimoji="1" lang="en-US" altLang="zh-CN" sz="3200" b="1">
                    <a:ea typeface="宋体" charset="-122"/>
                  </a:rPr>
                  <a:t>0    0    0    0    0    0</a:t>
                </a:r>
              </a:p>
            </p:txBody>
          </p:sp>
          <p:sp>
            <p:nvSpPr>
              <p:cNvPr id="63" name="Text Box 10"/>
              <p:cNvSpPr txBox="1">
                <a:spLocks noChangeArrowheads="1"/>
              </p:cNvSpPr>
              <p:nvPr/>
            </p:nvSpPr>
            <p:spPr bwMode="auto">
              <a:xfrm>
                <a:off x="2455" y="1254"/>
                <a:ext cx="3460"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dirty="0">
                    <a:ea typeface="宋体" charset="-122"/>
                  </a:rPr>
                  <a:t>0    0</a:t>
                </a:r>
                <a:r>
                  <a:rPr kumimoji="1" lang="en-US" altLang="zh-CN" sz="3200" b="1" dirty="0">
                    <a:solidFill>
                      <a:srgbClr val="FF3300"/>
                    </a:solidFill>
                    <a:ea typeface="宋体" charset="-122"/>
                  </a:rPr>
                  <a:t>    1</a:t>
                </a:r>
                <a:r>
                  <a:rPr kumimoji="1" lang="en-US" altLang="zh-CN" sz="3200" b="1" dirty="0">
                    <a:ea typeface="宋体" charset="-122"/>
                  </a:rPr>
                  <a:t>    0    0    0    0    0</a:t>
                </a:r>
              </a:p>
            </p:txBody>
          </p:sp>
          <p:sp>
            <p:nvSpPr>
              <p:cNvPr id="64" name="Text Box 11"/>
              <p:cNvSpPr txBox="1">
                <a:spLocks noChangeArrowheads="1"/>
              </p:cNvSpPr>
              <p:nvPr/>
            </p:nvSpPr>
            <p:spPr bwMode="auto">
              <a:xfrm>
                <a:off x="2452" y="1470"/>
                <a:ext cx="3459"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0    0</a:t>
                </a:r>
                <a:r>
                  <a:rPr kumimoji="1" lang="en-US" altLang="zh-CN" sz="3200" b="1">
                    <a:solidFill>
                      <a:srgbClr val="FF3300"/>
                    </a:solidFill>
                    <a:ea typeface="宋体" charset="-122"/>
                  </a:rPr>
                  <a:t>    </a:t>
                </a:r>
                <a:r>
                  <a:rPr kumimoji="1" lang="en-US" altLang="zh-CN" sz="3200" b="1">
                    <a:ea typeface="宋体" charset="-122"/>
                  </a:rPr>
                  <a:t>0    </a:t>
                </a:r>
                <a:r>
                  <a:rPr kumimoji="1" lang="en-US" altLang="zh-CN" sz="3200" b="1">
                    <a:solidFill>
                      <a:srgbClr val="FF3300"/>
                    </a:solidFill>
                    <a:ea typeface="宋体" charset="-122"/>
                  </a:rPr>
                  <a:t>1</a:t>
                </a:r>
                <a:r>
                  <a:rPr kumimoji="1" lang="en-US" altLang="zh-CN" sz="3200" b="1">
                    <a:ea typeface="宋体" charset="-122"/>
                  </a:rPr>
                  <a:t>    0    0    0    0</a:t>
                </a:r>
              </a:p>
            </p:txBody>
          </p:sp>
          <p:sp>
            <p:nvSpPr>
              <p:cNvPr id="65" name="Text Box 12"/>
              <p:cNvSpPr txBox="1">
                <a:spLocks noChangeArrowheads="1"/>
              </p:cNvSpPr>
              <p:nvPr/>
            </p:nvSpPr>
            <p:spPr bwMode="auto">
              <a:xfrm>
                <a:off x="2440" y="1731"/>
                <a:ext cx="3459"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0    0</a:t>
                </a:r>
                <a:r>
                  <a:rPr kumimoji="1" lang="en-US" altLang="zh-CN" sz="3200" b="1">
                    <a:solidFill>
                      <a:srgbClr val="FF3300"/>
                    </a:solidFill>
                    <a:ea typeface="宋体" charset="-122"/>
                  </a:rPr>
                  <a:t>    </a:t>
                </a:r>
                <a:r>
                  <a:rPr kumimoji="1" lang="en-US" altLang="zh-CN" sz="3200" b="1">
                    <a:ea typeface="宋体" charset="-122"/>
                  </a:rPr>
                  <a:t>0    0    </a:t>
                </a:r>
                <a:r>
                  <a:rPr kumimoji="1" lang="en-US" altLang="zh-CN" sz="3200" b="1">
                    <a:solidFill>
                      <a:srgbClr val="FF3300"/>
                    </a:solidFill>
                    <a:ea typeface="宋体" charset="-122"/>
                  </a:rPr>
                  <a:t>1</a:t>
                </a:r>
                <a:r>
                  <a:rPr kumimoji="1" lang="en-US" altLang="zh-CN" sz="3200" b="1">
                    <a:ea typeface="宋体" charset="-122"/>
                  </a:rPr>
                  <a:t>    0    0    0</a:t>
                </a:r>
              </a:p>
            </p:txBody>
          </p:sp>
          <p:sp>
            <p:nvSpPr>
              <p:cNvPr id="66" name="Text Box 13"/>
              <p:cNvSpPr txBox="1">
                <a:spLocks noChangeArrowheads="1"/>
              </p:cNvSpPr>
              <p:nvPr/>
            </p:nvSpPr>
            <p:spPr bwMode="auto">
              <a:xfrm>
                <a:off x="2446" y="1953"/>
                <a:ext cx="3458"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0    0    0    0    0    </a:t>
                </a:r>
                <a:r>
                  <a:rPr kumimoji="1" lang="en-US" altLang="zh-CN" sz="3200" b="1">
                    <a:solidFill>
                      <a:srgbClr val="FF3300"/>
                    </a:solidFill>
                    <a:ea typeface="宋体" charset="-122"/>
                  </a:rPr>
                  <a:t>1</a:t>
                </a:r>
                <a:r>
                  <a:rPr kumimoji="1" lang="en-US" altLang="zh-CN" sz="3200" b="1">
                    <a:ea typeface="宋体" charset="-122"/>
                  </a:rPr>
                  <a:t>    0    0</a:t>
                </a:r>
              </a:p>
            </p:txBody>
          </p:sp>
          <p:sp>
            <p:nvSpPr>
              <p:cNvPr id="67" name="Text Box 14"/>
              <p:cNvSpPr txBox="1">
                <a:spLocks noChangeArrowheads="1"/>
              </p:cNvSpPr>
              <p:nvPr/>
            </p:nvSpPr>
            <p:spPr bwMode="auto">
              <a:xfrm>
                <a:off x="2440" y="2160"/>
                <a:ext cx="3458"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0    0</a:t>
                </a:r>
                <a:r>
                  <a:rPr kumimoji="1" lang="en-US" altLang="zh-CN" sz="3200" b="1">
                    <a:solidFill>
                      <a:srgbClr val="FF3300"/>
                    </a:solidFill>
                    <a:ea typeface="宋体" charset="-122"/>
                  </a:rPr>
                  <a:t>    </a:t>
                </a:r>
                <a:r>
                  <a:rPr kumimoji="1" lang="en-US" altLang="zh-CN" sz="3200" b="1">
                    <a:ea typeface="宋体" charset="-122"/>
                  </a:rPr>
                  <a:t>0    0    0    0    </a:t>
                </a:r>
                <a:r>
                  <a:rPr kumimoji="1" lang="en-US" altLang="zh-CN" sz="3200" b="1">
                    <a:solidFill>
                      <a:srgbClr val="FF3300"/>
                    </a:solidFill>
                    <a:ea typeface="宋体" charset="-122"/>
                  </a:rPr>
                  <a:t>1</a:t>
                </a:r>
                <a:r>
                  <a:rPr kumimoji="1" lang="en-US" altLang="zh-CN" sz="3200" b="1">
                    <a:ea typeface="宋体" charset="-122"/>
                  </a:rPr>
                  <a:t>    1</a:t>
                </a:r>
              </a:p>
            </p:txBody>
          </p:sp>
          <p:sp>
            <p:nvSpPr>
              <p:cNvPr id="68" name="Text Box 15"/>
              <p:cNvSpPr txBox="1">
                <a:spLocks noChangeArrowheads="1"/>
              </p:cNvSpPr>
              <p:nvPr/>
            </p:nvSpPr>
            <p:spPr bwMode="auto">
              <a:xfrm>
                <a:off x="2444" y="2381"/>
                <a:ext cx="3458"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0    0</a:t>
                </a:r>
                <a:r>
                  <a:rPr kumimoji="1" lang="en-US" altLang="zh-CN" sz="3200" b="1">
                    <a:solidFill>
                      <a:srgbClr val="FF3300"/>
                    </a:solidFill>
                    <a:ea typeface="宋体" charset="-122"/>
                  </a:rPr>
                  <a:t>    </a:t>
                </a:r>
                <a:r>
                  <a:rPr kumimoji="1" lang="en-US" altLang="zh-CN" sz="3200" b="1">
                    <a:ea typeface="宋体" charset="-122"/>
                  </a:rPr>
                  <a:t>0    0    0    0    0    </a:t>
                </a:r>
                <a:r>
                  <a:rPr kumimoji="1" lang="en-US" altLang="zh-CN" sz="3200" b="1">
                    <a:solidFill>
                      <a:srgbClr val="FF3300"/>
                    </a:solidFill>
                    <a:ea typeface="宋体" charset="-122"/>
                  </a:rPr>
                  <a:t>1</a:t>
                </a:r>
                <a:endParaRPr kumimoji="1" lang="en-US" altLang="zh-CN" sz="3200" b="1">
                  <a:ea typeface="宋体" charset="-122"/>
                </a:endParaRPr>
              </a:p>
            </p:txBody>
          </p:sp>
        </p:grpSp>
        <p:sp>
          <p:nvSpPr>
            <p:cNvPr id="11" name="Text Box 16"/>
            <p:cNvSpPr txBox="1">
              <a:spLocks noChangeArrowheads="1"/>
            </p:cNvSpPr>
            <p:nvPr/>
          </p:nvSpPr>
          <p:spPr bwMode="auto">
            <a:xfrm>
              <a:off x="4109" y="3113"/>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3200" b="1">
                  <a:ea typeface="宋体" charset="-122"/>
                </a:rPr>
                <a:t>1</a:t>
              </a:r>
            </a:p>
          </p:txBody>
        </p:sp>
        <p:sp>
          <p:nvSpPr>
            <p:cNvPr id="12" name="Text Box 17"/>
            <p:cNvSpPr txBox="1">
              <a:spLocks noChangeArrowheads="1"/>
            </p:cNvSpPr>
            <p:nvPr/>
          </p:nvSpPr>
          <p:spPr bwMode="auto">
            <a:xfrm>
              <a:off x="4441" y="3134"/>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3200" b="1">
                  <a:ea typeface="宋体" charset="-122"/>
                </a:rPr>
                <a:t>1</a:t>
              </a:r>
            </a:p>
          </p:txBody>
        </p:sp>
        <p:sp>
          <p:nvSpPr>
            <p:cNvPr id="13" name="Text Box 18"/>
            <p:cNvSpPr txBox="1">
              <a:spLocks noChangeArrowheads="1"/>
            </p:cNvSpPr>
            <p:nvPr/>
          </p:nvSpPr>
          <p:spPr bwMode="auto">
            <a:xfrm>
              <a:off x="4724" y="3113"/>
              <a:ext cx="243"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3200" b="1">
                  <a:ea typeface="宋体" charset="-122"/>
                </a:rPr>
                <a:t>1</a:t>
              </a:r>
            </a:p>
          </p:txBody>
        </p:sp>
        <p:sp>
          <p:nvSpPr>
            <p:cNvPr id="14" name="Text Box 20"/>
            <p:cNvSpPr txBox="1">
              <a:spLocks noChangeArrowheads="1"/>
            </p:cNvSpPr>
            <p:nvPr/>
          </p:nvSpPr>
          <p:spPr bwMode="auto">
            <a:xfrm>
              <a:off x="4105" y="1701"/>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FF"/>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0</a:t>
              </a:r>
            </a:p>
          </p:txBody>
        </p:sp>
        <p:sp>
          <p:nvSpPr>
            <p:cNvPr id="15" name="Text Box 21"/>
            <p:cNvSpPr txBox="1">
              <a:spLocks noChangeArrowheads="1"/>
            </p:cNvSpPr>
            <p:nvPr/>
          </p:nvSpPr>
          <p:spPr bwMode="auto">
            <a:xfrm>
              <a:off x="4113" y="1896"/>
              <a:ext cx="243"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FF"/>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0</a:t>
              </a:r>
            </a:p>
          </p:txBody>
        </p:sp>
        <p:sp>
          <p:nvSpPr>
            <p:cNvPr id="16" name="Text Box 22"/>
            <p:cNvSpPr txBox="1">
              <a:spLocks noChangeArrowheads="1"/>
            </p:cNvSpPr>
            <p:nvPr/>
          </p:nvSpPr>
          <p:spPr bwMode="auto">
            <a:xfrm>
              <a:off x="4106" y="2078"/>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FF"/>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0</a:t>
              </a:r>
            </a:p>
          </p:txBody>
        </p:sp>
        <p:grpSp>
          <p:nvGrpSpPr>
            <p:cNvPr id="17" name="Group 23"/>
            <p:cNvGrpSpPr>
              <a:grpSpLocks/>
            </p:cNvGrpSpPr>
            <p:nvPr/>
          </p:nvGrpSpPr>
          <p:grpSpPr bwMode="auto">
            <a:xfrm>
              <a:off x="4119" y="2279"/>
              <a:ext cx="252" cy="570"/>
              <a:chOff x="3759" y="2129"/>
              <a:chExt cx="297" cy="629"/>
            </a:xfrm>
          </p:grpSpPr>
          <p:sp>
            <p:nvSpPr>
              <p:cNvPr id="59" name="Text Box 24"/>
              <p:cNvSpPr txBox="1">
                <a:spLocks noChangeArrowheads="1"/>
              </p:cNvSpPr>
              <p:nvPr/>
            </p:nvSpPr>
            <p:spPr bwMode="auto">
              <a:xfrm>
                <a:off x="3759" y="2129"/>
                <a:ext cx="288"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FF"/>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0</a:t>
                </a:r>
              </a:p>
            </p:txBody>
          </p:sp>
          <p:sp>
            <p:nvSpPr>
              <p:cNvPr id="60" name="Text Box 25"/>
              <p:cNvSpPr txBox="1">
                <a:spLocks noChangeArrowheads="1"/>
              </p:cNvSpPr>
              <p:nvPr/>
            </p:nvSpPr>
            <p:spPr bwMode="auto">
              <a:xfrm>
                <a:off x="3768" y="2355"/>
                <a:ext cx="288"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FF"/>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1</a:t>
                </a:r>
              </a:p>
            </p:txBody>
          </p:sp>
        </p:grpSp>
        <p:sp>
          <p:nvSpPr>
            <p:cNvPr id="18" name="Text Box 26"/>
            <p:cNvSpPr txBox="1">
              <a:spLocks noChangeArrowheads="1"/>
            </p:cNvSpPr>
            <p:nvPr/>
          </p:nvSpPr>
          <p:spPr bwMode="auto">
            <a:xfrm>
              <a:off x="4119" y="2863"/>
              <a:ext cx="30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FF"/>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1 </a:t>
              </a:r>
            </a:p>
          </p:txBody>
        </p:sp>
        <p:sp>
          <p:nvSpPr>
            <p:cNvPr id="20" name="Text Box 27"/>
            <p:cNvSpPr txBox="1">
              <a:spLocks noChangeArrowheads="1"/>
            </p:cNvSpPr>
            <p:nvPr/>
          </p:nvSpPr>
          <p:spPr bwMode="auto">
            <a:xfrm>
              <a:off x="4382" y="1703"/>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FF"/>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0</a:t>
              </a:r>
            </a:p>
          </p:txBody>
        </p:sp>
        <p:sp>
          <p:nvSpPr>
            <p:cNvPr id="24" name="Text Box 28"/>
            <p:cNvSpPr txBox="1">
              <a:spLocks noChangeArrowheads="1"/>
            </p:cNvSpPr>
            <p:nvPr/>
          </p:nvSpPr>
          <p:spPr bwMode="auto">
            <a:xfrm>
              <a:off x="4396" y="1884"/>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FF"/>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0</a:t>
              </a:r>
            </a:p>
          </p:txBody>
        </p:sp>
        <p:sp>
          <p:nvSpPr>
            <p:cNvPr id="25" name="Text Box 29"/>
            <p:cNvSpPr txBox="1">
              <a:spLocks noChangeArrowheads="1"/>
            </p:cNvSpPr>
            <p:nvPr/>
          </p:nvSpPr>
          <p:spPr bwMode="auto">
            <a:xfrm>
              <a:off x="4408" y="2481"/>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FF"/>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0</a:t>
              </a:r>
            </a:p>
          </p:txBody>
        </p:sp>
        <p:grpSp>
          <p:nvGrpSpPr>
            <p:cNvPr id="26" name="Group 30"/>
            <p:cNvGrpSpPr>
              <a:grpSpLocks/>
            </p:cNvGrpSpPr>
            <p:nvPr/>
          </p:nvGrpSpPr>
          <p:grpSpPr bwMode="auto">
            <a:xfrm>
              <a:off x="4403" y="2073"/>
              <a:ext cx="245" cy="559"/>
              <a:chOff x="3769" y="2355"/>
              <a:chExt cx="289" cy="616"/>
            </a:xfrm>
          </p:grpSpPr>
          <p:sp>
            <p:nvSpPr>
              <p:cNvPr id="57" name="Text Box 31"/>
              <p:cNvSpPr txBox="1">
                <a:spLocks noChangeArrowheads="1"/>
              </p:cNvSpPr>
              <p:nvPr/>
            </p:nvSpPr>
            <p:spPr bwMode="auto">
              <a:xfrm>
                <a:off x="3769" y="2355"/>
                <a:ext cx="288"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FF"/>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1</a:t>
                </a:r>
              </a:p>
            </p:txBody>
          </p:sp>
          <p:sp>
            <p:nvSpPr>
              <p:cNvPr id="58" name="Text Box 32"/>
              <p:cNvSpPr txBox="1">
                <a:spLocks noChangeArrowheads="1"/>
              </p:cNvSpPr>
              <p:nvPr/>
            </p:nvSpPr>
            <p:spPr bwMode="auto">
              <a:xfrm>
                <a:off x="3771" y="2568"/>
                <a:ext cx="287"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FF"/>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1</a:t>
                </a:r>
              </a:p>
            </p:txBody>
          </p:sp>
        </p:grpSp>
        <p:sp>
          <p:nvSpPr>
            <p:cNvPr id="27" name="Text Box 33"/>
            <p:cNvSpPr txBox="1">
              <a:spLocks noChangeArrowheads="1"/>
            </p:cNvSpPr>
            <p:nvPr/>
          </p:nvSpPr>
          <p:spPr bwMode="auto">
            <a:xfrm>
              <a:off x="4704" y="2486"/>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FF"/>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0</a:t>
              </a:r>
            </a:p>
          </p:txBody>
        </p:sp>
        <p:sp>
          <p:nvSpPr>
            <p:cNvPr id="28" name="Text Box 34"/>
            <p:cNvSpPr txBox="1">
              <a:spLocks noChangeArrowheads="1"/>
            </p:cNvSpPr>
            <p:nvPr/>
          </p:nvSpPr>
          <p:spPr bwMode="auto">
            <a:xfrm>
              <a:off x="4837" y="2703"/>
              <a:ext cx="116"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FF"/>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endParaRPr kumimoji="1" lang="zh-CN" altLang="en-US" sz="3200" b="1">
                <a:ea typeface="宋体" charset="-122"/>
              </a:endParaRPr>
            </a:p>
          </p:txBody>
        </p:sp>
        <p:grpSp>
          <p:nvGrpSpPr>
            <p:cNvPr id="29" name="Group 35"/>
            <p:cNvGrpSpPr>
              <a:grpSpLocks/>
            </p:cNvGrpSpPr>
            <p:nvPr/>
          </p:nvGrpSpPr>
          <p:grpSpPr bwMode="auto">
            <a:xfrm>
              <a:off x="4711" y="2083"/>
              <a:ext cx="252" cy="570"/>
              <a:chOff x="3759" y="2129"/>
              <a:chExt cx="297" cy="629"/>
            </a:xfrm>
          </p:grpSpPr>
          <p:sp>
            <p:nvSpPr>
              <p:cNvPr id="55" name="Text Box 36"/>
              <p:cNvSpPr txBox="1">
                <a:spLocks noChangeArrowheads="1"/>
              </p:cNvSpPr>
              <p:nvPr/>
            </p:nvSpPr>
            <p:spPr bwMode="auto">
              <a:xfrm>
                <a:off x="3759" y="2129"/>
                <a:ext cx="288"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FF"/>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0</a:t>
                </a:r>
              </a:p>
            </p:txBody>
          </p:sp>
          <p:sp>
            <p:nvSpPr>
              <p:cNvPr id="56" name="Text Box 37"/>
              <p:cNvSpPr txBox="1">
                <a:spLocks noChangeArrowheads="1"/>
              </p:cNvSpPr>
              <p:nvPr/>
            </p:nvSpPr>
            <p:spPr bwMode="auto">
              <a:xfrm>
                <a:off x="3768" y="2355"/>
                <a:ext cx="288"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FF"/>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1</a:t>
                </a:r>
              </a:p>
            </p:txBody>
          </p:sp>
        </p:grpSp>
        <p:grpSp>
          <p:nvGrpSpPr>
            <p:cNvPr id="30" name="Group 38"/>
            <p:cNvGrpSpPr>
              <a:grpSpLocks/>
            </p:cNvGrpSpPr>
            <p:nvPr/>
          </p:nvGrpSpPr>
          <p:grpSpPr bwMode="auto">
            <a:xfrm>
              <a:off x="4711" y="1686"/>
              <a:ext cx="252" cy="570"/>
              <a:chOff x="3759" y="2129"/>
              <a:chExt cx="297" cy="629"/>
            </a:xfrm>
          </p:grpSpPr>
          <p:sp>
            <p:nvSpPr>
              <p:cNvPr id="53" name="Text Box 39"/>
              <p:cNvSpPr txBox="1">
                <a:spLocks noChangeArrowheads="1"/>
              </p:cNvSpPr>
              <p:nvPr/>
            </p:nvSpPr>
            <p:spPr bwMode="auto">
              <a:xfrm>
                <a:off x="3759" y="2129"/>
                <a:ext cx="288"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FF"/>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0</a:t>
                </a:r>
              </a:p>
            </p:txBody>
          </p:sp>
          <p:sp>
            <p:nvSpPr>
              <p:cNvPr id="54" name="Text Box 40"/>
              <p:cNvSpPr txBox="1">
                <a:spLocks noChangeArrowheads="1"/>
              </p:cNvSpPr>
              <p:nvPr/>
            </p:nvSpPr>
            <p:spPr bwMode="auto">
              <a:xfrm>
                <a:off x="3768" y="2355"/>
                <a:ext cx="288"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FF"/>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1</a:t>
                </a:r>
              </a:p>
            </p:txBody>
          </p:sp>
        </p:grpSp>
        <p:sp>
          <p:nvSpPr>
            <p:cNvPr id="31" name="Text Box 41"/>
            <p:cNvSpPr txBox="1">
              <a:spLocks noChangeArrowheads="1"/>
            </p:cNvSpPr>
            <p:nvPr/>
          </p:nvSpPr>
          <p:spPr bwMode="auto">
            <a:xfrm>
              <a:off x="4125" y="2683"/>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1</a:t>
              </a:r>
            </a:p>
          </p:txBody>
        </p:sp>
        <p:sp>
          <p:nvSpPr>
            <p:cNvPr id="32" name="Text Box 42"/>
            <p:cNvSpPr txBox="1">
              <a:spLocks noChangeArrowheads="1"/>
            </p:cNvSpPr>
            <p:nvPr/>
          </p:nvSpPr>
          <p:spPr bwMode="auto">
            <a:xfrm>
              <a:off x="4407" y="2683"/>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0</a:t>
              </a:r>
            </a:p>
          </p:txBody>
        </p:sp>
        <p:sp>
          <p:nvSpPr>
            <p:cNvPr id="33" name="Text Box 43"/>
            <p:cNvSpPr txBox="1">
              <a:spLocks noChangeArrowheads="1"/>
            </p:cNvSpPr>
            <p:nvPr/>
          </p:nvSpPr>
          <p:spPr bwMode="auto">
            <a:xfrm>
              <a:off x="4713" y="2683"/>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1</a:t>
              </a:r>
            </a:p>
          </p:txBody>
        </p:sp>
        <p:sp>
          <p:nvSpPr>
            <p:cNvPr id="34" name="Text Box 44"/>
            <p:cNvSpPr txBox="1">
              <a:spLocks noChangeArrowheads="1"/>
            </p:cNvSpPr>
            <p:nvPr/>
          </p:nvSpPr>
          <p:spPr bwMode="auto">
            <a:xfrm>
              <a:off x="4627" y="1383"/>
              <a:ext cx="385"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Y</a:t>
              </a:r>
              <a:r>
                <a:rPr kumimoji="1" lang="en-US" altLang="zh-CN" sz="3200" b="1" baseline="-25000">
                  <a:ea typeface="宋体" charset="-122"/>
                </a:rPr>
                <a:t>0</a:t>
              </a:r>
              <a:endParaRPr kumimoji="1" lang="en-US" altLang="zh-CN" sz="3200" b="1">
                <a:ea typeface="宋体" charset="-122"/>
              </a:endParaRPr>
            </a:p>
          </p:txBody>
        </p:sp>
        <p:sp>
          <p:nvSpPr>
            <p:cNvPr id="35" name="Text Box 45"/>
            <p:cNvSpPr txBox="1">
              <a:spLocks noChangeArrowheads="1"/>
            </p:cNvSpPr>
            <p:nvPr/>
          </p:nvSpPr>
          <p:spPr bwMode="auto">
            <a:xfrm>
              <a:off x="3993" y="1383"/>
              <a:ext cx="385"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Y</a:t>
              </a:r>
              <a:r>
                <a:rPr kumimoji="1" lang="en-US" altLang="zh-CN" sz="3200" b="1" baseline="-25000">
                  <a:ea typeface="宋体" charset="-122"/>
                </a:rPr>
                <a:t>2</a:t>
              </a:r>
              <a:endParaRPr kumimoji="1" lang="en-US" altLang="zh-CN" sz="3200" b="1">
                <a:ea typeface="宋体" charset="-122"/>
              </a:endParaRPr>
            </a:p>
          </p:txBody>
        </p:sp>
        <p:sp>
          <p:nvSpPr>
            <p:cNvPr id="36" name="Text Box 46"/>
            <p:cNvSpPr txBox="1">
              <a:spLocks noChangeArrowheads="1"/>
            </p:cNvSpPr>
            <p:nvPr/>
          </p:nvSpPr>
          <p:spPr bwMode="auto">
            <a:xfrm>
              <a:off x="2744" y="1387"/>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I</a:t>
              </a:r>
              <a:r>
                <a:rPr kumimoji="1" lang="en-US" altLang="zh-CN" sz="3200" b="1" baseline="-25000">
                  <a:ea typeface="宋体" charset="-122"/>
                </a:rPr>
                <a:t>5</a:t>
              </a:r>
              <a:endParaRPr kumimoji="1" lang="en-US" altLang="zh-CN" sz="3200" b="1">
                <a:ea typeface="宋体" charset="-122"/>
              </a:endParaRPr>
            </a:p>
          </p:txBody>
        </p:sp>
        <p:sp>
          <p:nvSpPr>
            <p:cNvPr id="37" name="Text Box 47"/>
            <p:cNvSpPr txBox="1">
              <a:spLocks noChangeArrowheads="1"/>
            </p:cNvSpPr>
            <p:nvPr/>
          </p:nvSpPr>
          <p:spPr bwMode="auto">
            <a:xfrm>
              <a:off x="2353" y="1386"/>
              <a:ext cx="300"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I</a:t>
              </a:r>
              <a:r>
                <a:rPr kumimoji="1" lang="en-US" altLang="zh-CN" sz="3200" b="1" baseline="-25000">
                  <a:ea typeface="宋体" charset="-122"/>
                </a:rPr>
                <a:t>4</a:t>
              </a:r>
              <a:endParaRPr kumimoji="1" lang="en-US" altLang="zh-CN" sz="3200" b="1">
                <a:ea typeface="宋体" charset="-122"/>
              </a:endParaRPr>
            </a:p>
          </p:txBody>
        </p:sp>
        <p:sp>
          <p:nvSpPr>
            <p:cNvPr id="38" name="Text Box 48"/>
            <p:cNvSpPr txBox="1">
              <a:spLocks noChangeArrowheads="1"/>
            </p:cNvSpPr>
            <p:nvPr/>
          </p:nvSpPr>
          <p:spPr bwMode="auto">
            <a:xfrm>
              <a:off x="4340" y="1383"/>
              <a:ext cx="385"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Y</a:t>
              </a:r>
              <a:r>
                <a:rPr kumimoji="1" lang="en-US" altLang="zh-CN" sz="3200" b="1" baseline="-25000">
                  <a:ea typeface="宋体" charset="-122"/>
                </a:rPr>
                <a:t>1</a:t>
              </a:r>
              <a:endParaRPr kumimoji="1" lang="en-US" altLang="zh-CN" sz="3200" b="1">
                <a:ea typeface="宋体" charset="-122"/>
              </a:endParaRPr>
            </a:p>
          </p:txBody>
        </p:sp>
        <p:sp>
          <p:nvSpPr>
            <p:cNvPr id="39" name="Text Box 49"/>
            <p:cNvSpPr txBox="1">
              <a:spLocks noChangeArrowheads="1"/>
            </p:cNvSpPr>
            <p:nvPr/>
          </p:nvSpPr>
          <p:spPr bwMode="auto">
            <a:xfrm>
              <a:off x="1990" y="1386"/>
              <a:ext cx="300"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I</a:t>
              </a:r>
              <a:r>
                <a:rPr kumimoji="1" lang="en-US" altLang="zh-CN" sz="3200" b="1" baseline="-25000">
                  <a:ea typeface="宋体" charset="-122"/>
                </a:rPr>
                <a:t>3</a:t>
              </a:r>
              <a:endParaRPr kumimoji="1" lang="en-US" altLang="zh-CN" sz="3200" b="1">
                <a:ea typeface="宋体" charset="-122"/>
              </a:endParaRPr>
            </a:p>
          </p:txBody>
        </p:sp>
        <p:sp>
          <p:nvSpPr>
            <p:cNvPr id="40" name="Text Box 50"/>
            <p:cNvSpPr txBox="1">
              <a:spLocks noChangeArrowheads="1"/>
            </p:cNvSpPr>
            <p:nvPr/>
          </p:nvSpPr>
          <p:spPr bwMode="auto">
            <a:xfrm>
              <a:off x="3152" y="1386"/>
              <a:ext cx="300"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I</a:t>
              </a:r>
              <a:r>
                <a:rPr kumimoji="1" lang="en-US" altLang="zh-CN" sz="3200" b="1" baseline="-25000">
                  <a:ea typeface="宋体" charset="-122"/>
                </a:rPr>
                <a:t>6</a:t>
              </a:r>
              <a:endParaRPr kumimoji="1" lang="en-US" altLang="zh-CN" sz="3200" b="1">
                <a:ea typeface="宋体" charset="-122"/>
              </a:endParaRPr>
            </a:p>
          </p:txBody>
        </p:sp>
        <p:sp>
          <p:nvSpPr>
            <p:cNvPr id="41" name="Text Box 51"/>
            <p:cNvSpPr txBox="1">
              <a:spLocks noChangeArrowheads="1"/>
            </p:cNvSpPr>
            <p:nvPr/>
          </p:nvSpPr>
          <p:spPr bwMode="auto">
            <a:xfrm>
              <a:off x="3515" y="1386"/>
              <a:ext cx="300"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I</a:t>
              </a:r>
              <a:r>
                <a:rPr kumimoji="1" lang="en-US" altLang="zh-CN" sz="3200" b="1" baseline="-25000">
                  <a:ea typeface="宋体" charset="-122"/>
                </a:rPr>
                <a:t>7</a:t>
              </a:r>
              <a:endParaRPr kumimoji="1" lang="en-US" altLang="zh-CN" sz="3200" b="1">
                <a:ea typeface="宋体" charset="-122"/>
              </a:endParaRPr>
            </a:p>
          </p:txBody>
        </p:sp>
        <p:sp>
          <p:nvSpPr>
            <p:cNvPr id="42" name="Text Box 52"/>
            <p:cNvSpPr txBox="1">
              <a:spLocks noChangeArrowheads="1"/>
            </p:cNvSpPr>
            <p:nvPr/>
          </p:nvSpPr>
          <p:spPr bwMode="auto">
            <a:xfrm>
              <a:off x="4442" y="2887"/>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3200" b="1">
                  <a:ea typeface="宋体" charset="-122"/>
                </a:rPr>
                <a:t>1</a:t>
              </a:r>
            </a:p>
          </p:txBody>
        </p:sp>
        <p:sp>
          <p:nvSpPr>
            <p:cNvPr id="43" name="Text Box 53"/>
            <p:cNvSpPr txBox="1">
              <a:spLocks noChangeArrowheads="1"/>
            </p:cNvSpPr>
            <p:nvPr/>
          </p:nvSpPr>
          <p:spPr bwMode="auto">
            <a:xfrm>
              <a:off x="4713" y="2901"/>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3200" b="1">
                  <a:ea typeface="宋体" charset="-122"/>
                </a:rPr>
                <a:t>0</a:t>
              </a:r>
            </a:p>
          </p:txBody>
        </p:sp>
        <p:sp>
          <p:nvSpPr>
            <p:cNvPr id="44" name="Text Box 54"/>
            <p:cNvSpPr txBox="1">
              <a:spLocks noChangeArrowheads="1"/>
            </p:cNvSpPr>
            <p:nvPr/>
          </p:nvSpPr>
          <p:spPr bwMode="auto">
            <a:xfrm>
              <a:off x="1582" y="1387"/>
              <a:ext cx="30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I</a:t>
              </a:r>
              <a:r>
                <a:rPr kumimoji="1" lang="en-US" altLang="zh-CN" sz="3200" b="1" baseline="-25000">
                  <a:ea typeface="宋体" charset="-122"/>
                </a:rPr>
                <a:t>2</a:t>
              </a:r>
              <a:endParaRPr kumimoji="1" lang="en-US" altLang="zh-CN" sz="3200" b="1">
                <a:ea typeface="宋体" charset="-122"/>
              </a:endParaRPr>
            </a:p>
          </p:txBody>
        </p:sp>
        <p:sp>
          <p:nvSpPr>
            <p:cNvPr id="45" name="Text Box 55"/>
            <p:cNvSpPr txBox="1">
              <a:spLocks noChangeArrowheads="1"/>
            </p:cNvSpPr>
            <p:nvPr/>
          </p:nvSpPr>
          <p:spPr bwMode="auto">
            <a:xfrm>
              <a:off x="1262" y="1386"/>
              <a:ext cx="300"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I</a:t>
              </a:r>
              <a:r>
                <a:rPr kumimoji="1" lang="en-US" altLang="zh-CN" sz="3200" b="1" baseline="-25000">
                  <a:ea typeface="宋体" charset="-122"/>
                </a:rPr>
                <a:t>1</a:t>
              </a:r>
              <a:endParaRPr kumimoji="1" lang="en-US" altLang="zh-CN" sz="3200" b="1">
                <a:ea typeface="宋体" charset="-122"/>
              </a:endParaRPr>
            </a:p>
          </p:txBody>
        </p:sp>
        <p:sp>
          <p:nvSpPr>
            <p:cNvPr id="46" name="Text Box 56"/>
            <p:cNvSpPr txBox="1">
              <a:spLocks noChangeArrowheads="1"/>
            </p:cNvSpPr>
            <p:nvPr/>
          </p:nvSpPr>
          <p:spPr bwMode="auto">
            <a:xfrm>
              <a:off x="884" y="1372"/>
              <a:ext cx="299" cy="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zh-CN" sz="3200" b="1">
                  <a:ea typeface="宋体" charset="-122"/>
                </a:rPr>
                <a:t>I</a:t>
              </a:r>
              <a:r>
                <a:rPr kumimoji="1" lang="en-US" altLang="zh-CN" sz="3200" b="1" baseline="-25000">
                  <a:ea typeface="宋体" charset="-122"/>
                </a:rPr>
                <a:t>0</a:t>
              </a:r>
              <a:endParaRPr kumimoji="1" lang="en-US" altLang="zh-CN" sz="3200" b="1">
                <a:ea typeface="宋体" charset="-122"/>
              </a:endParaRPr>
            </a:p>
          </p:txBody>
        </p:sp>
        <p:sp>
          <p:nvSpPr>
            <p:cNvPr id="47" name="Line 57"/>
            <p:cNvSpPr>
              <a:spLocks noChangeShapeType="1"/>
            </p:cNvSpPr>
            <p:nvPr/>
          </p:nvSpPr>
          <p:spPr bwMode="auto">
            <a:xfrm>
              <a:off x="656" y="1437"/>
              <a:ext cx="4764" cy="0"/>
            </a:xfrm>
            <a:prstGeom prst="line">
              <a:avLst/>
            </a:prstGeom>
            <a:noFill/>
            <a:ln w="190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Text Box 58"/>
            <p:cNvSpPr txBox="1">
              <a:spLocks noChangeArrowheads="1"/>
            </p:cNvSpPr>
            <p:nvPr/>
          </p:nvSpPr>
          <p:spPr bwMode="auto">
            <a:xfrm>
              <a:off x="1524" y="1133"/>
              <a:ext cx="71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800" b="1">
                  <a:ea typeface="宋体" charset="-122"/>
                </a:rPr>
                <a:t>inputs</a:t>
              </a:r>
              <a:endParaRPr kumimoji="1" lang="en-US" altLang="zh-CN" sz="3200" b="1">
                <a:ea typeface="宋体" charset="-122"/>
              </a:endParaRPr>
            </a:p>
          </p:txBody>
        </p:sp>
        <p:sp>
          <p:nvSpPr>
            <p:cNvPr id="49" name="Text Box 59"/>
            <p:cNvSpPr txBox="1">
              <a:spLocks noChangeArrowheads="1"/>
            </p:cNvSpPr>
            <p:nvPr/>
          </p:nvSpPr>
          <p:spPr bwMode="auto">
            <a:xfrm>
              <a:off x="4075" y="1111"/>
              <a:ext cx="8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800" b="1">
                  <a:ea typeface="宋体" charset="-122"/>
                </a:rPr>
                <a:t>outputs</a:t>
              </a:r>
              <a:endParaRPr kumimoji="1" lang="en-US" altLang="zh-CN" sz="3200" b="1">
                <a:ea typeface="宋体" charset="-122"/>
              </a:endParaRPr>
            </a:p>
          </p:txBody>
        </p:sp>
        <p:sp>
          <p:nvSpPr>
            <p:cNvPr id="50" name="Line 60"/>
            <p:cNvSpPr>
              <a:spLocks noChangeShapeType="1"/>
            </p:cNvSpPr>
            <p:nvPr/>
          </p:nvSpPr>
          <p:spPr bwMode="auto">
            <a:xfrm>
              <a:off x="537" y="1140"/>
              <a:ext cx="4883" cy="0"/>
            </a:xfrm>
            <a:prstGeom prst="line">
              <a:avLst/>
            </a:prstGeom>
            <a:noFill/>
            <a:ln w="28575"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61"/>
            <p:cNvSpPr>
              <a:spLocks noChangeShapeType="1"/>
            </p:cNvSpPr>
            <p:nvPr/>
          </p:nvSpPr>
          <p:spPr bwMode="auto">
            <a:xfrm>
              <a:off x="3923" y="1140"/>
              <a:ext cx="0" cy="2366"/>
            </a:xfrm>
            <a:prstGeom prst="line">
              <a:avLst/>
            </a:prstGeom>
            <a:noFill/>
            <a:ln w="28575"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62"/>
            <p:cNvSpPr>
              <a:spLocks noChangeShapeType="1"/>
            </p:cNvSpPr>
            <p:nvPr/>
          </p:nvSpPr>
          <p:spPr bwMode="auto">
            <a:xfrm flipH="1">
              <a:off x="431" y="3521"/>
              <a:ext cx="4989" cy="0"/>
            </a:xfrm>
            <a:prstGeom prst="line">
              <a:avLst/>
            </a:prstGeom>
            <a:noFill/>
            <a:ln w="28575"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5877130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Encoders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The Decimal-to-BCD Encoder</a:t>
            </a:r>
          </a:p>
        </p:txBody>
      </p:sp>
      <p:graphicFrame>
        <p:nvGraphicFramePr>
          <p:cNvPr id="21" name="Object 7"/>
          <p:cNvGraphicFramePr>
            <a:graphicFrameLocks noChangeAspect="1"/>
          </p:cNvGraphicFramePr>
          <p:nvPr>
            <p:extLst>
              <p:ext uri="{D42A27DB-BD31-4B8C-83A1-F6EECF244321}">
                <p14:modId xmlns:p14="http://schemas.microsoft.com/office/powerpoint/2010/main" val="929977742"/>
              </p:ext>
            </p:extLst>
          </p:nvPr>
        </p:nvGraphicFramePr>
        <p:xfrm>
          <a:off x="3429000" y="4173488"/>
          <a:ext cx="2667000" cy="2417763"/>
        </p:xfrm>
        <a:graphic>
          <a:graphicData uri="http://schemas.openxmlformats.org/presentationml/2006/ole">
            <mc:AlternateContent xmlns:mc="http://schemas.openxmlformats.org/markup-compatibility/2006">
              <mc:Choice xmlns:v="urn:schemas-microsoft-com:vml" Requires="v">
                <p:oleObj spid="_x0000_s138655" name="CorelDRAW" r:id="rId4" imgW="1351708" imgH="1224727" progId="CorelDRAW.Graphic.13">
                  <p:embed/>
                </p:oleObj>
              </mc:Choice>
              <mc:Fallback>
                <p:oleObj name="CorelDRAW" r:id="rId4" imgW="1351708" imgH="1224727" progId="CorelDRAW.Graphic.1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4173488"/>
                        <a:ext cx="2667000" cy="241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Text Box 8"/>
          <p:cNvSpPr txBox="1">
            <a:spLocks noChangeArrowheads="1"/>
          </p:cNvSpPr>
          <p:nvPr/>
        </p:nvSpPr>
        <p:spPr bwMode="auto">
          <a:xfrm>
            <a:off x="6032500" y="4884688"/>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1</a:t>
            </a:r>
            <a:endParaRPr lang="en-US" altLang="zh-CN" sz="1600">
              <a:solidFill>
                <a:srgbClr val="FF0000"/>
              </a:solidFill>
              <a:latin typeface="Arial" charset="0"/>
              <a:ea typeface="宋体" charset="-122"/>
            </a:endParaRPr>
          </a:p>
        </p:txBody>
      </p:sp>
      <p:sp>
        <p:nvSpPr>
          <p:cNvPr id="23" name="Text Box 9"/>
          <p:cNvSpPr txBox="1">
            <a:spLocks noChangeArrowheads="1"/>
          </p:cNvSpPr>
          <p:nvPr/>
        </p:nvSpPr>
        <p:spPr bwMode="auto">
          <a:xfrm>
            <a:off x="6019800" y="4249688"/>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0</a:t>
            </a:r>
            <a:endParaRPr lang="en-US" altLang="zh-CN" sz="1600">
              <a:solidFill>
                <a:srgbClr val="FF0000"/>
              </a:solidFill>
              <a:latin typeface="Arial" charset="0"/>
              <a:ea typeface="宋体" charset="-122"/>
            </a:endParaRPr>
          </a:p>
        </p:txBody>
      </p:sp>
      <p:sp>
        <p:nvSpPr>
          <p:cNvPr id="24" name="Text Box 10"/>
          <p:cNvSpPr txBox="1">
            <a:spLocks noChangeArrowheads="1"/>
          </p:cNvSpPr>
          <p:nvPr/>
        </p:nvSpPr>
        <p:spPr bwMode="auto">
          <a:xfrm>
            <a:off x="6032500" y="5519688"/>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2</a:t>
            </a:r>
            <a:endParaRPr lang="en-US" altLang="zh-CN" sz="1600">
              <a:solidFill>
                <a:srgbClr val="FF0000"/>
              </a:solidFill>
              <a:latin typeface="Arial" charset="0"/>
              <a:ea typeface="宋体" charset="-122"/>
            </a:endParaRPr>
          </a:p>
        </p:txBody>
      </p:sp>
      <p:sp>
        <p:nvSpPr>
          <p:cNvPr id="25" name="Text Box 11"/>
          <p:cNvSpPr txBox="1">
            <a:spLocks noChangeArrowheads="1"/>
          </p:cNvSpPr>
          <p:nvPr/>
        </p:nvSpPr>
        <p:spPr bwMode="auto">
          <a:xfrm>
            <a:off x="6032500" y="6154688"/>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3</a:t>
            </a:r>
            <a:endParaRPr lang="en-US" altLang="zh-CN" sz="1600">
              <a:solidFill>
                <a:srgbClr val="FF0000"/>
              </a:solidFill>
              <a:latin typeface="Arial" charset="0"/>
              <a:ea typeface="宋体" charset="-122"/>
            </a:endParaRPr>
          </a:p>
        </p:txBody>
      </p:sp>
      <p:sp>
        <p:nvSpPr>
          <p:cNvPr id="26" name="WordArt 21"/>
          <p:cNvSpPr>
            <a:spLocks noChangeArrowheads="1" noChangeShapeType="1" noTextEdit="1"/>
          </p:cNvSpPr>
          <p:nvPr/>
        </p:nvSpPr>
        <p:spPr bwMode="auto">
          <a:xfrm>
            <a:off x="990600" y="2497088"/>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41" name="Text Box 23"/>
          <p:cNvSpPr txBox="1">
            <a:spLocks noChangeArrowheads="1"/>
          </p:cNvSpPr>
          <p:nvPr/>
        </p:nvSpPr>
        <p:spPr bwMode="auto">
          <a:xfrm>
            <a:off x="2362200" y="2420888"/>
            <a:ext cx="660241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CN" sz="2200" dirty="0">
                <a:ea typeface="宋体" charset="-122"/>
              </a:rPr>
              <a:t>Show how the decimal-to-BCD encoder converts the decimal number 3 into a BCD 0011.</a:t>
            </a:r>
          </a:p>
        </p:txBody>
      </p:sp>
      <p:sp>
        <p:nvSpPr>
          <p:cNvPr id="42" name="Text Box 24"/>
          <p:cNvSpPr txBox="1">
            <a:spLocks noChangeArrowheads="1"/>
          </p:cNvSpPr>
          <p:nvPr/>
        </p:nvSpPr>
        <p:spPr bwMode="auto">
          <a:xfrm>
            <a:off x="2362200" y="3106688"/>
            <a:ext cx="645827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a:ea typeface="宋体" charset="-122"/>
              </a:rPr>
              <a:t>The top two OR gates have ones as indicated with the red lines. Thus the output is 0111.</a:t>
            </a:r>
          </a:p>
        </p:txBody>
      </p:sp>
      <p:grpSp>
        <p:nvGrpSpPr>
          <p:cNvPr id="43" name="Group 44"/>
          <p:cNvGrpSpPr>
            <a:grpSpLocks/>
          </p:cNvGrpSpPr>
          <p:nvPr/>
        </p:nvGrpSpPr>
        <p:grpSpPr bwMode="auto">
          <a:xfrm>
            <a:off x="3441700" y="4097288"/>
            <a:ext cx="2667000" cy="2514600"/>
            <a:chOff x="3312" y="2016"/>
            <a:chExt cx="1680" cy="1584"/>
          </a:xfrm>
        </p:grpSpPr>
        <p:sp>
          <p:nvSpPr>
            <p:cNvPr id="44" name="Rectangle 43"/>
            <p:cNvSpPr>
              <a:spLocks noChangeArrowheads="1"/>
            </p:cNvSpPr>
            <p:nvPr/>
          </p:nvSpPr>
          <p:spPr bwMode="auto">
            <a:xfrm>
              <a:off x="3312" y="2016"/>
              <a:ext cx="1680" cy="15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5" name="Object 42"/>
            <p:cNvGraphicFramePr>
              <a:graphicFrameLocks noChangeAspect="1"/>
            </p:cNvGraphicFramePr>
            <p:nvPr/>
          </p:nvGraphicFramePr>
          <p:xfrm>
            <a:off x="3312" y="2064"/>
            <a:ext cx="1680" cy="1523"/>
          </p:xfrm>
          <a:graphic>
            <a:graphicData uri="http://schemas.openxmlformats.org/presentationml/2006/ole">
              <mc:AlternateContent xmlns:mc="http://schemas.openxmlformats.org/markup-compatibility/2006">
                <mc:Choice xmlns:v="urn:schemas-microsoft-com:vml" Requires="v">
                  <p:oleObj spid="_x0000_s138656" name="CorelDRAW" r:id="rId6" imgW="1351708" imgH="1224727" progId="CorelDRAW.Graphic.13">
                    <p:embed/>
                  </p:oleObj>
                </mc:Choice>
                <mc:Fallback>
                  <p:oleObj name="CorelDRAW" r:id="rId6" imgW="1351708" imgH="1224727" progId="CorelDRAW.Graphic.1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 y="2064"/>
                          <a:ext cx="1680" cy="1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6" name="Text Box 12"/>
          <p:cNvSpPr txBox="1">
            <a:spLocks noChangeArrowheads="1"/>
          </p:cNvSpPr>
          <p:nvPr/>
        </p:nvSpPr>
        <p:spPr bwMode="auto">
          <a:xfrm>
            <a:off x="3200400" y="40972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1</a:t>
            </a:r>
          </a:p>
        </p:txBody>
      </p:sp>
      <p:sp>
        <p:nvSpPr>
          <p:cNvPr id="47" name="Text Box 13"/>
          <p:cNvSpPr txBox="1">
            <a:spLocks noChangeArrowheads="1"/>
          </p:cNvSpPr>
          <p:nvPr/>
        </p:nvSpPr>
        <p:spPr bwMode="auto">
          <a:xfrm>
            <a:off x="3200400" y="44782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2</a:t>
            </a:r>
          </a:p>
        </p:txBody>
      </p:sp>
      <p:sp>
        <p:nvSpPr>
          <p:cNvPr id="48" name="Text Box 14"/>
          <p:cNvSpPr txBox="1">
            <a:spLocks noChangeArrowheads="1"/>
          </p:cNvSpPr>
          <p:nvPr/>
        </p:nvSpPr>
        <p:spPr bwMode="auto">
          <a:xfrm>
            <a:off x="3200400" y="47830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3</a:t>
            </a:r>
          </a:p>
        </p:txBody>
      </p:sp>
      <p:sp>
        <p:nvSpPr>
          <p:cNvPr id="49" name="Text Box 15"/>
          <p:cNvSpPr txBox="1">
            <a:spLocks noChangeArrowheads="1"/>
          </p:cNvSpPr>
          <p:nvPr/>
        </p:nvSpPr>
        <p:spPr bwMode="auto">
          <a:xfrm>
            <a:off x="3200400" y="53164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4</a:t>
            </a:r>
          </a:p>
        </p:txBody>
      </p:sp>
      <p:sp>
        <p:nvSpPr>
          <p:cNvPr id="50" name="Text Box 16"/>
          <p:cNvSpPr txBox="1">
            <a:spLocks noChangeArrowheads="1"/>
          </p:cNvSpPr>
          <p:nvPr/>
        </p:nvSpPr>
        <p:spPr bwMode="auto">
          <a:xfrm>
            <a:off x="3200400" y="54688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5</a:t>
            </a:r>
          </a:p>
        </p:txBody>
      </p:sp>
      <p:sp>
        <p:nvSpPr>
          <p:cNvPr id="51" name="Text Box 17"/>
          <p:cNvSpPr txBox="1">
            <a:spLocks noChangeArrowheads="1"/>
          </p:cNvSpPr>
          <p:nvPr/>
        </p:nvSpPr>
        <p:spPr bwMode="auto">
          <a:xfrm>
            <a:off x="3200400" y="56212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6</a:t>
            </a:r>
          </a:p>
        </p:txBody>
      </p:sp>
      <p:sp>
        <p:nvSpPr>
          <p:cNvPr id="52" name="Text Box 18"/>
          <p:cNvSpPr txBox="1">
            <a:spLocks noChangeArrowheads="1"/>
          </p:cNvSpPr>
          <p:nvPr/>
        </p:nvSpPr>
        <p:spPr bwMode="auto">
          <a:xfrm>
            <a:off x="3200400" y="57736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7</a:t>
            </a:r>
          </a:p>
        </p:txBody>
      </p:sp>
      <p:sp>
        <p:nvSpPr>
          <p:cNvPr id="53" name="Text Box 19"/>
          <p:cNvSpPr txBox="1">
            <a:spLocks noChangeArrowheads="1"/>
          </p:cNvSpPr>
          <p:nvPr/>
        </p:nvSpPr>
        <p:spPr bwMode="auto">
          <a:xfrm>
            <a:off x="3200400" y="60022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8</a:t>
            </a:r>
          </a:p>
        </p:txBody>
      </p:sp>
      <p:sp>
        <p:nvSpPr>
          <p:cNvPr id="54" name="Text Box 20"/>
          <p:cNvSpPr txBox="1">
            <a:spLocks noChangeArrowheads="1"/>
          </p:cNvSpPr>
          <p:nvPr/>
        </p:nvSpPr>
        <p:spPr bwMode="auto">
          <a:xfrm>
            <a:off x="3200400" y="638328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9</a:t>
            </a:r>
          </a:p>
        </p:txBody>
      </p:sp>
      <p:grpSp>
        <p:nvGrpSpPr>
          <p:cNvPr id="55" name="Group 41"/>
          <p:cNvGrpSpPr>
            <a:grpSpLocks/>
          </p:cNvGrpSpPr>
          <p:nvPr/>
        </p:nvGrpSpPr>
        <p:grpSpPr bwMode="auto">
          <a:xfrm>
            <a:off x="3425825" y="4021088"/>
            <a:ext cx="396875" cy="2573338"/>
            <a:chOff x="3302" y="1968"/>
            <a:chExt cx="250" cy="1621"/>
          </a:xfrm>
        </p:grpSpPr>
        <p:sp>
          <p:nvSpPr>
            <p:cNvPr id="56" name="Text Box 26"/>
            <p:cNvSpPr txBox="1">
              <a:spLocks noChangeArrowheads="1"/>
            </p:cNvSpPr>
            <p:nvPr/>
          </p:nvSpPr>
          <p:spPr bwMode="auto">
            <a:xfrm>
              <a:off x="3302" y="1968"/>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0</a:t>
              </a:r>
            </a:p>
          </p:txBody>
        </p:sp>
        <p:sp>
          <p:nvSpPr>
            <p:cNvPr id="57" name="Text Box 27"/>
            <p:cNvSpPr txBox="1">
              <a:spLocks noChangeArrowheads="1"/>
            </p:cNvSpPr>
            <p:nvPr/>
          </p:nvSpPr>
          <p:spPr bwMode="auto">
            <a:xfrm>
              <a:off x="3302" y="2976"/>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0</a:t>
              </a:r>
            </a:p>
          </p:txBody>
        </p:sp>
        <p:sp>
          <p:nvSpPr>
            <p:cNvPr id="58" name="Text Box 28"/>
            <p:cNvSpPr txBox="1">
              <a:spLocks noChangeArrowheads="1"/>
            </p:cNvSpPr>
            <p:nvPr/>
          </p:nvSpPr>
          <p:spPr bwMode="auto">
            <a:xfrm>
              <a:off x="3302" y="2208"/>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0</a:t>
              </a:r>
            </a:p>
          </p:txBody>
        </p:sp>
        <p:sp>
          <p:nvSpPr>
            <p:cNvPr id="59" name="Text Box 29"/>
            <p:cNvSpPr txBox="1">
              <a:spLocks noChangeArrowheads="1"/>
            </p:cNvSpPr>
            <p:nvPr/>
          </p:nvSpPr>
          <p:spPr bwMode="auto">
            <a:xfrm>
              <a:off x="3302" y="2847"/>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0</a:t>
              </a:r>
            </a:p>
          </p:txBody>
        </p:sp>
        <p:sp>
          <p:nvSpPr>
            <p:cNvPr id="60" name="Text Box 30"/>
            <p:cNvSpPr txBox="1">
              <a:spLocks noChangeArrowheads="1"/>
            </p:cNvSpPr>
            <p:nvPr/>
          </p:nvSpPr>
          <p:spPr bwMode="auto">
            <a:xfrm>
              <a:off x="3302" y="2736"/>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0</a:t>
              </a:r>
            </a:p>
          </p:txBody>
        </p:sp>
        <p:sp>
          <p:nvSpPr>
            <p:cNvPr id="61" name="Text Box 31"/>
            <p:cNvSpPr txBox="1">
              <a:spLocks noChangeArrowheads="1"/>
            </p:cNvSpPr>
            <p:nvPr/>
          </p:nvSpPr>
          <p:spPr bwMode="auto">
            <a:xfrm>
              <a:off x="3302" y="2919"/>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solidFill>
                    <a:srgbClr val="FF0000"/>
                  </a:solidFill>
                  <a:ea typeface="宋体" charset="-122"/>
                </a:rPr>
                <a:t>0</a:t>
              </a:r>
            </a:p>
          </p:txBody>
        </p:sp>
        <p:sp>
          <p:nvSpPr>
            <p:cNvPr id="62" name="Text Box 33"/>
            <p:cNvSpPr txBox="1">
              <a:spLocks noChangeArrowheads="1"/>
            </p:cNvSpPr>
            <p:nvPr/>
          </p:nvSpPr>
          <p:spPr bwMode="auto">
            <a:xfrm>
              <a:off x="3302" y="3178"/>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0</a:t>
              </a:r>
            </a:p>
          </p:txBody>
        </p:sp>
        <p:sp>
          <p:nvSpPr>
            <p:cNvPr id="63" name="Text Box 35"/>
            <p:cNvSpPr txBox="1">
              <a:spLocks noChangeArrowheads="1"/>
            </p:cNvSpPr>
            <p:nvPr/>
          </p:nvSpPr>
          <p:spPr bwMode="auto">
            <a:xfrm>
              <a:off x="3302" y="3397"/>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0</a:t>
              </a:r>
            </a:p>
          </p:txBody>
        </p:sp>
        <p:sp>
          <p:nvSpPr>
            <p:cNvPr id="64" name="Text Box 36"/>
            <p:cNvSpPr txBox="1">
              <a:spLocks noChangeArrowheads="1"/>
            </p:cNvSpPr>
            <p:nvPr/>
          </p:nvSpPr>
          <p:spPr bwMode="auto">
            <a:xfrm>
              <a:off x="3312" y="2352"/>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1</a:t>
              </a:r>
            </a:p>
          </p:txBody>
        </p:sp>
      </p:grpSp>
      <p:sp>
        <p:nvSpPr>
          <p:cNvPr id="65" name="Text Box 34"/>
          <p:cNvSpPr txBox="1">
            <a:spLocks noChangeArrowheads="1"/>
          </p:cNvSpPr>
          <p:nvPr/>
        </p:nvSpPr>
        <p:spPr bwMode="auto">
          <a:xfrm>
            <a:off x="5803900" y="60022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0</a:t>
            </a:r>
          </a:p>
        </p:txBody>
      </p:sp>
      <p:sp>
        <p:nvSpPr>
          <p:cNvPr id="66" name="Text Box 45"/>
          <p:cNvSpPr txBox="1">
            <a:spLocks noChangeArrowheads="1"/>
          </p:cNvSpPr>
          <p:nvPr/>
        </p:nvSpPr>
        <p:spPr bwMode="auto">
          <a:xfrm>
            <a:off x="5803900" y="53926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0</a:t>
            </a:r>
          </a:p>
        </p:txBody>
      </p:sp>
      <p:sp>
        <p:nvSpPr>
          <p:cNvPr id="67" name="Text Box 46"/>
          <p:cNvSpPr txBox="1">
            <a:spLocks noChangeArrowheads="1"/>
          </p:cNvSpPr>
          <p:nvPr/>
        </p:nvSpPr>
        <p:spPr bwMode="auto">
          <a:xfrm>
            <a:off x="5803900" y="47830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1</a:t>
            </a:r>
          </a:p>
        </p:txBody>
      </p:sp>
      <p:sp>
        <p:nvSpPr>
          <p:cNvPr id="68" name="Text Box 47"/>
          <p:cNvSpPr txBox="1">
            <a:spLocks noChangeArrowheads="1"/>
          </p:cNvSpPr>
          <p:nvPr/>
        </p:nvSpPr>
        <p:spPr bwMode="auto">
          <a:xfrm>
            <a:off x="5803900" y="40972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1</a:t>
            </a:r>
          </a:p>
        </p:txBody>
      </p:sp>
    </p:spTree>
    <p:extLst>
      <p:ext uri="{BB962C8B-B14F-4D97-AF65-F5344CB8AC3E}">
        <p14:creationId xmlns:p14="http://schemas.microsoft.com/office/powerpoint/2010/main" val="86780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1+#ppt_w/2"/>
                                          </p:val>
                                        </p:tav>
                                        <p:tav tm="100000">
                                          <p:val>
                                            <p:strVal val="#ppt_x"/>
                                          </p:val>
                                        </p:tav>
                                      </p:tavLst>
                                    </p:anim>
                                    <p:anim calcmode="lin" valueType="num">
                                      <p:cBhvr additive="base">
                                        <p:cTn id="8" dur="5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dissolve">
                                      <p:cBhvr>
                                        <p:cTn id="12" dur="500"/>
                                        <p:tgtEl>
                                          <p:spTgt spid="55"/>
                                        </p:tgtEl>
                                      </p:cBhvr>
                                    </p:animEffect>
                                  </p:childTnLst>
                                </p:cTn>
                              </p:par>
                            </p:childTnLst>
                          </p:cTn>
                        </p:par>
                        <p:par>
                          <p:cTn id="13" fill="hold">
                            <p:stCondLst>
                              <p:cond delay="1000"/>
                            </p:stCondLst>
                            <p:childTnLst>
                              <p:par>
                                <p:cTn id="14" presetID="9" presetClass="entr" presetSubtype="0" fill="hold" nodeType="after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dissolve">
                                      <p:cBhvr>
                                        <p:cTn id="16" dur="500"/>
                                        <p:tgtEl>
                                          <p:spTgt spid="43"/>
                                        </p:tgtEl>
                                      </p:cBhvr>
                                    </p:animEffect>
                                  </p:childTnLst>
                                </p:cTn>
                              </p:par>
                            </p:childTnLst>
                          </p:cTn>
                        </p:par>
                        <p:par>
                          <p:cTn id="17" fill="hold">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dissolve">
                                      <p:cBhvr>
                                        <p:cTn id="20" dur="500"/>
                                        <p:tgtEl>
                                          <p:spTgt spid="6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dissolve">
                                      <p:cBhvr>
                                        <p:cTn id="23" dur="500"/>
                                        <p:tgtEl>
                                          <p:spTgt spid="6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dissolve">
                                      <p:cBhvr>
                                        <p:cTn id="26" dur="500"/>
                                        <p:tgtEl>
                                          <p:spTgt spid="6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dissolve">
                                      <p:cBhvr>
                                        <p:cTn id="2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5" grpId="0"/>
      <p:bldP spid="66" grpId="0"/>
      <p:bldP spid="67" grpId="0"/>
      <p:bldP spid="6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Encoders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The Decimal-to-BCD </a:t>
            </a:r>
            <a:r>
              <a:rPr lang="en-US" altLang="zh-CN" b="1" dirty="0" smtClean="0">
                <a:ea typeface="宋体" charset="-122"/>
              </a:rPr>
              <a:t>Priority Encoder</a:t>
            </a:r>
            <a:endParaRPr lang="en-US" altLang="zh-CN" b="1" dirty="0">
              <a:ea typeface="宋体" charset="-122"/>
            </a:endParaRPr>
          </a:p>
        </p:txBody>
      </p:sp>
      <p:sp>
        <p:nvSpPr>
          <p:cNvPr id="69" name="Text Box 41"/>
          <p:cNvSpPr txBox="1">
            <a:spLocks noChangeArrowheads="1"/>
          </p:cNvSpPr>
          <p:nvPr/>
        </p:nvSpPr>
        <p:spPr bwMode="auto">
          <a:xfrm>
            <a:off x="914400" y="2348880"/>
            <a:ext cx="74676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200" dirty="0">
                <a:ea typeface="宋体" charset="-122"/>
              </a:rPr>
              <a:t>The 74HC147 is an example of an IC encoder. It is has ten active-LOW inputs and converts the active input to an active-LOW BCD output. </a:t>
            </a:r>
          </a:p>
        </p:txBody>
      </p:sp>
      <p:sp>
        <p:nvSpPr>
          <p:cNvPr id="70" name="Text Box 42"/>
          <p:cNvSpPr txBox="1">
            <a:spLocks noChangeArrowheads="1"/>
          </p:cNvSpPr>
          <p:nvPr/>
        </p:nvSpPr>
        <p:spPr bwMode="auto">
          <a:xfrm>
            <a:off x="899592" y="3573016"/>
            <a:ext cx="432048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a:ea typeface="宋体" charset="-122"/>
              </a:rPr>
              <a:t>This device is offers additional flexibility in that it is a </a:t>
            </a:r>
            <a:r>
              <a:rPr lang="en-US" altLang="zh-CN" sz="2200" b="1" dirty="0">
                <a:ea typeface="宋体" charset="-122"/>
              </a:rPr>
              <a:t>priority encoder</a:t>
            </a:r>
            <a:r>
              <a:rPr lang="en-US" altLang="zh-CN" sz="2200" dirty="0">
                <a:ea typeface="宋体" charset="-122"/>
              </a:rPr>
              <a:t>. This means that if more than one input is active, the one with the highest order decimal digit will be active.</a:t>
            </a:r>
          </a:p>
        </p:txBody>
      </p:sp>
      <p:sp>
        <p:nvSpPr>
          <p:cNvPr id="71" name="Text Box 47"/>
          <p:cNvSpPr txBox="1">
            <a:spLocks noChangeArrowheads="1"/>
          </p:cNvSpPr>
          <p:nvPr/>
        </p:nvSpPr>
        <p:spPr bwMode="auto">
          <a:xfrm>
            <a:off x="5074096" y="4803155"/>
            <a:ext cx="1143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Decimal input</a:t>
            </a:r>
          </a:p>
        </p:txBody>
      </p:sp>
      <p:sp>
        <p:nvSpPr>
          <p:cNvPr id="72" name="Text Box 48"/>
          <p:cNvSpPr txBox="1">
            <a:spLocks noChangeArrowheads="1"/>
          </p:cNvSpPr>
          <p:nvPr/>
        </p:nvSpPr>
        <p:spPr bwMode="auto">
          <a:xfrm>
            <a:off x="8198296" y="4803155"/>
            <a:ext cx="838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BCD output</a:t>
            </a:r>
          </a:p>
        </p:txBody>
      </p:sp>
      <p:graphicFrame>
        <p:nvGraphicFramePr>
          <p:cNvPr id="73" name="Object 49"/>
          <p:cNvGraphicFramePr>
            <a:graphicFrameLocks noChangeAspect="1"/>
          </p:cNvGraphicFramePr>
          <p:nvPr>
            <p:extLst>
              <p:ext uri="{D42A27DB-BD31-4B8C-83A1-F6EECF244321}">
                <p14:modId xmlns:p14="http://schemas.microsoft.com/office/powerpoint/2010/main" val="3056300404"/>
              </p:ext>
            </p:extLst>
          </p:nvPr>
        </p:nvGraphicFramePr>
        <p:xfrm>
          <a:off x="5836096" y="3491880"/>
          <a:ext cx="2366963" cy="2971800"/>
        </p:xfrm>
        <a:graphic>
          <a:graphicData uri="http://schemas.openxmlformats.org/presentationml/2006/ole">
            <mc:AlternateContent xmlns:mc="http://schemas.openxmlformats.org/markup-compatibility/2006">
              <mc:Choice xmlns:v="urn:schemas-microsoft-com:vml" Requires="v">
                <p:oleObj spid="_x0000_s139466" name="CorelDRAW" r:id="rId4" imgW="1444431" imgH="1813844" progId="CorelDRAW.Graphic.13">
                  <p:embed/>
                </p:oleObj>
              </mc:Choice>
              <mc:Fallback>
                <p:oleObj name="CorelDRAW" r:id="rId4" imgW="1444431" imgH="1813844" progId="CorelDRAW.Graphic.1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6096" y="3491880"/>
                        <a:ext cx="2366963"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 name="Text Box 50"/>
          <p:cNvSpPr txBox="1">
            <a:spLocks noChangeArrowheads="1"/>
          </p:cNvSpPr>
          <p:nvPr/>
        </p:nvSpPr>
        <p:spPr bwMode="auto">
          <a:xfrm>
            <a:off x="6750496" y="6463680"/>
            <a:ext cx="5699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ea typeface="宋体" charset="-122"/>
              </a:rPr>
              <a:t>GND</a:t>
            </a:r>
          </a:p>
        </p:txBody>
      </p:sp>
      <p:sp>
        <p:nvSpPr>
          <p:cNvPr id="75" name="Text Box 51"/>
          <p:cNvSpPr txBox="1">
            <a:spLocks noChangeArrowheads="1"/>
          </p:cNvSpPr>
          <p:nvPr/>
        </p:nvSpPr>
        <p:spPr bwMode="auto">
          <a:xfrm>
            <a:off x="6750496" y="311088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charset="-122"/>
              </a:rPr>
              <a:t>V</a:t>
            </a:r>
            <a:r>
              <a:rPr lang="en-US" altLang="zh-CN" sz="1400" i="1" baseline="-25000">
                <a:ea typeface="宋体" charset="-122"/>
              </a:rPr>
              <a:t>CC</a:t>
            </a:r>
          </a:p>
        </p:txBody>
      </p:sp>
      <p:sp>
        <p:nvSpPr>
          <p:cNvPr id="76" name="Text Box 52"/>
          <p:cNvSpPr txBox="1">
            <a:spLocks noChangeArrowheads="1"/>
          </p:cNvSpPr>
          <p:nvPr/>
        </p:nvSpPr>
        <p:spPr bwMode="auto">
          <a:xfrm>
            <a:off x="6521896" y="3796680"/>
            <a:ext cx="1004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ea typeface="宋体" charset="-122"/>
              </a:rPr>
              <a:t>HPRI/BCD</a:t>
            </a:r>
          </a:p>
        </p:txBody>
      </p:sp>
      <p:sp>
        <p:nvSpPr>
          <p:cNvPr id="77" name="Text Box 53"/>
          <p:cNvSpPr txBox="1">
            <a:spLocks noChangeArrowheads="1"/>
          </p:cNvSpPr>
          <p:nvPr/>
        </p:nvSpPr>
        <p:spPr bwMode="auto">
          <a:xfrm>
            <a:off x="5988496" y="615888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74HC147</a:t>
            </a:r>
          </a:p>
        </p:txBody>
      </p:sp>
    </p:spTree>
    <p:extLst>
      <p:ext uri="{BB962C8B-B14F-4D97-AF65-F5344CB8AC3E}">
        <p14:creationId xmlns:p14="http://schemas.microsoft.com/office/powerpoint/2010/main" val="160908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1000" fill="hold"/>
                                        <p:tgtEl>
                                          <p:spTgt spid="71"/>
                                        </p:tgtEl>
                                        <p:attrNameLst>
                                          <p:attrName>ppt_w</p:attrName>
                                        </p:attrNameLst>
                                      </p:cBhvr>
                                      <p:tavLst>
                                        <p:tav tm="0">
                                          <p:val>
                                            <p:fltVal val="0"/>
                                          </p:val>
                                        </p:tav>
                                        <p:tav tm="100000">
                                          <p:val>
                                            <p:strVal val="#ppt_w"/>
                                          </p:val>
                                        </p:tav>
                                      </p:tavLst>
                                    </p:anim>
                                    <p:anim calcmode="lin" valueType="num">
                                      <p:cBhvr>
                                        <p:cTn id="8" dur="1000" fill="hold"/>
                                        <p:tgtEl>
                                          <p:spTgt spid="71"/>
                                        </p:tgtEl>
                                        <p:attrNameLst>
                                          <p:attrName>ppt_h</p:attrName>
                                        </p:attrNameLst>
                                      </p:cBhvr>
                                      <p:tavLst>
                                        <p:tav tm="0">
                                          <p:val>
                                            <p:fltVal val="0"/>
                                          </p:val>
                                        </p:tav>
                                        <p:tav tm="100000">
                                          <p:val>
                                            <p:strVal val="#ppt_h"/>
                                          </p:val>
                                        </p:tav>
                                      </p:tavLst>
                                    </p:anim>
                                    <p:anim calcmode="lin" valueType="num">
                                      <p:cBhvr>
                                        <p:cTn id="9" dur="1000" fill="hold"/>
                                        <p:tgtEl>
                                          <p:spTgt spid="7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1"/>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p:cTn id="13" dur="1000" fill="hold"/>
                                        <p:tgtEl>
                                          <p:spTgt spid="72"/>
                                        </p:tgtEl>
                                        <p:attrNameLst>
                                          <p:attrName>ppt_w</p:attrName>
                                        </p:attrNameLst>
                                      </p:cBhvr>
                                      <p:tavLst>
                                        <p:tav tm="0">
                                          <p:val>
                                            <p:fltVal val="0"/>
                                          </p:val>
                                        </p:tav>
                                        <p:tav tm="100000">
                                          <p:val>
                                            <p:strVal val="#ppt_w"/>
                                          </p:val>
                                        </p:tav>
                                      </p:tavLst>
                                    </p:anim>
                                    <p:anim calcmode="lin" valueType="num">
                                      <p:cBhvr>
                                        <p:cTn id="14" dur="1000" fill="hold"/>
                                        <p:tgtEl>
                                          <p:spTgt spid="72"/>
                                        </p:tgtEl>
                                        <p:attrNameLst>
                                          <p:attrName>ppt_h</p:attrName>
                                        </p:attrNameLst>
                                      </p:cBhvr>
                                      <p:tavLst>
                                        <p:tav tm="0">
                                          <p:val>
                                            <p:fltVal val="0"/>
                                          </p:val>
                                        </p:tav>
                                        <p:tav tm="100000">
                                          <p:val>
                                            <p:strVal val="#ppt_h"/>
                                          </p:val>
                                        </p:tav>
                                      </p:tavLst>
                                    </p:anim>
                                    <p:anim calcmode="lin" valueType="num">
                                      <p:cBhvr>
                                        <p:cTn id="15" dur="1000" fill="hold"/>
                                        <p:tgtEl>
                                          <p:spTgt spid="7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7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0"/>
                                        </p:tgtEl>
                                        <p:attrNameLst>
                                          <p:attrName>style.visibility</p:attrName>
                                        </p:attrNameLst>
                                      </p:cBhvr>
                                      <p:to>
                                        <p:strVal val="visible"/>
                                      </p:to>
                                    </p:set>
                                    <p:anim calcmode="lin" valueType="num">
                                      <p:cBhvr additive="base">
                                        <p:cTn id="21" dur="500" fill="hold"/>
                                        <p:tgtEl>
                                          <p:spTgt spid="70"/>
                                        </p:tgtEl>
                                        <p:attrNameLst>
                                          <p:attrName>ppt_x</p:attrName>
                                        </p:attrNameLst>
                                      </p:cBhvr>
                                      <p:tavLst>
                                        <p:tav tm="0">
                                          <p:val>
                                            <p:strVal val="#ppt_x"/>
                                          </p:val>
                                        </p:tav>
                                        <p:tav tm="100000">
                                          <p:val>
                                            <p:strVal val="#ppt_x"/>
                                          </p:val>
                                        </p:tav>
                                      </p:tavLst>
                                    </p:anim>
                                    <p:anim calcmode="lin" valueType="num">
                                      <p:cBhvr additive="base">
                                        <p:cTn id="22"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Encoders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Encoders</a:t>
            </a:r>
            <a:endParaRPr lang="en-US" altLang="zh-CN" b="1" dirty="0">
              <a:ea typeface="宋体" charset="-122"/>
            </a:endParaRPr>
          </a:p>
        </p:txBody>
      </p:sp>
      <p:sp>
        <p:nvSpPr>
          <p:cNvPr id="15" name="Text Box 16"/>
          <p:cNvSpPr txBox="1">
            <a:spLocks noChangeArrowheads="1"/>
          </p:cNvSpPr>
          <p:nvPr/>
        </p:nvSpPr>
        <p:spPr bwMode="auto">
          <a:xfrm>
            <a:off x="2525216" y="16288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charset="-122"/>
              </a:rPr>
              <a:t>V</a:t>
            </a:r>
            <a:r>
              <a:rPr lang="en-US" altLang="zh-CN" sz="1400" i="1" baseline="-25000">
                <a:ea typeface="宋体" charset="-122"/>
              </a:rPr>
              <a:t>CC</a:t>
            </a:r>
          </a:p>
        </p:txBody>
      </p:sp>
      <p:sp>
        <p:nvSpPr>
          <p:cNvPr id="16" name="Text Box 19"/>
          <p:cNvSpPr txBox="1">
            <a:spLocks noChangeArrowheads="1"/>
          </p:cNvSpPr>
          <p:nvPr/>
        </p:nvSpPr>
        <p:spPr bwMode="auto">
          <a:xfrm>
            <a:off x="6640016" y="3610000"/>
            <a:ext cx="1676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BCD complement of key press</a:t>
            </a:r>
          </a:p>
        </p:txBody>
      </p:sp>
      <p:graphicFrame>
        <p:nvGraphicFramePr>
          <p:cNvPr id="17" name="Object 20"/>
          <p:cNvGraphicFramePr>
            <a:graphicFrameLocks noChangeAspect="1"/>
          </p:cNvGraphicFramePr>
          <p:nvPr>
            <p:extLst>
              <p:ext uri="{D42A27DB-BD31-4B8C-83A1-F6EECF244321}">
                <p14:modId xmlns:p14="http://schemas.microsoft.com/office/powerpoint/2010/main" val="1827737932"/>
              </p:ext>
            </p:extLst>
          </p:nvPr>
        </p:nvGraphicFramePr>
        <p:xfrm>
          <a:off x="2677616" y="1933600"/>
          <a:ext cx="3979863" cy="4876800"/>
        </p:xfrm>
        <a:graphic>
          <a:graphicData uri="http://schemas.openxmlformats.org/presentationml/2006/ole">
            <mc:AlternateContent xmlns:mc="http://schemas.openxmlformats.org/markup-compatibility/2006">
              <mc:Choice xmlns:v="urn:schemas-microsoft-com:vml" Requires="v">
                <p:oleObj spid="_x0000_s140487" name="CorelDRAW" r:id="rId4" imgW="2962977" imgH="3630615" progId="CorelDRAW.Graphic.13">
                  <p:embed/>
                </p:oleObj>
              </mc:Choice>
              <mc:Fallback>
                <p:oleObj name="CorelDRAW" r:id="rId4" imgW="2962977" imgH="3630615" progId="CorelDRAW.Graphic.1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7616" y="1933600"/>
                        <a:ext cx="3979863"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Text Box 21"/>
          <p:cNvSpPr txBox="1">
            <a:spLocks noChangeArrowheads="1"/>
          </p:cNvSpPr>
          <p:nvPr/>
        </p:nvSpPr>
        <p:spPr bwMode="auto">
          <a:xfrm>
            <a:off x="914400" y="2469976"/>
            <a:ext cx="152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ea typeface="宋体" charset="-122"/>
              </a:rPr>
              <a:t>Keyboard encoder</a:t>
            </a:r>
          </a:p>
        </p:txBody>
      </p:sp>
      <p:sp>
        <p:nvSpPr>
          <p:cNvPr id="20" name="Text Box 22"/>
          <p:cNvSpPr txBox="1">
            <a:spLocks noChangeArrowheads="1"/>
          </p:cNvSpPr>
          <p:nvPr/>
        </p:nvSpPr>
        <p:spPr bwMode="auto">
          <a:xfrm>
            <a:off x="5365254" y="2881338"/>
            <a:ext cx="8858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a:ea typeface="宋体" charset="-122"/>
              </a:rPr>
              <a:t>HPRI/BCD</a:t>
            </a:r>
          </a:p>
        </p:txBody>
      </p:sp>
      <p:sp>
        <p:nvSpPr>
          <p:cNvPr id="21" name="Text Box 23"/>
          <p:cNvSpPr txBox="1">
            <a:spLocks noChangeArrowheads="1"/>
          </p:cNvSpPr>
          <p:nvPr/>
        </p:nvSpPr>
        <p:spPr bwMode="auto">
          <a:xfrm>
            <a:off x="5344616" y="4448200"/>
            <a:ext cx="7762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a:ea typeface="宋体" charset="-122"/>
              </a:rPr>
              <a:t>74HC147</a:t>
            </a:r>
          </a:p>
        </p:txBody>
      </p:sp>
      <p:sp>
        <p:nvSpPr>
          <p:cNvPr id="22" name="Text Box 18"/>
          <p:cNvSpPr txBox="1">
            <a:spLocks noChangeArrowheads="1"/>
          </p:cNvSpPr>
          <p:nvPr/>
        </p:nvSpPr>
        <p:spPr bwMode="auto">
          <a:xfrm>
            <a:off x="4430216" y="5743600"/>
            <a:ext cx="3810000" cy="1016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charset="-122"/>
              </a:rPr>
              <a:t>The zero line is not needed by the encoder, but may be used by other circuits to detect a key press.</a:t>
            </a:r>
          </a:p>
        </p:txBody>
      </p:sp>
    </p:spTree>
    <p:extLst>
      <p:ext uri="{BB962C8B-B14F-4D97-AF65-F5344CB8AC3E}">
        <p14:creationId xmlns:p14="http://schemas.microsoft.com/office/powerpoint/2010/main" val="150186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Code Converters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Code converters (</a:t>
            </a:r>
            <a:r>
              <a:rPr lang="zh-CN" altLang="en-US" b="1" dirty="0" smtClean="0">
                <a:ea typeface="宋体" charset="-122"/>
              </a:rPr>
              <a:t>代码转换器</a:t>
            </a:r>
            <a:r>
              <a:rPr lang="en-US" altLang="zh-CN" b="1" dirty="0" smtClean="0">
                <a:ea typeface="宋体" charset="-122"/>
              </a:rPr>
              <a:t>)</a:t>
            </a:r>
            <a:endParaRPr lang="en-US" altLang="zh-CN" b="1" dirty="0">
              <a:ea typeface="宋体" charset="-122"/>
            </a:endParaRPr>
          </a:p>
        </p:txBody>
      </p:sp>
      <p:sp>
        <p:nvSpPr>
          <p:cNvPr id="12" name="Text Box 8"/>
          <p:cNvSpPr txBox="1">
            <a:spLocks noChangeArrowheads="1"/>
          </p:cNvSpPr>
          <p:nvPr/>
        </p:nvSpPr>
        <p:spPr bwMode="auto">
          <a:xfrm>
            <a:off x="848816" y="2348880"/>
            <a:ext cx="782764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a:ea typeface="宋体" charset="-122"/>
              </a:rPr>
              <a:t>There are various code converters that change one code to another. Two examples are the four bit binary-to-Gray converter and the Gray-to-binary converter.</a:t>
            </a:r>
          </a:p>
        </p:txBody>
      </p:sp>
      <p:sp>
        <p:nvSpPr>
          <p:cNvPr id="13" name="WordArt 14"/>
          <p:cNvSpPr>
            <a:spLocks noChangeArrowheads="1" noChangeShapeType="1" noTextEdit="1"/>
          </p:cNvSpPr>
          <p:nvPr/>
        </p:nvSpPr>
        <p:spPr bwMode="auto">
          <a:xfrm>
            <a:off x="992832" y="3599705"/>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4" name="Text Box 15"/>
          <p:cNvSpPr txBox="1">
            <a:spLocks noChangeArrowheads="1"/>
          </p:cNvSpPr>
          <p:nvPr/>
        </p:nvSpPr>
        <p:spPr bwMode="auto">
          <a:xfrm>
            <a:off x="2364432" y="3599705"/>
            <a:ext cx="660018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200" dirty="0">
                <a:ea typeface="宋体" charset="-122"/>
              </a:rPr>
              <a:t>Show the conversion of binary 0111 to Gray and back.</a:t>
            </a:r>
          </a:p>
        </p:txBody>
      </p:sp>
      <p:sp>
        <p:nvSpPr>
          <p:cNvPr id="24" name="Text Box 18"/>
          <p:cNvSpPr txBox="1">
            <a:spLocks noChangeArrowheads="1"/>
          </p:cNvSpPr>
          <p:nvPr/>
        </p:nvSpPr>
        <p:spPr bwMode="auto">
          <a:xfrm>
            <a:off x="2669232" y="611430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0</a:t>
            </a:r>
          </a:p>
        </p:txBody>
      </p:sp>
      <p:sp>
        <p:nvSpPr>
          <p:cNvPr id="25" name="Text Box 20"/>
          <p:cNvSpPr txBox="1">
            <a:spLocks noChangeArrowheads="1"/>
          </p:cNvSpPr>
          <p:nvPr/>
        </p:nvSpPr>
        <p:spPr bwMode="auto">
          <a:xfrm>
            <a:off x="4040832" y="596190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0</a:t>
            </a:r>
          </a:p>
        </p:txBody>
      </p:sp>
      <p:sp>
        <p:nvSpPr>
          <p:cNvPr id="26" name="Text Box 22"/>
          <p:cNvSpPr txBox="1">
            <a:spLocks noChangeArrowheads="1"/>
          </p:cNvSpPr>
          <p:nvPr/>
        </p:nvSpPr>
        <p:spPr bwMode="auto">
          <a:xfrm>
            <a:off x="4040832" y="497130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0</a:t>
            </a:r>
          </a:p>
        </p:txBody>
      </p:sp>
      <p:sp>
        <p:nvSpPr>
          <p:cNvPr id="27" name="Text Box 26"/>
          <p:cNvSpPr txBox="1">
            <a:spLocks noChangeArrowheads="1"/>
          </p:cNvSpPr>
          <p:nvPr/>
        </p:nvSpPr>
        <p:spPr bwMode="auto">
          <a:xfrm>
            <a:off x="2669232" y="558090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1</a:t>
            </a:r>
          </a:p>
        </p:txBody>
      </p:sp>
      <p:sp>
        <p:nvSpPr>
          <p:cNvPr id="28" name="Text Box 27"/>
          <p:cNvSpPr txBox="1">
            <a:spLocks noChangeArrowheads="1"/>
          </p:cNvSpPr>
          <p:nvPr/>
        </p:nvSpPr>
        <p:spPr bwMode="auto">
          <a:xfrm>
            <a:off x="2669232" y="497130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1</a:t>
            </a:r>
          </a:p>
        </p:txBody>
      </p:sp>
      <p:sp>
        <p:nvSpPr>
          <p:cNvPr id="29" name="Text Box 28"/>
          <p:cNvSpPr txBox="1">
            <a:spLocks noChangeArrowheads="1"/>
          </p:cNvSpPr>
          <p:nvPr/>
        </p:nvSpPr>
        <p:spPr bwMode="auto">
          <a:xfrm>
            <a:off x="2669232" y="434741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1</a:t>
            </a:r>
          </a:p>
        </p:txBody>
      </p:sp>
      <p:grpSp>
        <p:nvGrpSpPr>
          <p:cNvPr id="30" name="Group 33"/>
          <p:cNvGrpSpPr>
            <a:grpSpLocks/>
          </p:cNvGrpSpPr>
          <p:nvPr/>
        </p:nvGrpSpPr>
        <p:grpSpPr bwMode="auto">
          <a:xfrm>
            <a:off x="2821632" y="4056905"/>
            <a:ext cx="4800600" cy="2684463"/>
            <a:chOff x="1728" y="2169"/>
            <a:chExt cx="3024" cy="1691"/>
          </a:xfrm>
        </p:grpSpPr>
        <p:graphicFrame>
          <p:nvGraphicFramePr>
            <p:cNvPr id="31" name="Object 12"/>
            <p:cNvGraphicFramePr>
              <a:graphicFrameLocks noChangeAspect="1"/>
            </p:cNvGraphicFramePr>
            <p:nvPr/>
          </p:nvGraphicFramePr>
          <p:xfrm>
            <a:off x="1776" y="2169"/>
            <a:ext cx="2448" cy="1444"/>
          </p:xfrm>
          <a:graphic>
            <a:graphicData uri="http://schemas.openxmlformats.org/presentationml/2006/ole">
              <mc:AlternateContent xmlns:mc="http://schemas.openxmlformats.org/markup-compatibility/2006">
                <mc:Choice xmlns:v="urn:schemas-microsoft-com:vml" Requires="v">
                  <p:oleObj spid="_x0000_s141509" name="CorelDRAW" r:id="rId4" imgW="1966120" imgH="1161004" progId="CorelDRAW.Graphic.13">
                    <p:embed/>
                  </p:oleObj>
                </mc:Choice>
                <mc:Fallback>
                  <p:oleObj name="CorelDRAW" r:id="rId4" imgW="1966120" imgH="1161004" progId="CorelDRAW.Graphic.1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6" y="2169"/>
                          <a:ext cx="2448" cy="1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 name="Text Box 13"/>
            <p:cNvSpPr txBox="1">
              <a:spLocks noChangeArrowheads="1"/>
            </p:cNvSpPr>
            <p:nvPr/>
          </p:nvSpPr>
          <p:spPr bwMode="auto">
            <a:xfrm>
              <a:off x="1728" y="3648"/>
              <a:ext cx="249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宋体" charset="-122"/>
                </a:rPr>
                <a:t>Binary-to-Gray                        Gray-to-Binary</a:t>
              </a:r>
            </a:p>
          </p:txBody>
        </p:sp>
        <p:sp>
          <p:nvSpPr>
            <p:cNvPr id="33" name="Text Box 29"/>
            <p:cNvSpPr txBox="1">
              <a:spLocks noChangeArrowheads="1"/>
            </p:cNvSpPr>
            <p:nvPr/>
          </p:nvSpPr>
          <p:spPr bwMode="auto">
            <a:xfrm>
              <a:off x="2688" y="3456"/>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MSB</a:t>
              </a:r>
            </a:p>
          </p:txBody>
        </p:sp>
        <p:sp>
          <p:nvSpPr>
            <p:cNvPr id="34" name="Text Box 30"/>
            <p:cNvSpPr txBox="1">
              <a:spLocks noChangeArrowheads="1"/>
            </p:cNvSpPr>
            <p:nvPr/>
          </p:nvSpPr>
          <p:spPr bwMode="auto">
            <a:xfrm>
              <a:off x="2688" y="2448"/>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LSB</a:t>
              </a:r>
            </a:p>
          </p:txBody>
        </p:sp>
        <p:sp>
          <p:nvSpPr>
            <p:cNvPr id="35" name="Text Box 31"/>
            <p:cNvSpPr txBox="1">
              <a:spLocks noChangeArrowheads="1"/>
            </p:cNvSpPr>
            <p:nvPr/>
          </p:nvSpPr>
          <p:spPr bwMode="auto">
            <a:xfrm>
              <a:off x="4320" y="3456"/>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MSB</a:t>
              </a:r>
            </a:p>
          </p:txBody>
        </p:sp>
        <p:sp>
          <p:nvSpPr>
            <p:cNvPr id="36" name="Text Box 32"/>
            <p:cNvSpPr txBox="1">
              <a:spLocks noChangeArrowheads="1"/>
            </p:cNvSpPr>
            <p:nvPr/>
          </p:nvSpPr>
          <p:spPr bwMode="auto">
            <a:xfrm>
              <a:off x="4320" y="2208"/>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LSB</a:t>
              </a:r>
            </a:p>
          </p:txBody>
        </p:sp>
      </p:grpSp>
      <p:sp>
        <p:nvSpPr>
          <p:cNvPr id="37" name="Text Box 34"/>
          <p:cNvSpPr txBox="1">
            <a:spLocks noChangeArrowheads="1"/>
          </p:cNvSpPr>
          <p:nvPr/>
        </p:nvSpPr>
        <p:spPr bwMode="auto">
          <a:xfrm>
            <a:off x="4040832" y="558090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1</a:t>
            </a:r>
          </a:p>
        </p:txBody>
      </p:sp>
      <p:sp>
        <p:nvSpPr>
          <p:cNvPr id="38" name="Text Box 35"/>
          <p:cNvSpPr txBox="1">
            <a:spLocks noChangeArrowheads="1"/>
          </p:cNvSpPr>
          <p:nvPr/>
        </p:nvSpPr>
        <p:spPr bwMode="auto">
          <a:xfrm>
            <a:off x="4040832" y="436170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0</a:t>
            </a:r>
          </a:p>
        </p:txBody>
      </p:sp>
      <p:sp>
        <p:nvSpPr>
          <p:cNvPr id="39" name="Text Box 36"/>
          <p:cNvSpPr txBox="1">
            <a:spLocks noChangeArrowheads="1"/>
          </p:cNvSpPr>
          <p:nvPr/>
        </p:nvSpPr>
        <p:spPr bwMode="auto">
          <a:xfrm>
            <a:off x="5107632" y="611430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0</a:t>
            </a:r>
          </a:p>
        </p:txBody>
      </p:sp>
      <p:sp>
        <p:nvSpPr>
          <p:cNvPr id="40" name="Text Box 37"/>
          <p:cNvSpPr txBox="1">
            <a:spLocks noChangeArrowheads="1"/>
          </p:cNvSpPr>
          <p:nvPr/>
        </p:nvSpPr>
        <p:spPr bwMode="auto">
          <a:xfrm>
            <a:off x="5107632" y="481890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0</a:t>
            </a:r>
          </a:p>
        </p:txBody>
      </p:sp>
      <p:sp>
        <p:nvSpPr>
          <p:cNvPr id="41" name="Text Box 38"/>
          <p:cNvSpPr txBox="1">
            <a:spLocks noChangeArrowheads="1"/>
          </p:cNvSpPr>
          <p:nvPr/>
        </p:nvSpPr>
        <p:spPr bwMode="auto">
          <a:xfrm>
            <a:off x="5107632" y="558090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1</a:t>
            </a:r>
          </a:p>
        </p:txBody>
      </p:sp>
      <p:sp>
        <p:nvSpPr>
          <p:cNvPr id="42" name="Text Box 39"/>
          <p:cNvSpPr txBox="1">
            <a:spLocks noChangeArrowheads="1"/>
          </p:cNvSpPr>
          <p:nvPr/>
        </p:nvSpPr>
        <p:spPr bwMode="auto">
          <a:xfrm>
            <a:off x="5107632" y="405690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0</a:t>
            </a:r>
          </a:p>
        </p:txBody>
      </p:sp>
      <p:sp>
        <p:nvSpPr>
          <p:cNvPr id="43" name="Text Box 40"/>
          <p:cNvSpPr txBox="1">
            <a:spLocks noChangeArrowheads="1"/>
          </p:cNvSpPr>
          <p:nvPr/>
        </p:nvSpPr>
        <p:spPr bwMode="auto">
          <a:xfrm>
            <a:off x="6555432" y="596190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0</a:t>
            </a:r>
          </a:p>
        </p:txBody>
      </p:sp>
      <p:sp>
        <p:nvSpPr>
          <p:cNvPr id="44" name="Text Box 41"/>
          <p:cNvSpPr txBox="1">
            <a:spLocks noChangeArrowheads="1"/>
          </p:cNvSpPr>
          <p:nvPr/>
        </p:nvSpPr>
        <p:spPr bwMode="auto">
          <a:xfrm>
            <a:off x="6555432" y="481890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1</a:t>
            </a:r>
          </a:p>
        </p:txBody>
      </p:sp>
      <p:sp>
        <p:nvSpPr>
          <p:cNvPr id="45" name="Text Box 42"/>
          <p:cNvSpPr txBox="1">
            <a:spLocks noChangeArrowheads="1"/>
          </p:cNvSpPr>
          <p:nvPr/>
        </p:nvSpPr>
        <p:spPr bwMode="auto">
          <a:xfrm>
            <a:off x="6555432" y="558090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1</a:t>
            </a:r>
          </a:p>
        </p:txBody>
      </p:sp>
      <p:sp>
        <p:nvSpPr>
          <p:cNvPr id="46" name="Text Box 43"/>
          <p:cNvSpPr txBox="1">
            <a:spLocks noChangeArrowheads="1"/>
          </p:cNvSpPr>
          <p:nvPr/>
        </p:nvSpPr>
        <p:spPr bwMode="auto">
          <a:xfrm>
            <a:off x="6479232" y="405690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1</a:t>
            </a:r>
          </a:p>
        </p:txBody>
      </p:sp>
    </p:spTree>
    <p:extLst>
      <p:ext uri="{BB962C8B-B14F-4D97-AF65-F5344CB8AC3E}">
        <p14:creationId xmlns:p14="http://schemas.microsoft.com/office/powerpoint/2010/main" val="20992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fill="hold"/>
                                        <p:tgtEl>
                                          <p:spTgt spid="14"/>
                                        </p:tgtEl>
                                        <p:attrNameLst>
                                          <p:attrName>ppt_x</p:attrName>
                                        </p:attrNameLst>
                                      </p:cBhvr>
                                      <p:tavLst>
                                        <p:tav tm="0">
                                          <p:val>
                                            <p:strVal val="1+#ppt_w/2"/>
                                          </p:val>
                                        </p:tav>
                                        <p:tav tm="100000">
                                          <p:val>
                                            <p:strVal val="#ppt_x"/>
                                          </p:val>
                                        </p:tav>
                                      </p:tavLst>
                                    </p:anim>
                                    <p:anim calcmode="lin" valueType="num">
                                      <p:cBhvr additive="base">
                                        <p:cTn id="11" dur="500" fill="hold"/>
                                        <p:tgtEl>
                                          <p:spTgt spid="14"/>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5" presetClass="entr" presetSubtype="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p:cTn id="15" dur="1000" fill="hold"/>
                                        <p:tgtEl>
                                          <p:spTgt spid="24"/>
                                        </p:tgtEl>
                                        <p:attrNameLst>
                                          <p:attrName>ppt_w</p:attrName>
                                        </p:attrNameLst>
                                      </p:cBhvr>
                                      <p:tavLst>
                                        <p:tav tm="0">
                                          <p:val>
                                            <p:fltVal val="0"/>
                                          </p:val>
                                        </p:tav>
                                        <p:tav tm="100000">
                                          <p:val>
                                            <p:strVal val="#ppt_w"/>
                                          </p:val>
                                        </p:tav>
                                      </p:tavLst>
                                    </p:anim>
                                    <p:anim calcmode="lin" valueType="num">
                                      <p:cBhvr>
                                        <p:cTn id="16" dur="1000" fill="hold"/>
                                        <p:tgtEl>
                                          <p:spTgt spid="24"/>
                                        </p:tgtEl>
                                        <p:attrNameLst>
                                          <p:attrName>ppt_h</p:attrName>
                                        </p:attrNameLst>
                                      </p:cBhvr>
                                      <p:tavLst>
                                        <p:tav tm="0">
                                          <p:val>
                                            <p:fltVal val="0"/>
                                          </p:val>
                                        </p:tav>
                                        <p:tav tm="100000">
                                          <p:val>
                                            <p:strVal val="#ppt_h"/>
                                          </p:val>
                                        </p:tav>
                                      </p:tavLst>
                                    </p:anim>
                                    <p:anim calcmode="lin" valueType="num">
                                      <p:cBhvr>
                                        <p:cTn id="17"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4"/>
                                        </p:tgtEl>
                                        <p:attrNameLst>
                                          <p:attrName>ppt_y</p:attrName>
                                        </p:attrNameLst>
                                      </p:cBhvr>
                                      <p:tavLst>
                                        <p:tav tm="0" fmla="#ppt_y+(sin(-2*pi*(1-$))*-#ppt_x+cos(-2*pi*(1-$))*(1-#ppt_y))*(1-$)">
                                          <p:val>
                                            <p:fltVal val="0"/>
                                          </p:val>
                                        </p:tav>
                                        <p:tav tm="100000">
                                          <p:val>
                                            <p:fltVal val="1"/>
                                          </p:val>
                                        </p:tav>
                                      </p:tavLst>
                                    </p:anim>
                                  </p:childTnLst>
                                </p:cTn>
                              </p:par>
                              <p:par>
                                <p:cTn id="19" presetID="15"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1000" fill="hold"/>
                                        <p:tgtEl>
                                          <p:spTgt spid="27"/>
                                        </p:tgtEl>
                                        <p:attrNameLst>
                                          <p:attrName>ppt_w</p:attrName>
                                        </p:attrNameLst>
                                      </p:cBhvr>
                                      <p:tavLst>
                                        <p:tav tm="0">
                                          <p:val>
                                            <p:fltVal val="0"/>
                                          </p:val>
                                        </p:tav>
                                        <p:tav tm="100000">
                                          <p:val>
                                            <p:strVal val="#ppt_w"/>
                                          </p:val>
                                        </p:tav>
                                      </p:tavLst>
                                    </p:anim>
                                    <p:anim calcmode="lin" valueType="num">
                                      <p:cBhvr>
                                        <p:cTn id="22" dur="1000" fill="hold"/>
                                        <p:tgtEl>
                                          <p:spTgt spid="27"/>
                                        </p:tgtEl>
                                        <p:attrNameLst>
                                          <p:attrName>ppt_h</p:attrName>
                                        </p:attrNameLst>
                                      </p:cBhvr>
                                      <p:tavLst>
                                        <p:tav tm="0">
                                          <p:val>
                                            <p:fltVal val="0"/>
                                          </p:val>
                                        </p:tav>
                                        <p:tav tm="100000">
                                          <p:val>
                                            <p:strVal val="#ppt_h"/>
                                          </p:val>
                                        </p:tav>
                                      </p:tavLst>
                                    </p:anim>
                                    <p:anim calcmode="lin" valueType="num">
                                      <p:cBhvr>
                                        <p:cTn id="23" dur="1000" fill="hold"/>
                                        <p:tgtEl>
                                          <p:spTgt spid="27"/>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27"/>
                                        </p:tgtEl>
                                        <p:attrNameLst>
                                          <p:attrName>ppt_y</p:attrName>
                                        </p:attrNameLst>
                                      </p:cBhvr>
                                      <p:tavLst>
                                        <p:tav tm="0" fmla="#ppt_y+(sin(-2*pi*(1-$))*-#ppt_x+cos(-2*pi*(1-$))*(1-#ppt_y))*(1-$)">
                                          <p:val>
                                            <p:fltVal val="0"/>
                                          </p:val>
                                        </p:tav>
                                        <p:tav tm="100000">
                                          <p:val>
                                            <p:fltVal val="1"/>
                                          </p:val>
                                        </p:tav>
                                      </p:tavLst>
                                    </p:anim>
                                  </p:childTnLst>
                                </p:cTn>
                              </p:par>
                              <p:par>
                                <p:cTn id="25" presetID="15"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p:cTn id="27" dur="1000" fill="hold"/>
                                        <p:tgtEl>
                                          <p:spTgt spid="28"/>
                                        </p:tgtEl>
                                        <p:attrNameLst>
                                          <p:attrName>ppt_w</p:attrName>
                                        </p:attrNameLst>
                                      </p:cBhvr>
                                      <p:tavLst>
                                        <p:tav tm="0">
                                          <p:val>
                                            <p:fltVal val="0"/>
                                          </p:val>
                                        </p:tav>
                                        <p:tav tm="100000">
                                          <p:val>
                                            <p:strVal val="#ppt_w"/>
                                          </p:val>
                                        </p:tav>
                                      </p:tavLst>
                                    </p:anim>
                                    <p:anim calcmode="lin" valueType="num">
                                      <p:cBhvr>
                                        <p:cTn id="28" dur="1000" fill="hold"/>
                                        <p:tgtEl>
                                          <p:spTgt spid="28"/>
                                        </p:tgtEl>
                                        <p:attrNameLst>
                                          <p:attrName>ppt_h</p:attrName>
                                        </p:attrNameLst>
                                      </p:cBhvr>
                                      <p:tavLst>
                                        <p:tav tm="0">
                                          <p:val>
                                            <p:fltVal val="0"/>
                                          </p:val>
                                        </p:tav>
                                        <p:tav tm="100000">
                                          <p:val>
                                            <p:strVal val="#ppt_h"/>
                                          </p:val>
                                        </p:tav>
                                      </p:tavLst>
                                    </p:anim>
                                    <p:anim calcmode="lin" valueType="num">
                                      <p:cBhvr>
                                        <p:cTn id="29"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28"/>
                                        </p:tgtEl>
                                        <p:attrNameLst>
                                          <p:attrName>ppt_y</p:attrName>
                                        </p:attrNameLst>
                                      </p:cBhvr>
                                      <p:tavLst>
                                        <p:tav tm="0" fmla="#ppt_y+(sin(-2*pi*(1-$))*-#ppt_x+cos(-2*pi*(1-$))*(1-#ppt_y))*(1-$)">
                                          <p:val>
                                            <p:fltVal val="0"/>
                                          </p:val>
                                        </p:tav>
                                        <p:tav tm="100000">
                                          <p:val>
                                            <p:fltVal val="1"/>
                                          </p:val>
                                        </p:tav>
                                      </p:tavLst>
                                    </p:anim>
                                  </p:childTnLst>
                                </p:cTn>
                              </p:par>
                              <p:par>
                                <p:cTn id="31" presetID="15"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p:cTn id="33" dur="1000" fill="hold"/>
                                        <p:tgtEl>
                                          <p:spTgt spid="29"/>
                                        </p:tgtEl>
                                        <p:attrNameLst>
                                          <p:attrName>ppt_w</p:attrName>
                                        </p:attrNameLst>
                                      </p:cBhvr>
                                      <p:tavLst>
                                        <p:tav tm="0">
                                          <p:val>
                                            <p:fltVal val="0"/>
                                          </p:val>
                                        </p:tav>
                                        <p:tav tm="100000">
                                          <p:val>
                                            <p:strVal val="#ppt_w"/>
                                          </p:val>
                                        </p:tav>
                                      </p:tavLst>
                                    </p:anim>
                                    <p:anim calcmode="lin" valueType="num">
                                      <p:cBhvr>
                                        <p:cTn id="34" dur="1000" fill="hold"/>
                                        <p:tgtEl>
                                          <p:spTgt spid="29"/>
                                        </p:tgtEl>
                                        <p:attrNameLst>
                                          <p:attrName>ppt_h</p:attrName>
                                        </p:attrNameLst>
                                      </p:cBhvr>
                                      <p:tavLst>
                                        <p:tav tm="0">
                                          <p:val>
                                            <p:fltVal val="0"/>
                                          </p:val>
                                        </p:tav>
                                        <p:tav tm="100000">
                                          <p:val>
                                            <p:strVal val="#ppt_h"/>
                                          </p:val>
                                        </p:tav>
                                      </p:tavLst>
                                    </p:anim>
                                    <p:anim calcmode="lin" valueType="num">
                                      <p:cBhvr>
                                        <p:cTn id="35"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2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p:stCondLst>
                        <p:cond delay="indefinite"/>
                      </p:stCondLst>
                      <p:childTnLst>
                        <p:par>
                          <p:cTn id="38" fill="hold">
                            <p:stCondLst>
                              <p:cond delay="0"/>
                            </p:stCondLst>
                            <p:childTnLst>
                              <p:par>
                                <p:cTn id="39" presetID="37"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1000"/>
                                        <p:tgtEl>
                                          <p:spTgt spid="25"/>
                                        </p:tgtEl>
                                      </p:cBhvr>
                                    </p:animEffect>
                                    <p:anim calcmode="lin" valueType="num">
                                      <p:cBhvr>
                                        <p:cTn id="42" dur="1000" fill="hold"/>
                                        <p:tgtEl>
                                          <p:spTgt spid="25"/>
                                        </p:tgtEl>
                                        <p:attrNameLst>
                                          <p:attrName>ppt_x</p:attrName>
                                        </p:attrNameLst>
                                      </p:cBhvr>
                                      <p:tavLst>
                                        <p:tav tm="0">
                                          <p:val>
                                            <p:strVal val="#ppt_x"/>
                                          </p:val>
                                        </p:tav>
                                        <p:tav tm="100000">
                                          <p:val>
                                            <p:strVal val="#ppt_x"/>
                                          </p:val>
                                        </p:tav>
                                      </p:tavLst>
                                    </p:anim>
                                    <p:anim calcmode="lin" valueType="num">
                                      <p:cBhvr>
                                        <p:cTn id="43" dur="900" decel="100000" fill="hold"/>
                                        <p:tgtEl>
                                          <p:spTgt spid="25"/>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7"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1000"/>
                                        <p:tgtEl>
                                          <p:spTgt spid="37"/>
                                        </p:tgtEl>
                                      </p:cBhvr>
                                    </p:animEffect>
                                    <p:anim calcmode="lin" valueType="num">
                                      <p:cBhvr>
                                        <p:cTn id="50" dur="1000" fill="hold"/>
                                        <p:tgtEl>
                                          <p:spTgt spid="37"/>
                                        </p:tgtEl>
                                        <p:attrNameLst>
                                          <p:attrName>ppt_x</p:attrName>
                                        </p:attrNameLst>
                                      </p:cBhvr>
                                      <p:tavLst>
                                        <p:tav tm="0">
                                          <p:val>
                                            <p:strVal val="#ppt_x"/>
                                          </p:val>
                                        </p:tav>
                                        <p:tav tm="100000">
                                          <p:val>
                                            <p:strVal val="#ppt_x"/>
                                          </p:val>
                                        </p:tav>
                                      </p:tavLst>
                                    </p:anim>
                                    <p:anim calcmode="lin" valueType="num">
                                      <p:cBhvr>
                                        <p:cTn id="51" dur="900" decel="100000" fill="hold"/>
                                        <p:tgtEl>
                                          <p:spTgt spid="37"/>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37"/>
                                        </p:tgtEl>
                                        <p:attrNameLst>
                                          <p:attrName>ppt_y</p:attrName>
                                        </p:attrNameLst>
                                      </p:cBhvr>
                                      <p:tavLst>
                                        <p:tav tm="0">
                                          <p:val>
                                            <p:strVal val="#ppt_y-.03"/>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7"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1000"/>
                                        <p:tgtEl>
                                          <p:spTgt spid="26"/>
                                        </p:tgtEl>
                                      </p:cBhvr>
                                    </p:animEffect>
                                    <p:anim calcmode="lin" valueType="num">
                                      <p:cBhvr>
                                        <p:cTn id="58" dur="1000" fill="hold"/>
                                        <p:tgtEl>
                                          <p:spTgt spid="26"/>
                                        </p:tgtEl>
                                        <p:attrNameLst>
                                          <p:attrName>ppt_x</p:attrName>
                                        </p:attrNameLst>
                                      </p:cBhvr>
                                      <p:tavLst>
                                        <p:tav tm="0">
                                          <p:val>
                                            <p:strVal val="#ppt_x"/>
                                          </p:val>
                                        </p:tav>
                                        <p:tav tm="100000">
                                          <p:val>
                                            <p:strVal val="#ppt_x"/>
                                          </p:val>
                                        </p:tav>
                                      </p:tavLst>
                                    </p:anim>
                                    <p:anim calcmode="lin" valueType="num">
                                      <p:cBhvr>
                                        <p:cTn id="59" dur="900" decel="100000" fill="hold"/>
                                        <p:tgtEl>
                                          <p:spTgt spid="26"/>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37" presetClass="entr" presetSubtype="0" fill="hold" grpId="0" nodeType="click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fade">
                                      <p:cBhvr>
                                        <p:cTn id="65" dur="1000"/>
                                        <p:tgtEl>
                                          <p:spTgt spid="38"/>
                                        </p:tgtEl>
                                      </p:cBhvr>
                                    </p:animEffect>
                                    <p:anim calcmode="lin" valueType="num">
                                      <p:cBhvr>
                                        <p:cTn id="66" dur="1000" fill="hold"/>
                                        <p:tgtEl>
                                          <p:spTgt spid="38"/>
                                        </p:tgtEl>
                                        <p:attrNameLst>
                                          <p:attrName>ppt_x</p:attrName>
                                        </p:attrNameLst>
                                      </p:cBhvr>
                                      <p:tavLst>
                                        <p:tav tm="0">
                                          <p:val>
                                            <p:strVal val="#ppt_x"/>
                                          </p:val>
                                        </p:tav>
                                        <p:tav tm="100000">
                                          <p:val>
                                            <p:strVal val="#ppt_x"/>
                                          </p:val>
                                        </p:tav>
                                      </p:tavLst>
                                    </p:anim>
                                    <p:anim calcmode="lin" valueType="num">
                                      <p:cBhvr>
                                        <p:cTn id="67" dur="900" decel="100000" fill="hold"/>
                                        <p:tgtEl>
                                          <p:spTgt spid="38"/>
                                        </p:tgtEl>
                                        <p:attrNameLst>
                                          <p:attrName>ppt_y</p:attrName>
                                        </p:attrNameLst>
                                      </p:cBhvr>
                                      <p:tavLst>
                                        <p:tav tm="0">
                                          <p:val>
                                            <p:strVal val="#ppt_y+1"/>
                                          </p:val>
                                        </p:tav>
                                        <p:tav tm="100000">
                                          <p:val>
                                            <p:strVal val="#ppt_y-.03"/>
                                          </p:val>
                                        </p:tav>
                                      </p:tavLst>
                                    </p:anim>
                                    <p:anim calcmode="lin" valueType="num">
                                      <p:cBhvr>
                                        <p:cTn id="68" dur="100" accel="100000" fill="hold">
                                          <p:stCondLst>
                                            <p:cond delay="900"/>
                                          </p:stCondLst>
                                        </p:cTn>
                                        <p:tgtEl>
                                          <p:spTgt spid="38"/>
                                        </p:tgtEl>
                                        <p:attrNameLst>
                                          <p:attrName>ppt_y</p:attrName>
                                        </p:attrNameLst>
                                      </p:cBhvr>
                                      <p:tavLst>
                                        <p:tav tm="0">
                                          <p:val>
                                            <p:strVal val="#ppt_y-.03"/>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5" presetClass="entr" presetSubtype="0" fill="hold" grpId="0" nodeType="clickEffect">
                                  <p:stCondLst>
                                    <p:cond delay="0"/>
                                  </p:stCondLst>
                                  <p:childTnLst>
                                    <p:set>
                                      <p:cBhvr>
                                        <p:cTn id="72" dur="1" fill="hold">
                                          <p:stCondLst>
                                            <p:cond delay="0"/>
                                          </p:stCondLst>
                                        </p:cTn>
                                        <p:tgtEl>
                                          <p:spTgt spid="39"/>
                                        </p:tgtEl>
                                        <p:attrNameLst>
                                          <p:attrName>style.visibility</p:attrName>
                                        </p:attrNameLst>
                                      </p:cBhvr>
                                      <p:to>
                                        <p:strVal val="visible"/>
                                      </p:to>
                                    </p:set>
                                    <p:anim calcmode="lin" valueType="num">
                                      <p:cBhvr>
                                        <p:cTn id="73" dur="1000" fill="hold"/>
                                        <p:tgtEl>
                                          <p:spTgt spid="39"/>
                                        </p:tgtEl>
                                        <p:attrNameLst>
                                          <p:attrName>ppt_w</p:attrName>
                                        </p:attrNameLst>
                                      </p:cBhvr>
                                      <p:tavLst>
                                        <p:tav tm="0">
                                          <p:val>
                                            <p:fltVal val="0"/>
                                          </p:val>
                                        </p:tav>
                                        <p:tav tm="100000">
                                          <p:val>
                                            <p:strVal val="#ppt_w"/>
                                          </p:val>
                                        </p:tav>
                                      </p:tavLst>
                                    </p:anim>
                                    <p:anim calcmode="lin" valueType="num">
                                      <p:cBhvr>
                                        <p:cTn id="74" dur="1000" fill="hold"/>
                                        <p:tgtEl>
                                          <p:spTgt spid="39"/>
                                        </p:tgtEl>
                                        <p:attrNameLst>
                                          <p:attrName>ppt_h</p:attrName>
                                        </p:attrNameLst>
                                      </p:cBhvr>
                                      <p:tavLst>
                                        <p:tav tm="0">
                                          <p:val>
                                            <p:fltVal val="0"/>
                                          </p:val>
                                        </p:tav>
                                        <p:tav tm="100000">
                                          <p:val>
                                            <p:strVal val="#ppt_h"/>
                                          </p:val>
                                        </p:tav>
                                      </p:tavLst>
                                    </p:anim>
                                    <p:anim calcmode="lin" valueType="num">
                                      <p:cBhvr>
                                        <p:cTn id="75" dur="1000" fill="hold"/>
                                        <p:tgtEl>
                                          <p:spTgt spid="39"/>
                                        </p:tgtEl>
                                        <p:attrNameLst>
                                          <p:attrName>ppt_x</p:attrName>
                                        </p:attrNameLst>
                                      </p:cBhvr>
                                      <p:tavLst>
                                        <p:tav tm="0" fmla="#ppt_x+(cos(-2*pi*(1-$))*-#ppt_x-sin(-2*pi*(1-$))*(1-#ppt_y))*(1-$)">
                                          <p:val>
                                            <p:fltVal val="0"/>
                                          </p:val>
                                        </p:tav>
                                        <p:tav tm="100000">
                                          <p:val>
                                            <p:fltVal val="1"/>
                                          </p:val>
                                        </p:tav>
                                      </p:tavLst>
                                    </p:anim>
                                    <p:anim calcmode="lin" valueType="num">
                                      <p:cBhvr>
                                        <p:cTn id="76" dur="1000" fill="hold"/>
                                        <p:tgtEl>
                                          <p:spTgt spid="39"/>
                                        </p:tgtEl>
                                        <p:attrNameLst>
                                          <p:attrName>ppt_y</p:attrName>
                                        </p:attrNameLst>
                                      </p:cBhvr>
                                      <p:tavLst>
                                        <p:tav tm="0" fmla="#ppt_y+(sin(-2*pi*(1-$))*-#ppt_x+cos(-2*pi*(1-$))*(1-#ppt_y))*(1-$)">
                                          <p:val>
                                            <p:fltVal val="0"/>
                                          </p:val>
                                        </p:tav>
                                        <p:tav tm="100000">
                                          <p:val>
                                            <p:fltVal val="1"/>
                                          </p:val>
                                        </p:tav>
                                      </p:tavLst>
                                    </p:anim>
                                  </p:childTnLst>
                                </p:cTn>
                              </p:par>
                              <p:par>
                                <p:cTn id="77" presetID="15"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 calcmode="lin" valueType="num">
                                      <p:cBhvr>
                                        <p:cTn id="79" dur="1000" fill="hold"/>
                                        <p:tgtEl>
                                          <p:spTgt spid="40"/>
                                        </p:tgtEl>
                                        <p:attrNameLst>
                                          <p:attrName>ppt_w</p:attrName>
                                        </p:attrNameLst>
                                      </p:cBhvr>
                                      <p:tavLst>
                                        <p:tav tm="0">
                                          <p:val>
                                            <p:fltVal val="0"/>
                                          </p:val>
                                        </p:tav>
                                        <p:tav tm="100000">
                                          <p:val>
                                            <p:strVal val="#ppt_w"/>
                                          </p:val>
                                        </p:tav>
                                      </p:tavLst>
                                    </p:anim>
                                    <p:anim calcmode="lin" valueType="num">
                                      <p:cBhvr>
                                        <p:cTn id="80" dur="1000" fill="hold"/>
                                        <p:tgtEl>
                                          <p:spTgt spid="40"/>
                                        </p:tgtEl>
                                        <p:attrNameLst>
                                          <p:attrName>ppt_h</p:attrName>
                                        </p:attrNameLst>
                                      </p:cBhvr>
                                      <p:tavLst>
                                        <p:tav tm="0">
                                          <p:val>
                                            <p:fltVal val="0"/>
                                          </p:val>
                                        </p:tav>
                                        <p:tav tm="100000">
                                          <p:val>
                                            <p:strVal val="#ppt_h"/>
                                          </p:val>
                                        </p:tav>
                                      </p:tavLst>
                                    </p:anim>
                                    <p:anim calcmode="lin" valueType="num">
                                      <p:cBhvr>
                                        <p:cTn id="81" dur="1000" fill="hold"/>
                                        <p:tgtEl>
                                          <p:spTgt spid="40"/>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40"/>
                                        </p:tgtEl>
                                        <p:attrNameLst>
                                          <p:attrName>ppt_y</p:attrName>
                                        </p:attrNameLst>
                                      </p:cBhvr>
                                      <p:tavLst>
                                        <p:tav tm="0" fmla="#ppt_y+(sin(-2*pi*(1-$))*-#ppt_x+cos(-2*pi*(1-$))*(1-#ppt_y))*(1-$)">
                                          <p:val>
                                            <p:fltVal val="0"/>
                                          </p:val>
                                        </p:tav>
                                        <p:tav tm="100000">
                                          <p:val>
                                            <p:fltVal val="1"/>
                                          </p:val>
                                        </p:tav>
                                      </p:tavLst>
                                    </p:anim>
                                  </p:childTnLst>
                                </p:cTn>
                              </p:par>
                              <p:par>
                                <p:cTn id="83" presetID="15" presetClass="entr" presetSubtype="0"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 calcmode="lin" valueType="num">
                                      <p:cBhvr>
                                        <p:cTn id="85" dur="1000" fill="hold"/>
                                        <p:tgtEl>
                                          <p:spTgt spid="41"/>
                                        </p:tgtEl>
                                        <p:attrNameLst>
                                          <p:attrName>ppt_w</p:attrName>
                                        </p:attrNameLst>
                                      </p:cBhvr>
                                      <p:tavLst>
                                        <p:tav tm="0">
                                          <p:val>
                                            <p:fltVal val="0"/>
                                          </p:val>
                                        </p:tav>
                                        <p:tav tm="100000">
                                          <p:val>
                                            <p:strVal val="#ppt_w"/>
                                          </p:val>
                                        </p:tav>
                                      </p:tavLst>
                                    </p:anim>
                                    <p:anim calcmode="lin" valueType="num">
                                      <p:cBhvr>
                                        <p:cTn id="86" dur="1000" fill="hold"/>
                                        <p:tgtEl>
                                          <p:spTgt spid="41"/>
                                        </p:tgtEl>
                                        <p:attrNameLst>
                                          <p:attrName>ppt_h</p:attrName>
                                        </p:attrNameLst>
                                      </p:cBhvr>
                                      <p:tavLst>
                                        <p:tav tm="0">
                                          <p:val>
                                            <p:fltVal val="0"/>
                                          </p:val>
                                        </p:tav>
                                        <p:tav tm="100000">
                                          <p:val>
                                            <p:strVal val="#ppt_h"/>
                                          </p:val>
                                        </p:tav>
                                      </p:tavLst>
                                    </p:anim>
                                    <p:anim calcmode="lin" valueType="num">
                                      <p:cBhvr>
                                        <p:cTn id="87" dur="1000" fill="hold"/>
                                        <p:tgtEl>
                                          <p:spTgt spid="41"/>
                                        </p:tgtEl>
                                        <p:attrNameLst>
                                          <p:attrName>ppt_x</p:attrName>
                                        </p:attrNameLst>
                                      </p:cBhvr>
                                      <p:tavLst>
                                        <p:tav tm="0" fmla="#ppt_x+(cos(-2*pi*(1-$))*-#ppt_x-sin(-2*pi*(1-$))*(1-#ppt_y))*(1-$)">
                                          <p:val>
                                            <p:fltVal val="0"/>
                                          </p:val>
                                        </p:tav>
                                        <p:tav tm="100000">
                                          <p:val>
                                            <p:fltVal val="1"/>
                                          </p:val>
                                        </p:tav>
                                      </p:tavLst>
                                    </p:anim>
                                    <p:anim calcmode="lin" valueType="num">
                                      <p:cBhvr>
                                        <p:cTn id="88" dur="1000" fill="hold"/>
                                        <p:tgtEl>
                                          <p:spTgt spid="41"/>
                                        </p:tgtEl>
                                        <p:attrNameLst>
                                          <p:attrName>ppt_y</p:attrName>
                                        </p:attrNameLst>
                                      </p:cBhvr>
                                      <p:tavLst>
                                        <p:tav tm="0" fmla="#ppt_y+(sin(-2*pi*(1-$))*-#ppt_x+cos(-2*pi*(1-$))*(1-#ppt_y))*(1-$)">
                                          <p:val>
                                            <p:fltVal val="0"/>
                                          </p:val>
                                        </p:tav>
                                        <p:tav tm="100000">
                                          <p:val>
                                            <p:fltVal val="1"/>
                                          </p:val>
                                        </p:tav>
                                      </p:tavLst>
                                    </p:anim>
                                  </p:childTnLst>
                                </p:cTn>
                              </p:par>
                              <p:par>
                                <p:cTn id="89" presetID="15" presetClass="entr" presetSubtype="0" fill="hold" grpId="0" nodeType="with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p:cTn id="91" dur="1000" fill="hold"/>
                                        <p:tgtEl>
                                          <p:spTgt spid="42"/>
                                        </p:tgtEl>
                                        <p:attrNameLst>
                                          <p:attrName>ppt_w</p:attrName>
                                        </p:attrNameLst>
                                      </p:cBhvr>
                                      <p:tavLst>
                                        <p:tav tm="0">
                                          <p:val>
                                            <p:fltVal val="0"/>
                                          </p:val>
                                        </p:tav>
                                        <p:tav tm="100000">
                                          <p:val>
                                            <p:strVal val="#ppt_w"/>
                                          </p:val>
                                        </p:tav>
                                      </p:tavLst>
                                    </p:anim>
                                    <p:anim calcmode="lin" valueType="num">
                                      <p:cBhvr>
                                        <p:cTn id="92" dur="1000" fill="hold"/>
                                        <p:tgtEl>
                                          <p:spTgt spid="42"/>
                                        </p:tgtEl>
                                        <p:attrNameLst>
                                          <p:attrName>ppt_h</p:attrName>
                                        </p:attrNameLst>
                                      </p:cBhvr>
                                      <p:tavLst>
                                        <p:tav tm="0">
                                          <p:val>
                                            <p:fltVal val="0"/>
                                          </p:val>
                                        </p:tav>
                                        <p:tav tm="100000">
                                          <p:val>
                                            <p:strVal val="#ppt_h"/>
                                          </p:val>
                                        </p:tav>
                                      </p:tavLst>
                                    </p:anim>
                                    <p:anim calcmode="lin" valueType="num">
                                      <p:cBhvr>
                                        <p:cTn id="93" dur="1000" fill="hold"/>
                                        <p:tgtEl>
                                          <p:spTgt spid="42"/>
                                        </p:tgtEl>
                                        <p:attrNameLst>
                                          <p:attrName>ppt_x</p:attrName>
                                        </p:attrNameLst>
                                      </p:cBhvr>
                                      <p:tavLst>
                                        <p:tav tm="0" fmla="#ppt_x+(cos(-2*pi*(1-$))*-#ppt_x-sin(-2*pi*(1-$))*(1-#ppt_y))*(1-$)">
                                          <p:val>
                                            <p:fltVal val="0"/>
                                          </p:val>
                                        </p:tav>
                                        <p:tav tm="100000">
                                          <p:val>
                                            <p:fltVal val="1"/>
                                          </p:val>
                                        </p:tav>
                                      </p:tavLst>
                                    </p:anim>
                                    <p:anim calcmode="lin" valueType="num">
                                      <p:cBhvr>
                                        <p:cTn id="94" dur="1000" fill="hold"/>
                                        <p:tgtEl>
                                          <p:spTgt spid="4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5" fill="hold">
                      <p:stCondLst>
                        <p:cond delay="indefinite"/>
                      </p:stCondLst>
                      <p:childTnLst>
                        <p:par>
                          <p:cTn id="96" fill="hold">
                            <p:stCondLst>
                              <p:cond delay="0"/>
                            </p:stCondLst>
                            <p:childTnLst>
                              <p:par>
                                <p:cTn id="97" presetID="37" presetClass="entr" presetSubtype="0" fill="hold" grpId="0" nodeType="clickEffect">
                                  <p:stCondLst>
                                    <p:cond delay="0"/>
                                  </p:stCondLst>
                                  <p:childTnLst>
                                    <p:set>
                                      <p:cBhvr>
                                        <p:cTn id="98" dur="1" fill="hold">
                                          <p:stCondLst>
                                            <p:cond delay="0"/>
                                          </p:stCondLst>
                                        </p:cTn>
                                        <p:tgtEl>
                                          <p:spTgt spid="43"/>
                                        </p:tgtEl>
                                        <p:attrNameLst>
                                          <p:attrName>style.visibility</p:attrName>
                                        </p:attrNameLst>
                                      </p:cBhvr>
                                      <p:to>
                                        <p:strVal val="visible"/>
                                      </p:to>
                                    </p:set>
                                    <p:animEffect transition="in" filter="fade">
                                      <p:cBhvr>
                                        <p:cTn id="99" dur="1000"/>
                                        <p:tgtEl>
                                          <p:spTgt spid="43"/>
                                        </p:tgtEl>
                                      </p:cBhvr>
                                    </p:animEffect>
                                    <p:anim calcmode="lin" valueType="num">
                                      <p:cBhvr>
                                        <p:cTn id="100" dur="1000" fill="hold"/>
                                        <p:tgtEl>
                                          <p:spTgt spid="43"/>
                                        </p:tgtEl>
                                        <p:attrNameLst>
                                          <p:attrName>ppt_x</p:attrName>
                                        </p:attrNameLst>
                                      </p:cBhvr>
                                      <p:tavLst>
                                        <p:tav tm="0">
                                          <p:val>
                                            <p:strVal val="#ppt_x"/>
                                          </p:val>
                                        </p:tav>
                                        <p:tav tm="100000">
                                          <p:val>
                                            <p:strVal val="#ppt_x"/>
                                          </p:val>
                                        </p:tav>
                                      </p:tavLst>
                                    </p:anim>
                                    <p:anim calcmode="lin" valueType="num">
                                      <p:cBhvr>
                                        <p:cTn id="101" dur="900" decel="100000" fill="hold"/>
                                        <p:tgtEl>
                                          <p:spTgt spid="43"/>
                                        </p:tgtEl>
                                        <p:attrNameLst>
                                          <p:attrName>ppt_y</p:attrName>
                                        </p:attrNameLst>
                                      </p:cBhvr>
                                      <p:tavLst>
                                        <p:tav tm="0">
                                          <p:val>
                                            <p:strVal val="#ppt_y+1"/>
                                          </p:val>
                                        </p:tav>
                                        <p:tav tm="100000">
                                          <p:val>
                                            <p:strVal val="#ppt_y-.03"/>
                                          </p:val>
                                        </p:tav>
                                      </p:tavLst>
                                    </p:anim>
                                    <p:anim calcmode="lin" valueType="num">
                                      <p:cBhvr>
                                        <p:cTn id="102"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37" presetClass="entr" presetSubtype="0" fill="hold" grpId="0" nodeType="click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fade">
                                      <p:cBhvr>
                                        <p:cTn id="107" dur="1000"/>
                                        <p:tgtEl>
                                          <p:spTgt spid="45"/>
                                        </p:tgtEl>
                                      </p:cBhvr>
                                    </p:animEffect>
                                    <p:anim calcmode="lin" valueType="num">
                                      <p:cBhvr>
                                        <p:cTn id="108" dur="1000" fill="hold"/>
                                        <p:tgtEl>
                                          <p:spTgt spid="45"/>
                                        </p:tgtEl>
                                        <p:attrNameLst>
                                          <p:attrName>ppt_x</p:attrName>
                                        </p:attrNameLst>
                                      </p:cBhvr>
                                      <p:tavLst>
                                        <p:tav tm="0">
                                          <p:val>
                                            <p:strVal val="#ppt_x"/>
                                          </p:val>
                                        </p:tav>
                                        <p:tav tm="100000">
                                          <p:val>
                                            <p:strVal val="#ppt_x"/>
                                          </p:val>
                                        </p:tav>
                                      </p:tavLst>
                                    </p:anim>
                                    <p:anim calcmode="lin" valueType="num">
                                      <p:cBhvr>
                                        <p:cTn id="109" dur="900" decel="100000" fill="hold"/>
                                        <p:tgtEl>
                                          <p:spTgt spid="45"/>
                                        </p:tgtEl>
                                        <p:attrNameLst>
                                          <p:attrName>ppt_y</p:attrName>
                                        </p:attrNameLst>
                                      </p:cBhvr>
                                      <p:tavLst>
                                        <p:tav tm="0">
                                          <p:val>
                                            <p:strVal val="#ppt_y+1"/>
                                          </p:val>
                                        </p:tav>
                                        <p:tav tm="100000">
                                          <p:val>
                                            <p:strVal val="#ppt_y-.03"/>
                                          </p:val>
                                        </p:tav>
                                      </p:tavLst>
                                    </p:anim>
                                    <p:anim calcmode="lin" valueType="num">
                                      <p:cBhvr>
                                        <p:cTn id="110" dur="100" accel="100000" fill="hold">
                                          <p:stCondLst>
                                            <p:cond delay="900"/>
                                          </p:stCondLst>
                                        </p:cTn>
                                        <p:tgtEl>
                                          <p:spTgt spid="45"/>
                                        </p:tgtEl>
                                        <p:attrNameLst>
                                          <p:attrName>ppt_y</p:attrName>
                                        </p:attrNameLst>
                                      </p:cBhvr>
                                      <p:tavLst>
                                        <p:tav tm="0">
                                          <p:val>
                                            <p:strVal val="#ppt_y-.03"/>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37" presetClass="entr" presetSubtype="0" fill="hold" grpId="0" nodeType="clickEffect">
                                  <p:stCondLst>
                                    <p:cond delay="0"/>
                                  </p:stCondLst>
                                  <p:childTnLst>
                                    <p:set>
                                      <p:cBhvr>
                                        <p:cTn id="114" dur="1" fill="hold">
                                          <p:stCondLst>
                                            <p:cond delay="0"/>
                                          </p:stCondLst>
                                        </p:cTn>
                                        <p:tgtEl>
                                          <p:spTgt spid="44"/>
                                        </p:tgtEl>
                                        <p:attrNameLst>
                                          <p:attrName>style.visibility</p:attrName>
                                        </p:attrNameLst>
                                      </p:cBhvr>
                                      <p:to>
                                        <p:strVal val="visible"/>
                                      </p:to>
                                    </p:set>
                                    <p:animEffect transition="in" filter="fade">
                                      <p:cBhvr>
                                        <p:cTn id="115" dur="1000"/>
                                        <p:tgtEl>
                                          <p:spTgt spid="44"/>
                                        </p:tgtEl>
                                      </p:cBhvr>
                                    </p:animEffect>
                                    <p:anim calcmode="lin" valueType="num">
                                      <p:cBhvr>
                                        <p:cTn id="116" dur="1000" fill="hold"/>
                                        <p:tgtEl>
                                          <p:spTgt spid="44"/>
                                        </p:tgtEl>
                                        <p:attrNameLst>
                                          <p:attrName>ppt_x</p:attrName>
                                        </p:attrNameLst>
                                      </p:cBhvr>
                                      <p:tavLst>
                                        <p:tav tm="0">
                                          <p:val>
                                            <p:strVal val="#ppt_x"/>
                                          </p:val>
                                        </p:tav>
                                        <p:tav tm="100000">
                                          <p:val>
                                            <p:strVal val="#ppt_x"/>
                                          </p:val>
                                        </p:tav>
                                      </p:tavLst>
                                    </p:anim>
                                    <p:anim calcmode="lin" valueType="num">
                                      <p:cBhvr>
                                        <p:cTn id="117" dur="900" decel="100000" fill="hold"/>
                                        <p:tgtEl>
                                          <p:spTgt spid="44"/>
                                        </p:tgtEl>
                                        <p:attrNameLst>
                                          <p:attrName>ppt_y</p:attrName>
                                        </p:attrNameLst>
                                      </p:cBhvr>
                                      <p:tavLst>
                                        <p:tav tm="0">
                                          <p:val>
                                            <p:strVal val="#ppt_y+1"/>
                                          </p:val>
                                        </p:tav>
                                        <p:tav tm="100000">
                                          <p:val>
                                            <p:strVal val="#ppt_y-.03"/>
                                          </p:val>
                                        </p:tav>
                                      </p:tavLst>
                                    </p:anim>
                                    <p:anim calcmode="lin" valueType="num">
                                      <p:cBhvr>
                                        <p:cTn id="118" dur="100" accel="100000" fill="hold">
                                          <p:stCondLst>
                                            <p:cond delay="900"/>
                                          </p:stCondLst>
                                        </p:cTn>
                                        <p:tgtEl>
                                          <p:spTgt spid="44"/>
                                        </p:tgtEl>
                                        <p:attrNameLst>
                                          <p:attrName>ppt_y</p:attrName>
                                        </p:attrNameLst>
                                      </p:cBhvr>
                                      <p:tavLst>
                                        <p:tav tm="0">
                                          <p:val>
                                            <p:strVal val="#ppt_y-.03"/>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37" presetClass="entr" presetSubtype="0" fill="hold" grpId="0" nodeType="click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fade">
                                      <p:cBhvr>
                                        <p:cTn id="123" dur="1000"/>
                                        <p:tgtEl>
                                          <p:spTgt spid="46"/>
                                        </p:tgtEl>
                                      </p:cBhvr>
                                    </p:animEffect>
                                    <p:anim calcmode="lin" valueType="num">
                                      <p:cBhvr>
                                        <p:cTn id="124" dur="1000" fill="hold"/>
                                        <p:tgtEl>
                                          <p:spTgt spid="46"/>
                                        </p:tgtEl>
                                        <p:attrNameLst>
                                          <p:attrName>ppt_x</p:attrName>
                                        </p:attrNameLst>
                                      </p:cBhvr>
                                      <p:tavLst>
                                        <p:tav tm="0">
                                          <p:val>
                                            <p:strVal val="#ppt_x"/>
                                          </p:val>
                                        </p:tav>
                                        <p:tav tm="100000">
                                          <p:val>
                                            <p:strVal val="#ppt_x"/>
                                          </p:val>
                                        </p:tav>
                                      </p:tavLst>
                                    </p:anim>
                                    <p:anim calcmode="lin" valueType="num">
                                      <p:cBhvr>
                                        <p:cTn id="125" dur="900" decel="100000" fill="hold"/>
                                        <p:tgtEl>
                                          <p:spTgt spid="46"/>
                                        </p:tgtEl>
                                        <p:attrNameLst>
                                          <p:attrName>ppt_y</p:attrName>
                                        </p:attrNameLst>
                                      </p:cBhvr>
                                      <p:tavLst>
                                        <p:tav tm="0">
                                          <p:val>
                                            <p:strVal val="#ppt_y+1"/>
                                          </p:val>
                                        </p:tav>
                                        <p:tav tm="100000">
                                          <p:val>
                                            <p:strVal val="#ppt_y-.03"/>
                                          </p:val>
                                        </p:tav>
                                      </p:tavLst>
                                    </p:anim>
                                    <p:anim calcmode="lin" valueType="num">
                                      <p:cBhvr>
                                        <p:cTn id="126" dur="100" accel="100000" fill="hold">
                                          <p:stCondLst>
                                            <p:cond delay="900"/>
                                          </p:stCondLst>
                                        </p:cTn>
                                        <p:tgtEl>
                                          <p:spTgt spid="4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24" grpId="0"/>
      <p:bldP spid="25" grpId="0"/>
      <p:bldP spid="26" grpId="0"/>
      <p:bldP spid="27" grpId="0"/>
      <p:bldP spid="28" grpId="0"/>
      <p:bldP spid="29" grpId="0"/>
      <p:bldP spid="37" grpId="0"/>
      <p:bldP spid="38" grpId="0"/>
      <p:bldP spid="39" grpId="0"/>
      <p:bldP spid="40" grpId="0"/>
      <p:bldP spid="41" grpId="0"/>
      <p:bldP spid="42" grpId="0"/>
      <p:bldP spid="43" grpId="0"/>
      <p:bldP spid="44" grpId="0"/>
      <p:bldP spid="45"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Adder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Full-Adder</a:t>
            </a:r>
            <a:endParaRPr lang="en-US" altLang="zh-CN" b="1" dirty="0">
              <a:ea typeface="宋体" charset="-122"/>
            </a:endParaRPr>
          </a:p>
        </p:txBody>
      </p:sp>
      <p:sp>
        <p:nvSpPr>
          <p:cNvPr id="33" name="Text Box 13"/>
          <p:cNvSpPr txBox="1">
            <a:spLocks noChangeArrowheads="1"/>
          </p:cNvSpPr>
          <p:nvPr/>
        </p:nvSpPr>
        <p:spPr bwMode="auto">
          <a:xfrm>
            <a:off x="914400" y="2276872"/>
            <a:ext cx="783406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200" dirty="0">
                <a:ea typeface="宋体" charset="-122"/>
              </a:rPr>
              <a:t>A full-adder can be constructed from two half adders as shown:</a:t>
            </a:r>
          </a:p>
        </p:txBody>
      </p:sp>
      <p:pic>
        <p:nvPicPr>
          <p:cNvPr id="34" name="Picture 4" descr="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852936"/>
            <a:ext cx="7777163"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34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200" b="1" dirty="0">
                <a:solidFill>
                  <a:schemeClr val="tx2"/>
                </a:solidFill>
                <a:ea typeface="宋体" pitchFamily="2" charset="-122"/>
                <a:cs typeface="Times New Roman" pitchFamily="18" charset="0"/>
              </a:rPr>
              <a:t>Code Converters</a:t>
            </a:r>
          </a:p>
        </p:txBody>
      </p:sp>
      <p:sp>
        <p:nvSpPr>
          <p:cNvPr id="32771"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a:ea typeface="宋体" charset="-122"/>
              </a:rPr>
              <a:t>Code converters</a:t>
            </a: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p:txBody>
      </p:sp>
      <p:sp>
        <p:nvSpPr>
          <p:cNvPr id="32782" name="Text Box 6"/>
          <p:cNvSpPr txBox="1">
            <a:spLocks noChangeArrowheads="1"/>
          </p:cNvSpPr>
          <p:nvPr/>
        </p:nvSpPr>
        <p:spPr bwMode="auto">
          <a:xfrm>
            <a:off x="446856" y="2426112"/>
            <a:ext cx="8229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342900" indent="-342900" algn="just">
              <a:spcBef>
                <a:spcPct val="50000"/>
              </a:spcBef>
              <a:buFont typeface="Wingdings" pitchFamily="2" charset="2"/>
              <a:buChar char="ü"/>
            </a:pPr>
            <a:r>
              <a:rPr lang="en-US" altLang="zh-CN" sz="2400" b="1" dirty="0" smtClean="0">
                <a:ea typeface="宋体" pitchFamily="2" charset="-122"/>
              </a:rPr>
              <a:t>Binary-to-Gray Code Conversion</a:t>
            </a:r>
            <a:endParaRPr lang="en-US" altLang="zh-CN" sz="2400" dirty="0" smtClean="0">
              <a:ea typeface="宋体" pitchFamily="2" charset="-122"/>
            </a:endParaRPr>
          </a:p>
          <a:p>
            <a:pPr marL="457200" indent="-457200" algn="just">
              <a:spcBef>
                <a:spcPts val="0"/>
              </a:spcBef>
              <a:buAutoNum type="arabicPeriod"/>
            </a:pPr>
            <a:r>
              <a:rPr lang="en-US" altLang="zh-CN" sz="2400" dirty="0" smtClean="0">
                <a:ea typeface="宋体" pitchFamily="2" charset="-122"/>
              </a:rPr>
              <a:t>The left most in the Gray code is the same as the   </a:t>
            </a:r>
          </a:p>
          <a:p>
            <a:pPr algn="just">
              <a:spcBef>
                <a:spcPts val="0"/>
              </a:spcBef>
            </a:pPr>
            <a:r>
              <a:rPr lang="en-US" altLang="zh-CN" sz="2400" dirty="0">
                <a:ea typeface="宋体" pitchFamily="2" charset="-122"/>
              </a:rPr>
              <a:t> </a:t>
            </a:r>
            <a:r>
              <a:rPr lang="en-US" altLang="zh-CN" sz="2400" dirty="0" smtClean="0">
                <a:ea typeface="宋体" pitchFamily="2" charset="-122"/>
              </a:rPr>
              <a:t>     corresponding most significant bit in the binary number</a:t>
            </a:r>
          </a:p>
          <a:p>
            <a:pPr marL="457200" indent="-457200" algn="just">
              <a:spcBef>
                <a:spcPts val="0"/>
              </a:spcBef>
              <a:buAutoNum type="arabicPeriod" startAt="2"/>
            </a:pPr>
            <a:r>
              <a:rPr lang="en-US" altLang="zh-CN" sz="2400" dirty="0" smtClean="0">
                <a:ea typeface="宋体" pitchFamily="2" charset="-122"/>
              </a:rPr>
              <a:t>Going from left to right, add each adjacent pair of binary code </a:t>
            </a:r>
          </a:p>
          <a:p>
            <a:pPr algn="just">
              <a:spcBef>
                <a:spcPts val="0"/>
              </a:spcBef>
            </a:pPr>
            <a:r>
              <a:rPr lang="en-US" altLang="zh-CN" sz="2400" dirty="0">
                <a:ea typeface="宋体" pitchFamily="2" charset="-122"/>
              </a:rPr>
              <a:t> </a:t>
            </a:r>
            <a:r>
              <a:rPr lang="en-US" altLang="zh-CN" sz="2400" dirty="0" smtClean="0">
                <a:ea typeface="宋体" pitchFamily="2" charset="-122"/>
              </a:rPr>
              <a:t>     bits to get the next Gray code. (Discard carries)</a:t>
            </a:r>
          </a:p>
        </p:txBody>
      </p:sp>
      <p:sp>
        <p:nvSpPr>
          <p:cNvPr id="8" name="Text Box 6"/>
          <p:cNvSpPr txBox="1">
            <a:spLocks noChangeArrowheads="1"/>
          </p:cNvSpPr>
          <p:nvPr/>
        </p:nvSpPr>
        <p:spPr bwMode="auto">
          <a:xfrm>
            <a:off x="446856" y="4437112"/>
            <a:ext cx="8229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342900" indent="-342900" algn="just">
              <a:spcBef>
                <a:spcPct val="50000"/>
              </a:spcBef>
              <a:buFont typeface="Wingdings" pitchFamily="2" charset="2"/>
              <a:buChar char="ü"/>
            </a:pPr>
            <a:r>
              <a:rPr lang="en-US" altLang="zh-CN" sz="2400" b="1" dirty="0" smtClean="0">
                <a:ea typeface="宋体" pitchFamily="2" charset="-122"/>
              </a:rPr>
              <a:t>Gray-to-Binary Code Conversion</a:t>
            </a:r>
            <a:endParaRPr lang="en-US" altLang="zh-CN" sz="2400" dirty="0" smtClean="0">
              <a:ea typeface="宋体" pitchFamily="2" charset="-122"/>
            </a:endParaRPr>
          </a:p>
          <a:p>
            <a:pPr marL="457200" indent="-457200" algn="just">
              <a:spcBef>
                <a:spcPts val="0"/>
              </a:spcBef>
              <a:buAutoNum type="arabicPeriod"/>
            </a:pPr>
            <a:r>
              <a:rPr lang="en-US" altLang="zh-CN" sz="2400" dirty="0" smtClean="0">
                <a:ea typeface="宋体" pitchFamily="2" charset="-122"/>
              </a:rPr>
              <a:t>The left most in the Binary code is the same as the   </a:t>
            </a:r>
          </a:p>
          <a:p>
            <a:pPr algn="just">
              <a:spcBef>
                <a:spcPts val="0"/>
              </a:spcBef>
            </a:pPr>
            <a:r>
              <a:rPr lang="en-US" altLang="zh-CN" sz="2400" dirty="0">
                <a:ea typeface="宋体" pitchFamily="2" charset="-122"/>
              </a:rPr>
              <a:t> </a:t>
            </a:r>
            <a:r>
              <a:rPr lang="en-US" altLang="zh-CN" sz="2400" dirty="0" smtClean="0">
                <a:ea typeface="宋体" pitchFamily="2" charset="-122"/>
              </a:rPr>
              <a:t>     corresponding most significant bit in the Gray number</a:t>
            </a:r>
          </a:p>
          <a:p>
            <a:pPr marL="457200" indent="-457200" algn="just">
              <a:spcBef>
                <a:spcPts val="0"/>
              </a:spcBef>
              <a:buAutoNum type="arabicPeriod" startAt="2"/>
            </a:pPr>
            <a:r>
              <a:rPr lang="en-US" altLang="zh-CN" sz="2400" dirty="0" smtClean="0">
                <a:ea typeface="宋体" pitchFamily="2" charset="-122"/>
              </a:rPr>
              <a:t>Add each binary code bit generated to the Gray code bit in the next adjacent position. (Discard carries)</a:t>
            </a:r>
          </a:p>
        </p:txBody>
      </p:sp>
    </p:spTree>
    <p:extLst>
      <p:ext uri="{BB962C8B-B14F-4D97-AF65-F5344CB8AC3E}">
        <p14:creationId xmlns:p14="http://schemas.microsoft.com/office/powerpoint/2010/main" val="9283982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Multiplexers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31862"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Multiplexers (</a:t>
            </a:r>
            <a:r>
              <a:rPr lang="zh-CN" altLang="en-US" b="1" dirty="0" smtClean="0">
                <a:ea typeface="宋体" charset="-122"/>
              </a:rPr>
              <a:t>数据选择器</a:t>
            </a:r>
            <a:r>
              <a:rPr lang="en-US" altLang="zh-CN" b="1" dirty="0" smtClean="0">
                <a:ea typeface="宋体" charset="-122"/>
              </a:rPr>
              <a:t>)</a:t>
            </a:r>
            <a:endParaRPr lang="en-US" altLang="zh-CN" b="1" dirty="0">
              <a:ea typeface="宋体" charset="-122"/>
            </a:endParaRPr>
          </a:p>
        </p:txBody>
      </p:sp>
      <p:sp>
        <p:nvSpPr>
          <p:cNvPr id="48" name="Text Box 8"/>
          <p:cNvSpPr txBox="1">
            <a:spLocks noChangeArrowheads="1"/>
          </p:cNvSpPr>
          <p:nvPr/>
        </p:nvSpPr>
        <p:spPr bwMode="auto">
          <a:xfrm>
            <a:off x="899592" y="2348880"/>
            <a:ext cx="7560840" cy="144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p>
            <a:pPr algn="just" eaLnBrk="1" hangingPunct="1">
              <a:spcBef>
                <a:spcPct val="50000"/>
              </a:spcBef>
            </a:pPr>
            <a:r>
              <a:rPr lang="en-US" altLang="zh-CN" sz="2200" dirty="0">
                <a:ea typeface="宋体" charset="-122"/>
              </a:rPr>
              <a:t>A multiplexer (MUX) selects one data line from two or more input lines and routes data from the selected line to the output. The particular data line that is selected is determined by the select inputs</a:t>
            </a:r>
            <a:r>
              <a:rPr lang="en-US" altLang="zh-CN" sz="2200" dirty="0" smtClean="0">
                <a:ea typeface="宋体" charset="-122"/>
              </a:rPr>
              <a:t>.</a:t>
            </a:r>
          </a:p>
        </p:txBody>
      </p:sp>
      <p:grpSp>
        <p:nvGrpSpPr>
          <p:cNvPr id="23" name="Group 24"/>
          <p:cNvGrpSpPr>
            <a:grpSpLocks/>
          </p:cNvGrpSpPr>
          <p:nvPr/>
        </p:nvGrpSpPr>
        <p:grpSpPr bwMode="auto">
          <a:xfrm>
            <a:off x="2955925" y="3454673"/>
            <a:ext cx="2930525" cy="3216274"/>
            <a:chOff x="728" y="1417"/>
            <a:chExt cx="1846" cy="2026"/>
          </a:xfrm>
        </p:grpSpPr>
        <p:sp>
          <p:nvSpPr>
            <p:cNvPr id="24" name="Oval 4"/>
            <p:cNvSpPr>
              <a:spLocks noChangeArrowheads="1"/>
            </p:cNvSpPr>
            <p:nvPr/>
          </p:nvSpPr>
          <p:spPr bwMode="auto">
            <a:xfrm>
              <a:off x="1313" y="1660"/>
              <a:ext cx="121" cy="110"/>
            </a:xfrm>
            <a:prstGeom prst="ellipse">
              <a:avLst/>
            </a:prstGeom>
            <a:solidFill>
              <a:schemeClr val="accent1"/>
            </a:solidFill>
            <a:ln w="952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5"/>
            <p:cNvSpPr>
              <a:spLocks noChangeArrowheads="1"/>
            </p:cNvSpPr>
            <p:nvPr/>
          </p:nvSpPr>
          <p:spPr bwMode="auto">
            <a:xfrm>
              <a:off x="1302" y="1881"/>
              <a:ext cx="122" cy="112"/>
            </a:xfrm>
            <a:prstGeom prst="ellipse">
              <a:avLst/>
            </a:prstGeom>
            <a:solidFill>
              <a:schemeClr val="accent1"/>
            </a:solidFill>
            <a:ln w="952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Oval 6"/>
            <p:cNvSpPr>
              <a:spLocks noChangeArrowheads="1"/>
            </p:cNvSpPr>
            <p:nvPr/>
          </p:nvSpPr>
          <p:spPr bwMode="auto">
            <a:xfrm>
              <a:off x="1311" y="2136"/>
              <a:ext cx="123" cy="114"/>
            </a:xfrm>
            <a:prstGeom prst="ellipse">
              <a:avLst/>
            </a:prstGeom>
            <a:solidFill>
              <a:schemeClr val="accent1"/>
            </a:solidFill>
            <a:ln w="952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Oval 7"/>
            <p:cNvSpPr>
              <a:spLocks noChangeArrowheads="1"/>
            </p:cNvSpPr>
            <p:nvPr/>
          </p:nvSpPr>
          <p:spPr bwMode="auto">
            <a:xfrm>
              <a:off x="1334" y="2413"/>
              <a:ext cx="123" cy="145"/>
            </a:xfrm>
            <a:prstGeom prst="ellipse">
              <a:avLst/>
            </a:prstGeom>
            <a:solidFill>
              <a:schemeClr val="accent1"/>
            </a:solidFill>
            <a:ln w="952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8"/>
            <p:cNvSpPr>
              <a:spLocks noChangeShapeType="1"/>
            </p:cNvSpPr>
            <p:nvPr/>
          </p:nvSpPr>
          <p:spPr bwMode="auto">
            <a:xfrm>
              <a:off x="1079" y="2492"/>
              <a:ext cx="2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9"/>
            <p:cNvSpPr>
              <a:spLocks noChangeShapeType="1"/>
            </p:cNvSpPr>
            <p:nvPr/>
          </p:nvSpPr>
          <p:spPr bwMode="auto">
            <a:xfrm>
              <a:off x="1068" y="2192"/>
              <a:ext cx="22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10"/>
            <p:cNvSpPr>
              <a:spLocks noChangeShapeType="1"/>
            </p:cNvSpPr>
            <p:nvPr/>
          </p:nvSpPr>
          <p:spPr bwMode="auto">
            <a:xfrm>
              <a:off x="1068" y="1925"/>
              <a:ext cx="22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11"/>
            <p:cNvSpPr>
              <a:spLocks noChangeShapeType="1"/>
            </p:cNvSpPr>
            <p:nvPr/>
          </p:nvSpPr>
          <p:spPr bwMode="auto">
            <a:xfrm>
              <a:off x="1090" y="1681"/>
              <a:ext cx="23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Text Box 12"/>
            <p:cNvSpPr txBox="1">
              <a:spLocks noChangeArrowheads="1"/>
            </p:cNvSpPr>
            <p:nvPr/>
          </p:nvSpPr>
          <p:spPr bwMode="auto">
            <a:xfrm>
              <a:off x="733" y="1701"/>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b="1">
                  <a:ea typeface="幼圆" pitchFamily="49" charset="-122"/>
                </a:rPr>
                <a:t>D</a:t>
              </a:r>
              <a:r>
                <a:rPr kumimoji="1" lang="en-US" altLang="zh-CN" b="1" baseline="-25000">
                  <a:ea typeface="幼圆" pitchFamily="49" charset="-122"/>
                </a:rPr>
                <a:t>1</a:t>
              </a:r>
              <a:endParaRPr kumimoji="1" lang="en-US" altLang="zh-CN" sz="3200" b="1">
                <a:ea typeface="幼圆" pitchFamily="49" charset="-122"/>
              </a:endParaRPr>
            </a:p>
          </p:txBody>
        </p:sp>
        <p:sp>
          <p:nvSpPr>
            <p:cNvPr id="33" name="Text Box 13"/>
            <p:cNvSpPr txBox="1">
              <a:spLocks noChangeArrowheads="1"/>
            </p:cNvSpPr>
            <p:nvPr/>
          </p:nvSpPr>
          <p:spPr bwMode="auto">
            <a:xfrm>
              <a:off x="728" y="2029"/>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b="1">
                  <a:ea typeface="幼圆" pitchFamily="49" charset="-122"/>
                </a:rPr>
                <a:t>D</a:t>
              </a:r>
              <a:r>
                <a:rPr kumimoji="1" lang="en-US" altLang="zh-CN" b="1" baseline="-25000">
                  <a:ea typeface="幼圆" pitchFamily="49" charset="-122"/>
                </a:rPr>
                <a:t>2</a:t>
              </a:r>
              <a:endParaRPr kumimoji="1" lang="en-US" altLang="zh-CN" b="1">
                <a:ea typeface="幼圆" pitchFamily="49" charset="-122"/>
              </a:endParaRPr>
            </a:p>
          </p:txBody>
        </p:sp>
        <p:sp>
          <p:nvSpPr>
            <p:cNvPr id="34" name="Text Box 14"/>
            <p:cNvSpPr txBox="1">
              <a:spLocks noChangeArrowheads="1"/>
            </p:cNvSpPr>
            <p:nvPr/>
          </p:nvSpPr>
          <p:spPr bwMode="auto">
            <a:xfrm>
              <a:off x="735" y="2325"/>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b="1">
                  <a:ea typeface="幼圆" pitchFamily="49" charset="-122"/>
                </a:rPr>
                <a:t>D</a:t>
              </a:r>
              <a:r>
                <a:rPr kumimoji="1" lang="en-US" altLang="zh-CN" b="1" baseline="-25000">
                  <a:ea typeface="幼圆" pitchFamily="49" charset="-122"/>
                </a:rPr>
                <a:t>3</a:t>
              </a:r>
              <a:endParaRPr kumimoji="1" lang="en-US" altLang="zh-CN" b="1">
                <a:ea typeface="幼圆" pitchFamily="49" charset="-122"/>
              </a:endParaRPr>
            </a:p>
          </p:txBody>
        </p:sp>
        <p:sp>
          <p:nvSpPr>
            <p:cNvPr id="35" name="Oval 15"/>
            <p:cNvSpPr>
              <a:spLocks noChangeArrowheads="1"/>
            </p:cNvSpPr>
            <p:nvPr/>
          </p:nvSpPr>
          <p:spPr bwMode="auto">
            <a:xfrm>
              <a:off x="2012" y="2059"/>
              <a:ext cx="122" cy="122"/>
            </a:xfrm>
            <a:prstGeom prst="ellipse">
              <a:avLst/>
            </a:prstGeom>
            <a:solidFill>
              <a:srgbClr val="FFCCFF"/>
            </a:solidFill>
            <a:ln w="952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16"/>
            <p:cNvSpPr>
              <a:spLocks noChangeShapeType="1"/>
            </p:cNvSpPr>
            <p:nvPr/>
          </p:nvSpPr>
          <p:spPr bwMode="auto">
            <a:xfrm flipH="1" flipV="1">
              <a:off x="1468" y="1759"/>
              <a:ext cx="533" cy="322"/>
            </a:xfrm>
            <a:prstGeom prst="line">
              <a:avLst/>
            </a:prstGeom>
            <a:noFill/>
            <a:ln w="28575" cap="sq">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17"/>
            <p:cNvSpPr>
              <a:spLocks noChangeShapeType="1"/>
            </p:cNvSpPr>
            <p:nvPr/>
          </p:nvSpPr>
          <p:spPr bwMode="auto">
            <a:xfrm>
              <a:off x="2123" y="2114"/>
              <a:ext cx="4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Text Box 18"/>
            <p:cNvSpPr txBox="1">
              <a:spLocks noChangeArrowheads="1"/>
            </p:cNvSpPr>
            <p:nvPr/>
          </p:nvSpPr>
          <p:spPr bwMode="auto">
            <a:xfrm>
              <a:off x="2273" y="1732"/>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3200" b="1">
                  <a:ea typeface="幼圆" pitchFamily="49" charset="-122"/>
                </a:rPr>
                <a:t>Y</a:t>
              </a:r>
            </a:p>
          </p:txBody>
        </p:sp>
        <p:sp>
          <p:nvSpPr>
            <p:cNvPr id="39" name="Text Box 19"/>
            <p:cNvSpPr txBox="1">
              <a:spLocks noChangeArrowheads="1"/>
            </p:cNvSpPr>
            <p:nvPr/>
          </p:nvSpPr>
          <p:spPr bwMode="auto">
            <a:xfrm>
              <a:off x="932" y="2788"/>
              <a:ext cx="1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endParaRPr kumimoji="1" lang="zh-CN" altLang="en-US" sz="3200" b="1">
                <a:ea typeface="幼圆" pitchFamily="49" charset="-122"/>
              </a:endParaRPr>
            </a:p>
          </p:txBody>
        </p:sp>
        <p:sp>
          <p:nvSpPr>
            <p:cNvPr id="40" name="Line 20"/>
            <p:cNvSpPr>
              <a:spLocks noChangeShapeType="1"/>
            </p:cNvSpPr>
            <p:nvPr/>
          </p:nvSpPr>
          <p:spPr bwMode="auto">
            <a:xfrm flipH="1">
              <a:off x="1734" y="1947"/>
              <a:ext cx="0" cy="567"/>
            </a:xfrm>
            <a:prstGeom prst="line">
              <a:avLst/>
            </a:prstGeom>
            <a:noFill/>
            <a:ln w="28575">
              <a:solidFill>
                <a:schemeClr val="tx1"/>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AutoShape 21"/>
            <p:cNvSpPr>
              <a:spLocks noChangeArrowheads="1"/>
            </p:cNvSpPr>
            <p:nvPr/>
          </p:nvSpPr>
          <p:spPr bwMode="auto">
            <a:xfrm>
              <a:off x="1259" y="2750"/>
              <a:ext cx="1270" cy="363"/>
            </a:xfrm>
            <a:prstGeom prst="wedgeRoundRectCallout">
              <a:avLst>
                <a:gd name="adj1" fmla="val -14093"/>
                <a:gd name="adj2" fmla="val -122727"/>
                <a:gd name="adj3" fmla="val 16667"/>
              </a:avLst>
            </a:prstGeom>
            <a:solidFill>
              <a:srgbClr val="FFFF99"/>
            </a:solidFill>
            <a:ln w="9525"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ea typeface="楷体_GB2312" pitchFamily="49" charset="-122"/>
                </a:rPr>
                <a:t> Data Select</a:t>
              </a:r>
            </a:p>
          </p:txBody>
        </p:sp>
        <p:sp>
          <p:nvSpPr>
            <p:cNvPr id="42" name="Text Box 22"/>
            <p:cNvSpPr txBox="1">
              <a:spLocks noChangeArrowheads="1"/>
            </p:cNvSpPr>
            <p:nvPr/>
          </p:nvSpPr>
          <p:spPr bwMode="auto">
            <a:xfrm>
              <a:off x="1292" y="3075"/>
              <a:ext cx="80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3200" b="1" dirty="0">
                  <a:latin typeface="宋体" charset="-122"/>
                  <a:ea typeface="宋体" charset="-122"/>
                </a:rPr>
                <a:t> </a:t>
              </a:r>
              <a:r>
                <a:rPr kumimoji="1" lang="en-US" altLang="zh-CN" sz="2400" dirty="0" smtClean="0">
                  <a:ea typeface="宋体" charset="-122"/>
                  <a:cs typeface="Times New Roman" pitchFamily="18" charset="0"/>
                </a:rPr>
                <a:t>Switch</a:t>
              </a:r>
              <a:endParaRPr kumimoji="1" lang="zh-CN" altLang="en-US" sz="2400" dirty="0">
                <a:ea typeface="幼圆" pitchFamily="49" charset="-122"/>
                <a:cs typeface="Times New Roman" pitchFamily="18" charset="0"/>
              </a:endParaRPr>
            </a:p>
          </p:txBody>
        </p:sp>
        <p:sp>
          <p:nvSpPr>
            <p:cNvPr id="43" name="Text Box 23"/>
            <p:cNvSpPr txBox="1">
              <a:spLocks noChangeArrowheads="1"/>
            </p:cNvSpPr>
            <p:nvPr/>
          </p:nvSpPr>
          <p:spPr bwMode="auto">
            <a:xfrm>
              <a:off x="743" y="1417"/>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b="1">
                  <a:ea typeface="幼圆" pitchFamily="49" charset="-122"/>
                </a:rPr>
                <a:t>D</a:t>
              </a:r>
              <a:r>
                <a:rPr kumimoji="1" lang="en-US" altLang="zh-CN" b="1" baseline="-25000">
                  <a:ea typeface="幼圆" pitchFamily="49" charset="-122"/>
                </a:rPr>
                <a:t>0</a:t>
              </a:r>
              <a:endParaRPr kumimoji="1" lang="en-US" altLang="zh-CN" sz="3200" b="1">
                <a:ea typeface="幼圆" pitchFamily="49" charset="-122"/>
              </a:endParaRPr>
            </a:p>
          </p:txBody>
        </p:sp>
      </p:grpSp>
    </p:spTree>
    <p:extLst>
      <p:ext uri="{BB962C8B-B14F-4D97-AF65-F5344CB8AC3E}">
        <p14:creationId xmlns:p14="http://schemas.microsoft.com/office/powerpoint/2010/main" val="294756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trips(up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Multiplexers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31862"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Multiplexers</a:t>
            </a:r>
            <a:endParaRPr lang="en-US" altLang="zh-CN" b="1" dirty="0">
              <a:ea typeface="宋体" charset="-122"/>
            </a:endParaRPr>
          </a:p>
        </p:txBody>
      </p:sp>
      <p:sp>
        <p:nvSpPr>
          <p:cNvPr id="44" name="WordArt 14"/>
          <p:cNvSpPr>
            <a:spLocks noChangeArrowheads="1" noChangeShapeType="1" noTextEdit="1"/>
          </p:cNvSpPr>
          <p:nvPr/>
        </p:nvSpPr>
        <p:spPr bwMode="auto">
          <a:xfrm>
            <a:off x="899592" y="2420888"/>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45" name="Text Box 154"/>
          <p:cNvSpPr txBox="1">
            <a:spLocks noChangeArrowheads="1"/>
          </p:cNvSpPr>
          <p:nvPr/>
        </p:nvSpPr>
        <p:spPr bwMode="auto">
          <a:xfrm>
            <a:off x="755575" y="2926581"/>
            <a:ext cx="461741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ea typeface="宋体" panose="02010600030101010101" pitchFamily="2" charset="-122"/>
              </a:rPr>
              <a:t>Two select lines are shown here to choose any of the four data inputs.</a:t>
            </a:r>
          </a:p>
        </p:txBody>
      </p:sp>
      <p:graphicFrame>
        <p:nvGraphicFramePr>
          <p:cNvPr id="46" name="Object 171"/>
          <p:cNvGraphicFramePr>
            <a:graphicFrameLocks noChangeAspect="1"/>
          </p:cNvGraphicFramePr>
          <p:nvPr>
            <p:extLst>
              <p:ext uri="{D42A27DB-BD31-4B8C-83A1-F6EECF244321}">
                <p14:modId xmlns:p14="http://schemas.microsoft.com/office/powerpoint/2010/main" val="14388519"/>
              </p:ext>
            </p:extLst>
          </p:nvPr>
        </p:nvGraphicFramePr>
        <p:xfrm>
          <a:off x="5753472" y="3383756"/>
          <a:ext cx="2438400" cy="2349500"/>
        </p:xfrm>
        <a:graphic>
          <a:graphicData uri="http://schemas.openxmlformats.org/presentationml/2006/ole">
            <mc:AlternateContent xmlns:mc="http://schemas.openxmlformats.org/markup-compatibility/2006">
              <mc:Choice xmlns:v="urn:schemas-microsoft-com:vml" Requires="v">
                <p:oleObj spid="_x0000_s167952" name="CorelDRAW" r:id="rId4" imgW="1364221" imgH="1314785" progId="CorelDRAW.Graphic.13">
                  <p:embed/>
                </p:oleObj>
              </mc:Choice>
              <mc:Fallback>
                <p:oleObj name="CorelDRAW" r:id="rId4" imgW="1364221" imgH="1314785" progId="CorelDRAW.Graphic.1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3472" y="3383756"/>
                        <a:ext cx="2438400" cy="234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 name="Text Box 156"/>
          <p:cNvSpPr txBox="1">
            <a:spLocks noChangeArrowheads="1"/>
          </p:cNvSpPr>
          <p:nvPr/>
        </p:nvSpPr>
        <p:spPr bwMode="auto">
          <a:xfrm>
            <a:off x="5239122" y="3726656"/>
            <a:ext cx="6492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rgbClr val="FF0000"/>
                </a:solidFill>
                <a:ea typeface="宋体" panose="02010600030101010101" pitchFamily="2" charset="-122"/>
              </a:rPr>
              <a:t>Data </a:t>
            </a:r>
          </a:p>
          <a:p>
            <a:r>
              <a:rPr lang="en-US" altLang="zh-CN" sz="1600">
                <a:solidFill>
                  <a:srgbClr val="FF0000"/>
                </a:solidFill>
                <a:ea typeface="宋体" panose="02010600030101010101" pitchFamily="2" charset="-122"/>
              </a:rPr>
              <a:t>select</a:t>
            </a:r>
          </a:p>
        </p:txBody>
      </p:sp>
      <p:sp>
        <p:nvSpPr>
          <p:cNvPr id="49" name="Text Box 157"/>
          <p:cNvSpPr txBox="1">
            <a:spLocks noChangeArrowheads="1"/>
          </p:cNvSpPr>
          <p:nvPr/>
        </p:nvSpPr>
        <p:spPr bwMode="auto">
          <a:xfrm>
            <a:off x="5220072" y="4717256"/>
            <a:ext cx="6826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rgbClr val="FF0000"/>
                </a:solidFill>
                <a:ea typeface="宋体" panose="02010600030101010101" pitchFamily="2" charset="-122"/>
              </a:rPr>
              <a:t>Data </a:t>
            </a:r>
          </a:p>
          <a:p>
            <a:r>
              <a:rPr lang="en-US" altLang="zh-CN" sz="1600">
                <a:solidFill>
                  <a:srgbClr val="FF0000"/>
                </a:solidFill>
                <a:ea typeface="宋体" panose="02010600030101010101" pitchFamily="2" charset="-122"/>
              </a:rPr>
              <a:t>inputs</a:t>
            </a:r>
          </a:p>
        </p:txBody>
      </p:sp>
      <p:sp>
        <p:nvSpPr>
          <p:cNvPr id="50" name="Text Box 158"/>
          <p:cNvSpPr txBox="1">
            <a:spLocks noChangeArrowheads="1"/>
          </p:cNvSpPr>
          <p:nvPr/>
        </p:nvSpPr>
        <p:spPr bwMode="auto">
          <a:xfrm>
            <a:off x="8268072" y="4336256"/>
            <a:ext cx="7048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rgbClr val="FF0000"/>
                </a:solidFill>
                <a:ea typeface="宋体" panose="02010600030101010101" pitchFamily="2" charset="-122"/>
              </a:rPr>
              <a:t>Data </a:t>
            </a:r>
          </a:p>
          <a:p>
            <a:r>
              <a:rPr lang="en-US" altLang="zh-CN" sz="1600">
                <a:solidFill>
                  <a:srgbClr val="FF0000"/>
                </a:solidFill>
                <a:ea typeface="宋体" panose="02010600030101010101" pitchFamily="2" charset="-122"/>
              </a:rPr>
              <a:t>output</a:t>
            </a:r>
          </a:p>
        </p:txBody>
      </p:sp>
      <p:sp>
        <p:nvSpPr>
          <p:cNvPr id="51" name="Text Box 159"/>
          <p:cNvSpPr txBox="1">
            <a:spLocks noChangeArrowheads="1"/>
          </p:cNvSpPr>
          <p:nvPr/>
        </p:nvSpPr>
        <p:spPr bwMode="auto">
          <a:xfrm>
            <a:off x="5829672" y="459025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panose="020B0604020202020204" pitchFamily="34" charset="0"/>
                <a:ea typeface="宋体" panose="02010600030101010101" pitchFamily="2" charset="-122"/>
              </a:rPr>
              <a:t>D</a:t>
            </a:r>
            <a:r>
              <a:rPr lang="en-US" altLang="zh-CN" sz="1600" baseline="-25000">
                <a:solidFill>
                  <a:srgbClr val="FF0000"/>
                </a:solidFill>
                <a:latin typeface="Arial" panose="020B0604020202020204" pitchFamily="34" charset="0"/>
                <a:ea typeface="宋体" panose="02010600030101010101" pitchFamily="2" charset="-122"/>
              </a:rPr>
              <a:t>1</a:t>
            </a:r>
            <a:endParaRPr lang="en-US" altLang="zh-CN" sz="1600">
              <a:solidFill>
                <a:srgbClr val="FF0000"/>
              </a:solidFill>
              <a:latin typeface="Arial" panose="020B0604020202020204" pitchFamily="34" charset="0"/>
              <a:ea typeface="宋体" panose="02010600030101010101" pitchFamily="2" charset="-122"/>
            </a:endParaRPr>
          </a:p>
        </p:txBody>
      </p:sp>
      <p:sp>
        <p:nvSpPr>
          <p:cNvPr id="52" name="Text Box 160"/>
          <p:cNvSpPr txBox="1">
            <a:spLocks noChangeArrowheads="1"/>
          </p:cNvSpPr>
          <p:nvPr/>
        </p:nvSpPr>
        <p:spPr bwMode="auto">
          <a:xfrm>
            <a:off x="5829672" y="436165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panose="020B0604020202020204" pitchFamily="34" charset="0"/>
                <a:ea typeface="宋体" panose="02010600030101010101" pitchFamily="2" charset="-122"/>
              </a:rPr>
              <a:t>D</a:t>
            </a:r>
            <a:r>
              <a:rPr lang="en-US" altLang="zh-CN" sz="1600" baseline="-25000">
                <a:solidFill>
                  <a:srgbClr val="FF0000"/>
                </a:solidFill>
                <a:latin typeface="Arial" panose="020B0604020202020204" pitchFamily="34" charset="0"/>
                <a:ea typeface="宋体" panose="02010600030101010101" pitchFamily="2" charset="-122"/>
              </a:rPr>
              <a:t>0</a:t>
            </a:r>
            <a:endParaRPr lang="en-US" altLang="zh-CN" sz="1600">
              <a:solidFill>
                <a:srgbClr val="FF0000"/>
              </a:solidFill>
              <a:latin typeface="Arial" panose="020B0604020202020204" pitchFamily="34" charset="0"/>
              <a:ea typeface="宋体" panose="02010600030101010101" pitchFamily="2" charset="-122"/>
            </a:endParaRPr>
          </a:p>
        </p:txBody>
      </p:sp>
      <p:sp>
        <p:nvSpPr>
          <p:cNvPr id="53" name="Text Box 161"/>
          <p:cNvSpPr txBox="1">
            <a:spLocks noChangeArrowheads="1"/>
          </p:cNvSpPr>
          <p:nvPr/>
        </p:nvSpPr>
        <p:spPr bwMode="auto">
          <a:xfrm>
            <a:off x="5829672" y="481885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panose="020B0604020202020204" pitchFamily="34" charset="0"/>
                <a:ea typeface="宋体" panose="02010600030101010101" pitchFamily="2" charset="-122"/>
              </a:rPr>
              <a:t>D</a:t>
            </a:r>
            <a:r>
              <a:rPr lang="en-US" altLang="zh-CN" sz="1600" baseline="-25000">
                <a:solidFill>
                  <a:srgbClr val="FF0000"/>
                </a:solidFill>
                <a:latin typeface="Arial" panose="020B0604020202020204" pitchFamily="34" charset="0"/>
                <a:ea typeface="宋体" panose="02010600030101010101" pitchFamily="2" charset="-122"/>
              </a:rPr>
              <a:t>2</a:t>
            </a:r>
            <a:endParaRPr lang="en-US" altLang="zh-CN" sz="1600">
              <a:solidFill>
                <a:srgbClr val="FF0000"/>
              </a:solidFill>
              <a:latin typeface="Arial" panose="020B0604020202020204" pitchFamily="34" charset="0"/>
              <a:ea typeface="宋体" panose="02010600030101010101" pitchFamily="2" charset="-122"/>
            </a:endParaRPr>
          </a:p>
        </p:txBody>
      </p:sp>
      <p:sp>
        <p:nvSpPr>
          <p:cNvPr id="54" name="Text Box 162"/>
          <p:cNvSpPr txBox="1">
            <a:spLocks noChangeArrowheads="1"/>
          </p:cNvSpPr>
          <p:nvPr/>
        </p:nvSpPr>
        <p:spPr bwMode="auto">
          <a:xfrm>
            <a:off x="5829672" y="504745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panose="020B0604020202020204" pitchFamily="34" charset="0"/>
                <a:ea typeface="宋体" panose="02010600030101010101" pitchFamily="2" charset="-122"/>
              </a:rPr>
              <a:t>D</a:t>
            </a:r>
            <a:r>
              <a:rPr lang="en-US" altLang="zh-CN" sz="1600" baseline="-25000">
                <a:solidFill>
                  <a:srgbClr val="FF0000"/>
                </a:solidFill>
                <a:latin typeface="Arial" panose="020B0604020202020204" pitchFamily="34" charset="0"/>
                <a:ea typeface="宋体" panose="02010600030101010101" pitchFamily="2" charset="-122"/>
              </a:rPr>
              <a:t>3</a:t>
            </a:r>
            <a:endParaRPr lang="en-US" altLang="zh-CN" sz="1600">
              <a:solidFill>
                <a:srgbClr val="FF0000"/>
              </a:solidFill>
              <a:latin typeface="Arial" panose="020B0604020202020204" pitchFamily="34" charset="0"/>
              <a:ea typeface="宋体" panose="02010600030101010101" pitchFamily="2" charset="-122"/>
            </a:endParaRPr>
          </a:p>
        </p:txBody>
      </p:sp>
      <p:sp>
        <p:nvSpPr>
          <p:cNvPr id="55" name="Text Box 163"/>
          <p:cNvSpPr txBox="1">
            <a:spLocks noChangeArrowheads="1"/>
          </p:cNvSpPr>
          <p:nvPr/>
        </p:nvSpPr>
        <p:spPr bwMode="auto">
          <a:xfrm>
            <a:off x="5851897" y="391715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panose="020B0604020202020204" pitchFamily="34" charset="0"/>
                <a:ea typeface="宋体" panose="02010600030101010101" pitchFamily="2" charset="-122"/>
              </a:rPr>
              <a:t>S</a:t>
            </a:r>
            <a:r>
              <a:rPr lang="en-US" altLang="zh-CN" sz="1600" baseline="-25000">
                <a:solidFill>
                  <a:srgbClr val="FF0000"/>
                </a:solidFill>
                <a:latin typeface="Arial" panose="020B0604020202020204" pitchFamily="34" charset="0"/>
                <a:ea typeface="宋体" panose="02010600030101010101" pitchFamily="2" charset="-122"/>
              </a:rPr>
              <a:t>1</a:t>
            </a:r>
            <a:endParaRPr lang="en-US" altLang="zh-CN" sz="1600">
              <a:solidFill>
                <a:srgbClr val="FF0000"/>
              </a:solidFill>
              <a:latin typeface="Arial" panose="020B0604020202020204" pitchFamily="34" charset="0"/>
              <a:ea typeface="宋体" panose="02010600030101010101" pitchFamily="2" charset="-122"/>
            </a:endParaRPr>
          </a:p>
        </p:txBody>
      </p:sp>
      <p:sp>
        <p:nvSpPr>
          <p:cNvPr id="56" name="Text Box 164"/>
          <p:cNvSpPr txBox="1">
            <a:spLocks noChangeArrowheads="1"/>
          </p:cNvSpPr>
          <p:nvPr/>
        </p:nvSpPr>
        <p:spPr bwMode="auto">
          <a:xfrm>
            <a:off x="5851897" y="361235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panose="020B0604020202020204" pitchFamily="34" charset="0"/>
                <a:ea typeface="宋体" panose="02010600030101010101" pitchFamily="2" charset="-122"/>
              </a:rPr>
              <a:t>S</a:t>
            </a:r>
            <a:r>
              <a:rPr lang="en-US" altLang="zh-CN" sz="1600" baseline="-25000">
                <a:solidFill>
                  <a:srgbClr val="FF0000"/>
                </a:solidFill>
                <a:latin typeface="Arial" panose="020B0604020202020204" pitchFamily="34" charset="0"/>
                <a:ea typeface="宋体" panose="02010600030101010101" pitchFamily="2" charset="-122"/>
              </a:rPr>
              <a:t>0</a:t>
            </a:r>
            <a:endParaRPr lang="en-US" altLang="zh-CN" sz="1600">
              <a:solidFill>
                <a:srgbClr val="FF0000"/>
              </a:solidFill>
              <a:latin typeface="Arial" panose="020B0604020202020204" pitchFamily="34" charset="0"/>
              <a:ea typeface="宋体" panose="02010600030101010101" pitchFamily="2" charset="-122"/>
            </a:endParaRPr>
          </a:p>
        </p:txBody>
      </p:sp>
      <p:sp>
        <p:nvSpPr>
          <p:cNvPr id="57" name="Line 168"/>
          <p:cNvSpPr>
            <a:spLocks noChangeShapeType="1"/>
          </p:cNvSpPr>
          <p:nvPr/>
        </p:nvSpPr>
        <p:spPr bwMode="auto">
          <a:xfrm flipV="1">
            <a:off x="6744072" y="4590256"/>
            <a:ext cx="914400" cy="457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Text Box 169"/>
          <p:cNvSpPr txBox="1">
            <a:spLocks noChangeArrowheads="1"/>
          </p:cNvSpPr>
          <p:nvPr/>
        </p:nvSpPr>
        <p:spPr bwMode="auto">
          <a:xfrm>
            <a:off x="6286872" y="3828256"/>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panose="02010600030101010101" pitchFamily="2" charset="-122"/>
              </a:rPr>
              <a:t>1</a:t>
            </a:r>
          </a:p>
        </p:txBody>
      </p:sp>
      <p:sp>
        <p:nvSpPr>
          <p:cNvPr id="59" name="Text Box 170"/>
          <p:cNvSpPr txBox="1">
            <a:spLocks noChangeArrowheads="1"/>
          </p:cNvSpPr>
          <p:nvPr/>
        </p:nvSpPr>
        <p:spPr bwMode="auto">
          <a:xfrm>
            <a:off x="6286872" y="3523456"/>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panose="02010600030101010101" pitchFamily="2" charset="-122"/>
              </a:rPr>
              <a:t>0</a:t>
            </a:r>
          </a:p>
        </p:txBody>
      </p:sp>
      <p:sp>
        <p:nvSpPr>
          <p:cNvPr id="60" name="Text Box 166"/>
          <p:cNvSpPr txBox="1">
            <a:spLocks noChangeArrowheads="1"/>
          </p:cNvSpPr>
          <p:nvPr/>
        </p:nvSpPr>
        <p:spPr bwMode="auto">
          <a:xfrm>
            <a:off x="799727" y="3807445"/>
            <a:ext cx="40583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ea typeface="宋体" panose="02010600030101010101" pitchFamily="2" charset="-122"/>
              </a:rPr>
              <a:t>Which data line is selected if </a:t>
            </a:r>
            <a:r>
              <a:rPr lang="en-US" altLang="zh-CN" sz="2400" i="1" dirty="0">
                <a:ea typeface="宋体" panose="02010600030101010101" pitchFamily="2" charset="-122"/>
              </a:rPr>
              <a:t>S</a:t>
            </a:r>
            <a:r>
              <a:rPr lang="en-US" altLang="zh-CN" sz="2400" baseline="-25000" dirty="0">
                <a:ea typeface="宋体" panose="02010600030101010101" pitchFamily="2" charset="-122"/>
              </a:rPr>
              <a:t>1</a:t>
            </a:r>
            <a:r>
              <a:rPr lang="en-US" altLang="zh-CN" sz="2400" i="1" dirty="0">
                <a:ea typeface="宋体" panose="02010600030101010101" pitchFamily="2" charset="-122"/>
              </a:rPr>
              <a:t>S</a:t>
            </a:r>
            <a:r>
              <a:rPr lang="en-US" altLang="zh-CN" sz="2400" baseline="-25000" dirty="0">
                <a:ea typeface="宋体" panose="02010600030101010101" pitchFamily="2" charset="-122"/>
              </a:rPr>
              <a:t>0</a:t>
            </a:r>
            <a:r>
              <a:rPr lang="en-US" altLang="zh-CN" sz="2400" dirty="0">
                <a:ea typeface="宋体" panose="02010600030101010101" pitchFamily="2" charset="-122"/>
              </a:rPr>
              <a:t> = 10?</a:t>
            </a:r>
          </a:p>
        </p:txBody>
      </p:sp>
      <p:sp>
        <p:nvSpPr>
          <p:cNvPr id="61" name="Text Box 167"/>
          <p:cNvSpPr txBox="1">
            <a:spLocks noChangeArrowheads="1"/>
          </p:cNvSpPr>
          <p:nvPr/>
        </p:nvSpPr>
        <p:spPr bwMode="auto">
          <a:xfrm>
            <a:off x="2267744" y="4184253"/>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i="1">
                <a:solidFill>
                  <a:srgbClr val="FF0000"/>
                </a:solidFill>
                <a:ea typeface="宋体" panose="02010600030101010101" pitchFamily="2" charset="-122"/>
              </a:rPr>
              <a:t>D</a:t>
            </a:r>
            <a:r>
              <a:rPr lang="en-US" altLang="zh-CN" sz="2000" baseline="-25000">
                <a:solidFill>
                  <a:srgbClr val="FF0000"/>
                </a:solidFill>
                <a:ea typeface="宋体" panose="02010600030101010101" pitchFamily="2" charset="-122"/>
              </a:rPr>
              <a:t>2</a:t>
            </a:r>
            <a:r>
              <a:rPr lang="en-US" altLang="zh-CN" sz="2000">
                <a:solidFill>
                  <a:srgbClr val="FF0000"/>
                </a:solidFill>
                <a:ea typeface="宋体" panose="02010600030101010101" pitchFamily="2" charset="-122"/>
              </a:rPr>
              <a:t> </a:t>
            </a:r>
          </a:p>
        </p:txBody>
      </p:sp>
    </p:spTree>
    <p:extLst>
      <p:ext uri="{BB962C8B-B14F-4D97-AF65-F5344CB8AC3E}">
        <p14:creationId xmlns:p14="http://schemas.microsoft.com/office/powerpoint/2010/main" val="366419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par>
                          <p:cTn id="8" fill="hold">
                            <p:stCondLst>
                              <p:cond delay="500"/>
                            </p:stCondLst>
                            <p:childTnLst>
                              <p:par>
                                <p:cTn id="9" presetID="15"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p:cTn id="11" dur="1000" fill="hold"/>
                                        <p:tgtEl>
                                          <p:spTgt spid="58"/>
                                        </p:tgtEl>
                                        <p:attrNameLst>
                                          <p:attrName>ppt_w</p:attrName>
                                        </p:attrNameLst>
                                      </p:cBhvr>
                                      <p:tavLst>
                                        <p:tav tm="0">
                                          <p:val>
                                            <p:fltVal val="0"/>
                                          </p:val>
                                        </p:tav>
                                        <p:tav tm="100000">
                                          <p:val>
                                            <p:strVal val="#ppt_w"/>
                                          </p:val>
                                        </p:tav>
                                      </p:tavLst>
                                    </p:anim>
                                    <p:anim calcmode="lin" valueType="num">
                                      <p:cBhvr>
                                        <p:cTn id="12" dur="1000" fill="hold"/>
                                        <p:tgtEl>
                                          <p:spTgt spid="58"/>
                                        </p:tgtEl>
                                        <p:attrNameLst>
                                          <p:attrName>ppt_h</p:attrName>
                                        </p:attrNameLst>
                                      </p:cBhvr>
                                      <p:tavLst>
                                        <p:tav tm="0">
                                          <p:val>
                                            <p:fltVal val="0"/>
                                          </p:val>
                                        </p:tav>
                                        <p:tav tm="100000">
                                          <p:val>
                                            <p:strVal val="#ppt_h"/>
                                          </p:val>
                                        </p:tav>
                                      </p:tavLst>
                                    </p:anim>
                                    <p:anim calcmode="lin" valueType="num">
                                      <p:cBhvr>
                                        <p:cTn id="13" dur="1000" fill="hold"/>
                                        <p:tgtEl>
                                          <p:spTgt spid="58"/>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58"/>
                                        </p:tgtEl>
                                        <p:attrNameLst>
                                          <p:attrName>ppt_y</p:attrName>
                                        </p:attrNameLst>
                                      </p:cBhvr>
                                      <p:tavLst>
                                        <p:tav tm="0" fmla="#ppt_y+(sin(-2*pi*(1-$))*-#ppt_x+cos(-2*pi*(1-$))*(1-#ppt_y))*(1-$)">
                                          <p:val>
                                            <p:fltVal val="0"/>
                                          </p:val>
                                        </p:tav>
                                        <p:tav tm="100000">
                                          <p:val>
                                            <p:fltVal val="1"/>
                                          </p:val>
                                        </p:tav>
                                      </p:tavLst>
                                    </p:anim>
                                  </p:childTnLst>
                                </p:cTn>
                              </p:par>
                              <p:par>
                                <p:cTn id="15" presetID="15"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 calcmode="lin" valueType="num">
                                      <p:cBhvr>
                                        <p:cTn id="17" dur="1000" fill="hold"/>
                                        <p:tgtEl>
                                          <p:spTgt spid="59"/>
                                        </p:tgtEl>
                                        <p:attrNameLst>
                                          <p:attrName>ppt_w</p:attrName>
                                        </p:attrNameLst>
                                      </p:cBhvr>
                                      <p:tavLst>
                                        <p:tav tm="0">
                                          <p:val>
                                            <p:fltVal val="0"/>
                                          </p:val>
                                        </p:tav>
                                        <p:tav tm="100000">
                                          <p:val>
                                            <p:strVal val="#ppt_w"/>
                                          </p:val>
                                        </p:tav>
                                      </p:tavLst>
                                    </p:anim>
                                    <p:anim calcmode="lin" valueType="num">
                                      <p:cBhvr>
                                        <p:cTn id="18" dur="1000" fill="hold"/>
                                        <p:tgtEl>
                                          <p:spTgt spid="59"/>
                                        </p:tgtEl>
                                        <p:attrNameLst>
                                          <p:attrName>ppt_h</p:attrName>
                                        </p:attrNameLst>
                                      </p:cBhvr>
                                      <p:tavLst>
                                        <p:tav tm="0">
                                          <p:val>
                                            <p:fltVal val="0"/>
                                          </p:val>
                                        </p:tav>
                                        <p:tav tm="100000">
                                          <p:val>
                                            <p:strVal val="#ppt_h"/>
                                          </p:val>
                                        </p:tav>
                                      </p:tavLst>
                                    </p:anim>
                                    <p:anim calcmode="lin" valueType="num">
                                      <p:cBhvr>
                                        <p:cTn id="19" dur="1000" fill="hold"/>
                                        <p:tgtEl>
                                          <p:spTgt spid="59"/>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59"/>
                                        </p:tgtEl>
                                        <p:attrNameLst>
                                          <p:attrName>ppt_y</p:attrName>
                                        </p:attrNameLst>
                                      </p:cBhvr>
                                      <p:tavLst>
                                        <p:tav tm="0" fmla="#ppt_y+(sin(-2*pi*(1-$))*-#ppt_x+cos(-2*pi*(1-$))*(1-#ppt_y))*(1-$)">
                                          <p:val>
                                            <p:fltVal val="0"/>
                                          </p:val>
                                        </p:tav>
                                        <p:tav tm="100000">
                                          <p:val>
                                            <p:fltVal val="1"/>
                                          </p:val>
                                        </p:tav>
                                      </p:tavLst>
                                    </p:anim>
                                  </p:childTnLst>
                                </p:cTn>
                              </p:par>
                              <p:par>
                                <p:cTn id="21" presetID="22" presetClass="entr" presetSubtype="8"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left)">
                                      <p:cBhvr>
                                        <p:cTn id="23" dur="500"/>
                                        <p:tgtEl>
                                          <p:spTgt spid="57"/>
                                        </p:tgtEl>
                                      </p:cBhvr>
                                    </p:animEffect>
                                  </p:childTnLst>
                                </p:cTn>
                              </p:par>
                              <p:par>
                                <p:cTn id="24" presetID="2" presetClass="entr" presetSubtype="8" fill="hold" grpId="0" nodeType="withEffect">
                                  <p:stCondLst>
                                    <p:cond delay="0"/>
                                  </p:stCondLst>
                                  <p:childTnLst>
                                    <p:set>
                                      <p:cBhvr>
                                        <p:cTn id="25" dur="1" fill="hold">
                                          <p:stCondLst>
                                            <p:cond delay="0"/>
                                          </p:stCondLst>
                                        </p:cTn>
                                        <p:tgtEl>
                                          <p:spTgt spid="60"/>
                                        </p:tgtEl>
                                        <p:attrNameLst>
                                          <p:attrName>style.visibility</p:attrName>
                                        </p:attrNameLst>
                                      </p:cBhvr>
                                      <p:to>
                                        <p:strVal val="visible"/>
                                      </p:to>
                                    </p:set>
                                    <p:anim calcmode="lin" valueType="num">
                                      <p:cBhvr additive="base">
                                        <p:cTn id="26" dur="500" fill="hold"/>
                                        <p:tgtEl>
                                          <p:spTgt spid="60"/>
                                        </p:tgtEl>
                                        <p:attrNameLst>
                                          <p:attrName>ppt_x</p:attrName>
                                        </p:attrNameLst>
                                      </p:cBhvr>
                                      <p:tavLst>
                                        <p:tav tm="0">
                                          <p:val>
                                            <p:strVal val="0-#ppt_w/2"/>
                                          </p:val>
                                        </p:tav>
                                        <p:tav tm="100000">
                                          <p:val>
                                            <p:strVal val="#ppt_x"/>
                                          </p:val>
                                        </p:tav>
                                      </p:tavLst>
                                    </p:anim>
                                    <p:anim calcmode="lin" valueType="num">
                                      <p:cBhvr additive="base">
                                        <p:cTn id="27"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7" presetClass="entr" presetSubtype="0" fill="hold" grpId="0"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1000"/>
                                        <p:tgtEl>
                                          <p:spTgt spid="61"/>
                                        </p:tgtEl>
                                      </p:cBhvr>
                                    </p:animEffect>
                                    <p:anim calcmode="lin" valueType="num">
                                      <p:cBhvr>
                                        <p:cTn id="33" dur="1000" fill="hold"/>
                                        <p:tgtEl>
                                          <p:spTgt spid="61"/>
                                        </p:tgtEl>
                                        <p:attrNameLst>
                                          <p:attrName>ppt_x</p:attrName>
                                        </p:attrNameLst>
                                      </p:cBhvr>
                                      <p:tavLst>
                                        <p:tav tm="0">
                                          <p:val>
                                            <p:strVal val="#ppt_x"/>
                                          </p:val>
                                        </p:tav>
                                        <p:tav tm="100000">
                                          <p:val>
                                            <p:strVal val="#ppt_x"/>
                                          </p:val>
                                        </p:tav>
                                      </p:tavLst>
                                    </p:anim>
                                    <p:anim calcmode="lin" valueType="num">
                                      <p:cBhvr>
                                        <p:cTn id="34" dur="900" decel="100000" fill="hold"/>
                                        <p:tgtEl>
                                          <p:spTgt spid="61"/>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6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7" grpId="0" animBg="1"/>
      <p:bldP spid="58" grpId="0"/>
      <p:bldP spid="59" grpId="0"/>
      <p:bldP spid="60" grpId="0"/>
      <p:bldP spid="6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Multiplexers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31862"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4-input Multiplexers</a:t>
            </a:r>
            <a:endParaRPr lang="en-US" altLang="zh-CN" b="1" dirty="0">
              <a:ea typeface="宋体" charset="-122"/>
            </a:endParaRPr>
          </a:p>
        </p:txBody>
      </p:sp>
      <p:pic>
        <p:nvPicPr>
          <p:cNvPr id="23" name="Picture 7" descr="6-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420888"/>
            <a:ext cx="4805939" cy="303723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8" descr="T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57" y="2204864"/>
            <a:ext cx="3979863" cy="18335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对象 1"/>
          <p:cNvGraphicFramePr>
            <a:graphicFrameLocks noChangeAspect="1"/>
          </p:cNvGraphicFramePr>
          <p:nvPr>
            <p:extLst>
              <p:ext uri="{D42A27DB-BD31-4B8C-83A1-F6EECF244321}">
                <p14:modId xmlns:p14="http://schemas.microsoft.com/office/powerpoint/2010/main" val="2584551393"/>
              </p:ext>
            </p:extLst>
          </p:nvPr>
        </p:nvGraphicFramePr>
        <p:xfrm>
          <a:off x="6313792" y="4213221"/>
          <a:ext cx="1258392" cy="1664051"/>
        </p:xfrm>
        <a:graphic>
          <a:graphicData uri="http://schemas.openxmlformats.org/presentationml/2006/ole">
            <mc:AlternateContent xmlns:mc="http://schemas.openxmlformats.org/markup-compatibility/2006">
              <mc:Choice xmlns:v="urn:schemas-microsoft-com:vml" Requires="v">
                <p:oleObj spid="_x0000_s157863" name="公式" r:id="rId6" imgW="748975" imgH="990170" progId="Equation.3">
                  <p:embed/>
                </p:oleObj>
              </mc:Choice>
              <mc:Fallback>
                <p:oleObj name="公式" r:id="rId6" imgW="748975" imgH="99017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3792" y="4213221"/>
                        <a:ext cx="1258392" cy="1664051"/>
                      </a:xfrm>
                      <a:prstGeom prst="rect">
                        <a:avLst/>
                      </a:prstGeom>
                      <a:solidFill>
                        <a:schemeClr val="bg1"/>
                      </a:solidFill>
                      <a:ln>
                        <a:noFill/>
                      </a:ln>
                      <a:effec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225518046"/>
              </p:ext>
            </p:extLst>
          </p:nvPr>
        </p:nvGraphicFramePr>
        <p:xfrm>
          <a:off x="1617054" y="6093296"/>
          <a:ext cx="6267314" cy="520379"/>
        </p:xfrm>
        <a:graphic>
          <a:graphicData uri="http://schemas.openxmlformats.org/presentationml/2006/ole">
            <mc:AlternateContent xmlns:mc="http://schemas.openxmlformats.org/markup-compatibility/2006">
              <mc:Choice xmlns:v="urn:schemas-microsoft-com:vml" Requires="v">
                <p:oleObj spid="_x0000_s157864" name="Equation" r:id="rId8" imgW="2908300" imgH="241300" progId="Equation.DSMT4">
                  <p:embed/>
                </p:oleObj>
              </mc:Choice>
              <mc:Fallback>
                <p:oleObj name="Equation" r:id="rId8" imgW="2908300" imgH="2413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7054" y="6093296"/>
                        <a:ext cx="6267314" cy="520379"/>
                      </a:xfrm>
                      <a:prstGeom prst="rect">
                        <a:avLst/>
                      </a:prstGeom>
                      <a:solidFill>
                        <a:schemeClr val="bg1"/>
                      </a:solidFill>
                      <a:ln w="25400">
                        <a:noFill/>
                        <a:miter lim="800000"/>
                        <a:headEnd/>
                        <a:tailEnd/>
                      </a:ln>
                      <a:effectLst/>
                    </p:spPr>
                  </p:pic>
                </p:oleObj>
              </mc:Fallback>
            </mc:AlternateContent>
          </a:graphicData>
        </a:graphic>
      </p:graphicFrame>
    </p:spTree>
    <p:extLst>
      <p:ext uri="{BB962C8B-B14F-4D97-AF65-F5344CB8AC3E}">
        <p14:creationId xmlns:p14="http://schemas.microsoft.com/office/powerpoint/2010/main" val="361673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5"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1000" fill="hold"/>
                                        <p:tgtEl>
                                          <p:spTgt spid="3"/>
                                        </p:tgtEl>
                                        <p:attrNameLst>
                                          <p:attrName>ppt_w</p:attrName>
                                        </p:attrNameLst>
                                      </p:cBhvr>
                                      <p:tavLst>
                                        <p:tav tm="0">
                                          <p:val>
                                            <p:fltVal val="0"/>
                                          </p:val>
                                        </p:tav>
                                        <p:tav tm="100000">
                                          <p:val>
                                            <p:strVal val="#ppt_w"/>
                                          </p:val>
                                        </p:tav>
                                      </p:tavLst>
                                    </p:anim>
                                    <p:anim calcmode="lin" valueType="num">
                                      <p:cBhvr>
                                        <p:cTn id="18" dur="1000" fill="hold"/>
                                        <p:tgtEl>
                                          <p:spTgt spid="3"/>
                                        </p:tgtEl>
                                        <p:attrNameLst>
                                          <p:attrName>ppt_h</p:attrName>
                                        </p:attrNameLst>
                                      </p:cBhvr>
                                      <p:tavLst>
                                        <p:tav tm="0">
                                          <p:val>
                                            <p:fltVal val="0"/>
                                          </p:val>
                                        </p:tav>
                                        <p:tav tm="100000">
                                          <p:val>
                                            <p:strVal val="#ppt_h"/>
                                          </p:val>
                                        </p:tav>
                                      </p:tavLst>
                                    </p:anim>
                                    <p:anim calcmode="lin" valueType="num">
                                      <p:cBhvr>
                                        <p:cTn id="19"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Multiplexers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31862"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4-input Multiplexers</a:t>
            </a:r>
            <a:endParaRPr lang="en-US" altLang="zh-CN" b="1" dirty="0">
              <a:ea typeface="宋体"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4293484894"/>
              </p:ext>
            </p:extLst>
          </p:nvPr>
        </p:nvGraphicFramePr>
        <p:xfrm>
          <a:off x="1475656" y="2492896"/>
          <a:ext cx="6267314" cy="520379"/>
        </p:xfrm>
        <a:graphic>
          <a:graphicData uri="http://schemas.openxmlformats.org/presentationml/2006/ole">
            <mc:AlternateContent xmlns:mc="http://schemas.openxmlformats.org/markup-compatibility/2006">
              <mc:Choice xmlns:v="urn:schemas-microsoft-com:vml" Requires="v">
                <p:oleObj spid="_x0000_s158803" name="Equation" r:id="rId4" imgW="2908300" imgH="241300" progId="Equation.DSMT4">
                  <p:embed/>
                </p:oleObj>
              </mc:Choice>
              <mc:Fallback>
                <p:oleObj name="Equation" r:id="rId4" imgW="2908300" imgH="2413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2492896"/>
                        <a:ext cx="6267314" cy="520379"/>
                      </a:xfrm>
                      <a:prstGeom prst="rect">
                        <a:avLst/>
                      </a:prstGeom>
                      <a:solidFill>
                        <a:schemeClr val="bg1"/>
                      </a:solidFill>
                      <a:ln w="25400">
                        <a:noFill/>
                        <a:miter lim="800000"/>
                        <a:headEnd/>
                        <a:tailEnd/>
                      </a:ln>
                      <a:effectLst/>
                    </p:spPr>
                  </p:pic>
                </p:oleObj>
              </mc:Fallback>
            </mc:AlternateContent>
          </a:graphicData>
        </a:graphic>
      </p:graphicFrame>
      <p:pic>
        <p:nvPicPr>
          <p:cNvPr id="9" name="Picture 4" descr="6-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3728" y="3212976"/>
            <a:ext cx="5256584" cy="3547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715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Multiplexers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31862"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4-input Multiplexers</a:t>
            </a:r>
            <a:endParaRPr lang="en-US" altLang="zh-CN" b="1" dirty="0">
              <a:ea typeface="宋体" charset="-122"/>
            </a:endParaRPr>
          </a:p>
        </p:txBody>
      </p:sp>
      <p:sp>
        <p:nvSpPr>
          <p:cNvPr id="7" name="WordArt 14"/>
          <p:cNvSpPr>
            <a:spLocks noChangeArrowheads="1" noChangeShapeType="1" noTextEdit="1"/>
          </p:cNvSpPr>
          <p:nvPr/>
        </p:nvSpPr>
        <p:spPr bwMode="auto">
          <a:xfrm>
            <a:off x="899592" y="2388314"/>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pic>
        <p:nvPicPr>
          <p:cNvPr id="8" name="Picture 5" descr="multiplexer wavefor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6191" y="2799605"/>
            <a:ext cx="5472113" cy="3941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2209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Multiplexers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31862"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8-input Multiplexers</a:t>
            </a:r>
            <a:endParaRPr lang="en-US" altLang="zh-CN" b="1" dirty="0">
              <a:ea typeface="宋体"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702001012"/>
              </p:ext>
            </p:extLst>
          </p:nvPr>
        </p:nvGraphicFramePr>
        <p:xfrm>
          <a:off x="1725408" y="2370981"/>
          <a:ext cx="6313896" cy="769987"/>
        </p:xfrm>
        <a:graphic>
          <a:graphicData uri="http://schemas.openxmlformats.org/presentationml/2006/ole">
            <mc:AlternateContent xmlns:mc="http://schemas.openxmlformats.org/markup-compatibility/2006">
              <mc:Choice xmlns:v="urn:schemas-microsoft-com:vml" Requires="v">
                <p:oleObj spid="_x0000_s159825" name="Equation" r:id="rId4" imgW="4000320" imgH="482400" progId="Equation.DSMT4">
                  <p:embed/>
                </p:oleObj>
              </mc:Choice>
              <mc:Fallback>
                <p:oleObj name="Equation" r:id="rId4" imgW="4000320" imgH="482400" progId="Equation.DSMT4">
                  <p:embed/>
                  <p:pic>
                    <p:nvPicPr>
                      <p:cNvPr id="0" name="Object 6"/>
                      <p:cNvPicPr>
                        <a:picLocks noChangeAspect="1" noChangeArrowheads="1"/>
                      </p:cNvPicPr>
                      <p:nvPr/>
                    </p:nvPicPr>
                    <p:blipFill>
                      <a:blip r:embed="rId5"/>
                      <a:srcRect/>
                      <a:stretch>
                        <a:fillRect/>
                      </a:stretch>
                    </p:blipFill>
                    <p:spPr bwMode="auto">
                      <a:xfrm>
                        <a:off x="1725408" y="2370981"/>
                        <a:ext cx="6313896" cy="769987"/>
                      </a:xfrm>
                      <a:prstGeom prst="rect">
                        <a:avLst/>
                      </a:prstGeom>
                      <a:solidFill>
                        <a:schemeClr val="bg1"/>
                      </a:solidFill>
                      <a:ln>
                        <a:noFill/>
                      </a:ln>
                      <a:effectLst/>
                    </p:spPr>
                  </p:pic>
                </p:oleObj>
              </mc:Fallback>
            </mc:AlternateContent>
          </a:graphicData>
        </a:graphic>
      </p:graphicFrame>
      <p:pic>
        <p:nvPicPr>
          <p:cNvPr id="10" name="Picture 4" descr="6-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736" y="3140968"/>
            <a:ext cx="5508612" cy="3672408"/>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21"/>
          <p:cNvSpPr txBox="1">
            <a:spLocks noChangeArrowheads="1"/>
          </p:cNvSpPr>
          <p:nvPr/>
        </p:nvSpPr>
        <p:spPr bwMode="auto">
          <a:xfrm>
            <a:off x="959768" y="3028890"/>
            <a:ext cx="152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smtClean="0">
                <a:ea typeface="宋体" charset="-122"/>
              </a:rPr>
              <a:t>74LS151</a:t>
            </a:r>
            <a:endParaRPr lang="en-US" altLang="zh-CN" sz="2400" dirty="0">
              <a:ea typeface="宋体" charset="-122"/>
            </a:endParaRPr>
          </a:p>
        </p:txBody>
      </p:sp>
    </p:spTree>
    <p:extLst>
      <p:ext uri="{BB962C8B-B14F-4D97-AF65-F5344CB8AC3E}">
        <p14:creationId xmlns:p14="http://schemas.microsoft.com/office/powerpoint/2010/main" val="242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Applications of Multiplexers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31862"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Generate </a:t>
            </a:r>
            <a:r>
              <a:rPr lang="en-US" altLang="zh-CN" b="1" dirty="0">
                <a:ea typeface="宋体" charset="-122"/>
              </a:rPr>
              <a:t>Combinational Logic Functions </a:t>
            </a:r>
          </a:p>
        </p:txBody>
      </p:sp>
      <p:sp>
        <p:nvSpPr>
          <p:cNvPr id="9" name="Text Box 8"/>
          <p:cNvSpPr txBox="1">
            <a:spLocks noChangeArrowheads="1"/>
          </p:cNvSpPr>
          <p:nvPr/>
        </p:nvSpPr>
        <p:spPr bwMode="auto">
          <a:xfrm>
            <a:off x="827584" y="3401124"/>
            <a:ext cx="7704856" cy="11079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p>
            <a:pPr algn="just" eaLnBrk="1" hangingPunct="1"/>
            <a:r>
              <a:rPr lang="en-US" altLang="zh-CN" sz="2200" dirty="0">
                <a:ea typeface="宋体" charset="-122"/>
              </a:rPr>
              <a:t>When used in this way, that the device replaces discrete gates, can often greatly reduce the number of ICs and can make design changes much easier.</a:t>
            </a:r>
          </a:p>
        </p:txBody>
      </p:sp>
      <p:sp>
        <p:nvSpPr>
          <p:cNvPr id="12" name="Text Box 8"/>
          <p:cNvSpPr txBox="1">
            <a:spLocks noChangeArrowheads="1"/>
          </p:cNvSpPr>
          <p:nvPr/>
        </p:nvSpPr>
        <p:spPr bwMode="auto">
          <a:xfrm>
            <a:off x="827584" y="4622633"/>
            <a:ext cx="7704856" cy="11826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p>
            <a:pPr algn="just" eaLnBrk="1" hangingPunct="1">
              <a:lnSpc>
                <a:spcPct val="110000"/>
              </a:lnSpc>
            </a:pPr>
            <a:r>
              <a:rPr lang="en-US" altLang="zh-CN" sz="2200" dirty="0">
                <a:ea typeface="宋体" charset="-122"/>
              </a:rPr>
              <a:t>A 4/8-input multiplexer can be used to implement any specified 2/3-variable logic function if the variables are connected to the data-select inputs and each data input is set to the logic level.</a:t>
            </a:r>
          </a:p>
        </p:txBody>
      </p:sp>
      <p:sp>
        <p:nvSpPr>
          <p:cNvPr id="13" name="Text Box 8"/>
          <p:cNvSpPr txBox="1">
            <a:spLocks noChangeArrowheads="1"/>
          </p:cNvSpPr>
          <p:nvPr/>
        </p:nvSpPr>
        <p:spPr bwMode="auto">
          <a:xfrm>
            <a:off x="827584" y="2515543"/>
            <a:ext cx="7704856" cy="7694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p>
            <a:pPr algn="just" eaLnBrk="1" hangingPunct="1"/>
            <a:r>
              <a:rPr lang="en-US" altLang="zh-CN" sz="2200" dirty="0">
                <a:ea typeface="宋体" charset="-122"/>
              </a:rPr>
              <a:t>A useful application of the multiplexer is in the generation of combinational logic functions in SOP form.</a:t>
            </a:r>
          </a:p>
        </p:txBody>
      </p:sp>
    </p:spTree>
    <p:extLst>
      <p:ext uri="{BB962C8B-B14F-4D97-AF65-F5344CB8AC3E}">
        <p14:creationId xmlns:p14="http://schemas.microsoft.com/office/powerpoint/2010/main" val="26826683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Applications of Multiplexers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31862"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Generate </a:t>
            </a:r>
            <a:r>
              <a:rPr lang="en-US" altLang="zh-CN" b="1" dirty="0">
                <a:ea typeface="宋体" charset="-122"/>
              </a:rPr>
              <a:t>Combinational Logic Functions </a:t>
            </a:r>
          </a:p>
        </p:txBody>
      </p:sp>
      <p:sp>
        <p:nvSpPr>
          <p:cNvPr id="13" name="Text Box 8"/>
          <p:cNvSpPr txBox="1">
            <a:spLocks noChangeArrowheads="1"/>
          </p:cNvSpPr>
          <p:nvPr/>
        </p:nvSpPr>
        <p:spPr bwMode="auto">
          <a:xfrm>
            <a:off x="755576" y="2407469"/>
            <a:ext cx="7704856" cy="30377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p>
            <a:pPr algn="just" eaLnBrk="1" hangingPunct="1"/>
            <a:r>
              <a:rPr lang="en-US" altLang="zh-CN" sz="2200" b="1" dirty="0" smtClean="0">
                <a:ea typeface="宋体" charset="-122"/>
              </a:rPr>
              <a:t>Procedure:</a:t>
            </a:r>
          </a:p>
          <a:p>
            <a:pPr marL="968400" indent="-1074738" algn="just" eaLnBrk="1" hangingPunct="1">
              <a:lnSpc>
                <a:spcPct val="110000"/>
              </a:lnSpc>
              <a:buFont typeface="Wingdings" pitchFamily="2" charset="2"/>
              <a:buNone/>
            </a:pPr>
            <a:r>
              <a:rPr lang="en-US" altLang="zh-CN" sz="2200" b="1" dirty="0">
                <a:ea typeface="宋体" charset="-122"/>
              </a:rPr>
              <a:t>Step 1: </a:t>
            </a:r>
            <a:r>
              <a:rPr lang="en-US" altLang="zh-CN" sz="2200" dirty="0">
                <a:solidFill>
                  <a:srgbClr val="FF3300"/>
                </a:solidFill>
                <a:ea typeface="宋体" charset="-122"/>
              </a:rPr>
              <a:t>Convert</a:t>
            </a:r>
            <a:r>
              <a:rPr lang="en-US" altLang="zh-CN" sz="2200" dirty="0">
                <a:ea typeface="宋体" charset="-122"/>
              </a:rPr>
              <a:t> the logic expressions to the similar form of </a:t>
            </a:r>
            <a:r>
              <a:rPr lang="en-US" altLang="zh-CN" sz="2200" dirty="0" smtClean="0">
                <a:ea typeface="宋体" charset="-122"/>
              </a:rPr>
              <a:t>the needed </a:t>
            </a:r>
            <a:r>
              <a:rPr lang="en-US" altLang="zh-CN" sz="2200" dirty="0">
                <a:ea typeface="宋体" charset="-122"/>
              </a:rPr>
              <a:t>multiplexer.</a:t>
            </a:r>
          </a:p>
          <a:p>
            <a:pPr marL="896400" indent="-1074738" eaLnBrk="1" hangingPunct="1">
              <a:lnSpc>
                <a:spcPct val="110000"/>
              </a:lnSpc>
              <a:buFont typeface="Wingdings" pitchFamily="2" charset="2"/>
              <a:buNone/>
            </a:pPr>
            <a:r>
              <a:rPr lang="en-US" altLang="zh-CN" sz="2200" b="1" dirty="0">
                <a:ea typeface="宋体" charset="-122"/>
              </a:rPr>
              <a:t>Step 2: </a:t>
            </a:r>
            <a:r>
              <a:rPr lang="en-US" altLang="zh-CN" sz="2200" dirty="0">
                <a:solidFill>
                  <a:srgbClr val="FF3300"/>
                </a:solidFill>
                <a:ea typeface="宋体" charset="-122"/>
              </a:rPr>
              <a:t>Compare</a:t>
            </a:r>
            <a:r>
              <a:rPr lang="en-US" altLang="zh-CN" sz="2200" dirty="0">
                <a:ea typeface="宋体" charset="-122"/>
              </a:rPr>
              <a:t> the converted expression and the expression of the multiplexer, and </a:t>
            </a:r>
            <a:r>
              <a:rPr lang="en-US" altLang="zh-CN" sz="2200" dirty="0">
                <a:solidFill>
                  <a:srgbClr val="FF3300"/>
                </a:solidFill>
                <a:ea typeface="宋体" charset="-122"/>
              </a:rPr>
              <a:t>determine</a:t>
            </a:r>
            <a:r>
              <a:rPr lang="en-US" altLang="zh-CN" sz="2200" dirty="0">
                <a:ea typeface="宋体" charset="-122"/>
              </a:rPr>
              <a:t> the </a:t>
            </a:r>
            <a:r>
              <a:rPr lang="en-US" altLang="zh-CN" sz="2200" dirty="0">
                <a:solidFill>
                  <a:srgbClr val="FF3300"/>
                </a:solidFill>
                <a:ea typeface="宋体" charset="-122"/>
              </a:rPr>
              <a:t>relationship</a:t>
            </a:r>
            <a:r>
              <a:rPr lang="en-US" altLang="zh-CN" sz="2200" dirty="0">
                <a:ea typeface="宋体" charset="-122"/>
              </a:rPr>
              <a:t> between the variables and the data-select,</a:t>
            </a:r>
          </a:p>
          <a:p>
            <a:pPr marL="1074738" indent="-1074738" eaLnBrk="1" hangingPunct="1">
              <a:lnSpc>
                <a:spcPct val="110000"/>
              </a:lnSpc>
              <a:buFont typeface="Wingdings" pitchFamily="2" charset="2"/>
              <a:buNone/>
            </a:pPr>
            <a:r>
              <a:rPr lang="en-US" altLang="zh-CN" sz="2200" b="1" dirty="0">
                <a:ea typeface="宋体" charset="-122"/>
              </a:rPr>
              <a:t>Step 3: </a:t>
            </a:r>
            <a:r>
              <a:rPr lang="en-US" altLang="zh-CN" sz="2200" dirty="0">
                <a:solidFill>
                  <a:srgbClr val="FF3300"/>
                </a:solidFill>
                <a:ea typeface="宋体" charset="-122"/>
              </a:rPr>
              <a:t>Determine</a:t>
            </a:r>
            <a:r>
              <a:rPr lang="en-US" altLang="zh-CN" sz="2200" dirty="0">
                <a:ea typeface="宋体" charset="-122"/>
              </a:rPr>
              <a:t>  </a:t>
            </a:r>
            <a:r>
              <a:rPr lang="en-US" altLang="zh-CN" sz="2200" dirty="0">
                <a:solidFill>
                  <a:srgbClr val="FF3300"/>
                </a:solidFill>
                <a:ea typeface="宋体" charset="-122"/>
              </a:rPr>
              <a:t>the logic level or expression</a:t>
            </a:r>
            <a:r>
              <a:rPr lang="en-US" altLang="zh-CN" sz="2200" dirty="0">
                <a:ea typeface="宋体" charset="-122"/>
              </a:rPr>
              <a:t> of the data-input.</a:t>
            </a:r>
          </a:p>
          <a:p>
            <a:pPr marL="1074738" indent="-1074738" eaLnBrk="1" hangingPunct="1">
              <a:lnSpc>
                <a:spcPct val="110000"/>
              </a:lnSpc>
              <a:buFont typeface="Wingdings" pitchFamily="2" charset="2"/>
              <a:buNone/>
            </a:pPr>
            <a:r>
              <a:rPr lang="en-US" altLang="zh-CN" sz="2200" b="1" dirty="0">
                <a:ea typeface="宋体" charset="-122"/>
              </a:rPr>
              <a:t>Step 4: </a:t>
            </a:r>
            <a:r>
              <a:rPr lang="en-US" altLang="zh-CN" sz="2200" dirty="0">
                <a:solidFill>
                  <a:srgbClr val="FF3300"/>
                </a:solidFill>
                <a:ea typeface="宋体" charset="-122"/>
              </a:rPr>
              <a:t>Construct</a:t>
            </a:r>
            <a:r>
              <a:rPr lang="en-US" altLang="zh-CN" sz="2200" dirty="0">
                <a:ea typeface="宋体" charset="-122"/>
              </a:rPr>
              <a:t> the circuit</a:t>
            </a:r>
            <a:r>
              <a:rPr lang="en-US" altLang="zh-CN" sz="2200" dirty="0" smtClean="0">
                <a:ea typeface="宋体" charset="-122"/>
              </a:rPr>
              <a:t>.</a:t>
            </a:r>
            <a:endParaRPr lang="en-US" altLang="zh-CN" sz="2200" dirty="0">
              <a:ea typeface="宋体" charset="-122"/>
            </a:endParaRPr>
          </a:p>
        </p:txBody>
      </p:sp>
    </p:spTree>
    <p:extLst>
      <p:ext uri="{BB962C8B-B14F-4D97-AF65-F5344CB8AC3E}">
        <p14:creationId xmlns:p14="http://schemas.microsoft.com/office/powerpoint/2010/main" val="27864949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Applications of Multiplexers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31862"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Generate </a:t>
            </a:r>
            <a:r>
              <a:rPr lang="en-US" altLang="zh-CN" b="1" dirty="0">
                <a:ea typeface="宋体" charset="-122"/>
              </a:rPr>
              <a:t>Combinational Logic Functions </a:t>
            </a:r>
          </a:p>
        </p:txBody>
      </p:sp>
      <p:sp>
        <p:nvSpPr>
          <p:cNvPr id="6" name="WordArt 14"/>
          <p:cNvSpPr>
            <a:spLocks noChangeArrowheads="1" noChangeShapeType="1" noTextEdit="1"/>
          </p:cNvSpPr>
          <p:nvPr/>
        </p:nvSpPr>
        <p:spPr bwMode="auto">
          <a:xfrm>
            <a:off x="899592" y="2530744"/>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8" name="Text Box 8"/>
          <p:cNvSpPr txBox="1">
            <a:spLocks noChangeArrowheads="1"/>
          </p:cNvSpPr>
          <p:nvPr/>
        </p:nvSpPr>
        <p:spPr bwMode="auto">
          <a:xfrm>
            <a:off x="2339752" y="2491310"/>
            <a:ext cx="658841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p>
            <a:pPr eaLnBrk="1" hangingPunct="1"/>
            <a:r>
              <a:rPr lang="en-US" altLang="zh-CN" sz="2400" dirty="0">
                <a:ea typeface="宋体" charset="-122"/>
              </a:rPr>
              <a:t>Generate the following function by using a 1-of-4 multiplexer.</a:t>
            </a:r>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3283398"/>
            <a:ext cx="4931192" cy="564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5"/>
          <p:cNvGrpSpPr>
            <a:grpSpLocks/>
          </p:cNvGrpSpPr>
          <p:nvPr/>
        </p:nvGrpSpPr>
        <p:grpSpPr bwMode="auto">
          <a:xfrm>
            <a:off x="573460" y="4075486"/>
            <a:ext cx="6878638" cy="461963"/>
            <a:chOff x="524" y="958"/>
            <a:chExt cx="4333" cy="291"/>
          </a:xfrm>
        </p:grpSpPr>
        <p:sp>
          <p:nvSpPr>
            <p:cNvPr id="11" name="Text Box 6"/>
            <p:cNvSpPr txBox="1">
              <a:spLocks noChangeArrowheads="1"/>
            </p:cNvSpPr>
            <p:nvPr/>
          </p:nvSpPr>
          <p:spPr bwMode="auto">
            <a:xfrm>
              <a:off x="524" y="958"/>
              <a:ext cx="433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kumimoji="1" lang="zh-CN" altLang="en-US" b="1" dirty="0">
                  <a:ea typeface="幼圆" pitchFamily="49" charset="-122"/>
                </a:rPr>
                <a:t>（</a:t>
              </a:r>
              <a:r>
                <a:rPr kumimoji="1" lang="en-US" altLang="zh-CN" b="1" dirty="0">
                  <a:ea typeface="幼圆" pitchFamily="49" charset="-122"/>
                </a:rPr>
                <a:t>1</a:t>
              </a:r>
              <a:r>
                <a:rPr kumimoji="1" lang="zh-CN" altLang="en-US" b="1" dirty="0">
                  <a:ea typeface="幼圆" pitchFamily="49" charset="-122"/>
                </a:rPr>
                <a:t>）  </a:t>
              </a:r>
              <a:r>
                <a:rPr kumimoji="1" lang="en-US" altLang="zh-CN" sz="2000" b="1" dirty="0">
                  <a:ea typeface="幼圆" pitchFamily="49" charset="-122"/>
                </a:rPr>
                <a:t>Y  =D</a:t>
              </a:r>
              <a:r>
                <a:rPr kumimoji="1" lang="en-US" altLang="zh-CN" sz="2000" b="1" baseline="-25000" dirty="0">
                  <a:ea typeface="幼圆" pitchFamily="49" charset="-122"/>
                </a:rPr>
                <a:t>0</a:t>
              </a:r>
              <a:r>
                <a:rPr kumimoji="1" lang="en-US" altLang="zh-CN" sz="2000" b="1" dirty="0">
                  <a:ea typeface="幼圆" pitchFamily="49" charset="-122"/>
                </a:rPr>
                <a:t>(A</a:t>
              </a:r>
              <a:r>
                <a:rPr kumimoji="1" lang="en-US" altLang="zh-CN" sz="2000" b="1" baseline="-25000" dirty="0">
                  <a:ea typeface="幼圆" pitchFamily="49" charset="-122"/>
                </a:rPr>
                <a:t>1</a:t>
              </a:r>
              <a:r>
                <a:rPr kumimoji="1" lang="en-US" altLang="zh-CN" sz="2000" b="1" dirty="0">
                  <a:ea typeface="幼圆" pitchFamily="49" charset="-122"/>
                </a:rPr>
                <a:t>A</a:t>
              </a:r>
              <a:r>
                <a:rPr kumimoji="1" lang="en-US" altLang="zh-CN" sz="2000" b="1" baseline="-25000" dirty="0">
                  <a:ea typeface="幼圆" pitchFamily="49" charset="-122"/>
                </a:rPr>
                <a:t>0</a:t>
              </a:r>
              <a:r>
                <a:rPr kumimoji="1" lang="zh-CN" altLang="en-US" sz="2000" b="1" dirty="0">
                  <a:ea typeface="幼圆" pitchFamily="49" charset="-122"/>
                </a:rPr>
                <a:t>）</a:t>
              </a:r>
              <a:r>
                <a:rPr kumimoji="1" lang="en-US" altLang="zh-CN" sz="2000" b="1" dirty="0">
                  <a:ea typeface="幼圆" pitchFamily="49" charset="-122"/>
                </a:rPr>
                <a:t>+D</a:t>
              </a:r>
              <a:r>
                <a:rPr kumimoji="1" lang="en-US" altLang="zh-CN" sz="2000" b="1" baseline="-25000" dirty="0">
                  <a:ea typeface="幼圆" pitchFamily="49" charset="-122"/>
                </a:rPr>
                <a:t>1</a:t>
              </a:r>
              <a:r>
                <a:rPr kumimoji="1" lang="en-US" altLang="zh-CN" sz="2000" b="1" dirty="0">
                  <a:ea typeface="幼圆" pitchFamily="49" charset="-122"/>
                </a:rPr>
                <a:t> (A</a:t>
              </a:r>
              <a:r>
                <a:rPr kumimoji="1" lang="en-US" altLang="zh-CN" sz="2000" b="1" baseline="-25000" dirty="0">
                  <a:ea typeface="幼圆" pitchFamily="49" charset="-122"/>
                </a:rPr>
                <a:t>1</a:t>
              </a:r>
              <a:r>
                <a:rPr kumimoji="1" lang="en-US" altLang="zh-CN" sz="2000" b="1" dirty="0">
                  <a:ea typeface="幼圆" pitchFamily="49" charset="-122"/>
                </a:rPr>
                <a:t>A</a:t>
              </a:r>
              <a:r>
                <a:rPr kumimoji="1" lang="en-US" altLang="zh-CN" sz="2000" b="1" baseline="-25000" dirty="0">
                  <a:ea typeface="幼圆" pitchFamily="49" charset="-122"/>
                </a:rPr>
                <a:t>0</a:t>
              </a:r>
              <a:r>
                <a:rPr kumimoji="1" lang="zh-CN" altLang="en-US" sz="2000" b="1" dirty="0">
                  <a:ea typeface="幼圆" pitchFamily="49" charset="-122"/>
                </a:rPr>
                <a:t>）</a:t>
              </a:r>
              <a:r>
                <a:rPr kumimoji="1" lang="en-US" altLang="zh-CN" sz="2000" b="1" dirty="0">
                  <a:ea typeface="幼圆" pitchFamily="49" charset="-122"/>
                </a:rPr>
                <a:t>+ D</a:t>
              </a:r>
              <a:r>
                <a:rPr kumimoji="1" lang="en-US" altLang="zh-CN" sz="2000" b="1" baseline="-25000" dirty="0">
                  <a:ea typeface="幼圆" pitchFamily="49" charset="-122"/>
                </a:rPr>
                <a:t>2</a:t>
              </a:r>
              <a:r>
                <a:rPr kumimoji="1" lang="en-US" altLang="zh-CN" sz="2000" b="1" dirty="0">
                  <a:ea typeface="幼圆" pitchFamily="49" charset="-122"/>
                </a:rPr>
                <a:t> (A</a:t>
              </a:r>
              <a:r>
                <a:rPr kumimoji="1" lang="en-US" altLang="zh-CN" sz="2000" b="1" baseline="-25000" dirty="0">
                  <a:ea typeface="幼圆" pitchFamily="49" charset="-122"/>
                </a:rPr>
                <a:t>1</a:t>
              </a:r>
              <a:r>
                <a:rPr kumimoji="1" lang="en-US" altLang="zh-CN" sz="2000" b="1" dirty="0">
                  <a:ea typeface="幼圆" pitchFamily="49" charset="-122"/>
                </a:rPr>
                <a:t>A</a:t>
              </a:r>
              <a:r>
                <a:rPr kumimoji="1" lang="en-US" altLang="zh-CN" sz="2000" b="1" baseline="-25000" dirty="0">
                  <a:ea typeface="幼圆" pitchFamily="49" charset="-122"/>
                </a:rPr>
                <a:t>0</a:t>
              </a:r>
              <a:r>
                <a:rPr kumimoji="1" lang="zh-CN" altLang="en-US" sz="2000" b="1" dirty="0">
                  <a:ea typeface="幼圆" pitchFamily="49" charset="-122"/>
                </a:rPr>
                <a:t>）</a:t>
              </a:r>
              <a:r>
                <a:rPr kumimoji="1" lang="en-US" altLang="zh-CN" sz="2000" b="1" dirty="0">
                  <a:ea typeface="幼圆" pitchFamily="49" charset="-122"/>
                </a:rPr>
                <a:t>+D</a:t>
              </a:r>
              <a:r>
                <a:rPr kumimoji="1" lang="en-US" altLang="zh-CN" sz="2000" b="1" baseline="-25000" dirty="0">
                  <a:ea typeface="幼圆" pitchFamily="49" charset="-122"/>
                </a:rPr>
                <a:t>3</a:t>
              </a:r>
              <a:r>
                <a:rPr kumimoji="1" lang="en-US" altLang="zh-CN" sz="2000" b="1" dirty="0">
                  <a:ea typeface="幼圆" pitchFamily="49" charset="-122"/>
                </a:rPr>
                <a:t> (A</a:t>
              </a:r>
              <a:r>
                <a:rPr kumimoji="1" lang="en-US" altLang="zh-CN" sz="2000" b="1" baseline="-25000" dirty="0">
                  <a:ea typeface="幼圆" pitchFamily="49" charset="-122"/>
                </a:rPr>
                <a:t>1</a:t>
              </a:r>
              <a:r>
                <a:rPr kumimoji="1" lang="en-US" altLang="zh-CN" sz="2000" b="1" dirty="0">
                  <a:ea typeface="幼圆" pitchFamily="49" charset="-122"/>
                </a:rPr>
                <a:t>A</a:t>
              </a:r>
              <a:r>
                <a:rPr kumimoji="1" lang="en-US" altLang="zh-CN" sz="2000" b="1" baseline="-25000" dirty="0">
                  <a:ea typeface="幼圆" pitchFamily="49" charset="-122"/>
                </a:rPr>
                <a:t>0</a:t>
              </a:r>
              <a:r>
                <a:rPr kumimoji="1" lang="zh-CN" altLang="en-US" sz="2000" b="1" dirty="0">
                  <a:ea typeface="幼圆" pitchFamily="49" charset="-122"/>
                </a:rPr>
                <a:t>）</a:t>
              </a:r>
            </a:p>
          </p:txBody>
        </p:sp>
        <p:grpSp>
          <p:nvGrpSpPr>
            <p:cNvPr id="12" name="Group 7"/>
            <p:cNvGrpSpPr>
              <a:grpSpLocks/>
            </p:cNvGrpSpPr>
            <p:nvPr/>
          </p:nvGrpSpPr>
          <p:grpSpPr bwMode="auto">
            <a:xfrm>
              <a:off x="1675" y="1005"/>
              <a:ext cx="2071" cy="12"/>
              <a:chOff x="1675" y="1005"/>
              <a:chExt cx="2071" cy="12"/>
            </a:xfrm>
          </p:grpSpPr>
          <p:sp>
            <p:nvSpPr>
              <p:cNvPr id="14" name="Line 8"/>
              <p:cNvSpPr>
                <a:spLocks noChangeShapeType="1"/>
              </p:cNvSpPr>
              <p:nvPr/>
            </p:nvSpPr>
            <p:spPr bwMode="auto">
              <a:xfrm>
                <a:off x="1675" y="1005"/>
                <a:ext cx="127" cy="0"/>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9"/>
              <p:cNvSpPr>
                <a:spLocks noChangeShapeType="1"/>
              </p:cNvSpPr>
              <p:nvPr/>
            </p:nvSpPr>
            <p:spPr bwMode="auto">
              <a:xfrm>
                <a:off x="1870" y="1005"/>
                <a:ext cx="127" cy="0"/>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0"/>
              <p:cNvSpPr>
                <a:spLocks noChangeShapeType="1"/>
              </p:cNvSpPr>
              <p:nvPr/>
            </p:nvSpPr>
            <p:spPr bwMode="auto">
              <a:xfrm>
                <a:off x="2538" y="1017"/>
                <a:ext cx="137" cy="0"/>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1"/>
              <p:cNvSpPr>
                <a:spLocks noChangeShapeType="1"/>
              </p:cNvSpPr>
              <p:nvPr/>
            </p:nvSpPr>
            <p:spPr bwMode="auto">
              <a:xfrm>
                <a:off x="3607" y="1017"/>
                <a:ext cx="139" cy="0"/>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pic>
        <p:nvPicPr>
          <p:cNvPr id="22"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4784700"/>
            <a:ext cx="62865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405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box(in)">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Adder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Full-Adder</a:t>
            </a:r>
            <a:endParaRPr lang="en-US" altLang="zh-CN" b="1" dirty="0">
              <a:ea typeface="宋体" charset="-122"/>
            </a:endParaRPr>
          </a:p>
        </p:txBody>
      </p:sp>
      <p:grpSp>
        <p:nvGrpSpPr>
          <p:cNvPr id="59" name="Group 52"/>
          <p:cNvGrpSpPr>
            <a:grpSpLocks/>
          </p:cNvGrpSpPr>
          <p:nvPr/>
        </p:nvGrpSpPr>
        <p:grpSpPr bwMode="auto">
          <a:xfrm>
            <a:off x="5232648" y="2060848"/>
            <a:ext cx="3581400" cy="2190750"/>
            <a:chOff x="1028" y="2496"/>
            <a:chExt cx="2256" cy="1380"/>
          </a:xfrm>
        </p:grpSpPr>
        <p:graphicFrame>
          <p:nvGraphicFramePr>
            <p:cNvPr id="60" name="Object 33"/>
            <p:cNvGraphicFramePr>
              <a:graphicFrameLocks noChangeAspect="1"/>
            </p:cNvGraphicFramePr>
            <p:nvPr/>
          </p:nvGraphicFramePr>
          <p:xfrm>
            <a:off x="1028" y="2496"/>
            <a:ext cx="2256" cy="1380"/>
          </p:xfrm>
          <a:graphic>
            <a:graphicData uri="http://schemas.openxmlformats.org/presentationml/2006/ole">
              <mc:AlternateContent xmlns:mc="http://schemas.openxmlformats.org/markup-compatibility/2006">
                <mc:Choice xmlns:v="urn:schemas-microsoft-com:vml" Requires="v">
                  <p:oleObj spid="_x0000_s121082" name="CorelDRAW" r:id="rId4" imgW="2134242" imgH="1305357" progId="CorelDRAW.Graphic.13">
                    <p:embed/>
                  </p:oleObj>
                </mc:Choice>
                <mc:Fallback>
                  <p:oleObj name="CorelDRAW" r:id="rId4" imgW="2134242" imgH="1305357" progId="CorelDRAW.Graphic.1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8" y="2496"/>
                          <a:ext cx="2256" cy="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 name="Text Box 34"/>
            <p:cNvSpPr txBox="1">
              <a:spLocks noChangeArrowheads="1"/>
            </p:cNvSpPr>
            <p:nvPr/>
          </p:nvSpPr>
          <p:spPr bwMode="auto">
            <a:xfrm>
              <a:off x="1228" y="2592"/>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A</a:t>
              </a:r>
            </a:p>
          </p:txBody>
        </p:sp>
        <p:sp>
          <p:nvSpPr>
            <p:cNvPr id="62" name="Text Box 35"/>
            <p:cNvSpPr txBox="1">
              <a:spLocks noChangeArrowheads="1"/>
            </p:cNvSpPr>
            <p:nvPr/>
          </p:nvSpPr>
          <p:spPr bwMode="auto">
            <a:xfrm>
              <a:off x="1228" y="295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B</a:t>
              </a:r>
            </a:p>
          </p:txBody>
        </p:sp>
        <p:sp>
          <p:nvSpPr>
            <p:cNvPr id="63" name="Text Box 36"/>
            <p:cNvSpPr txBox="1">
              <a:spLocks noChangeArrowheads="1"/>
            </p:cNvSpPr>
            <p:nvPr/>
          </p:nvSpPr>
          <p:spPr bwMode="auto">
            <a:xfrm>
              <a:off x="1392" y="2496"/>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Symbol" pitchFamily="18" charset="2"/>
                  <a:ea typeface="宋体" charset="-122"/>
                </a:rPr>
                <a:t>S</a:t>
              </a:r>
            </a:p>
          </p:txBody>
        </p:sp>
        <p:sp>
          <p:nvSpPr>
            <p:cNvPr id="64" name="Text Box 37"/>
            <p:cNvSpPr txBox="1">
              <a:spLocks noChangeArrowheads="1"/>
            </p:cNvSpPr>
            <p:nvPr/>
          </p:nvSpPr>
          <p:spPr bwMode="auto">
            <a:xfrm>
              <a:off x="1468" y="2956"/>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C</a:t>
              </a:r>
              <a:r>
                <a:rPr lang="en-US" altLang="zh-CN" sz="1600" baseline="-25000">
                  <a:latin typeface="Arial" charset="0"/>
                  <a:ea typeface="宋体" charset="-122"/>
                </a:rPr>
                <a:t>out</a:t>
              </a:r>
            </a:p>
          </p:txBody>
        </p:sp>
        <p:sp>
          <p:nvSpPr>
            <p:cNvPr id="65" name="Text Box 38"/>
            <p:cNvSpPr txBox="1">
              <a:spLocks noChangeArrowheads="1"/>
            </p:cNvSpPr>
            <p:nvPr/>
          </p:nvSpPr>
          <p:spPr bwMode="auto">
            <a:xfrm>
              <a:off x="1564" y="2572"/>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Symbol" pitchFamily="18" charset="2"/>
                  <a:ea typeface="宋体" charset="-122"/>
                </a:rPr>
                <a:t>S</a:t>
              </a:r>
            </a:p>
          </p:txBody>
        </p:sp>
        <p:grpSp>
          <p:nvGrpSpPr>
            <p:cNvPr id="66" name="Group 39"/>
            <p:cNvGrpSpPr>
              <a:grpSpLocks/>
            </p:cNvGrpSpPr>
            <p:nvPr/>
          </p:nvGrpSpPr>
          <p:grpSpPr bwMode="auto">
            <a:xfrm>
              <a:off x="2072" y="2496"/>
              <a:ext cx="672" cy="672"/>
              <a:chOff x="2112" y="2496"/>
              <a:chExt cx="672" cy="672"/>
            </a:xfrm>
          </p:grpSpPr>
          <p:sp>
            <p:nvSpPr>
              <p:cNvPr id="67" name="Text Box 40"/>
              <p:cNvSpPr txBox="1">
                <a:spLocks noChangeArrowheads="1"/>
              </p:cNvSpPr>
              <p:nvPr/>
            </p:nvSpPr>
            <p:spPr bwMode="auto">
              <a:xfrm>
                <a:off x="2112" y="2592"/>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A</a:t>
                </a:r>
              </a:p>
            </p:txBody>
          </p:sp>
          <p:sp>
            <p:nvSpPr>
              <p:cNvPr id="68" name="Text Box 41"/>
              <p:cNvSpPr txBox="1">
                <a:spLocks noChangeArrowheads="1"/>
              </p:cNvSpPr>
              <p:nvPr/>
            </p:nvSpPr>
            <p:spPr bwMode="auto">
              <a:xfrm>
                <a:off x="2112" y="295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B</a:t>
                </a:r>
              </a:p>
            </p:txBody>
          </p:sp>
          <p:sp>
            <p:nvSpPr>
              <p:cNvPr id="69" name="Text Box 42"/>
              <p:cNvSpPr txBox="1">
                <a:spLocks noChangeArrowheads="1"/>
              </p:cNvSpPr>
              <p:nvPr/>
            </p:nvSpPr>
            <p:spPr bwMode="auto">
              <a:xfrm>
                <a:off x="2276" y="2496"/>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Symbol" pitchFamily="18" charset="2"/>
                    <a:ea typeface="宋体" charset="-122"/>
                  </a:rPr>
                  <a:t>S</a:t>
                </a:r>
              </a:p>
            </p:txBody>
          </p:sp>
          <p:sp>
            <p:nvSpPr>
              <p:cNvPr id="70" name="Text Box 43"/>
              <p:cNvSpPr txBox="1">
                <a:spLocks noChangeArrowheads="1"/>
              </p:cNvSpPr>
              <p:nvPr/>
            </p:nvSpPr>
            <p:spPr bwMode="auto">
              <a:xfrm>
                <a:off x="2352" y="2956"/>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C</a:t>
                </a:r>
                <a:r>
                  <a:rPr lang="en-US" altLang="zh-CN" sz="1600" baseline="-25000">
                    <a:latin typeface="Arial" charset="0"/>
                    <a:ea typeface="宋体" charset="-122"/>
                  </a:rPr>
                  <a:t>out</a:t>
                </a:r>
              </a:p>
            </p:txBody>
          </p:sp>
          <p:sp>
            <p:nvSpPr>
              <p:cNvPr id="71" name="Text Box 44"/>
              <p:cNvSpPr txBox="1">
                <a:spLocks noChangeArrowheads="1"/>
              </p:cNvSpPr>
              <p:nvPr/>
            </p:nvSpPr>
            <p:spPr bwMode="auto">
              <a:xfrm>
                <a:off x="2448" y="2572"/>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Symbol" pitchFamily="18" charset="2"/>
                    <a:ea typeface="宋体" charset="-122"/>
                  </a:rPr>
                  <a:t>S</a:t>
                </a:r>
              </a:p>
            </p:txBody>
          </p:sp>
        </p:grpSp>
      </p:grpSp>
      <p:sp>
        <p:nvSpPr>
          <p:cNvPr id="72" name="WordArt 50"/>
          <p:cNvSpPr>
            <a:spLocks noChangeArrowheads="1" noChangeShapeType="1" noTextEdit="1"/>
          </p:cNvSpPr>
          <p:nvPr/>
        </p:nvSpPr>
        <p:spPr bwMode="auto">
          <a:xfrm>
            <a:off x="990600" y="2420888"/>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74" name="Text Box 53"/>
          <p:cNvSpPr txBox="1">
            <a:spLocks noChangeArrowheads="1"/>
          </p:cNvSpPr>
          <p:nvPr/>
        </p:nvSpPr>
        <p:spPr bwMode="auto">
          <a:xfrm>
            <a:off x="971600" y="2924944"/>
            <a:ext cx="43434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200" dirty="0">
                <a:ea typeface="宋体" charset="-122"/>
              </a:rPr>
              <a:t>For the given inputs, determine the intermediate and final outputs of the full adder.</a:t>
            </a:r>
          </a:p>
        </p:txBody>
      </p:sp>
      <p:sp>
        <p:nvSpPr>
          <p:cNvPr id="75" name="Text Box 54"/>
          <p:cNvSpPr txBox="1">
            <a:spLocks noChangeArrowheads="1"/>
          </p:cNvSpPr>
          <p:nvPr/>
        </p:nvSpPr>
        <p:spPr bwMode="auto">
          <a:xfrm>
            <a:off x="5004048" y="2213248"/>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charset="-122"/>
              </a:rPr>
              <a:t>1</a:t>
            </a:r>
          </a:p>
        </p:txBody>
      </p:sp>
      <p:sp>
        <p:nvSpPr>
          <p:cNvPr id="76" name="Text Box 55"/>
          <p:cNvSpPr txBox="1">
            <a:spLocks noChangeArrowheads="1"/>
          </p:cNvSpPr>
          <p:nvPr/>
        </p:nvSpPr>
        <p:spPr bwMode="auto">
          <a:xfrm>
            <a:off x="5613648" y="3337198"/>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charset="-122"/>
              </a:rPr>
              <a:t>1</a:t>
            </a:r>
          </a:p>
        </p:txBody>
      </p:sp>
      <p:sp>
        <p:nvSpPr>
          <p:cNvPr id="77" name="Text Box 56"/>
          <p:cNvSpPr txBox="1">
            <a:spLocks noChangeArrowheads="1"/>
          </p:cNvSpPr>
          <p:nvPr/>
        </p:nvSpPr>
        <p:spPr bwMode="auto">
          <a:xfrm>
            <a:off x="5004048" y="2822848"/>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charset="-122"/>
              </a:rPr>
              <a:t>0</a:t>
            </a:r>
          </a:p>
        </p:txBody>
      </p:sp>
      <p:sp>
        <p:nvSpPr>
          <p:cNvPr id="78" name="Text Box 57"/>
          <p:cNvSpPr txBox="1">
            <a:spLocks noChangeArrowheads="1"/>
          </p:cNvSpPr>
          <p:nvPr/>
        </p:nvSpPr>
        <p:spPr bwMode="auto">
          <a:xfrm>
            <a:off x="6375648" y="2117998"/>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charset="-122"/>
              </a:rPr>
              <a:t>1</a:t>
            </a:r>
          </a:p>
        </p:txBody>
      </p:sp>
      <p:sp>
        <p:nvSpPr>
          <p:cNvPr id="79" name="Text Box 58"/>
          <p:cNvSpPr txBox="1">
            <a:spLocks noChangeArrowheads="1"/>
          </p:cNvSpPr>
          <p:nvPr/>
        </p:nvSpPr>
        <p:spPr bwMode="auto">
          <a:xfrm>
            <a:off x="6375648" y="2695848"/>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charset="-122"/>
              </a:rPr>
              <a:t>0</a:t>
            </a:r>
          </a:p>
        </p:txBody>
      </p:sp>
      <p:sp>
        <p:nvSpPr>
          <p:cNvPr id="80" name="Text Box 60"/>
          <p:cNvSpPr txBox="1">
            <a:spLocks noChangeArrowheads="1"/>
          </p:cNvSpPr>
          <p:nvPr/>
        </p:nvSpPr>
        <p:spPr bwMode="auto">
          <a:xfrm>
            <a:off x="971600" y="4005064"/>
            <a:ext cx="5943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200" dirty="0">
                <a:ea typeface="宋体" charset="-122"/>
              </a:rPr>
              <a:t>The first half-adder has inputs of 1 and 0; therefore the Sum =1 and the Carry out = 0.</a:t>
            </a:r>
          </a:p>
        </p:txBody>
      </p:sp>
      <p:sp>
        <p:nvSpPr>
          <p:cNvPr id="81" name="Text Box 62"/>
          <p:cNvSpPr txBox="1">
            <a:spLocks noChangeArrowheads="1"/>
          </p:cNvSpPr>
          <p:nvPr/>
        </p:nvSpPr>
        <p:spPr bwMode="auto">
          <a:xfrm>
            <a:off x="990600" y="4725144"/>
            <a:ext cx="7467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200" dirty="0">
                <a:ea typeface="宋体" charset="-122"/>
              </a:rPr>
              <a:t>The second half-adder has inputs of 1 and 1; therefore the Sum = 0 and the Carry out = 1.</a:t>
            </a:r>
          </a:p>
        </p:txBody>
      </p:sp>
      <p:sp>
        <p:nvSpPr>
          <p:cNvPr id="82" name="Text Box 63"/>
          <p:cNvSpPr txBox="1">
            <a:spLocks noChangeArrowheads="1"/>
          </p:cNvSpPr>
          <p:nvPr/>
        </p:nvSpPr>
        <p:spPr bwMode="auto">
          <a:xfrm>
            <a:off x="990600" y="5446385"/>
            <a:ext cx="774724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200" dirty="0">
                <a:ea typeface="宋体" charset="-122"/>
              </a:rPr>
              <a:t>The OR gate has inputs of 1 and 0, therefore the final carry out = 1.</a:t>
            </a:r>
          </a:p>
        </p:txBody>
      </p:sp>
      <p:sp>
        <p:nvSpPr>
          <p:cNvPr id="83" name="Text Box 64"/>
          <p:cNvSpPr txBox="1">
            <a:spLocks noChangeArrowheads="1"/>
          </p:cNvSpPr>
          <p:nvPr/>
        </p:nvSpPr>
        <p:spPr bwMode="auto">
          <a:xfrm>
            <a:off x="7747248" y="2691086"/>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charset="-122"/>
              </a:rPr>
              <a:t>1</a:t>
            </a:r>
          </a:p>
        </p:txBody>
      </p:sp>
      <p:sp>
        <p:nvSpPr>
          <p:cNvPr id="84" name="Text Box 65"/>
          <p:cNvSpPr txBox="1">
            <a:spLocks noChangeArrowheads="1"/>
          </p:cNvSpPr>
          <p:nvPr/>
        </p:nvSpPr>
        <p:spPr bwMode="auto">
          <a:xfrm>
            <a:off x="7747248" y="2081486"/>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charset="-122"/>
              </a:rPr>
              <a:t>0</a:t>
            </a:r>
          </a:p>
        </p:txBody>
      </p:sp>
      <p:sp>
        <p:nvSpPr>
          <p:cNvPr id="85" name="Text Box 66"/>
          <p:cNvSpPr txBox="1">
            <a:spLocks noChangeArrowheads="1"/>
          </p:cNvSpPr>
          <p:nvPr/>
        </p:nvSpPr>
        <p:spPr bwMode="auto">
          <a:xfrm>
            <a:off x="8585448" y="3732486"/>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charset="-122"/>
              </a:rPr>
              <a:t>1</a:t>
            </a:r>
          </a:p>
        </p:txBody>
      </p:sp>
      <p:sp>
        <p:nvSpPr>
          <p:cNvPr id="86" name="Text Box 67"/>
          <p:cNvSpPr txBox="1">
            <a:spLocks noChangeArrowheads="1"/>
          </p:cNvSpPr>
          <p:nvPr/>
        </p:nvSpPr>
        <p:spPr bwMode="auto">
          <a:xfrm>
            <a:off x="8356848" y="2060848"/>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charset="-122"/>
              </a:rPr>
              <a:t>Sum</a:t>
            </a:r>
          </a:p>
        </p:txBody>
      </p:sp>
      <p:sp>
        <p:nvSpPr>
          <p:cNvPr id="87" name="Text Box 68"/>
          <p:cNvSpPr txBox="1">
            <a:spLocks noChangeArrowheads="1"/>
          </p:cNvSpPr>
          <p:nvPr/>
        </p:nvSpPr>
        <p:spPr bwMode="auto">
          <a:xfrm>
            <a:off x="8433048" y="3432448"/>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latin typeface="Arial" charset="0"/>
                <a:ea typeface="宋体" charset="-122"/>
              </a:rPr>
              <a:t>C</a:t>
            </a:r>
            <a:r>
              <a:rPr lang="en-US" altLang="zh-CN" sz="1600" baseline="-25000">
                <a:solidFill>
                  <a:srgbClr val="FF0000"/>
                </a:solidFill>
                <a:latin typeface="Arial" charset="0"/>
                <a:ea typeface="宋体" charset="-122"/>
              </a:rPr>
              <a:t>out</a:t>
            </a:r>
          </a:p>
        </p:txBody>
      </p:sp>
    </p:spTree>
    <p:extLst>
      <p:ext uri="{BB962C8B-B14F-4D97-AF65-F5344CB8AC3E}">
        <p14:creationId xmlns:p14="http://schemas.microsoft.com/office/powerpoint/2010/main" val="220086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1+#ppt_w/2"/>
                                          </p:val>
                                        </p:tav>
                                        <p:tav tm="100000">
                                          <p:val>
                                            <p:strVal val="#ppt_x"/>
                                          </p:val>
                                        </p:tav>
                                      </p:tavLst>
                                    </p:anim>
                                    <p:anim calcmode="lin" valueType="num">
                                      <p:cBhvr additive="base">
                                        <p:cTn id="8" dur="500" fill="hold"/>
                                        <p:tgtEl>
                                          <p:spTgt spid="8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5" presetClass="entr" presetSubtype="0" fill="hold" grpId="0" nodeType="afterEffect">
                                  <p:stCondLst>
                                    <p:cond delay="0"/>
                                  </p:stCondLst>
                                  <p:childTnLst>
                                    <p:set>
                                      <p:cBhvr>
                                        <p:cTn id="11" dur="1" fill="hold">
                                          <p:stCondLst>
                                            <p:cond delay="0"/>
                                          </p:stCondLst>
                                        </p:cTn>
                                        <p:tgtEl>
                                          <p:spTgt spid="78"/>
                                        </p:tgtEl>
                                        <p:attrNameLst>
                                          <p:attrName>style.visibility</p:attrName>
                                        </p:attrNameLst>
                                      </p:cBhvr>
                                      <p:to>
                                        <p:strVal val="visible"/>
                                      </p:to>
                                    </p:set>
                                    <p:anim calcmode="lin" valueType="num">
                                      <p:cBhvr>
                                        <p:cTn id="12" dur="1000" fill="hold"/>
                                        <p:tgtEl>
                                          <p:spTgt spid="78"/>
                                        </p:tgtEl>
                                        <p:attrNameLst>
                                          <p:attrName>ppt_w</p:attrName>
                                        </p:attrNameLst>
                                      </p:cBhvr>
                                      <p:tavLst>
                                        <p:tav tm="0">
                                          <p:val>
                                            <p:fltVal val="0"/>
                                          </p:val>
                                        </p:tav>
                                        <p:tav tm="100000">
                                          <p:val>
                                            <p:strVal val="#ppt_w"/>
                                          </p:val>
                                        </p:tav>
                                      </p:tavLst>
                                    </p:anim>
                                    <p:anim calcmode="lin" valueType="num">
                                      <p:cBhvr>
                                        <p:cTn id="13" dur="1000" fill="hold"/>
                                        <p:tgtEl>
                                          <p:spTgt spid="78"/>
                                        </p:tgtEl>
                                        <p:attrNameLst>
                                          <p:attrName>ppt_h</p:attrName>
                                        </p:attrNameLst>
                                      </p:cBhvr>
                                      <p:tavLst>
                                        <p:tav tm="0">
                                          <p:val>
                                            <p:fltVal val="0"/>
                                          </p:val>
                                        </p:tav>
                                        <p:tav tm="100000">
                                          <p:val>
                                            <p:strVal val="#ppt_h"/>
                                          </p:val>
                                        </p:tav>
                                      </p:tavLst>
                                    </p:anim>
                                    <p:anim calcmode="lin" valueType="num">
                                      <p:cBhvr>
                                        <p:cTn id="14" dur="1000" fill="hold"/>
                                        <p:tgtEl>
                                          <p:spTgt spid="78"/>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78"/>
                                        </p:tgtEl>
                                        <p:attrNameLst>
                                          <p:attrName>ppt_y</p:attrName>
                                        </p:attrNameLst>
                                      </p:cBhvr>
                                      <p:tavLst>
                                        <p:tav tm="0" fmla="#ppt_y+(sin(-2*pi*(1-$))*-#ppt_x+cos(-2*pi*(1-$))*(1-#ppt_y))*(1-$)">
                                          <p:val>
                                            <p:fltVal val="0"/>
                                          </p:val>
                                        </p:tav>
                                        <p:tav tm="100000">
                                          <p:val>
                                            <p:fltVal val="1"/>
                                          </p:val>
                                        </p:tav>
                                      </p:tavLst>
                                    </p:anim>
                                  </p:childTnLst>
                                </p:cTn>
                              </p:par>
                              <p:par>
                                <p:cTn id="16" presetID="2" presetClass="entr" presetSubtype="4" fill="hold" grpId="0" nodeType="withEffect">
                                  <p:stCondLst>
                                    <p:cond delay="0"/>
                                  </p:stCondLst>
                                  <p:childTnLst>
                                    <p:set>
                                      <p:cBhvr>
                                        <p:cTn id="17" dur="1" fill="hold">
                                          <p:stCondLst>
                                            <p:cond delay="0"/>
                                          </p:stCondLst>
                                        </p:cTn>
                                        <p:tgtEl>
                                          <p:spTgt spid="79"/>
                                        </p:tgtEl>
                                        <p:attrNameLst>
                                          <p:attrName>style.visibility</p:attrName>
                                        </p:attrNameLst>
                                      </p:cBhvr>
                                      <p:to>
                                        <p:strVal val="visible"/>
                                      </p:to>
                                    </p:set>
                                    <p:anim calcmode="lin" valueType="num">
                                      <p:cBhvr additive="base">
                                        <p:cTn id="18" dur="500" fill="hold"/>
                                        <p:tgtEl>
                                          <p:spTgt spid="79"/>
                                        </p:tgtEl>
                                        <p:attrNameLst>
                                          <p:attrName>ppt_x</p:attrName>
                                        </p:attrNameLst>
                                      </p:cBhvr>
                                      <p:tavLst>
                                        <p:tav tm="0">
                                          <p:val>
                                            <p:strVal val="#ppt_x"/>
                                          </p:val>
                                        </p:tav>
                                        <p:tav tm="100000">
                                          <p:val>
                                            <p:strVal val="#ppt_x"/>
                                          </p:val>
                                        </p:tav>
                                      </p:tavLst>
                                    </p:anim>
                                    <p:anim calcmode="lin" valueType="num">
                                      <p:cBhvr additive="base">
                                        <p:cTn id="19"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81"/>
                                        </p:tgtEl>
                                        <p:attrNameLst>
                                          <p:attrName>style.visibility</p:attrName>
                                        </p:attrNameLst>
                                      </p:cBhvr>
                                      <p:to>
                                        <p:strVal val="visible"/>
                                      </p:to>
                                    </p:set>
                                    <p:anim calcmode="lin" valueType="num">
                                      <p:cBhvr additive="base">
                                        <p:cTn id="24" dur="500" fill="hold"/>
                                        <p:tgtEl>
                                          <p:spTgt spid="81"/>
                                        </p:tgtEl>
                                        <p:attrNameLst>
                                          <p:attrName>ppt_x</p:attrName>
                                        </p:attrNameLst>
                                      </p:cBhvr>
                                      <p:tavLst>
                                        <p:tav tm="0">
                                          <p:val>
                                            <p:strVal val="1+#ppt_w/2"/>
                                          </p:val>
                                        </p:tav>
                                        <p:tav tm="100000">
                                          <p:val>
                                            <p:strVal val="#ppt_x"/>
                                          </p:val>
                                        </p:tav>
                                      </p:tavLst>
                                    </p:anim>
                                    <p:anim calcmode="lin" valueType="num">
                                      <p:cBhvr additive="base">
                                        <p:cTn id="25" dur="500" fill="hold"/>
                                        <p:tgtEl>
                                          <p:spTgt spid="81"/>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15" presetClass="entr" presetSubtype="0" fill="hold" grpId="0" nodeType="afterEffect">
                                  <p:stCondLst>
                                    <p:cond delay="0"/>
                                  </p:stCondLst>
                                  <p:childTnLst>
                                    <p:set>
                                      <p:cBhvr>
                                        <p:cTn id="28" dur="1" fill="hold">
                                          <p:stCondLst>
                                            <p:cond delay="0"/>
                                          </p:stCondLst>
                                        </p:cTn>
                                        <p:tgtEl>
                                          <p:spTgt spid="83"/>
                                        </p:tgtEl>
                                        <p:attrNameLst>
                                          <p:attrName>style.visibility</p:attrName>
                                        </p:attrNameLst>
                                      </p:cBhvr>
                                      <p:to>
                                        <p:strVal val="visible"/>
                                      </p:to>
                                    </p:set>
                                    <p:anim calcmode="lin" valueType="num">
                                      <p:cBhvr>
                                        <p:cTn id="29" dur="1000" fill="hold"/>
                                        <p:tgtEl>
                                          <p:spTgt spid="83"/>
                                        </p:tgtEl>
                                        <p:attrNameLst>
                                          <p:attrName>ppt_w</p:attrName>
                                        </p:attrNameLst>
                                      </p:cBhvr>
                                      <p:tavLst>
                                        <p:tav tm="0">
                                          <p:val>
                                            <p:fltVal val="0"/>
                                          </p:val>
                                        </p:tav>
                                        <p:tav tm="100000">
                                          <p:val>
                                            <p:strVal val="#ppt_w"/>
                                          </p:val>
                                        </p:tav>
                                      </p:tavLst>
                                    </p:anim>
                                    <p:anim calcmode="lin" valueType="num">
                                      <p:cBhvr>
                                        <p:cTn id="30" dur="1000" fill="hold"/>
                                        <p:tgtEl>
                                          <p:spTgt spid="83"/>
                                        </p:tgtEl>
                                        <p:attrNameLst>
                                          <p:attrName>ppt_h</p:attrName>
                                        </p:attrNameLst>
                                      </p:cBhvr>
                                      <p:tavLst>
                                        <p:tav tm="0">
                                          <p:val>
                                            <p:fltVal val="0"/>
                                          </p:val>
                                        </p:tav>
                                        <p:tav tm="100000">
                                          <p:val>
                                            <p:strVal val="#ppt_h"/>
                                          </p:val>
                                        </p:tav>
                                      </p:tavLst>
                                    </p:anim>
                                    <p:anim calcmode="lin" valueType="num">
                                      <p:cBhvr>
                                        <p:cTn id="31" dur="1000" fill="hold"/>
                                        <p:tgtEl>
                                          <p:spTgt spid="83"/>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83"/>
                                        </p:tgtEl>
                                        <p:attrNameLst>
                                          <p:attrName>ppt_y</p:attrName>
                                        </p:attrNameLst>
                                      </p:cBhvr>
                                      <p:tavLst>
                                        <p:tav tm="0" fmla="#ppt_y+(sin(-2*pi*(1-$))*-#ppt_x+cos(-2*pi*(1-$))*(1-#ppt_y))*(1-$)">
                                          <p:val>
                                            <p:fltVal val="0"/>
                                          </p:val>
                                        </p:tav>
                                        <p:tav tm="100000">
                                          <p:val>
                                            <p:fltVal val="1"/>
                                          </p:val>
                                        </p:tav>
                                      </p:tavLst>
                                    </p:anim>
                                  </p:childTnLst>
                                </p:cTn>
                              </p:par>
                              <p:par>
                                <p:cTn id="33" presetID="2" presetClass="entr" presetSubtype="2" fill="hold" grpId="0" nodeType="withEffect">
                                  <p:stCondLst>
                                    <p:cond delay="0"/>
                                  </p:stCondLst>
                                  <p:childTnLst>
                                    <p:set>
                                      <p:cBhvr>
                                        <p:cTn id="34" dur="1" fill="hold">
                                          <p:stCondLst>
                                            <p:cond delay="0"/>
                                          </p:stCondLst>
                                        </p:cTn>
                                        <p:tgtEl>
                                          <p:spTgt spid="84"/>
                                        </p:tgtEl>
                                        <p:attrNameLst>
                                          <p:attrName>style.visibility</p:attrName>
                                        </p:attrNameLst>
                                      </p:cBhvr>
                                      <p:to>
                                        <p:strVal val="visible"/>
                                      </p:to>
                                    </p:set>
                                    <p:anim calcmode="lin" valueType="num">
                                      <p:cBhvr additive="base">
                                        <p:cTn id="35" dur="500" fill="hold"/>
                                        <p:tgtEl>
                                          <p:spTgt spid="84"/>
                                        </p:tgtEl>
                                        <p:attrNameLst>
                                          <p:attrName>ppt_x</p:attrName>
                                        </p:attrNameLst>
                                      </p:cBhvr>
                                      <p:tavLst>
                                        <p:tav tm="0">
                                          <p:val>
                                            <p:strVal val="1+#ppt_w/2"/>
                                          </p:val>
                                        </p:tav>
                                        <p:tav tm="100000">
                                          <p:val>
                                            <p:strVal val="#ppt_x"/>
                                          </p:val>
                                        </p:tav>
                                      </p:tavLst>
                                    </p:anim>
                                    <p:anim calcmode="lin" valueType="num">
                                      <p:cBhvr additive="base">
                                        <p:cTn id="36"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82"/>
                                        </p:tgtEl>
                                        <p:attrNameLst>
                                          <p:attrName>style.visibility</p:attrName>
                                        </p:attrNameLst>
                                      </p:cBhvr>
                                      <p:to>
                                        <p:strVal val="visible"/>
                                      </p:to>
                                    </p:set>
                                    <p:anim calcmode="lin" valueType="num">
                                      <p:cBhvr additive="base">
                                        <p:cTn id="41" dur="500" fill="hold"/>
                                        <p:tgtEl>
                                          <p:spTgt spid="82"/>
                                        </p:tgtEl>
                                        <p:attrNameLst>
                                          <p:attrName>ppt_x</p:attrName>
                                        </p:attrNameLst>
                                      </p:cBhvr>
                                      <p:tavLst>
                                        <p:tav tm="0">
                                          <p:val>
                                            <p:strVal val="1+#ppt_w/2"/>
                                          </p:val>
                                        </p:tav>
                                        <p:tav tm="100000">
                                          <p:val>
                                            <p:strVal val="#ppt_x"/>
                                          </p:val>
                                        </p:tav>
                                      </p:tavLst>
                                    </p:anim>
                                    <p:anim calcmode="lin" valueType="num">
                                      <p:cBhvr additive="base">
                                        <p:cTn id="42" dur="500" fill="hold"/>
                                        <p:tgtEl>
                                          <p:spTgt spid="82"/>
                                        </p:tgtEl>
                                        <p:attrNameLst>
                                          <p:attrName>ppt_y</p:attrName>
                                        </p:attrNameLst>
                                      </p:cBhvr>
                                      <p:tavLst>
                                        <p:tav tm="0">
                                          <p:val>
                                            <p:strVal val="#ppt_y"/>
                                          </p:val>
                                        </p:tav>
                                        <p:tav tm="100000">
                                          <p:val>
                                            <p:strVal val="#ppt_y"/>
                                          </p:val>
                                        </p:tav>
                                      </p:tavLst>
                                    </p:anim>
                                  </p:childTnLst>
                                </p:cTn>
                              </p:par>
                            </p:childTnLst>
                          </p:cTn>
                        </p:par>
                        <p:par>
                          <p:cTn id="43" fill="hold">
                            <p:stCondLst>
                              <p:cond delay="500"/>
                            </p:stCondLst>
                            <p:childTnLst>
                              <p:par>
                                <p:cTn id="44" presetID="15" presetClass="entr" presetSubtype="0" fill="hold" grpId="0" nodeType="afterEffect">
                                  <p:stCondLst>
                                    <p:cond delay="0"/>
                                  </p:stCondLst>
                                  <p:childTnLst>
                                    <p:set>
                                      <p:cBhvr>
                                        <p:cTn id="45" dur="1" fill="hold">
                                          <p:stCondLst>
                                            <p:cond delay="0"/>
                                          </p:stCondLst>
                                        </p:cTn>
                                        <p:tgtEl>
                                          <p:spTgt spid="85"/>
                                        </p:tgtEl>
                                        <p:attrNameLst>
                                          <p:attrName>style.visibility</p:attrName>
                                        </p:attrNameLst>
                                      </p:cBhvr>
                                      <p:to>
                                        <p:strVal val="visible"/>
                                      </p:to>
                                    </p:set>
                                    <p:anim calcmode="lin" valueType="num">
                                      <p:cBhvr>
                                        <p:cTn id="46" dur="1000" fill="hold"/>
                                        <p:tgtEl>
                                          <p:spTgt spid="85"/>
                                        </p:tgtEl>
                                        <p:attrNameLst>
                                          <p:attrName>ppt_w</p:attrName>
                                        </p:attrNameLst>
                                      </p:cBhvr>
                                      <p:tavLst>
                                        <p:tav tm="0">
                                          <p:val>
                                            <p:fltVal val="0"/>
                                          </p:val>
                                        </p:tav>
                                        <p:tav tm="100000">
                                          <p:val>
                                            <p:strVal val="#ppt_w"/>
                                          </p:val>
                                        </p:tav>
                                      </p:tavLst>
                                    </p:anim>
                                    <p:anim calcmode="lin" valueType="num">
                                      <p:cBhvr>
                                        <p:cTn id="47" dur="1000" fill="hold"/>
                                        <p:tgtEl>
                                          <p:spTgt spid="85"/>
                                        </p:tgtEl>
                                        <p:attrNameLst>
                                          <p:attrName>ppt_h</p:attrName>
                                        </p:attrNameLst>
                                      </p:cBhvr>
                                      <p:tavLst>
                                        <p:tav tm="0">
                                          <p:val>
                                            <p:fltVal val="0"/>
                                          </p:val>
                                        </p:tav>
                                        <p:tav tm="100000">
                                          <p:val>
                                            <p:strVal val="#ppt_h"/>
                                          </p:val>
                                        </p:tav>
                                      </p:tavLst>
                                    </p:anim>
                                    <p:anim calcmode="lin" valueType="num">
                                      <p:cBhvr>
                                        <p:cTn id="48" dur="1000" fill="hold"/>
                                        <p:tgtEl>
                                          <p:spTgt spid="85"/>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8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80" grpId="0"/>
      <p:bldP spid="81" grpId="0"/>
      <p:bldP spid="82" grpId="0"/>
      <p:bldP spid="83" grpId="0"/>
      <p:bldP spid="84" grpId="0"/>
      <p:bldP spid="8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Applications of Multiplexers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31862"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Generate </a:t>
            </a:r>
            <a:r>
              <a:rPr lang="en-US" altLang="zh-CN" b="1" dirty="0">
                <a:ea typeface="宋体" charset="-122"/>
              </a:rPr>
              <a:t>Combinational Logic Functions </a:t>
            </a:r>
          </a:p>
        </p:txBody>
      </p:sp>
      <p:sp>
        <p:nvSpPr>
          <p:cNvPr id="6" name="WordArt 14"/>
          <p:cNvSpPr>
            <a:spLocks noChangeArrowheads="1" noChangeShapeType="1" noTextEdit="1"/>
          </p:cNvSpPr>
          <p:nvPr/>
        </p:nvSpPr>
        <p:spPr bwMode="auto">
          <a:xfrm>
            <a:off x="899592" y="2388314"/>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grpSp>
        <p:nvGrpSpPr>
          <p:cNvPr id="18" name="Group 15"/>
          <p:cNvGrpSpPr>
            <a:grpSpLocks/>
          </p:cNvGrpSpPr>
          <p:nvPr/>
        </p:nvGrpSpPr>
        <p:grpSpPr bwMode="auto">
          <a:xfrm>
            <a:off x="971600" y="3254127"/>
            <a:ext cx="2584450" cy="2166938"/>
            <a:chOff x="550" y="2184"/>
            <a:chExt cx="1628" cy="1365"/>
          </a:xfrm>
        </p:grpSpPr>
        <p:pic>
          <p:nvPicPr>
            <p:cNvPr id="2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 y="2258"/>
              <a:ext cx="1192" cy="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17"/>
            <p:cNvSpPr txBox="1">
              <a:spLocks noChangeArrowheads="1"/>
            </p:cNvSpPr>
            <p:nvPr/>
          </p:nvSpPr>
          <p:spPr bwMode="auto">
            <a:xfrm>
              <a:off x="550" y="2184"/>
              <a:ext cx="4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kumimoji="1" lang="en-US" altLang="zh-CN" b="1" dirty="0">
                  <a:ea typeface="幼圆" pitchFamily="49" charset="-122"/>
                </a:rPr>
                <a:t>(2)  </a:t>
              </a:r>
              <a:endParaRPr kumimoji="1" lang="en-US" altLang="zh-CN" sz="3200" b="1" dirty="0">
                <a:ea typeface="幼圆" pitchFamily="49" charset="-122"/>
              </a:endParaRPr>
            </a:p>
          </p:txBody>
        </p:sp>
      </p:grpSp>
      <p:grpSp>
        <p:nvGrpSpPr>
          <p:cNvPr id="23" name="Group 18"/>
          <p:cNvGrpSpPr>
            <a:grpSpLocks/>
          </p:cNvGrpSpPr>
          <p:nvPr/>
        </p:nvGrpSpPr>
        <p:grpSpPr bwMode="auto">
          <a:xfrm>
            <a:off x="3860850" y="2996952"/>
            <a:ext cx="4552950" cy="3144838"/>
            <a:chOff x="2664" y="2022"/>
            <a:chExt cx="2868" cy="1981"/>
          </a:xfrm>
        </p:grpSpPr>
        <p:pic>
          <p:nvPicPr>
            <p:cNvPr id="24"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1" y="2022"/>
              <a:ext cx="2411" cy="1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 Box 20"/>
            <p:cNvSpPr txBox="1">
              <a:spLocks noChangeArrowheads="1"/>
            </p:cNvSpPr>
            <p:nvPr/>
          </p:nvSpPr>
          <p:spPr bwMode="auto">
            <a:xfrm>
              <a:off x="2664" y="2099"/>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kumimoji="1" lang="en-US" altLang="zh-CN" b="1" dirty="0">
                  <a:ea typeface="幼圆" pitchFamily="49" charset="-122"/>
                </a:rPr>
                <a:t>(3)</a:t>
              </a:r>
            </a:p>
          </p:txBody>
        </p:sp>
      </p:grpSp>
      <p:sp>
        <p:nvSpPr>
          <p:cNvPr id="26" name="AutoShape 41"/>
          <p:cNvSpPr>
            <a:spLocks noChangeArrowheads="1"/>
          </p:cNvSpPr>
          <p:nvPr/>
        </p:nvSpPr>
        <p:spPr bwMode="auto">
          <a:xfrm>
            <a:off x="2979788" y="5778252"/>
            <a:ext cx="2160587" cy="792163"/>
          </a:xfrm>
          <a:prstGeom prst="wedgeRoundRectCallout">
            <a:avLst>
              <a:gd name="adj1" fmla="val 71162"/>
              <a:gd name="adj2" fmla="val -60019"/>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a:ea typeface="宋体" charset="-122"/>
              </a:rPr>
              <a:t>Notice: </a:t>
            </a:r>
          </a:p>
          <a:p>
            <a:pPr algn="ctr"/>
            <a:r>
              <a:rPr lang="en-US" altLang="zh-CN">
                <a:ea typeface="宋体" charset="-122"/>
              </a:rPr>
              <a:t>enable pin</a:t>
            </a:r>
          </a:p>
        </p:txBody>
      </p:sp>
    </p:spTree>
    <p:extLst>
      <p:ext uri="{BB962C8B-B14F-4D97-AF65-F5344CB8AC3E}">
        <p14:creationId xmlns:p14="http://schemas.microsoft.com/office/powerpoint/2010/main" val="174300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up)">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Applications of Multiplexers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31862"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Generate </a:t>
            </a:r>
            <a:r>
              <a:rPr lang="en-US" altLang="zh-CN" b="1" dirty="0">
                <a:ea typeface="宋体" charset="-122"/>
              </a:rPr>
              <a:t>Combinational Logic Functions </a:t>
            </a:r>
          </a:p>
        </p:txBody>
      </p:sp>
      <p:sp>
        <p:nvSpPr>
          <p:cNvPr id="6" name="WordArt 14"/>
          <p:cNvSpPr>
            <a:spLocks noChangeArrowheads="1" noChangeShapeType="1" noTextEdit="1"/>
          </p:cNvSpPr>
          <p:nvPr/>
        </p:nvSpPr>
        <p:spPr bwMode="auto">
          <a:xfrm>
            <a:off x="899592" y="2530744"/>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8" name="Text Box 8"/>
          <p:cNvSpPr txBox="1">
            <a:spLocks noChangeArrowheads="1"/>
          </p:cNvSpPr>
          <p:nvPr/>
        </p:nvSpPr>
        <p:spPr bwMode="auto">
          <a:xfrm>
            <a:off x="2339752" y="2491310"/>
            <a:ext cx="658841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p>
            <a:pPr algn="just" eaLnBrk="1" hangingPunct="1"/>
            <a:r>
              <a:rPr lang="en-US" altLang="zh-CN" sz="2400" dirty="0">
                <a:ea typeface="宋体" charset="-122"/>
              </a:rPr>
              <a:t>Implement the logic function by using 1-of-8 multiplexer.</a:t>
            </a:r>
          </a:p>
        </p:txBody>
      </p:sp>
      <p:graphicFrame>
        <p:nvGraphicFramePr>
          <p:cNvPr id="2" name="对象 1"/>
          <p:cNvGraphicFramePr>
            <a:graphicFrameLocks noChangeAspect="1"/>
          </p:cNvGraphicFramePr>
          <p:nvPr>
            <p:extLst>
              <p:ext uri="{D42A27DB-BD31-4B8C-83A1-F6EECF244321}">
                <p14:modId xmlns:p14="http://schemas.microsoft.com/office/powerpoint/2010/main" val="532374205"/>
              </p:ext>
            </p:extLst>
          </p:nvPr>
        </p:nvGraphicFramePr>
        <p:xfrm>
          <a:off x="2915816" y="3429000"/>
          <a:ext cx="5040560" cy="491436"/>
        </p:xfrm>
        <a:graphic>
          <a:graphicData uri="http://schemas.openxmlformats.org/presentationml/2006/ole">
            <mc:AlternateContent xmlns:mc="http://schemas.openxmlformats.org/markup-compatibility/2006">
              <mc:Choice xmlns:v="urn:schemas-microsoft-com:vml" Requires="v">
                <p:oleObj spid="_x0000_s163866" name="Equation" r:id="rId4" imgW="2705040" imgH="241200" progId="Equation.DSMT4">
                  <p:embed/>
                </p:oleObj>
              </mc:Choice>
              <mc:Fallback>
                <p:oleObj name="Equation" r:id="rId4" imgW="2705040" imgH="241200" progId="Equation.DSMT4">
                  <p:embed/>
                  <p:pic>
                    <p:nvPicPr>
                      <p:cNvPr id="0" name="Object 14"/>
                      <p:cNvPicPr>
                        <a:picLocks noChangeAspect="1" noChangeArrowheads="1"/>
                      </p:cNvPicPr>
                      <p:nvPr/>
                    </p:nvPicPr>
                    <p:blipFill>
                      <a:blip r:embed="rId5"/>
                      <a:srcRect/>
                      <a:stretch>
                        <a:fillRect/>
                      </a:stretch>
                    </p:blipFill>
                    <p:spPr bwMode="auto">
                      <a:xfrm>
                        <a:off x="2915816" y="3429000"/>
                        <a:ext cx="5040560" cy="491436"/>
                      </a:xfrm>
                      <a:prstGeom prst="rect">
                        <a:avLst/>
                      </a:prstGeom>
                      <a:solidFill>
                        <a:schemeClr val="bg1"/>
                      </a:solidFill>
                      <a:ln>
                        <a:noFill/>
                      </a:ln>
                      <a:effectLst/>
                    </p:spPr>
                  </p:pic>
                </p:oleObj>
              </mc:Fallback>
            </mc:AlternateContent>
          </a:graphicData>
        </a:graphic>
      </p:graphicFrame>
      <p:pic>
        <p:nvPicPr>
          <p:cNvPr id="18" name="Picture 4" descr="t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2961" y="4184957"/>
            <a:ext cx="334327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934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i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Applications of Multiplexers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31862"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Generate </a:t>
            </a:r>
            <a:r>
              <a:rPr lang="en-US" altLang="zh-CN" b="1" dirty="0">
                <a:ea typeface="宋体" charset="-122"/>
              </a:rPr>
              <a:t>Combinational Logic Functions </a:t>
            </a:r>
          </a:p>
        </p:txBody>
      </p:sp>
      <p:sp>
        <p:nvSpPr>
          <p:cNvPr id="6" name="WordArt 14"/>
          <p:cNvSpPr>
            <a:spLocks noChangeArrowheads="1" noChangeShapeType="1" noTextEdit="1"/>
          </p:cNvSpPr>
          <p:nvPr/>
        </p:nvSpPr>
        <p:spPr bwMode="auto">
          <a:xfrm>
            <a:off x="899592" y="2530744"/>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862282388"/>
              </p:ext>
            </p:extLst>
          </p:nvPr>
        </p:nvGraphicFramePr>
        <p:xfrm>
          <a:off x="1452082" y="3212976"/>
          <a:ext cx="7224374" cy="936104"/>
        </p:xfrm>
        <a:graphic>
          <a:graphicData uri="http://schemas.openxmlformats.org/presentationml/2006/ole">
            <mc:AlternateContent xmlns:mc="http://schemas.openxmlformats.org/markup-compatibility/2006">
              <mc:Choice xmlns:v="urn:schemas-microsoft-com:vml" Requires="v">
                <p:oleObj spid="_x0000_s164958" name="公式" r:id="rId4" imgW="3705143" imgH="466830" progId="Equation.3">
                  <p:embed/>
                </p:oleObj>
              </mc:Choice>
              <mc:Fallback>
                <p:oleObj name="公式" r:id="rId4" imgW="3705143" imgH="46683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2082" y="3212976"/>
                        <a:ext cx="7224374" cy="936104"/>
                      </a:xfrm>
                      <a:prstGeom prst="rect">
                        <a:avLst/>
                      </a:prstGeom>
                      <a:solidFill>
                        <a:schemeClr val="bg1"/>
                      </a:solidFill>
                      <a:ln>
                        <a:noFill/>
                      </a:ln>
                      <a:effec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610005873"/>
              </p:ext>
            </p:extLst>
          </p:nvPr>
        </p:nvGraphicFramePr>
        <p:xfrm>
          <a:off x="1408658" y="4321472"/>
          <a:ext cx="5035550" cy="547688"/>
        </p:xfrm>
        <a:graphic>
          <a:graphicData uri="http://schemas.openxmlformats.org/presentationml/2006/ole">
            <mc:AlternateContent xmlns:mc="http://schemas.openxmlformats.org/markup-compatibility/2006">
              <mc:Choice xmlns:v="urn:schemas-microsoft-com:vml" Requires="v">
                <p:oleObj spid="_x0000_s164959" name="Equation" r:id="rId6" imgW="2425680" imgH="241200" progId="Equation.DSMT4">
                  <p:embed/>
                </p:oleObj>
              </mc:Choice>
              <mc:Fallback>
                <p:oleObj name="Equation" r:id="rId6" imgW="2425680" imgH="241200" progId="Equation.DSMT4">
                  <p:embed/>
                  <p:pic>
                    <p:nvPicPr>
                      <p:cNvPr id="0" name="Object 6"/>
                      <p:cNvPicPr>
                        <a:picLocks noChangeAspect="1" noChangeArrowheads="1"/>
                      </p:cNvPicPr>
                      <p:nvPr/>
                    </p:nvPicPr>
                    <p:blipFill>
                      <a:blip r:embed="rId7"/>
                      <a:srcRect/>
                      <a:stretch>
                        <a:fillRect/>
                      </a:stretch>
                    </p:blipFill>
                    <p:spPr bwMode="auto">
                      <a:xfrm>
                        <a:off x="1408658" y="4321472"/>
                        <a:ext cx="5035550" cy="547688"/>
                      </a:xfrm>
                      <a:prstGeom prst="rect">
                        <a:avLst/>
                      </a:prstGeom>
                      <a:solidFill>
                        <a:schemeClr val="bg1"/>
                      </a:solidFill>
                      <a:ln>
                        <a:noFill/>
                      </a:ln>
                      <a:effec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333633590"/>
              </p:ext>
            </p:extLst>
          </p:nvPr>
        </p:nvGraphicFramePr>
        <p:xfrm>
          <a:off x="1348557" y="4991100"/>
          <a:ext cx="2575371" cy="466063"/>
        </p:xfrm>
        <a:graphic>
          <a:graphicData uri="http://schemas.openxmlformats.org/presentationml/2006/ole">
            <mc:AlternateContent xmlns:mc="http://schemas.openxmlformats.org/markup-compatibility/2006">
              <mc:Choice xmlns:v="urn:schemas-microsoft-com:vml" Requires="v">
                <p:oleObj spid="_x0000_s164960" name="Equation" r:id="rId8" imgW="1358640" imgH="228600" progId="Equation.DSMT4">
                  <p:embed/>
                </p:oleObj>
              </mc:Choice>
              <mc:Fallback>
                <p:oleObj name="Equation" r:id="rId8" imgW="1358640" imgH="228600" progId="Equation.DSMT4">
                  <p:embed/>
                  <p:pic>
                    <p:nvPicPr>
                      <p:cNvPr id="0" name="Object 8"/>
                      <p:cNvPicPr>
                        <a:picLocks noChangeAspect="1" noChangeArrowheads="1"/>
                      </p:cNvPicPr>
                      <p:nvPr/>
                    </p:nvPicPr>
                    <p:blipFill>
                      <a:blip r:embed="rId9"/>
                      <a:srcRect/>
                      <a:stretch>
                        <a:fillRect/>
                      </a:stretch>
                    </p:blipFill>
                    <p:spPr bwMode="auto">
                      <a:xfrm>
                        <a:off x="1348557" y="4991100"/>
                        <a:ext cx="2575371" cy="466063"/>
                      </a:xfrm>
                      <a:prstGeom prst="rect">
                        <a:avLst/>
                      </a:prstGeom>
                      <a:solidFill>
                        <a:schemeClr val="bg1"/>
                      </a:solidFill>
                      <a:ln>
                        <a:noFill/>
                      </a:ln>
                      <a:effec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178030576"/>
              </p:ext>
            </p:extLst>
          </p:nvPr>
        </p:nvGraphicFramePr>
        <p:xfrm>
          <a:off x="1331640" y="5661248"/>
          <a:ext cx="2664296" cy="464598"/>
        </p:xfrm>
        <a:graphic>
          <a:graphicData uri="http://schemas.openxmlformats.org/presentationml/2006/ole">
            <mc:AlternateContent xmlns:mc="http://schemas.openxmlformats.org/markup-compatibility/2006">
              <mc:Choice xmlns:v="urn:schemas-microsoft-com:vml" Requires="v">
                <p:oleObj spid="_x0000_s164961" name="Equation" r:id="rId10" imgW="1409400" imgH="228600" progId="Equation.DSMT4">
                  <p:embed/>
                </p:oleObj>
              </mc:Choice>
              <mc:Fallback>
                <p:oleObj name="Equation" r:id="rId10" imgW="1409400" imgH="228600" progId="Equation.DSMT4">
                  <p:embed/>
                  <p:pic>
                    <p:nvPicPr>
                      <p:cNvPr id="0" name="Object 11"/>
                      <p:cNvPicPr>
                        <a:picLocks noChangeAspect="1" noChangeArrowheads="1"/>
                      </p:cNvPicPr>
                      <p:nvPr/>
                    </p:nvPicPr>
                    <p:blipFill>
                      <a:blip r:embed="rId11"/>
                      <a:srcRect/>
                      <a:stretch>
                        <a:fillRect/>
                      </a:stretch>
                    </p:blipFill>
                    <p:spPr bwMode="auto">
                      <a:xfrm>
                        <a:off x="1331640" y="5661248"/>
                        <a:ext cx="2664296" cy="464598"/>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172900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Applications of Multiplexers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31862"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Generate </a:t>
            </a:r>
            <a:r>
              <a:rPr lang="en-US" altLang="zh-CN" b="1" dirty="0">
                <a:ea typeface="宋体" charset="-122"/>
              </a:rPr>
              <a:t>Combinational Logic Functions </a:t>
            </a:r>
          </a:p>
        </p:txBody>
      </p:sp>
      <p:sp>
        <p:nvSpPr>
          <p:cNvPr id="6" name="WordArt 14"/>
          <p:cNvSpPr>
            <a:spLocks noChangeArrowheads="1" noChangeShapeType="1" noTextEdit="1"/>
          </p:cNvSpPr>
          <p:nvPr/>
        </p:nvSpPr>
        <p:spPr bwMode="auto">
          <a:xfrm>
            <a:off x="899592" y="2530744"/>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057373179"/>
              </p:ext>
            </p:extLst>
          </p:nvPr>
        </p:nvGraphicFramePr>
        <p:xfrm>
          <a:off x="429431" y="3140968"/>
          <a:ext cx="4718633" cy="513219"/>
        </p:xfrm>
        <a:graphic>
          <a:graphicData uri="http://schemas.openxmlformats.org/presentationml/2006/ole">
            <mc:AlternateContent xmlns:mc="http://schemas.openxmlformats.org/markup-compatibility/2006">
              <mc:Choice xmlns:v="urn:schemas-microsoft-com:vml" Requires="v">
                <p:oleObj spid="_x0000_s165953" name="Equation" r:id="rId4" imgW="2425680" imgH="241200" progId="Equation.DSMT4">
                  <p:embed/>
                </p:oleObj>
              </mc:Choice>
              <mc:Fallback>
                <p:oleObj name="Equation" r:id="rId4" imgW="2425680" imgH="241200" progId="Equation.DSMT4">
                  <p:embed/>
                  <p:pic>
                    <p:nvPicPr>
                      <p:cNvPr id="0" name=""/>
                      <p:cNvPicPr>
                        <a:picLocks noChangeAspect="1" noChangeArrowheads="1"/>
                      </p:cNvPicPr>
                      <p:nvPr/>
                    </p:nvPicPr>
                    <p:blipFill>
                      <a:blip r:embed="rId5"/>
                      <a:srcRect/>
                      <a:stretch>
                        <a:fillRect/>
                      </a:stretch>
                    </p:blipFill>
                    <p:spPr bwMode="auto">
                      <a:xfrm>
                        <a:off x="429431" y="3140968"/>
                        <a:ext cx="4718633" cy="513219"/>
                      </a:xfrm>
                      <a:prstGeom prst="rect">
                        <a:avLst/>
                      </a:prstGeom>
                      <a:solidFill>
                        <a:schemeClr val="bg1"/>
                      </a:solidFill>
                      <a:ln>
                        <a:noFill/>
                      </a:ln>
                      <a:effec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12077238"/>
              </p:ext>
            </p:extLst>
          </p:nvPr>
        </p:nvGraphicFramePr>
        <p:xfrm>
          <a:off x="395536" y="3827033"/>
          <a:ext cx="2376264" cy="430031"/>
        </p:xfrm>
        <a:graphic>
          <a:graphicData uri="http://schemas.openxmlformats.org/presentationml/2006/ole">
            <mc:AlternateContent xmlns:mc="http://schemas.openxmlformats.org/markup-compatibility/2006">
              <mc:Choice xmlns:v="urn:schemas-microsoft-com:vml" Requires="v">
                <p:oleObj spid="_x0000_s165954" name="Equation" r:id="rId6" imgW="1358640" imgH="228600" progId="Equation.DSMT4">
                  <p:embed/>
                </p:oleObj>
              </mc:Choice>
              <mc:Fallback>
                <p:oleObj name="Equation" r:id="rId6" imgW="1358640" imgH="228600" progId="Equation.DSMT4">
                  <p:embed/>
                  <p:pic>
                    <p:nvPicPr>
                      <p:cNvPr id="0" name=""/>
                      <p:cNvPicPr>
                        <a:picLocks noChangeAspect="1" noChangeArrowheads="1"/>
                      </p:cNvPicPr>
                      <p:nvPr/>
                    </p:nvPicPr>
                    <p:blipFill>
                      <a:blip r:embed="rId7"/>
                      <a:srcRect/>
                      <a:stretch>
                        <a:fillRect/>
                      </a:stretch>
                    </p:blipFill>
                    <p:spPr bwMode="auto">
                      <a:xfrm>
                        <a:off x="395536" y="3827033"/>
                        <a:ext cx="2376264" cy="430031"/>
                      </a:xfrm>
                      <a:prstGeom prst="rect">
                        <a:avLst/>
                      </a:prstGeom>
                      <a:solidFill>
                        <a:schemeClr val="bg1"/>
                      </a:solidFill>
                      <a:ln>
                        <a:noFill/>
                      </a:ln>
                      <a:effec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278647370"/>
              </p:ext>
            </p:extLst>
          </p:nvPr>
        </p:nvGraphicFramePr>
        <p:xfrm>
          <a:off x="395536" y="4365104"/>
          <a:ext cx="2520280" cy="439485"/>
        </p:xfrm>
        <a:graphic>
          <a:graphicData uri="http://schemas.openxmlformats.org/presentationml/2006/ole">
            <mc:AlternateContent xmlns:mc="http://schemas.openxmlformats.org/markup-compatibility/2006">
              <mc:Choice xmlns:v="urn:schemas-microsoft-com:vml" Requires="v">
                <p:oleObj spid="_x0000_s165955" name="Equation" r:id="rId8" imgW="1409400" imgH="228600" progId="Equation.DSMT4">
                  <p:embed/>
                </p:oleObj>
              </mc:Choice>
              <mc:Fallback>
                <p:oleObj name="Equation" r:id="rId8" imgW="1409400" imgH="228600" progId="Equation.DSMT4">
                  <p:embed/>
                  <p:pic>
                    <p:nvPicPr>
                      <p:cNvPr id="0" name=""/>
                      <p:cNvPicPr>
                        <a:picLocks noChangeAspect="1" noChangeArrowheads="1"/>
                      </p:cNvPicPr>
                      <p:nvPr/>
                    </p:nvPicPr>
                    <p:blipFill>
                      <a:blip r:embed="rId9"/>
                      <a:srcRect/>
                      <a:stretch>
                        <a:fillRect/>
                      </a:stretch>
                    </p:blipFill>
                    <p:spPr bwMode="auto">
                      <a:xfrm>
                        <a:off x="395536" y="4365104"/>
                        <a:ext cx="2520280" cy="439485"/>
                      </a:xfrm>
                      <a:prstGeom prst="rect">
                        <a:avLst/>
                      </a:prstGeom>
                      <a:solidFill>
                        <a:schemeClr val="bg1"/>
                      </a:solidFill>
                      <a:ln>
                        <a:noFill/>
                      </a:ln>
                      <a:effectLst/>
                    </p:spPr>
                  </p:pic>
                </p:oleObj>
              </mc:Fallback>
            </mc:AlternateContent>
          </a:graphicData>
        </a:graphic>
      </p:graphicFrame>
      <p:pic>
        <p:nvPicPr>
          <p:cNvPr id="10" name="Picture 4" descr="6-52a"/>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12382" y="2295252"/>
            <a:ext cx="3852106" cy="4518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532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err="1" smtClean="0">
                <a:ea typeface="宋体" pitchFamily="2" charset="-122"/>
              </a:rPr>
              <a:t>Demultiplexers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err="1" smtClean="0">
                <a:ea typeface="宋体" charset="-122"/>
              </a:rPr>
              <a:t>Demultiplexers</a:t>
            </a:r>
            <a:r>
              <a:rPr lang="en-US" altLang="zh-CN" b="1" dirty="0" smtClean="0">
                <a:ea typeface="宋体" charset="-122"/>
              </a:rPr>
              <a:t> (</a:t>
            </a:r>
            <a:r>
              <a:rPr lang="zh-CN" altLang="en-US" b="1" dirty="0" smtClean="0">
                <a:ea typeface="宋体" charset="-122"/>
              </a:rPr>
              <a:t>分配器</a:t>
            </a:r>
            <a:r>
              <a:rPr lang="en-US" altLang="zh-CN" b="1" dirty="0" smtClean="0">
                <a:ea typeface="宋体" charset="-122"/>
              </a:rPr>
              <a:t>)</a:t>
            </a:r>
            <a:endParaRPr lang="en-US" altLang="zh-CN" b="1" dirty="0">
              <a:ea typeface="宋体" charset="-122"/>
            </a:endParaRPr>
          </a:p>
        </p:txBody>
      </p:sp>
      <p:sp>
        <p:nvSpPr>
          <p:cNvPr id="23" name="Text Box 8"/>
          <p:cNvSpPr txBox="1">
            <a:spLocks noChangeArrowheads="1"/>
          </p:cNvSpPr>
          <p:nvPr/>
        </p:nvSpPr>
        <p:spPr bwMode="auto">
          <a:xfrm>
            <a:off x="899592" y="2382093"/>
            <a:ext cx="777686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p>
            <a:pPr algn="just" eaLnBrk="1" hangingPunct="1">
              <a:spcBef>
                <a:spcPct val="50000"/>
              </a:spcBef>
            </a:pPr>
            <a:r>
              <a:rPr lang="en-US" altLang="zh-CN" sz="2200" dirty="0">
                <a:ea typeface="宋体" charset="-122"/>
              </a:rPr>
              <a:t>A </a:t>
            </a:r>
            <a:r>
              <a:rPr lang="en-US" altLang="zh-CN" sz="2200" dirty="0" err="1">
                <a:ea typeface="宋体" charset="-122"/>
              </a:rPr>
              <a:t>demultiplexer</a:t>
            </a:r>
            <a:r>
              <a:rPr lang="en-US" altLang="zh-CN" sz="2200" dirty="0">
                <a:ea typeface="宋体" charset="-122"/>
              </a:rPr>
              <a:t> (DEMUX) performs the opposite function from a MUX. It switches data from one input line to two or more data lines depending on the select inputs. </a:t>
            </a:r>
          </a:p>
        </p:txBody>
      </p:sp>
      <p:grpSp>
        <p:nvGrpSpPr>
          <p:cNvPr id="12" name="Group 25"/>
          <p:cNvGrpSpPr>
            <a:grpSpLocks/>
          </p:cNvGrpSpPr>
          <p:nvPr/>
        </p:nvGrpSpPr>
        <p:grpSpPr bwMode="auto">
          <a:xfrm>
            <a:off x="1501154" y="3501008"/>
            <a:ext cx="6599238" cy="3116262"/>
            <a:chOff x="1474" y="2024"/>
            <a:chExt cx="4157" cy="1963"/>
          </a:xfrm>
        </p:grpSpPr>
        <p:sp>
          <p:nvSpPr>
            <p:cNvPr id="13" name="Oval 5"/>
            <p:cNvSpPr>
              <a:spLocks noChangeArrowheads="1"/>
            </p:cNvSpPr>
            <p:nvPr/>
          </p:nvSpPr>
          <p:spPr bwMode="auto">
            <a:xfrm>
              <a:off x="3968" y="2199"/>
              <a:ext cx="121" cy="110"/>
            </a:xfrm>
            <a:prstGeom prst="ellipse">
              <a:avLst/>
            </a:prstGeom>
            <a:solidFill>
              <a:schemeClr val="accent1"/>
            </a:solidFill>
            <a:ln w="952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Oval 6"/>
            <p:cNvSpPr>
              <a:spLocks noChangeArrowheads="1"/>
            </p:cNvSpPr>
            <p:nvPr/>
          </p:nvSpPr>
          <p:spPr bwMode="auto">
            <a:xfrm>
              <a:off x="3957" y="2420"/>
              <a:ext cx="122" cy="112"/>
            </a:xfrm>
            <a:prstGeom prst="ellipse">
              <a:avLst/>
            </a:prstGeom>
            <a:solidFill>
              <a:schemeClr val="accent1"/>
            </a:solidFill>
            <a:ln w="952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7"/>
            <p:cNvSpPr>
              <a:spLocks noChangeArrowheads="1"/>
            </p:cNvSpPr>
            <p:nvPr/>
          </p:nvSpPr>
          <p:spPr bwMode="auto">
            <a:xfrm>
              <a:off x="3966" y="2675"/>
              <a:ext cx="123" cy="114"/>
            </a:xfrm>
            <a:prstGeom prst="ellipse">
              <a:avLst/>
            </a:prstGeom>
            <a:solidFill>
              <a:schemeClr val="accent1"/>
            </a:solidFill>
            <a:ln w="952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8"/>
            <p:cNvSpPr>
              <a:spLocks noChangeArrowheads="1"/>
            </p:cNvSpPr>
            <p:nvPr/>
          </p:nvSpPr>
          <p:spPr bwMode="auto">
            <a:xfrm>
              <a:off x="3989" y="2952"/>
              <a:ext cx="123" cy="145"/>
            </a:xfrm>
            <a:prstGeom prst="ellipse">
              <a:avLst/>
            </a:prstGeom>
            <a:solidFill>
              <a:schemeClr val="accent1"/>
            </a:solidFill>
            <a:ln w="952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9"/>
            <p:cNvSpPr>
              <a:spLocks noChangeShapeType="1"/>
            </p:cNvSpPr>
            <p:nvPr/>
          </p:nvSpPr>
          <p:spPr bwMode="auto">
            <a:xfrm>
              <a:off x="3734" y="3031"/>
              <a:ext cx="2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0"/>
            <p:cNvSpPr>
              <a:spLocks noChangeShapeType="1"/>
            </p:cNvSpPr>
            <p:nvPr/>
          </p:nvSpPr>
          <p:spPr bwMode="auto">
            <a:xfrm>
              <a:off x="3723" y="2731"/>
              <a:ext cx="22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1"/>
            <p:cNvSpPr>
              <a:spLocks noChangeShapeType="1"/>
            </p:cNvSpPr>
            <p:nvPr/>
          </p:nvSpPr>
          <p:spPr bwMode="auto">
            <a:xfrm>
              <a:off x="3723" y="2464"/>
              <a:ext cx="22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2"/>
            <p:cNvSpPr>
              <a:spLocks noChangeShapeType="1"/>
            </p:cNvSpPr>
            <p:nvPr/>
          </p:nvSpPr>
          <p:spPr bwMode="auto">
            <a:xfrm>
              <a:off x="3745" y="2220"/>
              <a:ext cx="23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13"/>
            <p:cNvSpPr txBox="1">
              <a:spLocks noChangeArrowheads="1"/>
            </p:cNvSpPr>
            <p:nvPr/>
          </p:nvSpPr>
          <p:spPr bwMode="auto">
            <a:xfrm>
              <a:off x="4315" y="2308"/>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b="1">
                  <a:ea typeface="幼圆" pitchFamily="49" charset="-122"/>
                </a:rPr>
                <a:t>Y</a:t>
              </a:r>
              <a:r>
                <a:rPr kumimoji="1" lang="en-US" altLang="zh-CN" b="1" baseline="-25000">
                  <a:ea typeface="幼圆" pitchFamily="49" charset="-122"/>
                </a:rPr>
                <a:t>1</a:t>
              </a:r>
              <a:endParaRPr kumimoji="1" lang="en-US" altLang="zh-CN" sz="3200" b="1">
                <a:ea typeface="幼圆" pitchFamily="49" charset="-122"/>
              </a:endParaRPr>
            </a:p>
          </p:txBody>
        </p:sp>
        <p:sp>
          <p:nvSpPr>
            <p:cNvPr id="30" name="Text Box 14"/>
            <p:cNvSpPr txBox="1">
              <a:spLocks noChangeArrowheads="1"/>
            </p:cNvSpPr>
            <p:nvPr/>
          </p:nvSpPr>
          <p:spPr bwMode="auto">
            <a:xfrm>
              <a:off x="4310" y="2636"/>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b="1">
                  <a:ea typeface="幼圆" pitchFamily="49" charset="-122"/>
                </a:rPr>
                <a:t>Y</a:t>
              </a:r>
              <a:r>
                <a:rPr kumimoji="1" lang="en-US" altLang="zh-CN" b="1" baseline="-25000">
                  <a:ea typeface="幼圆" pitchFamily="49" charset="-122"/>
                </a:rPr>
                <a:t>2</a:t>
              </a:r>
              <a:endParaRPr kumimoji="1" lang="en-US" altLang="zh-CN" b="1">
                <a:ea typeface="幼圆" pitchFamily="49" charset="-122"/>
              </a:endParaRPr>
            </a:p>
          </p:txBody>
        </p:sp>
        <p:sp>
          <p:nvSpPr>
            <p:cNvPr id="31" name="Text Box 15"/>
            <p:cNvSpPr txBox="1">
              <a:spLocks noChangeArrowheads="1"/>
            </p:cNvSpPr>
            <p:nvPr/>
          </p:nvSpPr>
          <p:spPr bwMode="auto">
            <a:xfrm>
              <a:off x="4317" y="2932"/>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b="1">
                  <a:ea typeface="幼圆" pitchFamily="49" charset="-122"/>
                </a:rPr>
                <a:t>Y</a:t>
              </a:r>
              <a:r>
                <a:rPr kumimoji="1" lang="en-US" altLang="zh-CN" b="1" baseline="-25000">
                  <a:ea typeface="幼圆" pitchFamily="49" charset="-122"/>
                </a:rPr>
                <a:t>3</a:t>
              </a:r>
              <a:endParaRPr kumimoji="1" lang="en-US" altLang="zh-CN" b="1">
                <a:ea typeface="幼圆" pitchFamily="49" charset="-122"/>
              </a:endParaRPr>
            </a:p>
          </p:txBody>
        </p:sp>
        <p:sp>
          <p:nvSpPr>
            <p:cNvPr id="32" name="Oval 16"/>
            <p:cNvSpPr>
              <a:spLocks noChangeArrowheads="1"/>
            </p:cNvSpPr>
            <p:nvPr/>
          </p:nvSpPr>
          <p:spPr bwMode="auto">
            <a:xfrm>
              <a:off x="2562" y="2610"/>
              <a:ext cx="122" cy="122"/>
            </a:xfrm>
            <a:prstGeom prst="ellipse">
              <a:avLst/>
            </a:prstGeom>
            <a:solidFill>
              <a:srgbClr val="FFCCFF"/>
            </a:solidFill>
            <a:ln w="952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17"/>
            <p:cNvSpPr>
              <a:spLocks noChangeShapeType="1"/>
            </p:cNvSpPr>
            <p:nvPr/>
          </p:nvSpPr>
          <p:spPr bwMode="auto">
            <a:xfrm>
              <a:off x="2673" y="2665"/>
              <a:ext cx="400" cy="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Text Box 18"/>
            <p:cNvSpPr txBox="1">
              <a:spLocks noChangeArrowheads="1"/>
            </p:cNvSpPr>
            <p:nvPr/>
          </p:nvSpPr>
          <p:spPr bwMode="auto">
            <a:xfrm>
              <a:off x="1474" y="2253"/>
              <a:ext cx="14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b="1">
                  <a:ea typeface="幼圆" pitchFamily="49" charset="-122"/>
                </a:rPr>
                <a:t>Data Input</a:t>
              </a:r>
            </a:p>
          </p:txBody>
        </p:sp>
        <p:sp>
          <p:nvSpPr>
            <p:cNvPr id="35" name="Text Box 19"/>
            <p:cNvSpPr txBox="1">
              <a:spLocks noChangeArrowheads="1"/>
            </p:cNvSpPr>
            <p:nvPr/>
          </p:nvSpPr>
          <p:spPr bwMode="auto">
            <a:xfrm>
              <a:off x="3587" y="3327"/>
              <a:ext cx="1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endParaRPr kumimoji="1" lang="zh-CN" altLang="en-US" sz="3200" b="1">
                <a:ea typeface="幼圆" pitchFamily="49" charset="-122"/>
              </a:endParaRPr>
            </a:p>
          </p:txBody>
        </p:sp>
        <p:sp>
          <p:nvSpPr>
            <p:cNvPr id="36" name="Line 20"/>
            <p:cNvSpPr>
              <a:spLocks noChangeShapeType="1"/>
            </p:cNvSpPr>
            <p:nvPr/>
          </p:nvSpPr>
          <p:spPr bwMode="auto">
            <a:xfrm flipH="1">
              <a:off x="3441" y="2576"/>
              <a:ext cx="0" cy="567"/>
            </a:xfrm>
            <a:prstGeom prst="line">
              <a:avLst/>
            </a:prstGeom>
            <a:noFill/>
            <a:ln w="28575">
              <a:solidFill>
                <a:schemeClr val="accent2"/>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AutoShape 21"/>
            <p:cNvSpPr>
              <a:spLocks noChangeArrowheads="1"/>
            </p:cNvSpPr>
            <p:nvPr/>
          </p:nvSpPr>
          <p:spPr bwMode="auto">
            <a:xfrm>
              <a:off x="2925" y="3702"/>
              <a:ext cx="1139" cy="285"/>
            </a:xfrm>
            <a:prstGeom prst="wedgeRoundRectCallout">
              <a:avLst>
                <a:gd name="adj1" fmla="val -4347"/>
                <a:gd name="adj2" fmla="val -216667"/>
                <a:gd name="adj3" fmla="val 16667"/>
              </a:avLst>
            </a:prstGeom>
            <a:solidFill>
              <a:srgbClr val="FFFF99"/>
            </a:solidFill>
            <a:ln w="9525"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ea typeface="楷体_GB2312" pitchFamily="49" charset="-122"/>
                </a:rPr>
                <a:t>Data Select</a:t>
              </a:r>
            </a:p>
          </p:txBody>
        </p:sp>
        <p:sp>
          <p:nvSpPr>
            <p:cNvPr id="38" name="Text Box 22"/>
            <p:cNvSpPr txBox="1">
              <a:spLocks noChangeArrowheads="1"/>
            </p:cNvSpPr>
            <p:nvPr/>
          </p:nvSpPr>
          <p:spPr bwMode="auto">
            <a:xfrm>
              <a:off x="4325" y="2024"/>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b="1">
                  <a:ea typeface="幼圆" pitchFamily="49" charset="-122"/>
                </a:rPr>
                <a:t>Y</a:t>
              </a:r>
              <a:r>
                <a:rPr kumimoji="1" lang="en-US" altLang="zh-CN" b="1" baseline="-25000">
                  <a:ea typeface="幼圆" pitchFamily="49" charset="-122"/>
                </a:rPr>
                <a:t>0</a:t>
              </a:r>
              <a:endParaRPr kumimoji="1" lang="en-US" altLang="zh-CN" sz="3200" b="1">
                <a:ea typeface="幼圆" pitchFamily="49" charset="-122"/>
              </a:endParaRPr>
            </a:p>
          </p:txBody>
        </p:sp>
        <p:sp>
          <p:nvSpPr>
            <p:cNvPr id="39" name="Line 23"/>
            <p:cNvSpPr>
              <a:spLocks noChangeShapeType="1"/>
            </p:cNvSpPr>
            <p:nvPr/>
          </p:nvSpPr>
          <p:spPr bwMode="auto">
            <a:xfrm flipV="1">
              <a:off x="3054" y="2221"/>
              <a:ext cx="644" cy="440"/>
            </a:xfrm>
            <a:prstGeom prst="line">
              <a:avLst/>
            </a:prstGeom>
            <a:noFill/>
            <a:ln w="34925" cap="sq">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0" name="Text Box 24"/>
            <p:cNvSpPr txBox="1">
              <a:spLocks noChangeArrowheads="1"/>
            </p:cNvSpPr>
            <p:nvPr/>
          </p:nvSpPr>
          <p:spPr bwMode="auto">
            <a:xfrm>
              <a:off x="4604" y="2275"/>
              <a:ext cx="102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b="1">
                  <a:ea typeface="幼圆" pitchFamily="49" charset="-122"/>
                </a:rPr>
                <a:t>Data </a:t>
              </a:r>
            </a:p>
            <a:p>
              <a:pPr algn="ctr" eaLnBrk="0" hangingPunct="0"/>
              <a:r>
                <a:rPr kumimoji="1" lang="en-US" altLang="zh-CN" b="1">
                  <a:ea typeface="幼圆" pitchFamily="49" charset="-122"/>
                </a:rPr>
                <a:t>Outputs</a:t>
              </a:r>
            </a:p>
          </p:txBody>
        </p:sp>
      </p:grpSp>
    </p:spTree>
    <p:extLst>
      <p:ext uri="{BB962C8B-B14F-4D97-AF65-F5344CB8AC3E}">
        <p14:creationId xmlns:p14="http://schemas.microsoft.com/office/powerpoint/2010/main" val="114705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err="1">
                <a:ea typeface="宋体" pitchFamily="2" charset="-122"/>
              </a:rPr>
              <a:t>Demultiplexers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err="1" smtClean="0">
                <a:ea typeface="宋体" charset="-122"/>
              </a:rPr>
              <a:t>Demultiplexers</a:t>
            </a:r>
            <a:endParaRPr lang="en-US" altLang="zh-CN" b="1" dirty="0">
              <a:ea typeface="宋体" charset="-122"/>
            </a:endParaRPr>
          </a:p>
        </p:txBody>
      </p:sp>
      <p:sp>
        <p:nvSpPr>
          <p:cNvPr id="24" name="Text Box 9"/>
          <p:cNvSpPr txBox="1">
            <a:spLocks noChangeArrowheads="1"/>
          </p:cNvSpPr>
          <p:nvPr/>
        </p:nvSpPr>
        <p:spPr bwMode="auto">
          <a:xfrm>
            <a:off x="922364" y="2456569"/>
            <a:ext cx="7826099"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en-US" altLang="zh-CN" sz="2200" dirty="0">
                <a:ea typeface="宋体" charset="-122"/>
              </a:rPr>
              <a:t>The 74LS138 was introduced previously as a decoder but can also serve as a DEMUX. When connected as a DEMUX, data is applied to one of the enable inputs, and routed to the selected output line depending on the select variables. </a:t>
            </a:r>
          </a:p>
        </p:txBody>
      </p:sp>
      <p:sp>
        <p:nvSpPr>
          <p:cNvPr id="25" name="Rectangle 16"/>
          <p:cNvSpPr>
            <a:spLocks noChangeArrowheads="1"/>
          </p:cNvSpPr>
          <p:nvPr/>
        </p:nvSpPr>
        <p:spPr bwMode="auto">
          <a:xfrm>
            <a:off x="4058816" y="6410597"/>
            <a:ext cx="79216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1F1A17"/>
                </a:solidFill>
                <a:ea typeface="宋体" charset="-122"/>
              </a:rPr>
              <a:t>74LS138</a:t>
            </a:r>
            <a:endParaRPr lang="en-US" altLang="zh-CN" sz="1400">
              <a:ea typeface="宋体" charset="-122"/>
            </a:endParaRPr>
          </a:p>
        </p:txBody>
      </p:sp>
      <p:graphicFrame>
        <p:nvGraphicFramePr>
          <p:cNvPr id="26" name="Object 94"/>
          <p:cNvGraphicFramePr>
            <a:graphicFrameLocks noChangeAspect="1"/>
          </p:cNvGraphicFramePr>
          <p:nvPr>
            <p:extLst>
              <p:ext uri="{D42A27DB-BD31-4B8C-83A1-F6EECF244321}">
                <p14:modId xmlns:p14="http://schemas.microsoft.com/office/powerpoint/2010/main" val="1048355307"/>
              </p:ext>
            </p:extLst>
          </p:nvPr>
        </p:nvGraphicFramePr>
        <p:xfrm>
          <a:off x="3553991" y="4048397"/>
          <a:ext cx="2181225" cy="2362200"/>
        </p:xfrm>
        <a:graphic>
          <a:graphicData uri="http://schemas.openxmlformats.org/presentationml/2006/ole">
            <mc:AlternateContent xmlns:mc="http://schemas.openxmlformats.org/markup-compatibility/2006">
              <mc:Choice xmlns:v="urn:schemas-microsoft-com:vml" Requires="v">
                <p:oleObj spid="_x0000_s160847" name="CorelDRAW" r:id="rId4" imgW="1207650" imgH="1307633" progId="CorelDRAW.Graphic.13">
                  <p:embed/>
                </p:oleObj>
              </mc:Choice>
              <mc:Fallback>
                <p:oleObj name="CorelDRAW" r:id="rId4" imgW="1207650" imgH="1307633" progId="CorelDRAW.Graphic.1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3991" y="4048397"/>
                        <a:ext cx="218122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Text Box 95"/>
          <p:cNvSpPr txBox="1">
            <a:spLocks noChangeArrowheads="1"/>
          </p:cNvSpPr>
          <p:nvPr/>
        </p:nvSpPr>
        <p:spPr bwMode="auto">
          <a:xfrm>
            <a:off x="2915816" y="4353197"/>
            <a:ext cx="9144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Data select lines</a:t>
            </a:r>
          </a:p>
        </p:txBody>
      </p:sp>
      <p:sp>
        <p:nvSpPr>
          <p:cNvPr id="28" name="Text Box 96"/>
          <p:cNvSpPr txBox="1">
            <a:spLocks noChangeArrowheads="1"/>
          </p:cNvSpPr>
          <p:nvPr/>
        </p:nvSpPr>
        <p:spPr bwMode="auto">
          <a:xfrm>
            <a:off x="2915816" y="5419997"/>
            <a:ext cx="685800"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Enable</a:t>
            </a:r>
          </a:p>
          <a:p>
            <a:pPr>
              <a:spcBef>
                <a:spcPct val="50000"/>
              </a:spcBef>
            </a:pPr>
            <a:r>
              <a:rPr lang="en-US" altLang="zh-CN" sz="1400">
                <a:solidFill>
                  <a:srgbClr val="FF0000"/>
                </a:solidFill>
                <a:ea typeface="宋体" charset="-122"/>
              </a:rPr>
              <a:t>inputs</a:t>
            </a:r>
          </a:p>
        </p:txBody>
      </p:sp>
      <p:sp>
        <p:nvSpPr>
          <p:cNvPr id="29" name="Text Box 97"/>
          <p:cNvSpPr txBox="1">
            <a:spLocks noChangeArrowheads="1"/>
          </p:cNvSpPr>
          <p:nvPr/>
        </p:nvSpPr>
        <p:spPr bwMode="auto">
          <a:xfrm>
            <a:off x="5811416" y="4886597"/>
            <a:ext cx="914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Data outputs</a:t>
            </a:r>
          </a:p>
        </p:txBody>
      </p:sp>
    </p:spTree>
    <p:extLst>
      <p:ext uri="{BB962C8B-B14F-4D97-AF65-F5344CB8AC3E}">
        <p14:creationId xmlns:p14="http://schemas.microsoft.com/office/powerpoint/2010/main" val="29120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1000" fill="hold"/>
                                        <p:tgtEl>
                                          <p:spTgt spid="24"/>
                                        </p:tgtEl>
                                        <p:attrNameLst>
                                          <p:attrName>ppt_x</p:attrName>
                                        </p:attrNameLst>
                                      </p:cBhvr>
                                      <p:tavLst>
                                        <p:tav tm="0">
                                          <p:val>
                                            <p:strVal val="0-#ppt_w/2"/>
                                          </p:val>
                                        </p:tav>
                                        <p:tav tm="100000">
                                          <p:val>
                                            <p:strVal val="#ppt_x"/>
                                          </p:val>
                                        </p:tav>
                                      </p:tavLst>
                                    </p:anim>
                                    <p:anim calcmode="lin" valueType="num">
                                      <p:cBhvr additive="base">
                                        <p:cTn id="8" dur="10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err="1">
                <a:ea typeface="宋体" pitchFamily="2" charset="-122"/>
              </a:rPr>
              <a:t>Demultiplexers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err="1" smtClean="0">
                <a:ea typeface="宋体" charset="-122"/>
              </a:rPr>
              <a:t>Demultiplexers</a:t>
            </a:r>
            <a:endParaRPr lang="en-US" altLang="zh-CN" b="1" dirty="0">
              <a:ea typeface="宋体" charset="-122"/>
            </a:endParaRPr>
          </a:p>
        </p:txBody>
      </p:sp>
      <p:sp>
        <p:nvSpPr>
          <p:cNvPr id="12" name="Text Box 10"/>
          <p:cNvSpPr txBox="1">
            <a:spLocks noChangeArrowheads="1"/>
          </p:cNvSpPr>
          <p:nvPr/>
        </p:nvSpPr>
        <p:spPr bwMode="auto">
          <a:xfrm>
            <a:off x="2267000" y="2276872"/>
            <a:ext cx="3657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dirty="0">
                <a:ea typeface="宋体" charset="-122"/>
              </a:rPr>
              <a:t>Determine the outputs, given the inputs shown. </a:t>
            </a:r>
          </a:p>
        </p:txBody>
      </p:sp>
      <p:sp>
        <p:nvSpPr>
          <p:cNvPr id="13" name="Rectangle 13"/>
          <p:cNvSpPr>
            <a:spLocks noChangeArrowheads="1"/>
          </p:cNvSpPr>
          <p:nvPr/>
        </p:nvSpPr>
        <p:spPr bwMode="auto">
          <a:xfrm>
            <a:off x="6443713" y="3639344"/>
            <a:ext cx="2481262" cy="3124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WordArt 20"/>
          <p:cNvSpPr>
            <a:spLocks noChangeArrowheads="1" noChangeShapeType="1" noTextEdit="1"/>
          </p:cNvSpPr>
          <p:nvPr/>
        </p:nvSpPr>
        <p:spPr bwMode="auto">
          <a:xfrm>
            <a:off x="971600" y="2331665"/>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6" name="Rectangle 22"/>
          <p:cNvSpPr>
            <a:spLocks noChangeArrowheads="1"/>
          </p:cNvSpPr>
          <p:nvPr/>
        </p:nvSpPr>
        <p:spPr bwMode="auto">
          <a:xfrm>
            <a:off x="2905175" y="6580982"/>
            <a:ext cx="7921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1F1A17"/>
                </a:solidFill>
                <a:ea typeface="宋体" charset="-122"/>
              </a:rPr>
              <a:t>74LS138</a:t>
            </a:r>
            <a:endParaRPr lang="en-US" altLang="zh-CN" sz="1400">
              <a:ea typeface="宋体" charset="-122"/>
            </a:endParaRPr>
          </a:p>
        </p:txBody>
      </p:sp>
      <p:graphicFrame>
        <p:nvGraphicFramePr>
          <p:cNvPr id="17" name="Object 23"/>
          <p:cNvGraphicFramePr>
            <a:graphicFrameLocks noChangeAspect="1"/>
          </p:cNvGraphicFramePr>
          <p:nvPr>
            <p:extLst/>
          </p:nvPr>
        </p:nvGraphicFramePr>
        <p:xfrm>
          <a:off x="2371775" y="4218782"/>
          <a:ext cx="2181225" cy="2362200"/>
        </p:xfrm>
        <a:graphic>
          <a:graphicData uri="http://schemas.openxmlformats.org/presentationml/2006/ole">
            <mc:AlternateContent xmlns:mc="http://schemas.openxmlformats.org/markup-compatibility/2006">
              <mc:Choice xmlns:v="urn:schemas-microsoft-com:vml" Requires="v">
                <p:oleObj spid="_x0000_s168973" name="CorelDRAW" r:id="rId4" imgW="1207650" imgH="1307633" progId="CorelDRAW.Graphic.13">
                  <p:embed/>
                </p:oleObj>
              </mc:Choice>
              <mc:Fallback>
                <p:oleObj name="CorelDRAW" r:id="rId4" imgW="1207650" imgH="1307633" progId="CorelDRAW.Graphic.1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1775" y="4218782"/>
                        <a:ext cx="218122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Text Box 24"/>
          <p:cNvSpPr txBox="1">
            <a:spLocks noChangeArrowheads="1"/>
          </p:cNvSpPr>
          <p:nvPr/>
        </p:nvSpPr>
        <p:spPr bwMode="auto">
          <a:xfrm>
            <a:off x="1733600" y="4523582"/>
            <a:ext cx="9144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Data select lines</a:t>
            </a:r>
          </a:p>
        </p:txBody>
      </p:sp>
      <p:sp>
        <p:nvSpPr>
          <p:cNvPr id="20" name="Text Box 25"/>
          <p:cNvSpPr txBox="1">
            <a:spLocks noChangeArrowheads="1"/>
          </p:cNvSpPr>
          <p:nvPr/>
        </p:nvSpPr>
        <p:spPr bwMode="auto">
          <a:xfrm>
            <a:off x="1733600" y="5590382"/>
            <a:ext cx="685800"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Enable</a:t>
            </a:r>
          </a:p>
          <a:p>
            <a:pPr>
              <a:spcBef>
                <a:spcPct val="50000"/>
              </a:spcBef>
            </a:pPr>
            <a:r>
              <a:rPr lang="en-US" altLang="zh-CN" sz="1400">
                <a:solidFill>
                  <a:srgbClr val="FF0000"/>
                </a:solidFill>
                <a:ea typeface="宋体" charset="-122"/>
              </a:rPr>
              <a:t>inputs</a:t>
            </a:r>
          </a:p>
        </p:txBody>
      </p:sp>
      <p:sp>
        <p:nvSpPr>
          <p:cNvPr id="21" name="Text Box 26"/>
          <p:cNvSpPr txBox="1">
            <a:spLocks noChangeArrowheads="1"/>
          </p:cNvSpPr>
          <p:nvPr/>
        </p:nvSpPr>
        <p:spPr bwMode="auto">
          <a:xfrm>
            <a:off x="4553000" y="5087144"/>
            <a:ext cx="914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Data outputs</a:t>
            </a:r>
          </a:p>
        </p:txBody>
      </p:sp>
      <p:grpSp>
        <p:nvGrpSpPr>
          <p:cNvPr id="22" name="Group 98"/>
          <p:cNvGrpSpPr>
            <a:grpSpLocks/>
          </p:cNvGrpSpPr>
          <p:nvPr/>
        </p:nvGrpSpPr>
        <p:grpSpPr bwMode="auto">
          <a:xfrm>
            <a:off x="6623100" y="1124744"/>
            <a:ext cx="2197100" cy="5675313"/>
            <a:chOff x="3944" y="257"/>
            <a:chExt cx="1384" cy="3654"/>
          </a:xfrm>
        </p:grpSpPr>
        <p:sp>
          <p:nvSpPr>
            <p:cNvPr id="30" name="Rectangle 29"/>
            <p:cNvSpPr>
              <a:spLocks noChangeArrowheads="1"/>
            </p:cNvSpPr>
            <p:nvPr/>
          </p:nvSpPr>
          <p:spPr bwMode="auto">
            <a:xfrm>
              <a:off x="3944" y="257"/>
              <a:ext cx="153" cy="3654"/>
            </a:xfrm>
            <a:prstGeom prst="rect">
              <a:avLst/>
            </a:prstGeom>
            <a:solidFill>
              <a:srgbClr val="FFFB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 name="Rectangle 30"/>
            <p:cNvSpPr>
              <a:spLocks noChangeArrowheads="1"/>
            </p:cNvSpPr>
            <p:nvPr/>
          </p:nvSpPr>
          <p:spPr bwMode="auto">
            <a:xfrm>
              <a:off x="4266" y="257"/>
              <a:ext cx="153" cy="3654"/>
            </a:xfrm>
            <a:prstGeom prst="rect">
              <a:avLst/>
            </a:prstGeom>
            <a:solidFill>
              <a:srgbClr val="FFFB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 name="Rectangle 31"/>
            <p:cNvSpPr>
              <a:spLocks noChangeArrowheads="1"/>
            </p:cNvSpPr>
            <p:nvPr/>
          </p:nvSpPr>
          <p:spPr bwMode="auto">
            <a:xfrm>
              <a:off x="4569" y="257"/>
              <a:ext cx="153" cy="3654"/>
            </a:xfrm>
            <a:prstGeom prst="rect">
              <a:avLst/>
            </a:prstGeom>
            <a:solidFill>
              <a:srgbClr val="FFFB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 name="Rectangle 32"/>
            <p:cNvSpPr>
              <a:spLocks noChangeArrowheads="1"/>
            </p:cNvSpPr>
            <p:nvPr/>
          </p:nvSpPr>
          <p:spPr bwMode="auto">
            <a:xfrm>
              <a:off x="4872" y="257"/>
              <a:ext cx="153" cy="3654"/>
            </a:xfrm>
            <a:prstGeom prst="rect">
              <a:avLst/>
            </a:prstGeom>
            <a:solidFill>
              <a:srgbClr val="FFFB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 name="Rectangle 33"/>
            <p:cNvSpPr>
              <a:spLocks noChangeArrowheads="1"/>
            </p:cNvSpPr>
            <p:nvPr/>
          </p:nvSpPr>
          <p:spPr bwMode="auto">
            <a:xfrm>
              <a:off x="5175" y="257"/>
              <a:ext cx="153" cy="3654"/>
            </a:xfrm>
            <a:prstGeom prst="rect">
              <a:avLst/>
            </a:prstGeom>
            <a:solidFill>
              <a:srgbClr val="FFFB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35" name="Freeform 34"/>
          <p:cNvSpPr>
            <a:spLocks noEditPoints="1"/>
          </p:cNvSpPr>
          <p:nvPr/>
        </p:nvSpPr>
        <p:spPr bwMode="auto">
          <a:xfrm>
            <a:off x="6421488" y="1239044"/>
            <a:ext cx="2490787" cy="269875"/>
          </a:xfrm>
          <a:custGeom>
            <a:avLst/>
            <a:gdLst>
              <a:gd name="T0" fmla="*/ 0 w 1569"/>
              <a:gd name="T1" fmla="*/ 145 h 170"/>
              <a:gd name="T2" fmla="*/ 141 w 1569"/>
              <a:gd name="T3" fmla="*/ 170 h 170"/>
              <a:gd name="T4" fmla="*/ 141 w 1569"/>
              <a:gd name="T5" fmla="*/ 13 h 170"/>
              <a:gd name="T6" fmla="*/ 129 w 1569"/>
              <a:gd name="T7" fmla="*/ 0 h 170"/>
              <a:gd name="T8" fmla="*/ 112 w 1569"/>
              <a:gd name="T9" fmla="*/ 13 h 170"/>
              <a:gd name="T10" fmla="*/ 129 w 1569"/>
              <a:gd name="T11" fmla="*/ 0 h 170"/>
              <a:gd name="T12" fmla="*/ 295 w 1569"/>
              <a:gd name="T13" fmla="*/ 0 h 170"/>
              <a:gd name="T14" fmla="*/ 266 w 1569"/>
              <a:gd name="T15" fmla="*/ 158 h 170"/>
              <a:gd name="T16" fmla="*/ 282 w 1569"/>
              <a:gd name="T17" fmla="*/ 170 h 170"/>
              <a:gd name="T18" fmla="*/ 282 w 1569"/>
              <a:gd name="T19" fmla="*/ 170 h 170"/>
              <a:gd name="T20" fmla="*/ 282 w 1569"/>
              <a:gd name="T21" fmla="*/ 141 h 170"/>
              <a:gd name="T22" fmla="*/ 448 w 1569"/>
              <a:gd name="T23" fmla="*/ 170 h 170"/>
              <a:gd name="T24" fmla="*/ 448 w 1569"/>
              <a:gd name="T25" fmla="*/ 13 h 170"/>
              <a:gd name="T26" fmla="*/ 432 w 1569"/>
              <a:gd name="T27" fmla="*/ 0 h 170"/>
              <a:gd name="T28" fmla="*/ 419 w 1569"/>
              <a:gd name="T29" fmla="*/ 13 h 170"/>
              <a:gd name="T30" fmla="*/ 432 w 1569"/>
              <a:gd name="T31" fmla="*/ 0 h 170"/>
              <a:gd name="T32" fmla="*/ 598 w 1569"/>
              <a:gd name="T33" fmla="*/ 0 h 170"/>
              <a:gd name="T34" fmla="*/ 569 w 1569"/>
              <a:gd name="T35" fmla="*/ 158 h 170"/>
              <a:gd name="T36" fmla="*/ 585 w 1569"/>
              <a:gd name="T37" fmla="*/ 170 h 170"/>
              <a:gd name="T38" fmla="*/ 585 w 1569"/>
              <a:gd name="T39" fmla="*/ 170 h 170"/>
              <a:gd name="T40" fmla="*/ 585 w 1569"/>
              <a:gd name="T41" fmla="*/ 141 h 170"/>
              <a:gd name="T42" fmla="*/ 751 w 1569"/>
              <a:gd name="T43" fmla="*/ 170 h 170"/>
              <a:gd name="T44" fmla="*/ 751 w 1569"/>
              <a:gd name="T45" fmla="*/ 13 h 170"/>
              <a:gd name="T46" fmla="*/ 735 w 1569"/>
              <a:gd name="T47" fmla="*/ 0 h 170"/>
              <a:gd name="T48" fmla="*/ 722 w 1569"/>
              <a:gd name="T49" fmla="*/ 13 h 170"/>
              <a:gd name="T50" fmla="*/ 735 w 1569"/>
              <a:gd name="T51" fmla="*/ 0 h 170"/>
              <a:gd name="T52" fmla="*/ 901 w 1569"/>
              <a:gd name="T53" fmla="*/ 0 h 170"/>
              <a:gd name="T54" fmla="*/ 876 w 1569"/>
              <a:gd name="T55" fmla="*/ 158 h 170"/>
              <a:gd name="T56" fmla="*/ 888 w 1569"/>
              <a:gd name="T57" fmla="*/ 170 h 170"/>
              <a:gd name="T58" fmla="*/ 888 w 1569"/>
              <a:gd name="T59" fmla="*/ 170 h 170"/>
              <a:gd name="T60" fmla="*/ 888 w 1569"/>
              <a:gd name="T61" fmla="*/ 141 h 170"/>
              <a:gd name="T62" fmla="*/ 1054 w 1569"/>
              <a:gd name="T63" fmla="*/ 170 h 170"/>
              <a:gd name="T64" fmla="*/ 1054 w 1569"/>
              <a:gd name="T65" fmla="*/ 13 h 170"/>
              <a:gd name="T66" fmla="*/ 1042 w 1569"/>
              <a:gd name="T67" fmla="*/ 0 h 170"/>
              <a:gd name="T68" fmla="*/ 1025 w 1569"/>
              <a:gd name="T69" fmla="*/ 13 h 170"/>
              <a:gd name="T70" fmla="*/ 1042 w 1569"/>
              <a:gd name="T71" fmla="*/ 0 h 170"/>
              <a:gd name="T72" fmla="*/ 1204 w 1569"/>
              <a:gd name="T73" fmla="*/ 0 h 170"/>
              <a:gd name="T74" fmla="*/ 1179 w 1569"/>
              <a:gd name="T75" fmla="*/ 158 h 170"/>
              <a:gd name="T76" fmla="*/ 1191 w 1569"/>
              <a:gd name="T77" fmla="*/ 170 h 170"/>
              <a:gd name="T78" fmla="*/ 1191 w 1569"/>
              <a:gd name="T79" fmla="*/ 170 h 170"/>
              <a:gd name="T80" fmla="*/ 1191 w 1569"/>
              <a:gd name="T81" fmla="*/ 141 h 170"/>
              <a:gd name="T82" fmla="*/ 1357 w 1569"/>
              <a:gd name="T83" fmla="*/ 170 h 170"/>
              <a:gd name="T84" fmla="*/ 1357 w 1569"/>
              <a:gd name="T85" fmla="*/ 13 h 170"/>
              <a:gd name="T86" fmla="*/ 1345 w 1569"/>
              <a:gd name="T87" fmla="*/ 0 h 170"/>
              <a:gd name="T88" fmla="*/ 1328 w 1569"/>
              <a:gd name="T89" fmla="*/ 13 h 170"/>
              <a:gd name="T90" fmla="*/ 1345 w 1569"/>
              <a:gd name="T91" fmla="*/ 0 h 170"/>
              <a:gd name="T92" fmla="*/ 1511 w 1569"/>
              <a:gd name="T93" fmla="*/ 0 h 170"/>
              <a:gd name="T94" fmla="*/ 1482 w 1569"/>
              <a:gd name="T95" fmla="*/ 158 h 170"/>
              <a:gd name="T96" fmla="*/ 1494 w 1569"/>
              <a:gd name="T97" fmla="*/ 170 h 170"/>
              <a:gd name="T98" fmla="*/ 1494 w 1569"/>
              <a:gd name="T99" fmla="*/ 170 h 170"/>
              <a:gd name="T100" fmla="*/ 1569 w 1569"/>
              <a:gd name="T101" fmla="*/ 14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9" h="170">
                <a:moveTo>
                  <a:pt x="141" y="158"/>
                </a:moveTo>
                <a:lnTo>
                  <a:pt x="129" y="170"/>
                </a:lnTo>
                <a:lnTo>
                  <a:pt x="0" y="170"/>
                </a:lnTo>
                <a:lnTo>
                  <a:pt x="0" y="145"/>
                </a:lnTo>
                <a:lnTo>
                  <a:pt x="129" y="145"/>
                </a:lnTo>
                <a:lnTo>
                  <a:pt x="141" y="158"/>
                </a:lnTo>
                <a:close/>
                <a:moveTo>
                  <a:pt x="141" y="158"/>
                </a:moveTo>
                <a:lnTo>
                  <a:pt x="141" y="170"/>
                </a:lnTo>
                <a:lnTo>
                  <a:pt x="129" y="170"/>
                </a:lnTo>
                <a:lnTo>
                  <a:pt x="141" y="158"/>
                </a:lnTo>
                <a:close/>
                <a:moveTo>
                  <a:pt x="129" y="0"/>
                </a:moveTo>
                <a:lnTo>
                  <a:pt x="141" y="13"/>
                </a:lnTo>
                <a:lnTo>
                  <a:pt x="141" y="158"/>
                </a:lnTo>
                <a:lnTo>
                  <a:pt x="112" y="158"/>
                </a:lnTo>
                <a:lnTo>
                  <a:pt x="112" y="13"/>
                </a:lnTo>
                <a:lnTo>
                  <a:pt x="129" y="0"/>
                </a:lnTo>
                <a:close/>
                <a:moveTo>
                  <a:pt x="112" y="13"/>
                </a:moveTo>
                <a:lnTo>
                  <a:pt x="112" y="0"/>
                </a:lnTo>
                <a:lnTo>
                  <a:pt x="129" y="0"/>
                </a:lnTo>
                <a:lnTo>
                  <a:pt x="112" y="13"/>
                </a:lnTo>
                <a:close/>
                <a:moveTo>
                  <a:pt x="295" y="13"/>
                </a:moveTo>
                <a:lnTo>
                  <a:pt x="282" y="29"/>
                </a:lnTo>
                <a:lnTo>
                  <a:pt x="129" y="29"/>
                </a:lnTo>
                <a:lnTo>
                  <a:pt x="129" y="0"/>
                </a:lnTo>
                <a:lnTo>
                  <a:pt x="282" y="0"/>
                </a:lnTo>
                <a:lnTo>
                  <a:pt x="295" y="13"/>
                </a:lnTo>
                <a:close/>
                <a:moveTo>
                  <a:pt x="282" y="0"/>
                </a:moveTo>
                <a:lnTo>
                  <a:pt x="295" y="0"/>
                </a:lnTo>
                <a:lnTo>
                  <a:pt x="295" y="13"/>
                </a:lnTo>
                <a:lnTo>
                  <a:pt x="282" y="0"/>
                </a:lnTo>
                <a:close/>
                <a:moveTo>
                  <a:pt x="282" y="170"/>
                </a:moveTo>
                <a:lnTo>
                  <a:pt x="266" y="158"/>
                </a:lnTo>
                <a:lnTo>
                  <a:pt x="266" y="13"/>
                </a:lnTo>
                <a:lnTo>
                  <a:pt x="295" y="13"/>
                </a:lnTo>
                <a:lnTo>
                  <a:pt x="295" y="158"/>
                </a:lnTo>
                <a:lnTo>
                  <a:pt x="282" y="170"/>
                </a:lnTo>
                <a:close/>
                <a:moveTo>
                  <a:pt x="282" y="170"/>
                </a:moveTo>
                <a:lnTo>
                  <a:pt x="266" y="170"/>
                </a:lnTo>
                <a:lnTo>
                  <a:pt x="266" y="158"/>
                </a:lnTo>
                <a:lnTo>
                  <a:pt x="282" y="170"/>
                </a:lnTo>
                <a:close/>
                <a:moveTo>
                  <a:pt x="448" y="158"/>
                </a:moveTo>
                <a:lnTo>
                  <a:pt x="432" y="170"/>
                </a:lnTo>
                <a:lnTo>
                  <a:pt x="282" y="170"/>
                </a:lnTo>
                <a:lnTo>
                  <a:pt x="282" y="141"/>
                </a:lnTo>
                <a:lnTo>
                  <a:pt x="432" y="141"/>
                </a:lnTo>
                <a:lnTo>
                  <a:pt x="448" y="158"/>
                </a:lnTo>
                <a:close/>
                <a:moveTo>
                  <a:pt x="448" y="158"/>
                </a:moveTo>
                <a:lnTo>
                  <a:pt x="448" y="170"/>
                </a:lnTo>
                <a:lnTo>
                  <a:pt x="432" y="170"/>
                </a:lnTo>
                <a:lnTo>
                  <a:pt x="448" y="158"/>
                </a:lnTo>
                <a:close/>
                <a:moveTo>
                  <a:pt x="432" y="0"/>
                </a:moveTo>
                <a:lnTo>
                  <a:pt x="448" y="13"/>
                </a:lnTo>
                <a:lnTo>
                  <a:pt x="448" y="158"/>
                </a:lnTo>
                <a:lnTo>
                  <a:pt x="419" y="158"/>
                </a:lnTo>
                <a:lnTo>
                  <a:pt x="419" y="13"/>
                </a:lnTo>
                <a:lnTo>
                  <a:pt x="432" y="0"/>
                </a:lnTo>
                <a:close/>
                <a:moveTo>
                  <a:pt x="419" y="13"/>
                </a:moveTo>
                <a:lnTo>
                  <a:pt x="419" y="0"/>
                </a:lnTo>
                <a:lnTo>
                  <a:pt x="432" y="0"/>
                </a:lnTo>
                <a:lnTo>
                  <a:pt x="419" y="13"/>
                </a:lnTo>
                <a:close/>
                <a:moveTo>
                  <a:pt x="598" y="13"/>
                </a:moveTo>
                <a:lnTo>
                  <a:pt x="585" y="25"/>
                </a:lnTo>
                <a:lnTo>
                  <a:pt x="432" y="25"/>
                </a:lnTo>
                <a:lnTo>
                  <a:pt x="432" y="0"/>
                </a:lnTo>
                <a:lnTo>
                  <a:pt x="585" y="0"/>
                </a:lnTo>
                <a:lnTo>
                  <a:pt x="598" y="13"/>
                </a:lnTo>
                <a:close/>
                <a:moveTo>
                  <a:pt x="585" y="0"/>
                </a:moveTo>
                <a:lnTo>
                  <a:pt x="598" y="0"/>
                </a:lnTo>
                <a:lnTo>
                  <a:pt x="598" y="13"/>
                </a:lnTo>
                <a:lnTo>
                  <a:pt x="585" y="0"/>
                </a:lnTo>
                <a:close/>
                <a:moveTo>
                  <a:pt x="585" y="170"/>
                </a:moveTo>
                <a:lnTo>
                  <a:pt x="569" y="158"/>
                </a:lnTo>
                <a:lnTo>
                  <a:pt x="569" y="13"/>
                </a:lnTo>
                <a:lnTo>
                  <a:pt x="598" y="13"/>
                </a:lnTo>
                <a:lnTo>
                  <a:pt x="598" y="158"/>
                </a:lnTo>
                <a:lnTo>
                  <a:pt x="585" y="170"/>
                </a:lnTo>
                <a:close/>
                <a:moveTo>
                  <a:pt x="585" y="170"/>
                </a:moveTo>
                <a:lnTo>
                  <a:pt x="569" y="170"/>
                </a:lnTo>
                <a:lnTo>
                  <a:pt x="569" y="158"/>
                </a:lnTo>
                <a:lnTo>
                  <a:pt x="585" y="170"/>
                </a:lnTo>
                <a:close/>
                <a:moveTo>
                  <a:pt x="751" y="158"/>
                </a:moveTo>
                <a:lnTo>
                  <a:pt x="735" y="170"/>
                </a:lnTo>
                <a:lnTo>
                  <a:pt x="585" y="170"/>
                </a:lnTo>
                <a:lnTo>
                  <a:pt x="585" y="141"/>
                </a:lnTo>
                <a:lnTo>
                  <a:pt x="735" y="141"/>
                </a:lnTo>
                <a:lnTo>
                  <a:pt x="751" y="158"/>
                </a:lnTo>
                <a:close/>
                <a:moveTo>
                  <a:pt x="751" y="158"/>
                </a:moveTo>
                <a:lnTo>
                  <a:pt x="751" y="170"/>
                </a:lnTo>
                <a:lnTo>
                  <a:pt x="735" y="170"/>
                </a:lnTo>
                <a:lnTo>
                  <a:pt x="751" y="158"/>
                </a:lnTo>
                <a:close/>
                <a:moveTo>
                  <a:pt x="735" y="0"/>
                </a:moveTo>
                <a:lnTo>
                  <a:pt x="751" y="13"/>
                </a:lnTo>
                <a:lnTo>
                  <a:pt x="751" y="158"/>
                </a:lnTo>
                <a:lnTo>
                  <a:pt x="722" y="158"/>
                </a:lnTo>
                <a:lnTo>
                  <a:pt x="722" y="13"/>
                </a:lnTo>
                <a:lnTo>
                  <a:pt x="735" y="0"/>
                </a:lnTo>
                <a:close/>
                <a:moveTo>
                  <a:pt x="722" y="13"/>
                </a:moveTo>
                <a:lnTo>
                  <a:pt x="722" y="0"/>
                </a:lnTo>
                <a:lnTo>
                  <a:pt x="735" y="0"/>
                </a:lnTo>
                <a:lnTo>
                  <a:pt x="722" y="13"/>
                </a:lnTo>
                <a:close/>
                <a:moveTo>
                  <a:pt x="901" y="13"/>
                </a:moveTo>
                <a:lnTo>
                  <a:pt x="888" y="25"/>
                </a:lnTo>
                <a:lnTo>
                  <a:pt x="735" y="25"/>
                </a:lnTo>
                <a:lnTo>
                  <a:pt x="735" y="0"/>
                </a:lnTo>
                <a:lnTo>
                  <a:pt x="888" y="0"/>
                </a:lnTo>
                <a:lnTo>
                  <a:pt x="901" y="13"/>
                </a:lnTo>
                <a:close/>
                <a:moveTo>
                  <a:pt x="888" y="0"/>
                </a:moveTo>
                <a:lnTo>
                  <a:pt x="901" y="0"/>
                </a:lnTo>
                <a:lnTo>
                  <a:pt x="901" y="13"/>
                </a:lnTo>
                <a:lnTo>
                  <a:pt x="888" y="0"/>
                </a:lnTo>
                <a:close/>
                <a:moveTo>
                  <a:pt x="888" y="170"/>
                </a:moveTo>
                <a:lnTo>
                  <a:pt x="876" y="158"/>
                </a:lnTo>
                <a:lnTo>
                  <a:pt x="876" y="13"/>
                </a:lnTo>
                <a:lnTo>
                  <a:pt x="901" y="13"/>
                </a:lnTo>
                <a:lnTo>
                  <a:pt x="901" y="158"/>
                </a:lnTo>
                <a:lnTo>
                  <a:pt x="888" y="170"/>
                </a:lnTo>
                <a:close/>
                <a:moveTo>
                  <a:pt x="888" y="170"/>
                </a:moveTo>
                <a:lnTo>
                  <a:pt x="876" y="170"/>
                </a:lnTo>
                <a:lnTo>
                  <a:pt x="876" y="158"/>
                </a:lnTo>
                <a:lnTo>
                  <a:pt x="888" y="170"/>
                </a:lnTo>
                <a:close/>
                <a:moveTo>
                  <a:pt x="1054" y="158"/>
                </a:moveTo>
                <a:lnTo>
                  <a:pt x="1042" y="170"/>
                </a:lnTo>
                <a:lnTo>
                  <a:pt x="888" y="170"/>
                </a:lnTo>
                <a:lnTo>
                  <a:pt x="888" y="141"/>
                </a:lnTo>
                <a:lnTo>
                  <a:pt x="1042" y="141"/>
                </a:lnTo>
                <a:lnTo>
                  <a:pt x="1054" y="158"/>
                </a:lnTo>
                <a:close/>
                <a:moveTo>
                  <a:pt x="1054" y="158"/>
                </a:moveTo>
                <a:lnTo>
                  <a:pt x="1054" y="170"/>
                </a:lnTo>
                <a:lnTo>
                  <a:pt x="1042" y="170"/>
                </a:lnTo>
                <a:lnTo>
                  <a:pt x="1054" y="158"/>
                </a:lnTo>
                <a:close/>
                <a:moveTo>
                  <a:pt x="1042" y="0"/>
                </a:moveTo>
                <a:lnTo>
                  <a:pt x="1054" y="13"/>
                </a:lnTo>
                <a:lnTo>
                  <a:pt x="1054" y="158"/>
                </a:lnTo>
                <a:lnTo>
                  <a:pt x="1025" y="158"/>
                </a:lnTo>
                <a:lnTo>
                  <a:pt x="1025" y="13"/>
                </a:lnTo>
                <a:lnTo>
                  <a:pt x="1042" y="0"/>
                </a:lnTo>
                <a:close/>
                <a:moveTo>
                  <a:pt x="1025" y="13"/>
                </a:moveTo>
                <a:lnTo>
                  <a:pt x="1025" y="0"/>
                </a:lnTo>
                <a:lnTo>
                  <a:pt x="1042" y="0"/>
                </a:lnTo>
                <a:lnTo>
                  <a:pt x="1025" y="13"/>
                </a:lnTo>
                <a:close/>
                <a:moveTo>
                  <a:pt x="1204" y="13"/>
                </a:moveTo>
                <a:lnTo>
                  <a:pt x="1191" y="25"/>
                </a:lnTo>
                <a:lnTo>
                  <a:pt x="1042" y="25"/>
                </a:lnTo>
                <a:lnTo>
                  <a:pt x="1042" y="0"/>
                </a:lnTo>
                <a:lnTo>
                  <a:pt x="1191" y="0"/>
                </a:lnTo>
                <a:lnTo>
                  <a:pt x="1204" y="13"/>
                </a:lnTo>
                <a:close/>
                <a:moveTo>
                  <a:pt x="1191" y="0"/>
                </a:moveTo>
                <a:lnTo>
                  <a:pt x="1204" y="0"/>
                </a:lnTo>
                <a:lnTo>
                  <a:pt x="1204" y="13"/>
                </a:lnTo>
                <a:lnTo>
                  <a:pt x="1191" y="0"/>
                </a:lnTo>
                <a:close/>
                <a:moveTo>
                  <a:pt x="1191" y="170"/>
                </a:moveTo>
                <a:lnTo>
                  <a:pt x="1179" y="158"/>
                </a:lnTo>
                <a:lnTo>
                  <a:pt x="1179" y="13"/>
                </a:lnTo>
                <a:lnTo>
                  <a:pt x="1204" y="13"/>
                </a:lnTo>
                <a:lnTo>
                  <a:pt x="1204" y="158"/>
                </a:lnTo>
                <a:lnTo>
                  <a:pt x="1191" y="170"/>
                </a:lnTo>
                <a:close/>
                <a:moveTo>
                  <a:pt x="1191" y="170"/>
                </a:moveTo>
                <a:lnTo>
                  <a:pt x="1179" y="170"/>
                </a:lnTo>
                <a:lnTo>
                  <a:pt x="1179" y="158"/>
                </a:lnTo>
                <a:lnTo>
                  <a:pt x="1191" y="170"/>
                </a:lnTo>
                <a:close/>
                <a:moveTo>
                  <a:pt x="1357" y="158"/>
                </a:moveTo>
                <a:lnTo>
                  <a:pt x="1345" y="170"/>
                </a:lnTo>
                <a:lnTo>
                  <a:pt x="1191" y="170"/>
                </a:lnTo>
                <a:lnTo>
                  <a:pt x="1191" y="141"/>
                </a:lnTo>
                <a:lnTo>
                  <a:pt x="1345" y="141"/>
                </a:lnTo>
                <a:lnTo>
                  <a:pt x="1357" y="158"/>
                </a:lnTo>
                <a:close/>
                <a:moveTo>
                  <a:pt x="1357" y="158"/>
                </a:moveTo>
                <a:lnTo>
                  <a:pt x="1357" y="170"/>
                </a:lnTo>
                <a:lnTo>
                  <a:pt x="1345" y="170"/>
                </a:lnTo>
                <a:lnTo>
                  <a:pt x="1357" y="158"/>
                </a:lnTo>
                <a:close/>
                <a:moveTo>
                  <a:pt x="1345" y="0"/>
                </a:moveTo>
                <a:lnTo>
                  <a:pt x="1357" y="13"/>
                </a:lnTo>
                <a:lnTo>
                  <a:pt x="1357" y="158"/>
                </a:lnTo>
                <a:lnTo>
                  <a:pt x="1328" y="158"/>
                </a:lnTo>
                <a:lnTo>
                  <a:pt x="1328" y="13"/>
                </a:lnTo>
                <a:lnTo>
                  <a:pt x="1345" y="0"/>
                </a:lnTo>
                <a:close/>
                <a:moveTo>
                  <a:pt x="1328" y="13"/>
                </a:moveTo>
                <a:lnTo>
                  <a:pt x="1328" y="0"/>
                </a:lnTo>
                <a:lnTo>
                  <a:pt x="1345" y="0"/>
                </a:lnTo>
                <a:lnTo>
                  <a:pt x="1328" y="13"/>
                </a:lnTo>
                <a:close/>
                <a:moveTo>
                  <a:pt x="1511" y="13"/>
                </a:moveTo>
                <a:lnTo>
                  <a:pt x="1494" y="25"/>
                </a:lnTo>
                <a:lnTo>
                  <a:pt x="1345" y="25"/>
                </a:lnTo>
                <a:lnTo>
                  <a:pt x="1345" y="0"/>
                </a:lnTo>
                <a:lnTo>
                  <a:pt x="1494" y="0"/>
                </a:lnTo>
                <a:lnTo>
                  <a:pt x="1511" y="13"/>
                </a:lnTo>
                <a:close/>
                <a:moveTo>
                  <a:pt x="1494" y="0"/>
                </a:moveTo>
                <a:lnTo>
                  <a:pt x="1511" y="0"/>
                </a:lnTo>
                <a:lnTo>
                  <a:pt x="1511" y="13"/>
                </a:lnTo>
                <a:lnTo>
                  <a:pt x="1494" y="0"/>
                </a:lnTo>
                <a:close/>
                <a:moveTo>
                  <a:pt x="1494" y="170"/>
                </a:moveTo>
                <a:lnTo>
                  <a:pt x="1482" y="158"/>
                </a:lnTo>
                <a:lnTo>
                  <a:pt x="1482" y="13"/>
                </a:lnTo>
                <a:lnTo>
                  <a:pt x="1511" y="13"/>
                </a:lnTo>
                <a:lnTo>
                  <a:pt x="1511" y="158"/>
                </a:lnTo>
                <a:lnTo>
                  <a:pt x="1494" y="170"/>
                </a:lnTo>
                <a:close/>
                <a:moveTo>
                  <a:pt x="1494" y="170"/>
                </a:moveTo>
                <a:lnTo>
                  <a:pt x="1482" y="170"/>
                </a:lnTo>
                <a:lnTo>
                  <a:pt x="1482" y="158"/>
                </a:lnTo>
                <a:lnTo>
                  <a:pt x="1494" y="170"/>
                </a:lnTo>
                <a:close/>
                <a:moveTo>
                  <a:pt x="1569" y="170"/>
                </a:moveTo>
                <a:lnTo>
                  <a:pt x="1494" y="170"/>
                </a:lnTo>
                <a:lnTo>
                  <a:pt x="1494" y="141"/>
                </a:lnTo>
                <a:lnTo>
                  <a:pt x="1569" y="141"/>
                </a:lnTo>
                <a:lnTo>
                  <a:pt x="1569" y="170"/>
                </a:lnTo>
                <a:close/>
              </a:path>
            </a:pathLst>
          </a:custGeom>
          <a:solidFill>
            <a:srgbClr val="2816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Freeform 35"/>
          <p:cNvSpPr>
            <a:spLocks noEditPoints="1"/>
          </p:cNvSpPr>
          <p:nvPr/>
        </p:nvSpPr>
        <p:spPr bwMode="auto">
          <a:xfrm>
            <a:off x="6421488" y="1640682"/>
            <a:ext cx="2490787" cy="269875"/>
          </a:xfrm>
          <a:custGeom>
            <a:avLst/>
            <a:gdLst>
              <a:gd name="T0" fmla="*/ 282 w 1569"/>
              <a:gd name="T1" fmla="*/ 170 h 170"/>
              <a:gd name="T2" fmla="*/ 0 w 1569"/>
              <a:gd name="T3" fmla="*/ 141 h 170"/>
              <a:gd name="T4" fmla="*/ 295 w 1569"/>
              <a:gd name="T5" fmla="*/ 158 h 170"/>
              <a:gd name="T6" fmla="*/ 295 w 1569"/>
              <a:gd name="T7" fmla="*/ 170 h 170"/>
              <a:gd name="T8" fmla="*/ 295 w 1569"/>
              <a:gd name="T9" fmla="*/ 158 h 170"/>
              <a:gd name="T10" fmla="*/ 295 w 1569"/>
              <a:gd name="T11" fmla="*/ 13 h 170"/>
              <a:gd name="T12" fmla="*/ 266 w 1569"/>
              <a:gd name="T13" fmla="*/ 158 h 170"/>
              <a:gd name="T14" fmla="*/ 282 w 1569"/>
              <a:gd name="T15" fmla="*/ 0 h 170"/>
              <a:gd name="T16" fmla="*/ 266 w 1569"/>
              <a:gd name="T17" fmla="*/ 0 h 170"/>
              <a:gd name="T18" fmla="*/ 266 w 1569"/>
              <a:gd name="T19" fmla="*/ 13 h 170"/>
              <a:gd name="T20" fmla="*/ 585 w 1569"/>
              <a:gd name="T21" fmla="*/ 25 h 170"/>
              <a:gd name="T22" fmla="*/ 282 w 1569"/>
              <a:gd name="T23" fmla="*/ 0 h 170"/>
              <a:gd name="T24" fmla="*/ 598 w 1569"/>
              <a:gd name="T25" fmla="*/ 13 h 170"/>
              <a:gd name="T26" fmla="*/ 598 w 1569"/>
              <a:gd name="T27" fmla="*/ 0 h 170"/>
              <a:gd name="T28" fmla="*/ 585 w 1569"/>
              <a:gd name="T29" fmla="*/ 0 h 170"/>
              <a:gd name="T30" fmla="*/ 569 w 1569"/>
              <a:gd name="T31" fmla="*/ 154 h 170"/>
              <a:gd name="T32" fmla="*/ 598 w 1569"/>
              <a:gd name="T33" fmla="*/ 13 h 170"/>
              <a:gd name="T34" fmla="*/ 585 w 1569"/>
              <a:gd name="T35" fmla="*/ 170 h 170"/>
              <a:gd name="T36" fmla="*/ 569 w 1569"/>
              <a:gd name="T37" fmla="*/ 170 h 170"/>
              <a:gd name="T38" fmla="*/ 585 w 1569"/>
              <a:gd name="T39" fmla="*/ 170 h 170"/>
              <a:gd name="T40" fmla="*/ 888 w 1569"/>
              <a:gd name="T41" fmla="*/ 170 h 170"/>
              <a:gd name="T42" fmla="*/ 585 w 1569"/>
              <a:gd name="T43" fmla="*/ 141 h 170"/>
              <a:gd name="T44" fmla="*/ 901 w 1569"/>
              <a:gd name="T45" fmla="*/ 154 h 170"/>
              <a:gd name="T46" fmla="*/ 901 w 1569"/>
              <a:gd name="T47" fmla="*/ 170 h 170"/>
              <a:gd name="T48" fmla="*/ 901 w 1569"/>
              <a:gd name="T49" fmla="*/ 154 h 170"/>
              <a:gd name="T50" fmla="*/ 901 w 1569"/>
              <a:gd name="T51" fmla="*/ 13 h 170"/>
              <a:gd name="T52" fmla="*/ 876 w 1569"/>
              <a:gd name="T53" fmla="*/ 154 h 170"/>
              <a:gd name="T54" fmla="*/ 888 w 1569"/>
              <a:gd name="T55" fmla="*/ 0 h 170"/>
              <a:gd name="T56" fmla="*/ 876 w 1569"/>
              <a:gd name="T57" fmla="*/ 0 h 170"/>
              <a:gd name="T58" fmla="*/ 876 w 1569"/>
              <a:gd name="T59" fmla="*/ 13 h 170"/>
              <a:gd name="T60" fmla="*/ 1191 w 1569"/>
              <a:gd name="T61" fmla="*/ 25 h 170"/>
              <a:gd name="T62" fmla="*/ 888 w 1569"/>
              <a:gd name="T63" fmla="*/ 0 h 170"/>
              <a:gd name="T64" fmla="*/ 1204 w 1569"/>
              <a:gd name="T65" fmla="*/ 13 h 170"/>
              <a:gd name="T66" fmla="*/ 1204 w 1569"/>
              <a:gd name="T67" fmla="*/ 0 h 170"/>
              <a:gd name="T68" fmla="*/ 1191 w 1569"/>
              <a:gd name="T69" fmla="*/ 0 h 170"/>
              <a:gd name="T70" fmla="*/ 1179 w 1569"/>
              <a:gd name="T71" fmla="*/ 154 h 170"/>
              <a:gd name="T72" fmla="*/ 1204 w 1569"/>
              <a:gd name="T73" fmla="*/ 13 h 170"/>
              <a:gd name="T74" fmla="*/ 1191 w 1569"/>
              <a:gd name="T75" fmla="*/ 170 h 170"/>
              <a:gd name="T76" fmla="*/ 1179 w 1569"/>
              <a:gd name="T77" fmla="*/ 170 h 170"/>
              <a:gd name="T78" fmla="*/ 1191 w 1569"/>
              <a:gd name="T79" fmla="*/ 170 h 170"/>
              <a:gd name="T80" fmla="*/ 1494 w 1569"/>
              <a:gd name="T81" fmla="*/ 170 h 170"/>
              <a:gd name="T82" fmla="*/ 1191 w 1569"/>
              <a:gd name="T83" fmla="*/ 141 h 170"/>
              <a:gd name="T84" fmla="*/ 1511 w 1569"/>
              <a:gd name="T85" fmla="*/ 154 h 170"/>
              <a:gd name="T86" fmla="*/ 1511 w 1569"/>
              <a:gd name="T87" fmla="*/ 170 h 170"/>
              <a:gd name="T88" fmla="*/ 1511 w 1569"/>
              <a:gd name="T89" fmla="*/ 154 h 170"/>
              <a:gd name="T90" fmla="*/ 1511 w 1569"/>
              <a:gd name="T91" fmla="*/ 13 h 170"/>
              <a:gd name="T92" fmla="*/ 1482 w 1569"/>
              <a:gd name="T93" fmla="*/ 154 h 170"/>
              <a:gd name="T94" fmla="*/ 1494 w 1569"/>
              <a:gd name="T95" fmla="*/ 0 h 170"/>
              <a:gd name="T96" fmla="*/ 1482 w 1569"/>
              <a:gd name="T97" fmla="*/ 0 h 170"/>
              <a:gd name="T98" fmla="*/ 1482 w 1569"/>
              <a:gd name="T99" fmla="*/ 13 h 170"/>
              <a:gd name="T100" fmla="*/ 1494 w 1569"/>
              <a:gd name="T101" fmla="*/ 25 h 170"/>
              <a:gd name="T102" fmla="*/ 1569 w 1569"/>
              <a:gd name="T103"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9" h="170">
                <a:moveTo>
                  <a:pt x="295" y="158"/>
                </a:moveTo>
                <a:lnTo>
                  <a:pt x="282" y="170"/>
                </a:lnTo>
                <a:lnTo>
                  <a:pt x="0" y="170"/>
                </a:lnTo>
                <a:lnTo>
                  <a:pt x="0" y="141"/>
                </a:lnTo>
                <a:lnTo>
                  <a:pt x="282" y="141"/>
                </a:lnTo>
                <a:lnTo>
                  <a:pt x="295" y="158"/>
                </a:lnTo>
                <a:close/>
                <a:moveTo>
                  <a:pt x="295" y="158"/>
                </a:moveTo>
                <a:lnTo>
                  <a:pt x="295" y="170"/>
                </a:lnTo>
                <a:lnTo>
                  <a:pt x="282" y="170"/>
                </a:lnTo>
                <a:lnTo>
                  <a:pt x="295" y="158"/>
                </a:lnTo>
                <a:close/>
                <a:moveTo>
                  <a:pt x="282" y="0"/>
                </a:moveTo>
                <a:lnTo>
                  <a:pt x="295" y="13"/>
                </a:lnTo>
                <a:lnTo>
                  <a:pt x="295" y="158"/>
                </a:lnTo>
                <a:lnTo>
                  <a:pt x="266" y="158"/>
                </a:lnTo>
                <a:lnTo>
                  <a:pt x="266" y="13"/>
                </a:lnTo>
                <a:lnTo>
                  <a:pt x="282" y="0"/>
                </a:lnTo>
                <a:close/>
                <a:moveTo>
                  <a:pt x="266" y="13"/>
                </a:moveTo>
                <a:lnTo>
                  <a:pt x="266" y="0"/>
                </a:lnTo>
                <a:lnTo>
                  <a:pt x="282" y="0"/>
                </a:lnTo>
                <a:lnTo>
                  <a:pt x="266" y="13"/>
                </a:lnTo>
                <a:close/>
                <a:moveTo>
                  <a:pt x="598" y="13"/>
                </a:moveTo>
                <a:lnTo>
                  <a:pt x="585" y="25"/>
                </a:lnTo>
                <a:lnTo>
                  <a:pt x="282" y="25"/>
                </a:lnTo>
                <a:lnTo>
                  <a:pt x="282" y="0"/>
                </a:lnTo>
                <a:lnTo>
                  <a:pt x="585" y="0"/>
                </a:lnTo>
                <a:lnTo>
                  <a:pt x="598" y="13"/>
                </a:lnTo>
                <a:close/>
                <a:moveTo>
                  <a:pt x="585" y="0"/>
                </a:moveTo>
                <a:lnTo>
                  <a:pt x="598" y="0"/>
                </a:lnTo>
                <a:lnTo>
                  <a:pt x="598" y="13"/>
                </a:lnTo>
                <a:lnTo>
                  <a:pt x="585" y="0"/>
                </a:lnTo>
                <a:close/>
                <a:moveTo>
                  <a:pt x="585" y="170"/>
                </a:moveTo>
                <a:lnTo>
                  <a:pt x="569" y="154"/>
                </a:lnTo>
                <a:lnTo>
                  <a:pt x="569" y="13"/>
                </a:lnTo>
                <a:lnTo>
                  <a:pt x="598" y="13"/>
                </a:lnTo>
                <a:lnTo>
                  <a:pt x="598" y="154"/>
                </a:lnTo>
                <a:lnTo>
                  <a:pt x="585" y="170"/>
                </a:lnTo>
                <a:close/>
                <a:moveTo>
                  <a:pt x="585" y="170"/>
                </a:moveTo>
                <a:lnTo>
                  <a:pt x="569" y="170"/>
                </a:lnTo>
                <a:lnTo>
                  <a:pt x="569" y="154"/>
                </a:lnTo>
                <a:lnTo>
                  <a:pt x="585" y="170"/>
                </a:lnTo>
                <a:close/>
                <a:moveTo>
                  <a:pt x="901" y="154"/>
                </a:moveTo>
                <a:lnTo>
                  <a:pt x="888" y="170"/>
                </a:lnTo>
                <a:lnTo>
                  <a:pt x="585" y="170"/>
                </a:lnTo>
                <a:lnTo>
                  <a:pt x="585" y="141"/>
                </a:lnTo>
                <a:lnTo>
                  <a:pt x="888" y="141"/>
                </a:lnTo>
                <a:lnTo>
                  <a:pt x="901" y="154"/>
                </a:lnTo>
                <a:close/>
                <a:moveTo>
                  <a:pt x="901" y="154"/>
                </a:moveTo>
                <a:lnTo>
                  <a:pt x="901" y="170"/>
                </a:lnTo>
                <a:lnTo>
                  <a:pt x="888" y="170"/>
                </a:lnTo>
                <a:lnTo>
                  <a:pt x="901" y="154"/>
                </a:lnTo>
                <a:close/>
                <a:moveTo>
                  <a:pt x="888" y="0"/>
                </a:moveTo>
                <a:lnTo>
                  <a:pt x="901" y="13"/>
                </a:lnTo>
                <a:lnTo>
                  <a:pt x="901" y="154"/>
                </a:lnTo>
                <a:lnTo>
                  <a:pt x="876" y="154"/>
                </a:lnTo>
                <a:lnTo>
                  <a:pt x="876" y="13"/>
                </a:lnTo>
                <a:lnTo>
                  <a:pt x="888" y="0"/>
                </a:lnTo>
                <a:close/>
                <a:moveTo>
                  <a:pt x="876" y="13"/>
                </a:moveTo>
                <a:lnTo>
                  <a:pt x="876" y="0"/>
                </a:lnTo>
                <a:lnTo>
                  <a:pt x="888" y="0"/>
                </a:lnTo>
                <a:lnTo>
                  <a:pt x="876" y="13"/>
                </a:lnTo>
                <a:close/>
                <a:moveTo>
                  <a:pt x="1204" y="13"/>
                </a:moveTo>
                <a:lnTo>
                  <a:pt x="1191" y="25"/>
                </a:lnTo>
                <a:lnTo>
                  <a:pt x="888" y="25"/>
                </a:lnTo>
                <a:lnTo>
                  <a:pt x="888" y="0"/>
                </a:lnTo>
                <a:lnTo>
                  <a:pt x="1191" y="0"/>
                </a:lnTo>
                <a:lnTo>
                  <a:pt x="1204" y="13"/>
                </a:lnTo>
                <a:close/>
                <a:moveTo>
                  <a:pt x="1191" y="0"/>
                </a:moveTo>
                <a:lnTo>
                  <a:pt x="1204" y="0"/>
                </a:lnTo>
                <a:lnTo>
                  <a:pt x="1204" y="13"/>
                </a:lnTo>
                <a:lnTo>
                  <a:pt x="1191" y="0"/>
                </a:lnTo>
                <a:close/>
                <a:moveTo>
                  <a:pt x="1191" y="170"/>
                </a:moveTo>
                <a:lnTo>
                  <a:pt x="1179" y="154"/>
                </a:lnTo>
                <a:lnTo>
                  <a:pt x="1179" y="13"/>
                </a:lnTo>
                <a:lnTo>
                  <a:pt x="1204" y="13"/>
                </a:lnTo>
                <a:lnTo>
                  <a:pt x="1204" y="154"/>
                </a:lnTo>
                <a:lnTo>
                  <a:pt x="1191" y="170"/>
                </a:lnTo>
                <a:close/>
                <a:moveTo>
                  <a:pt x="1191" y="170"/>
                </a:moveTo>
                <a:lnTo>
                  <a:pt x="1179" y="170"/>
                </a:lnTo>
                <a:lnTo>
                  <a:pt x="1179" y="154"/>
                </a:lnTo>
                <a:lnTo>
                  <a:pt x="1191" y="170"/>
                </a:lnTo>
                <a:close/>
                <a:moveTo>
                  <a:pt x="1511" y="154"/>
                </a:moveTo>
                <a:lnTo>
                  <a:pt x="1494" y="170"/>
                </a:lnTo>
                <a:lnTo>
                  <a:pt x="1191" y="170"/>
                </a:lnTo>
                <a:lnTo>
                  <a:pt x="1191" y="141"/>
                </a:lnTo>
                <a:lnTo>
                  <a:pt x="1494" y="141"/>
                </a:lnTo>
                <a:lnTo>
                  <a:pt x="1511" y="154"/>
                </a:lnTo>
                <a:close/>
                <a:moveTo>
                  <a:pt x="1511" y="154"/>
                </a:moveTo>
                <a:lnTo>
                  <a:pt x="1511" y="170"/>
                </a:lnTo>
                <a:lnTo>
                  <a:pt x="1494" y="170"/>
                </a:lnTo>
                <a:lnTo>
                  <a:pt x="1511" y="154"/>
                </a:lnTo>
                <a:close/>
                <a:moveTo>
                  <a:pt x="1494" y="0"/>
                </a:moveTo>
                <a:lnTo>
                  <a:pt x="1511" y="13"/>
                </a:lnTo>
                <a:lnTo>
                  <a:pt x="1511" y="154"/>
                </a:lnTo>
                <a:lnTo>
                  <a:pt x="1482" y="154"/>
                </a:lnTo>
                <a:lnTo>
                  <a:pt x="1482" y="13"/>
                </a:lnTo>
                <a:lnTo>
                  <a:pt x="1494" y="0"/>
                </a:lnTo>
                <a:close/>
                <a:moveTo>
                  <a:pt x="1482" y="13"/>
                </a:moveTo>
                <a:lnTo>
                  <a:pt x="1482" y="0"/>
                </a:lnTo>
                <a:lnTo>
                  <a:pt x="1494" y="0"/>
                </a:lnTo>
                <a:lnTo>
                  <a:pt x="1482" y="13"/>
                </a:lnTo>
                <a:close/>
                <a:moveTo>
                  <a:pt x="1569" y="25"/>
                </a:moveTo>
                <a:lnTo>
                  <a:pt x="1494" y="25"/>
                </a:lnTo>
                <a:lnTo>
                  <a:pt x="1494" y="0"/>
                </a:lnTo>
                <a:lnTo>
                  <a:pt x="1569" y="0"/>
                </a:lnTo>
                <a:lnTo>
                  <a:pt x="1569" y="25"/>
                </a:lnTo>
                <a:close/>
              </a:path>
            </a:pathLst>
          </a:custGeom>
          <a:solidFill>
            <a:srgbClr val="2816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Freeform 36"/>
          <p:cNvSpPr>
            <a:spLocks noEditPoints="1"/>
          </p:cNvSpPr>
          <p:nvPr/>
        </p:nvSpPr>
        <p:spPr bwMode="auto">
          <a:xfrm>
            <a:off x="6421488" y="2035969"/>
            <a:ext cx="2490787" cy="269875"/>
          </a:xfrm>
          <a:custGeom>
            <a:avLst/>
            <a:gdLst>
              <a:gd name="T0" fmla="*/ 598 w 1569"/>
              <a:gd name="T1" fmla="*/ 158 h 170"/>
              <a:gd name="T2" fmla="*/ 585 w 1569"/>
              <a:gd name="T3" fmla="*/ 170 h 170"/>
              <a:gd name="T4" fmla="*/ 0 w 1569"/>
              <a:gd name="T5" fmla="*/ 170 h 170"/>
              <a:gd name="T6" fmla="*/ 0 w 1569"/>
              <a:gd name="T7" fmla="*/ 145 h 170"/>
              <a:gd name="T8" fmla="*/ 585 w 1569"/>
              <a:gd name="T9" fmla="*/ 145 h 170"/>
              <a:gd name="T10" fmla="*/ 598 w 1569"/>
              <a:gd name="T11" fmla="*/ 158 h 170"/>
              <a:gd name="T12" fmla="*/ 598 w 1569"/>
              <a:gd name="T13" fmla="*/ 158 h 170"/>
              <a:gd name="T14" fmla="*/ 598 w 1569"/>
              <a:gd name="T15" fmla="*/ 170 h 170"/>
              <a:gd name="T16" fmla="*/ 585 w 1569"/>
              <a:gd name="T17" fmla="*/ 170 h 170"/>
              <a:gd name="T18" fmla="*/ 598 w 1569"/>
              <a:gd name="T19" fmla="*/ 158 h 170"/>
              <a:gd name="T20" fmla="*/ 585 w 1569"/>
              <a:gd name="T21" fmla="*/ 0 h 170"/>
              <a:gd name="T22" fmla="*/ 598 w 1569"/>
              <a:gd name="T23" fmla="*/ 13 h 170"/>
              <a:gd name="T24" fmla="*/ 598 w 1569"/>
              <a:gd name="T25" fmla="*/ 158 h 170"/>
              <a:gd name="T26" fmla="*/ 569 w 1569"/>
              <a:gd name="T27" fmla="*/ 158 h 170"/>
              <a:gd name="T28" fmla="*/ 569 w 1569"/>
              <a:gd name="T29" fmla="*/ 13 h 170"/>
              <a:gd name="T30" fmla="*/ 585 w 1569"/>
              <a:gd name="T31" fmla="*/ 0 h 170"/>
              <a:gd name="T32" fmla="*/ 569 w 1569"/>
              <a:gd name="T33" fmla="*/ 13 h 170"/>
              <a:gd name="T34" fmla="*/ 569 w 1569"/>
              <a:gd name="T35" fmla="*/ 0 h 170"/>
              <a:gd name="T36" fmla="*/ 585 w 1569"/>
              <a:gd name="T37" fmla="*/ 0 h 170"/>
              <a:gd name="T38" fmla="*/ 569 w 1569"/>
              <a:gd name="T39" fmla="*/ 13 h 170"/>
              <a:gd name="T40" fmla="*/ 1204 w 1569"/>
              <a:gd name="T41" fmla="*/ 13 h 170"/>
              <a:gd name="T42" fmla="*/ 1191 w 1569"/>
              <a:gd name="T43" fmla="*/ 29 h 170"/>
              <a:gd name="T44" fmla="*/ 585 w 1569"/>
              <a:gd name="T45" fmla="*/ 29 h 170"/>
              <a:gd name="T46" fmla="*/ 585 w 1569"/>
              <a:gd name="T47" fmla="*/ 0 h 170"/>
              <a:gd name="T48" fmla="*/ 1191 w 1569"/>
              <a:gd name="T49" fmla="*/ 0 h 170"/>
              <a:gd name="T50" fmla="*/ 1204 w 1569"/>
              <a:gd name="T51" fmla="*/ 13 h 170"/>
              <a:gd name="T52" fmla="*/ 1191 w 1569"/>
              <a:gd name="T53" fmla="*/ 0 h 170"/>
              <a:gd name="T54" fmla="*/ 1204 w 1569"/>
              <a:gd name="T55" fmla="*/ 0 h 170"/>
              <a:gd name="T56" fmla="*/ 1204 w 1569"/>
              <a:gd name="T57" fmla="*/ 13 h 170"/>
              <a:gd name="T58" fmla="*/ 1191 w 1569"/>
              <a:gd name="T59" fmla="*/ 0 h 170"/>
              <a:gd name="T60" fmla="*/ 1191 w 1569"/>
              <a:gd name="T61" fmla="*/ 170 h 170"/>
              <a:gd name="T62" fmla="*/ 1179 w 1569"/>
              <a:gd name="T63" fmla="*/ 158 h 170"/>
              <a:gd name="T64" fmla="*/ 1179 w 1569"/>
              <a:gd name="T65" fmla="*/ 13 h 170"/>
              <a:gd name="T66" fmla="*/ 1204 w 1569"/>
              <a:gd name="T67" fmla="*/ 13 h 170"/>
              <a:gd name="T68" fmla="*/ 1204 w 1569"/>
              <a:gd name="T69" fmla="*/ 158 h 170"/>
              <a:gd name="T70" fmla="*/ 1191 w 1569"/>
              <a:gd name="T71" fmla="*/ 170 h 170"/>
              <a:gd name="T72" fmla="*/ 1191 w 1569"/>
              <a:gd name="T73" fmla="*/ 170 h 170"/>
              <a:gd name="T74" fmla="*/ 1179 w 1569"/>
              <a:gd name="T75" fmla="*/ 170 h 170"/>
              <a:gd name="T76" fmla="*/ 1179 w 1569"/>
              <a:gd name="T77" fmla="*/ 158 h 170"/>
              <a:gd name="T78" fmla="*/ 1191 w 1569"/>
              <a:gd name="T79" fmla="*/ 170 h 170"/>
              <a:gd name="T80" fmla="*/ 1569 w 1569"/>
              <a:gd name="T81" fmla="*/ 170 h 170"/>
              <a:gd name="T82" fmla="*/ 1191 w 1569"/>
              <a:gd name="T83" fmla="*/ 170 h 170"/>
              <a:gd name="T84" fmla="*/ 1191 w 1569"/>
              <a:gd name="T85" fmla="*/ 145 h 170"/>
              <a:gd name="T86" fmla="*/ 1569 w 1569"/>
              <a:gd name="T87" fmla="*/ 145 h 170"/>
              <a:gd name="T88" fmla="*/ 1569 w 1569"/>
              <a:gd name="T8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69" h="170">
                <a:moveTo>
                  <a:pt x="598" y="158"/>
                </a:moveTo>
                <a:lnTo>
                  <a:pt x="585" y="170"/>
                </a:lnTo>
                <a:lnTo>
                  <a:pt x="0" y="170"/>
                </a:lnTo>
                <a:lnTo>
                  <a:pt x="0" y="145"/>
                </a:lnTo>
                <a:lnTo>
                  <a:pt x="585" y="145"/>
                </a:lnTo>
                <a:lnTo>
                  <a:pt x="598" y="158"/>
                </a:lnTo>
                <a:close/>
                <a:moveTo>
                  <a:pt x="598" y="158"/>
                </a:moveTo>
                <a:lnTo>
                  <a:pt x="598" y="170"/>
                </a:lnTo>
                <a:lnTo>
                  <a:pt x="585" y="170"/>
                </a:lnTo>
                <a:lnTo>
                  <a:pt x="598" y="158"/>
                </a:lnTo>
                <a:close/>
                <a:moveTo>
                  <a:pt x="585" y="0"/>
                </a:moveTo>
                <a:lnTo>
                  <a:pt x="598" y="13"/>
                </a:lnTo>
                <a:lnTo>
                  <a:pt x="598" y="158"/>
                </a:lnTo>
                <a:lnTo>
                  <a:pt x="569" y="158"/>
                </a:lnTo>
                <a:lnTo>
                  <a:pt x="569" y="13"/>
                </a:lnTo>
                <a:lnTo>
                  <a:pt x="585" y="0"/>
                </a:lnTo>
                <a:close/>
                <a:moveTo>
                  <a:pt x="569" y="13"/>
                </a:moveTo>
                <a:lnTo>
                  <a:pt x="569" y="0"/>
                </a:lnTo>
                <a:lnTo>
                  <a:pt x="585" y="0"/>
                </a:lnTo>
                <a:lnTo>
                  <a:pt x="569" y="13"/>
                </a:lnTo>
                <a:close/>
                <a:moveTo>
                  <a:pt x="1204" y="13"/>
                </a:moveTo>
                <a:lnTo>
                  <a:pt x="1191" y="29"/>
                </a:lnTo>
                <a:lnTo>
                  <a:pt x="585" y="29"/>
                </a:lnTo>
                <a:lnTo>
                  <a:pt x="585" y="0"/>
                </a:lnTo>
                <a:lnTo>
                  <a:pt x="1191" y="0"/>
                </a:lnTo>
                <a:lnTo>
                  <a:pt x="1204" y="13"/>
                </a:lnTo>
                <a:close/>
                <a:moveTo>
                  <a:pt x="1191" y="0"/>
                </a:moveTo>
                <a:lnTo>
                  <a:pt x="1204" y="0"/>
                </a:lnTo>
                <a:lnTo>
                  <a:pt x="1204" y="13"/>
                </a:lnTo>
                <a:lnTo>
                  <a:pt x="1191" y="0"/>
                </a:lnTo>
                <a:close/>
                <a:moveTo>
                  <a:pt x="1191" y="170"/>
                </a:moveTo>
                <a:lnTo>
                  <a:pt x="1179" y="158"/>
                </a:lnTo>
                <a:lnTo>
                  <a:pt x="1179" y="13"/>
                </a:lnTo>
                <a:lnTo>
                  <a:pt x="1204" y="13"/>
                </a:lnTo>
                <a:lnTo>
                  <a:pt x="1204" y="158"/>
                </a:lnTo>
                <a:lnTo>
                  <a:pt x="1191" y="170"/>
                </a:lnTo>
                <a:close/>
                <a:moveTo>
                  <a:pt x="1191" y="170"/>
                </a:moveTo>
                <a:lnTo>
                  <a:pt x="1179" y="170"/>
                </a:lnTo>
                <a:lnTo>
                  <a:pt x="1179" y="158"/>
                </a:lnTo>
                <a:lnTo>
                  <a:pt x="1191" y="170"/>
                </a:lnTo>
                <a:close/>
                <a:moveTo>
                  <a:pt x="1569" y="170"/>
                </a:moveTo>
                <a:lnTo>
                  <a:pt x="1191" y="170"/>
                </a:lnTo>
                <a:lnTo>
                  <a:pt x="1191" y="145"/>
                </a:lnTo>
                <a:lnTo>
                  <a:pt x="1569" y="145"/>
                </a:lnTo>
                <a:lnTo>
                  <a:pt x="1569" y="170"/>
                </a:lnTo>
                <a:close/>
              </a:path>
            </a:pathLst>
          </a:custGeom>
          <a:solidFill>
            <a:srgbClr val="2816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Rectangle 37"/>
          <p:cNvSpPr>
            <a:spLocks noChangeArrowheads="1"/>
          </p:cNvSpPr>
          <p:nvPr/>
        </p:nvSpPr>
        <p:spPr bwMode="auto">
          <a:xfrm>
            <a:off x="6097638" y="1186657"/>
            <a:ext cx="1714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i="1">
                <a:solidFill>
                  <a:srgbClr val="1F1A17"/>
                </a:solidFill>
                <a:ea typeface="宋体" charset="-122"/>
              </a:rPr>
              <a:t>A</a:t>
            </a:r>
            <a:endParaRPr lang="en-US" altLang="zh-CN" sz="1400">
              <a:ea typeface="宋体" charset="-122"/>
            </a:endParaRPr>
          </a:p>
        </p:txBody>
      </p:sp>
      <p:sp>
        <p:nvSpPr>
          <p:cNvPr id="39" name="Rectangle 38"/>
          <p:cNvSpPr>
            <a:spLocks noChangeArrowheads="1"/>
          </p:cNvSpPr>
          <p:nvPr/>
        </p:nvSpPr>
        <p:spPr bwMode="auto">
          <a:xfrm>
            <a:off x="6235750" y="1370807"/>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1F1A17"/>
                </a:solidFill>
                <a:ea typeface="宋体" charset="-122"/>
              </a:rPr>
              <a:t>0</a:t>
            </a:r>
            <a:endParaRPr lang="en-US" altLang="zh-CN" sz="1400">
              <a:ea typeface="宋体" charset="-122"/>
            </a:endParaRPr>
          </a:p>
        </p:txBody>
      </p:sp>
      <p:sp>
        <p:nvSpPr>
          <p:cNvPr id="40" name="Rectangle 39"/>
          <p:cNvSpPr>
            <a:spLocks noChangeArrowheads="1"/>
          </p:cNvSpPr>
          <p:nvPr/>
        </p:nvSpPr>
        <p:spPr bwMode="auto">
          <a:xfrm>
            <a:off x="6116688" y="3767932"/>
            <a:ext cx="155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i="1">
                <a:solidFill>
                  <a:srgbClr val="1F1A17"/>
                </a:solidFill>
                <a:ea typeface="宋体" charset="-122"/>
              </a:rPr>
              <a:t>Y</a:t>
            </a:r>
            <a:endParaRPr lang="en-US" altLang="zh-CN" sz="1400">
              <a:ea typeface="宋体" charset="-122"/>
            </a:endParaRPr>
          </a:p>
        </p:txBody>
      </p:sp>
      <p:sp>
        <p:nvSpPr>
          <p:cNvPr id="41" name="Rectangle 40"/>
          <p:cNvSpPr>
            <a:spLocks noChangeArrowheads="1"/>
          </p:cNvSpPr>
          <p:nvPr/>
        </p:nvSpPr>
        <p:spPr bwMode="auto">
          <a:xfrm>
            <a:off x="6235750" y="3958432"/>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1F1A17"/>
                </a:solidFill>
                <a:ea typeface="宋体" charset="-122"/>
              </a:rPr>
              <a:t>0</a:t>
            </a:r>
            <a:endParaRPr lang="en-US" altLang="zh-CN" sz="1400">
              <a:ea typeface="宋体" charset="-122"/>
            </a:endParaRPr>
          </a:p>
        </p:txBody>
      </p:sp>
      <p:sp>
        <p:nvSpPr>
          <p:cNvPr id="42" name="Rectangle 41"/>
          <p:cNvSpPr>
            <a:spLocks noChangeArrowheads="1"/>
          </p:cNvSpPr>
          <p:nvPr/>
        </p:nvSpPr>
        <p:spPr bwMode="auto">
          <a:xfrm>
            <a:off x="6116688" y="4148932"/>
            <a:ext cx="155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i="1">
                <a:solidFill>
                  <a:srgbClr val="1F1A17"/>
                </a:solidFill>
                <a:ea typeface="宋体" charset="-122"/>
              </a:rPr>
              <a:t>Y</a:t>
            </a:r>
            <a:endParaRPr lang="en-US" altLang="zh-CN" sz="1400">
              <a:ea typeface="宋体" charset="-122"/>
            </a:endParaRPr>
          </a:p>
        </p:txBody>
      </p:sp>
      <p:sp>
        <p:nvSpPr>
          <p:cNvPr id="43" name="Rectangle 42"/>
          <p:cNvSpPr>
            <a:spLocks noChangeArrowheads="1"/>
          </p:cNvSpPr>
          <p:nvPr/>
        </p:nvSpPr>
        <p:spPr bwMode="auto">
          <a:xfrm>
            <a:off x="6235750" y="4341019"/>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1F1A17"/>
                </a:solidFill>
                <a:ea typeface="宋体" charset="-122"/>
              </a:rPr>
              <a:t>1</a:t>
            </a:r>
            <a:endParaRPr lang="en-US" altLang="zh-CN" sz="1400">
              <a:ea typeface="宋体" charset="-122"/>
            </a:endParaRPr>
          </a:p>
        </p:txBody>
      </p:sp>
      <p:sp>
        <p:nvSpPr>
          <p:cNvPr id="44" name="Rectangle 43"/>
          <p:cNvSpPr>
            <a:spLocks noChangeArrowheads="1"/>
          </p:cNvSpPr>
          <p:nvPr/>
        </p:nvSpPr>
        <p:spPr bwMode="auto">
          <a:xfrm>
            <a:off x="6116688" y="4531519"/>
            <a:ext cx="1555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i="1">
                <a:solidFill>
                  <a:srgbClr val="1F1A17"/>
                </a:solidFill>
                <a:ea typeface="宋体" charset="-122"/>
              </a:rPr>
              <a:t>Y</a:t>
            </a:r>
            <a:endParaRPr lang="en-US" altLang="zh-CN" sz="1400">
              <a:ea typeface="宋体" charset="-122"/>
            </a:endParaRPr>
          </a:p>
        </p:txBody>
      </p:sp>
      <p:sp>
        <p:nvSpPr>
          <p:cNvPr id="45" name="Rectangle 44"/>
          <p:cNvSpPr>
            <a:spLocks noChangeArrowheads="1"/>
          </p:cNvSpPr>
          <p:nvPr/>
        </p:nvSpPr>
        <p:spPr bwMode="auto">
          <a:xfrm>
            <a:off x="6235750" y="4722019"/>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1F1A17"/>
                </a:solidFill>
                <a:ea typeface="宋体" charset="-122"/>
              </a:rPr>
              <a:t>2</a:t>
            </a:r>
            <a:endParaRPr lang="en-US" altLang="zh-CN" sz="1400">
              <a:ea typeface="宋体" charset="-122"/>
            </a:endParaRPr>
          </a:p>
        </p:txBody>
      </p:sp>
      <p:sp>
        <p:nvSpPr>
          <p:cNvPr id="46" name="Rectangle 45"/>
          <p:cNvSpPr>
            <a:spLocks noChangeArrowheads="1"/>
          </p:cNvSpPr>
          <p:nvPr/>
        </p:nvSpPr>
        <p:spPr bwMode="auto">
          <a:xfrm>
            <a:off x="6116688" y="4914107"/>
            <a:ext cx="155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i="1">
                <a:solidFill>
                  <a:srgbClr val="1F1A17"/>
                </a:solidFill>
                <a:ea typeface="宋体" charset="-122"/>
              </a:rPr>
              <a:t>Y</a:t>
            </a:r>
            <a:endParaRPr lang="en-US" altLang="zh-CN" sz="1400">
              <a:ea typeface="宋体" charset="-122"/>
            </a:endParaRPr>
          </a:p>
        </p:txBody>
      </p:sp>
      <p:sp>
        <p:nvSpPr>
          <p:cNvPr id="47" name="Rectangle 46"/>
          <p:cNvSpPr>
            <a:spLocks noChangeArrowheads="1"/>
          </p:cNvSpPr>
          <p:nvPr/>
        </p:nvSpPr>
        <p:spPr bwMode="auto">
          <a:xfrm>
            <a:off x="6235750" y="5104607"/>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1F1A17"/>
                </a:solidFill>
                <a:ea typeface="宋体" charset="-122"/>
              </a:rPr>
              <a:t>3</a:t>
            </a:r>
            <a:endParaRPr lang="en-US" altLang="zh-CN" sz="1400">
              <a:ea typeface="宋体" charset="-122"/>
            </a:endParaRPr>
          </a:p>
        </p:txBody>
      </p:sp>
      <p:sp>
        <p:nvSpPr>
          <p:cNvPr id="48" name="Rectangle 47"/>
          <p:cNvSpPr>
            <a:spLocks noChangeArrowheads="1"/>
          </p:cNvSpPr>
          <p:nvPr/>
        </p:nvSpPr>
        <p:spPr bwMode="auto">
          <a:xfrm>
            <a:off x="6116688" y="5295107"/>
            <a:ext cx="155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i="1">
                <a:solidFill>
                  <a:srgbClr val="1F1A17"/>
                </a:solidFill>
                <a:ea typeface="宋体" charset="-122"/>
              </a:rPr>
              <a:t>Y</a:t>
            </a:r>
            <a:endParaRPr lang="en-US" altLang="zh-CN" sz="1400">
              <a:ea typeface="宋体" charset="-122"/>
            </a:endParaRPr>
          </a:p>
        </p:txBody>
      </p:sp>
      <p:sp>
        <p:nvSpPr>
          <p:cNvPr id="49" name="Rectangle 48"/>
          <p:cNvSpPr>
            <a:spLocks noChangeArrowheads="1"/>
          </p:cNvSpPr>
          <p:nvPr/>
        </p:nvSpPr>
        <p:spPr bwMode="auto">
          <a:xfrm>
            <a:off x="6235750" y="5487194"/>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1F1A17"/>
                </a:solidFill>
                <a:ea typeface="宋体" charset="-122"/>
              </a:rPr>
              <a:t>4</a:t>
            </a:r>
            <a:endParaRPr lang="en-US" altLang="zh-CN" sz="1400">
              <a:ea typeface="宋体" charset="-122"/>
            </a:endParaRPr>
          </a:p>
        </p:txBody>
      </p:sp>
      <p:sp>
        <p:nvSpPr>
          <p:cNvPr id="50" name="Rectangle 49"/>
          <p:cNvSpPr>
            <a:spLocks noChangeArrowheads="1"/>
          </p:cNvSpPr>
          <p:nvPr/>
        </p:nvSpPr>
        <p:spPr bwMode="auto">
          <a:xfrm>
            <a:off x="6116688" y="5677694"/>
            <a:ext cx="1555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i="1">
                <a:solidFill>
                  <a:srgbClr val="1F1A17"/>
                </a:solidFill>
                <a:ea typeface="宋体" charset="-122"/>
              </a:rPr>
              <a:t>Y</a:t>
            </a:r>
            <a:endParaRPr lang="en-US" altLang="zh-CN" sz="1400">
              <a:ea typeface="宋体" charset="-122"/>
            </a:endParaRPr>
          </a:p>
        </p:txBody>
      </p:sp>
      <p:sp>
        <p:nvSpPr>
          <p:cNvPr id="51" name="Rectangle 50"/>
          <p:cNvSpPr>
            <a:spLocks noChangeArrowheads="1"/>
          </p:cNvSpPr>
          <p:nvPr/>
        </p:nvSpPr>
        <p:spPr bwMode="auto">
          <a:xfrm>
            <a:off x="6235750" y="5861844"/>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1F1A17"/>
                </a:solidFill>
                <a:ea typeface="宋体" charset="-122"/>
              </a:rPr>
              <a:t>5</a:t>
            </a:r>
            <a:endParaRPr lang="en-US" altLang="zh-CN" sz="1400">
              <a:ea typeface="宋体" charset="-122"/>
            </a:endParaRPr>
          </a:p>
        </p:txBody>
      </p:sp>
      <p:sp>
        <p:nvSpPr>
          <p:cNvPr id="52" name="Rectangle 51"/>
          <p:cNvSpPr>
            <a:spLocks noChangeArrowheads="1"/>
          </p:cNvSpPr>
          <p:nvPr/>
        </p:nvSpPr>
        <p:spPr bwMode="auto">
          <a:xfrm>
            <a:off x="6116688" y="6058694"/>
            <a:ext cx="14763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i="1">
                <a:solidFill>
                  <a:srgbClr val="1F1A17"/>
                </a:solidFill>
                <a:ea typeface="宋体" charset="-122"/>
              </a:rPr>
              <a:t>Y</a:t>
            </a:r>
            <a:endParaRPr lang="en-US" altLang="zh-CN" sz="1400">
              <a:ea typeface="宋体" charset="-122"/>
            </a:endParaRPr>
          </a:p>
        </p:txBody>
      </p:sp>
      <p:sp>
        <p:nvSpPr>
          <p:cNvPr id="53" name="Rectangle 52"/>
          <p:cNvSpPr>
            <a:spLocks noChangeArrowheads="1"/>
          </p:cNvSpPr>
          <p:nvPr/>
        </p:nvSpPr>
        <p:spPr bwMode="auto">
          <a:xfrm>
            <a:off x="6235750" y="6244432"/>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1F1A17"/>
                </a:solidFill>
                <a:ea typeface="宋体" charset="-122"/>
              </a:rPr>
              <a:t>6</a:t>
            </a:r>
            <a:endParaRPr lang="en-US" altLang="zh-CN" sz="1400">
              <a:ea typeface="宋体" charset="-122"/>
            </a:endParaRPr>
          </a:p>
        </p:txBody>
      </p:sp>
      <p:sp>
        <p:nvSpPr>
          <p:cNvPr id="54" name="Rectangle 53"/>
          <p:cNvSpPr>
            <a:spLocks noChangeArrowheads="1"/>
          </p:cNvSpPr>
          <p:nvPr/>
        </p:nvSpPr>
        <p:spPr bwMode="auto">
          <a:xfrm>
            <a:off x="6116688" y="6441282"/>
            <a:ext cx="155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i="1">
                <a:solidFill>
                  <a:srgbClr val="1F1A17"/>
                </a:solidFill>
                <a:ea typeface="宋体" charset="-122"/>
              </a:rPr>
              <a:t>Y</a:t>
            </a:r>
            <a:endParaRPr lang="en-US" altLang="zh-CN" sz="1400">
              <a:ea typeface="宋体" charset="-122"/>
            </a:endParaRPr>
          </a:p>
        </p:txBody>
      </p:sp>
      <p:sp>
        <p:nvSpPr>
          <p:cNvPr id="55" name="Rectangle 54"/>
          <p:cNvSpPr>
            <a:spLocks noChangeArrowheads="1"/>
          </p:cNvSpPr>
          <p:nvPr/>
        </p:nvSpPr>
        <p:spPr bwMode="auto">
          <a:xfrm>
            <a:off x="6235750" y="6625432"/>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1F1A17"/>
                </a:solidFill>
                <a:ea typeface="宋体" charset="-122"/>
              </a:rPr>
              <a:t>7</a:t>
            </a:r>
            <a:endParaRPr lang="en-US" altLang="zh-CN" sz="1400">
              <a:ea typeface="宋体" charset="-122"/>
            </a:endParaRPr>
          </a:p>
        </p:txBody>
      </p:sp>
      <p:sp>
        <p:nvSpPr>
          <p:cNvPr id="56" name="Rectangle 55"/>
          <p:cNvSpPr>
            <a:spLocks noChangeArrowheads="1"/>
          </p:cNvSpPr>
          <p:nvPr/>
        </p:nvSpPr>
        <p:spPr bwMode="auto">
          <a:xfrm>
            <a:off x="6097638" y="1588294"/>
            <a:ext cx="1714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i="1">
                <a:solidFill>
                  <a:srgbClr val="1F1A17"/>
                </a:solidFill>
                <a:ea typeface="宋体" charset="-122"/>
              </a:rPr>
              <a:t>A</a:t>
            </a:r>
            <a:endParaRPr lang="en-US" altLang="zh-CN" sz="1400">
              <a:ea typeface="宋体" charset="-122"/>
            </a:endParaRPr>
          </a:p>
        </p:txBody>
      </p:sp>
      <p:sp>
        <p:nvSpPr>
          <p:cNvPr id="57" name="Rectangle 56"/>
          <p:cNvSpPr>
            <a:spLocks noChangeArrowheads="1"/>
          </p:cNvSpPr>
          <p:nvPr/>
        </p:nvSpPr>
        <p:spPr bwMode="auto">
          <a:xfrm>
            <a:off x="6235750" y="1772444"/>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1F1A17"/>
                </a:solidFill>
                <a:ea typeface="宋体" charset="-122"/>
              </a:rPr>
              <a:t>1</a:t>
            </a:r>
            <a:endParaRPr lang="en-US" altLang="zh-CN" sz="1400">
              <a:ea typeface="宋体" charset="-122"/>
            </a:endParaRPr>
          </a:p>
        </p:txBody>
      </p:sp>
      <p:sp>
        <p:nvSpPr>
          <p:cNvPr id="58" name="Rectangle 57"/>
          <p:cNvSpPr>
            <a:spLocks noChangeArrowheads="1"/>
          </p:cNvSpPr>
          <p:nvPr/>
        </p:nvSpPr>
        <p:spPr bwMode="auto">
          <a:xfrm>
            <a:off x="6097638" y="1989932"/>
            <a:ext cx="1714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i="1">
                <a:solidFill>
                  <a:srgbClr val="1F1A17"/>
                </a:solidFill>
                <a:ea typeface="宋体" charset="-122"/>
              </a:rPr>
              <a:t>A</a:t>
            </a:r>
            <a:endParaRPr lang="en-US" altLang="zh-CN" sz="1400">
              <a:ea typeface="宋体" charset="-122"/>
            </a:endParaRPr>
          </a:p>
        </p:txBody>
      </p:sp>
      <p:sp>
        <p:nvSpPr>
          <p:cNvPr id="59" name="Rectangle 58"/>
          <p:cNvSpPr>
            <a:spLocks noChangeArrowheads="1"/>
          </p:cNvSpPr>
          <p:nvPr/>
        </p:nvSpPr>
        <p:spPr bwMode="auto">
          <a:xfrm>
            <a:off x="6235750" y="2180432"/>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1F1A17"/>
                </a:solidFill>
                <a:ea typeface="宋体" charset="-122"/>
              </a:rPr>
              <a:t>2</a:t>
            </a:r>
            <a:endParaRPr lang="en-US" altLang="zh-CN" sz="1400">
              <a:ea typeface="宋体" charset="-122"/>
            </a:endParaRPr>
          </a:p>
        </p:txBody>
      </p:sp>
      <p:sp>
        <p:nvSpPr>
          <p:cNvPr id="60" name="Rectangle 59"/>
          <p:cNvSpPr>
            <a:spLocks noChangeArrowheads="1"/>
          </p:cNvSpPr>
          <p:nvPr/>
        </p:nvSpPr>
        <p:spPr bwMode="auto">
          <a:xfrm>
            <a:off x="6034138" y="2391569"/>
            <a:ext cx="20161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i="1">
                <a:solidFill>
                  <a:srgbClr val="1F1A17"/>
                </a:solidFill>
                <a:ea typeface="宋体" charset="-122"/>
              </a:rPr>
              <a:t>G</a:t>
            </a:r>
            <a:endParaRPr lang="en-US" altLang="zh-CN" sz="1400">
              <a:ea typeface="宋体" charset="-122"/>
            </a:endParaRPr>
          </a:p>
        </p:txBody>
      </p:sp>
      <p:sp>
        <p:nvSpPr>
          <p:cNvPr id="61" name="Rectangle 60"/>
          <p:cNvSpPr>
            <a:spLocks noChangeArrowheads="1"/>
          </p:cNvSpPr>
          <p:nvPr/>
        </p:nvSpPr>
        <p:spPr bwMode="auto">
          <a:xfrm>
            <a:off x="6205588" y="2575719"/>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1F1A17"/>
                </a:solidFill>
                <a:ea typeface="宋体" charset="-122"/>
              </a:rPr>
              <a:t>1</a:t>
            </a:r>
            <a:endParaRPr lang="en-US" altLang="zh-CN" sz="1400">
              <a:ea typeface="宋体" charset="-122"/>
            </a:endParaRPr>
          </a:p>
        </p:txBody>
      </p:sp>
      <p:sp>
        <p:nvSpPr>
          <p:cNvPr id="62" name="Rectangle 61"/>
          <p:cNvSpPr>
            <a:spLocks noChangeArrowheads="1"/>
          </p:cNvSpPr>
          <p:nvPr/>
        </p:nvSpPr>
        <p:spPr bwMode="auto">
          <a:xfrm>
            <a:off x="6034138" y="2793207"/>
            <a:ext cx="20161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i="1">
                <a:solidFill>
                  <a:srgbClr val="1F1A17"/>
                </a:solidFill>
                <a:ea typeface="宋体" charset="-122"/>
              </a:rPr>
              <a:t>G</a:t>
            </a:r>
            <a:endParaRPr lang="en-US" altLang="zh-CN" sz="1400">
              <a:ea typeface="宋体" charset="-122"/>
            </a:endParaRPr>
          </a:p>
        </p:txBody>
      </p:sp>
      <p:sp>
        <p:nvSpPr>
          <p:cNvPr id="63" name="Rectangle 62"/>
          <p:cNvSpPr>
            <a:spLocks noChangeArrowheads="1"/>
          </p:cNvSpPr>
          <p:nvPr/>
        </p:nvSpPr>
        <p:spPr bwMode="auto">
          <a:xfrm>
            <a:off x="6229400" y="2977357"/>
            <a:ext cx="1714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1F1A17"/>
                </a:solidFill>
                <a:ea typeface="宋体" charset="-122"/>
              </a:rPr>
              <a:t>2A</a:t>
            </a:r>
            <a:endParaRPr lang="en-US" altLang="zh-CN" sz="1400">
              <a:ea typeface="宋体" charset="-122"/>
            </a:endParaRPr>
          </a:p>
        </p:txBody>
      </p:sp>
      <p:sp>
        <p:nvSpPr>
          <p:cNvPr id="64" name="Rectangle 63"/>
          <p:cNvSpPr>
            <a:spLocks noChangeArrowheads="1"/>
          </p:cNvSpPr>
          <p:nvPr/>
        </p:nvSpPr>
        <p:spPr bwMode="auto">
          <a:xfrm>
            <a:off x="6034138" y="3188494"/>
            <a:ext cx="20161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i="1">
                <a:solidFill>
                  <a:srgbClr val="1F1A17"/>
                </a:solidFill>
                <a:ea typeface="宋体" charset="-122"/>
              </a:rPr>
              <a:t>G</a:t>
            </a:r>
            <a:endParaRPr lang="en-US" altLang="zh-CN" sz="1400">
              <a:ea typeface="宋体" charset="-122"/>
            </a:endParaRPr>
          </a:p>
        </p:txBody>
      </p:sp>
      <p:sp>
        <p:nvSpPr>
          <p:cNvPr id="65" name="Rectangle 64"/>
          <p:cNvSpPr>
            <a:spLocks noChangeArrowheads="1"/>
          </p:cNvSpPr>
          <p:nvPr/>
        </p:nvSpPr>
        <p:spPr bwMode="auto">
          <a:xfrm>
            <a:off x="6229400" y="3378994"/>
            <a:ext cx="1635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1F1A17"/>
                </a:solidFill>
                <a:ea typeface="宋体" charset="-122"/>
              </a:rPr>
              <a:t>2B</a:t>
            </a:r>
            <a:endParaRPr lang="en-US" altLang="zh-CN" sz="1400">
              <a:ea typeface="宋体" charset="-122"/>
            </a:endParaRPr>
          </a:p>
        </p:txBody>
      </p:sp>
      <p:sp>
        <p:nvSpPr>
          <p:cNvPr id="66" name="Freeform 65"/>
          <p:cNvSpPr>
            <a:spLocks noEditPoints="1"/>
          </p:cNvSpPr>
          <p:nvPr/>
        </p:nvSpPr>
        <p:spPr bwMode="auto">
          <a:xfrm flipV="1">
            <a:off x="6421488" y="2420144"/>
            <a:ext cx="2484437" cy="315913"/>
          </a:xfrm>
          <a:custGeom>
            <a:avLst/>
            <a:gdLst>
              <a:gd name="T0" fmla="*/ 432 w 1565"/>
              <a:gd name="T1" fmla="*/ 178 h 182"/>
              <a:gd name="T2" fmla="*/ 0 w 1565"/>
              <a:gd name="T3" fmla="*/ 149 h 182"/>
              <a:gd name="T4" fmla="*/ 444 w 1565"/>
              <a:gd name="T5" fmla="*/ 162 h 182"/>
              <a:gd name="T6" fmla="*/ 444 w 1565"/>
              <a:gd name="T7" fmla="*/ 178 h 182"/>
              <a:gd name="T8" fmla="*/ 444 w 1565"/>
              <a:gd name="T9" fmla="*/ 162 h 182"/>
              <a:gd name="T10" fmla="*/ 444 w 1565"/>
              <a:gd name="T11" fmla="*/ 12 h 182"/>
              <a:gd name="T12" fmla="*/ 415 w 1565"/>
              <a:gd name="T13" fmla="*/ 162 h 182"/>
              <a:gd name="T14" fmla="*/ 432 w 1565"/>
              <a:gd name="T15" fmla="*/ 0 h 182"/>
              <a:gd name="T16" fmla="*/ 415 w 1565"/>
              <a:gd name="T17" fmla="*/ 0 h 182"/>
              <a:gd name="T18" fmla="*/ 415 w 1565"/>
              <a:gd name="T19" fmla="*/ 12 h 182"/>
              <a:gd name="T20" fmla="*/ 888 w 1565"/>
              <a:gd name="T21" fmla="*/ 25 h 182"/>
              <a:gd name="T22" fmla="*/ 432 w 1565"/>
              <a:gd name="T23" fmla="*/ 0 h 182"/>
              <a:gd name="T24" fmla="*/ 901 w 1565"/>
              <a:gd name="T25" fmla="*/ 12 h 182"/>
              <a:gd name="T26" fmla="*/ 901 w 1565"/>
              <a:gd name="T27" fmla="*/ 0 h 182"/>
              <a:gd name="T28" fmla="*/ 888 w 1565"/>
              <a:gd name="T29" fmla="*/ 0 h 182"/>
              <a:gd name="T30" fmla="*/ 876 w 1565"/>
              <a:gd name="T31" fmla="*/ 170 h 182"/>
              <a:gd name="T32" fmla="*/ 901 w 1565"/>
              <a:gd name="T33" fmla="*/ 12 h 182"/>
              <a:gd name="T34" fmla="*/ 888 w 1565"/>
              <a:gd name="T35" fmla="*/ 182 h 182"/>
              <a:gd name="T36" fmla="*/ 876 w 1565"/>
              <a:gd name="T37" fmla="*/ 182 h 182"/>
              <a:gd name="T38" fmla="*/ 888 w 1565"/>
              <a:gd name="T39" fmla="*/ 182 h 182"/>
              <a:gd name="T40" fmla="*/ 1490 w 1565"/>
              <a:gd name="T41" fmla="*/ 178 h 182"/>
              <a:gd name="T42" fmla="*/ 888 w 1565"/>
              <a:gd name="T43" fmla="*/ 158 h 182"/>
              <a:gd name="T44" fmla="*/ 1503 w 1565"/>
              <a:gd name="T45" fmla="*/ 162 h 182"/>
              <a:gd name="T46" fmla="*/ 1503 w 1565"/>
              <a:gd name="T47" fmla="*/ 178 h 182"/>
              <a:gd name="T48" fmla="*/ 1503 w 1565"/>
              <a:gd name="T49" fmla="*/ 162 h 182"/>
              <a:gd name="T50" fmla="*/ 1503 w 1565"/>
              <a:gd name="T51" fmla="*/ 12 h 182"/>
              <a:gd name="T52" fmla="*/ 1473 w 1565"/>
              <a:gd name="T53" fmla="*/ 162 h 182"/>
              <a:gd name="T54" fmla="*/ 1490 w 1565"/>
              <a:gd name="T55" fmla="*/ 0 h 182"/>
              <a:gd name="T56" fmla="*/ 1473 w 1565"/>
              <a:gd name="T57" fmla="*/ 0 h 182"/>
              <a:gd name="T58" fmla="*/ 1473 w 1565"/>
              <a:gd name="T59" fmla="*/ 12 h 182"/>
              <a:gd name="T60" fmla="*/ 1490 w 1565"/>
              <a:gd name="T61" fmla="*/ 29 h 182"/>
              <a:gd name="T62" fmla="*/ 1565 w 1565"/>
              <a:gd name="T63"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5" h="182">
                <a:moveTo>
                  <a:pt x="444" y="162"/>
                </a:moveTo>
                <a:lnTo>
                  <a:pt x="432" y="178"/>
                </a:lnTo>
                <a:lnTo>
                  <a:pt x="0" y="178"/>
                </a:lnTo>
                <a:lnTo>
                  <a:pt x="0" y="149"/>
                </a:lnTo>
                <a:lnTo>
                  <a:pt x="432" y="149"/>
                </a:lnTo>
                <a:lnTo>
                  <a:pt x="444" y="162"/>
                </a:lnTo>
                <a:close/>
                <a:moveTo>
                  <a:pt x="444" y="162"/>
                </a:moveTo>
                <a:lnTo>
                  <a:pt x="444" y="178"/>
                </a:lnTo>
                <a:lnTo>
                  <a:pt x="432" y="178"/>
                </a:lnTo>
                <a:lnTo>
                  <a:pt x="444" y="162"/>
                </a:lnTo>
                <a:close/>
                <a:moveTo>
                  <a:pt x="432" y="0"/>
                </a:moveTo>
                <a:lnTo>
                  <a:pt x="444" y="12"/>
                </a:lnTo>
                <a:lnTo>
                  <a:pt x="444" y="162"/>
                </a:lnTo>
                <a:lnTo>
                  <a:pt x="415" y="162"/>
                </a:lnTo>
                <a:lnTo>
                  <a:pt x="415" y="12"/>
                </a:lnTo>
                <a:lnTo>
                  <a:pt x="432" y="0"/>
                </a:lnTo>
                <a:close/>
                <a:moveTo>
                  <a:pt x="415" y="12"/>
                </a:moveTo>
                <a:lnTo>
                  <a:pt x="415" y="0"/>
                </a:lnTo>
                <a:lnTo>
                  <a:pt x="432" y="0"/>
                </a:lnTo>
                <a:lnTo>
                  <a:pt x="415" y="12"/>
                </a:lnTo>
                <a:close/>
                <a:moveTo>
                  <a:pt x="901" y="12"/>
                </a:moveTo>
                <a:lnTo>
                  <a:pt x="888" y="25"/>
                </a:lnTo>
                <a:lnTo>
                  <a:pt x="432" y="25"/>
                </a:lnTo>
                <a:lnTo>
                  <a:pt x="432" y="0"/>
                </a:lnTo>
                <a:lnTo>
                  <a:pt x="888" y="0"/>
                </a:lnTo>
                <a:lnTo>
                  <a:pt x="901" y="12"/>
                </a:lnTo>
                <a:close/>
                <a:moveTo>
                  <a:pt x="888" y="0"/>
                </a:moveTo>
                <a:lnTo>
                  <a:pt x="901" y="0"/>
                </a:lnTo>
                <a:lnTo>
                  <a:pt x="901" y="12"/>
                </a:lnTo>
                <a:lnTo>
                  <a:pt x="888" y="0"/>
                </a:lnTo>
                <a:close/>
                <a:moveTo>
                  <a:pt x="888" y="182"/>
                </a:moveTo>
                <a:lnTo>
                  <a:pt x="876" y="170"/>
                </a:lnTo>
                <a:lnTo>
                  <a:pt x="876" y="12"/>
                </a:lnTo>
                <a:lnTo>
                  <a:pt x="901" y="12"/>
                </a:lnTo>
                <a:lnTo>
                  <a:pt x="901" y="170"/>
                </a:lnTo>
                <a:lnTo>
                  <a:pt x="888" y="182"/>
                </a:lnTo>
                <a:close/>
                <a:moveTo>
                  <a:pt x="888" y="182"/>
                </a:moveTo>
                <a:lnTo>
                  <a:pt x="876" y="182"/>
                </a:lnTo>
                <a:lnTo>
                  <a:pt x="876" y="170"/>
                </a:lnTo>
                <a:lnTo>
                  <a:pt x="888" y="182"/>
                </a:lnTo>
                <a:close/>
                <a:moveTo>
                  <a:pt x="1503" y="162"/>
                </a:moveTo>
                <a:lnTo>
                  <a:pt x="1490" y="178"/>
                </a:lnTo>
                <a:lnTo>
                  <a:pt x="888" y="182"/>
                </a:lnTo>
                <a:lnTo>
                  <a:pt x="888" y="158"/>
                </a:lnTo>
                <a:lnTo>
                  <a:pt x="1490" y="149"/>
                </a:lnTo>
                <a:lnTo>
                  <a:pt x="1503" y="162"/>
                </a:lnTo>
                <a:close/>
                <a:moveTo>
                  <a:pt x="1503" y="162"/>
                </a:moveTo>
                <a:lnTo>
                  <a:pt x="1503" y="178"/>
                </a:lnTo>
                <a:lnTo>
                  <a:pt x="1490" y="178"/>
                </a:lnTo>
                <a:lnTo>
                  <a:pt x="1503" y="162"/>
                </a:lnTo>
                <a:close/>
                <a:moveTo>
                  <a:pt x="1490" y="0"/>
                </a:moveTo>
                <a:lnTo>
                  <a:pt x="1503" y="12"/>
                </a:lnTo>
                <a:lnTo>
                  <a:pt x="1503" y="162"/>
                </a:lnTo>
                <a:lnTo>
                  <a:pt x="1473" y="162"/>
                </a:lnTo>
                <a:lnTo>
                  <a:pt x="1473" y="12"/>
                </a:lnTo>
                <a:lnTo>
                  <a:pt x="1490" y="0"/>
                </a:lnTo>
                <a:close/>
                <a:moveTo>
                  <a:pt x="1473" y="12"/>
                </a:moveTo>
                <a:lnTo>
                  <a:pt x="1473" y="0"/>
                </a:lnTo>
                <a:lnTo>
                  <a:pt x="1490" y="0"/>
                </a:lnTo>
                <a:lnTo>
                  <a:pt x="1473" y="12"/>
                </a:lnTo>
                <a:close/>
                <a:moveTo>
                  <a:pt x="1565" y="29"/>
                </a:moveTo>
                <a:lnTo>
                  <a:pt x="1490" y="29"/>
                </a:lnTo>
                <a:lnTo>
                  <a:pt x="1490" y="0"/>
                </a:lnTo>
                <a:lnTo>
                  <a:pt x="1565" y="0"/>
                </a:lnTo>
                <a:lnTo>
                  <a:pt x="1565" y="29"/>
                </a:lnTo>
                <a:close/>
              </a:path>
            </a:pathLst>
          </a:custGeom>
          <a:solidFill>
            <a:srgbClr val="DA25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 name="Freeform 66"/>
          <p:cNvSpPr>
            <a:spLocks noEditPoints="1"/>
          </p:cNvSpPr>
          <p:nvPr/>
        </p:nvSpPr>
        <p:spPr bwMode="auto">
          <a:xfrm>
            <a:off x="7129513" y="4598194"/>
            <a:ext cx="1792287" cy="46038"/>
          </a:xfrm>
          <a:custGeom>
            <a:avLst/>
            <a:gdLst>
              <a:gd name="T0" fmla="*/ 606 w 1129"/>
              <a:gd name="T1" fmla="*/ 0 h 29"/>
              <a:gd name="T2" fmla="*/ 606 w 1129"/>
              <a:gd name="T3" fmla="*/ 29 h 29"/>
              <a:gd name="T4" fmla="*/ 0 w 1129"/>
              <a:gd name="T5" fmla="*/ 29 h 29"/>
              <a:gd name="T6" fmla="*/ 0 w 1129"/>
              <a:gd name="T7" fmla="*/ 0 h 29"/>
              <a:gd name="T8" fmla="*/ 606 w 1129"/>
              <a:gd name="T9" fmla="*/ 0 h 29"/>
              <a:gd name="T10" fmla="*/ 1129 w 1129"/>
              <a:gd name="T11" fmla="*/ 29 h 29"/>
              <a:gd name="T12" fmla="*/ 606 w 1129"/>
              <a:gd name="T13" fmla="*/ 29 h 29"/>
              <a:gd name="T14" fmla="*/ 606 w 1129"/>
              <a:gd name="T15" fmla="*/ 0 h 29"/>
              <a:gd name="T16" fmla="*/ 1129 w 1129"/>
              <a:gd name="T17" fmla="*/ 0 h 29"/>
              <a:gd name="T18" fmla="*/ 1129 w 1129"/>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9" h="29">
                <a:moveTo>
                  <a:pt x="606" y="0"/>
                </a:moveTo>
                <a:lnTo>
                  <a:pt x="606" y="29"/>
                </a:lnTo>
                <a:lnTo>
                  <a:pt x="0" y="29"/>
                </a:lnTo>
                <a:lnTo>
                  <a:pt x="0" y="0"/>
                </a:lnTo>
                <a:lnTo>
                  <a:pt x="606" y="0"/>
                </a:lnTo>
                <a:close/>
                <a:moveTo>
                  <a:pt x="1129" y="29"/>
                </a:moveTo>
                <a:lnTo>
                  <a:pt x="606" y="29"/>
                </a:lnTo>
                <a:lnTo>
                  <a:pt x="606" y="0"/>
                </a:lnTo>
                <a:lnTo>
                  <a:pt x="1129" y="0"/>
                </a:lnTo>
                <a:lnTo>
                  <a:pt x="1129" y="29"/>
                </a:lnTo>
                <a:close/>
              </a:path>
            </a:pathLst>
          </a:custGeom>
          <a:solidFill>
            <a:srgbClr val="2816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Rectangle 67"/>
          <p:cNvSpPr>
            <a:spLocks noChangeArrowheads="1"/>
          </p:cNvSpPr>
          <p:nvPr/>
        </p:nvSpPr>
        <p:spPr bwMode="auto">
          <a:xfrm>
            <a:off x="6470700" y="4598194"/>
            <a:ext cx="414338" cy="46038"/>
          </a:xfrm>
          <a:prstGeom prst="rect">
            <a:avLst/>
          </a:prstGeom>
          <a:solidFill>
            <a:srgbClr val="2816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 name="Freeform 68"/>
          <p:cNvSpPr>
            <a:spLocks noEditPoints="1"/>
          </p:cNvSpPr>
          <p:nvPr/>
        </p:nvSpPr>
        <p:spPr bwMode="auto">
          <a:xfrm>
            <a:off x="6865988" y="4623594"/>
            <a:ext cx="288925" cy="223838"/>
          </a:xfrm>
          <a:custGeom>
            <a:avLst/>
            <a:gdLst>
              <a:gd name="T0" fmla="*/ 166 w 182"/>
              <a:gd name="T1" fmla="*/ 141 h 141"/>
              <a:gd name="T2" fmla="*/ 153 w 182"/>
              <a:gd name="T3" fmla="*/ 125 h 141"/>
              <a:gd name="T4" fmla="*/ 153 w 182"/>
              <a:gd name="T5" fmla="*/ 0 h 141"/>
              <a:gd name="T6" fmla="*/ 182 w 182"/>
              <a:gd name="T7" fmla="*/ 0 h 141"/>
              <a:gd name="T8" fmla="*/ 182 w 182"/>
              <a:gd name="T9" fmla="*/ 125 h 141"/>
              <a:gd name="T10" fmla="*/ 166 w 182"/>
              <a:gd name="T11" fmla="*/ 141 h 141"/>
              <a:gd name="T12" fmla="*/ 182 w 182"/>
              <a:gd name="T13" fmla="*/ 125 h 141"/>
              <a:gd name="T14" fmla="*/ 182 w 182"/>
              <a:gd name="T15" fmla="*/ 141 h 141"/>
              <a:gd name="T16" fmla="*/ 166 w 182"/>
              <a:gd name="T17" fmla="*/ 141 h 141"/>
              <a:gd name="T18" fmla="*/ 182 w 182"/>
              <a:gd name="T19" fmla="*/ 125 h 141"/>
              <a:gd name="T20" fmla="*/ 0 w 182"/>
              <a:gd name="T21" fmla="*/ 125 h 141"/>
              <a:gd name="T22" fmla="*/ 16 w 182"/>
              <a:gd name="T23" fmla="*/ 112 h 141"/>
              <a:gd name="T24" fmla="*/ 166 w 182"/>
              <a:gd name="T25" fmla="*/ 112 h 141"/>
              <a:gd name="T26" fmla="*/ 166 w 182"/>
              <a:gd name="T27" fmla="*/ 141 h 141"/>
              <a:gd name="T28" fmla="*/ 16 w 182"/>
              <a:gd name="T29" fmla="*/ 141 h 141"/>
              <a:gd name="T30" fmla="*/ 0 w 182"/>
              <a:gd name="T31" fmla="*/ 125 h 141"/>
              <a:gd name="T32" fmla="*/ 16 w 182"/>
              <a:gd name="T33" fmla="*/ 141 h 141"/>
              <a:gd name="T34" fmla="*/ 0 w 182"/>
              <a:gd name="T35" fmla="*/ 141 h 141"/>
              <a:gd name="T36" fmla="*/ 0 w 182"/>
              <a:gd name="T37" fmla="*/ 125 h 141"/>
              <a:gd name="T38" fmla="*/ 16 w 182"/>
              <a:gd name="T39" fmla="*/ 141 h 141"/>
              <a:gd name="T40" fmla="*/ 29 w 182"/>
              <a:gd name="T41" fmla="*/ 0 h 141"/>
              <a:gd name="T42" fmla="*/ 29 w 182"/>
              <a:gd name="T43" fmla="*/ 125 h 141"/>
              <a:gd name="T44" fmla="*/ 0 w 182"/>
              <a:gd name="T45" fmla="*/ 125 h 141"/>
              <a:gd name="T46" fmla="*/ 0 w 182"/>
              <a:gd name="T47" fmla="*/ 0 h 141"/>
              <a:gd name="T48" fmla="*/ 29 w 182"/>
              <a:gd name="T49"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2" h="141">
                <a:moveTo>
                  <a:pt x="166" y="141"/>
                </a:moveTo>
                <a:lnTo>
                  <a:pt x="153" y="125"/>
                </a:lnTo>
                <a:lnTo>
                  <a:pt x="153" y="0"/>
                </a:lnTo>
                <a:lnTo>
                  <a:pt x="182" y="0"/>
                </a:lnTo>
                <a:lnTo>
                  <a:pt x="182" y="125"/>
                </a:lnTo>
                <a:lnTo>
                  <a:pt x="166" y="141"/>
                </a:lnTo>
                <a:close/>
                <a:moveTo>
                  <a:pt x="182" y="125"/>
                </a:moveTo>
                <a:lnTo>
                  <a:pt x="182" y="141"/>
                </a:lnTo>
                <a:lnTo>
                  <a:pt x="166" y="141"/>
                </a:lnTo>
                <a:lnTo>
                  <a:pt x="182" y="125"/>
                </a:lnTo>
                <a:close/>
                <a:moveTo>
                  <a:pt x="0" y="125"/>
                </a:moveTo>
                <a:lnTo>
                  <a:pt x="16" y="112"/>
                </a:lnTo>
                <a:lnTo>
                  <a:pt x="166" y="112"/>
                </a:lnTo>
                <a:lnTo>
                  <a:pt x="166" y="141"/>
                </a:lnTo>
                <a:lnTo>
                  <a:pt x="16" y="141"/>
                </a:lnTo>
                <a:lnTo>
                  <a:pt x="0" y="125"/>
                </a:lnTo>
                <a:close/>
                <a:moveTo>
                  <a:pt x="16" y="141"/>
                </a:moveTo>
                <a:lnTo>
                  <a:pt x="0" y="141"/>
                </a:lnTo>
                <a:lnTo>
                  <a:pt x="0" y="125"/>
                </a:lnTo>
                <a:lnTo>
                  <a:pt x="16" y="141"/>
                </a:lnTo>
                <a:close/>
                <a:moveTo>
                  <a:pt x="29" y="0"/>
                </a:moveTo>
                <a:lnTo>
                  <a:pt x="29" y="125"/>
                </a:lnTo>
                <a:lnTo>
                  <a:pt x="0" y="125"/>
                </a:lnTo>
                <a:lnTo>
                  <a:pt x="0" y="0"/>
                </a:lnTo>
                <a:lnTo>
                  <a:pt x="29" y="0"/>
                </a:lnTo>
                <a:close/>
              </a:path>
            </a:pathLst>
          </a:custGeom>
          <a:solidFill>
            <a:srgbClr val="DA25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 name="Freeform 69"/>
          <p:cNvSpPr>
            <a:spLocks noEditPoints="1"/>
          </p:cNvSpPr>
          <p:nvPr/>
        </p:nvSpPr>
        <p:spPr bwMode="auto">
          <a:xfrm>
            <a:off x="7372400" y="4987132"/>
            <a:ext cx="1430338" cy="38100"/>
          </a:xfrm>
          <a:custGeom>
            <a:avLst/>
            <a:gdLst>
              <a:gd name="T0" fmla="*/ 482 w 901"/>
              <a:gd name="T1" fmla="*/ 0 h 24"/>
              <a:gd name="T2" fmla="*/ 482 w 901"/>
              <a:gd name="T3" fmla="*/ 24 h 24"/>
              <a:gd name="T4" fmla="*/ 0 w 901"/>
              <a:gd name="T5" fmla="*/ 24 h 24"/>
              <a:gd name="T6" fmla="*/ 0 w 901"/>
              <a:gd name="T7" fmla="*/ 0 h 24"/>
              <a:gd name="T8" fmla="*/ 482 w 901"/>
              <a:gd name="T9" fmla="*/ 0 h 24"/>
              <a:gd name="T10" fmla="*/ 901 w 901"/>
              <a:gd name="T11" fmla="*/ 24 h 24"/>
              <a:gd name="T12" fmla="*/ 482 w 901"/>
              <a:gd name="T13" fmla="*/ 24 h 24"/>
              <a:gd name="T14" fmla="*/ 482 w 901"/>
              <a:gd name="T15" fmla="*/ 0 h 24"/>
              <a:gd name="T16" fmla="*/ 901 w 901"/>
              <a:gd name="T17" fmla="*/ 0 h 24"/>
              <a:gd name="T18" fmla="*/ 901 w 901"/>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1" h="24">
                <a:moveTo>
                  <a:pt x="482" y="0"/>
                </a:moveTo>
                <a:lnTo>
                  <a:pt x="482" y="24"/>
                </a:lnTo>
                <a:lnTo>
                  <a:pt x="0" y="24"/>
                </a:lnTo>
                <a:lnTo>
                  <a:pt x="0" y="0"/>
                </a:lnTo>
                <a:lnTo>
                  <a:pt x="482" y="0"/>
                </a:lnTo>
                <a:close/>
                <a:moveTo>
                  <a:pt x="901" y="24"/>
                </a:moveTo>
                <a:lnTo>
                  <a:pt x="482" y="24"/>
                </a:lnTo>
                <a:lnTo>
                  <a:pt x="482" y="0"/>
                </a:lnTo>
                <a:lnTo>
                  <a:pt x="901" y="0"/>
                </a:lnTo>
                <a:lnTo>
                  <a:pt x="901" y="24"/>
                </a:lnTo>
                <a:close/>
              </a:path>
            </a:pathLst>
          </a:custGeom>
          <a:solidFill>
            <a:srgbClr val="2816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 name="Rectangle 70"/>
          <p:cNvSpPr>
            <a:spLocks noChangeArrowheads="1"/>
          </p:cNvSpPr>
          <p:nvPr/>
        </p:nvSpPr>
        <p:spPr bwMode="auto">
          <a:xfrm>
            <a:off x="6415138" y="4987132"/>
            <a:ext cx="704850" cy="38100"/>
          </a:xfrm>
          <a:prstGeom prst="rect">
            <a:avLst/>
          </a:prstGeom>
          <a:solidFill>
            <a:srgbClr val="2816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 name="Rectangle 71"/>
          <p:cNvSpPr>
            <a:spLocks noChangeArrowheads="1"/>
          </p:cNvSpPr>
          <p:nvPr/>
        </p:nvSpPr>
        <p:spPr bwMode="auto">
          <a:xfrm>
            <a:off x="7135863" y="4987132"/>
            <a:ext cx="236537"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 name="Rectangle 72"/>
          <p:cNvSpPr>
            <a:spLocks noChangeArrowheads="1"/>
          </p:cNvSpPr>
          <p:nvPr/>
        </p:nvSpPr>
        <p:spPr bwMode="auto">
          <a:xfrm>
            <a:off x="8809088" y="4987132"/>
            <a:ext cx="984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 name="Freeform 73"/>
          <p:cNvSpPr>
            <a:spLocks noEditPoints="1"/>
          </p:cNvSpPr>
          <p:nvPr/>
        </p:nvSpPr>
        <p:spPr bwMode="auto">
          <a:xfrm>
            <a:off x="7623225" y="5361782"/>
            <a:ext cx="1298575" cy="39687"/>
          </a:xfrm>
          <a:custGeom>
            <a:avLst/>
            <a:gdLst>
              <a:gd name="T0" fmla="*/ 436 w 818"/>
              <a:gd name="T1" fmla="*/ 0 h 25"/>
              <a:gd name="T2" fmla="*/ 436 w 818"/>
              <a:gd name="T3" fmla="*/ 25 h 25"/>
              <a:gd name="T4" fmla="*/ 0 w 818"/>
              <a:gd name="T5" fmla="*/ 25 h 25"/>
              <a:gd name="T6" fmla="*/ 0 w 818"/>
              <a:gd name="T7" fmla="*/ 0 h 25"/>
              <a:gd name="T8" fmla="*/ 436 w 818"/>
              <a:gd name="T9" fmla="*/ 0 h 25"/>
              <a:gd name="T10" fmla="*/ 436 w 818"/>
              <a:gd name="T11" fmla="*/ 0 h 25"/>
              <a:gd name="T12" fmla="*/ 818 w 818"/>
              <a:gd name="T13" fmla="*/ 25 h 25"/>
              <a:gd name="T14" fmla="*/ 436 w 818"/>
              <a:gd name="T15" fmla="*/ 25 h 25"/>
              <a:gd name="T16" fmla="*/ 436 w 818"/>
              <a:gd name="T17" fmla="*/ 0 h 25"/>
              <a:gd name="T18" fmla="*/ 818 w 818"/>
              <a:gd name="T19" fmla="*/ 0 h 25"/>
              <a:gd name="T20" fmla="*/ 818 w 818"/>
              <a:gd name="T2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8" h="25">
                <a:moveTo>
                  <a:pt x="436" y="0"/>
                </a:moveTo>
                <a:lnTo>
                  <a:pt x="436" y="25"/>
                </a:lnTo>
                <a:lnTo>
                  <a:pt x="0" y="25"/>
                </a:lnTo>
                <a:lnTo>
                  <a:pt x="0" y="0"/>
                </a:lnTo>
                <a:lnTo>
                  <a:pt x="436" y="0"/>
                </a:lnTo>
                <a:lnTo>
                  <a:pt x="436" y="0"/>
                </a:lnTo>
                <a:close/>
                <a:moveTo>
                  <a:pt x="818" y="25"/>
                </a:moveTo>
                <a:lnTo>
                  <a:pt x="436" y="25"/>
                </a:lnTo>
                <a:lnTo>
                  <a:pt x="436" y="0"/>
                </a:lnTo>
                <a:lnTo>
                  <a:pt x="818" y="0"/>
                </a:lnTo>
                <a:lnTo>
                  <a:pt x="818" y="25"/>
                </a:lnTo>
                <a:close/>
              </a:path>
            </a:pathLst>
          </a:custGeom>
          <a:solidFill>
            <a:srgbClr val="2816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 name="Rectangle 74"/>
          <p:cNvSpPr>
            <a:spLocks noChangeArrowheads="1"/>
          </p:cNvSpPr>
          <p:nvPr/>
        </p:nvSpPr>
        <p:spPr bwMode="auto">
          <a:xfrm>
            <a:off x="6470700" y="5361782"/>
            <a:ext cx="909638" cy="39687"/>
          </a:xfrm>
          <a:prstGeom prst="rect">
            <a:avLst/>
          </a:prstGeom>
          <a:solidFill>
            <a:srgbClr val="2816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6" name="Rectangle 75"/>
          <p:cNvSpPr>
            <a:spLocks noChangeArrowheads="1"/>
          </p:cNvSpPr>
          <p:nvPr/>
        </p:nvSpPr>
        <p:spPr bwMode="auto">
          <a:xfrm>
            <a:off x="7380338" y="5361782"/>
            <a:ext cx="242887" cy="39687"/>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7" name="Freeform 76"/>
          <p:cNvSpPr>
            <a:spLocks noEditPoints="1"/>
          </p:cNvSpPr>
          <p:nvPr/>
        </p:nvSpPr>
        <p:spPr bwMode="auto">
          <a:xfrm>
            <a:off x="7853413" y="5723732"/>
            <a:ext cx="1081087" cy="46037"/>
          </a:xfrm>
          <a:custGeom>
            <a:avLst/>
            <a:gdLst>
              <a:gd name="T0" fmla="*/ 366 w 681"/>
              <a:gd name="T1" fmla="*/ 0 h 29"/>
              <a:gd name="T2" fmla="*/ 366 w 681"/>
              <a:gd name="T3" fmla="*/ 29 h 29"/>
              <a:gd name="T4" fmla="*/ 0 w 681"/>
              <a:gd name="T5" fmla="*/ 29 h 29"/>
              <a:gd name="T6" fmla="*/ 0 w 681"/>
              <a:gd name="T7" fmla="*/ 0 h 29"/>
              <a:gd name="T8" fmla="*/ 366 w 681"/>
              <a:gd name="T9" fmla="*/ 0 h 29"/>
              <a:gd name="T10" fmla="*/ 366 w 681"/>
              <a:gd name="T11" fmla="*/ 0 h 29"/>
              <a:gd name="T12" fmla="*/ 681 w 681"/>
              <a:gd name="T13" fmla="*/ 29 h 29"/>
              <a:gd name="T14" fmla="*/ 366 w 681"/>
              <a:gd name="T15" fmla="*/ 29 h 29"/>
              <a:gd name="T16" fmla="*/ 366 w 681"/>
              <a:gd name="T17" fmla="*/ 0 h 29"/>
              <a:gd name="T18" fmla="*/ 681 w 681"/>
              <a:gd name="T19" fmla="*/ 0 h 29"/>
              <a:gd name="T20" fmla="*/ 681 w 681"/>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1" h="29">
                <a:moveTo>
                  <a:pt x="366" y="0"/>
                </a:moveTo>
                <a:lnTo>
                  <a:pt x="366" y="29"/>
                </a:lnTo>
                <a:lnTo>
                  <a:pt x="0" y="29"/>
                </a:lnTo>
                <a:lnTo>
                  <a:pt x="0" y="0"/>
                </a:lnTo>
                <a:lnTo>
                  <a:pt x="366" y="0"/>
                </a:lnTo>
                <a:lnTo>
                  <a:pt x="366" y="0"/>
                </a:lnTo>
                <a:close/>
                <a:moveTo>
                  <a:pt x="681" y="29"/>
                </a:moveTo>
                <a:lnTo>
                  <a:pt x="366" y="29"/>
                </a:lnTo>
                <a:lnTo>
                  <a:pt x="366" y="0"/>
                </a:lnTo>
                <a:lnTo>
                  <a:pt x="681" y="0"/>
                </a:lnTo>
                <a:lnTo>
                  <a:pt x="681" y="29"/>
                </a:lnTo>
                <a:close/>
              </a:path>
            </a:pathLst>
          </a:custGeom>
          <a:solidFill>
            <a:srgbClr val="2816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 name="Rectangle 77"/>
          <p:cNvSpPr>
            <a:spLocks noChangeArrowheads="1"/>
          </p:cNvSpPr>
          <p:nvPr/>
        </p:nvSpPr>
        <p:spPr bwMode="auto">
          <a:xfrm>
            <a:off x="6443713" y="5723732"/>
            <a:ext cx="1166812" cy="46037"/>
          </a:xfrm>
          <a:prstGeom prst="rect">
            <a:avLst/>
          </a:prstGeom>
          <a:solidFill>
            <a:srgbClr val="2816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 name="Rectangle 78"/>
          <p:cNvSpPr>
            <a:spLocks noChangeArrowheads="1"/>
          </p:cNvSpPr>
          <p:nvPr/>
        </p:nvSpPr>
        <p:spPr bwMode="auto">
          <a:xfrm>
            <a:off x="7610525" y="5723732"/>
            <a:ext cx="242888" cy="46037"/>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 name="Freeform 79"/>
          <p:cNvSpPr>
            <a:spLocks noEditPoints="1"/>
          </p:cNvSpPr>
          <p:nvPr/>
        </p:nvSpPr>
        <p:spPr bwMode="auto">
          <a:xfrm>
            <a:off x="8104238" y="6125369"/>
            <a:ext cx="830262" cy="39688"/>
          </a:xfrm>
          <a:custGeom>
            <a:avLst/>
            <a:gdLst>
              <a:gd name="T0" fmla="*/ 278 w 523"/>
              <a:gd name="T1" fmla="*/ 0 h 25"/>
              <a:gd name="T2" fmla="*/ 278 w 523"/>
              <a:gd name="T3" fmla="*/ 25 h 25"/>
              <a:gd name="T4" fmla="*/ 0 w 523"/>
              <a:gd name="T5" fmla="*/ 25 h 25"/>
              <a:gd name="T6" fmla="*/ 0 w 523"/>
              <a:gd name="T7" fmla="*/ 0 h 25"/>
              <a:gd name="T8" fmla="*/ 278 w 523"/>
              <a:gd name="T9" fmla="*/ 0 h 25"/>
              <a:gd name="T10" fmla="*/ 278 w 523"/>
              <a:gd name="T11" fmla="*/ 0 h 25"/>
              <a:gd name="T12" fmla="*/ 523 w 523"/>
              <a:gd name="T13" fmla="*/ 25 h 25"/>
              <a:gd name="T14" fmla="*/ 278 w 523"/>
              <a:gd name="T15" fmla="*/ 25 h 25"/>
              <a:gd name="T16" fmla="*/ 278 w 523"/>
              <a:gd name="T17" fmla="*/ 0 h 25"/>
              <a:gd name="T18" fmla="*/ 523 w 523"/>
              <a:gd name="T19" fmla="*/ 0 h 25"/>
              <a:gd name="T20" fmla="*/ 523 w 523"/>
              <a:gd name="T2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3" h="25">
                <a:moveTo>
                  <a:pt x="278" y="0"/>
                </a:moveTo>
                <a:lnTo>
                  <a:pt x="278" y="25"/>
                </a:lnTo>
                <a:lnTo>
                  <a:pt x="0" y="25"/>
                </a:lnTo>
                <a:lnTo>
                  <a:pt x="0" y="0"/>
                </a:lnTo>
                <a:lnTo>
                  <a:pt x="278" y="0"/>
                </a:lnTo>
                <a:lnTo>
                  <a:pt x="278" y="0"/>
                </a:lnTo>
                <a:close/>
                <a:moveTo>
                  <a:pt x="523" y="25"/>
                </a:moveTo>
                <a:lnTo>
                  <a:pt x="278" y="25"/>
                </a:lnTo>
                <a:lnTo>
                  <a:pt x="278" y="0"/>
                </a:lnTo>
                <a:lnTo>
                  <a:pt x="523" y="0"/>
                </a:lnTo>
                <a:lnTo>
                  <a:pt x="523" y="25"/>
                </a:lnTo>
                <a:close/>
              </a:path>
            </a:pathLst>
          </a:custGeom>
          <a:solidFill>
            <a:srgbClr val="2816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 name="Rectangle 80"/>
          <p:cNvSpPr>
            <a:spLocks noChangeArrowheads="1"/>
          </p:cNvSpPr>
          <p:nvPr/>
        </p:nvSpPr>
        <p:spPr bwMode="auto">
          <a:xfrm>
            <a:off x="6456413" y="6125369"/>
            <a:ext cx="1404937" cy="39688"/>
          </a:xfrm>
          <a:prstGeom prst="rect">
            <a:avLst/>
          </a:prstGeom>
          <a:solidFill>
            <a:srgbClr val="2816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 name="Freeform 81"/>
          <p:cNvSpPr>
            <a:spLocks noEditPoints="1"/>
          </p:cNvSpPr>
          <p:nvPr/>
        </p:nvSpPr>
        <p:spPr bwMode="auto">
          <a:xfrm>
            <a:off x="7840713" y="6146007"/>
            <a:ext cx="284162" cy="223837"/>
          </a:xfrm>
          <a:custGeom>
            <a:avLst/>
            <a:gdLst>
              <a:gd name="T0" fmla="*/ 166 w 179"/>
              <a:gd name="T1" fmla="*/ 141 h 141"/>
              <a:gd name="T2" fmla="*/ 150 w 179"/>
              <a:gd name="T3" fmla="*/ 128 h 141"/>
              <a:gd name="T4" fmla="*/ 150 w 179"/>
              <a:gd name="T5" fmla="*/ 0 h 141"/>
              <a:gd name="T6" fmla="*/ 179 w 179"/>
              <a:gd name="T7" fmla="*/ 0 h 141"/>
              <a:gd name="T8" fmla="*/ 179 w 179"/>
              <a:gd name="T9" fmla="*/ 128 h 141"/>
              <a:gd name="T10" fmla="*/ 166 w 179"/>
              <a:gd name="T11" fmla="*/ 141 h 141"/>
              <a:gd name="T12" fmla="*/ 179 w 179"/>
              <a:gd name="T13" fmla="*/ 128 h 141"/>
              <a:gd name="T14" fmla="*/ 179 w 179"/>
              <a:gd name="T15" fmla="*/ 141 h 141"/>
              <a:gd name="T16" fmla="*/ 166 w 179"/>
              <a:gd name="T17" fmla="*/ 141 h 141"/>
              <a:gd name="T18" fmla="*/ 179 w 179"/>
              <a:gd name="T19" fmla="*/ 128 h 141"/>
              <a:gd name="T20" fmla="*/ 0 w 179"/>
              <a:gd name="T21" fmla="*/ 128 h 141"/>
              <a:gd name="T22" fmla="*/ 13 w 179"/>
              <a:gd name="T23" fmla="*/ 112 h 141"/>
              <a:gd name="T24" fmla="*/ 166 w 179"/>
              <a:gd name="T25" fmla="*/ 112 h 141"/>
              <a:gd name="T26" fmla="*/ 166 w 179"/>
              <a:gd name="T27" fmla="*/ 141 h 141"/>
              <a:gd name="T28" fmla="*/ 13 w 179"/>
              <a:gd name="T29" fmla="*/ 141 h 141"/>
              <a:gd name="T30" fmla="*/ 0 w 179"/>
              <a:gd name="T31" fmla="*/ 128 h 141"/>
              <a:gd name="T32" fmla="*/ 13 w 179"/>
              <a:gd name="T33" fmla="*/ 141 h 141"/>
              <a:gd name="T34" fmla="*/ 0 w 179"/>
              <a:gd name="T35" fmla="*/ 141 h 141"/>
              <a:gd name="T36" fmla="*/ 0 w 179"/>
              <a:gd name="T37" fmla="*/ 128 h 141"/>
              <a:gd name="T38" fmla="*/ 13 w 179"/>
              <a:gd name="T39" fmla="*/ 141 h 141"/>
              <a:gd name="T40" fmla="*/ 25 w 179"/>
              <a:gd name="T41" fmla="*/ 0 h 141"/>
              <a:gd name="T42" fmla="*/ 25 w 179"/>
              <a:gd name="T43" fmla="*/ 128 h 141"/>
              <a:gd name="T44" fmla="*/ 0 w 179"/>
              <a:gd name="T45" fmla="*/ 128 h 141"/>
              <a:gd name="T46" fmla="*/ 0 w 179"/>
              <a:gd name="T47" fmla="*/ 0 h 141"/>
              <a:gd name="T48" fmla="*/ 25 w 179"/>
              <a:gd name="T49"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9" h="141">
                <a:moveTo>
                  <a:pt x="166" y="141"/>
                </a:moveTo>
                <a:lnTo>
                  <a:pt x="150" y="128"/>
                </a:lnTo>
                <a:lnTo>
                  <a:pt x="150" y="0"/>
                </a:lnTo>
                <a:lnTo>
                  <a:pt x="179" y="0"/>
                </a:lnTo>
                <a:lnTo>
                  <a:pt x="179" y="128"/>
                </a:lnTo>
                <a:lnTo>
                  <a:pt x="166" y="141"/>
                </a:lnTo>
                <a:close/>
                <a:moveTo>
                  <a:pt x="179" y="128"/>
                </a:moveTo>
                <a:lnTo>
                  <a:pt x="179" y="141"/>
                </a:lnTo>
                <a:lnTo>
                  <a:pt x="166" y="141"/>
                </a:lnTo>
                <a:lnTo>
                  <a:pt x="179" y="128"/>
                </a:lnTo>
                <a:close/>
                <a:moveTo>
                  <a:pt x="0" y="128"/>
                </a:moveTo>
                <a:lnTo>
                  <a:pt x="13" y="112"/>
                </a:lnTo>
                <a:lnTo>
                  <a:pt x="166" y="112"/>
                </a:lnTo>
                <a:lnTo>
                  <a:pt x="166" y="141"/>
                </a:lnTo>
                <a:lnTo>
                  <a:pt x="13" y="141"/>
                </a:lnTo>
                <a:lnTo>
                  <a:pt x="0" y="128"/>
                </a:lnTo>
                <a:close/>
                <a:moveTo>
                  <a:pt x="13" y="141"/>
                </a:moveTo>
                <a:lnTo>
                  <a:pt x="0" y="141"/>
                </a:lnTo>
                <a:lnTo>
                  <a:pt x="0" y="128"/>
                </a:lnTo>
                <a:lnTo>
                  <a:pt x="13" y="141"/>
                </a:lnTo>
                <a:close/>
                <a:moveTo>
                  <a:pt x="25" y="0"/>
                </a:moveTo>
                <a:lnTo>
                  <a:pt x="25" y="128"/>
                </a:lnTo>
                <a:lnTo>
                  <a:pt x="0" y="128"/>
                </a:lnTo>
                <a:lnTo>
                  <a:pt x="0" y="0"/>
                </a:lnTo>
                <a:lnTo>
                  <a:pt x="25" y="0"/>
                </a:lnTo>
                <a:close/>
              </a:path>
            </a:pathLst>
          </a:custGeom>
          <a:solidFill>
            <a:srgbClr val="DA25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 name="Freeform 82"/>
          <p:cNvSpPr>
            <a:spLocks noEditPoints="1"/>
          </p:cNvSpPr>
          <p:nvPr/>
        </p:nvSpPr>
        <p:spPr bwMode="auto">
          <a:xfrm>
            <a:off x="8348713" y="6520657"/>
            <a:ext cx="573087" cy="39687"/>
          </a:xfrm>
          <a:custGeom>
            <a:avLst/>
            <a:gdLst>
              <a:gd name="T0" fmla="*/ 191 w 361"/>
              <a:gd name="T1" fmla="*/ 0 h 25"/>
              <a:gd name="T2" fmla="*/ 191 w 361"/>
              <a:gd name="T3" fmla="*/ 25 h 25"/>
              <a:gd name="T4" fmla="*/ 0 w 361"/>
              <a:gd name="T5" fmla="*/ 25 h 25"/>
              <a:gd name="T6" fmla="*/ 0 w 361"/>
              <a:gd name="T7" fmla="*/ 0 h 25"/>
              <a:gd name="T8" fmla="*/ 191 w 361"/>
              <a:gd name="T9" fmla="*/ 0 h 25"/>
              <a:gd name="T10" fmla="*/ 191 w 361"/>
              <a:gd name="T11" fmla="*/ 0 h 25"/>
              <a:gd name="T12" fmla="*/ 361 w 361"/>
              <a:gd name="T13" fmla="*/ 25 h 25"/>
              <a:gd name="T14" fmla="*/ 191 w 361"/>
              <a:gd name="T15" fmla="*/ 25 h 25"/>
              <a:gd name="T16" fmla="*/ 191 w 361"/>
              <a:gd name="T17" fmla="*/ 0 h 25"/>
              <a:gd name="T18" fmla="*/ 361 w 361"/>
              <a:gd name="T19" fmla="*/ 0 h 25"/>
              <a:gd name="T20" fmla="*/ 361 w 361"/>
              <a:gd name="T2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1" h="25">
                <a:moveTo>
                  <a:pt x="191" y="0"/>
                </a:moveTo>
                <a:lnTo>
                  <a:pt x="191" y="25"/>
                </a:lnTo>
                <a:lnTo>
                  <a:pt x="0" y="25"/>
                </a:lnTo>
                <a:lnTo>
                  <a:pt x="0" y="0"/>
                </a:lnTo>
                <a:lnTo>
                  <a:pt x="191" y="0"/>
                </a:lnTo>
                <a:lnTo>
                  <a:pt x="191" y="0"/>
                </a:lnTo>
                <a:close/>
                <a:moveTo>
                  <a:pt x="361" y="25"/>
                </a:moveTo>
                <a:lnTo>
                  <a:pt x="191" y="25"/>
                </a:lnTo>
                <a:lnTo>
                  <a:pt x="191" y="0"/>
                </a:lnTo>
                <a:lnTo>
                  <a:pt x="361" y="0"/>
                </a:lnTo>
                <a:lnTo>
                  <a:pt x="361" y="25"/>
                </a:lnTo>
                <a:close/>
              </a:path>
            </a:pathLst>
          </a:custGeom>
          <a:solidFill>
            <a:srgbClr val="2816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 name="Rectangle 83"/>
          <p:cNvSpPr>
            <a:spLocks noChangeArrowheads="1"/>
          </p:cNvSpPr>
          <p:nvPr/>
        </p:nvSpPr>
        <p:spPr bwMode="auto">
          <a:xfrm>
            <a:off x="6456413" y="6520657"/>
            <a:ext cx="1647825" cy="39687"/>
          </a:xfrm>
          <a:prstGeom prst="rect">
            <a:avLst/>
          </a:prstGeom>
          <a:solidFill>
            <a:srgbClr val="2816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5" name="Freeform 84"/>
          <p:cNvSpPr>
            <a:spLocks noEditPoints="1"/>
          </p:cNvSpPr>
          <p:nvPr/>
        </p:nvSpPr>
        <p:spPr bwMode="auto">
          <a:xfrm>
            <a:off x="8085188" y="6541294"/>
            <a:ext cx="282575" cy="223838"/>
          </a:xfrm>
          <a:custGeom>
            <a:avLst/>
            <a:gdLst>
              <a:gd name="T0" fmla="*/ 166 w 178"/>
              <a:gd name="T1" fmla="*/ 141 h 141"/>
              <a:gd name="T2" fmla="*/ 149 w 178"/>
              <a:gd name="T3" fmla="*/ 128 h 141"/>
              <a:gd name="T4" fmla="*/ 149 w 178"/>
              <a:gd name="T5" fmla="*/ 0 h 141"/>
              <a:gd name="T6" fmla="*/ 178 w 178"/>
              <a:gd name="T7" fmla="*/ 0 h 141"/>
              <a:gd name="T8" fmla="*/ 178 w 178"/>
              <a:gd name="T9" fmla="*/ 128 h 141"/>
              <a:gd name="T10" fmla="*/ 166 w 178"/>
              <a:gd name="T11" fmla="*/ 141 h 141"/>
              <a:gd name="T12" fmla="*/ 178 w 178"/>
              <a:gd name="T13" fmla="*/ 128 h 141"/>
              <a:gd name="T14" fmla="*/ 178 w 178"/>
              <a:gd name="T15" fmla="*/ 141 h 141"/>
              <a:gd name="T16" fmla="*/ 166 w 178"/>
              <a:gd name="T17" fmla="*/ 141 h 141"/>
              <a:gd name="T18" fmla="*/ 178 w 178"/>
              <a:gd name="T19" fmla="*/ 128 h 141"/>
              <a:gd name="T20" fmla="*/ 0 w 178"/>
              <a:gd name="T21" fmla="*/ 128 h 141"/>
              <a:gd name="T22" fmla="*/ 12 w 178"/>
              <a:gd name="T23" fmla="*/ 112 h 141"/>
              <a:gd name="T24" fmla="*/ 166 w 178"/>
              <a:gd name="T25" fmla="*/ 112 h 141"/>
              <a:gd name="T26" fmla="*/ 166 w 178"/>
              <a:gd name="T27" fmla="*/ 141 h 141"/>
              <a:gd name="T28" fmla="*/ 12 w 178"/>
              <a:gd name="T29" fmla="*/ 141 h 141"/>
              <a:gd name="T30" fmla="*/ 0 w 178"/>
              <a:gd name="T31" fmla="*/ 128 h 141"/>
              <a:gd name="T32" fmla="*/ 12 w 178"/>
              <a:gd name="T33" fmla="*/ 141 h 141"/>
              <a:gd name="T34" fmla="*/ 0 w 178"/>
              <a:gd name="T35" fmla="*/ 141 h 141"/>
              <a:gd name="T36" fmla="*/ 0 w 178"/>
              <a:gd name="T37" fmla="*/ 128 h 141"/>
              <a:gd name="T38" fmla="*/ 12 w 178"/>
              <a:gd name="T39" fmla="*/ 141 h 141"/>
              <a:gd name="T40" fmla="*/ 25 w 178"/>
              <a:gd name="T41" fmla="*/ 0 h 141"/>
              <a:gd name="T42" fmla="*/ 25 w 178"/>
              <a:gd name="T43" fmla="*/ 128 h 141"/>
              <a:gd name="T44" fmla="*/ 0 w 178"/>
              <a:gd name="T45" fmla="*/ 128 h 141"/>
              <a:gd name="T46" fmla="*/ 0 w 178"/>
              <a:gd name="T47" fmla="*/ 0 h 141"/>
              <a:gd name="T48" fmla="*/ 25 w 178"/>
              <a:gd name="T49"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8" h="141">
                <a:moveTo>
                  <a:pt x="166" y="141"/>
                </a:moveTo>
                <a:lnTo>
                  <a:pt x="149" y="128"/>
                </a:lnTo>
                <a:lnTo>
                  <a:pt x="149" y="0"/>
                </a:lnTo>
                <a:lnTo>
                  <a:pt x="178" y="0"/>
                </a:lnTo>
                <a:lnTo>
                  <a:pt x="178" y="128"/>
                </a:lnTo>
                <a:lnTo>
                  <a:pt x="166" y="141"/>
                </a:lnTo>
                <a:close/>
                <a:moveTo>
                  <a:pt x="178" y="128"/>
                </a:moveTo>
                <a:lnTo>
                  <a:pt x="178" y="141"/>
                </a:lnTo>
                <a:lnTo>
                  <a:pt x="166" y="141"/>
                </a:lnTo>
                <a:lnTo>
                  <a:pt x="178" y="128"/>
                </a:lnTo>
                <a:close/>
                <a:moveTo>
                  <a:pt x="0" y="128"/>
                </a:moveTo>
                <a:lnTo>
                  <a:pt x="12" y="112"/>
                </a:lnTo>
                <a:lnTo>
                  <a:pt x="166" y="112"/>
                </a:lnTo>
                <a:lnTo>
                  <a:pt x="166" y="141"/>
                </a:lnTo>
                <a:lnTo>
                  <a:pt x="12" y="141"/>
                </a:lnTo>
                <a:lnTo>
                  <a:pt x="0" y="128"/>
                </a:lnTo>
                <a:close/>
                <a:moveTo>
                  <a:pt x="12" y="141"/>
                </a:moveTo>
                <a:lnTo>
                  <a:pt x="0" y="141"/>
                </a:lnTo>
                <a:lnTo>
                  <a:pt x="0" y="128"/>
                </a:lnTo>
                <a:lnTo>
                  <a:pt x="12" y="141"/>
                </a:lnTo>
                <a:close/>
                <a:moveTo>
                  <a:pt x="25" y="0"/>
                </a:moveTo>
                <a:lnTo>
                  <a:pt x="25" y="128"/>
                </a:lnTo>
                <a:lnTo>
                  <a:pt x="0" y="128"/>
                </a:lnTo>
                <a:lnTo>
                  <a:pt x="0" y="0"/>
                </a:lnTo>
                <a:lnTo>
                  <a:pt x="25" y="0"/>
                </a:lnTo>
                <a:close/>
              </a:path>
            </a:pathLst>
          </a:custGeom>
          <a:solidFill>
            <a:srgbClr val="DA25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 name="Freeform 85"/>
          <p:cNvSpPr>
            <a:spLocks noEditPoints="1"/>
          </p:cNvSpPr>
          <p:nvPr/>
        </p:nvSpPr>
        <p:spPr bwMode="auto">
          <a:xfrm>
            <a:off x="6885038" y="4215607"/>
            <a:ext cx="1693862" cy="46037"/>
          </a:xfrm>
          <a:custGeom>
            <a:avLst/>
            <a:gdLst>
              <a:gd name="T0" fmla="*/ 573 w 1067"/>
              <a:gd name="T1" fmla="*/ 0 h 29"/>
              <a:gd name="T2" fmla="*/ 573 w 1067"/>
              <a:gd name="T3" fmla="*/ 29 h 29"/>
              <a:gd name="T4" fmla="*/ 0 w 1067"/>
              <a:gd name="T5" fmla="*/ 29 h 29"/>
              <a:gd name="T6" fmla="*/ 0 w 1067"/>
              <a:gd name="T7" fmla="*/ 0 h 29"/>
              <a:gd name="T8" fmla="*/ 573 w 1067"/>
              <a:gd name="T9" fmla="*/ 0 h 29"/>
              <a:gd name="T10" fmla="*/ 1067 w 1067"/>
              <a:gd name="T11" fmla="*/ 29 h 29"/>
              <a:gd name="T12" fmla="*/ 573 w 1067"/>
              <a:gd name="T13" fmla="*/ 29 h 29"/>
              <a:gd name="T14" fmla="*/ 573 w 1067"/>
              <a:gd name="T15" fmla="*/ 0 h 29"/>
              <a:gd name="T16" fmla="*/ 1067 w 1067"/>
              <a:gd name="T17" fmla="*/ 0 h 29"/>
              <a:gd name="T18" fmla="*/ 1067 w 1067"/>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29">
                <a:moveTo>
                  <a:pt x="573" y="0"/>
                </a:moveTo>
                <a:lnTo>
                  <a:pt x="573" y="29"/>
                </a:lnTo>
                <a:lnTo>
                  <a:pt x="0" y="29"/>
                </a:lnTo>
                <a:lnTo>
                  <a:pt x="0" y="0"/>
                </a:lnTo>
                <a:lnTo>
                  <a:pt x="573" y="0"/>
                </a:lnTo>
                <a:close/>
                <a:moveTo>
                  <a:pt x="1067" y="29"/>
                </a:moveTo>
                <a:lnTo>
                  <a:pt x="573" y="29"/>
                </a:lnTo>
                <a:lnTo>
                  <a:pt x="573" y="0"/>
                </a:lnTo>
                <a:lnTo>
                  <a:pt x="1067" y="0"/>
                </a:lnTo>
                <a:lnTo>
                  <a:pt x="1067" y="29"/>
                </a:lnTo>
                <a:close/>
              </a:path>
            </a:pathLst>
          </a:custGeom>
          <a:solidFill>
            <a:srgbClr val="2816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 name="Freeform 86"/>
          <p:cNvSpPr>
            <a:spLocks noEditPoints="1"/>
          </p:cNvSpPr>
          <p:nvPr/>
        </p:nvSpPr>
        <p:spPr bwMode="auto">
          <a:xfrm>
            <a:off x="8823375" y="4209257"/>
            <a:ext cx="104775" cy="46037"/>
          </a:xfrm>
          <a:custGeom>
            <a:avLst/>
            <a:gdLst>
              <a:gd name="T0" fmla="*/ 37 w 66"/>
              <a:gd name="T1" fmla="*/ 0 h 29"/>
              <a:gd name="T2" fmla="*/ 37 w 66"/>
              <a:gd name="T3" fmla="*/ 29 h 29"/>
              <a:gd name="T4" fmla="*/ 4 w 66"/>
              <a:gd name="T5" fmla="*/ 29 h 29"/>
              <a:gd name="T6" fmla="*/ 4 w 66"/>
              <a:gd name="T7" fmla="*/ 0 h 29"/>
              <a:gd name="T8" fmla="*/ 37 w 66"/>
              <a:gd name="T9" fmla="*/ 0 h 29"/>
              <a:gd name="T10" fmla="*/ 37 w 66"/>
              <a:gd name="T11" fmla="*/ 0 h 29"/>
              <a:gd name="T12" fmla="*/ 37 w 66"/>
              <a:gd name="T13" fmla="*/ 0 h 29"/>
              <a:gd name="T14" fmla="*/ 37 w 66"/>
              <a:gd name="T15" fmla="*/ 0 h 29"/>
              <a:gd name="T16" fmla="*/ 0 w 66"/>
              <a:gd name="T17" fmla="*/ 0 h 29"/>
              <a:gd name="T18" fmla="*/ 37 w 66"/>
              <a:gd name="T19" fmla="*/ 0 h 29"/>
              <a:gd name="T20" fmla="*/ 66 w 66"/>
              <a:gd name="T21" fmla="*/ 29 h 29"/>
              <a:gd name="T22" fmla="*/ 37 w 66"/>
              <a:gd name="T23" fmla="*/ 29 h 29"/>
              <a:gd name="T24" fmla="*/ 37 w 66"/>
              <a:gd name="T25" fmla="*/ 0 h 29"/>
              <a:gd name="T26" fmla="*/ 66 w 66"/>
              <a:gd name="T27" fmla="*/ 0 h 29"/>
              <a:gd name="T28" fmla="*/ 66 w 66"/>
              <a:gd name="T2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29">
                <a:moveTo>
                  <a:pt x="37" y="0"/>
                </a:moveTo>
                <a:lnTo>
                  <a:pt x="37" y="29"/>
                </a:lnTo>
                <a:lnTo>
                  <a:pt x="4" y="29"/>
                </a:lnTo>
                <a:lnTo>
                  <a:pt x="4" y="0"/>
                </a:lnTo>
                <a:lnTo>
                  <a:pt x="37" y="0"/>
                </a:lnTo>
                <a:lnTo>
                  <a:pt x="37" y="0"/>
                </a:lnTo>
                <a:close/>
                <a:moveTo>
                  <a:pt x="37" y="0"/>
                </a:moveTo>
                <a:lnTo>
                  <a:pt x="37" y="0"/>
                </a:lnTo>
                <a:lnTo>
                  <a:pt x="0" y="0"/>
                </a:lnTo>
                <a:lnTo>
                  <a:pt x="37" y="0"/>
                </a:lnTo>
                <a:close/>
                <a:moveTo>
                  <a:pt x="66" y="29"/>
                </a:moveTo>
                <a:lnTo>
                  <a:pt x="37" y="29"/>
                </a:lnTo>
                <a:lnTo>
                  <a:pt x="37" y="0"/>
                </a:lnTo>
                <a:lnTo>
                  <a:pt x="66" y="0"/>
                </a:lnTo>
                <a:lnTo>
                  <a:pt x="66" y="29"/>
                </a:lnTo>
                <a:close/>
              </a:path>
            </a:pathLst>
          </a:custGeom>
          <a:solidFill>
            <a:srgbClr val="2816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8" name="Rectangle 87"/>
          <p:cNvSpPr>
            <a:spLocks noChangeArrowheads="1"/>
          </p:cNvSpPr>
          <p:nvPr/>
        </p:nvSpPr>
        <p:spPr bwMode="auto">
          <a:xfrm>
            <a:off x="6456413" y="4215607"/>
            <a:ext cx="185737" cy="46037"/>
          </a:xfrm>
          <a:prstGeom prst="rect">
            <a:avLst/>
          </a:prstGeom>
          <a:solidFill>
            <a:srgbClr val="2816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9" name="Freeform 88"/>
          <p:cNvSpPr>
            <a:spLocks noEditPoints="1"/>
          </p:cNvSpPr>
          <p:nvPr/>
        </p:nvSpPr>
        <p:spPr bwMode="auto">
          <a:xfrm>
            <a:off x="6621513" y="4242594"/>
            <a:ext cx="290512" cy="223838"/>
          </a:xfrm>
          <a:custGeom>
            <a:avLst/>
            <a:gdLst>
              <a:gd name="T0" fmla="*/ 166 w 183"/>
              <a:gd name="T1" fmla="*/ 141 h 141"/>
              <a:gd name="T2" fmla="*/ 154 w 183"/>
              <a:gd name="T3" fmla="*/ 124 h 141"/>
              <a:gd name="T4" fmla="*/ 154 w 183"/>
              <a:gd name="T5" fmla="*/ 0 h 141"/>
              <a:gd name="T6" fmla="*/ 183 w 183"/>
              <a:gd name="T7" fmla="*/ 0 h 141"/>
              <a:gd name="T8" fmla="*/ 183 w 183"/>
              <a:gd name="T9" fmla="*/ 124 h 141"/>
              <a:gd name="T10" fmla="*/ 166 w 183"/>
              <a:gd name="T11" fmla="*/ 141 h 141"/>
              <a:gd name="T12" fmla="*/ 183 w 183"/>
              <a:gd name="T13" fmla="*/ 124 h 141"/>
              <a:gd name="T14" fmla="*/ 183 w 183"/>
              <a:gd name="T15" fmla="*/ 141 h 141"/>
              <a:gd name="T16" fmla="*/ 166 w 183"/>
              <a:gd name="T17" fmla="*/ 141 h 141"/>
              <a:gd name="T18" fmla="*/ 183 w 183"/>
              <a:gd name="T19" fmla="*/ 124 h 141"/>
              <a:gd name="T20" fmla="*/ 0 w 183"/>
              <a:gd name="T21" fmla="*/ 124 h 141"/>
              <a:gd name="T22" fmla="*/ 17 w 183"/>
              <a:gd name="T23" fmla="*/ 112 h 141"/>
              <a:gd name="T24" fmla="*/ 166 w 183"/>
              <a:gd name="T25" fmla="*/ 112 h 141"/>
              <a:gd name="T26" fmla="*/ 166 w 183"/>
              <a:gd name="T27" fmla="*/ 141 h 141"/>
              <a:gd name="T28" fmla="*/ 17 w 183"/>
              <a:gd name="T29" fmla="*/ 141 h 141"/>
              <a:gd name="T30" fmla="*/ 0 w 183"/>
              <a:gd name="T31" fmla="*/ 124 h 141"/>
              <a:gd name="T32" fmla="*/ 17 w 183"/>
              <a:gd name="T33" fmla="*/ 141 h 141"/>
              <a:gd name="T34" fmla="*/ 0 w 183"/>
              <a:gd name="T35" fmla="*/ 141 h 141"/>
              <a:gd name="T36" fmla="*/ 0 w 183"/>
              <a:gd name="T37" fmla="*/ 124 h 141"/>
              <a:gd name="T38" fmla="*/ 17 w 183"/>
              <a:gd name="T39" fmla="*/ 141 h 141"/>
              <a:gd name="T40" fmla="*/ 29 w 183"/>
              <a:gd name="T41" fmla="*/ 0 h 141"/>
              <a:gd name="T42" fmla="*/ 29 w 183"/>
              <a:gd name="T43" fmla="*/ 124 h 141"/>
              <a:gd name="T44" fmla="*/ 0 w 183"/>
              <a:gd name="T45" fmla="*/ 124 h 141"/>
              <a:gd name="T46" fmla="*/ 0 w 183"/>
              <a:gd name="T47" fmla="*/ 0 h 141"/>
              <a:gd name="T48" fmla="*/ 29 w 183"/>
              <a:gd name="T49"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3" h="141">
                <a:moveTo>
                  <a:pt x="166" y="141"/>
                </a:moveTo>
                <a:lnTo>
                  <a:pt x="154" y="124"/>
                </a:lnTo>
                <a:lnTo>
                  <a:pt x="154" y="0"/>
                </a:lnTo>
                <a:lnTo>
                  <a:pt x="183" y="0"/>
                </a:lnTo>
                <a:lnTo>
                  <a:pt x="183" y="124"/>
                </a:lnTo>
                <a:lnTo>
                  <a:pt x="166" y="141"/>
                </a:lnTo>
                <a:close/>
                <a:moveTo>
                  <a:pt x="183" y="124"/>
                </a:moveTo>
                <a:lnTo>
                  <a:pt x="183" y="141"/>
                </a:lnTo>
                <a:lnTo>
                  <a:pt x="166" y="141"/>
                </a:lnTo>
                <a:lnTo>
                  <a:pt x="183" y="124"/>
                </a:lnTo>
                <a:close/>
                <a:moveTo>
                  <a:pt x="0" y="124"/>
                </a:moveTo>
                <a:lnTo>
                  <a:pt x="17" y="112"/>
                </a:lnTo>
                <a:lnTo>
                  <a:pt x="166" y="112"/>
                </a:lnTo>
                <a:lnTo>
                  <a:pt x="166" y="141"/>
                </a:lnTo>
                <a:lnTo>
                  <a:pt x="17" y="141"/>
                </a:lnTo>
                <a:lnTo>
                  <a:pt x="0" y="124"/>
                </a:lnTo>
                <a:close/>
                <a:moveTo>
                  <a:pt x="17" y="141"/>
                </a:moveTo>
                <a:lnTo>
                  <a:pt x="0" y="141"/>
                </a:lnTo>
                <a:lnTo>
                  <a:pt x="0" y="124"/>
                </a:lnTo>
                <a:lnTo>
                  <a:pt x="17" y="141"/>
                </a:lnTo>
                <a:close/>
                <a:moveTo>
                  <a:pt x="29" y="0"/>
                </a:moveTo>
                <a:lnTo>
                  <a:pt x="29" y="124"/>
                </a:lnTo>
                <a:lnTo>
                  <a:pt x="0" y="124"/>
                </a:lnTo>
                <a:lnTo>
                  <a:pt x="0" y="0"/>
                </a:lnTo>
                <a:lnTo>
                  <a:pt x="29" y="0"/>
                </a:lnTo>
                <a:close/>
              </a:path>
            </a:pathLst>
          </a:custGeom>
          <a:solidFill>
            <a:srgbClr val="DA25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0" name="Freeform 89"/>
          <p:cNvSpPr>
            <a:spLocks noEditPoints="1"/>
          </p:cNvSpPr>
          <p:nvPr/>
        </p:nvSpPr>
        <p:spPr bwMode="auto">
          <a:xfrm>
            <a:off x="8551913" y="4221957"/>
            <a:ext cx="284162" cy="223837"/>
          </a:xfrm>
          <a:custGeom>
            <a:avLst/>
            <a:gdLst>
              <a:gd name="T0" fmla="*/ 166 w 179"/>
              <a:gd name="T1" fmla="*/ 141 h 141"/>
              <a:gd name="T2" fmla="*/ 154 w 179"/>
              <a:gd name="T3" fmla="*/ 129 h 141"/>
              <a:gd name="T4" fmla="*/ 154 w 179"/>
              <a:gd name="T5" fmla="*/ 0 h 141"/>
              <a:gd name="T6" fmla="*/ 179 w 179"/>
              <a:gd name="T7" fmla="*/ 0 h 141"/>
              <a:gd name="T8" fmla="*/ 179 w 179"/>
              <a:gd name="T9" fmla="*/ 129 h 141"/>
              <a:gd name="T10" fmla="*/ 166 w 179"/>
              <a:gd name="T11" fmla="*/ 141 h 141"/>
              <a:gd name="T12" fmla="*/ 179 w 179"/>
              <a:gd name="T13" fmla="*/ 129 h 141"/>
              <a:gd name="T14" fmla="*/ 179 w 179"/>
              <a:gd name="T15" fmla="*/ 141 h 141"/>
              <a:gd name="T16" fmla="*/ 166 w 179"/>
              <a:gd name="T17" fmla="*/ 141 h 141"/>
              <a:gd name="T18" fmla="*/ 179 w 179"/>
              <a:gd name="T19" fmla="*/ 129 h 141"/>
              <a:gd name="T20" fmla="*/ 0 w 179"/>
              <a:gd name="T21" fmla="*/ 129 h 141"/>
              <a:gd name="T22" fmla="*/ 13 w 179"/>
              <a:gd name="T23" fmla="*/ 112 h 141"/>
              <a:gd name="T24" fmla="*/ 166 w 179"/>
              <a:gd name="T25" fmla="*/ 112 h 141"/>
              <a:gd name="T26" fmla="*/ 166 w 179"/>
              <a:gd name="T27" fmla="*/ 141 h 141"/>
              <a:gd name="T28" fmla="*/ 13 w 179"/>
              <a:gd name="T29" fmla="*/ 141 h 141"/>
              <a:gd name="T30" fmla="*/ 0 w 179"/>
              <a:gd name="T31" fmla="*/ 129 h 141"/>
              <a:gd name="T32" fmla="*/ 13 w 179"/>
              <a:gd name="T33" fmla="*/ 141 h 141"/>
              <a:gd name="T34" fmla="*/ 0 w 179"/>
              <a:gd name="T35" fmla="*/ 141 h 141"/>
              <a:gd name="T36" fmla="*/ 0 w 179"/>
              <a:gd name="T37" fmla="*/ 129 h 141"/>
              <a:gd name="T38" fmla="*/ 13 w 179"/>
              <a:gd name="T39" fmla="*/ 141 h 141"/>
              <a:gd name="T40" fmla="*/ 29 w 179"/>
              <a:gd name="T41" fmla="*/ 0 h 141"/>
              <a:gd name="T42" fmla="*/ 29 w 179"/>
              <a:gd name="T43" fmla="*/ 129 h 141"/>
              <a:gd name="T44" fmla="*/ 0 w 179"/>
              <a:gd name="T45" fmla="*/ 129 h 141"/>
              <a:gd name="T46" fmla="*/ 0 w 179"/>
              <a:gd name="T47" fmla="*/ 0 h 141"/>
              <a:gd name="T48" fmla="*/ 29 w 179"/>
              <a:gd name="T49"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9" h="141">
                <a:moveTo>
                  <a:pt x="166" y="141"/>
                </a:moveTo>
                <a:lnTo>
                  <a:pt x="154" y="129"/>
                </a:lnTo>
                <a:lnTo>
                  <a:pt x="154" y="0"/>
                </a:lnTo>
                <a:lnTo>
                  <a:pt x="179" y="0"/>
                </a:lnTo>
                <a:lnTo>
                  <a:pt x="179" y="129"/>
                </a:lnTo>
                <a:lnTo>
                  <a:pt x="166" y="141"/>
                </a:lnTo>
                <a:close/>
                <a:moveTo>
                  <a:pt x="179" y="129"/>
                </a:moveTo>
                <a:lnTo>
                  <a:pt x="179" y="141"/>
                </a:lnTo>
                <a:lnTo>
                  <a:pt x="166" y="141"/>
                </a:lnTo>
                <a:lnTo>
                  <a:pt x="179" y="129"/>
                </a:lnTo>
                <a:close/>
                <a:moveTo>
                  <a:pt x="0" y="129"/>
                </a:moveTo>
                <a:lnTo>
                  <a:pt x="13" y="112"/>
                </a:lnTo>
                <a:lnTo>
                  <a:pt x="166" y="112"/>
                </a:lnTo>
                <a:lnTo>
                  <a:pt x="166" y="141"/>
                </a:lnTo>
                <a:lnTo>
                  <a:pt x="13" y="141"/>
                </a:lnTo>
                <a:lnTo>
                  <a:pt x="0" y="129"/>
                </a:lnTo>
                <a:close/>
                <a:moveTo>
                  <a:pt x="13" y="141"/>
                </a:moveTo>
                <a:lnTo>
                  <a:pt x="0" y="141"/>
                </a:lnTo>
                <a:lnTo>
                  <a:pt x="0" y="129"/>
                </a:lnTo>
                <a:lnTo>
                  <a:pt x="13" y="141"/>
                </a:lnTo>
                <a:close/>
                <a:moveTo>
                  <a:pt x="29" y="0"/>
                </a:moveTo>
                <a:lnTo>
                  <a:pt x="29" y="129"/>
                </a:lnTo>
                <a:lnTo>
                  <a:pt x="0" y="129"/>
                </a:lnTo>
                <a:lnTo>
                  <a:pt x="0" y="0"/>
                </a:lnTo>
                <a:lnTo>
                  <a:pt x="29" y="0"/>
                </a:lnTo>
                <a:close/>
              </a:path>
            </a:pathLst>
          </a:custGeom>
          <a:solidFill>
            <a:srgbClr val="DA25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1" name="Freeform 90"/>
          <p:cNvSpPr>
            <a:spLocks noEditPoints="1"/>
          </p:cNvSpPr>
          <p:nvPr/>
        </p:nvSpPr>
        <p:spPr bwMode="auto">
          <a:xfrm>
            <a:off x="6621513" y="3774282"/>
            <a:ext cx="1712912" cy="46037"/>
          </a:xfrm>
          <a:custGeom>
            <a:avLst/>
            <a:gdLst>
              <a:gd name="T0" fmla="*/ 581 w 1079"/>
              <a:gd name="T1" fmla="*/ 0 h 29"/>
              <a:gd name="T2" fmla="*/ 581 w 1079"/>
              <a:gd name="T3" fmla="*/ 29 h 29"/>
              <a:gd name="T4" fmla="*/ 0 w 1079"/>
              <a:gd name="T5" fmla="*/ 29 h 29"/>
              <a:gd name="T6" fmla="*/ 0 w 1079"/>
              <a:gd name="T7" fmla="*/ 0 h 29"/>
              <a:gd name="T8" fmla="*/ 581 w 1079"/>
              <a:gd name="T9" fmla="*/ 0 h 29"/>
              <a:gd name="T10" fmla="*/ 581 w 1079"/>
              <a:gd name="T11" fmla="*/ 0 h 29"/>
              <a:gd name="T12" fmla="*/ 1079 w 1079"/>
              <a:gd name="T13" fmla="*/ 29 h 29"/>
              <a:gd name="T14" fmla="*/ 581 w 1079"/>
              <a:gd name="T15" fmla="*/ 29 h 29"/>
              <a:gd name="T16" fmla="*/ 581 w 1079"/>
              <a:gd name="T17" fmla="*/ 0 h 29"/>
              <a:gd name="T18" fmla="*/ 1079 w 1079"/>
              <a:gd name="T19" fmla="*/ 0 h 29"/>
              <a:gd name="T20" fmla="*/ 1079 w 1079"/>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9" h="29">
                <a:moveTo>
                  <a:pt x="581" y="0"/>
                </a:moveTo>
                <a:lnTo>
                  <a:pt x="581" y="29"/>
                </a:lnTo>
                <a:lnTo>
                  <a:pt x="0" y="29"/>
                </a:lnTo>
                <a:lnTo>
                  <a:pt x="0" y="0"/>
                </a:lnTo>
                <a:lnTo>
                  <a:pt x="581" y="0"/>
                </a:lnTo>
                <a:lnTo>
                  <a:pt x="581" y="0"/>
                </a:lnTo>
                <a:close/>
                <a:moveTo>
                  <a:pt x="1079" y="29"/>
                </a:moveTo>
                <a:lnTo>
                  <a:pt x="581" y="29"/>
                </a:lnTo>
                <a:lnTo>
                  <a:pt x="581" y="0"/>
                </a:lnTo>
                <a:lnTo>
                  <a:pt x="1079" y="0"/>
                </a:lnTo>
                <a:lnTo>
                  <a:pt x="1079" y="29"/>
                </a:lnTo>
                <a:close/>
              </a:path>
            </a:pathLst>
          </a:custGeom>
          <a:solidFill>
            <a:srgbClr val="2816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 name="Freeform 91"/>
          <p:cNvSpPr>
            <a:spLocks noEditPoints="1"/>
          </p:cNvSpPr>
          <p:nvPr/>
        </p:nvSpPr>
        <p:spPr bwMode="auto">
          <a:xfrm>
            <a:off x="8578900" y="3767932"/>
            <a:ext cx="342900" cy="46037"/>
          </a:xfrm>
          <a:custGeom>
            <a:avLst/>
            <a:gdLst>
              <a:gd name="T0" fmla="*/ 116 w 216"/>
              <a:gd name="T1" fmla="*/ 0 h 29"/>
              <a:gd name="T2" fmla="*/ 116 w 216"/>
              <a:gd name="T3" fmla="*/ 29 h 29"/>
              <a:gd name="T4" fmla="*/ 0 w 216"/>
              <a:gd name="T5" fmla="*/ 29 h 29"/>
              <a:gd name="T6" fmla="*/ 0 w 216"/>
              <a:gd name="T7" fmla="*/ 0 h 29"/>
              <a:gd name="T8" fmla="*/ 116 w 216"/>
              <a:gd name="T9" fmla="*/ 0 h 29"/>
              <a:gd name="T10" fmla="*/ 216 w 216"/>
              <a:gd name="T11" fmla="*/ 29 h 29"/>
              <a:gd name="T12" fmla="*/ 116 w 216"/>
              <a:gd name="T13" fmla="*/ 29 h 29"/>
              <a:gd name="T14" fmla="*/ 116 w 216"/>
              <a:gd name="T15" fmla="*/ 0 h 29"/>
              <a:gd name="T16" fmla="*/ 216 w 216"/>
              <a:gd name="T17" fmla="*/ 0 h 29"/>
              <a:gd name="T18" fmla="*/ 216 w 216"/>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9">
                <a:moveTo>
                  <a:pt x="116" y="0"/>
                </a:moveTo>
                <a:lnTo>
                  <a:pt x="116" y="29"/>
                </a:lnTo>
                <a:lnTo>
                  <a:pt x="0" y="29"/>
                </a:lnTo>
                <a:lnTo>
                  <a:pt x="0" y="0"/>
                </a:lnTo>
                <a:lnTo>
                  <a:pt x="116" y="0"/>
                </a:lnTo>
                <a:close/>
                <a:moveTo>
                  <a:pt x="216" y="29"/>
                </a:moveTo>
                <a:lnTo>
                  <a:pt x="116" y="29"/>
                </a:lnTo>
                <a:lnTo>
                  <a:pt x="116" y="0"/>
                </a:lnTo>
                <a:lnTo>
                  <a:pt x="216" y="0"/>
                </a:lnTo>
                <a:lnTo>
                  <a:pt x="216" y="29"/>
                </a:lnTo>
                <a:close/>
              </a:path>
            </a:pathLst>
          </a:custGeom>
          <a:solidFill>
            <a:srgbClr val="2816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 name="Freeform 92"/>
          <p:cNvSpPr>
            <a:spLocks noEditPoints="1"/>
          </p:cNvSpPr>
          <p:nvPr/>
        </p:nvSpPr>
        <p:spPr bwMode="auto">
          <a:xfrm>
            <a:off x="8315375" y="3788569"/>
            <a:ext cx="282575" cy="230188"/>
          </a:xfrm>
          <a:custGeom>
            <a:avLst/>
            <a:gdLst>
              <a:gd name="T0" fmla="*/ 166 w 178"/>
              <a:gd name="T1" fmla="*/ 145 h 145"/>
              <a:gd name="T2" fmla="*/ 154 w 178"/>
              <a:gd name="T3" fmla="*/ 128 h 145"/>
              <a:gd name="T4" fmla="*/ 154 w 178"/>
              <a:gd name="T5" fmla="*/ 0 h 145"/>
              <a:gd name="T6" fmla="*/ 178 w 178"/>
              <a:gd name="T7" fmla="*/ 0 h 145"/>
              <a:gd name="T8" fmla="*/ 178 w 178"/>
              <a:gd name="T9" fmla="*/ 128 h 145"/>
              <a:gd name="T10" fmla="*/ 166 w 178"/>
              <a:gd name="T11" fmla="*/ 145 h 145"/>
              <a:gd name="T12" fmla="*/ 178 w 178"/>
              <a:gd name="T13" fmla="*/ 128 h 145"/>
              <a:gd name="T14" fmla="*/ 178 w 178"/>
              <a:gd name="T15" fmla="*/ 145 h 145"/>
              <a:gd name="T16" fmla="*/ 166 w 178"/>
              <a:gd name="T17" fmla="*/ 145 h 145"/>
              <a:gd name="T18" fmla="*/ 178 w 178"/>
              <a:gd name="T19" fmla="*/ 128 h 145"/>
              <a:gd name="T20" fmla="*/ 0 w 178"/>
              <a:gd name="T21" fmla="*/ 128 h 145"/>
              <a:gd name="T22" fmla="*/ 12 w 178"/>
              <a:gd name="T23" fmla="*/ 116 h 145"/>
              <a:gd name="T24" fmla="*/ 166 w 178"/>
              <a:gd name="T25" fmla="*/ 116 h 145"/>
              <a:gd name="T26" fmla="*/ 166 w 178"/>
              <a:gd name="T27" fmla="*/ 145 h 145"/>
              <a:gd name="T28" fmla="*/ 12 w 178"/>
              <a:gd name="T29" fmla="*/ 145 h 145"/>
              <a:gd name="T30" fmla="*/ 0 w 178"/>
              <a:gd name="T31" fmla="*/ 128 h 145"/>
              <a:gd name="T32" fmla="*/ 12 w 178"/>
              <a:gd name="T33" fmla="*/ 145 h 145"/>
              <a:gd name="T34" fmla="*/ 0 w 178"/>
              <a:gd name="T35" fmla="*/ 145 h 145"/>
              <a:gd name="T36" fmla="*/ 0 w 178"/>
              <a:gd name="T37" fmla="*/ 128 h 145"/>
              <a:gd name="T38" fmla="*/ 12 w 178"/>
              <a:gd name="T39" fmla="*/ 145 h 145"/>
              <a:gd name="T40" fmla="*/ 29 w 178"/>
              <a:gd name="T41" fmla="*/ 4 h 145"/>
              <a:gd name="T42" fmla="*/ 29 w 178"/>
              <a:gd name="T43" fmla="*/ 128 h 145"/>
              <a:gd name="T44" fmla="*/ 0 w 178"/>
              <a:gd name="T45" fmla="*/ 128 h 145"/>
              <a:gd name="T46" fmla="*/ 0 w 178"/>
              <a:gd name="T47" fmla="*/ 4 h 145"/>
              <a:gd name="T48" fmla="*/ 29 w 178"/>
              <a:gd name="T49" fmla="*/ 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8" h="145">
                <a:moveTo>
                  <a:pt x="166" y="145"/>
                </a:moveTo>
                <a:lnTo>
                  <a:pt x="154" y="128"/>
                </a:lnTo>
                <a:lnTo>
                  <a:pt x="154" y="0"/>
                </a:lnTo>
                <a:lnTo>
                  <a:pt x="178" y="0"/>
                </a:lnTo>
                <a:lnTo>
                  <a:pt x="178" y="128"/>
                </a:lnTo>
                <a:lnTo>
                  <a:pt x="166" y="145"/>
                </a:lnTo>
                <a:close/>
                <a:moveTo>
                  <a:pt x="178" y="128"/>
                </a:moveTo>
                <a:lnTo>
                  <a:pt x="178" y="145"/>
                </a:lnTo>
                <a:lnTo>
                  <a:pt x="166" y="145"/>
                </a:lnTo>
                <a:lnTo>
                  <a:pt x="178" y="128"/>
                </a:lnTo>
                <a:close/>
                <a:moveTo>
                  <a:pt x="0" y="128"/>
                </a:moveTo>
                <a:lnTo>
                  <a:pt x="12" y="116"/>
                </a:lnTo>
                <a:lnTo>
                  <a:pt x="166" y="116"/>
                </a:lnTo>
                <a:lnTo>
                  <a:pt x="166" y="145"/>
                </a:lnTo>
                <a:lnTo>
                  <a:pt x="12" y="145"/>
                </a:lnTo>
                <a:lnTo>
                  <a:pt x="0" y="128"/>
                </a:lnTo>
                <a:close/>
                <a:moveTo>
                  <a:pt x="12" y="145"/>
                </a:moveTo>
                <a:lnTo>
                  <a:pt x="0" y="145"/>
                </a:lnTo>
                <a:lnTo>
                  <a:pt x="0" y="128"/>
                </a:lnTo>
                <a:lnTo>
                  <a:pt x="12" y="145"/>
                </a:lnTo>
                <a:close/>
                <a:moveTo>
                  <a:pt x="29" y="4"/>
                </a:moveTo>
                <a:lnTo>
                  <a:pt x="29" y="128"/>
                </a:lnTo>
                <a:lnTo>
                  <a:pt x="0" y="128"/>
                </a:lnTo>
                <a:lnTo>
                  <a:pt x="0" y="4"/>
                </a:lnTo>
                <a:lnTo>
                  <a:pt x="29" y="4"/>
                </a:lnTo>
                <a:close/>
              </a:path>
            </a:pathLst>
          </a:custGeom>
          <a:solidFill>
            <a:srgbClr val="DA25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 name="Freeform 93"/>
          <p:cNvSpPr>
            <a:spLocks noEditPoints="1"/>
          </p:cNvSpPr>
          <p:nvPr/>
        </p:nvSpPr>
        <p:spPr bwMode="auto">
          <a:xfrm>
            <a:off x="6408788" y="3807619"/>
            <a:ext cx="230187" cy="230188"/>
          </a:xfrm>
          <a:custGeom>
            <a:avLst/>
            <a:gdLst>
              <a:gd name="T0" fmla="*/ 133 w 145"/>
              <a:gd name="T1" fmla="*/ 145 h 145"/>
              <a:gd name="T2" fmla="*/ 116 w 145"/>
              <a:gd name="T3" fmla="*/ 133 h 145"/>
              <a:gd name="T4" fmla="*/ 116 w 145"/>
              <a:gd name="T5" fmla="*/ 0 h 145"/>
              <a:gd name="T6" fmla="*/ 145 w 145"/>
              <a:gd name="T7" fmla="*/ 0 h 145"/>
              <a:gd name="T8" fmla="*/ 145 w 145"/>
              <a:gd name="T9" fmla="*/ 133 h 145"/>
              <a:gd name="T10" fmla="*/ 133 w 145"/>
              <a:gd name="T11" fmla="*/ 145 h 145"/>
              <a:gd name="T12" fmla="*/ 145 w 145"/>
              <a:gd name="T13" fmla="*/ 133 h 145"/>
              <a:gd name="T14" fmla="*/ 145 w 145"/>
              <a:gd name="T15" fmla="*/ 145 h 145"/>
              <a:gd name="T16" fmla="*/ 133 w 145"/>
              <a:gd name="T17" fmla="*/ 145 h 145"/>
              <a:gd name="T18" fmla="*/ 145 w 145"/>
              <a:gd name="T19" fmla="*/ 133 h 145"/>
              <a:gd name="T20" fmla="*/ 0 w 145"/>
              <a:gd name="T21" fmla="*/ 120 h 145"/>
              <a:gd name="T22" fmla="*/ 133 w 145"/>
              <a:gd name="T23" fmla="*/ 120 h 145"/>
              <a:gd name="T24" fmla="*/ 133 w 145"/>
              <a:gd name="T25" fmla="*/ 145 h 145"/>
              <a:gd name="T26" fmla="*/ 0 w 145"/>
              <a:gd name="T27" fmla="*/ 145 h 145"/>
              <a:gd name="T28" fmla="*/ 0 w 145"/>
              <a:gd name="T29" fmla="*/ 12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5" h="145">
                <a:moveTo>
                  <a:pt x="133" y="145"/>
                </a:moveTo>
                <a:lnTo>
                  <a:pt x="116" y="133"/>
                </a:lnTo>
                <a:lnTo>
                  <a:pt x="116" y="0"/>
                </a:lnTo>
                <a:lnTo>
                  <a:pt x="145" y="0"/>
                </a:lnTo>
                <a:lnTo>
                  <a:pt x="145" y="133"/>
                </a:lnTo>
                <a:lnTo>
                  <a:pt x="133" y="145"/>
                </a:lnTo>
                <a:close/>
                <a:moveTo>
                  <a:pt x="145" y="133"/>
                </a:moveTo>
                <a:lnTo>
                  <a:pt x="145" y="145"/>
                </a:lnTo>
                <a:lnTo>
                  <a:pt x="133" y="145"/>
                </a:lnTo>
                <a:lnTo>
                  <a:pt x="145" y="133"/>
                </a:lnTo>
                <a:close/>
                <a:moveTo>
                  <a:pt x="0" y="120"/>
                </a:moveTo>
                <a:lnTo>
                  <a:pt x="133" y="120"/>
                </a:lnTo>
                <a:lnTo>
                  <a:pt x="133" y="145"/>
                </a:lnTo>
                <a:lnTo>
                  <a:pt x="0" y="145"/>
                </a:lnTo>
                <a:lnTo>
                  <a:pt x="0" y="120"/>
                </a:lnTo>
                <a:close/>
              </a:path>
            </a:pathLst>
          </a:custGeom>
          <a:solidFill>
            <a:srgbClr val="DA25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 name="Rectangle 94"/>
          <p:cNvSpPr>
            <a:spLocks noChangeArrowheads="1"/>
          </p:cNvSpPr>
          <p:nvPr/>
        </p:nvSpPr>
        <p:spPr bwMode="auto">
          <a:xfrm>
            <a:off x="6462763" y="3056732"/>
            <a:ext cx="2497137" cy="39687"/>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6" name="Rectangle 95"/>
          <p:cNvSpPr>
            <a:spLocks noChangeArrowheads="1"/>
          </p:cNvSpPr>
          <p:nvPr/>
        </p:nvSpPr>
        <p:spPr bwMode="auto">
          <a:xfrm>
            <a:off x="6462763" y="3432969"/>
            <a:ext cx="2509837" cy="39688"/>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7" name="Rectangle 96"/>
          <p:cNvSpPr>
            <a:spLocks noChangeArrowheads="1"/>
          </p:cNvSpPr>
          <p:nvPr/>
        </p:nvSpPr>
        <p:spPr bwMode="auto">
          <a:xfrm>
            <a:off x="6477050" y="2759869"/>
            <a:ext cx="6365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a:solidFill>
                  <a:srgbClr val="1F1A17"/>
                </a:solidFill>
                <a:ea typeface="宋体" charset="-122"/>
              </a:rPr>
              <a:t>LOW</a:t>
            </a:r>
            <a:endParaRPr lang="en-US" altLang="zh-CN" sz="1400">
              <a:ea typeface="宋体" charset="-122"/>
            </a:endParaRPr>
          </a:p>
        </p:txBody>
      </p:sp>
      <p:sp>
        <p:nvSpPr>
          <p:cNvPr id="98" name="Rectangle 97"/>
          <p:cNvSpPr>
            <a:spLocks noChangeArrowheads="1"/>
          </p:cNvSpPr>
          <p:nvPr/>
        </p:nvSpPr>
        <p:spPr bwMode="auto">
          <a:xfrm>
            <a:off x="6483400" y="3148807"/>
            <a:ext cx="6365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a:solidFill>
                  <a:srgbClr val="1F1A17"/>
                </a:solidFill>
                <a:ea typeface="宋体" charset="-122"/>
              </a:rPr>
              <a:t>LOW</a:t>
            </a:r>
            <a:endParaRPr lang="en-US" altLang="zh-CN" sz="1400">
              <a:ea typeface="宋体" charset="-122"/>
            </a:endParaRPr>
          </a:p>
        </p:txBody>
      </p:sp>
      <p:sp>
        <p:nvSpPr>
          <p:cNvPr id="99" name="Line 99"/>
          <p:cNvSpPr>
            <a:spLocks noChangeShapeType="1"/>
          </p:cNvSpPr>
          <p:nvPr/>
        </p:nvSpPr>
        <p:spPr bwMode="auto">
          <a:xfrm>
            <a:off x="6077000" y="2828132"/>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Line 100"/>
          <p:cNvSpPr>
            <a:spLocks noChangeShapeType="1"/>
          </p:cNvSpPr>
          <p:nvPr/>
        </p:nvSpPr>
        <p:spPr bwMode="auto">
          <a:xfrm>
            <a:off x="6077000" y="3237707"/>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 name="Text Box 104"/>
          <p:cNvSpPr txBox="1">
            <a:spLocks noChangeArrowheads="1"/>
          </p:cNvSpPr>
          <p:nvPr/>
        </p:nvSpPr>
        <p:spPr bwMode="auto">
          <a:xfrm>
            <a:off x="899592" y="3269853"/>
            <a:ext cx="521709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en-US" altLang="zh-CN" sz="2000" dirty="0">
                <a:ea typeface="宋体" charset="-122"/>
              </a:rPr>
              <a:t>The output logic is opposite to the input because of the active-LOW convention. (</a:t>
            </a:r>
            <a:r>
              <a:rPr lang="en-US" altLang="zh-CN" sz="2000" dirty="0">
                <a:solidFill>
                  <a:srgbClr val="FF0000"/>
                </a:solidFill>
                <a:ea typeface="宋体" charset="-122"/>
              </a:rPr>
              <a:t>Red</a:t>
            </a:r>
            <a:r>
              <a:rPr lang="en-US" altLang="zh-CN" sz="2000" dirty="0">
                <a:ea typeface="宋体" charset="-122"/>
              </a:rPr>
              <a:t> shows the selected line</a:t>
            </a:r>
            <a:r>
              <a:rPr lang="en-US" altLang="zh-CN" sz="2000" dirty="0" smtClean="0">
                <a:ea typeface="宋体" charset="-122"/>
              </a:rPr>
              <a:t>).</a:t>
            </a:r>
            <a:endParaRPr lang="en-US" altLang="zh-CN" sz="2000" dirty="0">
              <a:ea typeface="宋体" charset="-122"/>
            </a:endParaRPr>
          </a:p>
        </p:txBody>
      </p:sp>
      <p:sp>
        <p:nvSpPr>
          <p:cNvPr id="103" name="Rectangle 107"/>
          <p:cNvSpPr>
            <a:spLocks noChangeArrowheads="1"/>
          </p:cNvSpPr>
          <p:nvPr/>
        </p:nvSpPr>
        <p:spPr bwMode="auto">
          <a:xfrm>
            <a:off x="6361163" y="3607594"/>
            <a:ext cx="2571750" cy="31972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05252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additive="base">
                                        <p:cTn id="7" dur="500" fill="hold"/>
                                        <p:tgtEl>
                                          <p:spTgt spid="101"/>
                                        </p:tgtEl>
                                        <p:attrNameLst>
                                          <p:attrName>ppt_x</p:attrName>
                                        </p:attrNameLst>
                                      </p:cBhvr>
                                      <p:tavLst>
                                        <p:tav tm="0">
                                          <p:val>
                                            <p:strVal val="0-#ppt_w/2"/>
                                          </p:val>
                                        </p:tav>
                                        <p:tav tm="100000">
                                          <p:val>
                                            <p:strVal val="#ppt_x"/>
                                          </p:val>
                                        </p:tav>
                                      </p:tavLst>
                                    </p:anim>
                                    <p:anim calcmode="lin" valueType="num">
                                      <p:cBhvr additive="base">
                                        <p:cTn id="8" dur="500" fill="hold"/>
                                        <p:tgtEl>
                                          <p:spTgt spid="101"/>
                                        </p:tgtEl>
                                        <p:attrNameLst>
                                          <p:attrName>ppt_y</p:attrName>
                                        </p:attrNameLst>
                                      </p:cBhvr>
                                      <p:tavLst>
                                        <p:tav tm="0">
                                          <p:val>
                                            <p:strVal val="#ppt_y"/>
                                          </p:val>
                                        </p:tav>
                                        <p:tav tm="100000">
                                          <p:val>
                                            <p:strVal val="#ppt_y"/>
                                          </p:val>
                                        </p:tav>
                                      </p:tavLst>
                                    </p:anim>
                                  </p:childTnLst>
                                </p:cTn>
                              </p:par>
                              <p:par>
                                <p:cTn id="9" presetID="22" presetClass="exit" presetSubtype="8" fill="hold" grpId="0" nodeType="withEffect">
                                  <p:stCondLst>
                                    <p:cond delay="0"/>
                                  </p:stCondLst>
                                  <p:childTnLst>
                                    <p:animEffect transition="out" filter="wipe(left)">
                                      <p:cBhvr>
                                        <p:cTn id="10" dur="2000"/>
                                        <p:tgtEl>
                                          <p:spTgt spid="103"/>
                                        </p:tgtEl>
                                      </p:cBhvr>
                                    </p:animEffect>
                                    <p:set>
                                      <p:cBhvr>
                                        <p:cTn id="11" dur="1" fill="hold">
                                          <p:stCondLst>
                                            <p:cond delay="1999"/>
                                          </p:stCondLst>
                                        </p:cTn>
                                        <p:tgtEl>
                                          <p:spTgt spid="10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err="1">
                <a:ea typeface="宋体" pitchFamily="2" charset="-122"/>
              </a:rPr>
              <a:t>Demultiplexers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1-line-to-4-line </a:t>
            </a:r>
            <a:r>
              <a:rPr lang="en-US" altLang="zh-CN" b="1" dirty="0" err="1" smtClean="0">
                <a:ea typeface="宋体" charset="-122"/>
              </a:rPr>
              <a:t>Demultiplexer</a:t>
            </a:r>
            <a:endParaRPr lang="en-US" altLang="zh-CN" b="1" dirty="0">
              <a:ea typeface="宋体" charset="-122"/>
            </a:endParaRPr>
          </a:p>
        </p:txBody>
      </p:sp>
      <p:pic>
        <p:nvPicPr>
          <p:cNvPr id="11" name="Picture 4" descr="6-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706" y="2541430"/>
            <a:ext cx="7240588" cy="3427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34255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err="1">
                <a:ea typeface="宋体" pitchFamily="2" charset="-122"/>
              </a:rPr>
              <a:t>Demultiplexers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4-line-to-16-line </a:t>
            </a:r>
            <a:r>
              <a:rPr lang="en-US" altLang="zh-CN" b="1" dirty="0" err="1" smtClean="0">
                <a:ea typeface="宋体" charset="-122"/>
              </a:rPr>
              <a:t>Demultiplexer</a:t>
            </a:r>
            <a:endParaRPr lang="en-US" altLang="zh-CN" b="1" dirty="0">
              <a:ea typeface="宋体" charset="-122"/>
            </a:endParaRPr>
          </a:p>
        </p:txBody>
      </p:sp>
      <p:pic>
        <p:nvPicPr>
          <p:cNvPr id="6" name="Picture 4" descr="6-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2271917"/>
            <a:ext cx="3456384" cy="4557317"/>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21"/>
          <p:cNvSpPr txBox="1">
            <a:spLocks noChangeArrowheads="1"/>
          </p:cNvSpPr>
          <p:nvPr/>
        </p:nvSpPr>
        <p:spPr bwMode="auto">
          <a:xfrm>
            <a:off x="959768" y="2391271"/>
            <a:ext cx="152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smtClean="0">
                <a:ea typeface="宋体" charset="-122"/>
              </a:rPr>
              <a:t>74HC154</a:t>
            </a:r>
            <a:endParaRPr lang="en-US" altLang="zh-CN" sz="2400" dirty="0">
              <a:ea typeface="宋体" charset="-122"/>
            </a:endParaRPr>
          </a:p>
        </p:txBody>
      </p:sp>
    </p:spTree>
    <p:extLst>
      <p:ext uri="{BB962C8B-B14F-4D97-AF65-F5344CB8AC3E}">
        <p14:creationId xmlns:p14="http://schemas.microsoft.com/office/powerpoint/2010/main" val="35220929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Parity Generator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Parity Generator/Checker (</a:t>
            </a:r>
            <a:r>
              <a:rPr lang="zh-CN" altLang="en-US" b="1" dirty="0" smtClean="0">
                <a:ea typeface="宋体" charset="-122"/>
              </a:rPr>
              <a:t>奇偶</a:t>
            </a:r>
            <a:r>
              <a:rPr lang="zh-CN" altLang="en-US" b="1" dirty="0">
                <a:ea typeface="宋体" charset="-122"/>
              </a:rPr>
              <a:t>发生器</a:t>
            </a:r>
            <a:r>
              <a:rPr lang="en-US" altLang="zh-CN" b="1" dirty="0">
                <a:ea typeface="宋体" charset="-122"/>
              </a:rPr>
              <a:t>/</a:t>
            </a:r>
            <a:r>
              <a:rPr lang="zh-CN" altLang="en-US" b="1" dirty="0">
                <a:ea typeface="宋体" charset="-122"/>
              </a:rPr>
              <a:t>校验器</a:t>
            </a:r>
            <a:r>
              <a:rPr lang="en-US" altLang="zh-CN" b="1" dirty="0">
                <a:ea typeface="宋体" charset="-122"/>
              </a:rPr>
              <a:t>)</a:t>
            </a:r>
          </a:p>
          <a:p>
            <a:pPr algn="just">
              <a:buFont typeface="Wingdings" pitchFamily="2" charset="2"/>
              <a:buChar char="Ø"/>
            </a:pPr>
            <a:endParaRPr lang="en-US" altLang="zh-CN" b="1" dirty="0">
              <a:ea typeface="宋体" charset="-122"/>
            </a:endParaRPr>
          </a:p>
        </p:txBody>
      </p:sp>
      <p:sp>
        <p:nvSpPr>
          <p:cNvPr id="104" name="Text Box 21"/>
          <p:cNvSpPr txBox="1">
            <a:spLocks noChangeArrowheads="1"/>
          </p:cNvSpPr>
          <p:nvPr/>
        </p:nvSpPr>
        <p:spPr bwMode="auto">
          <a:xfrm>
            <a:off x="916632" y="2348880"/>
            <a:ext cx="7975972" cy="16158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p>
            <a:pPr algn="just" eaLnBrk="1" hangingPunct="1">
              <a:spcBef>
                <a:spcPct val="50000"/>
              </a:spcBef>
            </a:pPr>
            <a:r>
              <a:rPr lang="en-US" altLang="zh-CN" sz="2200" dirty="0">
                <a:ea typeface="宋体" charset="-122"/>
              </a:rPr>
              <a:t>Parity is an error detection method that uses an extra bit appended to a group of bits to force them to be either odd or even. </a:t>
            </a:r>
            <a:endParaRPr lang="en-US" altLang="zh-CN" sz="2200" dirty="0" smtClean="0">
              <a:ea typeface="宋体" charset="-122"/>
            </a:endParaRPr>
          </a:p>
          <a:p>
            <a:pPr algn="just" eaLnBrk="1" hangingPunct="1">
              <a:spcBef>
                <a:spcPct val="50000"/>
              </a:spcBef>
            </a:pPr>
            <a:r>
              <a:rPr lang="en-US" altLang="zh-CN" sz="2200" dirty="0" smtClean="0">
                <a:ea typeface="宋体" charset="-122"/>
              </a:rPr>
              <a:t>In </a:t>
            </a:r>
            <a:r>
              <a:rPr lang="en-US" altLang="zh-CN" sz="2200" dirty="0">
                <a:ea typeface="宋体" charset="-122"/>
              </a:rPr>
              <a:t>even parity, the total number of ones is even; in odd parity the total number of ones is odd. </a:t>
            </a:r>
          </a:p>
        </p:txBody>
      </p:sp>
      <p:sp>
        <p:nvSpPr>
          <p:cNvPr id="105" name="Rectangle 23"/>
          <p:cNvSpPr>
            <a:spLocks noChangeArrowheads="1"/>
          </p:cNvSpPr>
          <p:nvPr/>
        </p:nvSpPr>
        <p:spPr bwMode="auto">
          <a:xfrm>
            <a:off x="4934000" y="5111080"/>
            <a:ext cx="1292277"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200" dirty="0">
                <a:solidFill>
                  <a:srgbClr val="FF0000"/>
                </a:solidFill>
                <a:ea typeface="宋体" charset="-122"/>
              </a:rPr>
              <a:t>1</a:t>
            </a:r>
            <a:r>
              <a:rPr lang="en-US" altLang="zh-CN" sz="2200" dirty="0">
                <a:ea typeface="宋体" charset="-122"/>
              </a:rPr>
              <a:t>1010011</a:t>
            </a:r>
          </a:p>
        </p:txBody>
      </p:sp>
      <p:sp>
        <p:nvSpPr>
          <p:cNvPr id="106" name="Text Box 26"/>
          <p:cNvSpPr txBox="1">
            <a:spLocks noChangeArrowheads="1"/>
          </p:cNvSpPr>
          <p:nvPr/>
        </p:nvSpPr>
        <p:spPr bwMode="auto">
          <a:xfrm>
            <a:off x="2419400" y="5111080"/>
            <a:ext cx="296227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200" dirty="0">
                <a:ea typeface="宋体" charset="-122"/>
              </a:rPr>
              <a:t>S with odd parity =</a:t>
            </a:r>
          </a:p>
        </p:txBody>
      </p:sp>
      <p:sp>
        <p:nvSpPr>
          <p:cNvPr id="107" name="Rectangle 27"/>
          <p:cNvSpPr>
            <a:spLocks noChangeArrowheads="1"/>
          </p:cNvSpPr>
          <p:nvPr/>
        </p:nvSpPr>
        <p:spPr bwMode="auto">
          <a:xfrm>
            <a:off x="2419400" y="5492080"/>
            <a:ext cx="2475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200" dirty="0">
                <a:ea typeface="宋体" charset="-122"/>
              </a:rPr>
              <a:t>S with even parity =</a:t>
            </a:r>
          </a:p>
        </p:txBody>
      </p:sp>
      <p:sp>
        <p:nvSpPr>
          <p:cNvPr id="108" name="Rectangle 28"/>
          <p:cNvSpPr>
            <a:spLocks noChangeArrowheads="1"/>
          </p:cNvSpPr>
          <p:nvPr/>
        </p:nvSpPr>
        <p:spPr bwMode="auto">
          <a:xfrm>
            <a:off x="4932040" y="5518393"/>
            <a:ext cx="1302729"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200" dirty="0">
                <a:solidFill>
                  <a:srgbClr val="FF0000"/>
                </a:solidFill>
                <a:ea typeface="宋体" charset="-122"/>
              </a:rPr>
              <a:t>0</a:t>
            </a:r>
            <a:r>
              <a:rPr lang="en-US" altLang="zh-CN" sz="2200" dirty="0">
                <a:ea typeface="宋体" charset="-122"/>
              </a:rPr>
              <a:t>1010011</a:t>
            </a:r>
          </a:p>
        </p:txBody>
      </p:sp>
      <p:sp>
        <p:nvSpPr>
          <p:cNvPr id="109" name="WordArt 29"/>
          <p:cNvSpPr>
            <a:spLocks noChangeArrowheads="1" noChangeShapeType="1" noTextEdit="1"/>
          </p:cNvSpPr>
          <p:nvPr/>
        </p:nvSpPr>
        <p:spPr bwMode="auto">
          <a:xfrm>
            <a:off x="971600" y="412048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10" name="Text Box 30"/>
          <p:cNvSpPr txBox="1">
            <a:spLocks noChangeArrowheads="1"/>
          </p:cNvSpPr>
          <p:nvPr/>
        </p:nvSpPr>
        <p:spPr bwMode="auto">
          <a:xfrm>
            <a:off x="2343199" y="4120480"/>
            <a:ext cx="654940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a:ea typeface="宋体" charset="-122"/>
              </a:rPr>
              <a:t>The ASCII letter S is 1010011. Show the parity bit for the letter S with odd and even parity.</a:t>
            </a:r>
          </a:p>
        </p:txBody>
      </p:sp>
    </p:spTree>
    <p:extLst>
      <p:ext uri="{BB962C8B-B14F-4D97-AF65-F5344CB8AC3E}">
        <p14:creationId xmlns:p14="http://schemas.microsoft.com/office/powerpoint/2010/main" val="55288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dissolve">
                                      <p:cBhvr>
                                        <p:cTn id="7" dur="500"/>
                                        <p:tgtEl>
                                          <p:spTgt spid="109"/>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10"/>
                                        </p:tgtEl>
                                        <p:attrNameLst>
                                          <p:attrName>style.visibility</p:attrName>
                                        </p:attrNameLst>
                                      </p:cBhvr>
                                      <p:to>
                                        <p:strVal val="visible"/>
                                      </p:to>
                                    </p:set>
                                    <p:anim calcmode="lin" valueType="num">
                                      <p:cBhvr additive="base">
                                        <p:cTn id="10" dur="500" fill="hold"/>
                                        <p:tgtEl>
                                          <p:spTgt spid="110"/>
                                        </p:tgtEl>
                                        <p:attrNameLst>
                                          <p:attrName>ppt_x</p:attrName>
                                        </p:attrNameLst>
                                      </p:cBhvr>
                                      <p:tavLst>
                                        <p:tav tm="0">
                                          <p:val>
                                            <p:strVal val="1+#ppt_w/2"/>
                                          </p:val>
                                        </p:tav>
                                        <p:tav tm="100000">
                                          <p:val>
                                            <p:strVal val="#ppt_x"/>
                                          </p:val>
                                        </p:tav>
                                      </p:tavLst>
                                    </p:anim>
                                    <p:anim calcmode="lin" valueType="num">
                                      <p:cBhvr additive="base">
                                        <p:cTn id="11" dur="500" fill="hold"/>
                                        <p:tgtEl>
                                          <p:spTgt spid="110"/>
                                        </p:tgtEl>
                                        <p:attrNameLst>
                                          <p:attrName>ppt_y</p:attrName>
                                        </p:attrNameLst>
                                      </p:cBhvr>
                                      <p:tavLst>
                                        <p:tav tm="0">
                                          <p:val>
                                            <p:strVal val="#ppt_y"/>
                                          </p:val>
                                        </p:tav>
                                        <p:tav tm="100000">
                                          <p:val>
                                            <p:strVal val="#ppt_y"/>
                                          </p:val>
                                        </p:tav>
                                      </p:tavLst>
                                    </p:anim>
                                  </p:childTnLst>
                                </p:cTn>
                              </p:par>
                              <p:par>
                                <p:cTn id="12" presetID="37" presetClass="entr" presetSubtype="0" fill="hold" grpId="0" nodeType="withEffect">
                                  <p:stCondLst>
                                    <p:cond delay="0"/>
                                  </p:stCondLst>
                                  <p:childTnLst>
                                    <p:set>
                                      <p:cBhvr>
                                        <p:cTn id="13" dur="1" fill="hold">
                                          <p:stCondLst>
                                            <p:cond delay="0"/>
                                          </p:stCondLst>
                                        </p:cTn>
                                        <p:tgtEl>
                                          <p:spTgt spid="106"/>
                                        </p:tgtEl>
                                        <p:attrNameLst>
                                          <p:attrName>style.visibility</p:attrName>
                                        </p:attrNameLst>
                                      </p:cBhvr>
                                      <p:to>
                                        <p:strVal val="visible"/>
                                      </p:to>
                                    </p:set>
                                    <p:animEffect transition="in" filter="fade">
                                      <p:cBhvr>
                                        <p:cTn id="14" dur="1000"/>
                                        <p:tgtEl>
                                          <p:spTgt spid="106"/>
                                        </p:tgtEl>
                                      </p:cBhvr>
                                    </p:animEffect>
                                    <p:anim calcmode="lin" valueType="num">
                                      <p:cBhvr>
                                        <p:cTn id="15" dur="1000" fill="hold"/>
                                        <p:tgtEl>
                                          <p:spTgt spid="106"/>
                                        </p:tgtEl>
                                        <p:attrNameLst>
                                          <p:attrName>ppt_x</p:attrName>
                                        </p:attrNameLst>
                                      </p:cBhvr>
                                      <p:tavLst>
                                        <p:tav tm="0">
                                          <p:val>
                                            <p:strVal val="#ppt_x"/>
                                          </p:val>
                                        </p:tav>
                                        <p:tav tm="100000">
                                          <p:val>
                                            <p:strVal val="#ppt_x"/>
                                          </p:val>
                                        </p:tav>
                                      </p:tavLst>
                                    </p:anim>
                                    <p:anim calcmode="lin" valueType="num">
                                      <p:cBhvr>
                                        <p:cTn id="16" dur="900" decel="100000" fill="hold"/>
                                        <p:tgtEl>
                                          <p:spTgt spid="106"/>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106"/>
                                        </p:tgtEl>
                                        <p:attrNameLst>
                                          <p:attrName>ppt_y</p:attrName>
                                        </p:attrNameLst>
                                      </p:cBhvr>
                                      <p:tavLst>
                                        <p:tav tm="0">
                                          <p:val>
                                            <p:strVal val="#ppt_y-.03"/>
                                          </p:val>
                                        </p:tav>
                                        <p:tav tm="100000">
                                          <p:val>
                                            <p:strVal val="#ppt_y"/>
                                          </p:val>
                                        </p:tav>
                                      </p:tavLst>
                                    </p:anim>
                                  </p:childTnLst>
                                </p:cTn>
                              </p:par>
                            </p:childTnLst>
                          </p:cTn>
                        </p:par>
                        <p:par>
                          <p:cTn id="18" fill="hold">
                            <p:stCondLst>
                              <p:cond delay="1000"/>
                            </p:stCondLst>
                            <p:childTnLst>
                              <p:par>
                                <p:cTn id="19" presetID="2" presetClass="entr" presetSubtype="2" fill="hold" grpId="0" nodeType="afterEffect">
                                  <p:stCondLst>
                                    <p:cond delay="0"/>
                                  </p:stCondLst>
                                  <p:childTnLst>
                                    <p:set>
                                      <p:cBhvr>
                                        <p:cTn id="20" dur="1" fill="hold">
                                          <p:stCondLst>
                                            <p:cond delay="0"/>
                                          </p:stCondLst>
                                        </p:cTn>
                                        <p:tgtEl>
                                          <p:spTgt spid="105"/>
                                        </p:tgtEl>
                                        <p:attrNameLst>
                                          <p:attrName>style.visibility</p:attrName>
                                        </p:attrNameLst>
                                      </p:cBhvr>
                                      <p:to>
                                        <p:strVal val="visible"/>
                                      </p:to>
                                    </p:set>
                                    <p:anim calcmode="lin" valueType="num">
                                      <p:cBhvr additive="base">
                                        <p:cTn id="21" dur="500" fill="hold"/>
                                        <p:tgtEl>
                                          <p:spTgt spid="105"/>
                                        </p:tgtEl>
                                        <p:attrNameLst>
                                          <p:attrName>ppt_x</p:attrName>
                                        </p:attrNameLst>
                                      </p:cBhvr>
                                      <p:tavLst>
                                        <p:tav tm="0">
                                          <p:val>
                                            <p:strVal val="1+#ppt_w/2"/>
                                          </p:val>
                                        </p:tav>
                                        <p:tav tm="100000">
                                          <p:val>
                                            <p:strVal val="#ppt_x"/>
                                          </p:val>
                                        </p:tav>
                                      </p:tavLst>
                                    </p:anim>
                                    <p:anim calcmode="lin" valueType="num">
                                      <p:cBhvr additive="base">
                                        <p:cTn id="22" dur="500" fill="hold"/>
                                        <p:tgtEl>
                                          <p:spTgt spid="10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107"/>
                                        </p:tgtEl>
                                        <p:attrNameLst>
                                          <p:attrName>style.visibility</p:attrName>
                                        </p:attrNameLst>
                                      </p:cBhvr>
                                      <p:to>
                                        <p:strVal val="visible"/>
                                      </p:to>
                                    </p:set>
                                    <p:animEffect transition="in" filter="fade">
                                      <p:cBhvr>
                                        <p:cTn id="27" dur="1000"/>
                                        <p:tgtEl>
                                          <p:spTgt spid="107"/>
                                        </p:tgtEl>
                                      </p:cBhvr>
                                    </p:animEffect>
                                    <p:anim calcmode="lin" valueType="num">
                                      <p:cBhvr>
                                        <p:cTn id="28" dur="1000" fill="hold"/>
                                        <p:tgtEl>
                                          <p:spTgt spid="107"/>
                                        </p:tgtEl>
                                        <p:attrNameLst>
                                          <p:attrName>ppt_x</p:attrName>
                                        </p:attrNameLst>
                                      </p:cBhvr>
                                      <p:tavLst>
                                        <p:tav tm="0">
                                          <p:val>
                                            <p:strVal val="#ppt_x"/>
                                          </p:val>
                                        </p:tav>
                                        <p:tav tm="100000">
                                          <p:val>
                                            <p:strVal val="#ppt_x"/>
                                          </p:val>
                                        </p:tav>
                                      </p:tavLst>
                                    </p:anim>
                                    <p:anim calcmode="lin" valueType="num">
                                      <p:cBhvr>
                                        <p:cTn id="29" dur="900" decel="100000" fill="hold"/>
                                        <p:tgtEl>
                                          <p:spTgt spid="107"/>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07"/>
                                        </p:tgtEl>
                                        <p:attrNameLst>
                                          <p:attrName>ppt_y</p:attrName>
                                        </p:attrNameLst>
                                      </p:cBhvr>
                                      <p:tavLst>
                                        <p:tav tm="0">
                                          <p:val>
                                            <p:strVal val="#ppt_y-.03"/>
                                          </p:val>
                                        </p:tav>
                                        <p:tav tm="100000">
                                          <p:val>
                                            <p:strVal val="#ppt_y"/>
                                          </p:val>
                                        </p:tav>
                                      </p:tavLst>
                                    </p:anim>
                                  </p:childTnLst>
                                </p:cTn>
                              </p:par>
                            </p:childTnLst>
                          </p:cTn>
                        </p:par>
                        <p:par>
                          <p:cTn id="31" fill="hold">
                            <p:stCondLst>
                              <p:cond delay="1000"/>
                            </p:stCondLst>
                            <p:childTnLst>
                              <p:par>
                                <p:cTn id="32" presetID="2" presetClass="entr" presetSubtype="2" fill="hold" grpId="0" nodeType="after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1+#ppt_w/2"/>
                                          </p:val>
                                        </p:tav>
                                        <p:tav tm="100000">
                                          <p:val>
                                            <p:strVal val="#ppt_x"/>
                                          </p:val>
                                        </p:tav>
                                      </p:tavLst>
                                    </p:anim>
                                    <p:anim calcmode="lin" valueType="num">
                                      <p:cBhvr additive="base">
                                        <p:cTn id="35" dur="500" fill="hold"/>
                                        <p:tgtEl>
                                          <p:spTgt spid="1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p:bldP spid="107" grpId="0"/>
      <p:bldP spid="108" grpId="0"/>
      <p:bldP spid="109" grpId="0" animBg="1"/>
      <p:bldP spid="1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Adder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Full-Adder</a:t>
            </a:r>
            <a:endParaRPr lang="en-US" altLang="zh-CN" b="1" dirty="0">
              <a:ea typeface="宋体" charset="-122"/>
            </a:endParaRPr>
          </a:p>
        </p:txBody>
      </p:sp>
      <p:graphicFrame>
        <p:nvGraphicFramePr>
          <p:cNvPr id="34" name="Object 32"/>
          <p:cNvGraphicFramePr>
            <a:graphicFrameLocks noChangeAspect="1"/>
          </p:cNvGraphicFramePr>
          <p:nvPr>
            <p:extLst>
              <p:ext uri="{D42A27DB-BD31-4B8C-83A1-F6EECF244321}">
                <p14:modId xmlns:p14="http://schemas.microsoft.com/office/powerpoint/2010/main" val="2816116160"/>
              </p:ext>
            </p:extLst>
          </p:nvPr>
        </p:nvGraphicFramePr>
        <p:xfrm>
          <a:off x="1115616" y="3485728"/>
          <a:ext cx="2428875" cy="2895600"/>
        </p:xfrm>
        <a:graphic>
          <a:graphicData uri="http://schemas.openxmlformats.org/presentationml/2006/ole">
            <mc:AlternateContent xmlns:mc="http://schemas.openxmlformats.org/markup-compatibility/2006">
              <mc:Choice xmlns:v="urn:schemas-microsoft-com:vml" Requires="v">
                <p:oleObj spid="_x0000_s122346" name="CorelDRAW" r:id="rId4" imgW="1258664" imgH="1499453" progId="CorelDRAW.Graphic.13">
                  <p:embed/>
                </p:oleObj>
              </mc:Choice>
              <mc:Fallback>
                <p:oleObj name="CorelDRAW" r:id="rId4" imgW="1258664" imgH="1499453" progId="CorelDRAW.Graphic.1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3485728"/>
                        <a:ext cx="24288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 name="Oval 33"/>
          <p:cNvSpPr>
            <a:spLocks noChangeArrowheads="1"/>
          </p:cNvSpPr>
          <p:nvPr/>
        </p:nvSpPr>
        <p:spPr bwMode="auto">
          <a:xfrm>
            <a:off x="1191816" y="5400253"/>
            <a:ext cx="2133600" cy="27781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 name="Group 57"/>
          <p:cNvGrpSpPr>
            <a:grpSpLocks/>
          </p:cNvGrpSpPr>
          <p:nvPr/>
        </p:nvGrpSpPr>
        <p:grpSpPr bwMode="auto">
          <a:xfrm>
            <a:off x="3858816" y="4095328"/>
            <a:ext cx="4114800" cy="2190750"/>
            <a:chOff x="2592" y="2256"/>
            <a:chExt cx="2592" cy="1380"/>
          </a:xfrm>
        </p:grpSpPr>
        <p:grpSp>
          <p:nvGrpSpPr>
            <p:cNvPr id="37" name="Group 34"/>
            <p:cNvGrpSpPr>
              <a:grpSpLocks/>
            </p:cNvGrpSpPr>
            <p:nvPr/>
          </p:nvGrpSpPr>
          <p:grpSpPr bwMode="auto">
            <a:xfrm>
              <a:off x="2736" y="2256"/>
              <a:ext cx="2256" cy="1380"/>
              <a:chOff x="1028" y="2496"/>
              <a:chExt cx="2256" cy="1380"/>
            </a:xfrm>
          </p:grpSpPr>
          <p:graphicFrame>
            <p:nvGraphicFramePr>
              <p:cNvPr id="48" name="Object 35"/>
              <p:cNvGraphicFramePr>
                <a:graphicFrameLocks noChangeAspect="1"/>
              </p:cNvGraphicFramePr>
              <p:nvPr/>
            </p:nvGraphicFramePr>
            <p:xfrm>
              <a:off x="1028" y="2496"/>
              <a:ext cx="2256" cy="1380"/>
            </p:xfrm>
            <a:graphic>
              <a:graphicData uri="http://schemas.openxmlformats.org/presentationml/2006/ole">
                <mc:AlternateContent xmlns:mc="http://schemas.openxmlformats.org/markup-compatibility/2006">
                  <mc:Choice xmlns:v="urn:schemas-microsoft-com:vml" Requires="v">
                    <p:oleObj spid="_x0000_s122347" name="CorelDRAW" r:id="rId6" imgW="2134242" imgH="1305357" progId="CorelDRAW.Graphic.13">
                      <p:embed/>
                    </p:oleObj>
                  </mc:Choice>
                  <mc:Fallback>
                    <p:oleObj name="CorelDRAW" r:id="rId6" imgW="2134242" imgH="1305357" progId="CorelDRAW.Graphic.1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8" y="2496"/>
                            <a:ext cx="2256" cy="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 name="Text Box 36"/>
              <p:cNvSpPr txBox="1">
                <a:spLocks noChangeArrowheads="1"/>
              </p:cNvSpPr>
              <p:nvPr/>
            </p:nvSpPr>
            <p:spPr bwMode="auto">
              <a:xfrm>
                <a:off x="1228" y="2592"/>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A</a:t>
                </a:r>
              </a:p>
            </p:txBody>
          </p:sp>
          <p:sp>
            <p:nvSpPr>
              <p:cNvPr id="50" name="Text Box 37"/>
              <p:cNvSpPr txBox="1">
                <a:spLocks noChangeArrowheads="1"/>
              </p:cNvSpPr>
              <p:nvPr/>
            </p:nvSpPr>
            <p:spPr bwMode="auto">
              <a:xfrm>
                <a:off x="1228" y="295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B</a:t>
                </a:r>
              </a:p>
            </p:txBody>
          </p:sp>
          <p:sp>
            <p:nvSpPr>
              <p:cNvPr id="51" name="Text Box 38"/>
              <p:cNvSpPr txBox="1">
                <a:spLocks noChangeArrowheads="1"/>
              </p:cNvSpPr>
              <p:nvPr/>
            </p:nvSpPr>
            <p:spPr bwMode="auto">
              <a:xfrm>
                <a:off x="1392" y="2496"/>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Symbol" pitchFamily="18" charset="2"/>
                    <a:ea typeface="宋体" charset="-122"/>
                  </a:rPr>
                  <a:t>S</a:t>
                </a:r>
              </a:p>
            </p:txBody>
          </p:sp>
          <p:sp>
            <p:nvSpPr>
              <p:cNvPr id="52" name="Text Box 39"/>
              <p:cNvSpPr txBox="1">
                <a:spLocks noChangeArrowheads="1"/>
              </p:cNvSpPr>
              <p:nvPr/>
            </p:nvSpPr>
            <p:spPr bwMode="auto">
              <a:xfrm>
                <a:off x="1468" y="2956"/>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C</a:t>
                </a:r>
                <a:r>
                  <a:rPr lang="en-US" altLang="zh-CN" sz="1600" baseline="-25000">
                    <a:latin typeface="Arial" charset="0"/>
                    <a:ea typeface="宋体" charset="-122"/>
                  </a:rPr>
                  <a:t>out</a:t>
                </a:r>
              </a:p>
            </p:txBody>
          </p:sp>
          <p:sp>
            <p:nvSpPr>
              <p:cNvPr id="53" name="Text Box 40"/>
              <p:cNvSpPr txBox="1">
                <a:spLocks noChangeArrowheads="1"/>
              </p:cNvSpPr>
              <p:nvPr/>
            </p:nvSpPr>
            <p:spPr bwMode="auto">
              <a:xfrm>
                <a:off x="1564" y="2572"/>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Symbol" pitchFamily="18" charset="2"/>
                    <a:ea typeface="宋体" charset="-122"/>
                  </a:rPr>
                  <a:t>S</a:t>
                </a:r>
              </a:p>
            </p:txBody>
          </p:sp>
          <p:grpSp>
            <p:nvGrpSpPr>
              <p:cNvPr id="54" name="Group 41"/>
              <p:cNvGrpSpPr>
                <a:grpSpLocks/>
              </p:cNvGrpSpPr>
              <p:nvPr/>
            </p:nvGrpSpPr>
            <p:grpSpPr bwMode="auto">
              <a:xfrm>
                <a:off x="2072" y="2496"/>
                <a:ext cx="672" cy="672"/>
                <a:chOff x="2112" y="2496"/>
                <a:chExt cx="672" cy="672"/>
              </a:xfrm>
            </p:grpSpPr>
            <p:sp>
              <p:nvSpPr>
                <p:cNvPr id="55" name="Text Box 42"/>
                <p:cNvSpPr txBox="1">
                  <a:spLocks noChangeArrowheads="1"/>
                </p:cNvSpPr>
                <p:nvPr/>
              </p:nvSpPr>
              <p:spPr bwMode="auto">
                <a:xfrm>
                  <a:off x="2112" y="2592"/>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A</a:t>
                  </a:r>
                </a:p>
              </p:txBody>
            </p:sp>
            <p:sp>
              <p:nvSpPr>
                <p:cNvPr id="56" name="Text Box 43"/>
                <p:cNvSpPr txBox="1">
                  <a:spLocks noChangeArrowheads="1"/>
                </p:cNvSpPr>
                <p:nvPr/>
              </p:nvSpPr>
              <p:spPr bwMode="auto">
                <a:xfrm>
                  <a:off x="2112" y="295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B</a:t>
                  </a:r>
                </a:p>
              </p:txBody>
            </p:sp>
            <p:sp>
              <p:nvSpPr>
                <p:cNvPr id="57" name="Text Box 44"/>
                <p:cNvSpPr txBox="1">
                  <a:spLocks noChangeArrowheads="1"/>
                </p:cNvSpPr>
                <p:nvPr/>
              </p:nvSpPr>
              <p:spPr bwMode="auto">
                <a:xfrm>
                  <a:off x="2276" y="2496"/>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Symbol" pitchFamily="18" charset="2"/>
                      <a:ea typeface="宋体" charset="-122"/>
                    </a:rPr>
                    <a:t>S</a:t>
                  </a:r>
                </a:p>
              </p:txBody>
            </p:sp>
            <p:sp>
              <p:nvSpPr>
                <p:cNvPr id="58" name="Text Box 45"/>
                <p:cNvSpPr txBox="1">
                  <a:spLocks noChangeArrowheads="1"/>
                </p:cNvSpPr>
                <p:nvPr/>
              </p:nvSpPr>
              <p:spPr bwMode="auto">
                <a:xfrm>
                  <a:off x="2352" y="2956"/>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C</a:t>
                  </a:r>
                  <a:r>
                    <a:rPr lang="en-US" altLang="zh-CN" sz="1600" baseline="-25000">
                      <a:latin typeface="Arial" charset="0"/>
                      <a:ea typeface="宋体" charset="-122"/>
                    </a:rPr>
                    <a:t>out</a:t>
                  </a:r>
                </a:p>
              </p:txBody>
            </p:sp>
            <p:sp>
              <p:nvSpPr>
                <p:cNvPr id="88" name="Text Box 46"/>
                <p:cNvSpPr txBox="1">
                  <a:spLocks noChangeArrowheads="1"/>
                </p:cNvSpPr>
                <p:nvPr/>
              </p:nvSpPr>
              <p:spPr bwMode="auto">
                <a:xfrm>
                  <a:off x="2448" y="2572"/>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Symbol" pitchFamily="18" charset="2"/>
                      <a:ea typeface="宋体" charset="-122"/>
                    </a:rPr>
                    <a:t>S</a:t>
                  </a:r>
                </a:p>
              </p:txBody>
            </p:sp>
          </p:grpSp>
        </p:grpSp>
        <p:sp>
          <p:nvSpPr>
            <p:cNvPr id="38" name="Text Box 47"/>
            <p:cNvSpPr txBox="1">
              <a:spLocks noChangeArrowheads="1"/>
            </p:cNvSpPr>
            <p:nvPr/>
          </p:nvSpPr>
          <p:spPr bwMode="auto">
            <a:xfrm>
              <a:off x="2592" y="2352"/>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charset="-122"/>
                </a:rPr>
                <a:t>1</a:t>
              </a:r>
            </a:p>
          </p:txBody>
        </p:sp>
        <p:sp>
          <p:nvSpPr>
            <p:cNvPr id="39" name="Text Box 48"/>
            <p:cNvSpPr txBox="1">
              <a:spLocks noChangeArrowheads="1"/>
            </p:cNvSpPr>
            <p:nvPr/>
          </p:nvSpPr>
          <p:spPr bwMode="auto">
            <a:xfrm>
              <a:off x="2976" y="306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charset="-122"/>
                </a:rPr>
                <a:t>1</a:t>
              </a:r>
            </a:p>
          </p:txBody>
        </p:sp>
        <p:sp>
          <p:nvSpPr>
            <p:cNvPr id="40" name="Text Box 49"/>
            <p:cNvSpPr txBox="1">
              <a:spLocks noChangeArrowheads="1"/>
            </p:cNvSpPr>
            <p:nvPr/>
          </p:nvSpPr>
          <p:spPr bwMode="auto">
            <a:xfrm>
              <a:off x="2592" y="273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charset="-122"/>
                </a:rPr>
                <a:t>0</a:t>
              </a:r>
            </a:p>
          </p:txBody>
        </p:sp>
        <p:sp>
          <p:nvSpPr>
            <p:cNvPr id="41" name="Text Box 50"/>
            <p:cNvSpPr txBox="1">
              <a:spLocks noChangeArrowheads="1"/>
            </p:cNvSpPr>
            <p:nvPr/>
          </p:nvSpPr>
          <p:spPr bwMode="auto">
            <a:xfrm>
              <a:off x="3456" y="2292"/>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charset="-122"/>
                </a:rPr>
                <a:t>1</a:t>
              </a:r>
            </a:p>
          </p:txBody>
        </p:sp>
        <p:sp>
          <p:nvSpPr>
            <p:cNvPr id="42" name="Text Box 51"/>
            <p:cNvSpPr txBox="1">
              <a:spLocks noChangeArrowheads="1"/>
            </p:cNvSpPr>
            <p:nvPr/>
          </p:nvSpPr>
          <p:spPr bwMode="auto">
            <a:xfrm>
              <a:off x="3456" y="265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charset="-122"/>
                </a:rPr>
                <a:t>0</a:t>
              </a:r>
            </a:p>
          </p:txBody>
        </p:sp>
        <p:sp>
          <p:nvSpPr>
            <p:cNvPr id="43" name="Text Box 52"/>
            <p:cNvSpPr txBox="1">
              <a:spLocks noChangeArrowheads="1"/>
            </p:cNvSpPr>
            <p:nvPr/>
          </p:nvSpPr>
          <p:spPr bwMode="auto">
            <a:xfrm>
              <a:off x="4320" y="2653"/>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charset="-122"/>
                </a:rPr>
                <a:t>1</a:t>
              </a:r>
            </a:p>
          </p:txBody>
        </p:sp>
        <p:sp>
          <p:nvSpPr>
            <p:cNvPr id="44" name="Text Box 53"/>
            <p:cNvSpPr txBox="1">
              <a:spLocks noChangeArrowheads="1"/>
            </p:cNvSpPr>
            <p:nvPr/>
          </p:nvSpPr>
          <p:spPr bwMode="auto">
            <a:xfrm>
              <a:off x="4320" y="2269"/>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charset="-122"/>
                </a:rPr>
                <a:t>0</a:t>
              </a:r>
            </a:p>
          </p:txBody>
        </p:sp>
        <p:sp>
          <p:nvSpPr>
            <p:cNvPr id="45" name="Text Box 54"/>
            <p:cNvSpPr txBox="1">
              <a:spLocks noChangeArrowheads="1"/>
            </p:cNvSpPr>
            <p:nvPr/>
          </p:nvSpPr>
          <p:spPr bwMode="auto">
            <a:xfrm>
              <a:off x="4848" y="3309"/>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charset="-122"/>
                </a:rPr>
                <a:t>1</a:t>
              </a:r>
            </a:p>
          </p:txBody>
        </p:sp>
        <p:sp>
          <p:nvSpPr>
            <p:cNvPr id="46" name="Text Box 55"/>
            <p:cNvSpPr txBox="1">
              <a:spLocks noChangeArrowheads="1"/>
            </p:cNvSpPr>
            <p:nvPr/>
          </p:nvSpPr>
          <p:spPr bwMode="auto">
            <a:xfrm>
              <a:off x="4704" y="2256"/>
              <a:ext cx="4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charset="-122"/>
                </a:rPr>
                <a:t>Sum</a:t>
              </a:r>
            </a:p>
          </p:txBody>
        </p:sp>
        <p:sp>
          <p:nvSpPr>
            <p:cNvPr id="47" name="Text Box 56"/>
            <p:cNvSpPr txBox="1">
              <a:spLocks noChangeArrowheads="1"/>
            </p:cNvSpPr>
            <p:nvPr/>
          </p:nvSpPr>
          <p:spPr bwMode="auto">
            <a:xfrm>
              <a:off x="4752" y="3120"/>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latin typeface="Arial" charset="0"/>
                  <a:ea typeface="宋体" charset="-122"/>
                </a:rPr>
                <a:t>C</a:t>
              </a:r>
              <a:r>
                <a:rPr lang="en-US" altLang="zh-CN" sz="1600" baseline="-25000">
                  <a:solidFill>
                    <a:srgbClr val="FF0000"/>
                  </a:solidFill>
                  <a:latin typeface="Arial" charset="0"/>
                  <a:ea typeface="宋体" charset="-122"/>
                </a:rPr>
                <a:t>out</a:t>
              </a:r>
            </a:p>
          </p:txBody>
        </p:sp>
      </p:grpSp>
      <p:sp>
        <p:nvSpPr>
          <p:cNvPr id="89" name="Text Box 59"/>
          <p:cNvSpPr txBox="1">
            <a:spLocks noChangeArrowheads="1"/>
          </p:cNvSpPr>
          <p:nvPr/>
        </p:nvSpPr>
        <p:spPr bwMode="auto">
          <a:xfrm>
            <a:off x="899592" y="2410544"/>
            <a:ext cx="792088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ea typeface="宋体" charset="-122"/>
              </a:rPr>
              <a:t>Notice that the result from the previous example can be read directly on the truth table for a full adder.</a:t>
            </a:r>
          </a:p>
        </p:txBody>
      </p:sp>
    </p:spTree>
    <p:extLst>
      <p:ext uri="{BB962C8B-B14F-4D97-AF65-F5344CB8AC3E}">
        <p14:creationId xmlns:p14="http://schemas.microsoft.com/office/powerpoint/2010/main" val="27455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amond(out)">
                                      <p:cBhvr>
                                        <p:cTn id="7"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Parity Generator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Parity Generator/Checker</a:t>
            </a:r>
            <a:endParaRPr lang="en-US" altLang="zh-CN" b="1" dirty="0">
              <a:ea typeface="宋体" charset="-122"/>
            </a:endParaRPr>
          </a:p>
        </p:txBody>
      </p:sp>
      <p:sp>
        <p:nvSpPr>
          <p:cNvPr id="14" name="Text Box 14"/>
          <p:cNvSpPr txBox="1">
            <a:spLocks noChangeArrowheads="1"/>
          </p:cNvSpPr>
          <p:nvPr/>
        </p:nvSpPr>
        <p:spPr bwMode="auto">
          <a:xfrm>
            <a:off x="838200" y="2362200"/>
            <a:ext cx="5615880"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i="1" dirty="0">
                <a:ea typeface="宋体" charset="-122"/>
              </a:rPr>
              <a:t>Checker:</a:t>
            </a:r>
            <a:r>
              <a:rPr lang="en-US" altLang="zh-CN" sz="2200" dirty="0">
                <a:ea typeface="宋体" charset="-122"/>
              </a:rPr>
              <a:t> The 74LS280 can test codes with up to 9 bits. The even output will normally be HIGH if the data lines have even parity; otherwise it will be LOW. </a:t>
            </a:r>
            <a:endParaRPr lang="en-US" altLang="zh-CN" sz="2200" dirty="0" smtClean="0">
              <a:ea typeface="宋体" charset="-122"/>
            </a:endParaRPr>
          </a:p>
          <a:p>
            <a:pPr algn="just">
              <a:spcBef>
                <a:spcPct val="50000"/>
              </a:spcBef>
            </a:pPr>
            <a:r>
              <a:rPr lang="en-US" altLang="zh-CN" sz="2200" dirty="0" smtClean="0">
                <a:ea typeface="宋体" charset="-122"/>
              </a:rPr>
              <a:t>The </a:t>
            </a:r>
            <a:r>
              <a:rPr lang="en-US" altLang="zh-CN" sz="2200" dirty="0">
                <a:ea typeface="宋体" charset="-122"/>
              </a:rPr>
              <a:t>odd output will normally be HIGH if the data lines have odd parity; otherwise it will be LOW. </a:t>
            </a:r>
          </a:p>
        </p:txBody>
      </p:sp>
      <p:sp>
        <p:nvSpPr>
          <p:cNvPr id="15" name="Text Box 15"/>
          <p:cNvSpPr txBox="1">
            <a:spLocks noChangeArrowheads="1"/>
          </p:cNvSpPr>
          <p:nvPr/>
        </p:nvSpPr>
        <p:spPr bwMode="auto">
          <a:xfrm>
            <a:off x="838200" y="5078794"/>
            <a:ext cx="561588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i="1" dirty="0">
                <a:ea typeface="宋体" charset="-122"/>
              </a:rPr>
              <a:t>Generator:</a:t>
            </a:r>
            <a:r>
              <a:rPr lang="en-US" altLang="zh-CN" sz="2200" dirty="0">
                <a:ea typeface="宋体" charset="-122"/>
              </a:rPr>
              <a:t> To generate </a:t>
            </a:r>
            <a:r>
              <a:rPr lang="en-US" altLang="zh-CN" sz="2200" u="sng" dirty="0">
                <a:ea typeface="宋体" charset="-122"/>
              </a:rPr>
              <a:t>even</a:t>
            </a:r>
            <a:r>
              <a:rPr lang="en-US" altLang="zh-CN" sz="2200" dirty="0">
                <a:ea typeface="宋体" charset="-122"/>
              </a:rPr>
              <a:t> parity, the parity bit is taken from the </a:t>
            </a:r>
            <a:r>
              <a:rPr lang="en-US" altLang="zh-CN" sz="2200" u="sng" dirty="0">
                <a:ea typeface="宋体" charset="-122"/>
              </a:rPr>
              <a:t>odd</a:t>
            </a:r>
            <a:r>
              <a:rPr lang="en-US" altLang="zh-CN" sz="2200" dirty="0">
                <a:ea typeface="宋体" charset="-122"/>
              </a:rPr>
              <a:t> parity output. To generate </a:t>
            </a:r>
            <a:r>
              <a:rPr lang="en-US" altLang="zh-CN" sz="2200" u="sng" dirty="0">
                <a:ea typeface="宋体" charset="-122"/>
              </a:rPr>
              <a:t>odd</a:t>
            </a:r>
            <a:r>
              <a:rPr lang="en-US" altLang="zh-CN" sz="2200" dirty="0">
                <a:ea typeface="宋体" charset="-122"/>
              </a:rPr>
              <a:t> parity, the output is taken from the </a:t>
            </a:r>
            <a:r>
              <a:rPr lang="en-US" altLang="zh-CN" sz="2200" u="sng" dirty="0">
                <a:ea typeface="宋体" charset="-122"/>
              </a:rPr>
              <a:t>even</a:t>
            </a:r>
            <a:r>
              <a:rPr lang="en-US" altLang="zh-CN" sz="2200" dirty="0">
                <a:ea typeface="宋体" charset="-122"/>
              </a:rPr>
              <a:t> parity output.</a:t>
            </a:r>
          </a:p>
        </p:txBody>
      </p:sp>
      <p:graphicFrame>
        <p:nvGraphicFramePr>
          <p:cNvPr id="16" name="Object 16"/>
          <p:cNvGraphicFramePr>
            <a:graphicFrameLocks noChangeAspect="1"/>
          </p:cNvGraphicFramePr>
          <p:nvPr>
            <p:extLst>
              <p:ext uri="{D42A27DB-BD31-4B8C-83A1-F6EECF244321}">
                <p14:modId xmlns:p14="http://schemas.microsoft.com/office/powerpoint/2010/main" val="3152978926"/>
              </p:ext>
            </p:extLst>
          </p:nvPr>
        </p:nvGraphicFramePr>
        <p:xfrm>
          <a:off x="7063680" y="2564904"/>
          <a:ext cx="1828800" cy="2667000"/>
        </p:xfrm>
        <a:graphic>
          <a:graphicData uri="http://schemas.openxmlformats.org/presentationml/2006/ole">
            <mc:AlternateContent xmlns:mc="http://schemas.openxmlformats.org/markup-compatibility/2006">
              <mc:Choice xmlns:v="urn:schemas-microsoft-com:vml" Requires="v">
                <p:oleObj spid="_x0000_s145583" name="CorelDRAW" r:id="rId4" imgW="1184549" imgH="1727688" progId="CorelDRAW.Graphic.13">
                  <p:embed/>
                </p:oleObj>
              </mc:Choice>
              <mc:Fallback>
                <p:oleObj name="CorelDRAW" r:id="rId4" imgW="1184549" imgH="1727688" progId="CorelDRAW.Graphic.1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3680" y="2564904"/>
                        <a:ext cx="18288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Text Box 17"/>
          <p:cNvSpPr txBox="1">
            <a:spLocks noChangeArrowheads="1"/>
          </p:cNvSpPr>
          <p:nvPr/>
        </p:nvSpPr>
        <p:spPr bwMode="auto">
          <a:xfrm>
            <a:off x="7597080" y="5155704"/>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74LS280</a:t>
            </a:r>
          </a:p>
        </p:txBody>
      </p:sp>
      <p:sp>
        <p:nvSpPr>
          <p:cNvPr id="18" name="Text Box 18"/>
          <p:cNvSpPr txBox="1">
            <a:spLocks noChangeArrowheads="1"/>
          </p:cNvSpPr>
          <p:nvPr/>
        </p:nvSpPr>
        <p:spPr bwMode="auto">
          <a:xfrm>
            <a:off x="6454080" y="3631704"/>
            <a:ext cx="914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0000"/>
                </a:solidFill>
                <a:ea typeface="宋体" charset="-122"/>
              </a:rPr>
              <a:t>Data inputs</a:t>
            </a:r>
          </a:p>
        </p:txBody>
      </p:sp>
    </p:spTree>
    <p:extLst>
      <p:ext uri="{BB962C8B-B14F-4D97-AF65-F5344CB8AC3E}">
        <p14:creationId xmlns:p14="http://schemas.microsoft.com/office/powerpoint/2010/main" val="53586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0-#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Parity Generator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Parity Generator/Checker</a:t>
            </a:r>
            <a:endParaRPr lang="en-US" altLang="zh-CN" b="1" dirty="0">
              <a:ea typeface="宋体" charset="-122"/>
            </a:endParaRPr>
          </a:p>
        </p:txBody>
      </p:sp>
      <p:pic>
        <p:nvPicPr>
          <p:cNvPr id="2" name="图片 1"/>
          <p:cNvPicPr>
            <a:picLocks noChangeAspect="1"/>
          </p:cNvPicPr>
          <p:nvPr/>
        </p:nvPicPr>
        <p:blipFill>
          <a:blip r:embed="rId3"/>
          <a:stretch>
            <a:fillRect/>
          </a:stretch>
        </p:blipFill>
        <p:spPr>
          <a:xfrm>
            <a:off x="3074962" y="2276872"/>
            <a:ext cx="3225230" cy="2830777"/>
          </a:xfrm>
          <a:prstGeom prst="rect">
            <a:avLst/>
          </a:prstGeom>
        </p:spPr>
      </p:pic>
      <p:pic>
        <p:nvPicPr>
          <p:cNvPr id="3" name="图片 2"/>
          <p:cNvPicPr>
            <a:picLocks noChangeAspect="1"/>
          </p:cNvPicPr>
          <p:nvPr/>
        </p:nvPicPr>
        <p:blipFill>
          <a:blip r:embed="rId4"/>
          <a:stretch>
            <a:fillRect/>
          </a:stretch>
        </p:blipFill>
        <p:spPr>
          <a:xfrm>
            <a:off x="2128614" y="5022676"/>
            <a:ext cx="4819650" cy="1790700"/>
          </a:xfrm>
          <a:prstGeom prst="rect">
            <a:avLst/>
          </a:prstGeom>
        </p:spPr>
      </p:pic>
    </p:spTree>
    <p:extLst>
      <p:ext uri="{BB962C8B-B14F-4D97-AF65-F5344CB8AC3E}">
        <p14:creationId xmlns:p14="http://schemas.microsoft.com/office/powerpoint/2010/main" val="146266964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44824"/>
            <a:ext cx="7467600" cy="297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0"/>
              </a:spcBef>
            </a:pPr>
            <a:r>
              <a:rPr lang="en-US" altLang="zh-CN" sz="2000" dirty="0" smtClean="0">
                <a:ea typeface="宋体" charset="-122"/>
              </a:rPr>
              <a:t>1</a:t>
            </a:r>
            <a:r>
              <a:rPr lang="en-US" altLang="zh-CN" sz="2000" dirty="0">
                <a:ea typeface="宋体" charset="-122"/>
              </a:rPr>
              <a:t>. For the full-adder shown, assume the input bits are as shown with </a:t>
            </a:r>
            <a:r>
              <a:rPr lang="en-US" altLang="zh-CN" sz="2000" i="1" dirty="0">
                <a:ea typeface="宋体" charset="-122"/>
              </a:rPr>
              <a:t>A</a:t>
            </a:r>
            <a:r>
              <a:rPr lang="en-US" altLang="zh-CN" sz="2000" dirty="0">
                <a:ea typeface="宋体" charset="-122"/>
              </a:rPr>
              <a:t> = 0, </a:t>
            </a:r>
            <a:r>
              <a:rPr lang="en-US" altLang="zh-CN" sz="2000" i="1" dirty="0">
                <a:ea typeface="宋体" charset="-122"/>
              </a:rPr>
              <a:t>B</a:t>
            </a:r>
            <a:r>
              <a:rPr lang="en-US" altLang="zh-CN" sz="2000" dirty="0">
                <a:ea typeface="宋体" charset="-122"/>
              </a:rPr>
              <a:t> = 0, </a:t>
            </a:r>
            <a:r>
              <a:rPr lang="en-US" altLang="zh-CN" sz="2000" i="1" dirty="0" err="1">
                <a:ea typeface="宋体" charset="-122"/>
              </a:rPr>
              <a:t>C</a:t>
            </a:r>
            <a:r>
              <a:rPr lang="en-US" altLang="zh-CN" sz="2000" baseline="-25000" dirty="0" err="1">
                <a:ea typeface="宋体" charset="-122"/>
              </a:rPr>
              <a:t>in</a:t>
            </a:r>
            <a:r>
              <a:rPr lang="en-US" altLang="zh-CN" sz="2000" dirty="0">
                <a:ea typeface="宋体" charset="-122"/>
              </a:rPr>
              <a:t> = 1. The Sum and </a:t>
            </a:r>
            <a:r>
              <a:rPr lang="en-US" altLang="zh-CN" sz="2000" i="1" dirty="0" err="1">
                <a:ea typeface="宋体" charset="-122"/>
              </a:rPr>
              <a:t>C</a:t>
            </a:r>
            <a:r>
              <a:rPr lang="en-US" altLang="zh-CN" sz="2000" baseline="-25000" dirty="0" err="1">
                <a:ea typeface="宋体" charset="-122"/>
              </a:rPr>
              <a:t>out</a:t>
            </a:r>
            <a:r>
              <a:rPr lang="en-US" altLang="zh-CN" sz="2000" dirty="0">
                <a:ea typeface="宋体" charset="-122"/>
              </a:rPr>
              <a:t> will be</a:t>
            </a:r>
          </a:p>
          <a:p>
            <a:pPr algn="just" eaLnBrk="1" hangingPunct="1">
              <a:spcBef>
                <a:spcPct val="50000"/>
              </a:spcBef>
            </a:pPr>
            <a:r>
              <a:rPr lang="en-US" altLang="zh-CN" sz="2000" dirty="0">
                <a:ea typeface="宋体" charset="-122"/>
              </a:rPr>
              <a:t>	a. Sum = 0 </a:t>
            </a:r>
            <a:r>
              <a:rPr lang="en-US" altLang="zh-CN" sz="2000" i="1" dirty="0" err="1">
                <a:ea typeface="宋体" charset="-122"/>
              </a:rPr>
              <a:t>C</a:t>
            </a:r>
            <a:r>
              <a:rPr lang="en-US" altLang="zh-CN" sz="2000" baseline="-25000" dirty="0" err="1">
                <a:ea typeface="宋体" charset="-122"/>
              </a:rPr>
              <a:t>out</a:t>
            </a:r>
            <a:r>
              <a:rPr lang="en-US" altLang="zh-CN" sz="2000" dirty="0">
                <a:ea typeface="宋体" charset="-122"/>
              </a:rPr>
              <a:t> = 0</a:t>
            </a:r>
            <a:endParaRPr lang="en-US" altLang="zh-CN" sz="2000" baseline="30000" dirty="0">
              <a:ea typeface="宋体" charset="-122"/>
            </a:endParaRPr>
          </a:p>
          <a:p>
            <a:pPr algn="just" eaLnBrk="1" hangingPunct="1">
              <a:spcBef>
                <a:spcPct val="50000"/>
              </a:spcBef>
            </a:pPr>
            <a:r>
              <a:rPr lang="en-US" altLang="zh-CN" sz="2000" dirty="0">
                <a:ea typeface="宋体" charset="-122"/>
              </a:rPr>
              <a:t>	b. Sum = 0 </a:t>
            </a:r>
            <a:r>
              <a:rPr lang="en-US" altLang="zh-CN" sz="2000" i="1" dirty="0" err="1">
                <a:ea typeface="宋体" charset="-122"/>
              </a:rPr>
              <a:t>C</a:t>
            </a:r>
            <a:r>
              <a:rPr lang="en-US" altLang="zh-CN" sz="2000" baseline="-25000" dirty="0" err="1">
                <a:ea typeface="宋体" charset="-122"/>
              </a:rPr>
              <a:t>out</a:t>
            </a:r>
            <a:r>
              <a:rPr lang="en-US" altLang="zh-CN" sz="2000" dirty="0">
                <a:ea typeface="宋体" charset="-122"/>
              </a:rPr>
              <a:t> = 1</a:t>
            </a:r>
          </a:p>
          <a:p>
            <a:pPr algn="just" eaLnBrk="1" hangingPunct="1">
              <a:spcBef>
                <a:spcPct val="50000"/>
              </a:spcBef>
            </a:pPr>
            <a:r>
              <a:rPr lang="en-US" altLang="zh-CN" sz="2000" dirty="0">
                <a:ea typeface="宋体" charset="-122"/>
              </a:rPr>
              <a:t>	c. Sum = 1 </a:t>
            </a:r>
            <a:r>
              <a:rPr lang="en-US" altLang="zh-CN" sz="2000" i="1" dirty="0" err="1">
                <a:ea typeface="宋体" charset="-122"/>
              </a:rPr>
              <a:t>C</a:t>
            </a:r>
            <a:r>
              <a:rPr lang="en-US" altLang="zh-CN" sz="2000" baseline="-25000" dirty="0" err="1">
                <a:ea typeface="宋体" charset="-122"/>
              </a:rPr>
              <a:t>out</a:t>
            </a:r>
            <a:r>
              <a:rPr lang="en-US" altLang="zh-CN" sz="2000" dirty="0">
                <a:ea typeface="宋体" charset="-122"/>
              </a:rPr>
              <a:t> = 0 </a:t>
            </a:r>
          </a:p>
          <a:p>
            <a:pPr algn="just" eaLnBrk="1" hangingPunct="1">
              <a:spcBef>
                <a:spcPct val="50000"/>
              </a:spcBef>
            </a:pPr>
            <a:r>
              <a:rPr lang="en-US" altLang="zh-CN" sz="2000" dirty="0">
                <a:ea typeface="宋体" charset="-122"/>
              </a:rPr>
              <a:t>	d. Sum = 1 </a:t>
            </a:r>
            <a:r>
              <a:rPr lang="en-US" altLang="zh-CN" sz="2000" i="1" dirty="0" err="1">
                <a:ea typeface="宋体" charset="-122"/>
              </a:rPr>
              <a:t>C</a:t>
            </a:r>
            <a:r>
              <a:rPr lang="en-US" altLang="zh-CN" sz="2000" baseline="-25000" dirty="0" err="1">
                <a:ea typeface="宋体" charset="-122"/>
              </a:rPr>
              <a:t>out</a:t>
            </a:r>
            <a:r>
              <a:rPr lang="en-US" altLang="zh-CN" sz="2000" dirty="0">
                <a:ea typeface="宋体" charset="-122"/>
              </a:rPr>
              <a:t> = 1</a:t>
            </a:r>
          </a:p>
          <a:p>
            <a:pPr eaLnBrk="1" hangingPunct="1">
              <a:spcBef>
                <a:spcPct val="50000"/>
              </a:spcBef>
            </a:pPr>
            <a:endParaRPr lang="en-US" altLang="zh-CN" dirty="0">
              <a:solidFill>
                <a:schemeClr val="tx2"/>
              </a:solidFill>
              <a:ea typeface="宋体" charset="-122"/>
            </a:endParaRPr>
          </a:p>
        </p:txBody>
      </p:sp>
      <p:sp>
        <p:nvSpPr>
          <p:cNvPr id="8" name="Rectangle 29"/>
          <p:cNvSpPr>
            <a:spLocks noChangeArrowheads="1"/>
          </p:cNvSpPr>
          <p:nvPr/>
        </p:nvSpPr>
        <p:spPr bwMode="auto">
          <a:xfrm>
            <a:off x="3563888" y="4293096"/>
            <a:ext cx="4343400" cy="25146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 name="Group 6"/>
          <p:cNvGrpSpPr>
            <a:grpSpLocks/>
          </p:cNvGrpSpPr>
          <p:nvPr/>
        </p:nvGrpSpPr>
        <p:grpSpPr bwMode="auto">
          <a:xfrm>
            <a:off x="3868688" y="4464546"/>
            <a:ext cx="3581400" cy="2190750"/>
            <a:chOff x="1028" y="2496"/>
            <a:chExt cx="2256" cy="1380"/>
          </a:xfrm>
        </p:grpSpPr>
        <p:graphicFrame>
          <p:nvGraphicFramePr>
            <p:cNvPr id="10" name="Object 7"/>
            <p:cNvGraphicFramePr>
              <a:graphicFrameLocks noChangeAspect="1"/>
            </p:cNvGraphicFramePr>
            <p:nvPr/>
          </p:nvGraphicFramePr>
          <p:xfrm>
            <a:off x="1028" y="2496"/>
            <a:ext cx="2256" cy="1380"/>
          </p:xfrm>
          <a:graphic>
            <a:graphicData uri="http://schemas.openxmlformats.org/presentationml/2006/ole">
              <mc:AlternateContent xmlns:mc="http://schemas.openxmlformats.org/markup-compatibility/2006">
                <mc:Choice xmlns:v="urn:schemas-microsoft-com:vml" Requires="v">
                  <p:oleObj spid="_x0000_s111877" name="CorelDRAW" r:id="rId3" imgW="2394720" imgH="1445400" progId="CorelDRAW.Graphic.13">
                    <p:embed/>
                  </p:oleObj>
                </mc:Choice>
                <mc:Fallback>
                  <p:oleObj name="CorelDRAW" r:id="rId3" imgW="2394720" imgH="1445400"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 y="2496"/>
                          <a:ext cx="2256" cy="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8"/>
            <p:cNvSpPr txBox="1">
              <a:spLocks noChangeArrowheads="1"/>
            </p:cNvSpPr>
            <p:nvPr/>
          </p:nvSpPr>
          <p:spPr bwMode="auto">
            <a:xfrm>
              <a:off x="1228" y="2592"/>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A</a:t>
              </a:r>
            </a:p>
          </p:txBody>
        </p:sp>
        <p:sp>
          <p:nvSpPr>
            <p:cNvPr id="12" name="Text Box 9"/>
            <p:cNvSpPr txBox="1">
              <a:spLocks noChangeArrowheads="1"/>
            </p:cNvSpPr>
            <p:nvPr/>
          </p:nvSpPr>
          <p:spPr bwMode="auto">
            <a:xfrm>
              <a:off x="1228" y="295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B</a:t>
              </a:r>
            </a:p>
          </p:txBody>
        </p:sp>
        <p:sp>
          <p:nvSpPr>
            <p:cNvPr id="13" name="Text Box 10"/>
            <p:cNvSpPr txBox="1">
              <a:spLocks noChangeArrowheads="1"/>
            </p:cNvSpPr>
            <p:nvPr/>
          </p:nvSpPr>
          <p:spPr bwMode="auto">
            <a:xfrm>
              <a:off x="1392" y="2496"/>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Symbol" pitchFamily="18" charset="2"/>
                  <a:ea typeface="宋体" charset="-122"/>
                </a:rPr>
                <a:t>S</a:t>
              </a:r>
            </a:p>
          </p:txBody>
        </p:sp>
        <p:sp>
          <p:nvSpPr>
            <p:cNvPr id="14" name="Text Box 11"/>
            <p:cNvSpPr txBox="1">
              <a:spLocks noChangeArrowheads="1"/>
            </p:cNvSpPr>
            <p:nvPr/>
          </p:nvSpPr>
          <p:spPr bwMode="auto">
            <a:xfrm>
              <a:off x="1468" y="2956"/>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C</a:t>
              </a:r>
              <a:r>
                <a:rPr lang="en-US" altLang="zh-CN" sz="1600" baseline="-25000">
                  <a:latin typeface="Arial" charset="0"/>
                  <a:ea typeface="宋体" charset="-122"/>
                </a:rPr>
                <a:t>out</a:t>
              </a:r>
            </a:p>
          </p:txBody>
        </p:sp>
        <p:sp>
          <p:nvSpPr>
            <p:cNvPr id="15" name="Text Box 12"/>
            <p:cNvSpPr txBox="1">
              <a:spLocks noChangeArrowheads="1"/>
            </p:cNvSpPr>
            <p:nvPr/>
          </p:nvSpPr>
          <p:spPr bwMode="auto">
            <a:xfrm>
              <a:off x="1564" y="2572"/>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Symbol" pitchFamily="18" charset="2"/>
                  <a:ea typeface="宋体" charset="-122"/>
                </a:rPr>
                <a:t>S</a:t>
              </a:r>
            </a:p>
          </p:txBody>
        </p:sp>
        <p:grpSp>
          <p:nvGrpSpPr>
            <p:cNvPr id="16" name="Group 13"/>
            <p:cNvGrpSpPr>
              <a:grpSpLocks/>
            </p:cNvGrpSpPr>
            <p:nvPr/>
          </p:nvGrpSpPr>
          <p:grpSpPr bwMode="auto">
            <a:xfrm>
              <a:off x="2072" y="2496"/>
              <a:ext cx="672" cy="672"/>
              <a:chOff x="2112" y="2496"/>
              <a:chExt cx="672" cy="672"/>
            </a:xfrm>
          </p:grpSpPr>
          <p:sp>
            <p:nvSpPr>
              <p:cNvPr id="17" name="Text Box 14"/>
              <p:cNvSpPr txBox="1">
                <a:spLocks noChangeArrowheads="1"/>
              </p:cNvSpPr>
              <p:nvPr/>
            </p:nvSpPr>
            <p:spPr bwMode="auto">
              <a:xfrm>
                <a:off x="2112" y="2592"/>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A</a:t>
                </a:r>
              </a:p>
            </p:txBody>
          </p:sp>
          <p:sp>
            <p:nvSpPr>
              <p:cNvPr id="18" name="Text Box 15"/>
              <p:cNvSpPr txBox="1">
                <a:spLocks noChangeArrowheads="1"/>
              </p:cNvSpPr>
              <p:nvPr/>
            </p:nvSpPr>
            <p:spPr bwMode="auto">
              <a:xfrm>
                <a:off x="2112" y="295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B</a:t>
                </a:r>
              </a:p>
            </p:txBody>
          </p:sp>
          <p:sp>
            <p:nvSpPr>
              <p:cNvPr id="19" name="Text Box 16"/>
              <p:cNvSpPr txBox="1">
                <a:spLocks noChangeArrowheads="1"/>
              </p:cNvSpPr>
              <p:nvPr/>
            </p:nvSpPr>
            <p:spPr bwMode="auto">
              <a:xfrm>
                <a:off x="2276" y="2496"/>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Symbol" pitchFamily="18" charset="2"/>
                    <a:ea typeface="宋体" charset="-122"/>
                  </a:rPr>
                  <a:t>S</a:t>
                </a:r>
              </a:p>
            </p:txBody>
          </p:sp>
          <p:sp>
            <p:nvSpPr>
              <p:cNvPr id="20" name="Text Box 17"/>
              <p:cNvSpPr txBox="1">
                <a:spLocks noChangeArrowheads="1"/>
              </p:cNvSpPr>
              <p:nvPr/>
            </p:nvSpPr>
            <p:spPr bwMode="auto">
              <a:xfrm>
                <a:off x="2352" y="2956"/>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C</a:t>
                </a:r>
                <a:r>
                  <a:rPr lang="en-US" altLang="zh-CN" sz="1600" baseline="-25000">
                    <a:latin typeface="Arial" charset="0"/>
                    <a:ea typeface="宋体" charset="-122"/>
                  </a:rPr>
                  <a:t>out</a:t>
                </a:r>
              </a:p>
            </p:txBody>
          </p:sp>
          <p:sp>
            <p:nvSpPr>
              <p:cNvPr id="21" name="Text Box 18"/>
              <p:cNvSpPr txBox="1">
                <a:spLocks noChangeArrowheads="1"/>
              </p:cNvSpPr>
              <p:nvPr/>
            </p:nvSpPr>
            <p:spPr bwMode="auto">
              <a:xfrm>
                <a:off x="2448" y="2572"/>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Symbol" pitchFamily="18" charset="2"/>
                    <a:ea typeface="宋体" charset="-122"/>
                  </a:rPr>
                  <a:t>S</a:t>
                </a:r>
              </a:p>
            </p:txBody>
          </p:sp>
        </p:grpSp>
      </p:grpSp>
      <p:sp>
        <p:nvSpPr>
          <p:cNvPr id="22" name="Text Box 19"/>
          <p:cNvSpPr txBox="1">
            <a:spLocks noChangeArrowheads="1"/>
          </p:cNvSpPr>
          <p:nvPr/>
        </p:nvSpPr>
        <p:spPr bwMode="auto">
          <a:xfrm>
            <a:off x="3640088" y="4616946"/>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charset="-122"/>
              </a:rPr>
              <a:t>0</a:t>
            </a:r>
          </a:p>
        </p:txBody>
      </p:sp>
      <p:sp>
        <p:nvSpPr>
          <p:cNvPr id="23" name="Text Box 20"/>
          <p:cNvSpPr txBox="1">
            <a:spLocks noChangeArrowheads="1"/>
          </p:cNvSpPr>
          <p:nvPr/>
        </p:nvSpPr>
        <p:spPr bwMode="auto">
          <a:xfrm>
            <a:off x="4249688" y="5740896"/>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charset="-122"/>
              </a:rPr>
              <a:t>1</a:t>
            </a:r>
          </a:p>
        </p:txBody>
      </p:sp>
      <p:sp>
        <p:nvSpPr>
          <p:cNvPr id="24" name="Text Box 21"/>
          <p:cNvSpPr txBox="1">
            <a:spLocks noChangeArrowheads="1"/>
          </p:cNvSpPr>
          <p:nvPr/>
        </p:nvSpPr>
        <p:spPr bwMode="auto">
          <a:xfrm>
            <a:off x="3640088" y="5226546"/>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charset="-122"/>
              </a:rPr>
              <a:t>0</a:t>
            </a:r>
          </a:p>
        </p:txBody>
      </p:sp>
      <p:sp>
        <p:nvSpPr>
          <p:cNvPr id="25" name="Text Box 27"/>
          <p:cNvSpPr txBox="1">
            <a:spLocks noChangeArrowheads="1"/>
          </p:cNvSpPr>
          <p:nvPr/>
        </p:nvSpPr>
        <p:spPr bwMode="auto">
          <a:xfrm>
            <a:off x="6992888" y="4464546"/>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charset="-122"/>
              </a:rPr>
              <a:t>Sum</a:t>
            </a:r>
          </a:p>
        </p:txBody>
      </p:sp>
      <p:sp>
        <p:nvSpPr>
          <p:cNvPr id="26" name="Text Box 28"/>
          <p:cNvSpPr txBox="1">
            <a:spLocks noChangeArrowheads="1"/>
          </p:cNvSpPr>
          <p:nvPr/>
        </p:nvSpPr>
        <p:spPr bwMode="auto">
          <a:xfrm>
            <a:off x="7221488" y="6064746"/>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latin typeface="Arial" charset="0"/>
                <a:ea typeface="宋体" charset="-122"/>
              </a:rPr>
              <a:t>C</a:t>
            </a:r>
            <a:r>
              <a:rPr lang="en-US" altLang="zh-CN" sz="1600" baseline="-25000">
                <a:solidFill>
                  <a:srgbClr val="FF0000"/>
                </a:solidFill>
                <a:latin typeface="Arial" charset="0"/>
                <a:ea typeface="宋体" charset="-122"/>
              </a:rPr>
              <a:t>out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44824"/>
            <a:ext cx="7467600" cy="2562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dirty="0">
                <a:ea typeface="宋体" charset="-122"/>
              </a:rPr>
              <a:t>2. The output will be LOW if</a:t>
            </a:r>
          </a:p>
          <a:p>
            <a:pPr eaLnBrk="1" hangingPunct="1">
              <a:spcBef>
                <a:spcPct val="50000"/>
              </a:spcBef>
            </a:pPr>
            <a:r>
              <a:rPr lang="en-US" altLang="zh-CN" sz="2000" dirty="0">
                <a:ea typeface="宋体" charset="-122"/>
              </a:rPr>
              <a:t>	a. </a:t>
            </a:r>
            <a:r>
              <a:rPr lang="en-US" altLang="zh-CN" sz="2000" i="1" dirty="0">
                <a:ea typeface="宋体" charset="-122"/>
              </a:rPr>
              <a:t>A</a:t>
            </a:r>
            <a:r>
              <a:rPr lang="en-US" altLang="zh-CN" sz="2000" dirty="0">
                <a:ea typeface="宋体" charset="-122"/>
              </a:rPr>
              <a:t> &lt; </a:t>
            </a:r>
            <a:r>
              <a:rPr lang="en-US" altLang="zh-CN" sz="2000" i="1" dirty="0">
                <a:ea typeface="宋体" charset="-122"/>
              </a:rPr>
              <a:t>B</a:t>
            </a:r>
            <a:endParaRPr lang="en-US" altLang="zh-CN" sz="2000" i="1" baseline="30000" dirty="0">
              <a:ea typeface="宋体" charset="-122"/>
            </a:endParaRPr>
          </a:p>
          <a:p>
            <a:pPr eaLnBrk="1" hangingPunct="1">
              <a:spcBef>
                <a:spcPct val="50000"/>
              </a:spcBef>
            </a:pPr>
            <a:r>
              <a:rPr lang="en-US" altLang="zh-CN" sz="2000" dirty="0">
                <a:ea typeface="宋体" charset="-122"/>
              </a:rPr>
              <a:t>	b. </a:t>
            </a:r>
            <a:r>
              <a:rPr lang="en-US" altLang="zh-CN" sz="2000" i="1" dirty="0">
                <a:ea typeface="宋体" charset="-122"/>
              </a:rPr>
              <a:t>A</a:t>
            </a:r>
            <a:r>
              <a:rPr lang="en-US" altLang="zh-CN" sz="2000" dirty="0">
                <a:ea typeface="宋体" charset="-122"/>
              </a:rPr>
              <a:t> &gt; </a:t>
            </a:r>
            <a:r>
              <a:rPr lang="en-US" altLang="zh-CN" sz="2000" i="1" dirty="0">
                <a:ea typeface="宋体" charset="-122"/>
              </a:rPr>
              <a:t>B</a:t>
            </a:r>
          </a:p>
          <a:p>
            <a:pPr eaLnBrk="1" hangingPunct="1">
              <a:spcBef>
                <a:spcPct val="50000"/>
              </a:spcBef>
            </a:pPr>
            <a:endParaRPr lang="en-US" altLang="zh-CN" sz="700" i="1" dirty="0">
              <a:ea typeface="宋体" charset="-122"/>
            </a:endParaRPr>
          </a:p>
          <a:p>
            <a:pPr eaLnBrk="1" hangingPunct="1"/>
            <a:r>
              <a:rPr lang="en-US" altLang="zh-CN" sz="2000" dirty="0">
                <a:ea typeface="宋体" charset="-122"/>
              </a:rPr>
              <a:t>	c. both a and b are</a:t>
            </a:r>
          </a:p>
          <a:p>
            <a:pPr eaLnBrk="1" hangingPunct="1"/>
            <a:r>
              <a:rPr lang="en-US" altLang="zh-CN" sz="2000" dirty="0">
                <a:ea typeface="宋体" charset="-122"/>
              </a:rPr>
              <a:t>	    correct</a:t>
            </a:r>
          </a:p>
          <a:p>
            <a:pPr eaLnBrk="1" hangingPunct="1">
              <a:spcBef>
                <a:spcPct val="50000"/>
              </a:spcBef>
            </a:pPr>
            <a:r>
              <a:rPr lang="en-US" altLang="zh-CN" sz="2000" dirty="0">
                <a:ea typeface="宋体" charset="-122"/>
              </a:rPr>
              <a:t>	d. </a:t>
            </a:r>
            <a:r>
              <a:rPr lang="en-US" altLang="zh-CN" sz="2000" i="1" dirty="0">
                <a:ea typeface="宋体" charset="-122"/>
              </a:rPr>
              <a:t>A</a:t>
            </a:r>
            <a:r>
              <a:rPr lang="en-US" altLang="zh-CN" sz="2000" dirty="0">
                <a:ea typeface="宋体" charset="-122"/>
              </a:rPr>
              <a:t> = </a:t>
            </a:r>
            <a:r>
              <a:rPr lang="en-US" altLang="zh-CN" sz="2000" i="1" dirty="0">
                <a:ea typeface="宋体" charset="-122"/>
              </a:rPr>
              <a:t>B</a:t>
            </a:r>
          </a:p>
        </p:txBody>
      </p:sp>
      <p:sp>
        <p:nvSpPr>
          <p:cNvPr id="27" name="Rectangle 12"/>
          <p:cNvSpPr>
            <a:spLocks noChangeArrowheads="1"/>
          </p:cNvSpPr>
          <p:nvPr/>
        </p:nvSpPr>
        <p:spPr bwMode="auto">
          <a:xfrm>
            <a:off x="4139952" y="2210544"/>
            <a:ext cx="4343400" cy="25146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 name="Object 6"/>
          <p:cNvGraphicFramePr>
            <a:graphicFrameLocks noChangeAspect="1"/>
          </p:cNvGraphicFramePr>
          <p:nvPr>
            <p:extLst>
              <p:ext uri="{D42A27DB-BD31-4B8C-83A1-F6EECF244321}">
                <p14:modId xmlns:p14="http://schemas.microsoft.com/office/powerpoint/2010/main" val="1358732519"/>
              </p:ext>
            </p:extLst>
          </p:nvPr>
        </p:nvGraphicFramePr>
        <p:xfrm>
          <a:off x="5054352" y="2362944"/>
          <a:ext cx="3048000" cy="2206625"/>
        </p:xfrm>
        <a:graphic>
          <a:graphicData uri="http://schemas.openxmlformats.org/presentationml/2006/ole">
            <mc:AlternateContent xmlns:mc="http://schemas.openxmlformats.org/markup-compatibility/2006">
              <mc:Choice xmlns:v="urn:schemas-microsoft-com:vml" Requires="v">
                <p:oleObj spid="_x0000_s146604" name="CorelDRAW" r:id="rId3" imgW="1631880" imgH="1166040" progId="CorelDRAW.Graphic.13">
                  <p:embed/>
                </p:oleObj>
              </mc:Choice>
              <mc:Fallback>
                <p:oleObj name="CorelDRAW" r:id="rId3" imgW="1631880" imgH="1166040"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4352" y="2362944"/>
                        <a:ext cx="3048000" cy="220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Text Box 7"/>
          <p:cNvSpPr txBox="1">
            <a:spLocks noChangeArrowheads="1"/>
          </p:cNvSpPr>
          <p:nvPr/>
        </p:nvSpPr>
        <p:spPr bwMode="auto">
          <a:xfrm>
            <a:off x="4728915" y="2232769"/>
            <a:ext cx="533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1</a:t>
            </a:r>
            <a:endParaRPr lang="en-US" altLang="zh-CN" sz="1600">
              <a:solidFill>
                <a:srgbClr val="FF0000"/>
              </a:solidFill>
              <a:latin typeface="Arial" charset="0"/>
              <a:ea typeface="宋体" charset="-122"/>
            </a:endParaRPr>
          </a:p>
          <a:p>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1</a:t>
            </a:r>
          </a:p>
        </p:txBody>
      </p:sp>
      <p:sp>
        <p:nvSpPr>
          <p:cNvPr id="30" name="Text Box 8"/>
          <p:cNvSpPr txBox="1">
            <a:spLocks noChangeArrowheads="1"/>
          </p:cNvSpPr>
          <p:nvPr/>
        </p:nvSpPr>
        <p:spPr bwMode="auto">
          <a:xfrm>
            <a:off x="4728915" y="2842369"/>
            <a:ext cx="533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2</a:t>
            </a:r>
            <a:endParaRPr lang="en-US" altLang="zh-CN" sz="1600">
              <a:solidFill>
                <a:srgbClr val="FF0000"/>
              </a:solidFill>
              <a:latin typeface="Arial" charset="0"/>
              <a:ea typeface="宋体" charset="-122"/>
            </a:endParaRPr>
          </a:p>
          <a:p>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2</a:t>
            </a:r>
          </a:p>
        </p:txBody>
      </p:sp>
      <p:sp>
        <p:nvSpPr>
          <p:cNvPr id="31" name="Text Box 9"/>
          <p:cNvSpPr txBox="1">
            <a:spLocks noChangeArrowheads="1"/>
          </p:cNvSpPr>
          <p:nvPr/>
        </p:nvSpPr>
        <p:spPr bwMode="auto">
          <a:xfrm>
            <a:off x="4714627" y="3402757"/>
            <a:ext cx="533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dirty="0">
                <a:solidFill>
                  <a:srgbClr val="FF0000"/>
                </a:solidFill>
                <a:latin typeface="Arial" charset="0"/>
                <a:ea typeface="宋体" charset="-122"/>
              </a:rPr>
              <a:t>A</a:t>
            </a:r>
            <a:r>
              <a:rPr lang="en-US" altLang="zh-CN" sz="1600" baseline="-25000" dirty="0">
                <a:solidFill>
                  <a:srgbClr val="FF0000"/>
                </a:solidFill>
                <a:latin typeface="Arial" charset="0"/>
                <a:ea typeface="宋体" charset="-122"/>
              </a:rPr>
              <a:t>3</a:t>
            </a:r>
            <a:endParaRPr lang="en-US" altLang="zh-CN" sz="1600" dirty="0">
              <a:solidFill>
                <a:srgbClr val="FF0000"/>
              </a:solidFill>
              <a:latin typeface="Arial" charset="0"/>
              <a:ea typeface="宋体" charset="-122"/>
            </a:endParaRPr>
          </a:p>
          <a:p>
            <a:r>
              <a:rPr lang="en-US" altLang="zh-CN" sz="1600" i="1" dirty="0">
                <a:solidFill>
                  <a:srgbClr val="FF0000"/>
                </a:solidFill>
                <a:latin typeface="Arial" charset="0"/>
                <a:ea typeface="宋体" charset="-122"/>
              </a:rPr>
              <a:t>B</a:t>
            </a:r>
            <a:r>
              <a:rPr lang="en-US" altLang="zh-CN" sz="1600" baseline="-25000" dirty="0">
                <a:solidFill>
                  <a:srgbClr val="FF0000"/>
                </a:solidFill>
                <a:latin typeface="Arial" charset="0"/>
                <a:ea typeface="宋体" charset="-122"/>
              </a:rPr>
              <a:t>3</a:t>
            </a:r>
          </a:p>
        </p:txBody>
      </p:sp>
      <p:sp>
        <p:nvSpPr>
          <p:cNvPr id="32" name="Text Box 10"/>
          <p:cNvSpPr txBox="1">
            <a:spLocks noChangeArrowheads="1"/>
          </p:cNvSpPr>
          <p:nvPr/>
        </p:nvSpPr>
        <p:spPr bwMode="auto">
          <a:xfrm>
            <a:off x="4700340" y="3963144"/>
            <a:ext cx="533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4</a:t>
            </a:r>
            <a:endParaRPr lang="en-US" altLang="zh-CN" sz="1600">
              <a:solidFill>
                <a:srgbClr val="FF0000"/>
              </a:solidFill>
              <a:latin typeface="Arial" charset="0"/>
              <a:ea typeface="宋体" charset="-122"/>
            </a:endParaRPr>
          </a:p>
          <a:p>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4</a:t>
            </a:r>
          </a:p>
        </p:txBody>
      </p:sp>
      <p:sp>
        <p:nvSpPr>
          <p:cNvPr id="33" name="Text Box 11"/>
          <p:cNvSpPr txBox="1">
            <a:spLocks noChangeArrowheads="1"/>
          </p:cNvSpPr>
          <p:nvPr/>
        </p:nvSpPr>
        <p:spPr bwMode="auto">
          <a:xfrm>
            <a:off x="7776915" y="2766169"/>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ea typeface="宋体" charset="-122"/>
              </a:rPr>
              <a:t>Output</a:t>
            </a:r>
          </a:p>
        </p:txBody>
      </p:sp>
    </p:spTree>
    <p:extLst>
      <p:ext uri="{BB962C8B-B14F-4D97-AF65-F5344CB8AC3E}">
        <p14:creationId xmlns:p14="http://schemas.microsoft.com/office/powerpoint/2010/main" val="164020155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68919"/>
            <a:ext cx="7467600" cy="321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dirty="0">
                <a:ea typeface="宋体" charset="-122"/>
              </a:rPr>
              <a:t>3.  If you expand two 4-bit comparators to accept two 8-bit numbers, the output of the least significant comparator is</a:t>
            </a:r>
          </a:p>
          <a:p>
            <a:pPr eaLnBrk="1" hangingPunct="1">
              <a:spcBef>
                <a:spcPct val="50000"/>
              </a:spcBef>
            </a:pPr>
            <a:r>
              <a:rPr lang="en-US" altLang="zh-CN" sz="2000" dirty="0">
                <a:ea typeface="宋体" charset="-122"/>
              </a:rPr>
              <a:t>	a. equal to the final output</a:t>
            </a:r>
          </a:p>
          <a:p>
            <a:pPr eaLnBrk="1" hangingPunct="1">
              <a:spcBef>
                <a:spcPct val="50000"/>
              </a:spcBef>
            </a:pPr>
            <a:endParaRPr lang="en-US" altLang="zh-CN" sz="900" baseline="30000" dirty="0">
              <a:ea typeface="宋体" charset="-122"/>
            </a:endParaRPr>
          </a:p>
          <a:p>
            <a:pPr eaLnBrk="1" hangingPunct="1"/>
            <a:r>
              <a:rPr lang="en-US" altLang="zh-CN" sz="2000" dirty="0">
                <a:ea typeface="宋体" charset="-122"/>
              </a:rPr>
              <a:t>	b. connected to the cascading inputs of the most  </a:t>
            </a:r>
          </a:p>
          <a:p>
            <a:pPr eaLnBrk="1" hangingPunct="1"/>
            <a:r>
              <a:rPr lang="en-US" altLang="zh-CN" sz="2000" dirty="0">
                <a:ea typeface="宋体" charset="-122"/>
              </a:rPr>
              <a:t>                significant comparator</a:t>
            </a:r>
          </a:p>
          <a:p>
            <a:pPr eaLnBrk="1" hangingPunct="1"/>
            <a:endParaRPr lang="en-US" altLang="zh-CN" sz="1400" dirty="0">
              <a:ea typeface="宋体" charset="-122"/>
            </a:endParaRPr>
          </a:p>
          <a:p>
            <a:pPr eaLnBrk="1" hangingPunct="1"/>
            <a:r>
              <a:rPr lang="en-US" altLang="zh-CN" sz="2000" dirty="0">
                <a:ea typeface="宋体" charset="-122"/>
              </a:rPr>
              <a:t>	c. connected to the output of the most significant </a:t>
            </a:r>
          </a:p>
          <a:p>
            <a:pPr eaLnBrk="1" hangingPunct="1"/>
            <a:r>
              <a:rPr lang="en-US" altLang="zh-CN" sz="2000" dirty="0">
                <a:ea typeface="宋体" charset="-122"/>
              </a:rPr>
              <a:t>                comparator</a:t>
            </a:r>
          </a:p>
          <a:p>
            <a:pPr eaLnBrk="1" hangingPunct="1">
              <a:spcBef>
                <a:spcPct val="50000"/>
              </a:spcBef>
            </a:pPr>
            <a:r>
              <a:rPr lang="en-US" altLang="zh-CN" sz="2000" dirty="0">
                <a:ea typeface="宋体" charset="-122"/>
              </a:rPr>
              <a:t>	d. not used</a:t>
            </a:r>
          </a:p>
        </p:txBody>
      </p:sp>
    </p:spTree>
    <p:extLst>
      <p:ext uri="{BB962C8B-B14F-4D97-AF65-F5344CB8AC3E}">
        <p14:creationId xmlns:p14="http://schemas.microsoft.com/office/powerpoint/2010/main" val="175800856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68919"/>
            <a:ext cx="74676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dirty="0">
                <a:ea typeface="宋体" charset="-122"/>
              </a:rPr>
              <a:t>4. Assume you want to decode the binary number 0011 with an active-LOW decoder. The missing gate should be</a:t>
            </a:r>
          </a:p>
          <a:p>
            <a:pPr eaLnBrk="1" hangingPunct="1">
              <a:spcBef>
                <a:spcPct val="50000"/>
              </a:spcBef>
            </a:pPr>
            <a:r>
              <a:rPr lang="en-US" altLang="zh-CN" sz="2000" dirty="0">
                <a:ea typeface="宋体" charset="-122"/>
              </a:rPr>
              <a:t>	a. an AND gate</a:t>
            </a:r>
            <a:endParaRPr lang="en-US" altLang="zh-CN" sz="2000" baseline="30000" dirty="0">
              <a:ea typeface="宋体" charset="-122"/>
            </a:endParaRPr>
          </a:p>
          <a:p>
            <a:pPr eaLnBrk="1" hangingPunct="1">
              <a:spcBef>
                <a:spcPct val="50000"/>
              </a:spcBef>
            </a:pPr>
            <a:r>
              <a:rPr lang="en-US" altLang="zh-CN" sz="2000" dirty="0">
                <a:ea typeface="宋体" charset="-122"/>
              </a:rPr>
              <a:t>	b. an OR gate</a:t>
            </a:r>
          </a:p>
          <a:p>
            <a:pPr eaLnBrk="1" hangingPunct="1">
              <a:spcBef>
                <a:spcPct val="50000"/>
              </a:spcBef>
            </a:pPr>
            <a:r>
              <a:rPr lang="en-US" altLang="zh-CN" sz="2000" dirty="0">
                <a:ea typeface="宋体" charset="-122"/>
              </a:rPr>
              <a:t>	c. a NAND gate</a:t>
            </a:r>
          </a:p>
          <a:p>
            <a:pPr eaLnBrk="1" hangingPunct="1">
              <a:spcBef>
                <a:spcPct val="50000"/>
              </a:spcBef>
            </a:pPr>
            <a:r>
              <a:rPr lang="en-US" altLang="zh-CN" sz="2000" dirty="0">
                <a:ea typeface="宋体" charset="-122"/>
              </a:rPr>
              <a:t>	d. a NOR gate</a:t>
            </a:r>
          </a:p>
        </p:txBody>
      </p:sp>
      <p:sp>
        <p:nvSpPr>
          <p:cNvPr id="4" name="Rectangle 13"/>
          <p:cNvSpPr>
            <a:spLocks noChangeArrowheads="1"/>
          </p:cNvSpPr>
          <p:nvPr/>
        </p:nvSpPr>
        <p:spPr bwMode="auto">
          <a:xfrm>
            <a:off x="4459560" y="4319736"/>
            <a:ext cx="3352800" cy="21336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 name="Object 6"/>
          <p:cNvGraphicFramePr>
            <a:graphicFrameLocks noChangeAspect="1"/>
          </p:cNvGraphicFramePr>
          <p:nvPr>
            <p:extLst>
              <p:ext uri="{D42A27DB-BD31-4B8C-83A1-F6EECF244321}">
                <p14:modId xmlns:p14="http://schemas.microsoft.com/office/powerpoint/2010/main" val="1503002171"/>
              </p:ext>
            </p:extLst>
          </p:nvPr>
        </p:nvGraphicFramePr>
        <p:xfrm>
          <a:off x="5069160" y="4624536"/>
          <a:ext cx="2362200" cy="1676400"/>
        </p:xfrm>
        <a:graphic>
          <a:graphicData uri="http://schemas.openxmlformats.org/presentationml/2006/ole">
            <mc:AlternateContent xmlns:mc="http://schemas.openxmlformats.org/markup-compatibility/2006">
              <mc:Choice xmlns:v="urn:schemas-microsoft-com:vml" Requires="v">
                <p:oleObj spid="_x0000_s147627" name="CorelDRAW" r:id="rId3" imgW="1305720" imgH="913320" progId="CorelDRAW.Graphic.13">
                  <p:embed/>
                </p:oleObj>
              </mc:Choice>
              <mc:Fallback>
                <p:oleObj name="CorelDRAW" r:id="rId3" imgW="1305720" imgH="913320"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9160" y="4624536"/>
                        <a:ext cx="23622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7"/>
          <p:cNvSpPr txBox="1">
            <a:spLocks noChangeArrowheads="1"/>
          </p:cNvSpPr>
          <p:nvPr/>
        </p:nvSpPr>
        <p:spPr bwMode="auto">
          <a:xfrm>
            <a:off x="4764360" y="482138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1</a:t>
            </a:r>
            <a:endParaRPr lang="en-US" altLang="zh-CN" sz="1600">
              <a:solidFill>
                <a:srgbClr val="FF0000"/>
              </a:solidFill>
              <a:latin typeface="Arial" charset="0"/>
              <a:ea typeface="宋体" charset="-122"/>
            </a:endParaRPr>
          </a:p>
        </p:txBody>
      </p:sp>
      <p:sp>
        <p:nvSpPr>
          <p:cNvPr id="8" name="Text Box 8"/>
          <p:cNvSpPr txBox="1">
            <a:spLocks noChangeArrowheads="1"/>
          </p:cNvSpPr>
          <p:nvPr/>
        </p:nvSpPr>
        <p:spPr bwMode="auto">
          <a:xfrm>
            <a:off x="4764360" y="447213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0</a:t>
            </a:r>
            <a:endParaRPr lang="en-US" altLang="zh-CN" sz="1600">
              <a:solidFill>
                <a:srgbClr val="FF0000"/>
              </a:solidFill>
              <a:latin typeface="Arial" charset="0"/>
              <a:ea typeface="宋体" charset="-122"/>
            </a:endParaRPr>
          </a:p>
        </p:txBody>
      </p:sp>
      <p:sp>
        <p:nvSpPr>
          <p:cNvPr id="9" name="Text Box 9"/>
          <p:cNvSpPr txBox="1">
            <a:spLocks noChangeArrowheads="1"/>
          </p:cNvSpPr>
          <p:nvPr/>
        </p:nvSpPr>
        <p:spPr bwMode="auto">
          <a:xfrm>
            <a:off x="4764360" y="520238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2</a:t>
            </a:r>
            <a:endParaRPr lang="en-US" altLang="zh-CN" sz="1600">
              <a:solidFill>
                <a:srgbClr val="FF0000"/>
              </a:solidFill>
              <a:latin typeface="Arial" charset="0"/>
              <a:ea typeface="宋体" charset="-122"/>
            </a:endParaRPr>
          </a:p>
        </p:txBody>
      </p:sp>
      <p:sp>
        <p:nvSpPr>
          <p:cNvPr id="10" name="Text Box 10"/>
          <p:cNvSpPr txBox="1">
            <a:spLocks noChangeArrowheads="1"/>
          </p:cNvSpPr>
          <p:nvPr/>
        </p:nvSpPr>
        <p:spPr bwMode="auto">
          <a:xfrm>
            <a:off x="4764360" y="581198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3</a:t>
            </a:r>
            <a:endParaRPr lang="en-US" altLang="zh-CN" sz="1600">
              <a:solidFill>
                <a:srgbClr val="FF0000"/>
              </a:solidFill>
              <a:latin typeface="Arial" charset="0"/>
              <a:ea typeface="宋体" charset="-122"/>
            </a:endParaRPr>
          </a:p>
        </p:txBody>
      </p:sp>
      <p:sp>
        <p:nvSpPr>
          <p:cNvPr id="11" name="Text Box 11"/>
          <p:cNvSpPr txBox="1">
            <a:spLocks noChangeArrowheads="1"/>
          </p:cNvSpPr>
          <p:nvPr/>
        </p:nvSpPr>
        <p:spPr bwMode="auto">
          <a:xfrm>
            <a:off x="7126560" y="4776936"/>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0000"/>
                </a:solidFill>
                <a:ea typeface="宋体" charset="-122"/>
              </a:rPr>
              <a:t>X</a:t>
            </a:r>
          </a:p>
        </p:txBody>
      </p:sp>
      <p:sp>
        <p:nvSpPr>
          <p:cNvPr id="12" name="Rectangle 14"/>
          <p:cNvSpPr>
            <a:spLocks noChangeArrowheads="1"/>
          </p:cNvSpPr>
          <p:nvPr/>
        </p:nvSpPr>
        <p:spPr bwMode="auto">
          <a:xfrm>
            <a:off x="6364560" y="4700736"/>
            <a:ext cx="762000" cy="762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Text Box 15"/>
          <p:cNvSpPr txBox="1">
            <a:spLocks noChangeArrowheads="1"/>
          </p:cNvSpPr>
          <p:nvPr/>
        </p:nvSpPr>
        <p:spPr bwMode="auto">
          <a:xfrm>
            <a:off x="6516960" y="4776936"/>
            <a:ext cx="60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ea typeface="宋体" charset="-122"/>
              </a:rPr>
              <a:t>?</a:t>
            </a:r>
          </a:p>
        </p:txBody>
      </p:sp>
    </p:spTree>
    <p:extLst>
      <p:ext uri="{BB962C8B-B14F-4D97-AF65-F5344CB8AC3E}">
        <p14:creationId xmlns:p14="http://schemas.microsoft.com/office/powerpoint/2010/main" val="184304282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68919"/>
            <a:ext cx="74676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dirty="0">
                <a:ea typeface="宋体" charset="-122"/>
              </a:rPr>
              <a:t>5. Assume you want to decode the binary number 0011 with an active-HIGH decoder. The missing gate should be</a:t>
            </a:r>
          </a:p>
          <a:p>
            <a:pPr eaLnBrk="1" hangingPunct="1">
              <a:spcBef>
                <a:spcPct val="50000"/>
              </a:spcBef>
            </a:pPr>
            <a:r>
              <a:rPr lang="en-US" altLang="zh-CN" sz="2000" dirty="0">
                <a:ea typeface="宋体" charset="-122"/>
              </a:rPr>
              <a:t>	a. an AND gate</a:t>
            </a:r>
            <a:endParaRPr lang="en-US" altLang="zh-CN" sz="2000" baseline="30000" dirty="0">
              <a:ea typeface="宋体" charset="-122"/>
            </a:endParaRPr>
          </a:p>
          <a:p>
            <a:pPr eaLnBrk="1" hangingPunct="1">
              <a:spcBef>
                <a:spcPct val="50000"/>
              </a:spcBef>
            </a:pPr>
            <a:r>
              <a:rPr lang="en-US" altLang="zh-CN" sz="2000" dirty="0">
                <a:ea typeface="宋体" charset="-122"/>
              </a:rPr>
              <a:t>	b. an OR gate</a:t>
            </a:r>
          </a:p>
          <a:p>
            <a:pPr eaLnBrk="1" hangingPunct="1">
              <a:spcBef>
                <a:spcPct val="50000"/>
              </a:spcBef>
            </a:pPr>
            <a:r>
              <a:rPr lang="en-US" altLang="zh-CN" sz="2000" dirty="0">
                <a:ea typeface="宋体" charset="-122"/>
              </a:rPr>
              <a:t>	c. a NAND gate</a:t>
            </a:r>
          </a:p>
          <a:p>
            <a:pPr eaLnBrk="1" hangingPunct="1">
              <a:spcBef>
                <a:spcPct val="50000"/>
              </a:spcBef>
            </a:pPr>
            <a:r>
              <a:rPr lang="en-US" altLang="zh-CN" sz="2000" dirty="0">
                <a:ea typeface="宋体" charset="-122"/>
              </a:rPr>
              <a:t>	d. a NOR gate</a:t>
            </a:r>
          </a:p>
        </p:txBody>
      </p:sp>
      <p:sp>
        <p:nvSpPr>
          <p:cNvPr id="14" name="Rectangle 3"/>
          <p:cNvSpPr>
            <a:spLocks noChangeArrowheads="1"/>
          </p:cNvSpPr>
          <p:nvPr/>
        </p:nvSpPr>
        <p:spPr bwMode="auto">
          <a:xfrm>
            <a:off x="4427984" y="3959696"/>
            <a:ext cx="3352800" cy="21336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 name="Object 7"/>
          <p:cNvGraphicFramePr>
            <a:graphicFrameLocks noChangeAspect="1"/>
          </p:cNvGraphicFramePr>
          <p:nvPr>
            <p:extLst>
              <p:ext uri="{D42A27DB-BD31-4B8C-83A1-F6EECF244321}">
                <p14:modId xmlns:p14="http://schemas.microsoft.com/office/powerpoint/2010/main" val="2449555851"/>
              </p:ext>
            </p:extLst>
          </p:nvPr>
        </p:nvGraphicFramePr>
        <p:xfrm>
          <a:off x="5037584" y="4264496"/>
          <a:ext cx="2362200" cy="1676400"/>
        </p:xfrm>
        <a:graphic>
          <a:graphicData uri="http://schemas.openxmlformats.org/presentationml/2006/ole">
            <mc:AlternateContent xmlns:mc="http://schemas.openxmlformats.org/markup-compatibility/2006">
              <mc:Choice xmlns:v="urn:schemas-microsoft-com:vml" Requires="v">
                <p:oleObj spid="_x0000_s148650" name="CorelDRAW" r:id="rId3" imgW="1305720" imgH="913320" progId="CorelDRAW.Graphic.13">
                  <p:embed/>
                </p:oleObj>
              </mc:Choice>
              <mc:Fallback>
                <p:oleObj name="CorelDRAW" r:id="rId3" imgW="1305720" imgH="913320"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7584" y="4264496"/>
                        <a:ext cx="23622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8"/>
          <p:cNvSpPr txBox="1">
            <a:spLocks noChangeArrowheads="1"/>
          </p:cNvSpPr>
          <p:nvPr/>
        </p:nvSpPr>
        <p:spPr bwMode="auto">
          <a:xfrm>
            <a:off x="4732784" y="446134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1</a:t>
            </a:r>
            <a:endParaRPr lang="en-US" altLang="zh-CN" sz="1600">
              <a:solidFill>
                <a:srgbClr val="FF0000"/>
              </a:solidFill>
              <a:latin typeface="Arial" charset="0"/>
              <a:ea typeface="宋体" charset="-122"/>
            </a:endParaRPr>
          </a:p>
        </p:txBody>
      </p:sp>
      <p:sp>
        <p:nvSpPr>
          <p:cNvPr id="17" name="Text Box 9"/>
          <p:cNvSpPr txBox="1">
            <a:spLocks noChangeArrowheads="1"/>
          </p:cNvSpPr>
          <p:nvPr/>
        </p:nvSpPr>
        <p:spPr bwMode="auto">
          <a:xfrm>
            <a:off x="4732784" y="411209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0</a:t>
            </a:r>
            <a:endParaRPr lang="en-US" altLang="zh-CN" sz="1600">
              <a:solidFill>
                <a:srgbClr val="FF0000"/>
              </a:solidFill>
              <a:latin typeface="Arial" charset="0"/>
              <a:ea typeface="宋体" charset="-122"/>
            </a:endParaRPr>
          </a:p>
        </p:txBody>
      </p:sp>
      <p:sp>
        <p:nvSpPr>
          <p:cNvPr id="18" name="Text Box 10"/>
          <p:cNvSpPr txBox="1">
            <a:spLocks noChangeArrowheads="1"/>
          </p:cNvSpPr>
          <p:nvPr/>
        </p:nvSpPr>
        <p:spPr bwMode="auto">
          <a:xfrm>
            <a:off x="4732784" y="484234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2</a:t>
            </a:r>
            <a:endParaRPr lang="en-US" altLang="zh-CN" sz="1600">
              <a:solidFill>
                <a:srgbClr val="FF0000"/>
              </a:solidFill>
              <a:latin typeface="Arial" charset="0"/>
              <a:ea typeface="宋体" charset="-122"/>
            </a:endParaRPr>
          </a:p>
        </p:txBody>
      </p:sp>
      <p:sp>
        <p:nvSpPr>
          <p:cNvPr id="19" name="Text Box 11"/>
          <p:cNvSpPr txBox="1">
            <a:spLocks noChangeArrowheads="1"/>
          </p:cNvSpPr>
          <p:nvPr/>
        </p:nvSpPr>
        <p:spPr bwMode="auto">
          <a:xfrm>
            <a:off x="4732784" y="545194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3</a:t>
            </a:r>
            <a:endParaRPr lang="en-US" altLang="zh-CN" sz="1600">
              <a:solidFill>
                <a:srgbClr val="FF0000"/>
              </a:solidFill>
              <a:latin typeface="Arial" charset="0"/>
              <a:ea typeface="宋体" charset="-122"/>
            </a:endParaRPr>
          </a:p>
        </p:txBody>
      </p:sp>
      <p:sp>
        <p:nvSpPr>
          <p:cNvPr id="20" name="Text Box 12"/>
          <p:cNvSpPr txBox="1">
            <a:spLocks noChangeArrowheads="1"/>
          </p:cNvSpPr>
          <p:nvPr/>
        </p:nvSpPr>
        <p:spPr bwMode="auto">
          <a:xfrm>
            <a:off x="7094984" y="4416896"/>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0000"/>
                </a:solidFill>
                <a:ea typeface="宋体" charset="-122"/>
              </a:rPr>
              <a:t>X</a:t>
            </a:r>
          </a:p>
        </p:txBody>
      </p:sp>
      <p:sp>
        <p:nvSpPr>
          <p:cNvPr id="21" name="Rectangle 13"/>
          <p:cNvSpPr>
            <a:spLocks noChangeArrowheads="1"/>
          </p:cNvSpPr>
          <p:nvPr/>
        </p:nvSpPr>
        <p:spPr bwMode="auto">
          <a:xfrm>
            <a:off x="6332984" y="4340696"/>
            <a:ext cx="762000" cy="762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14"/>
          <p:cNvSpPr txBox="1">
            <a:spLocks noChangeArrowheads="1"/>
          </p:cNvSpPr>
          <p:nvPr/>
        </p:nvSpPr>
        <p:spPr bwMode="auto">
          <a:xfrm>
            <a:off x="6485384" y="4416896"/>
            <a:ext cx="60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ea typeface="宋体" charset="-122"/>
              </a:rPr>
              <a:t>?</a:t>
            </a:r>
          </a:p>
        </p:txBody>
      </p:sp>
    </p:spTree>
    <p:extLst>
      <p:ext uri="{BB962C8B-B14F-4D97-AF65-F5344CB8AC3E}">
        <p14:creationId xmlns:p14="http://schemas.microsoft.com/office/powerpoint/2010/main" val="146320749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68919"/>
            <a:ext cx="7467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dirty="0">
                <a:ea typeface="宋体" charset="-122"/>
              </a:rPr>
              <a:t>6. The 74138 is a 3-to-8 decoder. Together, two of these ICs can be used to form one 4-to-16 decoder. To do this, connect </a:t>
            </a:r>
          </a:p>
          <a:p>
            <a:pPr eaLnBrk="1" hangingPunct="1">
              <a:spcBef>
                <a:spcPct val="50000"/>
              </a:spcBef>
            </a:pPr>
            <a:r>
              <a:rPr lang="en-US" altLang="zh-CN" sz="2000" dirty="0">
                <a:ea typeface="宋体" charset="-122"/>
              </a:rPr>
              <a:t>	a. one decoder to the LSBs of the input; the other 	 	    decoder to the MSBs of the input</a:t>
            </a:r>
            <a:endParaRPr lang="en-US" altLang="zh-CN" sz="2000" baseline="30000" dirty="0">
              <a:ea typeface="宋体" charset="-122"/>
            </a:endParaRPr>
          </a:p>
          <a:p>
            <a:pPr eaLnBrk="1" hangingPunct="1">
              <a:spcBef>
                <a:spcPct val="50000"/>
              </a:spcBef>
            </a:pPr>
            <a:r>
              <a:rPr lang="en-US" altLang="zh-CN" sz="2000" dirty="0">
                <a:ea typeface="宋体" charset="-122"/>
              </a:rPr>
              <a:t>	b. all chip select lines to ground</a:t>
            </a:r>
          </a:p>
          <a:p>
            <a:pPr eaLnBrk="1" hangingPunct="1">
              <a:spcBef>
                <a:spcPct val="50000"/>
              </a:spcBef>
            </a:pPr>
            <a:r>
              <a:rPr lang="en-US" altLang="zh-CN" sz="2000" dirty="0">
                <a:ea typeface="宋体" charset="-122"/>
              </a:rPr>
              <a:t>	c. all chip select lines to their active levels</a:t>
            </a:r>
          </a:p>
          <a:p>
            <a:pPr eaLnBrk="1" hangingPunct="1">
              <a:spcBef>
                <a:spcPct val="50000"/>
              </a:spcBef>
            </a:pPr>
            <a:r>
              <a:rPr lang="en-US" altLang="zh-CN" sz="2000" dirty="0">
                <a:ea typeface="宋体" charset="-122"/>
              </a:rPr>
              <a:t>	d. one chip select line on each decoder to the input </a:t>
            </a:r>
            <a:r>
              <a:rPr lang="en-US" altLang="zh-CN" sz="2000" dirty="0" smtClean="0">
                <a:ea typeface="宋体" charset="-122"/>
              </a:rPr>
              <a:t>MSB</a:t>
            </a:r>
            <a:endParaRPr lang="en-US" altLang="zh-CN" sz="2000" dirty="0">
              <a:ea typeface="宋体" charset="-122"/>
            </a:endParaRPr>
          </a:p>
        </p:txBody>
      </p:sp>
    </p:spTree>
    <p:extLst>
      <p:ext uri="{BB962C8B-B14F-4D97-AF65-F5344CB8AC3E}">
        <p14:creationId xmlns:p14="http://schemas.microsoft.com/office/powerpoint/2010/main" val="33621777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68919"/>
            <a:ext cx="7467600"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dirty="0">
                <a:ea typeface="宋体" charset="-122"/>
              </a:rPr>
              <a:t>7. The decimal-to-binary encoder shown does not have a zero input. This is because</a:t>
            </a:r>
          </a:p>
          <a:p>
            <a:pPr eaLnBrk="1" hangingPunct="1">
              <a:spcBef>
                <a:spcPct val="50000"/>
              </a:spcBef>
            </a:pPr>
            <a:endParaRPr lang="en-US" altLang="zh-CN" sz="900" dirty="0">
              <a:ea typeface="宋体" charset="-122"/>
            </a:endParaRPr>
          </a:p>
          <a:p>
            <a:r>
              <a:rPr lang="en-US" altLang="zh-CN" sz="2000" dirty="0">
                <a:ea typeface="宋体" charset="-122"/>
              </a:rPr>
              <a:t>	a. when zero is the input,</a:t>
            </a:r>
          </a:p>
          <a:p>
            <a:r>
              <a:rPr lang="en-US" altLang="zh-CN" sz="2000" dirty="0">
                <a:ea typeface="宋体" charset="-122"/>
              </a:rPr>
              <a:t> 	    all lines should be LOW</a:t>
            </a:r>
            <a:endParaRPr lang="en-US" altLang="zh-CN" sz="2000" baseline="30000" dirty="0">
              <a:ea typeface="宋体" charset="-122"/>
            </a:endParaRPr>
          </a:p>
          <a:p>
            <a:pPr eaLnBrk="1" hangingPunct="1">
              <a:spcBef>
                <a:spcPct val="50000"/>
              </a:spcBef>
            </a:pPr>
            <a:r>
              <a:rPr lang="en-US" altLang="zh-CN" sz="2000" dirty="0">
                <a:ea typeface="宋体" charset="-122"/>
              </a:rPr>
              <a:t>	b. zero is not important</a:t>
            </a:r>
          </a:p>
          <a:p>
            <a:pPr eaLnBrk="1" hangingPunct="1">
              <a:spcBef>
                <a:spcPct val="50000"/>
              </a:spcBef>
            </a:pPr>
            <a:endParaRPr lang="en-US" altLang="zh-CN" sz="900" dirty="0">
              <a:ea typeface="宋体" charset="-122"/>
            </a:endParaRPr>
          </a:p>
          <a:p>
            <a:r>
              <a:rPr lang="en-US" altLang="zh-CN" sz="2000" dirty="0">
                <a:ea typeface="宋体" charset="-122"/>
              </a:rPr>
              <a:t>	c. zero will produce </a:t>
            </a:r>
          </a:p>
          <a:p>
            <a:r>
              <a:rPr lang="en-US" altLang="zh-CN" sz="2000" dirty="0">
                <a:ea typeface="宋体" charset="-122"/>
              </a:rPr>
              <a:t>	    illegal logic levels</a:t>
            </a:r>
          </a:p>
          <a:p>
            <a:pPr eaLnBrk="1" hangingPunct="1"/>
            <a:endParaRPr lang="en-US" altLang="zh-CN" sz="900" dirty="0">
              <a:ea typeface="宋体" charset="-122"/>
            </a:endParaRPr>
          </a:p>
          <a:p>
            <a:pPr eaLnBrk="1" hangingPunct="1"/>
            <a:r>
              <a:rPr lang="en-US" altLang="zh-CN" sz="2000" dirty="0">
                <a:ea typeface="宋体" charset="-122"/>
              </a:rPr>
              <a:t>	d. another encoder is used</a:t>
            </a:r>
          </a:p>
          <a:p>
            <a:pPr eaLnBrk="1" hangingPunct="1"/>
            <a:r>
              <a:rPr lang="en-US" altLang="zh-CN" sz="2000" dirty="0">
                <a:ea typeface="宋体" charset="-122"/>
              </a:rPr>
              <a:t>	    for zero</a:t>
            </a:r>
          </a:p>
        </p:txBody>
      </p:sp>
      <p:sp>
        <p:nvSpPr>
          <p:cNvPr id="4" name="Rectangle 20"/>
          <p:cNvSpPr>
            <a:spLocks noChangeArrowheads="1"/>
          </p:cNvSpPr>
          <p:nvPr/>
        </p:nvSpPr>
        <p:spPr bwMode="auto">
          <a:xfrm>
            <a:off x="5148064" y="2492896"/>
            <a:ext cx="3657600" cy="29718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 name="Object 6"/>
          <p:cNvGraphicFramePr>
            <a:graphicFrameLocks noChangeAspect="1"/>
          </p:cNvGraphicFramePr>
          <p:nvPr>
            <p:extLst>
              <p:ext uri="{D42A27DB-BD31-4B8C-83A1-F6EECF244321}">
                <p14:modId xmlns:p14="http://schemas.microsoft.com/office/powerpoint/2010/main" val="704693465"/>
              </p:ext>
            </p:extLst>
          </p:nvPr>
        </p:nvGraphicFramePr>
        <p:xfrm>
          <a:off x="5605264" y="2721496"/>
          <a:ext cx="2667000" cy="2417763"/>
        </p:xfrm>
        <a:graphic>
          <a:graphicData uri="http://schemas.openxmlformats.org/presentationml/2006/ole">
            <mc:AlternateContent xmlns:mc="http://schemas.openxmlformats.org/markup-compatibility/2006">
              <mc:Choice xmlns:v="urn:schemas-microsoft-com:vml" Requires="v">
                <p:oleObj spid="_x0000_s149672" name="CorelDRAW" r:id="rId3" imgW="1351708" imgH="1224727" progId="CorelDRAW.Graphic.13">
                  <p:embed/>
                </p:oleObj>
              </mc:Choice>
              <mc:Fallback>
                <p:oleObj name="CorelDRAW" r:id="rId3" imgW="1351708" imgH="1224727"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5264" y="2721496"/>
                        <a:ext cx="2667000" cy="241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7"/>
          <p:cNvSpPr txBox="1">
            <a:spLocks noChangeArrowheads="1"/>
          </p:cNvSpPr>
          <p:nvPr/>
        </p:nvSpPr>
        <p:spPr bwMode="auto">
          <a:xfrm>
            <a:off x="8208764" y="343269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1</a:t>
            </a:r>
            <a:endParaRPr lang="en-US" altLang="zh-CN" sz="1600">
              <a:solidFill>
                <a:srgbClr val="FF0000"/>
              </a:solidFill>
              <a:latin typeface="Arial" charset="0"/>
              <a:ea typeface="宋体" charset="-122"/>
            </a:endParaRPr>
          </a:p>
        </p:txBody>
      </p:sp>
      <p:sp>
        <p:nvSpPr>
          <p:cNvPr id="8" name="Text Box 8"/>
          <p:cNvSpPr txBox="1">
            <a:spLocks noChangeArrowheads="1"/>
          </p:cNvSpPr>
          <p:nvPr/>
        </p:nvSpPr>
        <p:spPr bwMode="auto">
          <a:xfrm>
            <a:off x="8196064" y="279769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0</a:t>
            </a:r>
            <a:endParaRPr lang="en-US" altLang="zh-CN" sz="1600">
              <a:solidFill>
                <a:srgbClr val="FF0000"/>
              </a:solidFill>
              <a:latin typeface="Arial" charset="0"/>
              <a:ea typeface="宋体" charset="-122"/>
            </a:endParaRPr>
          </a:p>
        </p:txBody>
      </p:sp>
      <p:sp>
        <p:nvSpPr>
          <p:cNvPr id="9" name="Text Box 9"/>
          <p:cNvSpPr txBox="1">
            <a:spLocks noChangeArrowheads="1"/>
          </p:cNvSpPr>
          <p:nvPr/>
        </p:nvSpPr>
        <p:spPr bwMode="auto">
          <a:xfrm>
            <a:off x="8208764" y="406769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2</a:t>
            </a:r>
            <a:endParaRPr lang="en-US" altLang="zh-CN" sz="1600">
              <a:solidFill>
                <a:srgbClr val="FF0000"/>
              </a:solidFill>
              <a:latin typeface="Arial" charset="0"/>
              <a:ea typeface="宋体" charset="-122"/>
            </a:endParaRPr>
          </a:p>
        </p:txBody>
      </p:sp>
      <p:sp>
        <p:nvSpPr>
          <p:cNvPr id="10" name="Text Box 10"/>
          <p:cNvSpPr txBox="1">
            <a:spLocks noChangeArrowheads="1"/>
          </p:cNvSpPr>
          <p:nvPr/>
        </p:nvSpPr>
        <p:spPr bwMode="auto">
          <a:xfrm>
            <a:off x="8208764" y="470269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3</a:t>
            </a:r>
            <a:endParaRPr lang="en-US" altLang="zh-CN" sz="1600">
              <a:solidFill>
                <a:srgbClr val="FF0000"/>
              </a:solidFill>
              <a:latin typeface="Arial" charset="0"/>
              <a:ea typeface="宋体" charset="-122"/>
            </a:endParaRPr>
          </a:p>
        </p:txBody>
      </p:sp>
      <p:sp>
        <p:nvSpPr>
          <p:cNvPr id="11" name="Text Box 11"/>
          <p:cNvSpPr txBox="1">
            <a:spLocks noChangeArrowheads="1"/>
          </p:cNvSpPr>
          <p:nvPr/>
        </p:nvSpPr>
        <p:spPr bwMode="auto">
          <a:xfrm>
            <a:off x="5376664" y="2645296"/>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1</a:t>
            </a:r>
          </a:p>
        </p:txBody>
      </p:sp>
      <p:sp>
        <p:nvSpPr>
          <p:cNvPr id="12" name="Text Box 12"/>
          <p:cNvSpPr txBox="1">
            <a:spLocks noChangeArrowheads="1"/>
          </p:cNvSpPr>
          <p:nvPr/>
        </p:nvSpPr>
        <p:spPr bwMode="auto">
          <a:xfrm>
            <a:off x="5376664" y="3026296"/>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2</a:t>
            </a:r>
          </a:p>
        </p:txBody>
      </p:sp>
      <p:sp>
        <p:nvSpPr>
          <p:cNvPr id="13" name="Text Box 13"/>
          <p:cNvSpPr txBox="1">
            <a:spLocks noChangeArrowheads="1"/>
          </p:cNvSpPr>
          <p:nvPr/>
        </p:nvSpPr>
        <p:spPr bwMode="auto">
          <a:xfrm>
            <a:off x="5376664" y="3331096"/>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3</a:t>
            </a:r>
          </a:p>
        </p:txBody>
      </p:sp>
      <p:sp>
        <p:nvSpPr>
          <p:cNvPr id="14" name="Text Box 14"/>
          <p:cNvSpPr txBox="1">
            <a:spLocks noChangeArrowheads="1"/>
          </p:cNvSpPr>
          <p:nvPr/>
        </p:nvSpPr>
        <p:spPr bwMode="auto">
          <a:xfrm>
            <a:off x="5376664" y="3864496"/>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4</a:t>
            </a:r>
          </a:p>
        </p:txBody>
      </p:sp>
      <p:sp>
        <p:nvSpPr>
          <p:cNvPr id="15" name="Text Box 15"/>
          <p:cNvSpPr txBox="1">
            <a:spLocks noChangeArrowheads="1"/>
          </p:cNvSpPr>
          <p:nvPr/>
        </p:nvSpPr>
        <p:spPr bwMode="auto">
          <a:xfrm>
            <a:off x="5376664" y="4016896"/>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5</a:t>
            </a:r>
          </a:p>
        </p:txBody>
      </p:sp>
      <p:sp>
        <p:nvSpPr>
          <p:cNvPr id="16" name="Text Box 16"/>
          <p:cNvSpPr txBox="1">
            <a:spLocks noChangeArrowheads="1"/>
          </p:cNvSpPr>
          <p:nvPr/>
        </p:nvSpPr>
        <p:spPr bwMode="auto">
          <a:xfrm>
            <a:off x="5376664" y="4169296"/>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6</a:t>
            </a:r>
          </a:p>
        </p:txBody>
      </p:sp>
      <p:sp>
        <p:nvSpPr>
          <p:cNvPr id="17" name="Text Box 17"/>
          <p:cNvSpPr txBox="1">
            <a:spLocks noChangeArrowheads="1"/>
          </p:cNvSpPr>
          <p:nvPr/>
        </p:nvSpPr>
        <p:spPr bwMode="auto">
          <a:xfrm>
            <a:off x="5376664" y="4321696"/>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7</a:t>
            </a:r>
          </a:p>
        </p:txBody>
      </p:sp>
      <p:sp>
        <p:nvSpPr>
          <p:cNvPr id="18" name="Text Box 18"/>
          <p:cNvSpPr txBox="1">
            <a:spLocks noChangeArrowheads="1"/>
          </p:cNvSpPr>
          <p:nvPr/>
        </p:nvSpPr>
        <p:spPr bwMode="auto">
          <a:xfrm>
            <a:off x="5376664" y="4550296"/>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8</a:t>
            </a:r>
          </a:p>
        </p:txBody>
      </p:sp>
      <p:sp>
        <p:nvSpPr>
          <p:cNvPr id="19" name="Text Box 19"/>
          <p:cNvSpPr txBox="1">
            <a:spLocks noChangeArrowheads="1"/>
          </p:cNvSpPr>
          <p:nvPr/>
        </p:nvSpPr>
        <p:spPr bwMode="auto">
          <a:xfrm>
            <a:off x="5376664" y="4931296"/>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charset="-122"/>
              </a:rPr>
              <a:t>9</a:t>
            </a:r>
          </a:p>
        </p:txBody>
      </p:sp>
    </p:spTree>
    <p:extLst>
      <p:ext uri="{BB962C8B-B14F-4D97-AF65-F5344CB8AC3E}">
        <p14:creationId xmlns:p14="http://schemas.microsoft.com/office/powerpoint/2010/main" val="158021496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68919"/>
            <a:ext cx="74676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dirty="0">
                <a:ea typeface="宋体" charset="-122"/>
              </a:rPr>
              <a:t>8. If the data select lines of the MUX are </a:t>
            </a:r>
            <a:r>
              <a:rPr lang="en-US" altLang="zh-CN" sz="2000" i="1" dirty="0">
                <a:ea typeface="宋体" charset="-122"/>
              </a:rPr>
              <a:t>S</a:t>
            </a:r>
            <a:r>
              <a:rPr lang="en-US" altLang="zh-CN" sz="2000" baseline="-25000" dirty="0">
                <a:ea typeface="宋体" charset="-122"/>
              </a:rPr>
              <a:t>1</a:t>
            </a:r>
            <a:r>
              <a:rPr lang="en-US" altLang="zh-CN" sz="2000" i="1" dirty="0">
                <a:ea typeface="宋体" charset="-122"/>
              </a:rPr>
              <a:t>S</a:t>
            </a:r>
            <a:r>
              <a:rPr lang="en-US" altLang="zh-CN" sz="2000" baseline="-25000" dirty="0">
                <a:ea typeface="宋体" charset="-122"/>
              </a:rPr>
              <a:t>0</a:t>
            </a:r>
            <a:r>
              <a:rPr lang="en-US" altLang="zh-CN" sz="2000" dirty="0">
                <a:ea typeface="宋体" charset="-122"/>
              </a:rPr>
              <a:t> = 11, the output will be</a:t>
            </a:r>
          </a:p>
          <a:p>
            <a:pPr eaLnBrk="1" hangingPunct="1">
              <a:spcBef>
                <a:spcPct val="50000"/>
              </a:spcBef>
            </a:pPr>
            <a:r>
              <a:rPr lang="en-US" altLang="zh-CN" sz="2000" dirty="0">
                <a:ea typeface="宋体" charset="-122"/>
              </a:rPr>
              <a:t>	a. LOW</a:t>
            </a:r>
            <a:endParaRPr lang="en-US" altLang="zh-CN" sz="2000" baseline="30000" dirty="0">
              <a:ea typeface="宋体" charset="-122"/>
            </a:endParaRPr>
          </a:p>
          <a:p>
            <a:pPr eaLnBrk="1" hangingPunct="1">
              <a:spcBef>
                <a:spcPct val="50000"/>
              </a:spcBef>
            </a:pPr>
            <a:r>
              <a:rPr lang="en-US" altLang="zh-CN" sz="2000" dirty="0">
                <a:ea typeface="宋体" charset="-122"/>
              </a:rPr>
              <a:t>	b. HIGH</a:t>
            </a:r>
          </a:p>
          <a:p>
            <a:pPr eaLnBrk="1" hangingPunct="1">
              <a:spcBef>
                <a:spcPct val="50000"/>
              </a:spcBef>
            </a:pPr>
            <a:r>
              <a:rPr lang="en-US" altLang="zh-CN" sz="2000" dirty="0">
                <a:ea typeface="宋体" charset="-122"/>
              </a:rPr>
              <a:t>	c. equal to </a:t>
            </a:r>
            <a:r>
              <a:rPr lang="en-US" altLang="zh-CN" sz="2000" i="1" dirty="0">
                <a:ea typeface="宋体" charset="-122"/>
              </a:rPr>
              <a:t>D</a:t>
            </a:r>
            <a:r>
              <a:rPr lang="en-US" altLang="zh-CN" sz="2000" baseline="-25000" dirty="0">
                <a:ea typeface="宋体" charset="-122"/>
              </a:rPr>
              <a:t>0</a:t>
            </a:r>
          </a:p>
          <a:p>
            <a:pPr eaLnBrk="1" hangingPunct="1">
              <a:spcBef>
                <a:spcPct val="50000"/>
              </a:spcBef>
            </a:pPr>
            <a:r>
              <a:rPr lang="en-US" altLang="zh-CN" sz="2000" dirty="0">
                <a:ea typeface="宋体" charset="-122"/>
              </a:rPr>
              <a:t>	d. equal to </a:t>
            </a:r>
            <a:r>
              <a:rPr lang="en-US" altLang="zh-CN" sz="2000" i="1" dirty="0">
                <a:ea typeface="宋体" charset="-122"/>
              </a:rPr>
              <a:t>D</a:t>
            </a:r>
            <a:r>
              <a:rPr lang="en-US" altLang="zh-CN" sz="2000" baseline="-25000" dirty="0">
                <a:ea typeface="宋体" charset="-122"/>
              </a:rPr>
              <a:t>3</a:t>
            </a:r>
          </a:p>
        </p:txBody>
      </p:sp>
      <p:sp>
        <p:nvSpPr>
          <p:cNvPr id="20" name="Rectangle 19"/>
          <p:cNvSpPr>
            <a:spLocks noChangeArrowheads="1"/>
          </p:cNvSpPr>
          <p:nvPr/>
        </p:nvSpPr>
        <p:spPr bwMode="auto">
          <a:xfrm>
            <a:off x="4427984" y="2782416"/>
            <a:ext cx="3886200" cy="25908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1" name="Object 6"/>
          <p:cNvGraphicFramePr>
            <a:graphicFrameLocks noChangeAspect="1"/>
          </p:cNvGraphicFramePr>
          <p:nvPr>
            <p:extLst>
              <p:ext uri="{D42A27DB-BD31-4B8C-83A1-F6EECF244321}">
                <p14:modId xmlns:p14="http://schemas.microsoft.com/office/powerpoint/2010/main" val="329499724"/>
              </p:ext>
            </p:extLst>
          </p:nvPr>
        </p:nvGraphicFramePr>
        <p:xfrm>
          <a:off x="5037584" y="2934816"/>
          <a:ext cx="2438400" cy="2349500"/>
        </p:xfrm>
        <a:graphic>
          <a:graphicData uri="http://schemas.openxmlformats.org/presentationml/2006/ole">
            <mc:AlternateContent xmlns:mc="http://schemas.openxmlformats.org/markup-compatibility/2006">
              <mc:Choice xmlns:v="urn:schemas-microsoft-com:vml" Requires="v">
                <p:oleObj spid="_x0000_s150695" name="CorelDRAW" r:id="rId3" imgW="1364221" imgH="1314785" progId="CorelDRAW.Graphic.13">
                  <p:embed/>
                </p:oleObj>
              </mc:Choice>
              <mc:Fallback>
                <p:oleObj name="CorelDRAW" r:id="rId3" imgW="1364221" imgH="1314785"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7584" y="2934816"/>
                        <a:ext cx="2438400" cy="234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Text Box 7"/>
          <p:cNvSpPr txBox="1">
            <a:spLocks noChangeArrowheads="1"/>
          </p:cNvSpPr>
          <p:nvPr/>
        </p:nvSpPr>
        <p:spPr bwMode="auto">
          <a:xfrm>
            <a:off x="4523234" y="3277716"/>
            <a:ext cx="6492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rgbClr val="FF0000"/>
                </a:solidFill>
                <a:ea typeface="宋体" charset="-122"/>
              </a:rPr>
              <a:t>Data </a:t>
            </a:r>
          </a:p>
          <a:p>
            <a:r>
              <a:rPr lang="en-US" altLang="zh-CN" sz="1600">
                <a:solidFill>
                  <a:srgbClr val="FF0000"/>
                </a:solidFill>
                <a:ea typeface="宋体" charset="-122"/>
              </a:rPr>
              <a:t>select</a:t>
            </a:r>
          </a:p>
        </p:txBody>
      </p:sp>
      <p:sp>
        <p:nvSpPr>
          <p:cNvPr id="23" name="Text Box 8"/>
          <p:cNvSpPr txBox="1">
            <a:spLocks noChangeArrowheads="1"/>
          </p:cNvSpPr>
          <p:nvPr/>
        </p:nvSpPr>
        <p:spPr bwMode="auto">
          <a:xfrm>
            <a:off x="4504184" y="4268316"/>
            <a:ext cx="6826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rgbClr val="FF0000"/>
                </a:solidFill>
                <a:ea typeface="宋体" charset="-122"/>
              </a:rPr>
              <a:t>Data </a:t>
            </a:r>
          </a:p>
          <a:p>
            <a:r>
              <a:rPr lang="en-US" altLang="zh-CN" sz="1600">
                <a:solidFill>
                  <a:srgbClr val="FF0000"/>
                </a:solidFill>
                <a:ea typeface="宋体" charset="-122"/>
              </a:rPr>
              <a:t>inputs</a:t>
            </a:r>
          </a:p>
        </p:txBody>
      </p:sp>
      <p:sp>
        <p:nvSpPr>
          <p:cNvPr id="24" name="Text Box 9"/>
          <p:cNvSpPr txBox="1">
            <a:spLocks noChangeArrowheads="1"/>
          </p:cNvSpPr>
          <p:nvPr/>
        </p:nvSpPr>
        <p:spPr bwMode="auto">
          <a:xfrm>
            <a:off x="7552184" y="3887316"/>
            <a:ext cx="7048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rgbClr val="FF0000"/>
                </a:solidFill>
                <a:ea typeface="宋体" charset="-122"/>
              </a:rPr>
              <a:t>Data </a:t>
            </a:r>
          </a:p>
          <a:p>
            <a:r>
              <a:rPr lang="en-US" altLang="zh-CN" sz="1600">
                <a:solidFill>
                  <a:srgbClr val="FF0000"/>
                </a:solidFill>
                <a:ea typeface="宋体" charset="-122"/>
              </a:rPr>
              <a:t>output</a:t>
            </a:r>
          </a:p>
        </p:txBody>
      </p:sp>
      <p:sp>
        <p:nvSpPr>
          <p:cNvPr id="25" name="Text Box 10"/>
          <p:cNvSpPr txBox="1">
            <a:spLocks noChangeArrowheads="1"/>
          </p:cNvSpPr>
          <p:nvPr/>
        </p:nvSpPr>
        <p:spPr bwMode="auto">
          <a:xfrm>
            <a:off x="5113784" y="414131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D</a:t>
            </a:r>
            <a:r>
              <a:rPr lang="en-US" altLang="zh-CN" sz="1600" baseline="-25000">
                <a:solidFill>
                  <a:srgbClr val="FF0000"/>
                </a:solidFill>
                <a:latin typeface="Arial" charset="0"/>
                <a:ea typeface="宋体" charset="-122"/>
              </a:rPr>
              <a:t>1</a:t>
            </a:r>
            <a:endParaRPr lang="en-US" altLang="zh-CN" sz="1600">
              <a:solidFill>
                <a:srgbClr val="FF0000"/>
              </a:solidFill>
              <a:latin typeface="Arial" charset="0"/>
              <a:ea typeface="宋体" charset="-122"/>
            </a:endParaRPr>
          </a:p>
        </p:txBody>
      </p:sp>
      <p:sp>
        <p:nvSpPr>
          <p:cNvPr id="26" name="Text Box 11"/>
          <p:cNvSpPr txBox="1">
            <a:spLocks noChangeArrowheads="1"/>
          </p:cNvSpPr>
          <p:nvPr/>
        </p:nvSpPr>
        <p:spPr bwMode="auto">
          <a:xfrm>
            <a:off x="5113784" y="391271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D</a:t>
            </a:r>
            <a:r>
              <a:rPr lang="en-US" altLang="zh-CN" sz="1600" baseline="-25000">
                <a:solidFill>
                  <a:srgbClr val="FF0000"/>
                </a:solidFill>
                <a:latin typeface="Arial" charset="0"/>
                <a:ea typeface="宋体" charset="-122"/>
              </a:rPr>
              <a:t>0</a:t>
            </a:r>
            <a:endParaRPr lang="en-US" altLang="zh-CN" sz="1600">
              <a:solidFill>
                <a:srgbClr val="FF0000"/>
              </a:solidFill>
              <a:latin typeface="Arial" charset="0"/>
              <a:ea typeface="宋体" charset="-122"/>
            </a:endParaRPr>
          </a:p>
        </p:txBody>
      </p:sp>
      <p:sp>
        <p:nvSpPr>
          <p:cNvPr id="27" name="Text Box 12"/>
          <p:cNvSpPr txBox="1">
            <a:spLocks noChangeArrowheads="1"/>
          </p:cNvSpPr>
          <p:nvPr/>
        </p:nvSpPr>
        <p:spPr bwMode="auto">
          <a:xfrm>
            <a:off x="5113784" y="436991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D</a:t>
            </a:r>
            <a:r>
              <a:rPr lang="en-US" altLang="zh-CN" sz="1600" baseline="-25000">
                <a:solidFill>
                  <a:srgbClr val="FF0000"/>
                </a:solidFill>
                <a:latin typeface="Arial" charset="0"/>
                <a:ea typeface="宋体" charset="-122"/>
              </a:rPr>
              <a:t>2</a:t>
            </a:r>
            <a:endParaRPr lang="en-US" altLang="zh-CN" sz="1600">
              <a:solidFill>
                <a:srgbClr val="FF0000"/>
              </a:solidFill>
              <a:latin typeface="Arial" charset="0"/>
              <a:ea typeface="宋体" charset="-122"/>
            </a:endParaRPr>
          </a:p>
        </p:txBody>
      </p:sp>
      <p:sp>
        <p:nvSpPr>
          <p:cNvPr id="28" name="Text Box 13"/>
          <p:cNvSpPr txBox="1">
            <a:spLocks noChangeArrowheads="1"/>
          </p:cNvSpPr>
          <p:nvPr/>
        </p:nvSpPr>
        <p:spPr bwMode="auto">
          <a:xfrm>
            <a:off x="5113784" y="459851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D</a:t>
            </a:r>
            <a:r>
              <a:rPr lang="en-US" altLang="zh-CN" sz="1600" baseline="-25000">
                <a:solidFill>
                  <a:srgbClr val="FF0000"/>
                </a:solidFill>
                <a:latin typeface="Arial" charset="0"/>
                <a:ea typeface="宋体" charset="-122"/>
              </a:rPr>
              <a:t>3</a:t>
            </a:r>
            <a:endParaRPr lang="en-US" altLang="zh-CN" sz="1600">
              <a:solidFill>
                <a:srgbClr val="FF0000"/>
              </a:solidFill>
              <a:latin typeface="Arial" charset="0"/>
              <a:ea typeface="宋体" charset="-122"/>
            </a:endParaRPr>
          </a:p>
        </p:txBody>
      </p:sp>
      <p:sp>
        <p:nvSpPr>
          <p:cNvPr id="29" name="Text Box 14"/>
          <p:cNvSpPr txBox="1">
            <a:spLocks noChangeArrowheads="1"/>
          </p:cNvSpPr>
          <p:nvPr/>
        </p:nvSpPr>
        <p:spPr bwMode="auto">
          <a:xfrm>
            <a:off x="5136009" y="346821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S</a:t>
            </a:r>
            <a:r>
              <a:rPr lang="en-US" altLang="zh-CN" sz="1600" baseline="-25000">
                <a:solidFill>
                  <a:srgbClr val="FF0000"/>
                </a:solidFill>
                <a:latin typeface="Arial" charset="0"/>
                <a:ea typeface="宋体" charset="-122"/>
              </a:rPr>
              <a:t>1</a:t>
            </a:r>
            <a:endParaRPr lang="en-US" altLang="zh-CN" sz="1600">
              <a:solidFill>
                <a:srgbClr val="FF0000"/>
              </a:solidFill>
              <a:latin typeface="Arial" charset="0"/>
              <a:ea typeface="宋体" charset="-122"/>
            </a:endParaRPr>
          </a:p>
        </p:txBody>
      </p:sp>
      <p:sp>
        <p:nvSpPr>
          <p:cNvPr id="30" name="Text Box 15"/>
          <p:cNvSpPr txBox="1">
            <a:spLocks noChangeArrowheads="1"/>
          </p:cNvSpPr>
          <p:nvPr/>
        </p:nvSpPr>
        <p:spPr bwMode="auto">
          <a:xfrm>
            <a:off x="5136009" y="3163416"/>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i="1">
                <a:solidFill>
                  <a:srgbClr val="FF0000"/>
                </a:solidFill>
                <a:latin typeface="Arial" charset="0"/>
                <a:ea typeface="宋体" charset="-122"/>
              </a:rPr>
              <a:t>S</a:t>
            </a:r>
            <a:r>
              <a:rPr lang="en-US" altLang="zh-CN" sz="1600" baseline="-25000">
                <a:solidFill>
                  <a:srgbClr val="FF0000"/>
                </a:solidFill>
                <a:latin typeface="Arial" charset="0"/>
                <a:ea typeface="宋体" charset="-122"/>
              </a:rPr>
              <a:t>0</a:t>
            </a:r>
            <a:endParaRPr lang="en-US" altLang="zh-CN" sz="1600">
              <a:solidFill>
                <a:srgbClr val="FF0000"/>
              </a:solidFill>
              <a:latin typeface="Arial" charset="0"/>
              <a:ea typeface="宋体" charset="-122"/>
            </a:endParaRPr>
          </a:p>
        </p:txBody>
      </p:sp>
    </p:spTree>
    <p:extLst>
      <p:ext uri="{BB962C8B-B14F-4D97-AF65-F5344CB8AC3E}">
        <p14:creationId xmlns:p14="http://schemas.microsoft.com/office/powerpoint/2010/main" val="2405649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Adder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Parallel </a:t>
            </a:r>
            <a:r>
              <a:rPr lang="en-US" altLang="zh-CN" b="1" dirty="0">
                <a:ea typeface="宋体" charset="-122"/>
              </a:rPr>
              <a:t>Adders (</a:t>
            </a:r>
            <a:r>
              <a:rPr lang="zh-CN" altLang="en-US" b="1" dirty="0">
                <a:ea typeface="宋体" charset="-122"/>
              </a:rPr>
              <a:t>并行加法器</a:t>
            </a:r>
            <a:r>
              <a:rPr lang="en-US" altLang="zh-CN" b="1" dirty="0" smtClean="0">
                <a:ea typeface="宋体" charset="-122"/>
              </a:rPr>
              <a:t>)</a:t>
            </a:r>
            <a:endParaRPr lang="en-US" altLang="zh-CN" b="1" dirty="0">
              <a:ea typeface="宋体" charset="-122"/>
            </a:endParaRPr>
          </a:p>
        </p:txBody>
      </p:sp>
      <p:sp>
        <p:nvSpPr>
          <p:cNvPr id="32" name="Text Box 31"/>
          <p:cNvSpPr txBox="1">
            <a:spLocks noChangeArrowheads="1"/>
          </p:cNvSpPr>
          <p:nvPr/>
        </p:nvSpPr>
        <p:spPr bwMode="auto">
          <a:xfrm>
            <a:off x="899591" y="2348880"/>
            <a:ext cx="806502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200" dirty="0">
                <a:ea typeface="宋体" charset="-122"/>
              </a:rPr>
              <a:t>Full adders are combined into parallel adders that can add binary numbers with multiple bits. A 4-bit adder is shown.</a:t>
            </a:r>
          </a:p>
        </p:txBody>
      </p:sp>
      <p:grpSp>
        <p:nvGrpSpPr>
          <p:cNvPr id="33" name="Group 94"/>
          <p:cNvGrpSpPr>
            <a:grpSpLocks/>
          </p:cNvGrpSpPr>
          <p:nvPr/>
        </p:nvGrpSpPr>
        <p:grpSpPr bwMode="auto">
          <a:xfrm>
            <a:off x="1676400" y="3057872"/>
            <a:ext cx="6032500" cy="2819400"/>
            <a:chOff x="1152" y="1920"/>
            <a:chExt cx="3800" cy="1776"/>
          </a:xfrm>
        </p:grpSpPr>
        <p:graphicFrame>
          <p:nvGraphicFramePr>
            <p:cNvPr id="59" name="Object 86"/>
            <p:cNvGraphicFramePr>
              <a:graphicFrameLocks noChangeAspect="1"/>
            </p:cNvGraphicFramePr>
            <p:nvPr/>
          </p:nvGraphicFramePr>
          <p:xfrm>
            <a:off x="1376" y="2136"/>
            <a:ext cx="3280" cy="1376"/>
          </p:xfrm>
          <a:graphic>
            <a:graphicData uri="http://schemas.openxmlformats.org/presentationml/2006/ole">
              <mc:AlternateContent xmlns:mc="http://schemas.openxmlformats.org/markup-compatibility/2006">
                <mc:Choice xmlns:v="urn:schemas-microsoft-com:vml" Requires="v">
                  <p:oleObj spid="_x0000_s123126" name="CorelDRAW" r:id="rId4" imgW="2642776" imgH="1108334" progId="CorelDRAW.Graphic.13">
                    <p:embed/>
                  </p:oleObj>
                </mc:Choice>
                <mc:Fallback>
                  <p:oleObj name="CorelDRAW" r:id="rId4" imgW="2642776" imgH="1108334" progId="CorelDRAW.Graphic.1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6" y="2136"/>
                          <a:ext cx="3280" cy="1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0" name="Group 58"/>
            <p:cNvGrpSpPr>
              <a:grpSpLocks/>
            </p:cNvGrpSpPr>
            <p:nvPr/>
          </p:nvGrpSpPr>
          <p:grpSpPr bwMode="auto">
            <a:xfrm>
              <a:off x="1480" y="2640"/>
              <a:ext cx="632" cy="576"/>
              <a:chOff x="1576" y="2400"/>
              <a:chExt cx="632" cy="576"/>
            </a:xfrm>
          </p:grpSpPr>
          <p:sp>
            <p:nvSpPr>
              <p:cNvPr id="94" name="Text Box 36"/>
              <p:cNvSpPr txBox="1">
                <a:spLocks noChangeArrowheads="1"/>
              </p:cNvSpPr>
              <p:nvPr/>
            </p:nvSpPr>
            <p:spPr bwMode="auto">
              <a:xfrm>
                <a:off x="1584" y="240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A</a:t>
                </a:r>
              </a:p>
            </p:txBody>
          </p:sp>
          <p:sp>
            <p:nvSpPr>
              <p:cNvPr id="95" name="Text Box 37"/>
              <p:cNvSpPr txBox="1">
                <a:spLocks noChangeArrowheads="1"/>
              </p:cNvSpPr>
              <p:nvPr/>
            </p:nvSpPr>
            <p:spPr bwMode="auto">
              <a:xfrm>
                <a:off x="1776" y="240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B</a:t>
                </a:r>
              </a:p>
            </p:txBody>
          </p:sp>
          <p:sp>
            <p:nvSpPr>
              <p:cNvPr id="96" name="Text Box 38"/>
              <p:cNvSpPr txBox="1">
                <a:spLocks noChangeArrowheads="1"/>
              </p:cNvSpPr>
              <p:nvPr/>
            </p:nvSpPr>
            <p:spPr bwMode="auto">
              <a:xfrm>
                <a:off x="1968" y="2764"/>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Symbol" pitchFamily="18" charset="2"/>
                    <a:ea typeface="宋体" charset="-122"/>
                  </a:rPr>
                  <a:t>S</a:t>
                </a:r>
              </a:p>
            </p:txBody>
          </p:sp>
          <p:sp>
            <p:nvSpPr>
              <p:cNvPr id="97" name="Text Box 39"/>
              <p:cNvSpPr txBox="1">
                <a:spLocks noChangeArrowheads="1"/>
              </p:cNvSpPr>
              <p:nvPr/>
            </p:nvSpPr>
            <p:spPr bwMode="auto">
              <a:xfrm>
                <a:off x="1576" y="2764"/>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C</a:t>
                </a:r>
                <a:r>
                  <a:rPr lang="en-US" altLang="zh-CN" sz="1600" baseline="-25000">
                    <a:latin typeface="Arial" charset="0"/>
                    <a:ea typeface="宋体" charset="-122"/>
                  </a:rPr>
                  <a:t>out</a:t>
                </a:r>
              </a:p>
            </p:txBody>
          </p:sp>
          <p:sp>
            <p:nvSpPr>
              <p:cNvPr id="98" name="Text Box 57"/>
              <p:cNvSpPr txBox="1">
                <a:spLocks noChangeArrowheads="1"/>
              </p:cNvSpPr>
              <p:nvPr/>
            </p:nvSpPr>
            <p:spPr bwMode="auto">
              <a:xfrm>
                <a:off x="1912" y="2400"/>
                <a:ext cx="29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C</a:t>
                </a:r>
                <a:r>
                  <a:rPr lang="en-US" altLang="zh-CN" sz="1600" baseline="-25000">
                    <a:latin typeface="Arial" charset="0"/>
                    <a:ea typeface="宋体" charset="-122"/>
                  </a:rPr>
                  <a:t>in</a:t>
                </a:r>
              </a:p>
            </p:txBody>
          </p:sp>
        </p:grpSp>
        <p:grpSp>
          <p:nvGrpSpPr>
            <p:cNvPr id="61" name="Group 59"/>
            <p:cNvGrpSpPr>
              <a:grpSpLocks/>
            </p:cNvGrpSpPr>
            <p:nvPr/>
          </p:nvGrpSpPr>
          <p:grpSpPr bwMode="auto">
            <a:xfrm>
              <a:off x="2296" y="2640"/>
              <a:ext cx="632" cy="576"/>
              <a:chOff x="1576" y="2400"/>
              <a:chExt cx="632" cy="576"/>
            </a:xfrm>
          </p:grpSpPr>
          <p:sp>
            <p:nvSpPr>
              <p:cNvPr id="87" name="Text Box 60"/>
              <p:cNvSpPr txBox="1">
                <a:spLocks noChangeArrowheads="1"/>
              </p:cNvSpPr>
              <p:nvPr/>
            </p:nvSpPr>
            <p:spPr bwMode="auto">
              <a:xfrm>
                <a:off x="1584" y="240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A</a:t>
                </a:r>
              </a:p>
            </p:txBody>
          </p:sp>
          <p:sp>
            <p:nvSpPr>
              <p:cNvPr id="90" name="Text Box 61"/>
              <p:cNvSpPr txBox="1">
                <a:spLocks noChangeArrowheads="1"/>
              </p:cNvSpPr>
              <p:nvPr/>
            </p:nvSpPr>
            <p:spPr bwMode="auto">
              <a:xfrm>
                <a:off x="1776" y="240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B</a:t>
                </a:r>
              </a:p>
            </p:txBody>
          </p:sp>
          <p:sp>
            <p:nvSpPr>
              <p:cNvPr id="91" name="Text Box 62"/>
              <p:cNvSpPr txBox="1">
                <a:spLocks noChangeArrowheads="1"/>
              </p:cNvSpPr>
              <p:nvPr/>
            </p:nvSpPr>
            <p:spPr bwMode="auto">
              <a:xfrm>
                <a:off x="1968" y="2764"/>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Symbol" pitchFamily="18" charset="2"/>
                    <a:ea typeface="宋体" charset="-122"/>
                  </a:rPr>
                  <a:t>S</a:t>
                </a:r>
              </a:p>
            </p:txBody>
          </p:sp>
          <p:sp>
            <p:nvSpPr>
              <p:cNvPr id="92" name="Text Box 63"/>
              <p:cNvSpPr txBox="1">
                <a:spLocks noChangeArrowheads="1"/>
              </p:cNvSpPr>
              <p:nvPr/>
            </p:nvSpPr>
            <p:spPr bwMode="auto">
              <a:xfrm>
                <a:off x="1576" y="2764"/>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C</a:t>
                </a:r>
                <a:r>
                  <a:rPr lang="en-US" altLang="zh-CN" sz="1600" baseline="-25000">
                    <a:latin typeface="Arial" charset="0"/>
                    <a:ea typeface="宋体" charset="-122"/>
                  </a:rPr>
                  <a:t>out</a:t>
                </a:r>
              </a:p>
            </p:txBody>
          </p:sp>
          <p:sp>
            <p:nvSpPr>
              <p:cNvPr id="93" name="Text Box 64"/>
              <p:cNvSpPr txBox="1">
                <a:spLocks noChangeArrowheads="1"/>
              </p:cNvSpPr>
              <p:nvPr/>
            </p:nvSpPr>
            <p:spPr bwMode="auto">
              <a:xfrm>
                <a:off x="1912" y="2400"/>
                <a:ext cx="29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C</a:t>
                </a:r>
                <a:r>
                  <a:rPr lang="en-US" altLang="zh-CN" sz="1600" baseline="-25000">
                    <a:latin typeface="Arial" charset="0"/>
                    <a:ea typeface="宋体" charset="-122"/>
                  </a:rPr>
                  <a:t>in</a:t>
                </a:r>
              </a:p>
            </p:txBody>
          </p:sp>
        </p:grpSp>
        <p:grpSp>
          <p:nvGrpSpPr>
            <p:cNvPr id="62" name="Group 65"/>
            <p:cNvGrpSpPr>
              <a:grpSpLocks/>
            </p:cNvGrpSpPr>
            <p:nvPr/>
          </p:nvGrpSpPr>
          <p:grpSpPr bwMode="auto">
            <a:xfrm>
              <a:off x="3112" y="2640"/>
              <a:ext cx="632" cy="576"/>
              <a:chOff x="1576" y="2400"/>
              <a:chExt cx="632" cy="576"/>
            </a:xfrm>
          </p:grpSpPr>
          <p:sp>
            <p:nvSpPr>
              <p:cNvPr id="82" name="Text Box 66"/>
              <p:cNvSpPr txBox="1">
                <a:spLocks noChangeArrowheads="1"/>
              </p:cNvSpPr>
              <p:nvPr/>
            </p:nvSpPr>
            <p:spPr bwMode="auto">
              <a:xfrm>
                <a:off x="1584" y="240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A</a:t>
                </a:r>
              </a:p>
            </p:txBody>
          </p:sp>
          <p:sp>
            <p:nvSpPr>
              <p:cNvPr id="83" name="Text Box 67"/>
              <p:cNvSpPr txBox="1">
                <a:spLocks noChangeArrowheads="1"/>
              </p:cNvSpPr>
              <p:nvPr/>
            </p:nvSpPr>
            <p:spPr bwMode="auto">
              <a:xfrm>
                <a:off x="1776" y="240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B</a:t>
                </a:r>
              </a:p>
            </p:txBody>
          </p:sp>
          <p:sp>
            <p:nvSpPr>
              <p:cNvPr id="84" name="Text Box 68"/>
              <p:cNvSpPr txBox="1">
                <a:spLocks noChangeArrowheads="1"/>
              </p:cNvSpPr>
              <p:nvPr/>
            </p:nvSpPr>
            <p:spPr bwMode="auto">
              <a:xfrm>
                <a:off x="1968" y="2764"/>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Symbol" pitchFamily="18" charset="2"/>
                    <a:ea typeface="宋体" charset="-122"/>
                  </a:rPr>
                  <a:t>S</a:t>
                </a:r>
              </a:p>
            </p:txBody>
          </p:sp>
          <p:sp>
            <p:nvSpPr>
              <p:cNvPr id="85" name="Text Box 69"/>
              <p:cNvSpPr txBox="1">
                <a:spLocks noChangeArrowheads="1"/>
              </p:cNvSpPr>
              <p:nvPr/>
            </p:nvSpPr>
            <p:spPr bwMode="auto">
              <a:xfrm>
                <a:off x="1576" y="2764"/>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C</a:t>
                </a:r>
                <a:r>
                  <a:rPr lang="en-US" altLang="zh-CN" sz="1600" baseline="-25000">
                    <a:latin typeface="Arial" charset="0"/>
                    <a:ea typeface="宋体" charset="-122"/>
                  </a:rPr>
                  <a:t>out</a:t>
                </a:r>
              </a:p>
            </p:txBody>
          </p:sp>
          <p:sp>
            <p:nvSpPr>
              <p:cNvPr id="86" name="Text Box 70"/>
              <p:cNvSpPr txBox="1">
                <a:spLocks noChangeArrowheads="1"/>
              </p:cNvSpPr>
              <p:nvPr/>
            </p:nvSpPr>
            <p:spPr bwMode="auto">
              <a:xfrm>
                <a:off x="1912" y="2400"/>
                <a:ext cx="29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C</a:t>
                </a:r>
                <a:r>
                  <a:rPr lang="en-US" altLang="zh-CN" sz="1600" baseline="-25000">
                    <a:latin typeface="Arial" charset="0"/>
                    <a:ea typeface="宋体" charset="-122"/>
                  </a:rPr>
                  <a:t>in</a:t>
                </a:r>
              </a:p>
            </p:txBody>
          </p:sp>
        </p:grpSp>
        <p:grpSp>
          <p:nvGrpSpPr>
            <p:cNvPr id="63" name="Group 71"/>
            <p:cNvGrpSpPr>
              <a:grpSpLocks/>
            </p:cNvGrpSpPr>
            <p:nvPr/>
          </p:nvGrpSpPr>
          <p:grpSpPr bwMode="auto">
            <a:xfrm>
              <a:off x="3928" y="2640"/>
              <a:ext cx="632" cy="576"/>
              <a:chOff x="1576" y="2400"/>
              <a:chExt cx="632" cy="576"/>
            </a:xfrm>
          </p:grpSpPr>
          <p:sp>
            <p:nvSpPr>
              <p:cNvPr id="77" name="Text Box 72"/>
              <p:cNvSpPr txBox="1">
                <a:spLocks noChangeArrowheads="1"/>
              </p:cNvSpPr>
              <p:nvPr/>
            </p:nvSpPr>
            <p:spPr bwMode="auto">
              <a:xfrm>
                <a:off x="1584" y="240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A</a:t>
                </a:r>
              </a:p>
            </p:txBody>
          </p:sp>
          <p:sp>
            <p:nvSpPr>
              <p:cNvPr id="78" name="Text Box 73"/>
              <p:cNvSpPr txBox="1">
                <a:spLocks noChangeArrowheads="1"/>
              </p:cNvSpPr>
              <p:nvPr/>
            </p:nvSpPr>
            <p:spPr bwMode="auto">
              <a:xfrm>
                <a:off x="1776" y="240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B</a:t>
                </a:r>
              </a:p>
            </p:txBody>
          </p:sp>
          <p:sp>
            <p:nvSpPr>
              <p:cNvPr id="79" name="Text Box 74"/>
              <p:cNvSpPr txBox="1">
                <a:spLocks noChangeArrowheads="1"/>
              </p:cNvSpPr>
              <p:nvPr/>
            </p:nvSpPr>
            <p:spPr bwMode="auto">
              <a:xfrm>
                <a:off x="1968" y="2764"/>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Symbol" pitchFamily="18" charset="2"/>
                    <a:ea typeface="宋体" charset="-122"/>
                  </a:rPr>
                  <a:t>S</a:t>
                </a:r>
              </a:p>
            </p:txBody>
          </p:sp>
          <p:sp>
            <p:nvSpPr>
              <p:cNvPr id="80" name="Text Box 75"/>
              <p:cNvSpPr txBox="1">
                <a:spLocks noChangeArrowheads="1"/>
              </p:cNvSpPr>
              <p:nvPr/>
            </p:nvSpPr>
            <p:spPr bwMode="auto">
              <a:xfrm>
                <a:off x="1576" y="2764"/>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C</a:t>
                </a:r>
                <a:r>
                  <a:rPr lang="en-US" altLang="zh-CN" sz="1600" baseline="-25000">
                    <a:latin typeface="Arial" charset="0"/>
                    <a:ea typeface="宋体" charset="-122"/>
                  </a:rPr>
                  <a:t>out</a:t>
                </a:r>
              </a:p>
            </p:txBody>
          </p:sp>
          <p:sp>
            <p:nvSpPr>
              <p:cNvPr id="81" name="Text Box 76"/>
              <p:cNvSpPr txBox="1">
                <a:spLocks noChangeArrowheads="1"/>
              </p:cNvSpPr>
              <p:nvPr/>
            </p:nvSpPr>
            <p:spPr bwMode="auto">
              <a:xfrm>
                <a:off x="1912" y="2400"/>
                <a:ext cx="29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latin typeface="Arial" charset="0"/>
                    <a:ea typeface="宋体" charset="-122"/>
                  </a:rPr>
                  <a:t>C</a:t>
                </a:r>
                <a:r>
                  <a:rPr lang="en-US" altLang="zh-CN" sz="1600" baseline="-25000">
                    <a:latin typeface="Arial" charset="0"/>
                    <a:ea typeface="宋体" charset="-122"/>
                  </a:rPr>
                  <a:t>in</a:t>
                </a:r>
              </a:p>
            </p:txBody>
          </p:sp>
        </p:grpSp>
        <p:sp>
          <p:nvSpPr>
            <p:cNvPr id="64" name="Text Box 78"/>
            <p:cNvSpPr txBox="1">
              <a:spLocks noChangeArrowheads="1"/>
            </p:cNvSpPr>
            <p:nvPr/>
          </p:nvSpPr>
          <p:spPr bwMode="auto">
            <a:xfrm>
              <a:off x="3905" y="1920"/>
              <a:ext cx="52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1</a:t>
              </a:r>
              <a:r>
                <a:rPr lang="en-US" altLang="zh-CN" sz="1600">
                  <a:solidFill>
                    <a:srgbClr val="FF0000"/>
                  </a:solidFill>
                  <a:latin typeface="Arial" charset="0"/>
                  <a:ea typeface="宋体" charset="-122"/>
                </a:rPr>
                <a:t>   </a:t>
              </a:r>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1</a:t>
              </a:r>
            </a:p>
          </p:txBody>
        </p:sp>
        <p:sp>
          <p:nvSpPr>
            <p:cNvPr id="65" name="Text Box 80"/>
            <p:cNvSpPr txBox="1">
              <a:spLocks noChangeArrowheads="1"/>
            </p:cNvSpPr>
            <p:nvPr/>
          </p:nvSpPr>
          <p:spPr bwMode="auto">
            <a:xfrm>
              <a:off x="4368" y="348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latin typeface="Symbol" pitchFamily="18" charset="2"/>
                  <a:ea typeface="宋体" charset="-122"/>
                </a:rPr>
                <a:t>S</a:t>
              </a:r>
              <a:r>
                <a:rPr lang="en-US" altLang="zh-CN" sz="1600" baseline="-25000">
                  <a:solidFill>
                    <a:srgbClr val="FF0000"/>
                  </a:solidFill>
                  <a:latin typeface="Symbol" pitchFamily="18" charset="2"/>
                  <a:ea typeface="宋体" charset="-122"/>
                </a:rPr>
                <a:t>1</a:t>
              </a:r>
            </a:p>
          </p:txBody>
        </p:sp>
        <p:sp>
          <p:nvSpPr>
            <p:cNvPr id="66" name="Text Box 81"/>
            <p:cNvSpPr txBox="1">
              <a:spLocks noChangeArrowheads="1"/>
            </p:cNvSpPr>
            <p:nvPr/>
          </p:nvSpPr>
          <p:spPr bwMode="auto">
            <a:xfrm>
              <a:off x="4608" y="2352"/>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latin typeface="Arial" charset="0"/>
                  <a:ea typeface="宋体" charset="-122"/>
                </a:rPr>
                <a:t>C</a:t>
              </a:r>
              <a:r>
                <a:rPr lang="en-US" altLang="zh-CN" sz="1600" baseline="-25000">
                  <a:solidFill>
                    <a:srgbClr val="FF0000"/>
                  </a:solidFill>
                  <a:latin typeface="Arial" charset="0"/>
                  <a:ea typeface="宋体" charset="-122"/>
                </a:rPr>
                <a:t>0</a:t>
              </a:r>
            </a:p>
          </p:txBody>
        </p:sp>
        <p:sp>
          <p:nvSpPr>
            <p:cNvPr id="67" name="Text Box 83"/>
            <p:cNvSpPr txBox="1">
              <a:spLocks noChangeArrowheads="1"/>
            </p:cNvSpPr>
            <p:nvPr/>
          </p:nvSpPr>
          <p:spPr bwMode="auto">
            <a:xfrm>
              <a:off x="3504" y="348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latin typeface="Symbol" pitchFamily="18" charset="2"/>
                  <a:ea typeface="宋体" charset="-122"/>
                </a:rPr>
                <a:t>S</a:t>
              </a:r>
              <a:r>
                <a:rPr lang="en-US" altLang="zh-CN" sz="1600" baseline="-25000">
                  <a:solidFill>
                    <a:srgbClr val="FF0000"/>
                  </a:solidFill>
                  <a:latin typeface="Symbol" pitchFamily="18" charset="2"/>
                  <a:ea typeface="宋体" charset="-122"/>
                </a:rPr>
                <a:t>2</a:t>
              </a:r>
            </a:p>
          </p:txBody>
        </p:sp>
        <p:sp>
          <p:nvSpPr>
            <p:cNvPr id="68" name="Text Box 84"/>
            <p:cNvSpPr txBox="1">
              <a:spLocks noChangeArrowheads="1"/>
            </p:cNvSpPr>
            <p:nvPr/>
          </p:nvSpPr>
          <p:spPr bwMode="auto">
            <a:xfrm>
              <a:off x="2688" y="348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latin typeface="Symbol" pitchFamily="18" charset="2"/>
                  <a:ea typeface="宋体" charset="-122"/>
                </a:rPr>
                <a:t>S</a:t>
              </a:r>
              <a:r>
                <a:rPr lang="en-US" altLang="zh-CN" sz="1600" baseline="-25000">
                  <a:solidFill>
                    <a:srgbClr val="FF0000"/>
                  </a:solidFill>
                  <a:latin typeface="Symbol" pitchFamily="18" charset="2"/>
                  <a:ea typeface="宋体" charset="-122"/>
                </a:rPr>
                <a:t>3</a:t>
              </a:r>
            </a:p>
          </p:txBody>
        </p:sp>
        <p:sp>
          <p:nvSpPr>
            <p:cNvPr id="69" name="Text Box 85"/>
            <p:cNvSpPr txBox="1">
              <a:spLocks noChangeArrowheads="1"/>
            </p:cNvSpPr>
            <p:nvPr/>
          </p:nvSpPr>
          <p:spPr bwMode="auto">
            <a:xfrm>
              <a:off x="1872" y="348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latin typeface="Symbol" pitchFamily="18" charset="2"/>
                  <a:ea typeface="宋体" charset="-122"/>
                </a:rPr>
                <a:t>S</a:t>
              </a:r>
              <a:r>
                <a:rPr lang="en-US" altLang="zh-CN" sz="1600" baseline="-25000">
                  <a:solidFill>
                    <a:srgbClr val="FF0000"/>
                  </a:solidFill>
                  <a:latin typeface="Symbol" pitchFamily="18" charset="2"/>
                  <a:ea typeface="宋体" charset="-122"/>
                </a:rPr>
                <a:t>4</a:t>
              </a:r>
            </a:p>
          </p:txBody>
        </p:sp>
        <p:sp>
          <p:nvSpPr>
            <p:cNvPr id="70" name="Text Box 87"/>
            <p:cNvSpPr txBox="1">
              <a:spLocks noChangeArrowheads="1"/>
            </p:cNvSpPr>
            <p:nvPr/>
          </p:nvSpPr>
          <p:spPr bwMode="auto">
            <a:xfrm>
              <a:off x="3928" y="3360"/>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latin typeface="Arial" charset="0"/>
                  <a:ea typeface="宋体" charset="-122"/>
                </a:rPr>
                <a:t>C</a:t>
              </a:r>
              <a:r>
                <a:rPr lang="en-US" altLang="zh-CN" sz="1600" baseline="-25000">
                  <a:solidFill>
                    <a:srgbClr val="FF0000"/>
                  </a:solidFill>
                  <a:latin typeface="Arial" charset="0"/>
                  <a:ea typeface="宋体" charset="-122"/>
                </a:rPr>
                <a:t>1</a:t>
              </a:r>
            </a:p>
          </p:txBody>
        </p:sp>
        <p:sp>
          <p:nvSpPr>
            <p:cNvPr id="71" name="Text Box 88"/>
            <p:cNvSpPr txBox="1">
              <a:spLocks noChangeArrowheads="1"/>
            </p:cNvSpPr>
            <p:nvPr/>
          </p:nvSpPr>
          <p:spPr bwMode="auto">
            <a:xfrm>
              <a:off x="3120" y="3360"/>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latin typeface="Arial" charset="0"/>
                  <a:ea typeface="宋体" charset="-122"/>
                </a:rPr>
                <a:t>C</a:t>
              </a:r>
              <a:r>
                <a:rPr lang="en-US" altLang="zh-CN" sz="1600" baseline="-25000">
                  <a:solidFill>
                    <a:srgbClr val="FF0000"/>
                  </a:solidFill>
                  <a:latin typeface="Arial" charset="0"/>
                  <a:ea typeface="宋体" charset="-122"/>
                </a:rPr>
                <a:t>2</a:t>
              </a:r>
            </a:p>
          </p:txBody>
        </p:sp>
        <p:sp>
          <p:nvSpPr>
            <p:cNvPr id="72" name="Text Box 89"/>
            <p:cNvSpPr txBox="1">
              <a:spLocks noChangeArrowheads="1"/>
            </p:cNvSpPr>
            <p:nvPr/>
          </p:nvSpPr>
          <p:spPr bwMode="auto">
            <a:xfrm>
              <a:off x="2312" y="3360"/>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latin typeface="Arial" charset="0"/>
                  <a:ea typeface="宋体" charset="-122"/>
                </a:rPr>
                <a:t>C</a:t>
              </a:r>
              <a:r>
                <a:rPr lang="en-US" altLang="zh-CN" sz="1600" baseline="-25000">
                  <a:solidFill>
                    <a:srgbClr val="FF0000"/>
                  </a:solidFill>
                  <a:latin typeface="Arial" charset="0"/>
                  <a:ea typeface="宋体" charset="-122"/>
                </a:rPr>
                <a:t>3</a:t>
              </a:r>
            </a:p>
          </p:txBody>
        </p:sp>
        <p:sp>
          <p:nvSpPr>
            <p:cNvPr id="73" name="Text Box 90"/>
            <p:cNvSpPr txBox="1">
              <a:spLocks noChangeArrowheads="1"/>
            </p:cNvSpPr>
            <p:nvPr/>
          </p:nvSpPr>
          <p:spPr bwMode="auto">
            <a:xfrm>
              <a:off x="1152" y="3264"/>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latin typeface="Arial" charset="0"/>
                  <a:ea typeface="宋体" charset="-122"/>
                </a:rPr>
                <a:t>C</a:t>
              </a:r>
              <a:r>
                <a:rPr lang="en-US" altLang="zh-CN" sz="1600" baseline="-25000">
                  <a:solidFill>
                    <a:srgbClr val="FF0000"/>
                  </a:solidFill>
                  <a:latin typeface="Arial" charset="0"/>
                  <a:ea typeface="宋体" charset="-122"/>
                </a:rPr>
                <a:t>4</a:t>
              </a:r>
            </a:p>
          </p:txBody>
        </p:sp>
        <p:sp>
          <p:nvSpPr>
            <p:cNvPr id="74" name="Text Box 91"/>
            <p:cNvSpPr txBox="1">
              <a:spLocks noChangeArrowheads="1"/>
            </p:cNvSpPr>
            <p:nvPr/>
          </p:nvSpPr>
          <p:spPr bwMode="auto">
            <a:xfrm>
              <a:off x="3072" y="1920"/>
              <a:ext cx="52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2</a:t>
              </a:r>
              <a:r>
                <a:rPr lang="en-US" altLang="zh-CN" sz="1600">
                  <a:solidFill>
                    <a:srgbClr val="FF0000"/>
                  </a:solidFill>
                  <a:latin typeface="Arial" charset="0"/>
                  <a:ea typeface="宋体" charset="-122"/>
                </a:rPr>
                <a:t>   </a:t>
              </a:r>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2</a:t>
              </a:r>
            </a:p>
          </p:txBody>
        </p:sp>
        <p:sp>
          <p:nvSpPr>
            <p:cNvPr id="75" name="Text Box 92"/>
            <p:cNvSpPr txBox="1">
              <a:spLocks noChangeArrowheads="1"/>
            </p:cNvSpPr>
            <p:nvPr/>
          </p:nvSpPr>
          <p:spPr bwMode="auto">
            <a:xfrm>
              <a:off x="2239" y="1920"/>
              <a:ext cx="52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3</a:t>
              </a:r>
              <a:r>
                <a:rPr lang="en-US" altLang="zh-CN" sz="1600">
                  <a:solidFill>
                    <a:srgbClr val="FF0000"/>
                  </a:solidFill>
                  <a:latin typeface="Arial" charset="0"/>
                  <a:ea typeface="宋体" charset="-122"/>
                </a:rPr>
                <a:t>   </a:t>
              </a:r>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3</a:t>
              </a:r>
            </a:p>
          </p:txBody>
        </p:sp>
        <p:sp>
          <p:nvSpPr>
            <p:cNvPr id="76" name="Text Box 93"/>
            <p:cNvSpPr txBox="1">
              <a:spLocks noChangeArrowheads="1"/>
            </p:cNvSpPr>
            <p:nvPr/>
          </p:nvSpPr>
          <p:spPr bwMode="auto">
            <a:xfrm>
              <a:off x="1406" y="1920"/>
              <a:ext cx="52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4</a:t>
              </a:r>
              <a:r>
                <a:rPr lang="en-US" altLang="zh-CN" sz="1600">
                  <a:solidFill>
                    <a:srgbClr val="FF0000"/>
                  </a:solidFill>
                  <a:latin typeface="Arial" charset="0"/>
                  <a:ea typeface="宋体" charset="-122"/>
                </a:rPr>
                <a:t>   </a:t>
              </a:r>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4</a:t>
              </a:r>
            </a:p>
          </p:txBody>
        </p:sp>
      </p:grpSp>
    </p:spTree>
    <p:extLst>
      <p:ext uri="{BB962C8B-B14F-4D97-AF65-F5344CB8AC3E}">
        <p14:creationId xmlns:p14="http://schemas.microsoft.com/office/powerpoint/2010/main" val="233490098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68919"/>
            <a:ext cx="746760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dirty="0">
                <a:ea typeface="宋体" charset="-122"/>
              </a:rPr>
              <a:t>9. The 74138 decoder can also be used as</a:t>
            </a:r>
          </a:p>
          <a:p>
            <a:pPr eaLnBrk="1" hangingPunct="1">
              <a:spcBef>
                <a:spcPct val="50000"/>
              </a:spcBef>
            </a:pPr>
            <a:r>
              <a:rPr lang="en-US" altLang="zh-CN" sz="2000" dirty="0">
                <a:ea typeface="宋体" charset="-122"/>
              </a:rPr>
              <a:t>	a. an encoder</a:t>
            </a:r>
            <a:endParaRPr lang="en-US" altLang="zh-CN" sz="2000" baseline="30000" dirty="0">
              <a:ea typeface="宋体" charset="-122"/>
            </a:endParaRPr>
          </a:p>
          <a:p>
            <a:pPr eaLnBrk="1" hangingPunct="1">
              <a:spcBef>
                <a:spcPct val="50000"/>
              </a:spcBef>
            </a:pPr>
            <a:r>
              <a:rPr lang="en-US" altLang="zh-CN" sz="2000" dirty="0">
                <a:ea typeface="宋体" charset="-122"/>
              </a:rPr>
              <a:t>	b. a DEMUX</a:t>
            </a:r>
          </a:p>
          <a:p>
            <a:pPr eaLnBrk="1" hangingPunct="1">
              <a:spcBef>
                <a:spcPct val="50000"/>
              </a:spcBef>
            </a:pPr>
            <a:r>
              <a:rPr lang="en-US" altLang="zh-CN" sz="2000" dirty="0">
                <a:ea typeface="宋体" charset="-122"/>
              </a:rPr>
              <a:t>	c. a MUX</a:t>
            </a:r>
          </a:p>
          <a:p>
            <a:pPr eaLnBrk="1" hangingPunct="1">
              <a:spcBef>
                <a:spcPct val="50000"/>
              </a:spcBef>
            </a:pPr>
            <a:r>
              <a:rPr lang="en-US" altLang="zh-CN" sz="2000" dirty="0">
                <a:ea typeface="宋体" charset="-122"/>
              </a:rPr>
              <a:t>	d. none of the </a:t>
            </a:r>
            <a:r>
              <a:rPr lang="en-US" altLang="zh-CN" sz="2000" dirty="0" smtClean="0">
                <a:ea typeface="宋体" charset="-122"/>
              </a:rPr>
              <a:t>above</a:t>
            </a:r>
          </a:p>
          <a:p>
            <a:pPr eaLnBrk="1" hangingPunct="1">
              <a:spcBef>
                <a:spcPct val="50000"/>
              </a:spcBef>
            </a:pPr>
            <a:r>
              <a:rPr lang="en-US" altLang="zh-CN" sz="2000" dirty="0">
                <a:ea typeface="宋体" charset="-122"/>
              </a:rPr>
              <a:t>10. The 74LS280 can generate even or odd parity. It can also be used as </a:t>
            </a:r>
          </a:p>
          <a:p>
            <a:pPr eaLnBrk="1" hangingPunct="1">
              <a:spcBef>
                <a:spcPct val="50000"/>
              </a:spcBef>
            </a:pPr>
            <a:r>
              <a:rPr lang="en-US" altLang="zh-CN" sz="2000" dirty="0">
                <a:ea typeface="宋体" charset="-122"/>
              </a:rPr>
              <a:t>	a. an adder </a:t>
            </a:r>
            <a:endParaRPr lang="en-US" altLang="zh-CN" sz="2000" baseline="30000" dirty="0">
              <a:ea typeface="宋体" charset="-122"/>
            </a:endParaRPr>
          </a:p>
          <a:p>
            <a:pPr eaLnBrk="1" hangingPunct="1">
              <a:spcBef>
                <a:spcPct val="50000"/>
              </a:spcBef>
            </a:pPr>
            <a:r>
              <a:rPr lang="en-US" altLang="zh-CN" sz="2000" dirty="0">
                <a:ea typeface="宋体" charset="-122"/>
              </a:rPr>
              <a:t>	b. a parity tester </a:t>
            </a:r>
          </a:p>
          <a:p>
            <a:pPr eaLnBrk="1" hangingPunct="1">
              <a:spcBef>
                <a:spcPct val="50000"/>
              </a:spcBef>
            </a:pPr>
            <a:r>
              <a:rPr lang="en-US" altLang="zh-CN" sz="2000" dirty="0">
                <a:ea typeface="宋体" charset="-122"/>
              </a:rPr>
              <a:t>	c. a MUX</a:t>
            </a:r>
          </a:p>
          <a:p>
            <a:pPr eaLnBrk="1" hangingPunct="1">
              <a:spcBef>
                <a:spcPct val="50000"/>
              </a:spcBef>
            </a:pPr>
            <a:r>
              <a:rPr lang="en-US" altLang="zh-CN" sz="2000" dirty="0">
                <a:ea typeface="宋体" charset="-122"/>
              </a:rPr>
              <a:t>	d. an </a:t>
            </a:r>
            <a:r>
              <a:rPr lang="en-US" altLang="zh-CN" sz="2000" dirty="0" smtClean="0">
                <a:ea typeface="宋体" charset="-122"/>
              </a:rPr>
              <a:t>encoder</a:t>
            </a:r>
            <a:endParaRPr lang="en-US" altLang="zh-CN" sz="2000" dirty="0">
              <a:ea typeface="宋体" charset="-122"/>
            </a:endParaRPr>
          </a:p>
        </p:txBody>
      </p:sp>
    </p:spTree>
    <p:extLst>
      <p:ext uri="{BB962C8B-B14F-4D97-AF65-F5344CB8AC3E}">
        <p14:creationId xmlns:p14="http://schemas.microsoft.com/office/powerpoint/2010/main" val="421196121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title"/>
          </p:nvPr>
        </p:nvSpPr>
        <p:spPr/>
        <p:txBody>
          <a:bodyPr/>
          <a:lstStyle/>
          <a:p>
            <a:pPr eaLnBrk="1" hangingPunct="1"/>
            <a:r>
              <a:rPr lang="en-US" altLang="zh-CN" dirty="0" smtClean="0">
                <a:ea typeface="宋体" pitchFamily="2" charset="-122"/>
              </a:rPr>
              <a:t>Assignment</a:t>
            </a:r>
          </a:p>
        </p:txBody>
      </p:sp>
      <p:sp>
        <p:nvSpPr>
          <p:cNvPr id="10243" name="Rectangle 7"/>
          <p:cNvSpPr>
            <a:spLocks noGrp="1" noChangeArrowheads="1"/>
          </p:cNvSpPr>
          <p:nvPr>
            <p:ph type="body" idx="1"/>
          </p:nvPr>
        </p:nvSpPr>
        <p:spPr>
          <a:xfrm>
            <a:off x="323850" y="1844675"/>
            <a:ext cx="8496300" cy="4479925"/>
          </a:xfrm>
        </p:spPr>
        <p:txBody>
          <a:bodyPr/>
          <a:lstStyle/>
          <a:p>
            <a:pPr>
              <a:defRPr/>
            </a:pPr>
            <a:r>
              <a:rPr lang="en-US" altLang="zh-CN" b="1" dirty="0" smtClean="0"/>
              <a:t>Assignment 6 (</a:t>
            </a:r>
            <a:r>
              <a:rPr lang="en-US" altLang="zh-TW" dirty="0">
                <a:solidFill>
                  <a:srgbClr val="FF0000"/>
                </a:solidFill>
                <a:ea typeface="PMingLiU" pitchFamily="18" charset="-120"/>
              </a:rPr>
              <a:t>Due on </a:t>
            </a:r>
            <a:r>
              <a:rPr lang="en-US" altLang="zh-TW" dirty="0" smtClean="0">
                <a:solidFill>
                  <a:srgbClr val="FF0000"/>
                </a:solidFill>
                <a:ea typeface="PMingLiU" pitchFamily="18" charset="-120"/>
              </a:rPr>
              <a:t>14 April 2014</a:t>
            </a:r>
            <a:r>
              <a:rPr lang="en-US" altLang="zh-CN" b="1" dirty="0" smtClean="0"/>
              <a:t>)</a:t>
            </a:r>
            <a:endParaRPr lang="en-US" altLang="zh-CN" b="1" dirty="0"/>
          </a:p>
          <a:p>
            <a:pPr>
              <a:buFont typeface="Wingdings" pitchFamily="2" charset="2"/>
              <a:buChar char="ü"/>
              <a:defRPr/>
            </a:pPr>
            <a:r>
              <a:rPr lang="en-US" altLang="zh-CN" dirty="0" smtClean="0">
                <a:ea typeface="宋体" pitchFamily="2" charset="-122"/>
              </a:rPr>
              <a:t> PP.248</a:t>
            </a:r>
          </a:p>
          <a:p>
            <a:pPr marL="0" indent="0">
              <a:buNone/>
              <a:defRPr/>
            </a:pPr>
            <a:r>
              <a:rPr lang="en-US" altLang="zh-CN" dirty="0">
                <a:ea typeface="宋体" pitchFamily="2" charset="-122"/>
              </a:rPr>
              <a:t> </a:t>
            </a:r>
            <a:r>
              <a:rPr lang="en-US" altLang="zh-CN" dirty="0" smtClean="0">
                <a:ea typeface="宋体" pitchFamily="2" charset="-122"/>
              </a:rPr>
              <a:t>    2(</a:t>
            </a:r>
            <a:r>
              <a:rPr lang="en-US" altLang="zh-CN" dirty="0" err="1" smtClean="0">
                <a:ea typeface="宋体" pitchFamily="2" charset="-122"/>
              </a:rPr>
              <a:t>a,b</a:t>
            </a:r>
            <a:r>
              <a:rPr lang="en-US" altLang="zh-CN" dirty="0" smtClean="0">
                <a:ea typeface="宋体" pitchFamily="2" charset="-122"/>
              </a:rPr>
              <a:t>),</a:t>
            </a:r>
            <a:r>
              <a:rPr lang="en-US" altLang="zh-CN" dirty="0" smtClean="0">
                <a:ea typeface="宋体" pitchFamily="2" charset="-122"/>
              </a:rPr>
              <a:t>8,10,12,14,22,24,30,31,33</a:t>
            </a:r>
            <a:endParaRPr lang="en-US" altLang="zh-CN" dirty="0" smtClean="0">
              <a:ea typeface="宋体" pitchFamily="2" charset="-122"/>
            </a:endParaRPr>
          </a:p>
        </p:txBody>
      </p:sp>
    </p:spTree>
    <p:extLst>
      <p:ext uri="{BB962C8B-B14F-4D97-AF65-F5344CB8AC3E}">
        <p14:creationId xmlns:p14="http://schemas.microsoft.com/office/powerpoint/2010/main" val="3287849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Adder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845196"/>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The Ripple Carry Adder (</a:t>
            </a:r>
            <a:r>
              <a:rPr lang="zh-CN" altLang="en-US" b="1" dirty="0" smtClean="0">
                <a:ea typeface="宋体" charset="-122"/>
              </a:rPr>
              <a:t>异步进位加法器</a:t>
            </a:r>
            <a:r>
              <a:rPr lang="en-US" altLang="zh-CN" b="1" dirty="0" smtClean="0">
                <a:ea typeface="宋体" charset="-122"/>
              </a:rPr>
              <a:t>)</a:t>
            </a:r>
            <a:endParaRPr lang="en-US" altLang="zh-CN" b="1" dirty="0">
              <a:ea typeface="宋体" charset="-122"/>
            </a:endParaRPr>
          </a:p>
        </p:txBody>
      </p:sp>
      <p:sp>
        <p:nvSpPr>
          <p:cNvPr id="89" name="Text Box 59"/>
          <p:cNvSpPr txBox="1">
            <a:spLocks noChangeArrowheads="1"/>
          </p:cNvSpPr>
          <p:nvPr/>
        </p:nvSpPr>
        <p:spPr bwMode="auto">
          <a:xfrm>
            <a:off x="899592" y="2309971"/>
            <a:ext cx="792088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smtClean="0">
                <a:ea typeface="宋体" charset="-122"/>
              </a:rPr>
              <a:t>The sum and the output carry of any stage cannot be produced until the input carry occurs</a:t>
            </a:r>
            <a:endParaRPr lang="en-US" altLang="zh-CN" sz="2400" dirty="0">
              <a:ea typeface="宋体" charset="-122"/>
            </a:endParaRPr>
          </a:p>
        </p:txBody>
      </p:sp>
      <p:pic>
        <p:nvPicPr>
          <p:cNvPr id="161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899" y="3140968"/>
            <a:ext cx="6359469" cy="3527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6484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8_p">
  <a:themeElements>
    <a:clrScheme name="com8_p 2">
      <a:dk1>
        <a:srgbClr val="000000"/>
      </a:dk1>
      <a:lt1>
        <a:srgbClr val="FFFFFF"/>
      </a:lt1>
      <a:dk2>
        <a:srgbClr val="E6E8C4"/>
      </a:dk2>
      <a:lt2>
        <a:srgbClr val="5F5F5F"/>
      </a:lt2>
      <a:accent1>
        <a:srgbClr val="FF5050"/>
      </a:accent1>
      <a:accent2>
        <a:srgbClr val="FF9933"/>
      </a:accent2>
      <a:accent3>
        <a:srgbClr val="FFFFFF"/>
      </a:accent3>
      <a:accent4>
        <a:srgbClr val="000000"/>
      </a:accent4>
      <a:accent5>
        <a:srgbClr val="FFB3B3"/>
      </a:accent5>
      <a:accent6>
        <a:srgbClr val="E78A2D"/>
      </a:accent6>
      <a:hlink>
        <a:srgbClr val="00CC99"/>
      </a:hlink>
      <a:folHlink>
        <a:srgbClr val="969696"/>
      </a:folHlink>
    </a:clrScheme>
    <a:fontScheme name="com8_p">
      <a:majorFont>
        <a:latin typeface="Arial Black"/>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m8_p 1">
        <a:dk1>
          <a:srgbClr val="002362"/>
        </a:dk1>
        <a:lt1>
          <a:srgbClr val="FFFFFF"/>
        </a:lt1>
        <a:dk2>
          <a:srgbClr val="CCECFF"/>
        </a:dk2>
        <a:lt2>
          <a:srgbClr val="5F5F5F"/>
        </a:lt2>
        <a:accent1>
          <a:srgbClr val="9999FF"/>
        </a:accent1>
        <a:accent2>
          <a:srgbClr val="6666FF"/>
        </a:accent2>
        <a:accent3>
          <a:srgbClr val="FFFFFF"/>
        </a:accent3>
        <a:accent4>
          <a:srgbClr val="001C53"/>
        </a:accent4>
        <a:accent5>
          <a:srgbClr val="CACAFF"/>
        </a:accent5>
        <a:accent6>
          <a:srgbClr val="5C5CE7"/>
        </a:accent6>
        <a:hlink>
          <a:srgbClr val="FFCC00"/>
        </a:hlink>
        <a:folHlink>
          <a:srgbClr val="339966"/>
        </a:folHlink>
      </a:clrScheme>
      <a:clrMap bg1="lt1" tx1="dk1" bg2="lt2" tx2="dk2" accent1="accent1" accent2="accent2" accent3="accent3" accent4="accent4" accent5="accent5" accent6="accent6" hlink="hlink" folHlink="folHlink"/>
    </a:extraClrScheme>
    <a:extraClrScheme>
      <a:clrScheme name="com8_p 2">
        <a:dk1>
          <a:srgbClr val="000000"/>
        </a:dk1>
        <a:lt1>
          <a:srgbClr val="FFFFFF"/>
        </a:lt1>
        <a:dk2>
          <a:srgbClr val="E6E8C4"/>
        </a:dk2>
        <a:lt2>
          <a:srgbClr val="5F5F5F"/>
        </a:lt2>
        <a:accent1>
          <a:srgbClr val="FF5050"/>
        </a:accent1>
        <a:accent2>
          <a:srgbClr val="FF9933"/>
        </a:accent2>
        <a:accent3>
          <a:srgbClr val="FFFFFF"/>
        </a:accent3>
        <a:accent4>
          <a:srgbClr val="000000"/>
        </a:accent4>
        <a:accent5>
          <a:srgbClr val="FFB3B3"/>
        </a:accent5>
        <a:accent6>
          <a:srgbClr val="E78A2D"/>
        </a:accent6>
        <a:hlink>
          <a:srgbClr val="00CC99"/>
        </a:hlink>
        <a:folHlink>
          <a:srgbClr val="969696"/>
        </a:folHlink>
      </a:clrScheme>
      <a:clrMap bg1="lt1" tx1="dk1" bg2="lt2" tx2="dk2" accent1="accent1" accent2="accent2" accent3="accent3" accent4="accent4" accent5="accent5" accent6="accent6" hlink="hlink" folHlink="folHlink"/>
    </a:extraClrScheme>
    <a:extraClrScheme>
      <a:clrScheme name="com8_p 3">
        <a:dk1>
          <a:srgbClr val="333333"/>
        </a:dk1>
        <a:lt1>
          <a:srgbClr val="FFFFFF"/>
        </a:lt1>
        <a:dk2>
          <a:srgbClr val="DBE8BA"/>
        </a:dk2>
        <a:lt2>
          <a:srgbClr val="5F5F5F"/>
        </a:lt2>
        <a:accent1>
          <a:srgbClr val="7CC676"/>
        </a:accent1>
        <a:accent2>
          <a:srgbClr val="009999"/>
        </a:accent2>
        <a:accent3>
          <a:srgbClr val="FFFFFF"/>
        </a:accent3>
        <a:accent4>
          <a:srgbClr val="2A2A2A"/>
        </a:accent4>
        <a:accent5>
          <a:srgbClr val="BFDFBD"/>
        </a:accent5>
        <a:accent6>
          <a:srgbClr val="008A8A"/>
        </a:accent6>
        <a:hlink>
          <a:srgbClr val="B4B0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4295</TotalTime>
  <Words>3263</Words>
  <Application>Microsoft Office PowerPoint</Application>
  <PresentationFormat>全屏显示(4:3)</PresentationFormat>
  <Paragraphs>932</Paragraphs>
  <Slides>81</Slides>
  <Notes>69</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81</vt:i4>
      </vt:variant>
    </vt:vector>
  </HeadingPairs>
  <TitlesOfParts>
    <vt:vector size="85" baseType="lpstr">
      <vt:lpstr>com8_p</vt:lpstr>
      <vt:lpstr>CorelDRAW</vt:lpstr>
      <vt:lpstr>Equation</vt:lpstr>
      <vt:lpstr>公式</vt:lpstr>
      <vt:lpstr>Digital Circuits and Logic Design</vt:lpstr>
      <vt:lpstr>PowerPoint 演示文稿</vt:lpstr>
      <vt:lpstr>Adder</vt:lpstr>
      <vt:lpstr>Adder</vt:lpstr>
      <vt:lpstr>Adder</vt:lpstr>
      <vt:lpstr>Adder</vt:lpstr>
      <vt:lpstr>Adder</vt:lpstr>
      <vt:lpstr>Adder</vt:lpstr>
      <vt:lpstr>Adder</vt:lpstr>
      <vt:lpstr>Adder</vt:lpstr>
      <vt:lpstr>Adder</vt:lpstr>
      <vt:lpstr>Adder</vt:lpstr>
      <vt:lpstr>Adder</vt:lpstr>
      <vt:lpstr>Adder</vt:lpstr>
      <vt:lpstr>Adder Applications</vt:lpstr>
      <vt:lpstr>Adder Application</vt:lpstr>
      <vt:lpstr>Adder Application</vt:lpstr>
      <vt:lpstr>Comparators</vt:lpstr>
      <vt:lpstr>Comparators</vt:lpstr>
      <vt:lpstr>Comparators</vt:lpstr>
      <vt:lpstr>Comparators</vt:lpstr>
      <vt:lpstr>Comparators</vt:lpstr>
      <vt:lpstr>Comparators</vt:lpstr>
      <vt:lpstr>Comparators</vt:lpstr>
      <vt:lpstr>Decoders</vt:lpstr>
      <vt:lpstr>Decoders</vt:lpstr>
      <vt:lpstr>Decoders</vt:lpstr>
      <vt:lpstr>Decoders</vt:lpstr>
      <vt:lpstr>Decoders</vt:lpstr>
      <vt:lpstr>Decoders</vt:lpstr>
      <vt:lpstr>Decoders</vt:lpstr>
      <vt:lpstr>Decoders</vt:lpstr>
      <vt:lpstr>Decoders</vt:lpstr>
      <vt:lpstr>Decoders</vt:lpstr>
      <vt:lpstr>Decoders</vt:lpstr>
      <vt:lpstr>Decoders</vt:lpstr>
      <vt:lpstr>Decoders</vt:lpstr>
      <vt:lpstr>Decoders</vt:lpstr>
      <vt:lpstr>Decoders</vt:lpstr>
      <vt:lpstr>Decoders</vt:lpstr>
      <vt:lpstr>Decoders</vt:lpstr>
      <vt:lpstr>Decoders</vt:lpstr>
      <vt:lpstr>Encoders</vt:lpstr>
      <vt:lpstr>Encoders</vt:lpstr>
      <vt:lpstr>Encoders</vt:lpstr>
      <vt:lpstr>Encoders</vt:lpstr>
      <vt:lpstr>Encoders</vt:lpstr>
      <vt:lpstr>Encoders</vt:lpstr>
      <vt:lpstr>Code Converters</vt:lpstr>
      <vt:lpstr>PowerPoint 演示文稿</vt:lpstr>
      <vt:lpstr>Multiplexers</vt:lpstr>
      <vt:lpstr>Multiplexers</vt:lpstr>
      <vt:lpstr>Multiplexers</vt:lpstr>
      <vt:lpstr>Multiplexers</vt:lpstr>
      <vt:lpstr>Multiplexers</vt:lpstr>
      <vt:lpstr>Multiplexers</vt:lpstr>
      <vt:lpstr>Applications of Multiplexers</vt:lpstr>
      <vt:lpstr>Applications of Multiplexers</vt:lpstr>
      <vt:lpstr>Applications of Multiplexers</vt:lpstr>
      <vt:lpstr>Applications of Multiplexers</vt:lpstr>
      <vt:lpstr>Applications of Multiplexers</vt:lpstr>
      <vt:lpstr>Applications of Multiplexers</vt:lpstr>
      <vt:lpstr>Applications of Multiplexers</vt:lpstr>
      <vt:lpstr>Demultiplexers</vt:lpstr>
      <vt:lpstr>Demultiplexers</vt:lpstr>
      <vt:lpstr>Demultiplexers</vt:lpstr>
      <vt:lpstr>Demultiplexers</vt:lpstr>
      <vt:lpstr>Demultiplexers</vt:lpstr>
      <vt:lpstr>Parity Generator</vt:lpstr>
      <vt:lpstr>Parity Generator</vt:lpstr>
      <vt:lpstr>Parity Generator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Assignment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www.glzy8.com提供海量PPT模板免费下载！</dc:title>
  <dc:creator>Shawn</dc:creator>
  <cp:lastModifiedBy>Shawn</cp:lastModifiedBy>
  <cp:revision>588</cp:revision>
  <dcterms:created xsi:type="dcterms:W3CDTF">2003-10-31T07:41:03Z</dcterms:created>
  <dcterms:modified xsi:type="dcterms:W3CDTF">2014-03-31T03:53:44Z</dcterms:modified>
</cp:coreProperties>
</file>