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41"/>
  </p:notesMasterIdLst>
  <p:sldIdLst>
    <p:sldId id="256" r:id="rId2"/>
    <p:sldId id="257" r:id="rId3"/>
    <p:sldId id="408" r:id="rId4"/>
    <p:sldId id="409" r:id="rId5"/>
    <p:sldId id="410" r:id="rId6"/>
    <p:sldId id="411" r:id="rId7"/>
    <p:sldId id="412" r:id="rId8"/>
    <p:sldId id="413" r:id="rId9"/>
    <p:sldId id="442" r:id="rId10"/>
    <p:sldId id="414" r:id="rId11"/>
    <p:sldId id="440" r:id="rId12"/>
    <p:sldId id="415" r:id="rId13"/>
    <p:sldId id="439" r:id="rId14"/>
    <p:sldId id="416" r:id="rId15"/>
    <p:sldId id="451" r:id="rId16"/>
    <p:sldId id="452" r:id="rId17"/>
    <p:sldId id="453" r:id="rId18"/>
    <p:sldId id="417" r:id="rId19"/>
    <p:sldId id="418" r:id="rId20"/>
    <p:sldId id="446" r:id="rId21"/>
    <p:sldId id="454" r:id="rId22"/>
    <p:sldId id="448" r:id="rId23"/>
    <p:sldId id="419" r:id="rId24"/>
    <p:sldId id="455" r:id="rId25"/>
    <p:sldId id="456" r:id="rId26"/>
    <p:sldId id="459" r:id="rId27"/>
    <p:sldId id="457" r:id="rId28"/>
    <p:sldId id="458" r:id="rId29"/>
    <p:sldId id="460" r:id="rId30"/>
    <p:sldId id="461" r:id="rId31"/>
    <p:sldId id="462" r:id="rId32"/>
    <p:sldId id="362" r:id="rId33"/>
    <p:sldId id="420" r:id="rId34"/>
    <p:sldId id="421" r:id="rId35"/>
    <p:sldId id="422" r:id="rId36"/>
    <p:sldId id="423" r:id="rId37"/>
    <p:sldId id="424" r:id="rId38"/>
    <p:sldId id="425" r:id="rId39"/>
    <p:sldId id="392" r:id="rId4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18" autoAdjust="0"/>
    <p:restoredTop sz="96170" autoAdjust="0"/>
  </p:normalViewPr>
  <p:slideViewPr>
    <p:cSldViewPr>
      <p:cViewPr varScale="1">
        <p:scale>
          <a:sx n="110" d="100"/>
          <a:sy n="110" d="100"/>
        </p:scale>
        <p:origin x="-1644"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image" Target="../media/image23.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 Id="rId4" Type="http://schemas.openxmlformats.org/officeDocument/2006/relationships/image" Target="../media/image29.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image" Target="../media/image24.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emf"/><Relationship Id="rId4" Type="http://schemas.openxmlformats.org/officeDocument/2006/relationships/image" Target="../media/image46.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5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52.e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53.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defRPr>
            </a:lvl1pPr>
          </a:lstStyle>
          <a:p>
            <a:pPr>
              <a:defRPr/>
            </a:pPr>
            <a:endParaRPr lang="zh-CN" altLang="en-US"/>
          </a:p>
        </p:txBody>
      </p:sp>
      <p:sp>
        <p:nvSpPr>
          <p:cNvPr id="37891" name="Rectangle 3"/>
          <p:cNvSpPr>
            <a:spLocks noGrp="1" noChangeArrowheads="1"/>
          </p:cNvSpPr>
          <p:nvPr>
            <p:ph type="dt"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defRPr>
            </a:lvl1pPr>
          </a:lstStyle>
          <a:p>
            <a:pPr>
              <a:defRPr/>
            </a:pPr>
            <a:endParaRPr lang="en-US" altLang="zh-CN"/>
          </a:p>
        </p:txBody>
      </p:sp>
      <p:sp>
        <p:nvSpPr>
          <p:cNvPr id="378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3" name="Rectangle 5"/>
          <p:cNvSpPr>
            <a:spLocks noGrp="1" noChangeArrowheads="1"/>
          </p:cNvSpPr>
          <p:nvPr>
            <p:ph type="body" sz="quarter" idx="3"/>
          </p:nvPr>
        </p:nvSpPr>
        <p:spPr bwMode="auto">
          <a:xfrm>
            <a:off x="685800" y="4343400"/>
            <a:ext cx="54864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7894" name="Rectangle 6"/>
          <p:cNvSpPr>
            <a:spLocks noGrp="1" noChangeArrowheads="1"/>
          </p:cNvSpPr>
          <p:nvPr>
            <p:ph type="ftr" sz="quarter" idx="4"/>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defRPr>
            </a:lvl1pPr>
          </a:lstStyle>
          <a:p>
            <a:pPr>
              <a:defRPr/>
            </a:pPr>
            <a:endParaRPr lang="en-US" altLang="zh-CN"/>
          </a:p>
        </p:txBody>
      </p:sp>
      <p:sp>
        <p:nvSpPr>
          <p:cNvPr id="37895" name="Rectangle 7"/>
          <p:cNvSpPr>
            <a:spLocks noGrp="1" noChangeArrowheads="1"/>
          </p:cNvSpPr>
          <p:nvPr>
            <p:ph type="sldNum" sz="quarter" idx="5"/>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1" hangingPunct="1">
              <a:defRPr sz="1200">
                <a:latin typeface="Arial" pitchFamily="34" charset="0"/>
              </a:defRPr>
            </a:lvl1pPr>
          </a:lstStyle>
          <a:p>
            <a:pPr>
              <a:defRPr/>
            </a:pPr>
            <a:fld id="{289714BB-A6ED-4F84-8255-EED73A057D5D}" type="slidenum">
              <a:rPr lang="zh-CN" altLang="en-US"/>
              <a:pPr>
                <a:defRPr/>
              </a:pPr>
              <a:t>‹#›</a:t>
            </a:fld>
            <a:endParaRPr lang="en-US" altLang="zh-CN"/>
          </a:p>
        </p:txBody>
      </p:sp>
    </p:spTree>
    <p:extLst>
      <p:ext uri="{BB962C8B-B14F-4D97-AF65-F5344CB8AC3E}">
        <p14:creationId xmlns:p14="http://schemas.microsoft.com/office/powerpoint/2010/main" val="6588871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5B8FF9D9-776F-4A54-AAAA-B4663733325A}" type="slidenum">
              <a:rPr lang="zh-CN" altLang="en-US" smtClean="0">
                <a:latin typeface="Arial" charset="0"/>
              </a:rPr>
              <a:pPr/>
              <a:t>1</a:t>
            </a:fld>
            <a:endParaRPr lang="en-US" altLang="zh-CN" smtClean="0">
              <a:latin typeface="Arial"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charset="0"/>
            </a:endParaRPr>
          </a:p>
        </p:txBody>
      </p:sp>
    </p:spTree>
    <p:extLst>
      <p:ext uri="{BB962C8B-B14F-4D97-AF65-F5344CB8AC3E}">
        <p14:creationId xmlns:p14="http://schemas.microsoft.com/office/powerpoint/2010/main" val="36601646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89714BB-A6ED-4F84-8255-EED73A057D5D}" type="slidenum">
              <a:rPr lang="zh-CN" altLang="en-US" smtClean="0"/>
              <a:pPr>
                <a:defRPr/>
              </a:pPr>
              <a:t>35</a:t>
            </a:fld>
            <a:endParaRPr lang="en-US" altLang="zh-CN"/>
          </a:p>
        </p:txBody>
      </p:sp>
    </p:spTree>
    <p:extLst>
      <p:ext uri="{BB962C8B-B14F-4D97-AF65-F5344CB8AC3E}">
        <p14:creationId xmlns:p14="http://schemas.microsoft.com/office/powerpoint/2010/main" val="1587291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89714BB-A6ED-4F84-8255-EED73A057D5D}" type="slidenum">
              <a:rPr lang="zh-CN" altLang="en-US" smtClean="0"/>
              <a:pPr>
                <a:defRPr/>
              </a:pPr>
              <a:t>36</a:t>
            </a:fld>
            <a:endParaRPr lang="en-US" altLang="zh-CN"/>
          </a:p>
        </p:txBody>
      </p:sp>
    </p:spTree>
    <p:extLst>
      <p:ext uri="{BB962C8B-B14F-4D97-AF65-F5344CB8AC3E}">
        <p14:creationId xmlns:p14="http://schemas.microsoft.com/office/powerpoint/2010/main" val="27174030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89714BB-A6ED-4F84-8255-EED73A057D5D}" type="slidenum">
              <a:rPr lang="zh-CN" altLang="en-US" smtClean="0"/>
              <a:pPr>
                <a:defRPr/>
              </a:pPr>
              <a:t>37</a:t>
            </a:fld>
            <a:endParaRPr lang="en-US" altLang="zh-CN"/>
          </a:p>
        </p:txBody>
      </p:sp>
    </p:spTree>
    <p:extLst>
      <p:ext uri="{BB962C8B-B14F-4D97-AF65-F5344CB8AC3E}">
        <p14:creationId xmlns:p14="http://schemas.microsoft.com/office/powerpoint/2010/main" val="40417951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89714BB-A6ED-4F84-8255-EED73A057D5D}" type="slidenum">
              <a:rPr lang="zh-CN" altLang="en-US" smtClean="0"/>
              <a:pPr>
                <a:defRPr/>
              </a:pPr>
              <a:t>38</a:t>
            </a:fld>
            <a:endParaRPr lang="en-US" altLang="zh-CN"/>
          </a:p>
        </p:txBody>
      </p:sp>
    </p:spTree>
    <p:extLst>
      <p:ext uri="{BB962C8B-B14F-4D97-AF65-F5344CB8AC3E}">
        <p14:creationId xmlns:p14="http://schemas.microsoft.com/office/powerpoint/2010/main" val="18617991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BB93D9C4-E70D-4B54-A186-A9E63441DC64}" type="slidenum">
              <a:rPr lang="zh-CN" altLang="en-US" smtClean="0">
                <a:latin typeface="Arial" charset="0"/>
              </a:rPr>
              <a:pPr/>
              <a:t>39</a:t>
            </a:fld>
            <a:endParaRPr lang="en-US" altLang="zh-CN" smtClean="0">
              <a:latin typeface="Arial"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charset="0"/>
            </a:endParaRPr>
          </a:p>
        </p:txBody>
      </p:sp>
    </p:spTree>
    <p:extLst>
      <p:ext uri="{BB962C8B-B14F-4D97-AF65-F5344CB8AC3E}">
        <p14:creationId xmlns:p14="http://schemas.microsoft.com/office/powerpoint/2010/main" val="8179337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gray">
      <p:bgPr>
        <a:solidFill>
          <a:schemeClr val="bg1"/>
        </a:solidFill>
        <a:effectLst/>
      </p:bgPr>
    </p:bg>
    <p:spTree>
      <p:nvGrpSpPr>
        <p:cNvPr id="1" name=""/>
        <p:cNvGrpSpPr/>
        <p:nvPr/>
      </p:nvGrpSpPr>
      <p:grpSpPr>
        <a:xfrm>
          <a:off x="0" y="0"/>
          <a:ext cx="0" cy="0"/>
          <a:chOff x="0" y="0"/>
          <a:chExt cx="0" cy="0"/>
        </a:xfrm>
      </p:grpSpPr>
      <p:pic>
        <p:nvPicPr>
          <p:cNvPr id="4" name="Picture 31" descr="com8_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ltGray">
          <a:xfrm>
            <a:off x="0" y="1125538"/>
            <a:ext cx="9144000"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027988" y="41275"/>
            <a:ext cx="1081087"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33" name="Rectangle 21"/>
          <p:cNvSpPr>
            <a:spLocks noGrp="1" noChangeArrowheads="1"/>
          </p:cNvSpPr>
          <p:nvPr>
            <p:ph type="ctrTitle" sz="quarter"/>
          </p:nvPr>
        </p:nvSpPr>
        <p:spPr bwMode="black">
          <a:xfrm>
            <a:off x="955675" y="2924175"/>
            <a:ext cx="8153400" cy="669925"/>
          </a:xfrm>
        </p:spPr>
        <p:txBody>
          <a:bodyPr/>
          <a:lstStyle>
            <a:lvl1pPr>
              <a:defRPr sz="4400" b="1">
                <a:latin typeface="Times New Roman" pitchFamily="18" charset="0"/>
                <a:ea typeface="Arial Unicode MS" pitchFamily="34" charset="-122"/>
                <a:cs typeface="Times New Roman" pitchFamily="18" charset="0"/>
              </a:defRPr>
            </a:lvl1pPr>
          </a:lstStyle>
          <a:p>
            <a:pPr lvl="0"/>
            <a:r>
              <a:rPr lang="zh-CN" altLang="en-US" noProof="0" smtClean="0"/>
              <a:t>单击此处编辑母版标题样式</a:t>
            </a:r>
            <a:endParaRPr lang="en-US" altLang="ko-KR" noProof="0" dirty="0" smtClean="0"/>
          </a:p>
        </p:txBody>
      </p:sp>
      <p:sp>
        <p:nvSpPr>
          <p:cNvPr id="13334" name="Rectangle 22"/>
          <p:cNvSpPr>
            <a:spLocks noGrp="1" noChangeArrowheads="1"/>
          </p:cNvSpPr>
          <p:nvPr>
            <p:ph type="subTitle" sz="quarter" idx="1"/>
          </p:nvPr>
        </p:nvSpPr>
        <p:spPr>
          <a:xfrm>
            <a:off x="2743200" y="6324600"/>
            <a:ext cx="6400800" cy="533400"/>
          </a:xfrm>
        </p:spPr>
        <p:txBody>
          <a:bodyPr/>
          <a:lstStyle>
            <a:lvl1pPr marL="0" indent="0" algn="r">
              <a:buFont typeface="Wingdings" pitchFamily="2" charset="2"/>
              <a:buNone/>
              <a:defRPr sz="1600" b="1"/>
            </a:lvl1pPr>
          </a:lstStyle>
          <a:p>
            <a:pPr lvl="0"/>
            <a:r>
              <a:rPr lang="en-US" altLang="ko-KR" noProof="0" smtClean="0"/>
              <a:t>Click to edit Master subtitle style</a:t>
            </a:r>
          </a:p>
        </p:txBody>
      </p:sp>
    </p:spTree>
    <p:extLst>
      <p:ext uri="{BB962C8B-B14F-4D97-AF65-F5344CB8AC3E}">
        <p14:creationId xmlns:p14="http://schemas.microsoft.com/office/powerpoint/2010/main" val="209189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
          <p:cNvSpPr>
            <a:spLocks noGrp="1" noChangeArrowheads="1"/>
          </p:cNvSpPr>
          <p:nvPr>
            <p:ph type="sldNum" sz="quarter" idx="10"/>
          </p:nvPr>
        </p:nvSpPr>
        <p:spPr>
          <a:ln/>
        </p:spPr>
        <p:txBody>
          <a:bodyPr/>
          <a:lstStyle>
            <a:lvl1pPr>
              <a:defRPr/>
            </a:lvl1pPr>
          </a:lstStyle>
          <a:p>
            <a:pPr>
              <a:defRPr/>
            </a:pPr>
            <a:fld id="{B72AF9A6-2F4C-44FE-84F0-D473A75E2C6E}" type="slidenum">
              <a:rPr lang="ko-KR" altLang="en-US"/>
              <a:pPr>
                <a:defRPr/>
              </a:pPr>
              <a:t>‹#›</a:t>
            </a:fld>
            <a:endParaRPr lang="en-US" altLang="ko-KR"/>
          </a:p>
        </p:txBody>
      </p:sp>
    </p:spTree>
    <p:extLst>
      <p:ext uri="{BB962C8B-B14F-4D97-AF65-F5344CB8AC3E}">
        <p14:creationId xmlns:p14="http://schemas.microsoft.com/office/powerpoint/2010/main" val="106434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72300" y="0"/>
            <a:ext cx="2171700" cy="63246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0"/>
            <a:ext cx="6362700" cy="63246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
          <p:cNvSpPr>
            <a:spLocks noGrp="1" noChangeArrowheads="1"/>
          </p:cNvSpPr>
          <p:nvPr>
            <p:ph type="sldNum" sz="quarter" idx="10"/>
          </p:nvPr>
        </p:nvSpPr>
        <p:spPr>
          <a:ln/>
        </p:spPr>
        <p:txBody>
          <a:bodyPr/>
          <a:lstStyle>
            <a:lvl1pPr>
              <a:defRPr/>
            </a:lvl1pPr>
          </a:lstStyle>
          <a:p>
            <a:pPr>
              <a:defRPr/>
            </a:pPr>
            <a:fld id="{49543D72-667C-4DB3-BF77-E3708D715E71}" type="slidenum">
              <a:rPr lang="ko-KR" altLang="en-US"/>
              <a:pPr>
                <a:defRPr/>
              </a:pPr>
              <a:t>‹#›</a:t>
            </a:fld>
            <a:endParaRPr lang="en-US" altLang="ko-KR"/>
          </a:p>
        </p:txBody>
      </p:sp>
    </p:spTree>
    <p:extLst>
      <p:ext uri="{BB962C8B-B14F-4D97-AF65-F5344CB8AC3E}">
        <p14:creationId xmlns:p14="http://schemas.microsoft.com/office/powerpoint/2010/main" val="22046202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1295400" y="0"/>
            <a:ext cx="7848600" cy="765175"/>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457200" y="1844675"/>
            <a:ext cx="8229600" cy="4479925"/>
          </a:xfrm>
        </p:spPr>
        <p:txBody>
          <a:bodyPr/>
          <a:lstStyle/>
          <a:p>
            <a:pPr lvl="0"/>
            <a:endParaRPr lang="zh-CN" altLang="en-US" noProof="0" smtClean="0"/>
          </a:p>
        </p:txBody>
      </p:sp>
      <p:sp>
        <p:nvSpPr>
          <p:cNvPr id="4" name="日期占位符 3"/>
          <p:cNvSpPr>
            <a:spLocks noGrp="1"/>
          </p:cNvSpPr>
          <p:nvPr>
            <p:ph type="dt" sz="half" idx="10"/>
          </p:nvPr>
        </p:nvSpPr>
        <p:spPr>
          <a:xfrm>
            <a:off x="327025" y="6477000"/>
            <a:ext cx="2514600" cy="304800"/>
          </a:xfrm>
          <a:prstGeom prst="rect">
            <a:avLst/>
          </a:prstGeom>
        </p:spPr>
        <p:txBody>
          <a:bodyPr/>
          <a:lstStyle>
            <a:lvl1pPr>
              <a:defRPr/>
            </a:lvl1pPr>
          </a:lstStyle>
          <a:p>
            <a:pPr>
              <a:defRPr/>
            </a:pPr>
            <a:r>
              <a:rPr lang="en-US" altLang="ko-KR"/>
              <a:t>www.themegallery.com</a:t>
            </a:r>
          </a:p>
        </p:txBody>
      </p:sp>
      <p:sp>
        <p:nvSpPr>
          <p:cNvPr id="5" name="页脚占位符 4"/>
          <p:cNvSpPr>
            <a:spLocks noGrp="1"/>
          </p:cNvSpPr>
          <p:nvPr>
            <p:ph type="ftr" sz="quarter" idx="11"/>
          </p:nvPr>
        </p:nvSpPr>
        <p:spPr>
          <a:xfrm>
            <a:off x="5943600" y="6477000"/>
            <a:ext cx="2895600" cy="304800"/>
          </a:xfrm>
          <a:prstGeom prst="rect">
            <a:avLst/>
          </a:prstGeom>
        </p:spPr>
        <p:txBody>
          <a:bodyPr/>
          <a:lstStyle>
            <a:lvl1pPr>
              <a:defRPr/>
            </a:lvl1pPr>
          </a:lstStyle>
          <a:p>
            <a:pPr>
              <a:defRPr/>
            </a:pPr>
            <a:r>
              <a:rPr lang="en-US" altLang="ko-KR"/>
              <a:t>Company Logo</a:t>
            </a:r>
          </a:p>
        </p:txBody>
      </p:sp>
      <p:sp>
        <p:nvSpPr>
          <p:cNvPr id="6" name="灯片编号占位符 5"/>
          <p:cNvSpPr>
            <a:spLocks noGrp="1"/>
          </p:cNvSpPr>
          <p:nvPr>
            <p:ph type="sldNum" sz="quarter" idx="12"/>
          </p:nvPr>
        </p:nvSpPr>
        <p:spPr/>
        <p:txBody>
          <a:bodyPr/>
          <a:lstStyle>
            <a:lvl1pPr>
              <a:defRPr/>
            </a:lvl1pPr>
          </a:lstStyle>
          <a:p>
            <a:pPr>
              <a:defRPr/>
            </a:pPr>
            <a:fld id="{84A00DE5-D3B9-4B72-B95C-8C4548FD8423}" type="slidenum">
              <a:rPr lang="ko-KR" altLang="en-US"/>
              <a:pPr>
                <a:defRPr/>
              </a:pPr>
              <a:t>‹#›</a:t>
            </a:fld>
            <a:endParaRPr lang="en-US" altLang="ko-KR"/>
          </a:p>
        </p:txBody>
      </p:sp>
    </p:spTree>
    <p:extLst>
      <p:ext uri="{BB962C8B-B14F-4D97-AF65-F5344CB8AC3E}">
        <p14:creationId xmlns:p14="http://schemas.microsoft.com/office/powerpoint/2010/main" val="416925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
          <p:cNvSpPr>
            <a:spLocks noGrp="1" noChangeArrowheads="1"/>
          </p:cNvSpPr>
          <p:nvPr>
            <p:ph type="sldNum" sz="quarter" idx="10"/>
          </p:nvPr>
        </p:nvSpPr>
        <p:spPr>
          <a:ln/>
        </p:spPr>
        <p:txBody>
          <a:bodyPr/>
          <a:lstStyle>
            <a:lvl1pPr>
              <a:defRPr/>
            </a:lvl1pPr>
          </a:lstStyle>
          <a:p>
            <a:pPr>
              <a:defRPr/>
            </a:pPr>
            <a:fld id="{C7203E70-6FBF-4159-A0BA-9087160FE7A6}" type="slidenum">
              <a:rPr lang="ko-KR" altLang="en-US"/>
              <a:pPr>
                <a:defRPr/>
              </a:pPr>
              <a:t>‹#›</a:t>
            </a:fld>
            <a:endParaRPr lang="en-US" altLang="ko-KR"/>
          </a:p>
        </p:txBody>
      </p:sp>
    </p:spTree>
    <p:extLst>
      <p:ext uri="{BB962C8B-B14F-4D97-AF65-F5344CB8AC3E}">
        <p14:creationId xmlns:p14="http://schemas.microsoft.com/office/powerpoint/2010/main" val="892544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5"/>
          <p:cNvSpPr>
            <a:spLocks noGrp="1" noChangeArrowheads="1"/>
          </p:cNvSpPr>
          <p:nvPr>
            <p:ph type="sldNum" sz="quarter" idx="10"/>
          </p:nvPr>
        </p:nvSpPr>
        <p:spPr>
          <a:ln/>
        </p:spPr>
        <p:txBody>
          <a:bodyPr/>
          <a:lstStyle>
            <a:lvl1pPr>
              <a:defRPr/>
            </a:lvl1pPr>
          </a:lstStyle>
          <a:p>
            <a:pPr>
              <a:defRPr/>
            </a:pPr>
            <a:fld id="{B15357D2-2DB1-415C-A178-D810A594924D}" type="slidenum">
              <a:rPr lang="ko-KR" altLang="en-US"/>
              <a:pPr>
                <a:defRPr/>
              </a:pPr>
              <a:t>‹#›</a:t>
            </a:fld>
            <a:endParaRPr lang="en-US" altLang="ko-KR"/>
          </a:p>
        </p:txBody>
      </p:sp>
    </p:spTree>
    <p:extLst>
      <p:ext uri="{BB962C8B-B14F-4D97-AF65-F5344CB8AC3E}">
        <p14:creationId xmlns:p14="http://schemas.microsoft.com/office/powerpoint/2010/main" val="1380894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844675"/>
            <a:ext cx="4038600"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44675"/>
            <a:ext cx="4038600"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5"/>
          <p:cNvSpPr>
            <a:spLocks noGrp="1" noChangeArrowheads="1"/>
          </p:cNvSpPr>
          <p:nvPr>
            <p:ph type="sldNum" sz="quarter" idx="10"/>
          </p:nvPr>
        </p:nvSpPr>
        <p:spPr>
          <a:ln/>
        </p:spPr>
        <p:txBody>
          <a:bodyPr/>
          <a:lstStyle>
            <a:lvl1pPr>
              <a:defRPr/>
            </a:lvl1pPr>
          </a:lstStyle>
          <a:p>
            <a:pPr>
              <a:defRPr/>
            </a:pPr>
            <a:fld id="{21F3AC22-C357-4529-B247-C0C23D54DD8B}" type="slidenum">
              <a:rPr lang="ko-KR" altLang="en-US"/>
              <a:pPr>
                <a:defRPr/>
              </a:pPr>
              <a:t>‹#›</a:t>
            </a:fld>
            <a:endParaRPr lang="en-US" altLang="ko-KR"/>
          </a:p>
        </p:txBody>
      </p:sp>
    </p:spTree>
    <p:extLst>
      <p:ext uri="{BB962C8B-B14F-4D97-AF65-F5344CB8AC3E}">
        <p14:creationId xmlns:p14="http://schemas.microsoft.com/office/powerpoint/2010/main" val="1100214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5"/>
          <p:cNvSpPr>
            <a:spLocks noGrp="1" noChangeArrowheads="1"/>
          </p:cNvSpPr>
          <p:nvPr>
            <p:ph type="sldNum" sz="quarter" idx="10"/>
          </p:nvPr>
        </p:nvSpPr>
        <p:spPr>
          <a:ln/>
        </p:spPr>
        <p:txBody>
          <a:bodyPr/>
          <a:lstStyle>
            <a:lvl1pPr>
              <a:defRPr/>
            </a:lvl1pPr>
          </a:lstStyle>
          <a:p>
            <a:pPr>
              <a:defRPr/>
            </a:pPr>
            <a:fld id="{51044C41-A4E7-4FBD-8229-A5E40CC7B746}" type="slidenum">
              <a:rPr lang="ko-KR" altLang="en-US"/>
              <a:pPr>
                <a:defRPr/>
              </a:pPr>
              <a:t>‹#›</a:t>
            </a:fld>
            <a:endParaRPr lang="en-US" altLang="ko-KR"/>
          </a:p>
        </p:txBody>
      </p:sp>
    </p:spTree>
    <p:extLst>
      <p:ext uri="{BB962C8B-B14F-4D97-AF65-F5344CB8AC3E}">
        <p14:creationId xmlns:p14="http://schemas.microsoft.com/office/powerpoint/2010/main" val="347557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5"/>
          <p:cNvSpPr>
            <a:spLocks noGrp="1" noChangeArrowheads="1"/>
          </p:cNvSpPr>
          <p:nvPr>
            <p:ph type="sldNum" sz="quarter" idx="10"/>
          </p:nvPr>
        </p:nvSpPr>
        <p:spPr>
          <a:ln/>
        </p:spPr>
        <p:txBody>
          <a:bodyPr/>
          <a:lstStyle>
            <a:lvl1pPr>
              <a:defRPr/>
            </a:lvl1pPr>
          </a:lstStyle>
          <a:p>
            <a:pPr>
              <a:defRPr/>
            </a:pPr>
            <a:fld id="{5238F5CE-442C-4E8D-8FAE-2795FC165F78}" type="slidenum">
              <a:rPr lang="ko-KR" altLang="en-US"/>
              <a:pPr>
                <a:defRPr/>
              </a:pPr>
              <a:t>‹#›</a:t>
            </a:fld>
            <a:endParaRPr lang="en-US" altLang="ko-KR"/>
          </a:p>
        </p:txBody>
      </p:sp>
    </p:spTree>
    <p:extLst>
      <p:ext uri="{BB962C8B-B14F-4D97-AF65-F5344CB8AC3E}">
        <p14:creationId xmlns:p14="http://schemas.microsoft.com/office/powerpoint/2010/main" val="2314755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5"/>
          <p:cNvSpPr>
            <a:spLocks noGrp="1" noChangeArrowheads="1"/>
          </p:cNvSpPr>
          <p:nvPr>
            <p:ph type="sldNum" sz="quarter" idx="10"/>
          </p:nvPr>
        </p:nvSpPr>
        <p:spPr>
          <a:ln/>
        </p:spPr>
        <p:txBody>
          <a:bodyPr/>
          <a:lstStyle>
            <a:lvl1pPr>
              <a:defRPr/>
            </a:lvl1pPr>
          </a:lstStyle>
          <a:p>
            <a:pPr>
              <a:defRPr/>
            </a:pPr>
            <a:fld id="{C99B9894-C075-4E09-8064-C52471D76FD7}" type="slidenum">
              <a:rPr lang="ko-KR" altLang="en-US"/>
              <a:pPr>
                <a:defRPr/>
              </a:pPr>
              <a:t>‹#›</a:t>
            </a:fld>
            <a:endParaRPr lang="en-US" altLang="ko-KR"/>
          </a:p>
        </p:txBody>
      </p:sp>
    </p:spTree>
    <p:extLst>
      <p:ext uri="{BB962C8B-B14F-4D97-AF65-F5344CB8AC3E}">
        <p14:creationId xmlns:p14="http://schemas.microsoft.com/office/powerpoint/2010/main" val="2981842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5"/>
          <p:cNvSpPr>
            <a:spLocks noGrp="1" noChangeArrowheads="1"/>
          </p:cNvSpPr>
          <p:nvPr>
            <p:ph type="sldNum" sz="quarter" idx="10"/>
          </p:nvPr>
        </p:nvSpPr>
        <p:spPr>
          <a:ln/>
        </p:spPr>
        <p:txBody>
          <a:bodyPr/>
          <a:lstStyle>
            <a:lvl1pPr>
              <a:defRPr/>
            </a:lvl1pPr>
          </a:lstStyle>
          <a:p>
            <a:pPr>
              <a:defRPr/>
            </a:pPr>
            <a:fld id="{44634D2C-90F0-4943-BA24-1074A4424867}" type="slidenum">
              <a:rPr lang="ko-KR" altLang="en-US"/>
              <a:pPr>
                <a:defRPr/>
              </a:pPr>
              <a:t>‹#›</a:t>
            </a:fld>
            <a:endParaRPr lang="en-US" altLang="ko-KR"/>
          </a:p>
        </p:txBody>
      </p:sp>
    </p:spTree>
    <p:extLst>
      <p:ext uri="{BB962C8B-B14F-4D97-AF65-F5344CB8AC3E}">
        <p14:creationId xmlns:p14="http://schemas.microsoft.com/office/powerpoint/2010/main" val="3899698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5"/>
          <p:cNvSpPr>
            <a:spLocks noGrp="1" noChangeArrowheads="1"/>
          </p:cNvSpPr>
          <p:nvPr>
            <p:ph type="sldNum" sz="quarter" idx="10"/>
          </p:nvPr>
        </p:nvSpPr>
        <p:spPr>
          <a:ln/>
        </p:spPr>
        <p:txBody>
          <a:bodyPr/>
          <a:lstStyle>
            <a:lvl1pPr>
              <a:defRPr/>
            </a:lvl1pPr>
          </a:lstStyle>
          <a:p>
            <a:pPr>
              <a:defRPr/>
            </a:pPr>
            <a:fld id="{137656AF-64C5-46E6-85BE-2827307A1FD2}" type="slidenum">
              <a:rPr lang="ko-KR" altLang="en-US"/>
              <a:pPr>
                <a:defRPr/>
              </a:pPr>
              <a:t>‹#›</a:t>
            </a:fld>
            <a:endParaRPr lang="en-US" altLang="ko-KR"/>
          </a:p>
        </p:txBody>
      </p:sp>
    </p:spTree>
    <p:extLst>
      <p:ext uri="{BB962C8B-B14F-4D97-AF65-F5344CB8AC3E}">
        <p14:creationId xmlns:p14="http://schemas.microsoft.com/office/powerpoint/2010/main" val="2147183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33" descr="com8_p_sld"/>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ltGray">
          <a:xfrm>
            <a:off x="0" y="0"/>
            <a:ext cx="9144000"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1"/>
          <p:cNvSpPr>
            <a:spLocks noGrp="1" noChangeArrowheads="1"/>
          </p:cNvSpPr>
          <p:nvPr>
            <p:ph type="title"/>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ko-KR" smtClean="0"/>
              <a:t>Click to edit Master title style</a:t>
            </a:r>
          </a:p>
        </p:txBody>
      </p:sp>
      <p:sp>
        <p:nvSpPr>
          <p:cNvPr id="1028" name="Rectangle 22"/>
          <p:cNvSpPr>
            <a:spLocks noGrp="1" noChangeArrowheads="1"/>
          </p:cNvSpPr>
          <p:nvPr>
            <p:ph type="body" idx="1"/>
          </p:nvPr>
        </p:nvSpPr>
        <p:spPr bwMode="auto">
          <a:xfrm>
            <a:off x="457200" y="1844675"/>
            <a:ext cx="8229600" cy="447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p>
        </p:txBody>
      </p:sp>
      <p:sp>
        <p:nvSpPr>
          <p:cNvPr id="12313" name="Rectangle 25"/>
          <p:cNvSpPr>
            <a:spLocks noGrp="1" noChangeArrowheads="1"/>
          </p:cNvSpPr>
          <p:nvPr>
            <p:ph type="sldNum" sz="quarter" idx="4"/>
          </p:nvPr>
        </p:nvSpPr>
        <p:spPr bwMode="auto">
          <a:xfrm>
            <a:off x="3276600" y="6477000"/>
            <a:ext cx="2133600" cy="3048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eaLnBrk="1" hangingPunct="1">
              <a:defRPr sz="1200" b="1">
                <a:latin typeface="+mn-lt"/>
                <a:ea typeface="Gulim" pitchFamily="34" charset="-127"/>
              </a:defRPr>
            </a:lvl1pPr>
          </a:lstStyle>
          <a:p>
            <a:pPr>
              <a:defRPr/>
            </a:pPr>
            <a:fld id="{D464D405-6D98-4C01-A861-B2189BA8F626}" type="slidenum">
              <a:rPr lang="ko-KR" altLang="en-US"/>
              <a:pPr>
                <a:defRPr/>
              </a:pPr>
              <a:t>‹#›</a:t>
            </a:fld>
            <a:endParaRPr lang="en-US" altLang="ko-KR"/>
          </a:p>
        </p:txBody>
      </p:sp>
      <p:pic>
        <p:nvPicPr>
          <p:cNvPr id="1030" name="图片 1"/>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7885113" y="5673725"/>
            <a:ext cx="118745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71" r:id="rId1"/>
    <p:sldLayoutId id="2147483861" r:id="rId2"/>
    <p:sldLayoutId id="2147483862" r:id="rId3"/>
    <p:sldLayoutId id="2147483863" r:id="rId4"/>
    <p:sldLayoutId id="2147483864" r:id="rId5"/>
    <p:sldLayoutId id="2147483865" r:id="rId6"/>
    <p:sldLayoutId id="2147483866" r:id="rId7"/>
    <p:sldLayoutId id="2147483867" r:id="rId8"/>
    <p:sldLayoutId id="2147483868" r:id="rId9"/>
    <p:sldLayoutId id="2147483869" r:id="rId10"/>
    <p:sldLayoutId id="2147483870" r:id="rId11"/>
    <p:sldLayoutId id="2147483872" r:id="rId12"/>
  </p:sldLayoutIdLst>
  <p:timing>
    <p:tnLst>
      <p:par>
        <p:cTn id="1" dur="indefinite" restart="never" nodeType="tmRoot"/>
      </p:par>
    </p:tnLst>
  </p:timing>
  <p:hf sldNum="0" hdr="0"/>
  <p:txStyles>
    <p:titleStyle>
      <a:lvl1pPr algn="r" rtl="0" eaLnBrk="0" fontAlgn="base" hangingPunct="0">
        <a:spcBef>
          <a:spcPct val="0"/>
        </a:spcBef>
        <a:spcAft>
          <a:spcPct val="0"/>
        </a:spcAft>
        <a:defRPr sz="3600" b="1">
          <a:solidFill>
            <a:schemeClr val="tx2"/>
          </a:solidFill>
          <a:latin typeface="Times New Roman" pitchFamily="18" charset="0"/>
          <a:ea typeface="+mj-ea"/>
          <a:cs typeface="Times New Roman" pitchFamily="18" charset="0"/>
        </a:defRPr>
      </a:lvl1pPr>
      <a:lvl2pPr algn="r" rtl="0" eaLnBrk="0" fontAlgn="base" hangingPunct="0">
        <a:spcBef>
          <a:spcPct val="0"/>
        </a:spcBef>
        <a:spcAft>
          <a:spcPct val="0"/>
        </a:spcAft>
        <a:defRPr sz="3600" b="1">
          <a:solidFill>
            <a:schemeClr val="tx2"/>
          </a:solidFill>
          <a:latin typeface="Times New Roman" pitchFamily="18" charset="0"/>
          <a:cs typeface="Times New Roman" pitchFamily="18" charset="0"/>
        </a:defRPr>
      </a:lvl2pPr>
      <a:lvl3pPr algn="r" rtl="0" eaLnBrk="0" fontAlgn="base" hangingPunct="0">
        <a:spcBef>
          <a:spcPct val="0"/>
        </a:spcBef>
        <a:spcAft>
          <a:spcPct val="0"/>
        </a:spcAft>
        <a:defRPr sz="3600" b="1">
          <a:solidFill>
            <a:schemeClr val="tx2"/>
          </a:solidFill>
          <a:latin typeface="Times New Roman" pitchFamily="18" charset="0"/>
          <a:cs typeface="Times New Roman" pitchFamily="18" charset="0"/>
        </a:defRPr>
      </a:lvl3pPr>
      <a:lvl4pPr algn="r" rtl="0" eaLnBrk="0" fontAlgn="base" hangingPunct="0">
        <a:spcBef>
          <a:spcPct val="0"/>
        </a:spcBef>
        <a:spcAft>
          <a:spcPct val="0"/>
        </a:spcAft>
        <a:defRPr sz="3600" b="1">
          <a:solidFill>
            <a:schemeClr val="tx2"/>
          </a:solidFill>
          <a:latin typeface="Times New Roman" pitchFamily="18" charset="0"/>
          <a:cs typeface="Times New Roman" pitchFamily="18" charset="0"/>
        </a:defRPr>
      </a:lvl4pPr>
      <a:lvl5pPr algn="r" rtl="0" eaLnBrk="0" fontAlgn="base" hangingPunct="0">
        <a:spcBef>
          <a:spcPct val="0"/>
        </a:spcBef>
        <a:spcAft>
          <a:spcPct val="0"/>
        </a:spcAft>
        <a:defRPr sz="3600" b="1">
          <a:solidFill>
            <a:schemeClr val="tx2"/>
          </a:solidFill>
          <a:latin typeface="Times New Roman" pitchFamily="18" charset="0"/>
          <a:cs typeface="Times New Roman" pitchFamily="18" charset="0"/>
        </a:defRPr>
      </a:lvl5pPr>
      <a:lvl6pPr marL="457200" algn="r" rtl="0" fontAlgn="base">
        <a:spcBef>
          <a:spcPct val="0"/>
        </a:spcBef>
        <a:spcAft>
          <a:spcPct val="0"/>
        </a:spcAft>
        <a:defRPr sz="3600">
          <a:solidFill>
            <a:schemeClr val="tx2"/>
          </a:solidFill>
          <a:latin typeface="Arial Black" pitchFamily="34" charset="0"/>
        </a:defRPr>
      </a:lvl6pPr>
      <a:lvl7pPr marL="914400" algn="r" rtl="0" fontAlgn="base">
        <a:spcBef>
          <a:spcPct val="0"/>
        </a:spcBef>
        <a:spcAft>
          <a:spcPct val="0"/>
        </a:spcAft>
        <a:defRPr sz="3600">
          <a:solidFill>
            <a:schemeClr val="tx2"/>
          </a:solidFill>
          <a:latin typeface="Arial Black" pitchFamily="34" charset="0"/>
        </a:defRPr>
      </a:lvl7pPr>
      <a:lvl8pPr marL="1371600" algn="r" rtl="0" fontAlgn="base">
        <a:spcBef>
          <a:spcPct val="0"/>
        </a:spcBef>
        <a:spcAft>
          <a:spcPct val="0"/>
        </a:spcAft>
        <a:defRPr sz="3600">
          <a:solidFill>
            <a:schemeClr val="tx2"/>
          </a:solidFill>
          <a:latin typeface="Arial Black" pitchFamily="34" charset="0"/>
        </a:defRPr>
      </a:lvl8pPr>
      <a:lvl9pPr marL="1828800" algn="r" rtl="0" fontAlgn="base">
        <a:spcBef>
          <a:spcPct val="0"/>
        </a:spcBef>
        <a:spcAft>
          <a:spcPct val="0"/>
        </a:spcAft>
        <a:defRPr sz="3600">
          <a:solidFill>
            <a:schemeClr val="tx2"/>
          </a:solidFill>
          <a:latin typeface="Arial Black"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3.emf"/><Relationship Id="rId5" Type="http://schemas.openxmlformats.org/officeDocument/2006/relationships/oleObject" Target="../embeddings/oleObject9.bin"/><Relationship Id="rId4" Type="http://schemas.openxmlformats.org/officeDocument/2006/relationships/image" Target="../media/image12.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4.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5.emf"/></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7.emf"/></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7.emf"/></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4.emf"/><Relationship Id="rId5" Type="http://schemas.openxmlformats.org/officeDocument/2006/relationships/oleObject" Target="../embeddings/oleObject15.bin"/><Relationship Id="rId4" Type="http://schemas.openxmlformats.org/officeDocument/2006/relationships/image" Target="../media/image23.wmf"/></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27.wmf"/><Relationship Id="rId5" Type="http://schemas.openxmlformats.org/officeDocument/2006/relationships/oleObject" Target="../embeddings/oleObject17.bin"/><Relationship Id="rId10" Type="http://schemas.openxmlformats.org/officeDocument/2006/relationships/image" Target="../media/image29.wmf"/><Relationship Id="rId4" Type="http://schemas.openxmlformats.org/officeDocument/2006/relationships/image" Target="../media/image26.wmf"/><Relationship Id="rId9" Type="http://schemas.openxmlformats.org/officeDocument/2006/relationships/oleObject" Target="../embeddings/oleObject19.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30.emf"/><Relationship Id="rId5" Type="http://schemas.openxmlformats.org/officeDocument/2006/relationships/oleObject" Target="../embeddings/oleObject21.bin"/><Relationship Id="rId4" Type="http://schemas.openxmlformats.org/officeDocument/2006/relationships/image" Target="../media/image24.emf"/></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31.wmf"/><Relationship Id="rId4" Type="http://schemas.openxmlformats.org/officeDocument/2006/relationships/oleObject" Target="../embeddings/oleObject22.bin"/></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36.wmf"/><Relationship Id="rId4" Type="http://schemas.openxmlformats.org/officeDocument/2006/relationships/oleObject" Target="../embeddings/oleObject23.bin"/></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image" Target="../media/image42.png"/><Relationship Id="rId7" Type="http://schemas.openxmlformats.org/officeDocument/2006/relationships/image" Target="../media/image40.w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25.bin"/><Relationship Id="rId5" Type="http://schemas.openxmlformats.org/officeDocument/2006/relationships/image" Target="../media/image39.wmf"/><Relationship Id="rId4" Type="http://schemas.openxmlformats.org/officeDocument/2006/relationships/oleObject" Target="../embeddings/oleObject24.bin"/><Relationship Id="rId9" Type="http://schemas.openxmlformats.org/officeDocument/2006/relationships/image" Target="../media/image41.w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30.x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oleObject" Target="../embeddings/oleObject27.bin"/><Relationship Id="rId7"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44.wmf"/><Relationship Id="rId5" Type="http://schemas.openxmlformats.org/officeDocument/2006/relationships/oleObject" Target="../embeddings/oleObject28.bin"/><Relationship Id="rId10" Type="http://schemas.openxmlformats.org/officeDocument/2006/relationships/image" Target="../media/image46.wmf"/><Relationship Id="rId4" Type="http://schemas.openxmlformats.org/officeDocument/2006/relationships/image" Target="../media/image43.emf"/><Relationship Id="rId9" Type="http://schemas.openxmlformats.org/officeDocument/2006/relationships/oleObject" Target="../embeddings/oleObject30.bin"/></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33.bin"/><Relationship Id="rId3" Type="http://schemas.openxmlformats.org/officeDocument/2006/relationships/image" Target="../media/image50.png"/><Relationship Id="rId7" Type="http://schemas.openxmlformats.org/officeDocument/2006/relationships/image" Target="../media/image48.w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32.bin"/><Relationship Id="rId5" Type="http://schemas.openxmlformats.org/officeDocument/2006/relationships/image" Target="../media/image47.wmf"/><Relationship Id="rId4" Type="http://schemas.openxmlformats.org/officeDocument/2006/relationships/oleObject" Target="../embeddings/oleObject31.bin"/><Relationship Id="rId9" Type="http://schemas.openxmlformats.org/officeDocument/2006/relationships/image" Target="../media/image49.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43.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51.e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image" Target="../media/image52.emf"/></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7.emf"/><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oleObject" Target="../embeddings/oleObject38.bin"/><Relationship Id="rId5" Type="http://schemas.openxmlformats.org/officeDocument/2006/relationships/image" Target="../media/image53.emf"/><Relationship Id="rId4" Type="http://schemas.openxmlformats.org/officeDocument/2006/relationships/oleObject" Target="../embeddings/oleObject37.bin"/></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23.vml"/><Relationship Id="rId5" Type="http://schemas.openxmlformats.org/officeDocument/2006/relationships/image" Target="../media/image9.emf"/><Relationship Id="rId4" Type="http://schemas.openxmlformats.org/officeDocument/2006/relationships/oleObject" Target="../embeddings/oleObject39.bin"/></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24.vml"/><Relationship Id="rId5" Type="http://schemas.openxmlformats.org/officeDocument/2006/relationships/image" Target="../media/image8.emf"/><Relationship Id="rId4" Type="http://schemas.openxmlformats.org/officeDocument/2006/relationships/oleObject" Target="../embeddings/oleObject40.bin"/></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25.vml"/><Relationship Id="rId5" Type="http://schemas.openxmlformats.org/officeDocument/2006/relationships/image" Target="../media/image24.emf"/><Relationship Id="rId4" Type="http://schemas.openxmlformats.org/officeDocument/2006/relationships/oleObject" Target="../embeddings/oleObject41.bin"/></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7.emf"/><Relationship Id="rId5" Type="http://schemas.openxmlformats.org/officeDocument/2006/relationships/oleObject" Target="../embeddings/oleObject4.bin"/><Relationship Id="rId4" Type="http://schemas.openxmlformats.org/officeDocument/2006/relationships/image" Target="../media/image6.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8.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0.emf"/><Relationship Id="rId5" Type="http://schemas.openxmlformats.org/officeDocument/2006/relationships/oleObject" Target="../embeddings/oleObject7.bin"/><Relationship Id="rId4" Type="http://schemas.openxmlformats.org/officeDocument/2006/relationships/image" Target="../media/image9.emf"/></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pPr eaLnBrk="1" hangingPunct="1"/>
            <a:r>
              <a:rPr lang="en-US" altLang="zh-CN" sz="3600" smtClean="0">
                <a:cs typeface="Arial Unicode MS" pitchFamily="34" charset="-122"/>
              </a:rPr>
              <a:t>Digital Circuits and Logic Design</a:t>
            </a:r>
            <a:endParaRPr lang="ko-KR" altLang="en-US" sz="3600" smtClean="0">
              <a:ea typeface="Gulim" pitchFamily="34" charset="-127"/>
            </a:endParaRPr>
          </a:p>
        </p:txBody>
      </p:sp>
      <p:sp>
        <p:nvSpPr>
          <p:cNvPr id="4099" name="Rectangle 3"/>
          <p:cNvSpPr>
            <a:spLocks noGrp="1" noChangeArrowheads="1"/>
          </p:cNvSpPr>
          <p:nvPr>
            <p:ph type="subTitle" idx="1"/>
          </p:nvPr>
        </p:nvSpPr>
        <p:spPr>
          <a:xfrm>
            <a:off x="827088" y="4221163"/>
            <a:ext cx="7429500" cy="1600200"/>
          </a:xfrm>
        </p:spPr>
        <p:txBody>
          <a:bodyPr/>
          <a:lstStyle/>
          <a:p>
            <a:pPr algn="ctr" eaLnBrk="1" hangingPunct="1"/>
            <a:r>
              <a:rPr lang="en-US" altLang="zh-CN" sz="2800" dirty="0" smtClean="0">
                <a:ea typeface="宋体" pitchFamily="2" charset="-122"/>
              </a:rPr>
              <a:t>Chapter 7</a:t>
            </a:r>
          </a:p>
          <a:p>
            <a:pPr algn="ctr" eaLnBrk="1" hangingPunct="1"/>
            <a:r>
              <a:rPr lang="en-US" altLang="zh-CN" sz="2800" dirty="0" smtClean="0">
                <a:ea typeface="宋体" pitchFamily="2" charset="-122"/>
              </a:rPr>
              <a:t>Latches, Flip-flops, and Timers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a:ea typeface="宋体" charset="-122"/>
              </a:rPr>
              <a:t>Flip-flops</a:t>
            </a: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One-Shots </a:t>
            </a:r>
            <a:endParaRPr lang="en-US" altLang="zh-CN" b="1" dirty="0">
              <a:ea typeface="宋体" charset="-122"/>
            </a:endParaRPr>
          </a:p>
        </p:txBody>
      </p:sp>
      <p:sp>
        <p:nvSpPr>
          <p:cNvPr id="37" name="Rectangle 20"/>
          <p:cNvSpPr>
            <a:spLocks noChangeArrowheads="1"/>
          </p:cNvSpPr>
          <p:nvPr/>
        </p:nvSpPr>
        <p:spPr bwMode="auto">
          <a:xfrm>
            <a:off x="1200200" y="2115344"/>
            <a:ext cx="4800600" cy="1295400"/>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26" name="Text Box 25"/>
          <p:cNvSpPr txBox="1">
            <a:spLocks noChangeArrowheads="1"/>
          </p:cNvSpPr>
          <p:nvPr/>
        </p:nvSpPr>
        <p:spPr bwMode="auto">
          <a:xfrm>
            <a:off x="971600" y="2818656"/>
            <a:ext cx="4521224"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200" dirty="0">
                <a:ea typeface="宋体" panose="02010600030101010101" pitchFamily="2" charset="-122"/>
              </a:rPr>
              <a:t>For most one-shots, the length of time in the unstable state (</a:t>
            </a:r>
            <a:r>
              <a:rPr lang="en-US" altLang="zh-CN" sz="2200" i="1" dirty="0" err="1">
                <a:ea typeface="宋体" panose="02010600030101010101" pitchFamily="2" charset="-122"/>
              </a:rPr>
              <a:t>t</a:t>
            </a:r>
            <a:r>
              <a:rPr lang="en-US" altLang="zh-CN" sz="2200" i="1" baseline="-25000" dirty="0" err="1">
                <a:ea typeface="宋体" panose="02010600030101010101" pitchFamily="2" charset="-122"/>
              </a:rPr>
              <a:t>W</a:t>
            </a:r>
            <a:r>
              <a:rPr lang="en-US" altLang="zh-CN" sz="2200" dirty="0">
                <a:ea typeface="宋体" panose="02010600030101010101" pitchFamily="2" charset="-122"/>
              </a:rPr>
              <a:t>) is determined by an external </a:t>
            </a:r>
            <a:r>
              <a:rPr lang="en-US" altLang="zh-CN" sz="2200" i="1" dirty="0">
                <a:ea typeface="宋体" panose="02010600030101010101" pitchFamily="2" charset="-122"/>
              </a:rPr>
              <a:t>RC</a:t>
            </a:r>
            <a:r>
              <a:rPr lang="en-US" altLang="zh-CN" sz="2200" dirty="0">
                <a:ea typeface="宋体" panose="02010600030101010101" pitchFamily="2" charset="-122"/>
              </a:rPr>
              <a:t> circuit.</a:t>
            </a:r>
          </a:p>
        </p:txBody>
      </p:sp>
      <p:graphicFrame>
        <p:nvGraphicFramePr>
          <p:cNvPr id="27" name="Object 26"/>
          <p:cNvGraphicFramePr>
            <a:graphicFrameLocks noChangeAspect="1"/>
          </p:cNvGraphicFramePr>
          <p:nvPr>
            <p:extLst>
              <p:ext uri="{D42A27DB-BD31-4B8C-83A1-F6EECF244321}">
                <p14:modId xmlns:p14="http://schemas.microsoft.com/office/powerpoint/2010/main" val="2358379974"/>
              </p:ext>
            </p:extLst>
          </p:nvPr>
        </p:nvGraphicFramePr>
        <p:xfrm>
          <a:off x="6099720" y="2361456"/>
          <a:ext cx="1552575" cy="1981200"/>
        </p:xfrm>
        <a:graphic>
          <a:graphicData uri="http://schemas.openxmlformats.org/presentationml/2006/ole">
            <mc:AlternateContent xmlns:mc="http://schemas.openxmlformats.org/markup-compatibility/2006">
              <mc:Choice xmlns:v="urn:schemas-microsoft-com:vml" Requires="v">
                <p:oleObj spid="_x0000_s190800" name="CorelDRAW" r:id="rId3" imgW="870765" imgH="1111910" progId="CorelDRAW.Graphic.13">
                  <p:embed/>
                </p:oleObj>
              </mc:Choice>
              <mc:Fallback>
                <p:oleObj name="CorelDRAW" r:id="rId3" imgW="870765" imgH="1111910" progId="CorelDRAW.Graphic.1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9720" y="2361456"/>
                        <a:ext cx="1552575"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8" name="Text Box 27"/>
          <p:cNvSpPr txBox="1">
            <a:spLocks noChangeArrowheads="1"/>
          </p:cNvSpPr>
          <p:nvPr/>
        </p:nvSpPr>
        <p:spPr bwMode="auto">
          <a:xfrm>
            <a:off x="5729833" y="3415556"/>
            <a:ext cx="91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solidFill>
                  <a:srgbClr val="FF0000"/>
                </a:solidFill>
                <a:ea typeface="宋体" panose="02010600030101010101" pitchFamily="2" charset="-122"/>
              </a:rPr>
              <a:t>Trigger</a:t>
            </a:r>
          </a:p>
        </p:txBody>
      </p:sp>
      <p:sp>
        <p:nvSpPr>
          <p:cNvPr id="49" name="Text Box 28"/>
          <p:cNvSpPr txBox="1">
            <a:spLocks noChangeArrowheads="1"/>
          </p:cNvSpPr>
          <p:nvPr/>
        </p:nvSpPr>
        <p:spPr bwMode="auto">
          <a:xfrm>
            <a:off x="6252120" y="2666256"/>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solidFill>
                  <a:srgbClr val="FF0000"/>
                </a:solidFill>
                <a:ea typeface="宋体" panose="02010600030101010101" pitchFamily="2" charset="-122"/>
              </a:rPr>
              <a:t>C</a:t>
            </a:r>
            <a:r>
              <a:rPr lang="en-US" altLang="zh-CN" sz="1400" baseline="-25000">
                <a:solidFill>
                  <a:srgbClr val="FF0000"/>
                </a:solidFill>
                <a:ea typeface="宋体" panose="02010600030101010101" pitchFamily="2" charset="-122"/>
              </a:rPr>
              <a:t>EXT</a:t>
            </a:r>
          </a:p>
        </p:txBody>
      </p:sp>
      <p:sp>
        <p:nvSpPr>
          <p:cNvPr id="50" name="Text Box 29"/>
          <p:cNvSpPr txBox="1">
            <a:spLocks noChangeArrowheads="1"/>
          </p:cNvSpPr>
          <p:nvPr/>
        </p:nvSpPr>
        <p:spPr bwMode="auto">
          <a:xfrm>
            <a:off x="5642520" y="2666256"/>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solidFill>
                  <a:srgbClr val="FF0000"/>
                </a:solidFill>
                <a:ea typeface="宋体" panose="02010600030101010101" pitchFamily="2" charset="-122"/>
              </a:rPr>
              <a:t>R</a:t>
            </a:r>
            <a:r>
              <a:rPr lang="en-US" altLang="zh-CN" sz="1400" baseline="-25000">
                <a:solidFill>
                  <a:srgbClr val="FF0000"/>
                </a:solidFill>
                <a:ea typeface="宋体" panose="02010600030101010101" pitchFamily="2" charset="-122"/>
              </a:rPr>
              <a:t>EXT</a:t>
            </a:r>
          </a:p>
        </p:txBody>
      </p:sp>
      <p:sp>
        <p:nvSpPr>
          <p:cNvPr id="51" name="Text Box 30"/>
          <p:cNvSpPr txBox="1">
            <a:spLocks noChangeArrowheads="1"/>
          </p:cNvSpPr>
          <p:nvPr/>
        </p:nvSpPr>
        <p:spPr bwMode="auto">
          <a:xfrm>
            <a:off x="6023520" y="2132856"/>
            <a:ext cx="533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panose="02010600030101010101" pitchFamily="2" charset="-122"/>
              </a:rPr>
              <a:t>+</a:t>
            </a:r>
            <a:r>
              <a:rPr lang="en-US" altLang="zh-CN" sz="1400" i="1">
                <a:ea typeface="宋体" panose="02010600030101010101" pitchFamily="2" charset="-122"/>
              </a:rPr>
              <a:t>V</a:t>
            </a:r>
          </a:p>
        </p:txBody>
      </p:sp>
      <p:sp>
        <p:nvSpPr>
          <p:cNvPr id="52" name="Text Box 31"/>
          <p:cNvSpPr txBox="1">
            <a:spLocks noChangeArrowheads="1"/>
          </p:cNvSpPr>
          <p:nvPr/>
        </p:nvSpPr>
        <p:spPr bwMode="auto">
          <a:xfrm>
            <a:off x="6709320" y="3013919"/>
            <a:ext cx="6096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ea typeface="宋体" panose="02010600030101010101" pitchFamily="2" charset="-122"/>
              </a:rPr>
              <a:t>CX</a:t>
            </a:r>
          </a:p>
        </p:txBody>
      </p:sp>
      <p:sp>
        <p:nvSpPr>
          <p:cNvPr id="53" name="Text Box 32"/>
          <p:cNvSpPr txBox="1">
            <a:spLocks noChangeArrowheads="1"/>
          </p:cNvSpPr>
          <p:nvPr/>
        </p:nvSpPr>
        <p:spPr bwMode="auto">
          <a:xfrm>
            <a:off x="6709320" y="3264744"/>
            <a:ext cx="6858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ea typeface="宋体" panose="02010600030101010101" pitchFamily="2" charset="-122"/>
              </a:rPr>
              <a:t>RX/CX</a:t>
            </a:r>
          </a:p>
        </p:txBody>
      </p:sp>
      <p:grpSp>
        <p:nvGrpSpPr>
          <p:cNvPr id="54" name="Group 33"/>
          <p:cNvGrpSpPr>
            <a:grpSpLocks/>
          </p:cNvGrpSpPr>
          <p:nvPr/>
        </p:nvGrpSpPr>
        <p:grpSpPr bwMode="auto">
          <a:xfrm>
            <a:off x="7625308" y="3920381"/>
            <a:ext cx="381000" cy="336550"/>
            <a:chOff x="2454" y="3201"/>
            <a:chExt cx="240" cy="212"/>
          </a:xfrm>
        </p:grpSpPr>
        <p:sp>
          <p:nvSpPr>
            <p:cNvPr id="55" name="Text Box 34"/>
            <p:cNvSpPr txBox="1">
              <a:spLocks noChangeArrowheads="1"/>
            </p:cNvSpPr>
            <p:nvPr/>
          </p:nvSpPr>
          <p:spPr bwMode="auto">
            <a:xfrm>
              <a:off x="2454" y="3201"/>
              <a:ext cx="2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FF0000"/>
                  </a:solidFill>
                  <a:ea typeface="宋体" panose="02010600030101010101" pitchFamily="2" charset="-122"/>
                </a:rPr>
                <a:t>Q</a:t>
              </a:r>
            </a:p>
          </p:txBody>
        </p:sp>
        <p:sp>
          <p:nvSpPr>
            <p:cNvPr id="56" name="Line 35"/>
            <p:cNvSpPr>
              <a:spLocks noChangeShapeType="1"/>
            </p:cNvSpPr>
            <p:nvPr/>
          </p:nvSpPr>
          <p:spPr bwMode="auto">
            <a:xfrm>
              <a:off x="2524" y="3237"/>
              <a:ext cx="96"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7" name="Text Box 36"/>
          <p:cNvSpPr txBox="1">
            <a:spLocks noChangeArrowheads="1"/>
          </p:cNvSpPr>
          <p:nvPr/>
        </p:nvSpPr>
        <p:spPr bwMode="auto">
          <a:xfrm>
            <a:off x="7623720" y="2818656"/>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FF0000"/>
                </a:solidFill>
                <a:ea typeface="宋体" panose="02010600030101010101" pitchFamily="2" charset="-122"/>
              </a:rPr>
              <a:t>Q</a:t>
            </a:r>
          </a:p>
        </p:txBody>
      </p:sp>
      <p:graphicFrame>
        <p:nvGraphicFramePr>
          <p:cNvPr id="58" name="Object 37"/>
          <p:cNvGraphicFramePr>
            <a:graphicFrameLocks noChangeAspect="1"/>
          </p:cNvGraphicFramePr>
          <p:nvPr>
            <p:extLst>
              <p:ext uri="{D42A27DB-BD31-4B8C-83A1-F6EECF244321}">
                <p14:modId xmlns:p14="http://schemas.microsoft.com/office/powerpoint/2010/main" val="832919348"/>
              </p:ext>
            </p:extLst>
          </p:nvPr>
        </p:nvGraphicFramePr>
        <p:xfrm>
          <a:off x="1775742" y="4866034"/>
          <a:ext cx="5316538" cy="1011238"/>
        </p:xfrm>
        <a:graphic>
          <a:graphicData uri="http://schemas.openxmlformats.org/presentationml/2006/ole">
            <mc:AlternateContent xmlns:mc="http://schemas.openxmlformats.org/markup-compatibility/2006">
              <mc:Choice xmlns:v="urn:schemas-microsoft-com:vml" Requires="v">
                <p:oleObj spid="_x0000_s190801" name="CorelDRAW" r:id="rId5" imgW="3012387" imgH="573512" progId="CorelDRAW.Graphic.13">
                  <p:embed/>
                </p:oleObj>
              </mc:Choice>
              <mc:Fallback>
                <p:oleObj name="CorelDRAW" r:id="rId5" imgW="3012387" imgH="573512" progId="CorelDRAW.Graphic.1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75742" y="4866034"/>
                        <a:ext cx="5316538" cy="1011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9" name="Text Box 39"/>
          <p:cNvSpPr txBox="1">
            <a:spLocks noChangeArrowheads="1"/>
          </p:cNvSpPr>
          <p:nvPr/>
        </p:nvSpPr>
        <p:spPr bwMode="auto">
          <a:xfrm>
            <a:off x="2523455" y="5551834"/>
            <a:ext cx="381000" cy="3048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solidFill>
                  <a:srgbClr val="FF0066"/>
                </a:solidFill>
                <a:ea typeface="宋体" panose="02010600030101010101" pitchFamily="2" charset="-122"/>
              </a:rPr>
              <a:t>t</a:t>
            </a:r>
            <a:r>
              <a:rPr lang="en-US" altLang="zh-CN" sz="1400" i="1" baseline="-25000">
                <a:solidFill>
                  <a:srgbClr val="FF0066"/>
                </a:solidFill>
                <a:ea typeface="宋体" panose="02010600030101010101" pitchFamily="2" charset="-122"/>
              </a:rPr>
              <a:t>W</a:t>
            </a:r>
          </a:p>
        </p:txBody>
      </p:sp>
      <p:sp>
        <p:nvSpPr>
          <p:cNvPr id="60" name="Text Box 40"/>
          <p:cNvSpPr txBox="1">
            <a:spLocks noChangeArrowheads="1"/>
          </p:cNvSpPr>
          <p:nvPr/>
        </p:nvSpPr>
        <p:spPr bwMode="auto">
          <a:xfrm>
            <a:off x="1166142" y="4866034"/>
            <a:ext cx="91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solidFill>
                  <a:srgbClr val="FF0066"/>
                </a:solidFill>
                <a:ea typeface="宋体" panose="02010600030101010101" pitchFamily="2" charset="-122"/>
              </a:rPr>
              <a:t>Trigger</a:t>
            </a:r>
          </a:p>
        </p:txBody>
      </p:sp>
      <p:sp>
        <p:nvSpPr>
          <p:cNvPr id="61" name="Text Box 41"/>
          <p:cNvSpPr txBox="1">
            <a:spLocks noChangeArrowheads="1"/>
          </p:cNvSpPr>
          <p:nvPr/>
        </p:nvSpPr>
        <p:spPr bwMode="auto">
          <a:xfrm>
            <a:off x="1470942" y="5323234"/>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FF0066"/>
                </a:solidFill>
                <a:ea typeface="宋体" panose="02010600030101010101" pitchFamily="2" charset="-122"/>
              </a:rPr>
              <a:t>Q</a:t>
            </a:r>
          </a:p>
        </p:txBody>
      </p:sp>
      <p:sp>
        <p:nvSpPr>
          <p:cNvPr id="62" name="Line 42"/>
          <p:cNvSpPr>
            <a:spLocks noChangeShapeType="1"/>
          </p:cNvSpPr>
          <p:nvPr/>
        </p:nvSpPr>
        <p:spPr bwMode="auto">
          <a:xfrm flipV="1">
            <a:off x="5490120" y="3047256"/>
            <a:ext cx="5334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982818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0-#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4" fill="hold" grpId="0" nodeType="afterEffect">
                                  <p:stCondLst>
                                    <p:cond delay="0"/>
                                  </p:stCondLst>
                                  <p:childTnLst>
                                    <p:set>
                                      <p:cBhvr>
                                        <p:cTn id="11" dur="1" fill="hold">
                                          <p:stCondLst>
                                            <p:cond delay="0"/>
                                          </p:stCondLst>
                                        </p:cTn>
                                        <p:tgtEl>
                                          <p:spTgt spid="62"/>
                                        </p:tgtEl>
                                        <p:attrNameLst>
                                          <p:attrName>style.visibility</p:attrName>
                                        </p:attrNameLst>
                                      </p:cBhvr>
                                      <p:to>
                                        <p:strVal val="visible"/>
                                      </p:to>
                                    </p:set>
                                    <p:animEffect transition="in" filter="wipe(down)">
                                      <p:cBhvr>
                                        <p:cTn id="12" dur="500"/>
                                        <p:tgtEl>
                                          <p:spTgt spid="62"/>
                                        </p:tgtEl>
                                      </p:cBhvr>
                                    </p:animEffect>
                                  </p:childTnLst>
                                  <p:subTnLst>
                                    <p:set>
                                      <p:cBhvr override="childStyle">
                                        <p:cTn dur="1" fill="hold" display="0" masterRel="nextClick" afterEffect="1"/>
                                        <p:tgtEl>
                                          <p:spTgt spid="62"/>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wipe(left)">
                                      <p:cBhvr>
                                        <p:cTn id="17" dur="1000"/>
                                        <p:tgtEl>
                                          <p:spTgt spid="58"/>
                                        </p:tgtEl>
                                      </p:cBhvr>
                                    </p:animEffect>
                                  </p:childTnLst>
                                </p:cTn>
                              </p:par>
                            </p:childTnLst>
                          </p:cTn>
                        </p:par>
                        <p:par>
                          <p:cTn id="18" fill="hold">
                            <p:stCondLst>
                              <p:cond delay="1000"/>
                            </p:stCondLst>
                            <p:childTnLst>
                              <p:par>
                                <p:cTn id="19" presetID="37" presetClass="entr" presetSubtype="0" fill="hold" grpId="0" nodeType="afterEffect">
                                  <p:stCondLst>
                                    <p:cond delay="0"/>
                                  </p:stCondLst>
                                  <p:childTnLst>
                                    <p:set>
                                      <p:cBhvr>
                                        <p:cTn id="20" dur="1" fill="hold">
                                          <p:stCondLst>
                                            <p:cond delay="0"/>
                                          </p:stCondLst>
                                        </p:cTn>
                                        <p:tgtEl>
                                          <p:spTgt spid="59"/>
                                        </p:tgtEl>
                                        <p:attrNameLst>
                                          <p:attrName>style.visibility</p:attrName>
                                        </p:attrNameLst>
                                      </p:cBhvr>
                                      <p:to>
                                        <p:strVal val="visible"/>
                                      </p:to>
                                    </p:set>
                                    <p:animEffect transition="in" filter="fade">
                                      <p:cBhvr>
                                        <p:cTn id="21" dur="1000"/>
                                        <p:tgtEl>
                                          <p:spTgt spid="59"/>
                                        </p:tgtEl>
                                      </p:cBhvr>
                                    </p:animEffect>
                                    <p:anim calcmode="lin" valueType="num">
                                      <p:cBhvr>
                                        <p:cTn id="22" dur="1000" fill="hold"/>
                                        <p:tgtEl>
                                          <p:spTgt spid="59"/>
                                        </p:tgtEl>
                                        <p:attrNameLst>
                                          <p:attrName>ppt_x</p:attrName>
                                        </p:attrNameLst>
                                      </p:cBhvr>
                                      <p:tavLst>
                                        <p:tav tm="0">
                                          <p:val>
                                            <p:strVal val="#ppt_x"/>
                                          </p:val>
                                        </p:tav>
                                        <p:tav tm="100000">
                                          <p:val>
                                            <p:strVal val="#ppt_x"/>
                                          </p:val>
                                        </p:tav>
                                      </p:tavLst>
                                    </p:anim>
                                    <p:anim calcmode="lin" valueType="num">
                                      <p:cBhvr>
                                        <p:cTn id="23" dur="900" decel="100000" fill="hold"/>
                                        <p:tgtEl>
                                          <p:spTgt spid="59"/>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59"/>
                                        </p:tgtEl>
                                        <p:attrNameLst>
                                          <p:attrName>ppt_y</p:attrName>
                                        </p:attrNameLst>
                                      </p:cBhvr>
                                      <p:tavLst>
                                        <p:tav tm="0">
                                          <p:val>
                                            <p:strVal val="#ppt_y-.03"/>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60"/>
                                        </p:tgtEl>
                                        <p:attrNameLst>
                                          <p:attrName>style.visibility</p:attrName>
                                        </p:attrNameLst>
                                      </p:cBhvr>
                                      <p:to>
                                        <p:strVal val="visible"/>
                                      </p:to>
                                    </p:set>
                                    <p:anim calcmode="lin" valueType="num">
                                      <p:cBhvr additive="base">
                                        <p:cTn id="27" dur="500" fill="hold"/>
                                        <p:tgtEl>
                                          <p:spTgt spid="60"/>
                                        </p:tgtEl>
                                        <p:attrNameLst>
                                          <p:attrName>ppt_x</p:attrName>
                                        </p:attrNameLst>
                                      </p:cBhvr>
                                      <p:tavLst>
                                        <p:tav tm="0">
                                          <p:val>
                                            <p:strVal val="0-#ppt_w/2"/>
                                          </p:val>
                                        </p:tav>
                                        <p:tav tm="100000">
                                          <p:val>
                                            <p:strVal val="#ppt_x"/>
                                          </p:val>
                                        </p:tav>
                                      </p:tavLst>
                                    </p:anim>
                                    <p:anim calcmode="lin" valueType="num">
                                      <p:cBhvr additive="base">
                                        <p:cTn id="28" dur="500" fill="hold"/>
                                        <p:tgtEl>
                                          <p:spTgt spid="60"/>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61"/>
                                        </p:tgtEl>
                                        <p:attrNameLst>
                                          <p:attrName>style.visibility</p:attrName>
                                        </p:attrNameLst>
                                      </p:cBhvr>
                                      <p:to>
                                        <p:strVal val="visible"/>
                                      </p:to>
                                    </p:set>
                                    <p:anim calcmode="lin" valueType="num">
                                      <p:cBhvr additive="base">
                                        <p:cTn id="31" dur="500" fill="hold"/>
                                        <p:tgtEl>
                                          <p:spTgt spid="61"/>
                                        </p:tgtEl>
                                        <p:attrNameLst>
                                          <p:attrName>ppt_x</p:attrName>
                                        </p:attrNameLst>
                                      </p:cBhvr>
                                      <p:tavLst>
                                        <p:tav tm="0">
                                          <p:val>
                                            <p:strVal val="0-#ppt_w/2"/>
                                          </p:val>
                                        </p:tav>
                                        <p:tav tm="100000">
                                          <p:val>
                                            <p:strVal val="#ppt_x"/>
                                          </p:val>
                                        </p:tav>
                                      </p:tavLst>
                                    </p:anim>
                                    <p:anim calcmode="lin" valueType="num">
                                      <p:cBhvr additive="base">
                                        <p:cTn id="32" dur="500" fill="hold"/>
                                        <p:tgtEl>
                                          <p:spTgt spid="6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59" grpId="0" animBg="1"/>
      <p:bldP spid="60" grpId="0"/>
      <p:bldP spid="61" grpId="0"/>
      <p:bldP spid="6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a:ea typeface="宋体" charset="-122"/>
              </a:rPr>
              <a:t>Flip-flops</a:t>
            </a: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One-Shots </a:t>
            </a:r>
            <a:endParaRPr lang="en-US" altLang="zh-CN" b="1" dirty="0">
              <a:ea typeface="宋体" charset="-122"/>
            </a:endParaRPr>
          </a:p>
        </p:txBody>
      </p:sp>
      <p:sp>
        <p:nvSpPr>
          <p:cNvPr id="37" name="Rectangle 20"/>
          <p:cNvSpPr>
            <a:spLocks noChangeArrowheads="1"/>
          </p:cNvSpPr>
          <p:nvPr/>
        </p:nvSpPr>
        <p:spPr bwMode="auto">
          <a:xfrm>
            <a:off x="1200200" y="2115344"/>
            <a:ext cx="4800600" cy="1295400"/>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25" name="Text Box 24"/>
          <p:cNvSpPr txBox="1">
            <a:spLocks noChangeArrowheads="1"/>
          </p:cNvSpPr>
          <p:nvPr/>
        </p:nvSpPr>
        <p:spPr bwMode="auto">
          <a:xfrm>
            <a:off x="907976" y="2227511"/>
            <a:ext cx="7912496"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en-US" altLang="zh-CN" sz="2200" dirty="0" err="1" smtClean="0">
                <a:ea typeface="宋体" panose="02010600030101010101" pitchFamily="2" charset="-122"/>
              </a:rPr>
              <a:t>Nonretriggerable</a:t>
            </a:r>
            <a:r>
              <a:rPr lang="en-US" altLang="zh-CN" sz="2200" dirty="0">
                <a:ea typeface="宋体" panose="02010600030101010101" pitchFamily="2" charset="-122"/>
              </a:rPr>
              <a:t> </a:t>
            </a:r>
            <a:r>
              <a:rPr lang="en-US" altLang="zh-CN" sz="2200" dirty="0" smtClean="0">
                <a:ea typeface="宋体" panose="02010600030101010101" pitchFamily="2" charset="-122"/>
              </a:rPr>
              <a:t>(</a:t>
            </a:r>
            <a:r>
              <a:rPr lang="zh-CN" altLang="en-US" sz="2200" dirty="0" smtClean="0">
                <a:ea typeface="宋体" panose="02010600030101010101" pitchFamily="2" charset="-122"/>
              </a:rPr>
              <a:t>不可</a:t>
            </a:r>
            <a:r>
              <a:rPr lang="zh-CN" altLang="en-US" sz="2200" dirty="0">
                <a:ea typeface="宋体" panose="02010600030101010101" pitchFamily="2" charset="-122"/>
              </a:rPr>
              <a:t>重复触发</a:t>
            </a:r>
            <a:r>
              <a:rPr lang="en-US" altLang="zh-CN" sz="2200" dirty="0">
                <a:ea typeface="宋体" panose="02010600030101010101" pitchFamily="2" charset="-122"/>
              </a:rPr>
              <a:t>) one-shots do not respond to any triggers that occur during the unstable state.</a:t>
            </a:r>
          </a:p>
        </p:txBody>
      </p:sp>
      <p:sp>
        <p:nvSpPr>
          <p:cNvPr id="24" name="Text Box 24"/>
          <p:cNvSpPr txBox="1">
            <a:spLocks noChangeArrowheads="1"/>
          </p:cNvSpPr>
          <p:nvPr/>
        </p:nvSpPr>
        <p:spPr bwMode="auto">
          <a:xfrm>
            <a:off x="899592" y="3041084"/>
            <a:ext cx="7912496"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en-US" altLang="zh-CN" sz="2200" dirty="0" err="1">
                <a:ea typeface="宋体" panose="02010600030101010101" pitchFamily="2" charset="-122"/>
              </a:rPr>
              <a:t>Retriggerable</a:t>
            </a:r>
            <a:r>
              <a:rPr lang="en-US" altLang="zh-CN" sz="2200" dirty="0">
                <a:ea typeface="宋体" panose="02010600030101010101" pitchFamily="2" charset="-122"/>
              </a:rPr>
              <a:t> one-shots respond to any trigger, even if it occurs in the unstable state. If it occurs during the unstable state, the state is extended by an amount equal to the pulse width.</a:t>
            </a:r>
          </a:p>
        </p:txBody>
      </p:sp>
      <p:sp>
        <p:nvSpPr>
          <p:cNvPr id="28" name="Text Box 24"/>
          <p:cNvSpPr txBox="1">
            <a:spLocks noChangeArrowheads="1"/>
          </p:cNvSpPr>
          <p:nvPr/>
        </p:nvSpPr>
        <p:spPr bwMode="auto">
          <a:xfrm>
            <a:off x="899592" y="4366265"/>
            <a:ext cx="7912496"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200" dirty="0" err="1" smtClean="0">
                <a:ea typeface="宋体" panose="02010600030101010101" pitchFamily="2" charset="-122"/>
              </a:rPr>
              <a:t>Retriggerable</a:t>
            </a:r>
            <a:r>
              <a:rPr lang="en-US" altLang="zh-CN" sz="2200" dirty="0">
                <a:ea typeface="宋体" panose="02010600030101010101" pitchFamily="2" charset="-122"/>
              </a:rPr>
              <a:t> </a:t>
            </a:r>
            <a:r>
              <a:rPr lang="en-US" altLang="zh-CN" sz="2200" dirty="0" smtClean="0">
                <a:ea typeface="宋体" panose="02010600030101010101" pitchFamily="2" charset="-122"/>
              </a:rPr>
              <a:t>(</a:t>
            </a:r>
            <a:r>
              <a:rPr lang="zh-CN" altLang="en-US" sz="2200" dirty="0" smtClean="0">
                <a:ea typeface="宋体" panose="02010600030101010101" pitchFamily="2" charset="-122"/>
              </a:rPr>
              <a:t>可重复触发</a:t>
            </a:r>
            <a:r>
              <a:rPr lang="en-US" altLang="zh-CN" sz="2200" dirty="0" smtClean="0">
                <a:ea typeface="宋体" panose="02010600030101010101" pitchFamily="2" charset="-122"/>
              </a:rPr>
              <a:t>) </a:t>
            </a:r>
            <a:r>
              <a:rPr lang="en-US" altLang="zh-CN" sz="2200" dirty="0">
                <a:ea typeface="宋体" panose="02010600030101010101" pitchFamily="2" charset="-122"/>
              </a:rPr>
              <a:t>one-shot:</a:t>
            </a:r>
          </a:p>
        </p:txBody>
      </p:sp>
      <p:graphicFrame>
        <p:nvGraphicFramePr>
          <p:cNvPr id="29" name="Object 6"/>
          <p:cNvGraphicFramePr>
            <a:graphicFrameLocks noChangeAspect="1"/>
          </p:cNvGraphicFramePr>
          <p:nvPr>
            <p:extLst>
              <p:ext uri="{D42A27DB-BD31-4B8C-83A1-F6EECF244321}">
                <p14:modId xmlns:p14="http://schemas.microsoft.com/office/powerpoint/2010/main" val="2483898733"/>
              </p:ext>
            </p:extLst>
          </p:nvPr>
        </p:nvGraphicFramePr>
        <p:xfrm>
          <a:off x="2038622" y="5013176"/>
          <a:ext cx="5773738" cy="1095375"/>
        </p:xfrm>
        <a:graphic>
          <a:graphicData uri="http://schemas.openxmlformats.org/presentationml/2006/ole">
            <mc:AlternateContent xmlns:mc="http://schemas.openxmlformats.org/markup-compatibility/2006">
              <mc:Choice xmlns:v="urn:schemas-microsoft-com:vml" Requires="v">
                <p:oleObj spid="_x0000_s207954" name="CorelDRAW" r:id="rId3" imgW="3012387" imgH="570911" progId="CorelDRAW.Graphic.13">
                  <p:embed/>
                </p:oleObj>
              </mc:Choice>
              <mc:Fallback>
                <p:oleObj name="CorelDRAW" r:id="rId3" imgW="3012387" imgH="570911" progId="CorelDRAW.Graphic.1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8622" y="5013176"/>
                        <a:ext cx="5773738"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 name="Text Box 7"/>
          <p:cNvSpPr txBox="1">
            <a:spLocks noChangeArrowheads="1"/>
          </p:cNvSpPr>
          <p:nvPr/>
        </p:nvSpPr>
        <p:spPr bwMode="auto">
          <a:xfrm>
            <a:off x="3715022" y="5290989"/>
            <a:ext cx="1219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solidFill>
                  <a:srgbClr val="FF0066"/>
                </a:solidFill>
                <a:ea typeface="宋体" panose="02010600030101010101" pitchFamily="2" charset="-122"/>
              </a:rPr>
              <a:t>Retriggers</a:t>
            </a:r>
          </a:p>
        </p:txBody>
      </p:sp>
      <p:sp>
        <p:nvSpPr>
          <p:cNvPr id="31" name="Text Box 8"/>
          <p:cNvSpPr txBox="1">
            <a:spLocks noChangeArrowheads="1"/>
          </p:cNvSpPr>
          <p:nvPr/>
        </p:nvSpPr>
        <p:spPr bwMode="auto">
          <a:xfrm>
            <a:off x="3791222" y="5775176"/>
            <a:ext cx="381000" cy="3048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solidFill>
                  <a:srgbClr val="FF0066"/>
                </a:solidFill>
                <a:ea typeface="宋体" panose="02010600030101010101" pitchFamily="2" charset="-122"/>
              </a:rPr>
              <a:t>t</a:t>
            </a:r>
            <a:r>
              <a:rPr lang="en-US" altLang="zh-CN" sz="1400" i="1" baseline="-25000">
                <a:solidFill>
                  <a:srgbClr val="FF0066"/>
                </a:solidFill>
                <a:ea typeface="宋体" panose="02010600030101010101" pitchFamily="2" charset="-122"/>
              </a:rPr>
              <a:t>W</a:t>
            </a:r>
          </a:p>
        </p:txBody>
      </p:sp>
      <p:sp>
        <p:nvSpPr>
          <p:cNvPr id="32" name="Text Box 9"/>
          <p:cNvSpPr txBox="1">
            <a:spLocks noChangeArrowheads="1"/>
          </p:cNvSpPr>
          <p:nvPr/>
        </p:nvSpPr>
        <p:spPr bwMode="auto">
          <a:xfrm>
            <a:off x="1352822" y="5041751"/>
            <a:ext cx="91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solidFill>
                  <a:srgbClr val="FF0066"/>
                </a:solidFill>
                <a:ea typeface="宋体" panose="02010600030101010101" pitchFamily="2" charset="-122"/>
              </a:rPr>
              <a:t>Trigger</a:t>
            </a:r>
          </a:p>
        </p:txBody>
      </p:sp>
      <p:sp>
        <p:nvSpPr>
          <p:cNvPr id="33" name="Text Box 10"/>
          <p:cNvSpPr txBox="1">
            <a:spLocks noChangeArrowheads="1"/>
          </p:cNvSpPr>
          <p:nvPr/>
        </p:nvSpPr>
        <p:spPr bwMode="auto">
          <a:xfrm>
            <a:off x="1657622" y="5498951"/>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FF0066"/>
                </a:solidFill>
                <a:ea typeface="宋体" panose="02010600030101010101" pitchFamily="2" charset="-122"/>
              </a:rPr>
              <a:t>Q</a:t>
            </a:r>
          </a:p>
        </p:txBody>
      </p:sp>
    </p:spTree>
    <p:extLst>
      <p:ext uri="{BB962C8B-B14F-4D97-AF65-F5344CB8AC3E}">
        <p14:creationId xmlns:p14="http://schemas.microsoft.com/office/powerpoint/2010/main" val="818781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1000"/>
                                        <p:tgtEl>
                                          <p:spTgt spid="29"/>
                                        </p:tgtEl>
                                      </p:cBhvr>
                                    </p:animEffect>
                                  </p:childTnLst>
                                </p:cTn>
                              </p:par>
                            </p:childTnLst>
                          </p:cTn>
                        </p:par>
                        <p:par>
                          <p:cTn id="8" fill="hold">
                            <p:stCondLst>
                              <p:cond delay="1000"/>
                            </p:stCondLst>
                            <p:childTnLst>
                              <p:par>
                                <p:cTn id="9" presetID="37" presetClass="entr" presetSubtype="0"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fade">
                                      <p:cBhvr>
                                        <p:cTn id="11" dur="1000"/>
                                        <p:tgtEl>
                                          <p:spTgt spid="31"/>
                                        </p:tgtEl>
                                      </p:cBhvr>
                                    </p:animEffect>
                                    <p:anim calcmode="lin" valueType="num">
                                      <p:cBhvr>
                                        <p:cTn id="12" dur="1000" fill="hold"/>
                                        <p:tgtEl>
                                          <p:spTgt spid="31"/>
                                        </p:tgtEl>
                                        <p:attrNameLst>
                                          <p:attrName>ppt_x</p:attrName>
                                        </p:attrNameLst>
                                      </p:cBhvr>
                                      <p:tavLst>
                                        <p:tav tm="0">
                                          <p:val>
                                            <p:strVal val="#ppt_x"/>
                                          </p:val>
                                        </p:tav>
                                        <p:tav tm="100000">
                                          <p:val>
                                            <p:strVal val="#ppt_x"/>
                                          </p:val>
                                        </p:tav>
                                      </p:tavLst>
                                    </p:anim>
                                    <p:anim calcmode="lin" valueType="num">
                                      <p:cBhvr>
                                        <p:cTn id="13" dur="900" decel="100000" fill="hold"/>
                                        <p:tgtEl>
                                          <p:spTgt spid="31"/>
                                        </p:tgtEl>
                                        <p:attrNameLst>
                                          <p:attrName>ppt_y</p:attrName>
                                        </p:attrNameLst>
                                      </p:cBhvr>
                                      <p:tavLst>
                                        <p:tav tm="0">
                                          <p:val>
                                            <p:strVal val="#ppt_y+1"/>
                                          </p:val>
                                        </p:tav>
                                        <p:tav tm="100000">
                                          <p:val>
                                            <p:strVal val="#ppt_y-.03"/>
                                          </p:val>
                                        </p:tav>
                                      </p:tavLst>
                                    </p:anim>
                                    <p:anim calcmode="lin" valueType="num">
                                      <p:cBhvr>
                                        <p:cTn id="14" dur="100" accel="100000" fill="hold">
                                          <p:stCondLst>
                                            <p:cond delay="900"/>
                                          </p:stCondLst>
                                        </p:cTn>
                                        <p:tgtEl>
                                          <p:spTgt spid="31"/>
                                        </p:tgtEl>
                                        <p:attrNameLst>
                                          <p:attrName>ppt_y</p:attrName>
                                        </p:attrNameLst>
                                      </p:cBhvr>
                                      <p:tavLst>
                                        <p:tav tm="0">
                                          <p:val>
                                            <p:strVal val="#ppt_y-.03"/>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anim calcmode="lin" valueType="num">
                                      <p:cBhvr additive="base">
                                        <p:cTn id="17" dur="500" fill="hold"/>
                                        <p:tgtEl>
                                          <p:spTgt spid="32"/>
                                        </p:tgtEl>
                                        <p:attrNameLst>
                                          <p:attrName>ppt_x</p:attrName>
                                        </p:attrNameLst>
                                      </p:cBhvr>
                                      <p:tavLst>
                                        <p:tav tm="0">
                                          <p:val>
                                            <p:strVal val="0-#ppt_w/2"/>
                                          </p:val>
                                        </p:tav>
                                        <p:tav tm="100000">
                                          <p:val>
                                            <p:strVal val="#ppt_x"/>
                                          </p:val>
                                        </p:tav>
                                      </p:tavLst>
                                    </p:anim>
                                    <p:anim calcmode="lin" valueType="num">
                                      <p:cBhvr additive="base">
                                        <p:cTn id="18" dur="500" fill="hold"/>
                                        <p:tgtEl>
                                          <p:spTgt spid="32"/>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500" fill="hold"/>
                                        <p:tgtEl>
                                          <p:spTgt spid="33"/>
                                        </p:tgtEl>
                                        <p:attrNameLst>
                                          <p:attrName>ppt_x</p:attrName>
                                        </p:attrNameLst>
                                      </p:cBhvr>
                                      <p:tavLst>
                                        <p:tav tm="0">
                                          <p:val>
                                            <p:strVal val="0-#ppt_w/2"/>
                                          </p:val>
                                        </p:tav>
                                        <p:tav tm="100000">
                                          <p:val>
                                            <p:strVal val="#ppt_x"/>
                                          </p:val>
                                        </p:tav>
                                      </p:tavLst>
                                    </p:anim>
                                    <p:anim calcmode="lin" valueType="num">
                                      <p:cBhvr additive="base">
                                        <p:cTn id="22" dur="500" fill="hold"/>
                                        <p:tgtEl>
                                          <p:spTgt spid="33"/>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anim calcmode="lin" valueType="num">
                                      <p:cBhvr additive="base">
                                        <p:cTn id="25" dur="500" fill="hold"/>
                                        <p:tgtEl>
                                          <p:spTgt spid="30"/>
                                        </p:tgtEl>
                                        <p:attrNameLst>
                                          <p:attrName>ppt_x</p:attrName>
                                        </p:attrNameLst>
                                      </p:cBhvr>
                                      <p:tavLst>
                                        <p:tav tm="0">
                                          <p:val>
                                            <p:strVal val="1+#ppt_w/2"/>
                                          </p:val>
                                        </p:tav>
                                        <p:tav tm="100000">
                                          <p:val>
                                            <p:strVal val="#ppt_x"/>
                                          </p:val>
                                        </p:tav>
                                      </p:tavLst>
                                    </p:anim>
                                    <p:anim calcmode="lin" valueType="num">
                                      <p:cBhvr additive="base">
                                        <p:cTn id="26"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animBg="1"/>
      <p:bldP spid="32" grpId="0"/>
      <p:bldP spid="3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a:ea typeface="宋体" charset="-122"/>
              </a:rPr>
              <a:t>Flip-flops</a:t>
            </a: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One-Shots</a:t>
            </a:r>
          </a:p>
        </p:txBody>
      </p:sp>
      <p:sp>
        <p:nvSpPr>
          <p:cNvPr id="37" name="Rectangle 20"/>
          <p:cNvSpPr>
            <a:spLocks noChangeArrowheads="1"/>
          </p:cNvSpPr>
          <p:nvPr/>
        </p:nvSpPr>
        <p:spPr bwMode="auto">
          <a:xfrm>
            <a:off x="1200200" y="2115344"/>
            <a:ext cx="4800600" cy="1295400"/>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graphicFrame>
        <p:nvGraphicFramePr>
          <p:cNvPr id="24" name="Object 46"/>
          <p:cNvGraphicFramePr>
            <a:graphicFrameLocks noChangeAspect="1"/>
          </p:cNvGraphicFramePr>
          <p:nvPr>
            <p:extLst>
              <p:ext uri="{D42A27DB-BD31-4B8C-83A1-F6EECF244321}">
                <p14:modId xmlns:p14="http://schemas.microsoft.com/office/powerpoint/2010/main" val="1584340178"/>
              </p:ext>
            </p:extLst>
          </p:nvPr>
        </p:nvGraphicFramePr>
        <p:xfrm>
          <a:off x="1661864" y="4318248"/>
          <a:ext cx="6553200" cy="1754188"/>
        </p:xfrm>
        <a:graphic>
          <a:graphicData uri="http://schemas.openxmlformats.org/presentationml/2006/ole">
            <mc:AlternateContent xmlns:mc="http://schemas.openxmlformats.org/markup-compatibility/2006">
              <mc:Choice xmlns:v="urn:schemas-microsoft-com:vml" Requires="v">
                <p:oleObj spid="_x0000_s191655" name="CorelDRAW" r:id="rId3" imgW="2840736" imgH="760131" progId="CorelDRAW.Graphic.13">
                  <p:embed/>
                </p:oleObj>
              </mc:Choice>
              <mc:Fallback>
                <p:oleObj name="CorelDRAW" r:id="rId3" imgW="2840736" imgH="760131" progId="CorelDRAW.Graphic.1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1864" y="4318248"/>
                        <a:ext cx="6553200" cy="1754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 name="Text Box 23"/>
          <p:cNvSpPr txBox="1">
            <a:spLocks noChangeArrowheads="1"/>
          </p:cNvSpPr>
          <p:nvPr/>
        </p:nvSpPr>
        <p:spPr bwMode="auto">
          <a:xfrm>
            <a:off x="899591" y="2348880"/>
            <a:ext cx="8065021"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en-US" altLang="zh-CN" sz="2200" dirty="0">
                <a:ea typeface="宋体" panose="02010600030101010101" pitchFamily="2" charset="-122"/>
              </a:rPr>
              <a:t>An application for a </a:t>
            </a:r>
            <a:r>
              <a:rPr lang="en-US" altLang="zh-CN" sz="2200" dirty="0" err="1">
                <a:ea typeface="宋体" panose="02010600030101010101" pitchFamily="2" charset="-122"/>
              </a:rPr>
              <a:t>retriggerable</a:t>
            </a:r>
            <a:r>
              <a:rPr lang="en-US" altLang="zh-CN" sz="2200" dirty="0">
                <a:ea typeface="宋体" panose="02010600030101010101" pitchFamily="2" charset="-122"/>
              </a:rPr>
              <a:t> one-shot is a power failure detection circuit. Triggers are derived from the ac power source, and continue to retrigger the one shot. In the event of a power failure, the one-shot is not triggered and an alarm can be initiated.</a:t>
            </a:r>
          </a:p>
        </p:txBody>
      </p:sp>
      <p:sp>
        <p:nvSpPr>
          <p:cNvPr id="29" name="Text Box 33"/>
          <p:cNvSpPr txBox="1">
            <a:spLocks noChangeArrowheads="1"/>
          </p:cNvSpPr>
          <p:nvPr/>
        </p:nvSpPr>
        <p:spPr bwMode="auto">
          <a:xfrm>
            <a:off x="2957264" y="5766048"/>
            <a:ext cx="381000" cy="3048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solidFill>
                  <a:srgbClr val="FF0066"/>
                </a:solidFill>
                <a:ea typeface="宋体" panose="02010600030101010101" pitchFamily="2" charset="-122"/>
              </a:rPr>
              <a:t>t</a:t>
            </a:r>
            <a:r>
              <a:rPr lang="en-US" altLang="zh-CN" sz="1400" i="1" baseline="-25000">
                <a:solidFill>
                  <a:srgbClr val="FF0066"/>
                </a:solidFill>
                <a:ea typeface="宋体" panose="02010600030101010101" pitchFamily="2" charset="-122"/>
              </a:rPr>
              <a:t>W</a:t>
            </a:r>
          </a:p>
        </p:txBody>
      </p:sp>
      <p:sp>
        <p:nvSpPr>
          <p:cNvPr id="30" name="Text Box 34"/>
          <p:cNvSpPr txBox="1">
            <a:spLocks noChangeArrowheads="1"/>
          </p:cNvSpPr>
          <p:nvPr/>
        </p:nvSpPr>
        <p:spPr bwMode="auto">
          <a:xfrm>
            <a:off x="4176464" y="5458073"/>
            <a:ext cx="381000" cy="3048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solidFill>
                  <a:srgbClr val="FF0066"/>
                </a:solidFill>
                <a:ea typeface="宋体" panose="02010600030101010101" pitchFamily="2" charset="-122"/>
              </a:rPr>
              <a:t>t</a:t>
            </a:r>
            <a:r>
              <a:rPr lang="en-US" altLang="zh-CN" sz="1400" i="1" baseline="-25000">
                <a:solidFill>
                  <a:srgbClr val="FF0066"/>
                </a:solidFill>
                <a:ea typeface="宋体" panose="02010600030101010101" pitchFamily="2" charset="-122"/>
              </a:rPr>
              <a:t>W</a:t>
            </a:r>
          </a:p>
        </p:txBody>
      </p:sp>
      <p:sp>
        <p:nvSpPr>
          <p:cNvPr id="31" name="Text Box 35"/>
          <p:cNvSpPr txBox="1">
            <a:spLocks noChangeArrowheads="1"/>
          </p:cNvSpPr>
          <p:nvPr/>
        </p:nvSpPr>
        <p:spPr bwMode="auto">
          <a:xfrm>
            <a:off x="5471864" y="5229473"/>
            <a:ext cx="381000" cy="3048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solidFill>
                  <a:srgbClr val="FF0066"/>
                </a:solidFill>
                <a:ea typeface="宋体" panose="02010600030101010101" pitchFamily="2" charset="-122"/>
              </a:rPr>
              <a:t>t</a:t>
            </a:r>
            <a:r>
              <a:rPr lang="en-US" altLang="zh-CN" sz="1400" i="1" baseline="-25000">
                <a:solidFill>
                  <a:srgbClr val="FF0066"/>
                </a:solidFill>
                <a:ea typeface="宋体" panose="02010600030101010101" pitchFamily="2" charset="-122"/>
              </a:rPr>
              <a:t>W</a:t>
            </a:r>
          </a:p>
        </p:txBody>
      </p:sp>
      <p:sp>
        <p:nvSpPr>
          <p:cNvPr id="32" name="Text Box 36"/>
          <p:cNvSpPr txBox="1">
            <a:spLocks noChangeArrowheads="1"/>
          </p:cNvSpPr>
          <p:nvPr/>
        </p:nvSpPr>
        <p:spPr bwMode="auto">
          <a:xfrm>
            <a:off x="3338264" y="5000873"/>
            <a:ext cx="1219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solidFill>
                  <a:srgbClr val="FF0066"/>
                </a:solidFill>
                <a:ea typeface="宋体" panose="02010600030101010101" pitchFamily="2" charset="-122"/>
              </a:rPr>
              <a:t>Retriggers</a:t>
            </a:r>
          </a:p>
        </p:txBody>
      </p:sp>
      <p:sp>
        <p:nvSpPr>
          <p:cNvPr id="33" name="Text Box 37"/>
          <p:cNvSpPr txBox="1">
            <a:spLocks noChangeArrowheads="1"/>
          </p:cNvSpPr>
          <p:nvPr/>
        </p:nvSpPr>
        <p:spPr bwMode="auto">
          <a:xfrm>
            <a:off x="4633664" y="5000873"/>
            <a:ext cx="1219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solidFill>
                  <a:srgbClr val="FF0066"/>
                </a:solidFill>
                <a:ea typeface="宋体" panose="02010600030101010101" pitchFamily="2" charset="-122"/>
              </a:rPr>
              <a:t>Retriggers</a:t>
            </a:r>
          </a:p>
        </p:txBody>
      </p:sp>
      <p:sp>
        <p:nvSpPr>
          <p:cNvPr id="34" name="Text Box 38"/>
          <p:cNvSpPr txBox="1">
            <a:spLocks noChangeArrowheads="1"/>
          </p:cNvSpPr>
          <p:nvPr/>
        </p:nvSpPr>
        <p:spPr bwMode="auto">
          <a:xfrm>
            <a:off x="1128464" y="3937248"/>
            <a:ext cx="83820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solidFill>
                  <a:srgbClr val="FF0066"/>
                </a:solidFill>
                <a:ea typeface="宋体" panose="02010600030101010101" pitchFamily="2" charset="-122"/>
              </a:rPr>
              <a:t>Triggers derived from ac</a:t>
            </a:r>
          </a:p>
        </p:txBody>
      </p:sp>
      <p:sp>
        <p:nvSpPr>
          <p:cNvPr id="35" name="Text Box 39"/>
          <p:cNvSpPr txBox="1">
            <a:spLocks noChangeArrowheads="1"/>
          </p:cNvSpPr>
          <p:nvPr/>
        </p:nvSpPr>
        <p:spPr bwMode="auto">
          <a:xfrm>
            <a:off x="1357064" y="5004048"/>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FF0066"/>
                </a:solidFill>
                <a:ea typeface="宋体" panose="02010600030101010101" pitchFamily="2" charset="-122"/>
              </a:rPr>
              <a:t>Q</a:t>
            </a:r>
          </a:p>
        </p:txBody>
      </p:sp>
      <p:sp>
        <p:nvSpPr>
          <p:cNvPr id="36" name="Text Box 40"/>
          <p:cNvSpPr txBox="1">
            <a:spLocks noChangeArrowheads="1"/>
          </p:cNvSpPr>
          <p:nvPr/>
        </p:nvSpPr>
        <p:spPr bwMode="auto">
          <a:xfrm>
            <a:off x="6462464" y="3861048"/>
            <a:ext cx="137160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solidFill>
                  <a:srgbClr val="FF0066"/>
                </a:solidFill>
                <a:ea typeface="宋体" panose="02010600030101010101" pitchFamily="2" charset="-122"/>
              </a:rPr>
              <a:t>Missing  trigger due to power failure</a:t>
            </a:r>
          </a:p>
        </p:txBody>
      </p:sp>
      <p:sp>
        <p:nvSpPr>
          <p:cNvPr id="38" name="Line 43"/>
          <p:cNvSpPr>
            <a:spLocks noChangeShapeType="1"/>
          </p:cNvSpPr>
          <p:nvPr/>
        </p:nvSpPr>
        <p:spPr bwMode="auto">
          <a:xfrm flipH="1">
            <a:off x="6157664" y="4242048"/>
            <a:ext cx="304800" cy="152400"/>
          </a:xfrm>
          <a:prstGeom prst="line">
            <a:avLst/>
          </a:prstGeom>
          <a:noFill/>
          <a:ln w="9525">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 name="Text Box 47"/>
          <p:cNvSpPr txBox="1">
            <a:spLocks noChangeArrowheads="1"/>
          </p:cNvSpPr>
          <p:nvPr/>
        </p:nvSpPr>
        <p:spPr bwMode="auto">
          <a:xfrm>
            <a:off x="6386264" y="5004048"/>
            <a:ext cx="2362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solidFill>
                  <a:srgbClr val="FF0066"/>
                </a:solidFill>
                <a:ea typeface="宋体" panose="02010600030101010101" pitchFamily="2" charset="-122"/>
              </a:rPr>
              <a:t>Power failure indication</a:t>
            </a:r>
          </a:p>
        </p:txBody>
      </p:sp>
    </p:spTree>
    <p:extLst>
      <p:ext uri="{BB962C8B-B14F-4D97-AF65-F5344CB8AC3E}">
        <p14:creationId xmlns:p14="http://schemas.microsoft.com/office/powerpoint/2010/main" val="2555178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1000"/>
                                        <p:tgtEl>
                                          <p:spTgt spid="24"/>
                                        </p:tgtEl>
                                      </p:cBhvr>
                                    </p:animEffect>
                                  </p:childTnLst>
                                </p:cTn>
                              </p:par>
                            </p:childTnLst>
                          </p:cTn>
                        </p:par>
                        <p:par>
                          <p:cTn id="8" fill="hold">
                            <p:stCondLst>
                              <p:cond delay="1000"/>
                            </p:stCondLst>
                            <p:childTnLst>
                              <p:par>
                                <p:cTn id="9" presetID="2" presetClass="entr" presetSubtype="8" fill="hold" grpId="0" nodeType="after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0-#ppt_w/2"/>
                                          </p:val>
                                        </p:tav>
                                        <p:tav tm="100000">
                                          <p:val>
                                            <p:strVal val="#ppt_x"/>
                                          </p:val>
                                        </p:tav>
                                      </p:tavLst>
                                    </p:anim>
                                    <p:anim calcmode="lin" valueType="num">
                                      <p:cBhvr additive="base">
                                        <p:cTn id="12" dur="500" fill="hold"/>
                                        <p:tgtEl>
                                          <p:spTgt spid="34"/>
                                        </p:tgtEl>
                                        <p:attrNameLst>
                                          <p:attrName>ppt_y</p:attrName>
                                        </p:attrNameLst>
                                      </p:cBhvr>
                                      <p:tavLst>
                                        <p:tav tm="0">
                                          <p:val>
                                            <p:strVal val="#ppt_y"/>
                                          </p:val>
                                        </p:tav>
                                        <p:tav tm="100000">
                                          <p:val>
                                            <p:strVal val="#ppt_y"/>
                                          </p:val>
                                        </p:tav>
                                      </p:tavLst>
                                    </p:anim>
                                  </p:childTnLst>
                                </p:cTn>
                              </p:par>
                              <p:par>
                                <p:cTn id="13" presetID="37"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1000"/>
                                        <p:tgtEl>
                                          <p:spTgt spid="29"/>
                                        </p:tgtEl>
                                      </p:cBhvr>
                                    </p:animEffect>
                                    <p:anim calcmode="lin" valueType="num">
                                      <p:cBhvr>
                                        <p:cTn id="16" dur="1000" fill="hold"/>
                                        <p:tgtEl>
                                          <p:spTgt spid="29"/>
                                        </p:tgtEl>
                                        <p:attrNameLst>
                                          <p:attrName>ppt_x</p:attrName>
                                        </p:attrNameLst>
                                      </p:cBhvr>
                                      <p:tavLst>
                                        <p:tav tm="0">
                                          <p:val>
                                            <p:strVal val="#ppt_x"/>
                                          </p:val>
                                        </p:tav>
                                        <p:tav tm="100000">
                                          <p:val>
                                            <p:strVal val="#ppt_x"/>
                                          </p:val>
                                        </p:tav>
                                      </p:tavLst>
                                    </p:anim>
                                    <p:anim calcmode="lin" valueType="num">
                                      <p:cBhvr>
                                        <p:cTn id="17" dur="900" decel="100000" fill="hold"/>
                                        <p:tgtEl>
                                          <p:spTgt spid="29"/>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29"/>
                                        </p:tgtEl>
                                        <p:attrNameLst>
                                          <p:attrName>ppt_y</p:attrName>
                                        </p:attrNameLst>
                                      </p:cBhvr>
                                      <p:tavLst>
                                        <p:tav tm="0">
                                          <p:val>
                                            <p:strVal val="#ppt_y-.03"/>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 calcmode="lin" valueType="num">
                                      <p:cBhvr additive="base">
                                        <p:cTn id="21" dur="500" fill="hold"/>
                                        <p:tgtEl>
                                          <p:spTgt spid="32"/>
                                        </p:tgtEl>
                                        <p:attrNameLst>
                                          <p:attrName>ppt_x</p:attrName>
                                        </p:attrNameLst>
                                      </p:cBhvr>
                                      <p:tavLst>
                                        <p:tav tm="0">
                                          <p:val>
                                            <p:strVal val="1+#ppt_w/2"/>
                                          </p:val>
                                        </p:tav>
                                        <p:tav tm="100000">
                                          <p:val>
                                            <p:strVal val="#ppt_x"/>
                                          </p:val>
                                        </p:tav>
                                      </p:tavLst>
                                    </p:anim>
                                    <p:anim calcmode="lin" valueType="num">
                                      <p:cBhvr additive="base">
                                        <p:cTn id="22" dur="500" fill="hold"/>
                                        <p:tgtEl>
                                          <p:spTgt spid="32"/>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anim calcmode="lin" valueType="num">
                                      <p:cBhvr additive="base">
                                        <p:cTn id="25" dur="500" fill="hold"/>
                                        <p:tgtEl>
                                          <p:spTgt spid="33"/>
                                        </p:tgtEl>
                                        <p:attrNameLst>
                                          <p:attrName>ppt_x</p:attrName>
                                        </p:attrNameLst>
                                      </p:cBhvr>
                                      <p:tavLst>
                                        <p:tav tm="0">
                                          <p:val>
                                            <p:strVal val="1+#ppt_w/2"/>
                                          </p:val>
                                        </p:tav>
                                        <p:tav tm="100000">
                                          <p:val>
                                            <p:strVal val="#ppt_x"/>
                                          </p:val>
                                        </p:tav>
                                      </p:tavLst>
                                    </p:anim>
                                    <p:anim calcmode="lin" valueType="num">
                                      <p:cBhvr additive="base">
                                        <p:cTn id="26" dur="500" fill="hold"/>
                                        <p:tgtEl>
                                          <p:spTgt spid="33"/>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anim calcmode="lin" valueType="num">
                                      <p:cBhvr additive="base">
                                        <p:cTn id="29" dur="500" fill="hold"/>
                                        <p:tgtEl>
                                          <p:spTgt spid="35"/>
                                        </p:tgtEl>
                                        <p:attrNameLst>
                                          <p:attrName>ppt_x</p:attrName>
                                        </p:attrNameLst>
                                      </p:cBhvr>
                                      <p:tavLst>
                                        <p:tav tm="0">
                                          <p:val>
                                            <p:strVal val="0-#ppt_w/2"/>
                                          </p:val>
                                        </p:tav>
                                        <p:tav tm="100000">
                                          <p:val>
                                            <p:strVal val="#ppt_x"/>
                                          </p:val>
                                        </p:tav>
                                      </p:tavLst>
                                    </p:anim>
                                    <p:anim calcmode="lin" valueType="num">
                                      <p:cBhvr additive="base">
                                        <p:cTn id="30" dur="500" fill="hold"/>
                                        <p:tgtEl>
                                          <p:spTgt spid="35"/>
                                        </p:tgtEl>
                                        <p:attrNameLst>
                                          <p:attrName>ppt_y</p:attrName>
                                        </p:attrNameLst>
                                      </p:cBhvr>
                                      <p:tavLst>
                                        <p:tav tm="0">
                                          <p:val>
                                            <p:strVal val="#ppt_y"/>
                                          </p:val>
                                        </p:tav>
                                        <p:tav tm="100000">
                                          <p:val>
                                            <p:strVal val="#ppt_y"/>
                                          </p:val>
                                        </p:tav>
                                      </p:tavLst>
                                    </p:anim>
                                  </p:childTnLst>
                                </p:cTn>
                              </p:par>
                              <p:par>
                                <p:cTn id="31" presetID="2" presetClass="entr" presetSubtype="6" fill="hold" grpId="0" nodeType="withEffect">
                                  <p:stCondLst>
                                    <p:cond delay="0"/>
                                  </p:stCondLst>
                                  <p:childTnLst>
                                    <p:set>
                                      <p:cBhvr>
                                        <p:cTn id="32" dur="1" fill="hold">
                                          <p:stCondLst>
                                            <p:cond delay="0"/>
                                          </p:stCondLst>
                                        </p:cTn>
                                        <p:tgtEl>
                                          <p:spTgt spid="39"/>
                                        </p:tgtEl>
                                        <p:attrNameLst>
                                          <p:attrName>style.visibility</p:attrName>
                                        </p:attrNameLst>
                                      </p:cBhvr>
                                      <p:to>
                                        <p:strVal val="visible"/>
                                      </p:to>
                                    </p:set>
                                    <p:anim calcmode="lin" valueType="num">
                                      <p:cBhvr additive="base">
                                        <p:cTn id="33" dur="500" fill="hold"/>
                                        <p:tgtEl>
                                          <p:spTgt spid="39"/>
                                        </p:tgtEl>
                                        <p:attrNameLst>
                                          <p:attrName>ppt_x</p:attrName>
                                        </p:attrNameLst>
                                      </p:cBhvr>
                                      <p:tavLst>
                                        <p:tav tm="0">
                                          <p:val>
                                            <p:strVal val="1+#ppt_w/2"/>
                                          </p:val>
                                        </p:tav>
                                        <p:tav tm="100000">
                                          <p:val>
                                            <p:strVal val="#ppt_x"/>
                                          </p:val>
                                        </p:tav>
                                      </p:tavLst>
                                    </p:anim>
                                    <p:anim calcmode="lin" valueType="num">
                                      <p:cBhvr additive="base">
                                        <p:cTn id="34" dur="500" fill="hold"/>
                                        <p:tgtEl>
                                          <p:spTgt spid="39"/>
                                        </p:tgtEl>
                                        <p:attrNameLst>
                                          <p:attrName>ppt_y</p:attrName>
                                        </p:attrNameLst>
                                      </p:cBhvr>
                                      <p:tavLst>
                                        <p:tav tm="0">
                                          <p:val>
                                            <p:strVal val="1+#ppt_h/2"/>
                                          </p:val>
                                        </p:tav>
                                        <p:tav tm="100000">
                                          <p:val>
                                            <p:strVal val="#ppt_y"/>
                                          </p:val>
                                        </p:tav>
                                      </p:tavLst>
                                    </p:anim>
                                  </p:childTnLst>
                                </p:cTn>
                              </p:par>
                              <p:par>
                                <p:cTn id="35" presetID="2" presetClass="entr" presetSubtype="3"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anim calcmode="lin" valueType="num">
                                      <p:cBhvr additive="base">
                                        <p:cTn id="37" dur="500" fill="hold"/>
                                        <p:tgtEl>
                                          <p:spTgt spid="36"/>
                                        </p:tgtEl>
                                        <p:attrNameLst>
                                          <p:attrName>ppt_x</p:attrName>
                                        </p:attrNameLst>
                                      </p:cBhvr>
                                      <p:tavLst>
                                        <p:tav tm="0">
                                          <p:val>
                                            <p:strVal val="1+#ppt_w/2"/>
                                          </p:val>
                                        </p:tav>
                                        <p:tav tm="100000">
                                          <p:val>
                                            <p:strVal val="#ppt_x"/>
                                          </p:val>
                                        </p:tav>
                                      </p:tavLst>
                                    </p:anim>
                                    <p:anim calcmode="lin" valueType="num">
                                      <p:cBhvr additive="base">
                                        <p:cTn id="38" dur="500" fill="hold"/>
                                        <p:tgtEl>
                                          <p:spTgt spid="36"/>
                                        </p:tgtEl>
                                        <p:attrNameLst>
                                          <p:attrName>ppt_y</p:attrName>
                                        </p:attrNameLst>
                                      </p:cBhvr>
                                      <p:tavLst>
                                        <p:tav tm="0">
                                          <p:val>
                                            <p:strVal val="0-#ppt_h/2"/>
                                          </p:val>
                                        </p:tav>
                                        <p:tav tm="100000">
                                          <p:val>
                                            <p:strVal val="#ppt_y"/>
                                          </p:val>
                                        </p:tav>
                                      </p:tavLst>
                                    </p:anim>
                                  </p:childTnLst>
                                </p:cTn>
                              </p:par>
                              <p:par>
                                <p:cTn id="39" presetID="22" presetClass="entr" presetSubtype="2" fill="hold" grpId="0" nodeType="withEffect">
                                  <p:stCondLst>
                                    <p:cond delay="0"/>
                                  </p:stCondLst>
                                  <p:childTnLst>
                                    <p:set>
                                      <p:cBhvr>
                                        <p:cTn id="40" dur="1" fill="hold">
                                          <p:stCondLst>
                                            <p:cond delay="0"/>
                                          </p:stCondLst>
                                        </p:cTn>
                                        <p:tgtEl>
                                          <p:spTgt spid="38"/>
                                        </p:tgtEl>
                                        <p:attrNameLst>
                                          <p:attrName>style.visibility</p:attrName>
                                        </p:attrNameLst>
                                      </p:cBhvr>
                                      <p:to>
                                        <p:strVal val="visible"/>
                                      </p:to>
                                    </p:set>
                                    <p:animEffect transition="in" filter="wipe(right)">
                                      <p:cBhvr>
                                        <p:cTn id="41" dur="500"/>
                                        <p:tgtEl>
                                          <p:spTgt spid="38"/>
                                        </p:tgtEl>
                                      </p:cBhvr>
                                    </p:animEffect>
                                  </p:childTnLst>
                                </p:cTn>
                              </p:par>
                              <p:par>
                                <p:cTn id="42" presetID="37" presetClass="entr" presetSubtype="0" fill="hold" grpId="0" nodeType="withEffect">
                                  <p:stCondLst>
                                    <p:cond delay="0"/>
                                  </p:stCondLst>
                                  <p:childTnLst>
                                    <p:set>
                                      <p:cBhvr>
                                        <p:cTn id="43" dur="1" fill="hold">
                                          <p:stCondLst>
                                            <p:cond delay="0"/>
                                          </p:stCondLst>
                                        </p:cTn>
                                        <p:tgtEl>
                                          <p:spTgt spid="30"/>
                                        </p:tgtEl>
                                        <p:attrNameLst>
                                          <p:attrName>style.visibility</p:attrName>
                                        </p:attrNameLst>
                                      </p:cBhvr>
                                      <p:to>
                                        <p:strVal val="visible"/>
                                      </p:to>
                                    </p:set>
                                    <p:animEffect transition="in" filter="fade">
                                      <p:cBhvr>
                                        <p:cTn id="44" dur="1000"/>
                                        <p:tgtEl>
                                          <p:spTgt spid="30"/>
                                        </p:tgtEl>
                                      </p:cBhvr>
                                    </p:animEffect>
                                    <p:anim calcmode="lin" valueType="num">
                                      <p:cBhvr>
                                        <p:cTn id="45" dur="1000" fill="hold"/>
                                        <p:tgtEl>
                                          <p:spTgt spid="30"/>
                                        </p:tgtEl>
                                        <p:attrNameLst>
                                          <p:attrName>ppt_x</p:attrName>
                                        </p:attrNameLst>
                                      </p:cBhvr>
                                      <p:tavLst>
                                        <p:tav tm="0">
                                          <p:val>
                                            <p:strVal val="#ppt_x"/>
                                          </p:val>
                                        </p:tav>
                                        <p:tav tm="100000">
                                          <p:val>
                                            <p:strVal val="#ppt_x"/>
                                          </p:val>
                                        </p:tav>
                                      </p:tavLst>
                                    </p:anim>
                                    <p:anim calcmode="lin" valueType="num">
                                      <p:cBhvr>
                                        <p:cTn id="46" dur="900" decel="100000" fill="hold"/>
                                        <p:tgtEl>
                                          <p:spTgt spid="30"/>
                                        </p:tgtEl>
                                        <p:attrNameLst>
                                          <p:attrName>ppt_y</p:attrName>
                                        </p:attrNameLst>
                                      </p:cBhvr>
                                      <p:tavLst>
                                        <p:tav tm="0">
                                          <p:val>
                                            <p:strVal val="#ppt_y+1"/>
                                          </p:val>
                                        </p:tav>
                                        <p:tav tm="100000">
                                          <p:val>
                                            <p:strVal val="#ppt_y-.03"/>
                                          </p:val>
                                        </p:tav>
                                      </p:tavLst>
                                    </p:anim>
                                    <p:anim calcmode="lin" valueType="num">
                                      <p:cBhvr>
                                        <p:cTn id="47" dur="100" accel="100000" fill="hold">
                                          <p:stCondLst>
                                            <p:cond delay="900"/>
                                          </p:stCondLst>
                                        </p:cTn>
                                        <p:tgtEl>
                                          <p:spTgt spid="30"/>
                                        </p:tgtEl>
                                        <p:attrNameLst>
                                          <p:attrName>ppt_y</p:attrName>
                                        </p:attrNameLst>
                                      </p:cBhvr>
                                      <p:tavLst>
                                        <p:tav tm="0">
                                          <p:val>
                                            <p:strVal val="#ppt_y-.03"/>
                                          </p:val>
                                        </p:tav>
                                        <p:tav tm="100000">
                                          <p:val>
                                            <p:strVal val="#ppt_y"/>
                                          </p:val>
                                        </p:tav>
                                      </p:tavLst>
                                    </p:anim>
                                  </p:childTnLst>
                                </p:cTn>
                              </p:par>
                              <p:par>
                                <p:cTn id="48" presetID="37" presetClass="entr" presetSubtype="0" fill="hold" grpId="0" nodeType="with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fade">
                                      <p:cBhvr>
                                        <p:cTn id="50" dur="1000"/>
                                        <p:tgtEl>
                                          <p:spTgt spid="31"/>
                                        </p:tgtEl>
                                      </p:cBhvr>
                                    </p:animEffect>
                                    <p:anim calcmode="lin" valueType="num">
                                      <p:cBhvr>
                                        <p:cTn id="51" dur="1000" fill="hold"/>
                                        <p:tgtEl>
                                          <p:spTgt spid="31"/>
                                        </p:tgtEl>
                                        <p:attrNameLst>
                                          <p:attrName>ppt_x</p:attrName>
                                        </p:attrNameLst>
                                      </p:cBhvr>
                                      <p:tavLst>
                                        <p:tav tm="0">
                                          <p:val>
                                            <p:strVal val="#ppt_x"/>
                                          </p:val>
                                        </p:tav>
                                        <p:tav tm="100000">
                                          <p:val>
                                            <p:strVal val="#ppt_x"/>
                                          </p:val>
                                        </p:tav>
                                      </p:tavLst>
                                    </p:anim>
                                    <p:anim calcmode="lin" valueType="num">
                                      <p:cBhvr>
                                        <p:cTn id="52" dur="900" decel="100000" fill="hold"/>
                                        <p:tgtEl>
                                          <p:spTgt spid="31"/>
                                        </p:tgtEl>
                                        <p:attrNameLst>
                                          <p:attrName>ppt_y</p:attrName>
                                        </p:attrNameLst>
                                      </p:cBhvr>
                                      <p:tavLst>
                                        <p:tav tm="0">
                                          <p:val>
                                            <p:strVal val="#ppt_y+1"/>
                                          </p:val>
                                        </p:tav>
                                        <p:tav tm="100000">
                                          <p:val>
                                            <p:strVal val="#ppt_y-.03"/>
                                          </p:val>
                                        </p:tav>
                                      </p:tavLst>
                                    </p:anim>
                                    <p:anim calcmode="lin" valueType="num">
                                      <p:cBhvr>
                                        <p:cTn id="53" dur="100" accel="100000" fill="hold">
                                          <p:stCondLst>
                                            <p:cond delay="900"/>
                                          </p:stCondLst>
                                        </p:cTn>
                                        <p:tgtEl>
                                          <p:spTgt spid="31"/>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p:bldP spid="33" grpId="0"/>
      <p:bldP spid="34" grpId="0"/>
      <p:bldP spid="35" grpId="0"/>
      <p:bldP spid="36" grpId="0"/>
      <p:bldP spid="38" grpId="0" animBg="1"/>
      <p:bldP spid="3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charset="-122"/>
              </a:rPr>
              <a:t>The 555 timer</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The 555 timer</a:t>
            </a:r>
            <a:endParaRPr lang="en-US" altLang="zh-CN" b="1" dirty="0">
              <a:ea typeface="宋体" charset="-122"/>
            </a:endParaRPr>
          </a:p>
        </p:txBody>
      </p:sp>
      <p:sp>
        <p:nvSpPr>
          <p:cNvPr id="37" name="Rectangle 20"/>
          <p:cNvSpPr>
            <a:spLocks noChangeArrowheads="1"/>
          </p:cNvSpPr>
          <p:nvPr/>
        </p:nvSpPr>
        <p:spPr bwMode="auto">
          <a:xfrm>
            <a:off x="1200200" y="2115344"/>
            <a:ext cx="4800600" cy="1295400"/>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pic>
        <p:nvPicPr>
          <p:cNvPr id="2" name="图片 1"/>
          <p:cNvPicPr>
            <a:picLocks noChangeAspect="1"/>
          </p:cNvPicPr>
          <p:nvPr/>
        </p:nvPicPr>
        <p:blipFill>
          <a:blip r:embed="rId2"/>
          <a:stretch>
            <a:fillRect/>
          </a:stretch>
        </p:blipFill>
        <p:spPr>
          <a:xfrm>
            <a:off x="2412380" y="2276872"/>
            <a:ext cx="4608165" cy="4392998"/>
          </a:xfrm>
          <a:prstGeom prst="rect">
            <a:avLst/>
          </a:prstGeom>
        </p:spPr>
      </p:pic>
    </p:spTree>
    <p:extLst>
      <p:ext uri="{BB962C8B-B14F-4D97-AF65-F5344CB8AC3E}">
        <p14:creationId xmlns:p14="http://schemas.microsoft.com/office/powerpoint/2010/main" val="29032685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charset="-122"/>
              </a:rPr>
              <a:t>The 555 timer</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The 555 timer</a:t>
            </a:r>
            <a:endParaRPr lang="en-US" altLang="zh-CN" b="1" dirty="0">
              <a:ea typeface="宋体" charset="-122"/>
            </a:endParaRPr>
          </a:p>
        </p:txBody>
      </p:sp>
      <p:sp>
        <p:nvSpPr>
          <p:cNvPr id="37" name="Rectangle 20"/>
          <p:cNvSpPr>
            <a:spLocks noChangeArrowheads="1"/>
          </p:cNvSpPr>
          <p:nvPr/>
        </p:nvSpPr>
        <p:spPr bwMode="auto">
          <a:xfrm>
            <a:off x="1200200" y="2115344"/>
            <a:ext cx="4800600" cy="1295400"/>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graphicFrame>
        <p:nvGraphicFramePr>
          <p:cNvPr id="18" name="Object 205"/>
          <p:cNvGraphicFramePr>
            <a:graphicFrameLocks noChangeAspect="1"/>
          </p:cNvGraphicFramePr>
          <p:nvPr>
            <p:extLst>
              <p:ext uri="{D42A27DB-BD31-4B8C-83A1-F6EECF244321}">
                <p14:modId xmlns:p14="http://schemas.microsoft.com/office/powerpoint/2010/main" val="1932895005"/>
              </p:ext>
            </p:extLst>
          </p:nvPr>
        </p:nvGraphicFramePr>
        <p:xfrm>
          <a:off x="3997647" y="3703018"/>
          <a:ext cx="2843213" cy="2913062"/>
        </p:xfrm>
        <a:graphic>
          <a:graphicData uri="http://schemas.openxmlformats.org/presentationml/2006/ole">
            <mc:AlternateContent xmlns:mc="http://schemas.openxmlformats.org/markup-compatibility/2006">
              <mc:Choice xmlns:v="urn:schemas-microsoft-com:vml" Requires="v">
                <p:oleObj spid="_x0000_s192674" name="CorelDRAW" r:id="rId3" imgW="1821421" imgH="1865213" progId="CorelDRAW.Graphic.13">
                  <p:embed/>
                </p:oleObj>
              </mc:Choice>
              <mc:Fallback>
                <p:oleObj name="CorelDRAW" r:id="rId3" imgW="1821421" imgH="1865213" progId="CorelDRAW.Graphic.1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7647" y="3703018"/>
                        <a:ext cx="2843213" cy="2913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 name="Text Box 17"/>
          <p:cNvSpPr txBox="1">
            <a:spLocks noChangeArrowheads="1"/>
          </p:cNvSpPr>
          <p:nvPr/>
        </p:nvSpPr>
        <p:spPr bwMode="auto">
          <a:xfrm>
            <a:off x="929208" y="2348880"/>
            <a:ext cx="7434064"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1" hangingPunct="1">
              <a:spcBef>
                <a:spcPct val="50000"/>
              </a:spcBef>
            </a:pPr>
            <a:r>
              <a:rPr lang="en-US" altLang="zh-CN" sz="2200" dirty="0">
                <a:ea typeface="宋体" panose="02010600030101010101" pitchFamily="2" charset="-122"/>
              </a:rPr>
              <a:t>The 555 timer can be configured in various ways, including as a one-shot. A basic one shot is shown. The pulse width is determined by </a:t>
            </a:r>
            <a:r>
              <a:rPr lang="en-US" altLang="zh-CN" sz="2200" i="1" dirty="0">
                <a:ea typeface="宋体" panose="02010600030101010101" pitchFamily="2" charset="-122"/>
              </a:rPr>
              <a:t>R</a:t>
            </a:r>
            <a:r>
              <a:rPr lang="en-US" altLang="zh-CN" sz="2200" baseline="-25000" dirty="0">
                <a:ea typeface="宋体" panose="02010600030101010101" pitchFamily="2" charset="-122"/>
              </a:rPr>
              <a:t>1</a:t>
            </a:r>
            <a:r>
              <a:rPr lang="en-US" altLang="zh-CN" sz="2200" i="1" dirty="0">
                <a:ea typeface="宋体" panose="02010600030101010101" pitchFamily="2" charset="-122"/>
              </a:rPr>
              <a:t>C</a:t>
            </a:r>
            <a:r>
              <a:rPr lang="en-US" altLang="zh-CN" sz="2200" baseline="-25000" dirty="0">
                <a:ea typeface="宋体" panose="02010600030101010101" pitchFamily="2" charset="-122"/>
              </a:rPr>
              <a:t>1</a:t>
            </a:r>
            <a:r>
              <a:rPr lang="en-US" altLang="zh-CN" sz="2200" dirty="0">
                <a:ea typeface="宋体" panose="02010600030101010101" pitchFamily="2" charset="-122"/>
              </a:rPr>
              <a:t> and is approximately </a:t>
            </a:r>
            <a:r>
              <a:rPr lang="en-US" altLang="zh-CN" sz="2200" i="1" dirty="0" err="1">
                <a:ea typeface="宋体" panose="02010600030101010101" pitchFamily="2" charset="-122"/>
              </a:rPr>
              <a:t>t</a:t>
            </a:r>
            <a:r>
              <a:rPr lang="en-US" altLang="zh-CN" sz="2200" i="1" baseline="-25000" dirty="0" err="1">
                <a:ea typeface="宋体" panose="02010600030101010101" pitchFamily="2" charset="-122"/>
              </a:rPr>
              <a:t>W</a:t>
            </a:r>
            <a:r>
              <a:rPr lang="en-US" altLang="zh-CN" sz="2200" dirty="0">
                <a:ea typeface="宋体" panose="02010600030101010101" pitchFamily="2" charset="-122"/>
              </a:rPr>
              <a:t> = 1.1</a:t>
            </a:r>
            <a:r>
              <a:rPr lang="en-US" altLang="zh-CN" sz="2200" i="1" dirty="0">
                <a:ea typeface="宋体" panose="02010600030101010101" pitchFamily="2" charset="-122"/>
              </a:rPr>
              <a:t>R</a:t>
            </a:r>
            <a:r>
              <a:rPr lang="en-US" altLang="zh-CN" sz="2200" baseline="-25000" dirty="0">
                <a:ea typeface="宋体" panose="02010600030101010101" pitchFamily="2" charset="-122"/>
              </a:rPr>
              <a:t>1</a:t>
            </a:r>
            <a:r>
              <a:rPr lang="en-US" altLang="zh-CN" sz="2200" i="1" dirty="0">
                <a:ea typeface="宋体" panose="02010600030101010101" pitchFamily="2" charset="-122"/>
              </a:rPr>
              <a:t>C</a:t>
            </a:r>
            <a:r>
              <a:rPr lang="en-US" altLang="zh-CN" sz="2200" baseline="-25000" dirty="0">
                <a:ea typeface="宋体" panose="02010600030101010101" pitchFamily="2" charset="-122"/>
              </a:rPr>
              <a:t>1</a:t>
            </a:r>
            <a:r>
              <a:rPr lang="en-US" altLang="zh-CN" sz="2200" dirty="0">
                <a:ea typeface="宋体" panose="02010600030101010101" pitchFamily="2" charset="-122"/>
              </a:rPr>
              <a:t>. </a:t>
            </a:r>
          </a:p>
        </p:txBody>
      </p:sp>
      <p:sp>
        <p:nvSpPr>
          <p:cNvPr id="21" name="Text Box 176"/>
          <p:cNvSpPr txBox="1">
            <a:spLocks noChangeArrowheads="1"/>
          </p:cNvSpPr>
          <p:nvPr/>
        </p:nvSpPr>
        <p:spPr bwMode="auto">
          <a:xfrm>
            <a:off x="1505272" y="5092080"/>
            <a:ext cx="23622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dirty="0">
                <a:ea typeface="宋体" panose="02010600030101010101" pitchFamily="2" charset="-122"/>
              </a:rPr>
              <a:t>The trigger is a negative-going pulse.</a:t>
            </a:r>
          </a:p>
        </p:txBody>
      </p:sp>
      <p:grpSp>
        <p:nvGrpSpPr>
          <p:cNvPr id="22" name="Group 186"/>
          <p:cNvGrpSpPr>
            <a:grpSpLocks/>
          </p:cNvGrpSpPr>
          <p:nvPr/>
        </p:nvGrpSpPr>
        <p:grpSpPr bwMode="auto">
          <a:xfrm>
            <a:off x="3334072" y="5549280"/>
            <a:ext cx="685800" cy="304800"/>
            <a:chOff x="1152" y="4512"/>
            <a:chExt cx="432" cy="192"/>
          </a:xfrm>
        </p:grpSpPr>
        <p:sp>
          <p:nvSpPr>
            <p:cNvPr id="23" name="Line 178"/>
            <p:cNvSpPr>
              <a:spLocks noChangeShapeType="1"/>
            </p:cNvSpPr>
            <p:nvPr/>
          </p:nvSpPr>
          <p:spPr bwMode="auto">
            <a:xfrm>
              <a:off x="1152" y="4512"/>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Line 182"/>
            <p:cNvSpPr>
              <a:spLocks noChangeShapeType="1"/>
            </p:cNvSpPr>
            <p:nvPr/>
          </p:nvSpPr>
          <p:spPr bwMode="auto">
            <a:xfrm>
              <a:off x="1344" y="4512"/>
              <a:ext cx="0"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Line 183"/>
            <p:cNvSpPr>
              <a:spLocks noChangeShapeType="1"/>
            </p:cNvSpPr>
            <p:nvPr/>
          </p:nvSpPr>
          <p:spPr bwMode="auto">
            <a:xfrm>
              <a:off x="1344" y="4704"/>
              <a:ext cx="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Line 184"/>
            <p:cNvSpPr>
              <a:spLocks noChangeShapeType="1"/>
            </p:cNvSpPr>
            <p:nvPr/>
          </p:nvSpPr>
          <p:spPr bwMode="auto">
            <a:xfrm flipV="1">
              <a:off x="1440" y="4512"/>
              <a:ext cx="0"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 name="Line 185"/>
            <p:cNvSpPr>
              <a:spLocks noChangeShapeType="1"/>
            </p:cNvSpPr>
            <p:nvPr/>
          </p:nvSpPr>
          <p:spPr bwMode="auto">
            <a:xfrm>
              <a:off x="1440" y="4512"/>
              <a:ext cx="1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1" name="Text Box 187"/>
          <p:cNvSpPr txBox="1">
            <a:spLocks noChangeArrowheads="1"/>
          </p:cNvSpPr>
          <p:nvPr/>
        </p:nvSpPr>
        <p:spPr bwMode="auto">
          <a:xfrm>
            <a:off x="4858072" y="4541218"/>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ea typeface="宋体" panose="02010600030101010101" pitchFamily="2" charset="-122"/>
              </a:rPr>
              <a:t>RESET</a:t>
            </a:r>
          </a:p>
        </p:txBody>
      </p:sp>
      <p:sp>
        <p:nvSpPr>
          <p:cNvPr id="42" name="Text Box 188"/>
          <p:cNvSpPr txBox="1">
            <a:spLocks noChangeArrowheads="1"/>
          </p:cNvSpPr>
          <p:nvPr/>
        </p:nvSpPr>
        <p:spPr bwMode="auto">
          <a:xfrm>
            <a:off x="4858072" y="4769818"/>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ea typeface="宋体" panose="02010600030101010101" pitchFamily="2" charset="-122"/>
              </a:rPr>
              <a:t>DISCH</a:t>
            </a:r>
          </a:p>
        </p:txBody>
      </p:sp>
      <p:sp>
        <p:nvSpPr>
          <p:cNvPr id="43" name="Text Box 189"/>
          <p:cNvSpPr txBox="1">
            <a:spLocks noChangeArrowheads="1"/>
          </p:cNvSpPr>
          <p:nvPr/>
        </p:nvSpPr>
        <p:spPr bwMode="auto">
          <a:xfrm>
            <a:off x="4858072" y="5150818"/>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ea typeface="宋体" panose="02010600030101010101" pitchFamily="2" charset="-122"/>
              </a:rPr>
              <a:t>THRES</a:t>
            </a:r>
          </a:p>
        </p:txBody>
      </p:sp>
      <p:sp>
        <p:nvSpPr>
          <p:cNvPr id="44" name="Text Box 190"/>
          <p:cNvSpPr txBox="1">
            <a:spLocks noChangeArrowheads="1"/>
          </p:cNvSpPr>
          <p:nvPr/>
        </p:nvSpPr>
        <p:spPr bwMode="auto">
          <a:xfrm>
            <a:off x="4858072" y="5595318"/>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ea typeface="宋体" panose="02010600030101010101" pitchFamily="2" charset="-122"/>
              </a:rPr>
              <a:t>TRIG</a:t>
            </a:r>
          </a:p>
        </p:txBody>
      </p:sp>
      <p:sp>
        <p:nvSpPr>
          <p:cNvPr id="45" name="Text Box 191"/>
          <p:cNvSpPr txBox="1">
            <a:spLocks noChangeArrowheads="1"/>
          </p:cNvSpPr>
          <p:nvPr/>
        </p:nvSpPr>
        <p:spPr bwMode="auto">
          <a:xfrm>
            <a:off x="5162872" y="5836618"/>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ea typeface="宋体" panose="02010600030101010101" pitchFamily="2" charset="-122"/>
              </a:rPr>
              <a:t>GND</a:t>
            </a:r>
          </a:p>
        </p:txBody>
      </p:sp>
      <p:sp>
        <p:nvSpPr>
          <p:cNvPr id="46" name="Text Box 192"/>
          <p:cNvSpPr txBox="1">
            <a:spLocks noChangeArrowheads="1"/>
          </p:cNvSpPr>
          <p:nvPr/>
        </p:nvSpPr>
        <p:spPr bwMode="auto">
          <a:xfrm>
            <a:off x="5543872" y="5608018"/>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ea typeface="宋体" panose="02010600030101010101" pitchFamily="2" charset="-122"/>
              </a:rPr>
              <a:t>CONT</a:t>
            </a:r>
          </a:p>
        </p:txBody>
      </p:sp>
      <p:sp>
        <p:nvSpPr>
          <p:cNvPr id="47" name="Text Box 193"/>
          <p:cNvSpPr txBox="1">
            <a:spLocks noChangeArrowheads="1"/>
          </p:cNvSpPr>
          <p:nvPr/>
        </p:nvSpPr>
        <p:spPr bwMode="auto">
          <a:xfrm>
            <a:off x="5670872" y="5188918"/>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ea typeface="宋体" panose="02010600030101010101" pitchFamily="2" charset="-122"/>
              </a:rPr>
              <a:t>OUT</a:t>
            </a:r>
          </a:p>
        </p:txBody>
      </p:sp>
      <p:sp>
        <p:nvSpPr>
          <p:cNvPr id="48" name="Text Box 194"/>
          <p:cNvSpPr txBox="1">
            <a:spLocks noChangeArrowheads="1"/>
          </p:cNvSpPr>
          <p:nvPr/>
        </p:nvSpPr>
        <p:spPr bwMode="auto">
          <a:xfrm>
            <a:off x="5620072" y="4541218"/>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ea typeface="宋体" panose="02010600030101010101" pitchFamily="2" charset="-122"/>
              </a:rPr>
              <a:t>V</a:t>
            </a:r>
            <a:r>
              <a:rPr lang="en-US" altLang="zh-CN" sz="1400" baseline="-25000">
                <a:ea typeface="宋体" panose="02010600030101010101" pitchFamily="2" charset="-122"/>
              </a:rPr>
              <a:t>CC</a:t>
            </a:r>
          </a:p>
        </p:txBody>
      </p:sp>
      <p:sp>
        <p:nvSpPr>
          <p:cNvPr id="49" name="Text Box 195"/>
          <p:cNvSpPr txBox="1">
            <a:spLocks noChangeArrowheads="1"/>
          </p:cNvSpPr>
          <p:nvPr/>
        </p:nvSpPr>
        <p:spPr bwMode="auto">
          <a:xfrm>
            <a:off x="5581972" y="3466480"/>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ea typeface="宋体" panose="02010600030101010101" pitchFamily="2" charset="-122"/>
              </a:rPr>
              <a:t>+V</a:t>
            </a:r>
            <a:r>
              <a:rPr lang="en-US" altLang="zh-CN" sz="1400" baseline="-25000">
                <a:ea typeface="宋体" panose="02010600030101010101" pitchFamily="2" charset="-122"/>
              </a:rPr>
              <a:t>CC</a:t>
            </a:r>
          </a:p>
        </p:txBody>
      </p:sp>
      <p:grpSp>
        <p:nvGrpSpPr>
          <p:cNvPr id="50" name="Group 206"/>
          <p:cNvGrpSpPr>
            <a:grpSpLocks/>
          </p:cNvGrpSpPr>
          <p:nvPr/>
        </p:nvGrpSpPr>
        <p:grpSpPr bwMode="auto">
          <a:xfrm>
            <a:off x="6915472" y="5074618"/>
            <a:ext cx="1295400" cy="322262"/>
            <a:chOff x="3984" y="2821"/>
            <a:chExt cx="816" cy="203"/>
          </a:xfrm>
        </p:grpSpPr>
        <p:sp>
          <p:nvSpPr>
            <p:cNvPr id="51" name="Line 196"/>
            <p:cNvSpPr>
              <a:spLocks noChangeShapeType="1"/>
            </p:cNvSpPr>
            <p:nvPr/>
          </p:nvSpPr>
          <p:spPr bwMode="auto">
            <a:xfrm>
              <a:off x="3984" y="3013"/>
              <a:ext cx="192" cy="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 name="Line 198"/>
            <p:cNvSpPr>
              <a:spLocks noChangeShapeType="1"/>
            </p:cNvSpPr>
            <p:nvPr/>
          </p:nvSpPr>
          <p:spPr bwMode="auto">
            <a:xfrm flipV="1">
              <a:off x="4176" y="2821"/>
              <a:ext cx="0" cy="192"/>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 name="Line 199"/>
            <p:cNvSpPr>
              <a:spLocks noChangeShapeType="1"/>
            </p:cNvSpPr>
            <p:nvPr/>
          </p:nvSpPr>
          <p:spPr bwMode="auto">
            <a:xfrm>
              <a:off x="4176" y="2832"/>
              <a:ext cx="432" cy="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200"/>
            <p:cNvSpPr>
              <a:spLocks noChangeShapeType="1"/>
            </p:cNvSpPr>
            <p:nvPr/>
          </p:nvSpPr>
          <p:spPr bwMode="auto">
            <a:xfrm>
              <a:off x="4608" y="2832"/>
              <a:ext cx="0" cy="192"/>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Line 201"/>
            <p:cNvSpPr>
              <a:spLocks noChangeShapeType="1"/>
            </p:cNvSpPr>
            <p:nvPr/>
          </p:nvSpPr>
          <p:spPr bwMode="auto">
            <a:xfrm>
              <a:off x="4608" y="3024"/>
              <a:ext cx="192" cy="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6" name="Text Box 202"/>
          <p:cNvSpPr txBox="1">
            <a:spLocks noChangeArrowheads="1"/>
          </p:cNvSpPr>
          <p:nvPr/>
        </p:nvSpPr>
        <p:spPr bwMode="auto">
          <a:xfrm>
            <a:off x="6915472" y="5396880"/>
            <a:ext cx="1447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1600" i="1">
                <a:ea typeface="宋体" panose="02010600030101010101" pitchFamily="2" charset="-122"/>
              </a:rPr>
              <a:t>t</a:t>
            </a:r>
            <a:r>
              <a:rPr lang="en-US" altLang="zh-CN" sz="1600" i="1" baseline="-25000">
                <a:ea typeface="宋体" panose="02010600030101010101" pitchFamily="2" charset="-122"/>
              </a:rPr>
              <a:t>W</a:t>
            </a:r>
            <a:r>
              <a:rPr lang="en-US" altLang="zh-CN" sz="1600">
                <a:ea typeface="宋体" panose="02010600030101010101" pitchFamily="2" charset="-122"/>
              </a:rPr>
              <a:t> = 1.1</a:t>
            </a:r>
            <a:r>
              <a:rPr lang="en-US" altLang="zh-CN" sz="1600" i="1">
                <a:ea typeface="宋体" panose="02010600030101010101" pitchFamily="2" charset="-122"/>
              </a:rPr>
              <a:t>R</a:t>
            </a:r>
            <a:r>
              <a:rPr lang="en-US" altLang="zh-CN" sz="1600" baseline="-25000">
                <a:ea typeface="宋体" panose="02010600030101010101" pitchFamily="2" charset="-122"/>
              </a:rPr>
              <a:t>1</a:t>
            </a:r>
            <a:r>
              <a:rPr lang="en-US" altLang="zh-CN" sz="1600" i="1">
                <a:ea typeface="宋体" panose="02010600030101010101" pitchFamily="2" charset="-122"/>
              </a:rPr>
              <a:t>C</a:t>
            </a:r>
            <a:r>
              <a:rPr lang="en-US" altLang="zh-CN" sz="1600" baseline="-25000">
                <a:ea typeface="宋体" panose="02010600030101010101" pitchFamily="2" charset="-122"/>
              </a:rPr>
              <a:t>1</a:t>
            </a:r>
            <a:endParaRPr lang="en-US" altLang="zh-CN" sz="1600">
              <a:ea typeface="宋体" panose="02010600030101010101" pitchFamily="2" charset="-122"/>
            </a:endParaRPr>
          </a:p>
        </p:txBody>
      </p:sp>
      <p:sp>
        <p:nvSpPr>
          <p:cNvPr id="57" name="Text Box 203"/>
          <p:cNvSpPr txBox="1">
            <a:spLocks noChangeArrowheads="1"/>
          </p:cNvSpPr>
          <p:nvPr/>
        </p:nvSpPr>
        <p:spPr bwMode="auto">
          <a:xfrm>
            <a:off x="4477072" y="6006480"/>
            <a:ext cx="5334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1600" i="1">
                <a:ea typeface="宋体" panose="02010600030101010101" pitchFamily="2" charset="-122"/>
              </a:rPr>
              <a:t>C</a:t>
            </a:r>
            <a:r>
              <a:rPr lang="en-US" altLang="zh-CN" sz="1600" baseline="-25000">
                <a:ea typeface="宋体" panose="02010600030101010101" pitchFamily="2" charset="-122"/>
              </a:rPr>
              <a:t>1</a:t>
            </a:r>
            <a:endParaRPr lang="en-US" altLang="zh-CN" sz="1600">
              <a:ea typeface="宋体" panose="02010600030101010101" pitchFamily="2" charset="-122"/>
            </a:endParaRPr>
          </a:p>
        </p:txBody>
      </p:sp>
      <p:sp>
        <p:nvSpPr>
          <p:cNvPr id="58" name="Text Box 204"/>
          <p:cNvSpPr txBox="1">
            <a:spLocks noChangeArrowheads="1"/>
          </p:cNvSpPr>
          <p:nvPr/>
        </p:nvSpPr>
        <p:spPr bwMode="auto">
          <a:xfrm>
            <a:off x="4400872" y="425388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1600" i="1">
                <a:ea typeface="宋体" panose="02010600030101010101" pitchFamily="2" charset="-122"/>
              </a:rPr>
              <a:t>R</a:t>
            </a:r>
            <a:r>
              <a:rPr lang="en-US" altLang="zh-CN" sz="1600" baseline="-25000">
                <a:ea typeface="宋体" panose="02010600030101010101" pitchFamily="2" charset="-122"/>
              </a:rPr>
              <a:t>1</a:t>
            </a:r>
            <a:endParaRPr lang="en-US" altLang="zh-CN" sz="1600">
              <a:ea typeface="宋体" panose="02010600030101010101" pitchFamily="2" charset="-122"/>
            </a:endParaRPr>
          </a:p>
        </p:txBody>
      </p:sp>
    </p:spTree>
    <p:extLst>
      <p:ext uri="{BB962C8B-B14F-4D97-AF65-F5344CB8AC3E}">
        <p14:creationId xmlns:p14="http://schemas.microsoft.com/office/powerpoint/2010/main" val="2205413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500"/>
                                        <p:tgtEl>
                                          <p:spTgt spid="22"/>
                                        </p:tgtEl>
                                      </p:cBhvr>
                                    </p:animEffect>
                                  </p:childTnLst>
                                </p:cTn>
                              </p:par>
                              <p:par>
                                <p:cTn id="13" presetID="22" presetClass="entr" presetSubtype="8" fill="hold" nodeType="with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wipe(left)">
                                      <p:cBhvr>
                                        <p:cTn id="15" dur="500"/>
                                        <p:tgtEl>
                                          <p:spTgt spid="50"/>
                                        </p:tgtEl>
                                      </p:cBhvr>
                                    </p:animEffect>
                                  </p:childTnLst>
                                </p:cTn>
                              </p:par>
                            </p:childTnLst>
                          </p:cTn>
                        </p:par>
                        <p:par>
                          <p:cTn id="16" fill="hold">
                            <p:stCondLst>
                              <p:cond delay="1000"/>
                            </p:stCondLst>
                            <p:childTnLst>
                              <p:par>
                                <p:cTn id="17" presetID="37" presetClass="entr" presetSubtype="0" fill="hold" grpId="0" nodeType="after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fade">
                                      <p:cBhvr>
                                        <p:cTn id="19" dur="1000"/>
                                        <p:tgtEl>
                                          <p:spTgt spid="56"/>
                                        </p:tgtEl>
                                      </p:cBhvr>
                                    </p:animEffect>
                                    <p:anim calcmode="lin" valueType="num">
                                      <p:cBhvr>
                                        <p:cTn id="20" dur="1000" fill="hold"/>
                                        <p:tgtEl>
                                          <p:spTgt spid="56"/>
                                        </p:tgtEl>
                                        <p:attrNameLst>
                                          <p:attrName>ppt_x</p:attrName>
                                        </p:attrNameLst>
                                      </p:cBhvr>
                                      <p:tavLst>
                                        <p:tav tm="0">
                                          <p:val>
                                            <p:strVal val="#ppt_x"/>
                                          </p:val>
                                        </p:tav>
                                        <p:tav tm="100000">
                                          <p:val>
                                            <p:strVal val="#ppt_x"/>
                                          </p:val>
                                        </p:tav>
                                      </p:tavLst>
                                    </p:anim>
                                    <p:anim calcmode="lin" valueType="num">
                                      <p:cBhvr>
                                        <p:cTn id="21" dur="900" decel="100000" fill="hold"/>
                                        <p:tgtEl>
                                          <p:spTgt spid="56"/>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5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5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charset="-122"/>
              </a:rPr>
              <a:t>The 555 timer</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The 555 timer</a:t>
            </a:r>
            <a:endParaRPr lang="en-US" altLang="zh-CN" b="1" dirty="0">
              <a:ea typeface="宋体" charset="-122"/>
            </a:endParaRPr>
          </a:p>
        </p:txBody>
      </p:sp>
      <p:sp>
        <p:nvSpPr>
          <p:cNvPr id="37" name="Rectangle 20"/>
          <p:cNvSpPr>
            <a:spLocks noChangeArrowheads="1"/>
          </p:cNvSpPr>
          <p:nvPr/>
        </p:nvSpPr>
        <p:spPr bwMode="auto">
          <a:xfrm>
            <a:off x="1200200" y="2115344"/>
            <a:ext cx="4800600" cy="1295400"/>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pic>
        <p:nvPicPr>
          <p:cNvPr id="2" name="图片 1"/>
          <p:cNvPicPr>
            <a:picLocks noChangeAspect="1"/>
          </p:cNvPicPr>
          <p:nvPr/>
        </p:nvPicPr>
        <p:blipFill>
          <a:blip r:embed="rId2"/>
          <a:stretch>
            <a:fillRect/>
          </a:stretch>
        </p:blipFill>
        <p:spPr>
          <a:xfrm>
            <a:off x="2123728" y="2240684"/>
            <a:ext cx="4752528" cy="4500684"/>
          </a:xfrm>
          <a:prstGeom prst="rect">
            <a:avLst/>
          </a:prstGeom>
        </p:spPr>
      </p:pic>
    </p:spTree>
    <p:extLst>
      <p:ext uri="{BB962C8B-B14F-4D97-AF65-F5344CB8AC3E}">
        <p14:creationId xmlns:p14="http://schemas.microsoft.com/office/powerpoint/2010/main" val="42594956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charset="-122"/>
              </a:rPr>
              <a:t>The 555 timer</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The 555 timer</a:t>
            </a:r>
            <a:endParaRPr lang="en-US" altLang="zh-CN" b="1" dirty="0">
              <a:ea typeface="宋体" charset="-122"/>
            </a:endParaRPr>
          </a:p>
        </p:txBody>
      </p:sp>
      <p:sp>
        <p:nvSpPr>
          <p:cNvPr id="37" name="Rectangle 20"/>
          <p:cNvSpPr>
            <a:spLocks noChangeArrowheads="1"/>
          </p:cNvSpPr>
          <p:nvPr/>
        </p:nvSpPr>
        <p:spPr bwMode="auto">
          <a:xfrm>
            <a:off x="1200200" y="2115344"/>
            <a:ext cx="4800600" cy="1295400"/>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pic>
        <p:nvPicPr>
          <p:cNvPr id="3" name="图片 2"/>
          <p:cNvPicPr>
            <a:picLocks noChangeAspect="1"/>
          </p:cNvPicPr>
          <p:nvPr/>
        </p:nvPicPr>
        <p:blipFill>
          <a:blip r:embed="rId2"/>
          <a:stretch>
            <a:fillRect/>
          </a:stretch>
        </p:blipFill>
        <p:spPr>
          <a:xfrm>
            <a:off x="2339752" y="2249523"/>
            <a:ext cx="4896544" cy="4499211"/>
          </a:xfrm>
          <a:prstGeom prst="rect">
            <a:avLst/>
          </a:prstGeom>
        </p:spPr>
      </p:pic>
    </p:spTree>
    <p:extLst>
      <p:ext uri="{BB962C8B-B14F-4D97-AF65-F5344CB8AC3E}">
        <p14:creationId xmlns:p14="http://schemas.microsoft.com/office/powerpoint/2010/main" val="20953466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charset="-122"/>
              </a:rPr>
              <a:t>The 555 timer</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The 555 timer</a:t>
            </a:r>
            <a:endParaRPr lang="en-US" altLang="zh-CN" b="1" dirty="0">
              <a:ea typeface="宋体" charset="-122"/>
            </a:endParaRPr>
          </a:p>
        </p:txBody>
      </p:sp>
      <p:sp>
        <p:nvSpPr>
          <p:cNvPr id="37" name="Rectangle 20"/>
          <p:cNvSpPr>
            <a:spLocks noChangeArrowheads="1"/>
          </p:cNvSpPr>
          <p:nvPr/>
        </p:nvSpPr>
        <p:spPr bwMode="auto">
          <a:xfrm>
            <a:off x="1200200" y="2115344"/>
            <a:ext cx="4800600" cy="1295400"/>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pic>
        <p:nvPicPr>
          <p:cNvPr id="2" name="图片 1"/>
          <p:cNvPicPr>
            <a:picLocks noChangeAspect="1"/>
          </p:cNvPicPr>
          <p:nvPr/>
        </p:nvPicPr>
        <p:blipFill>
          <a:blip r:embed="rId2"/>
          <a:stretch>
            <a:fillRect/>
          </a:stretch>
        </p:blipFill>
        <p:spPr>
          <a:xfrm>
            <a:off x="2264974" y="2276873"/>
            <a:ext cx="5331362" cy="3960440"/>
          </a:xfrm>
          <a:prstGeom prst="rect">
            <a:avLst/>
          </a:prstGeom>
        </p:spPr>
      </p:pic>
      <p:sp>
        <p:nvSpPr>
          <p:cNvPr id="8" name="Text Box 37"/>
          <p:cNvSpPr txBox="1">
            <a:spLocks noChangeArrowheads="1"/>
          </p:cNvSpPr>
          <p:nvPr/>
        </p:nvSpPr>
        <p:spPr bwMode="auto">
          <a:xfrm>
            <a:off x="2915816" y="6310481"/>
            <a:ext cx="324036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spcBef>
                <a:spcPct val="50000"/>
              </a:spcBef>
            </a:pPr>
            <a:r>
              <a:rPr lang="en-US" altLang="zh-CN" sz="2200" i="1" dirty="0" smtClean="0">
                <a:ea typeface="宋体" panose="02010600030101010101" pitchFamily="2" charset="-122"/>
              </a:rPr>
              <a:t>t</a:t>
            </a:r>
            <a:r>
              <a:rPr lang="en-US" altLang="zh-CN" sz="2200" dirty="0" smtClean="0">
                <a:ea typeface="宋体" panose="02010600030101010101" pitchFamily="2" charset="-122"/>
              </a:rPr>
              <a:t> </a:t>
            </a:r>
            <a:r>
              <a:rPr lang="en-US" altLang="zh-CN" sz="2200" dirty="0">
                <a:ea typeface="宋体" panose="02010600030101010101" pitchFamily="2" charset="-122"/>
              </a:rPr>
              <a:t>= </a:t>
            </a:r>
            <a:r>
              <a:rPr lang="en-US" altLang="zh-CN" sz="2200" i="1" dirty="0" err="1" smtClean="0">
                <a:ea typeface="宋体" panose="02010600030101010101" pitchFamily="2" charset="-122"/>
              </a:rPr>
              <a:t>RC</a:t>
            </a:r>
            <a:r>
              <a:rPr lang="en-US" altLang="zh-CN" sz="2200" dirty="0" err="1" smtClean="0">
                <a:ea typeface="宋体" panose="02010600030101010101" pitchFamily="2" charset="-122"/>
              </a:rPr>
              <a:t>ln</a:t>
            </a:r>
            <a:r>
              <a:rPr lang="en-US" altLang="zh-CN" sz="2200" dirty="0">
                <a:ea typeface="宋体" panose="02010600030101010101" pitchFamily="2" charset="-122"/>
              </a:rPr>
              <a:t>([(</a:t>
            </a:r>
            <a:r>
              <a:rPr lang="en-US" altLang="zh-CN" sz="2200" i="1" dirty="0">
                <a:ea typeface="宋体" panose="02010600030101010101" pitchFamily="2" charset="-122"/>
              </a:rPr>
              <a:t>V</a:t>
            </a:r>
            <a:r>
              <a:rPr lang="en-US" altLang="zh-CN" sz="2200" baseline="-25000" dirty="0">
                <a:ea typeface="宋体" panose="02010600030101010101" pitchFamily="2" charset="-122"/>
              </a:rPr>
              <a:t>1</a:t>
            </a:r>
            <a:r>
              <a:rPr lang="en-US" altLang="zh-CN" sz="2200" i="1" dirty="0">
                <a:ea typeface="宋体" panose="02010600030101010101" pitchFamily="2" charset="-122"/>
              </a:rPr>
              <a:t>-V</a:t>
            </a:r>
            <a:r>
              <a:rPr lang="en-US" altLang="zh-CN" sz="2200" baseline="-25000" dirty="0">
                <a:ea typeface="宋体" panose="02010600030101010101" pitchFamily="2" charset="-122"/>
              </a:rPr>
              <a:t>0</a:t>
            </a:r>
            <a:r>
              <a:rPr lang="en-US" altLang="zh-CN" sz="2200" dirty="0">
                <a:ea typeface="宋体" panose="02010600030101010101" pitchFamily="2" charset="-122"/>
              </a:rPr>
              <a:t>)</a:t>
            </a:r>
            <a:r>
              <a:rPr lang="en-US" altLang="zh-CN" sz="2200" i="1" dirty="0">
                <a:ea typeface="宋体" panose="02010600030101010101" pitchFamily="2" charset="-122"/>
              </a:rPr>
              <a:t>/</a:t>
            </a:r>
            <a:r>
              <a:rPr lang="en-US" altLang="zh-CN" sz="2200" dirty="0">
                <a:ea typeface="宋体" panose="02010600030101010101" pitchFamily="2" charset="-122"/>
              </a:rPr>
              <a:t>(</a:t>
            </a:r>
            <a:r>
              <a:rPr lang="en-US" altLang="zh-CN" sz="2200" i="1" dirty="0">
                <a:ea typeface="宋体" panose="02010600030101010101" pitchFamily="2" charset="-122"/>
              </a:rPr>
              <a:t>V</a:t>
            </a:r>
            <a:r>
              <a:rPr lang="en-US" altLang="zh-CN" sz="2200" baseline="-25000" dirty="0">
                <a:ea typeface="宋体" panose="02010600030101010101" pitchFamily="2" charset="-122"/>
              </a:rPr>
              <a:t>1</a:t>
            </a:r>
            <a:r>
              <a:rPr lang="en-US" altLang="zh-CN" sz="2200" i="1" dirty="0">
                <a:ea typeface="宋体" panose="02010600030101010101" pitchFamily="2" charset="-122"/>
              </a:rPr>
              <a:t>-V</a:t>
            </a:r>
            <a:r>
              <a:rPr lang="en-US" altLang="zh-CN" sz="2200" i="1" baseline="-25000" dirty="0">
                <a:ea typeface="宋体" panose="02010600030101010101" pitchFamily="2" charset="-122"/>
              </a:rPr>
              <a:t>t</a:t>
            </a:r>
            <a:r>
              <a:rPr lang="en-US" altLang="zh-CN" sz="2200" dirty="0">
                <a:ea typeface="宋体" panose="02010600030101010101" pitchFamily="2" charset="-122"/>
              </a:rPr>
              <a:t>)])</a:t>
            </a:r>
          </a:p>
        </p:txBody>
      </p:sp>
    </p:spTree>
    <p:extLst>
      <p:ext uri="{BB962C8B-B14F-4D97-AF65-F5344CB8AC3E}">
        <p14:creationId xmlns:p14="http://schemas.microsoft.com/office/powerpoint/2010/main" val="433101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charset="-122"/>
              </a:rPr>
              <a:t>The 555 timer</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The 555 timer</a:t>
            </a:r>
            <a:endParaRPr lang="en-US" altLang="zh-CN" b="1" dirty="0">
              <a:ea typeface="宋体" charset="-122"/>
            </a:endParaRPr>
          </a:p>
        </p:txBody>
      </p:sp>
      <p:sp>
        <p:nvSpPr>
          <p:cNvPr id="37" name="Rectangle 20"/>
          <p:cNvSpPr>
            <a:spLocks noChangeArrowheads="1"/>
          </p:cNvSpPr>
          <p:nvPr/>
        </p:nvSpPr>
        <p:spPr bwMode="auto">
          <a:xfrm>
            <a:off x="1200200" y="2115344"/>
            <a:ext cx="4800600" cy="1295400"/>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graphicFrame>
        <p:nvGraphicFramePr>
          <p:cNvPr id="33" name="Object 2"/>
          <p:cNvGraphicFramePr>
            <a:graphicFrameLocks noChangeAspect="1"/>
          </p:cNvGraphicFramePr>
          <p:nvPr>
            <p:extLst>
              <p:ext uri="{D42A27DB-BD31-4B8C-83A1-F6EECF244321}">
                <p14:modId xmlns:p14="http://schemas.microsoft.com/office/powerpoint/2010/main" val="3422771372"/>
              </p:ext>
            </p:extLst>
          </p:nvPr>
        </p:nvGraphicFramePr>
        <p:xfrm>
          <a:off x="3481015" y="3756298"/>
          <a:ext cx="2843213" cy="2913062"/>
        </p:xfrm>
        <a:graphic>
          <a:graphicData uri="http://schemas.openxmlformats.org/presentationml/2006/ole">
            <mc:AlternateContent xmlns:mc="http://schemas.openxmlformats.org/markup-compatibility/2006">
              <mc:Choice xmlns:v="urn:schemas-microsoft-com:vml" Requires="v">
                <p:oleObj spid="_x0000_s193697" name="CorelDRAW" r:id="rId3" imgW="1821421" imgH="1865213" progId="CorelDRAW.Graphic.13">
                  <p:embed/>
                </p:oleObj>
              </mc:Choice>
              <mc:Fallback>
                <p:oleObj name="CorelDRAW" r:id="rId3" imgW="1821421" imgH="1865213" progId="CorelDRAW.Graphic.1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1015" y="3756298"/>
                        <a:ext cx="2843213" cy="2913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4" name="Group 8"/>
          <p:cNvGrpSpPr>
            <a:grpSpLocks/>
          </p:cNvGrpSpPr>
          <p:nvPr/>
        </p:nvGrpSpPr>
        <p:grpSpPr bwMode="auto">
          <a:xfrm>
            <a:off x="2817440" y="5602560"/>
            <a:ext cx="685800" cy="304800"/>
            <a:chOff x="1152" y="4512"/>
            <a:chExt cx="432" cy="192"/>
          </a:xfrm>
        </p:grpSpPr>
        <p:sp>
          <p:nvSpPr>
            <p:cNvPr id="35" name="Line 9"/>
            <p:cNvSpPr>
              <a:spLocks noChangeShapeType="1"/>
            </p:cNvSpPr>
            <p:nvPr/>
          </p:nvSpPr>
          <p:spPr bwMode="auto">
            <a:xfrm>
              <a:off x="1152" y="4512"/>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 name="Line 10"/>
            <p:cNvSpPr>
              <a:spLocks noChangeShapeType="1"/>
            </p:cNvSpPr>
            <p:nvPr/>
          </p:nvSpPr>
          <p:spPr bwMode="auto">
            <a:xfrm>
              <a:off x="1344" y="4512"/>
              <a:ext cx="0"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 name="Line 11"/>
            <p:cNvSpPr>
              <a:spLocks noChangeShapeType="1"/>
            </p:cNvSpPr>
            <p:nvPr/>
          </p:nvSpPr>
          <p:spPr bwMode="auto">
            <a:xfrm>
              <a:off x="1344" y="4704"/>
              <a:ext cx="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 name="Line 12"/>
            <p:cNvSpPr>
              <a:spLocks noChangeShapeType="1"/>
            </p:cNvSpPr>
            <p:nvPr/>
          </p:nvSpPr>
          <p:spPr bwMode="auto">
            <a:xfrm flipV="1">
              <a:off x="1440" y="4512"/>
              <a:ext cx="0"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 name="Line 13"/>
            <p:cNvSpPr>
              <a:spLocks noChangeShapeType="1"/>
            </p:cNvSpPr>
            <p:nvPr/>
          </p:nvSpPr>
          <p:spPr bwMode="auto">
            <a:xfrm>
              <a:off x="1440" y="4512"/>
              <a:ext cx="1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0" name="Text Box 14"/>
          <p:cNvSpPr txBox="1">
            <a:spLocks noChangeArrowheads="1"/>
          </p:cNvSpPr>
          <p:nvPr/>
        </p:nvSpPr>
        <p:spPr bwMode="auto">
          <a:xfrm>
            <a:off x="4341440" y="4594498"/>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ea typeface="宋体" panose="02010600030101010101" pitchFamily="2" charset="-122"/>
              </a:rPr>
              <a:t>RESET</a:t>
            </a:r>
          </a:p>
        </p:txBody>
      </p:sp>
      <p:sp>
        <p:nvSpPr>
          <p:cNvPr id="61" name="Text Box 15"/>
          <p:cNvSpPr txBox="1">
            <a:spLocks noChangeArrowheads="1"/>
          </p:cNvSpPr>
          <p:nvPr/>
        </p:nvSpPr>
        <p:spPr bwMode="auto">
          <a:xfrm>
            <a:off x="4341440" y="4823098"/>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ea typeface="宋体" panose="02010600030101010101" pitchFamily="2" charset="-122"/>
              </a:rPr>
              <a:t>DISCH</a:t>
            </a:r>
          </a:p>
        </p:txBody>
      </p:sp>
      <p:sp>
        <p:nvSpPr>
          <p:cNvPr id="62" name="Text Box 16"/>
          <p:cNvSpPr txBox="1">
            <a:spLocks noChangeArrowheads="1"/>
          </p:cNvSpPr>
          <p:nvPr/>
        </p:nvSpPr>
        <p:spPr bwMode="auto">
          <a:xfrm>
            <a:off x="4341440" y="5204098"/>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ea typeface="宋体" panose="02010600030101010101" pitchFamily="2" charset="-122"/>
              </a:rPr>
              <a:t>THRES</a:t>
            </a:r>
          </a:p>
        </p:txBody>
      </p:sp>
      <p:sp>
        <p:nvSpPr>
          <p:cNvPr id="63" name="Text Box 17"/>
          <p:cNvSpPr txBox="1">
            <a:spLocks noChangeArrowheads="1"/>
          </p:cNvSpPr>
          <p:nvPr/>
        </p:nvSpPr>
        <p:spPr bwMode="auto">
          <a:xfrm>
            <a:off x="4341440" y="5648598"/>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ea typeface="宋体" panose="02010600030101010101" pitchFamily="2" charset="-122"/>
              </a:rPr>
              <a:t>TRIG</a:t>
            </a:r>
          </a:p>
        </p:txBody>
      </p:sp>
      <p:sp>
        <p:nvSpPr>
          <p:cNvPr id="64" name="Text Box 18"/>
          <p:cNvSpPr txBox="1">
            <a:spLocks noChangeArrowheads="1"/>
          </p:cNvSpPr>
          <p:nvPr/>
        </p:nvSpPr>
        <p:spPr bwMode="auto">
          <a:xfrm>
            <a:off x="4646240" y="5889898"/>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ea typeface="宋体" panose="02010600030101010101" pitchFamily="2" charset="-122"/>
              </a:rPr>
              <a:t>GND</a:t>
            </a:r>
          </a:p>
        </p:txBody>
      </p:sp>
      <p:sp>
        <p:nvSpPr>
          <p:cNvPr id="65" name="Text Box 19"/>
          <p:cNvSpPr txBox="1">
            <a:spLocks noChangeArrowheads="1"/>
          </p:cNvSpPr>
          <p:nvPr/>
        </p:nvSpPr>
        <p:spPr bwMode="auto">
          <a:xfrm>
            <a:off x="5027240" y="5661298"/>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ea typeface="宋体" panose="02010600030101010101" pitchFamily="2" charset="-122"/>
              </a:rPr>
              <a:t>CONT</a:t>
            </a:r>
          </a:p>
        </p:txBody>
      </p:sp>
      <p:sp>
        <p:nvSpPr>
          <p:cNvPr id="66" name="Text Box 20"/>
          <p:cNvSpPr txBox="1">
            <a:spLocks noChangeArrowheads="1"/>
          </p:cNvSpPr>
          <p:nvPr/>
        </p:nvSpPr>
        <p:spPr bwMode="auto">
          <a:xfrm>
            <a:off x="5154240" y="5242198"/>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ea typeface="宋体" panose="02010600030101010101" pitchFamily="2" charset="-122"/>
              </a:rPr>
              <a:t>OUT</a:t>
            </a:r>
          </a:p>
        </p:txBody>
      </p:sp>
      <p:sp>
        <p:nvSpPr>
          <p:cNvPr id="67" name="Text Box 21"/>
          <p:cNvSpPr txBox="1">
            <a:spLocks noChangeArrowheads="1"/>
          </p:cNvSpPr>
          <p:nvPr/>
        </p:nvSpPr>
        <p:spPr bwMode="auto">
          <a:xfrm>
            <a:off x="5103440" y="4594498"/>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ea typeface="宋体" panose="02010600030101010101" pitchFamily="2" charset="-122"/>
              </a:rPr>
              <a:t>V</a:t>
            </a:r>
            <a:r>
              <a:rPr lang="en-US" altLang="zh-CN" sz="1400" baseline="-25000">
                <a:ea typeface="宋体" panose="02010600030101010101" pitchFamily="2" charset="-122"/>
              </a:rPr>
              <a:t>CC</a:t>
            </a:r>
          </a:p>
        </p:txBody>
      </p:sp>
      <p:sp>
        <p:nvSpPr>
          <p:cNvPr id="68" name="Text Box 22"/>
          <p:cNvSpPr txBox="1">
            <a:spLocks noChangeArrowheads="1"/>
          </p:cNvSpPr>
          <p:nvPr/>
        </p:nvSpPr>
        <p:spPr bwMode="auto">
          <a:xfrm>
            <a:off x="5065340" y="3316560"/>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ea typeface="宋体" panose="02010600030101010101" pitchFamily="2" charset="-122"/>
              </a:rPr>
              <a:t>+V</a:t>
            </a:r>
            <a:r>
              <a:rPr lang="en-US" altLang="zh-CN" sz="1400" baseline="-25000">
                <a:ea typeface="宋体" panose="02010600030101010101" pitchFamily="2" charset="-122"/>
              </a:rPr>
              <a:t>CC</a:t>
            </a:r>
          </a:p>
        </p:txBody>
      </p:sp>
      <p:grpSp>
        <p:nvGrpSpPr>
          <p:cNvPr id="69" name="Group 23"/>
          <p:cNvGrpSpPr>
            <a:grpSpLocks/>
          </p:cNvGrpSpPr>
          <p:nvPr/>
        </p:nvGrpSpPr>
        <p:grpSpPr bwMode="auto">
          <a:xfrm>
            <a:off x="6398840" y="5127898"/>
            <a:ext cx="1295400" cy="322262"/>
            <a:chOff x="3984" y="2821"/>
            <a:chExt cx="816" cy="203"/>
          </a:xfrm>
        </p:grpSpPr>
        <p:sp>
          <p:nvSpPr>
            <p:cNvPr id="70" name="Line 24"/>
            <p:cNvSpPr>
              <a:spLocks noChangeShapeType="1"/>
            </p:cNvSpPr>
            <p:nvPr/>
          </p:nvSpPr>
          <p:spPr bwMode="auto">
            <a:xfrm>
              <a:off x="3984" y="3013"/>
              <a:ext cx="192" cy="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 name="Line 25"/>
            <p:cNvSpPr>
              <a:spLocks noChangeShapeType="1"/>
            </p:cNvSpPr>
            <p:nvPr/>
          </p:nvSpPr>
          <p:spPr bwMode="auto">
            <a:xfrm flipV="1">
              <a:off x="4176" y="2821"/>
              <a:ext cx="0" cy="192"/>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 name="Line 26"/>
            <p:cNvSpPr>
              <a:spLocks noChangeShapeType="1"/>
            </p:cNvSpPr>
            <p:nvPr/>
          </p:nvSpPr>
          <p:spPr bwMode="auto">
            <a:xfrm>
              <a:off x="4176" y="2832"/>
              <a:ext cx="432" cy="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 name="Line 27"/>
            <p:cNvSpPr>
              <a:spLocks noChangeShapeType="1"/>
            </p:cNvSpPr>
            <p:nvPr/>
          </p:nvSpPr>
          <p:spPr bwMode="auto">
            <a:xfrm>
              <a:off x="4608" y="2832"/>
              <a:ext cx="0" cy="192"/>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 name="Line 28"/>
            <p:cNvSpPr>
              <a:spLocks noChangeShapeType="1"/>
            </p:cNvSpPr>
            <p:nvPr/>
          </p:nvSpPr>
          <p:spPr bwMode="auto">
            <a:xfrm>
              <a:off x="4608" y="3024"/>
              <a:ext cx="192" cy="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75" name="Text Box 29"/>
          <p:cNvSpPr txBox="1">
            <a:spLocks noChangeArrowheads="1"/>
          </p:cNvSpPr>
          <p:nvPr/>
        </p:nvSpPr>
        <p:spPr bwMode="auto">
          <a:xfrm>
            <a:off x="6398840" y="5450160"/>
            <a:ext cx="1447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1600" i="1">
                <a:ea typeface="宋体" panose="02010600030101010101" pitchFamily="2" charset="-122"/>
              </a:rPr>
              <a:t>t</a:t>
            </a:r>
            <a:r>
              <a:rPr lang="en-US" altLang="zh-CN" sz="1600" i="1" baseline="-25000">
                <a:ea typeface="宋体" panose="02010600030101010101" pitchFamily="2" charset="-122"/>
              </a:rPr>
              <a:t>W</a:t>
            </a:r>
            <a:r>
              <a:rPr lang="en-US" altLang="zh-CN" sz="1600">
                <a:ea typeface="宋体" panose="02010600030101010101" pitchFamily="2" charset="-122"/>
              </a:rPr>
              <a:t> = 1.1</a:t>
            </a:r>
            <a:r>
              <a:rPr lang="en-US" altLang="zh-CN" sz="1600" i="1">
                <a:ea typeface="宋体" panose="02010600030101010101" pitchFamily="2" charset="-122"/>
              </a:rPr>
              <a:t>R</a:t>
            </a:r>
            <a:r>
              <a:rPr lang="en-US" altLang="zh-CN" sz="1600" baseline="-25000">
                <a:ea typeface="宋体" panose="02010600030101010101" pitchFamily="2" charset="-122"/>
              </a:rPr>
              <a:t>1</a:t>
            </a:r>
            <a:r>
              <a:rPr lang="en-US" altLang="zh-CN" sz="1600" i="1">
                <a:ea typeface="宋体" panose="02010600030101010101" pitchFamily="2" charset="-122"/>
              </a:rPr>
              <a:t>C</a:t>
            </a:r>
            <a:r>
              <a:rPr lang="en-US" altLang="zh-CN" sz="1600" baseline="-25000">
                <a:ea typeface="宋体" panose="02010600030101010101" pitchFamily="2" charset="-122"/>
              </a:rPr>
              <a:t>1</a:t>
            </a:r>
            <a:endParaRPr lang="en-US" altLang="zh-CN" sz="1600">
              <a:ea typeface="宋体" panose="02010600030101010101" pitchFamily="2" charset="-122"/>
            </a:endParaRPr>
          </a:p>
        </p:txBody>
      </p:sp>
      <p:sp>
        <p:nvSpPr>
          <p:cNvPr id="76" name="Text Box 30"/>
          <p:cNvSpPr txBox="1">
            <a:spLocks noChangeArrowheads="1"/>
          </p:cNvSpPr>
          <p:nvPr/>
        </p:nvSpPr>
        <p:spPr bwMode="auto">
          <a:xfrm>
            <a:off x="3350840" y="5907360"/>
            <a:ext cx="5334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1600" i="1">
                <a:ea typeface="宋体" panose="02010600030101010101" pitchFamily="2" charset="-122"/>
              </a:rPr>
              <a:t>C</a:t>
            </a:r>
            <a:r>
              <a:rPr lang="en-US" altLang="zh-CN" sz="1600" baseline="-25000">
                <a:ea typeface="宋体" panose="02010600030101010101" pitchFamily="2" charset="-122"/>
              </a:rPr>
              <a:t>1</a:t>
            </a:r>
            <a:endParaRPr lang="en-US" altLang="zh-CN" sz="1600">
              <a:ea typeface="宋体" panose="02010600030101010101" pitchFamily="2" charset="-122"/>
            </a:endParaRPr>
          </a:p>
        </p:txBody>
      </p:sp>
      <p:sp>
        <p:nvSpPr>
          <p:cNvPr id="77" name="Text Box 31"/>
          <p:cNvSpPr txBox="1">
            <a:spLocks noChangeArrowheads="1"/>
          </p:cNvSpPr>
          <p:nvPr/>
        </p:nvSpPr>
        <p:spPr bwMode="auto">
          <a:xfrm>
            <a:off x="3427040" y="427541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1600" i="1">
                <a:ea typeface="宋体" panose="02010600030101010101" pitchFamily="2" charset="-122"/>
              </a:rPr>
              <a:t>R</a:t>
            </a:r>
            <a:r>
              <a:rPr lang="en-US" altLang="zh-CN" sz="1600" baseline="-25000">
                <a:ea typeface="宋体" panose="02010600030101010101" pitchFamily="2" charset="-122"/>
              </a:rPr>
              <a:t>1</a:t>
            </a:r>
            <a:endParaRPr lang="en-US" altLang="zh-CN" sz="1600">
              <a:ea typeface="宋体" panose="02010600030101010101" pitchFamily="2" charset="-122"/>
            </a:endParaRPr>
          </a:p>
        </p:txBody>
      </p:sp>
      <p:sp>
        <p:nvSpPr>
          <p:cNvPr id="78" name="Text Box 33"/>
          <p:cNvSpPr txBox="1">
            <a:spLocks noChangeArrowheads="1"/>
          </p:cNvSpPr>
          <p:nvPr/>
        </p:nvSpPr>
        <p:spPr bwMode="auto">
          <a:xfrm>
            <a:off x="2284040" y="2325960"/>
            <a:ext cx="60960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200" dirty="0">
                <a:ea typeface="宋体" panose="02010600030101010101" pitchFamily="2" charset="-122"/>
              </a:rPr>
              <a:t>Determine the pulse width for the circuit shown. </a:t>
            </a:r>
          </a:p>
        </p:txBody>
      </p:sp>
      <p:sp>
        <p:nvSpPr>
          <p:cNvPr id="79" name="WordArt 34"/>
          <p:cNvSpPr>
            <a:spLocks noChangeArrowheads="1" noChangeShapeType="1" noTextEdit="1"/>
          </p:cNvSpPr>
          <p:nvPr/>
        </p:nvSpPr>
        <p:spPr bwMode="auto">
          <a:xfrm>
            <a:off x="988640" y="2325960"/>
            <a:ext cx="1219200" cy="44926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2800" kern="1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panose="020B0806030902050204" pitchFamily="34" charset="0"/>
              </a:rPr>
              <a:t>Example</a:t>
            </a:r>
            <a:endParaRPr lang="zh-CN" altLang="en-US" sz="2800" kern="1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panose="020B0806030902050204" pitchFamily="34" charset="0"/>
            </a:endParaRPr>
          </a:p>
        </p:txBody>
      </p:sp>
      <p:sp>
        <p:nvSpPr>
          <p:cNvPr id="81" name="Text Box 37"/>
          <p:cNvSpPr txBox="1">
            <a:spLocks noChangeArrowheads="1"/>
          </p:cNvSpPr>
          <p:nvPr/>
        </p:nvSpPr>
        <p:spPr bwMode="auto">
          <a:xfrm>
            <a:off x="2284040" y="2935560"/>
            <a:ext cx="62484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200" i="1" dirty="0" err="1">
                <a:ea typeface="宋体" panose="02010600030101010101" pitchFamily="2" charset="-122"/>
              </a:rPr>
              <a:t>t</a:t>
            </a:r>
            <a:r>
              <a:rPr lang="en-US" altLang="zh-CN" sz="2200" i="1" baseline="-25000" dirty="0" err="1">
                <a:ea typeface="宋体" panose="02010600030101010101" pitchFamily="2" charset="-122"/>
              </a:rPr>
              <a:t>W</a:t>
            </a:r>
            <a:r>
              <a:rPr lang="en-US" altLang="zh-CN" sz="2200" dirty="0">
                <a:ea typeface="宋体" panose="02010600030101010101" pitchFamily="2" charset="-122"/>
              </a:rPr>
              <a:t> = 1.1</a:t>
            </a:r>
            <a:r>
              <a:rPr lang="en-US" altLang="zh-CN" sz="2200" i="1" dirty="0">
                <a:ea typeface="宋体" panose="02010600030101010101" pitchFamily="2" charset="-122"/>
              </a:rPr>
              <a:t>R</a:t>
            </a:r>
            <a:r>
              <a:rPr lang="en-US" altLang="zh-CN" sz="2200" baseline="-25000" dirty="0">
                <a:ea typeface="宋体" panose="02010600030101010101" pitchFamily="2" charset="-122"/>
              </a:rPr>
              <a:t>1</a:t>
            </a:r>
            <a:r>
              <a:rPr lang="en-US" altLang="zh-CN" sz="2200" i="1" dirty="0">
                <a:ea typeface="宋体" panose="02010600030101010101" pitchFamily="2" charset="-122"/>
              </a:rPr>
              <a:t>C</a:t>
            </a:r>
            <a:r>
              <a:rPr lang="en-US" altLang="zh-CN" sz="2200" baseline="-25000" dirty="0">
                <a:ea typeface="宋体" panose="02010600030101010101" pitchFamily="2" charset="-122"/>
              </a:rPr>
              <a:t>1</a:t>
            </a:r>
            <a:r>
              <a:rPr lang="en-US" altLang="zh-CN" sz="2200" dirty="0">
                <a:ea typeface="宋体" panose="02010600030101010101" pitchFamily="2" charset="-122"/>
              </a:rPr>
              <a:t> = 1.1(10 k</a:t>
            </a:r>
            <a:r>
              <a:rPr lang="en-US" altLang="zh-CN" sz="2200" dirty="0">
                <a:latin typeface="Symbol" panose="05050102010706020507" pitchFamily="18" charset="2"/>
                <a:ea typeface="宋体" panose="02010600030101010101" pitchFamily="2" charset="-122"/>
              </a:rPr>
              <a:t>W</a:t>
            </a:r>
            <a:r>
              <a:rPr lang="en-US" altLang="zh-CN" sz="2200" dirty="0">
                <a:ea typeface="宋体" panose="02010600030101010101" pitchFamily="2" charset="-122"/>
              </a:rPr>
              <a:t>)(2.2 </a:t>
            </a:r>
            <a:r>
              <a:rPr lang="en-US" altLang="zh-CN" sz="2200" dirty="0">
                <a:latin typeface="Symbol" panose="05050102010706020507" pitchFamily="18" charset="2"/>
                <a:ea typeface="宋体" panose="02010600030101010101" pitchFamily="2" charset="-122"/>
              </a:rPr>
              <a:t>m</a:t>
            </a:r>
            <a:r>
              <a:rPr lang="en-US" altLang="zh-CN" sz="2200" dirty="0">
                <a:ea typeface="宋体" panose="02010600030101010101" pitchFamily="2" charset="-122"/>
              </a:rPr>
              <a:t>F) =</a:t>
            </a:r>
          </a:p>
        </p:txBody>
      </p:sp>
      <p:sp>
        <p:nvSpPr>
          <p:cNvPr id="82" name="Text Box 38"/>
          <p:cNvSpPr txBox="1">
            <a:spLocks noChangeArrowheads="1"/>
          </p:cNvSpPr>
          <p:nvPr/>
        </p:nvSpPr>
        <p:spPr bwMode="auto">
          <a:xfrm>
            <a:off x="3274640" y="4611960"/>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panose="02010600030101010101" pitchFamily="2" charset="-122"/>
              </a:rPr>
              <a:t>10 k</a:t>
            </a:r>
            <a:r>
              <a:rPr lang="en-US" altLang="zh-CN" sz="1400">
                <a:latin typeface="Symbol" panose="05050102010706020507" pitchFamily="18" charset="2"/>
                <a:ea typeface="宋体" panose="02010600030101010101" pitchFamily="2" charset="-122"/>
              </a:rPr>
              <a:t>W</a:t>
            </a:r>
          </a:p>
        </p:txBody>
      </p:sp>
      <p:sp>
        <p:nvSpPr>
          <p:cNvPr id="83" name="Text Box 39"/>
          <p:cNvSpPr txBox="1">
            <a:spLocks noChangeArrowheads="1"/>
          </p:cNvSpPr>
          <p:nvPr/>
        </p:nvSpPr>
        <p:spPr bwMode="auto">
          <a:xfrm>
            <a:off x="3122240" y="6212160"/>
            <a:ext cx="1371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panose="02010600030101010101" pitchFamily="2" charset="-122"/>
              </a:rPr>
              <a:t>2.2 </a:t>
            </a:r>
            <a:r>
              <a:rPr lang="en-US" altLang="zh-CN" sz="1400">
                <a:latin typeface="Symbol" panose="05050102010706020507" pitchFamily="18" charset="2"/>
                <a:ea typeface="宋体" panose="02010600030101010101" pitchFamily="2" charset="-122"/>
              </a:rPr>
              <a:t>m</a:t>
            </a:r>
            <a:r>
              <a:rPr lang="en-US" altLang="zh-CN" sz="1400">
                <a:ea typeface="宋体" panose="02010600030101010101" pitchFamily="2" charset="-122"/>
              </a:rPr>
              <a:t>F</a:t>
            </a:r>
          </a:p>
        </p:txBody>
      </p:sp>
      <p:sp>
        <p:nvSpPr>
          <p:cNvPr id="84" name="Text Box 40"/>
          <p:cNvSpPr txBox="1">
            <a:spLocks noChangeArrowheads="1"/>
          </p:cNvSpPr>
          <p:nvPr/>
        </p:nvSpPr>
        <p:spPr bwMode="auto">
          <a:xfrm>
            <a:off x="6516216" y="2926105"/>
            <a:ext cx="13716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200" dirty="0">
                <a:solidFill>
                  <a:srgbClr val="FF0000"/>
                </a:solidFill>
                <a:ea typeface="宋体" panose="02010600030101010101" pitchFamily="2" charset="-122"/>
              </a:rPr>
              <a:t>24.2 </a:t>
            </a:r>
            <a:r>
              <a:rPr lang="en-US" altLang="zh-CN" sz="2200" dirty="0" err="1">
                <a:solidFill>
                  <a:srgbClr val="FF0000"/>
                </a:solidFill>
                <a:ea typeface="宋体" panose="02010600030101010101" pitchFamily="2" charset="-122"/>
              </a:rPr>
              <a:t>ms</a:t>
            </a:r>
            <a:endParaRPr lang="en-US" altLang="zh-CN" sz="2200" dirty="0">
              <a:solidFill>
                <a:srgbClr val="FF0000"/>
              </a:solidFill>
              <a:ea typeface="宋体" panose="02010600030101010101" pitchFamily="2" charset="-122"/>
            </a:endParaRPr>
          </a:p>
        </p:txBody>
      </p:sp>
      <p:sp>
        <p:nvSpPr>
          <p:cNvPr id="85" name="Text Box 41"/>
          <p:cNvSpPr txBox="1">
            <a:spLocks noChangeArrowheads="1"/>
          </p:cNvSpPr>
          <p:nvPr/>
        </p:nvSpPr>
        <p:spPr bwMode="auto">
          <a:xfrm>
            <a:off x="5103440" y="3519760"/>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panose="02010600030101010101" pitchFamily="2" charset="-122"/>
              </a:rPr>
              <a:t>+15 V</a:t>
            </a:r>
            <a:endParaRPr lang="en-US" altLang="zh-CN" sz="1400">
              <a:latin typeface="Symbol" panose="05050102010706020507" pitchFamily="18" charset="2"/>
              <a:ea typeface="宋体" panose="02010600030101010101" pitchFamily="2" charset="-122"/>
            </a:endParaRPr>
          </a:p>
        </p:txBody>
      </p:sp>
    </p:spTree>
    <p:extLst>
      <p:ext uri="{BB962C8B-B14F-4D97-AF65-F5344CB8AC3E}">
        <p14:creationId xmlns:p14="http://schemas.microsoft.com/office/powerpoint/2010/main" val="767871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additive="base">
                                        <p:cTn id="7" dur="500" fill="hold"/>
                                        <p:tgtEl>
                                          <p:spTgt spid="81"/>
                                        </p:tgtEl>
                                        <p:attrNameLst>
                                          <p:attrName>ppt_x</p:attrName>
                                        </p:attrNameLst>
                                      </p:cBhvr>
                                      <p:tavLst>
                                        <p:tav tm="0">
                                          <p:val>
                                            <p:strVal val="1+#ppt_w/2"/>
                                          </p:val>
                                        </p:tav>
                                        <p:tav tm="100000">
                                          <p:val>
                                            <p:strVal val="#ppt_x"/>
                                          </p:val>
                                        </p:tav>
                                      </p:tavLst>
                                    </p:anim>
                                    <p:anim calcmode="lin" valueType="num">
                                      <p:cBhvr additive="base">
                                        <p:cTn id="8" dur="500" fill="hold"/>
                                        <p:tgtEl>
                                          <p:spTgt spid="8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5" presetClass="entr" presetSubtype="0" fill="hold" grpId="0" nodeType="clickEffect">
                                  <p:stCondLst>
                                    <p:cond delay="0"/>
                                  </p:stCondLst>
                                  <p:childTnLst>
                                    <p:set>
                                      <p:cBhvr>
                                        <p:cTn id="12" dur="1" fill="hold">
                                          <p:stCondLst>
                                            <p:cond delay="0"/>
                                          </p:stCondLst>
                                        </p:cTn>
                                        <p:tgtEl>
                                          <p:spTgt spid="84"/>
                                        </p:tgtEl>
                                        <p:attrNameLst>
                                          <p:attrName>style.visibility</p:attrName>
                                        </p:attrNameLst>
                                      </p:cBhvr>
                                      <p:to>
                                        <p:strVal val="visible"/>
                                      </p:to>
                                    </p:set>
                                    <p:anim calcmode="lin" valueType="num">
                                      <p:cBhvr>
                                        <p:cTn id="13" dur="1000" fill="hold"/>
                                        <p:tgtEl>
                                          <p:spTgt spid="84"/>
                                        </p:tgtEl>
                                        <p:attrNameLst>
                                          <p:attrName>ppt_w</p:attrName>
                                        </p:attrNameLst>
                                      </p:cBhvr>
                                      <p:tavLst>
                                        <p:tav tm="0">
                                          <p:val>
                                            <p:fltVal val="0"/>
                                          </p:val>
                                        </p:tav>
                                        <p:tav tm="100000">
                                          <p:val>
                                            <p:strVal val="#ppt_w"/>
                                          </p:val>
                                        </p:tav>
                                      </p:tavLst>
                                    </p:anim>
                                    <p:anim calcmode="lin" valueType="num">
                                      <p:cBhvr>
                                        <p:cTn id="14" dur="1000" fill="hold"/>
                                        <p:tgtEl>
                                          <p:spTgt spid="84"/>
                                        </p:tgtEl>
                                        <p:attrNameLst>
                                          <p:attrName>ppt_h</p:attrName>
                                        </p:attrNameLst>
                                      </p:cBhvr>
                                      <p:tavLst>
                                        <p:tav tm="0">
                                          <p:val>
                                            <p:fltVal val="0"/>
                                          </p:val>
                                        </p:tav>
                                        <p:tav tm="100000">
                                          <p:val>
                                            <p:strVal val="#ppt_h"/>
                                          </p:val>
                                        </p:tav>
                                      </p:tavLst>
                                    </p:anim>
                                    <p:anim calcmode="lin" valueType="num">
                                      <p:cBhvr>
                                        <p:cTn id="15" dur="1000" fill="hold"/>
                                        <p:tgtEl>
                                          <p:spTgt spid="84"/>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84"/>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charset="-122"/>
              </a:rPr>
              <a:t>The 555 timer</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err="1" smtClean="0">
                <a:ea typeface="宋体" charset="-122"/>
              </a:rPr>
              <a:t>Astable</a:t>
            </a:r>
            <a:r>
              <a:rPr lang="en-US" altLang="zh-CN" b="1" dirty="0" smtClean="0">
                <a:ea typeface="宋体" charset="-122"/>
              </a:rPr>
              <a:t> </a:t>
            </a:r>
            <a:r>
              <a:rPr lang="en-US" altLang="zh-CN" b="1" dirty="0" err="1" smtClean="0">
                <a:ea typeface="宋体" charset="-122"/>
              </a:rPr>
              <a:t>Multivibrator</a:t>
            </a:r>
            <a:endParaRPr lang="en-US" altLang="zh-CN" b="1" dirty="0">
              <a:ea typeface="宋体" charset="-122"/>
            </a:endParaRPr>
          </a:p>
        </p:txBody>
      </p:sp>
      <p:sp>
        <p:nvSpPr>
          <p:cNvPr id="37" name="Rectangle 20"/>
          <p:cNvSpPr>
            <a:spLocks noChangeArrowheads="1"/>
          </p:cNvSpPr>
          <p:nvPr/>
        </p:nvSpPr>
        <p:spPr bwMode="auto">
          <a:xfrm>
            <a:off x="1200200" y="2115344"/>
            <a:ext cx="4800600" cy="1295400"/>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pic>
        <p:nvPicPr>
          <p:cNvPr id="2" name="图片 1"/>
          <p:cNvPicPr>
            <a:picLocks noChangeAspect="1"/>
          </p:cNvPicPr>
          <p:nvPr/>
        </p:nvPicPr>
        <p:blipFill>
          <a:blip r:embed="rId2"/>
          <a:stretch>
            <a:fillRect/>
          </a:stretch>
        </p:blipFill>
        <p:spPr>
          <a:xfrm>
            <a:off x="755576" y="4182194"/>
            <a:ext cx="2686050" cy="2343150"/>
          </a:xfrm>
          <a:prstGeom prst="rect">
            <a:avLst/>
          </a:prstGeom>
        </p:spPr>
      </p:pic>
      <p:pic>
        <p:nvPicPr>
          <p:cNvPr id="3" name="图片 2"/>
          <p:cNvPicPr>
            <a:picLocks noChangeAspect="1"/>
          </p:cNvPicPr>
          <p:nvPr/>
        </p:nvPicPr>
        <p:blipFill>
          <a:blip r:embed="rId3"/>
          <a:stretch>
            <a:fillRect/>
          </a:stretch>
        </p:blipFill>
        <p:spPr>
          <a:xfrm>
            <a:off x="3731071" y="4055318"/>
            <a:ext cx="5305425" cy="2686050"/>
          </a:xfrm>
          <a:prstGeom prst="rect">
            <a:avLst/>
          </a:prstGeom>
        </p:spPr>
      </p:pic>
      <p:sp>
        <p:nvSpPr>
          <p:cNvPr id="25" name="Text Box 17"/>
          <p:cNvSpPr txBox="1">
            <a:spLocks noChangeArrowheads="1"/>
          </p:cNvSpPr>
          <p:nvPr/>
        </p:nvSpPr>
        <p:spPr bwMode="auto">
          <a:xfrm>
            <a:off x="929208" y="2276872"/>
            <a:ext cx="7434064" cy="2292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1" hangingPunct="1">
              <a:spcBef>
                <a:spcPts val="0"/>
              </a:spcBef>
            </a:pPr>
            <a:r>
              <a:rPr lang="en-US" altLang="zh-CN" sz="2200" dirty="0" smtClean="0">
                <a:ea typeface="宋体" panose="02010600030101010101" pitchFamily="2" charset="-122"/>
              </a:rPr>
              <a:t>Schmitt Trigger (</a:t>
            </a:r>
            <a:r>
              <a:rPr lang="zh-CN" altLang="en-US" sz="2200" dirty="0" smtClean="0">
                <a:ea typeface="宋体" panose="02010600030101010101" pitchFamily="2" charset="-122"/>
              </a:rPr>
              <a:t>施密特触发</a:t>
            </a:r>
            <a:r>
              <a:rPr lang="en-US" altLang="zh-CN" sz="2200" dirty="0" smtClean="0">
                <a:ea typeface="宋体" panose="02010600030101010101" pitchFamily="2" charset="-122"/>
              </a:rPr>
              <a:t>)</a:t>
            </a:r>
          </a:p>
          <a:p>
            <a:pPr marL="342900" indent="-342900" algn="just" eaLnBrk="1" hangingPunct="1">
              <a:spcBef>
                <a:spcPts val="0"/>
              </a:spcBef>
              <a:buFontTx/>
              <a:buChar char="-"/>
            </a:pPr>
            <a:r>
              <a:rPr lang="en-US" altLang="zh-CN" sz="2200" dirty="0" smtClean="0">
                <a:ea typeface="宋体" panose="02010600030101010101" pitchFamily="2" charset="-122"/>
              </a:rPr>
              <a:t>A special threshold circuit that produces hysteresis (</a:t>
            </a:r>
            <a:r>
              <a:rPr lang="zh-CN" altLang="en-US" sz="2200" dirty="0" smtClean="0">
                <a:ea typeface="宋体" panose="02010600030101010101" pitchFamily="2" charset="-122"/>
              </a:rPr>
              <a:t>磁滞</a:t>
            </a:r>
            <a:r>
              <a:rPr lang="en-US" altLang="zh-CN" sz="2200" dirty="0" smtClean="0">
                <a:ea typeface="宋体" panose="02010600030101010101" pitchFamily="2" charset="-122"/>
              </a:rPr>
              <a:t>)</a:t>
            </a:r>
          </a:p>
          <a:p>
            <a:pPr marL="342900" indent="-342900" algn="just" eaLnBrk="1" hangingPunct="1">
              <a:spcBef>
                <a:spcPts val="0"/>
              </a:spcBef>
              <a:buFontTx/>
              <a:buChar char="-"/>
            </a:pPr>
            <a:r>
              <a:rPr lang="en-US" altLang="zh-CN" sz="2200" dirty="0" smtClean="0">
                <a:ea typeface="宋体" panose="02010600030101010101" pitchFamily="2" charset="-122"/>
              </a:rPr>
              <a:t>Prevent erratic switching between states</a:t>
            </a:r>
          </a:p>
          <a:p>
            <a:pPr marL="342900" indent="-342900" algn="just" eaLnBrk="1" hangingPunct="1">
              <a:spcBef>
                <a:spcPts val="0"/>
              </a:spcBef>
              <a:buFontTx/>
              <a:buChar char="-"/>
            </a:pPr>
            <a:r>
              <a:rPr lang="en-US" altLang="zh-CN" sz="2200" dirty="0" smtClean="0">
                <a:ea typeface="宋体" panose="02010600030101010101" pitchFamily="2" charset="-122"/>
              </a:rPr>
              <a:t>Allow reliable triggering to occur even when the input is changing slowly</a:t>
            </a:r>
          </a:p>
          <a:p>
            <a:pPr algn="just" eaLnBrk="1" hangingPunct="1">
              <a:spcBef>
                <a:spcPct val="50000"/>
              </a:spcBef>
            </a:pPr>
            <a:endParaRPr lang="en-US" altLang="zh-CN" sz="2200" dirty="0">
              <a:ea typeface="宋体" panose="02010600030101010101" pitchFamily="2" charset="-122"/>
            </a:endParaRPr>
          </a:p>
        </p:txBody>
      </p:sp>
    </p:spTree>
    <p:extLst>
      <p:ext uri="{BB962C8B-B14F-4D97-AF65-F5344CB8AC3E}">
        <p14:creationId xmlns:p14="http://schemas.microsoft.com/office/powerpoint/2010/main" val="12963963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type="body" idx="1"/>
          </p:nvPr>
        </p:nvSpPr>
        <p:spPr>
          <a:xfrm>
            <a:off x="457200" y="1844675"/>
            <a:ext cx="8579296" cy="4479925"/>
          </a:xfrm>
        </p:spPr>
        <p:txBody>
          <a:bodyPr/>
          <a:lstStyle/>
          <a:p>
            <a:pPr eaLnBrk="1" hangingPunct="1">
              <a:spcBef>
                <a:spcPct val="40000"/>
              </a:spcBef>
              <a:buFontTx/>
              <a:buNone/>
              <a:defRPr/>
            </a:pPr>
            <a:r>
              <a:rPr lang="en-US" altLang="zh-CN" dirty="0" smtClean="0">
                <a:ea typeface="宋体" pitchFamily="2" charset="-122"/>
              </a:rPr>
              <a:t>After this lecture, </a:t>
            </a:r>
            <a:r>
              <a:rPr lang="en-US" altLang="zh-TW" dirty="0" smtClean="0">
                <a:ea typeface="PMingLiU" pitchFamily="18" charset="-120"/>
              </a:rPr>
              <a:t>you should be able to:</a:t>
            </a:r>
          </a:p>
          <a:p>
            <a:pPr eaLnBrk="1" hangingPunct="1">
              <a:defRPr/>
            </a:pPr>
            <a:endParaRPr lang="en-US" altLang="zh-TW" sz="1050" b="1" dirty="0" smtClean="0">
              <a:solidFill>
                <a:srgbClr val="000066"/>
              </a:solidFill>
              <a:ea typeface="PMingLiU" pitchFamily="18" charset="-120"/>
            </a:endParaRPr>
          </a:p>
          <a:p>
            <a:pPr eaLnBrk="1" hangingPunct="1">
              <a:spcBef>
                <a:spcPct val="50000"/>
              </a:spcBef>
              <a:defRPr/>
            </a:pPr>
            <a:r>
              <a:rPr lang="en-US" altLang="zh-TW" b="1" dirty="0" smtClean="0">
                <a:solidFill>
                  <a:srgbClr val="FF3300"/>
                </a:solidFill>
                <a:ea typeface="PMingLiU" pitchFamily="18" charset="-120"/>
              </a:rPr>
              <a:t>Describe </a:t>
            </a:r>
            <a:r>
              <a:rPr lang="en-US" altLang="zh-TW" dirty="0" smtClean="0">
                <a:ea typeface="PMingLiU" pitchFamily="18" charset="-120"/>
              </a:rPr>
              <a:t>operation characteristics </a:t>
            </a:r>
            <a:r>
              <a:rPr lang="en-US" altLang="zh-TW" dirty="0">
                <a:ea typeface="PMingLiU" pitchFamily="18" charset="-120"/>
              </a:rPr>
              <a:t>of </a:t>
            </a:r>
            <a:r>
              <a:rPr lang="en-US" altLang="zh-TW" dirty="0" smtClean="0">
                <a:ea typeface="PMingLiU" pitchFamily="18" charset="-120"/>
              </a:rPr>
              <a:t>Flip-Flops</a:t>
            </a:r>
          </a:p>
          <a:p>
            <a:pPr algn="just" eaLnBrk="1" hangingPunct="1">
              <a:spcBef>
                <a:spcPct val="50000"/>
              </a:spcBef>
              <a:defRPr/>
            </a:pPr>
            <a:r>
              <a:rPr lang="en-US" altLang="zh-TW" b="1" dirty="0" smtClean="0">
                <a:solidFill>
                  <a:srgbClr val="FF3300"/>
                </a:solidFill>
                <a:ea typeface="PMingLiU" pitchFamily="18" charset="-120"/>
              </a:rPr>
              <a:t>Describe </a:t>
            </a:r>
            <a:r>
              <a:rPr lang="en-US" altLang="zh-TW" dirty="0" smtClean="0">
                <a:ea typeface="PMingLiU" pitchFamily="18" charset="-120"/>
              </a:rPr>
              <a:t>applications of Flip-Flops</a:t>
            </a:r>
          </a:p>
          <a:p>
            <a:pPr algn="just" eaLnBrk="1" hangingPunct="1">
              <a:spcBef>
                <a:spcPct val="50000"/>
              </a:spcBef>
              <a:defRPr/>
            </a:pPr>
            <a:r>
              <a:rPr lang="en-US" altLang="zh-TW" b="1" dirty="0" smtClean="0">
                <a:solidFill>
                  <a:srgbClr val="FF3300"/>
                </a:solidFill>
                <a:ea typeface="PMingLiU" pitchFamily="18" charset="-120"/>
              </a:rPr>
              <a:t>Implement </a:t>
            </a:r>
            <a:r>
              <a:rPr lang="en-US" altLang="zh-TW" dirty="0" smtClean="0">
                <a:ea typeface="PMingLiU" pitchFamily="18" charset="-120"/>
              </a:rPr>
              <a:t>one-shot and </a:t>
            </a:r>
            <a:r>
              <a:rPr lang="en-US" altLang="zh-TW" dirty="0" err="1" smtClean="0">
                <a:ea typeface="PMingLiU" pitchFamily="18" charset="-120"/>
              </a:rPr>
              <a:t>astable</a:t>
            </a:r>
            <a:r>
              <a:rPr lang="en-US" altLang="zh-TW" dirty="0" smtClean="0">
                <a:ea typeface="PMingLiU" pitchFamily="18" charset="-120"/>
              </a:rPr>
              <a:t> </a:t>
            </a:r>
            <a:r>
              <a:rPr lang="en-US" altLang="zh-TW" dirty="0" err="1" smtClean="0">
                <a:ea typeface="PMingLiU" pitchFamily="18" charset="-120"/>
              </a:rPr>
              <a:t>multivibrator</a:t>
            </a:r>
            <a:r>
              <a:rPr lang="en-US" altLang="zh-TW" dirty="0" smtClean="0">
                <a:ea typeface="PMingLiU" pitchFamily="18" charset="-120"/>
              </a:rPr>
              <a:t> using 555 timer </a:t>
            </a:r>
            <a:endParaRPr lang="en-US" altLang="zh-TW" dirty="0">
              <a:ea typeface="PMingLiU" pitchFamily="18" charset="-120"/>
            </a:endParaRPr>
          </a:p>
          <a:p>
            <a:pPr algn="just" eaLnBrk="1" hangingPunct="1">
              <a:spcBef>
                <a:spcPct val="50000"/>
              </a:spcBef>
              <a:defRPr/>
            </a:pPr>
            <a:endParaRPr lang="en-US" altLang="zh-TW" dirty="0">
              <a:ea typeface="PMingLiU" pitchFamily="18" charset="-12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charset="-122"/>
              </a:rPr>
              <a:t>The 555 timer</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The 555 timer</a:t>
            </a:r>
            <a:endParaRPr lang="en-US" altLang="zh-CN" b="1" dirty="0">
              <a:ea typeface="宋体" charset="-122"/>
            </a:endParaRPr>
          </a:p>
        </p:txBody>
      </p:sp>
      <p:sp>
        <p:nvSpPr>
          <p:cNvPr id="37" name="Rectangle 20"/>
          <p:cNvSpPr>
            <a:spLocks noChangeArrowheads="1"/>
          </p:cNvSpPr>
          <p:nvPr/>
        </p:nvSpPr>
        <p:spPr bwMode="auto">
          <a:xfrm>
            <a:off x="1200200" y="2115344"/>
            <a:ext cx="4800600" cy="1295400"/>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40" name="Text Box 5"/>
          <p:cNvSpPr txBox="1">
            <a:spLocks noChangeArrowheads="1"/>
          </p:cNvSpPr>
          <p:nvPr/>
        </p:nvSpPr>
        <p:spPr bwMode="auto">
          <a:xfrm>
            <a:off x="899592" y="2276872"/>
            <a:ext cx="7848872"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1" hangingPunct="1">
              <a:spcBef>
                <a:spcPct val="50000"/>
              </a:spcBef>
            </a:pPr>
            <a:r>
              <a:rPr lang="en-US" altLang="zh-CN" sz="2200" dirty="0">
                <a:ea typeface="宋体" panose="02010600030101010101" pitchFamily="2" charset="-122"/>
              </a:rPr>
              <a:t>The 555 can be configured as a basic </a:t>
            </a:r>
            <a:r>
              <a:rPr lang="en-US" altLang="zh-CN" sz="2200" dirty="0" err="1">
                <a:ea typeface="宋体" panose="02010600030101010101" pitchFamily="2" charset="-122"/>
              </a:rPr>
              <a:t>astable</a:t>
            </a:r>
            <a:r>
              <a:rPr lang="en-US" altLang="zh-CN" sz="2200" dirty="0">
                <a:ea typeface="宋体" panose="02010600030101010101" pitchFamily="2" charset="-122"/>
              </a:rPr>
              <a:t> </a:t>
            </a:r>
            <a:r>
              <a:rPr lang="en-US" altLang="zh-CN" sz="2200" dirty="0" err="1">
                <a:ea typeface="宋体" panose="02010600030101010101" pitchFamily="2" charset="-122"/>
              </a:rPr>
              <a:t>multivibrator</a:t>
            </a:r>
            <a:r>
              <a:rPr lang="en-US" altLang="zh-CN" sz="2200" dirty="0">
                <a:ea typeface="宋体" panose="02010600030101010101" pitchFamily="2" charset="-122"/>
              </a:rPr>
              <a:t> with the circuit shown. In this circuit </a:t>
            </a:r>
            <a:r>
              <a:rPr lang="en-US" altLang="zh-CN" sz="2200" i="1" dirty="0">
                <a:ea typeface="宋体" panose="02010600030101010101" pitchFamily="2" charset="-122"/>
              </a:rPr>
              <a:t>C</a:t>
            </a:r>
            <a:r>
              <a:rPr lang="en-US" altLang="zh-CN" sz="2200" baseline="-25000" dirty="0">
                <a:ea typeface="宋体" panose="02010600030101010101" pitchFamily="2" charset="-122"/>
              </a:rPr>
              <a:t>1</a:t>
            </a:r>
            <a:r>
              <a:rPr lang="en-US" altLang="zh-CN" sz="2200" dirty="0">
                <a:ea typeface="宋体" panose="02010600030101010101" pitchFamily="2" charset="-122"/>
              </a:rPr>
              <a:t> charges through </a:t>
            </a:r>
            <a:r>
              <a:rPr lang="en-US" altLang="zh-CN" sz="2200" i="1" dirty="0">
                <a:ea typeface="宋体" panose="02010600030101010101" pitchFamily="2" charset="-122"/>
              </a:rPr>
              <a:t>R</a:t>
            </a:r>
            <a:r>
              <a:rPr lang="en-US" altLang="zh-CN" sz="2200" baseline="-25000" dirty="0">
                <a:ea typeface="宋体" panose="02010600030101010101" pitchFamily="2" charset="-122"/>
              </a:rPr>
              <a:t>1</a:t>
            </a:r>
            <a:r>
              <a:rPr lang="en-US" altLang="zh-CN" sz="2200" dirty="0">
                <a:ea typeface="宋体" panose="02010600030101010101" pitchFamily="2" charset="-122"/>
              </a:rPr>
              <a:t> and </a:t>
            </a:r>
            <a:r>
              <a:rPr lang="en-US" altLang="zh-CN" sz="2200" i="1" dirty="0">
                <a:ea typeface="宋体" panose="02010600030101010101" pitchFamily="2" charset="-122"/>
              </a:rPr>
              <a:t>R</a:t>
            </a:r>
            <a:r>
              <a:rPr lang="en-US" altLang="zh-CN" sz="2200" baseline="-25000" dirty="0">
                <a:ea typeface="宋体" panose="02010600030101010101" pitchFamily="2" charset="-122"/>
              </a:rPr>
              <a:t>2</a:t>
            </a:r>
            <a:r>
              <a:rPr lang="en-US" altLang="zh-CN" sz="2200" dirty="0">
                <a:ea typeface="宋体" panose="02010600030101010101" pitchFamily="2" charset="-122"/>
              </a:rPr>
              <a:t> and discharges through only </a:t>
            </a:r>
            <a:r>
              <a:rPr lang="en-US" altLang="zh-CN" sz="2200" i="1" dirty="0">
                <a:ea typeface="宋体" panose="02010600030101010101" pitchFamily="2" charset="-122"/>
              </a:rPr>
              <a:t>R</a:t>
            </a:r>
            <a:r>
              <a:rPr lang="en-US" altLang="zh-CN" sz="2200" baseline="-25000" dirty="0">
                <a:ea typeface="宋体" panose="02010600030101010101" pitchFamily="2" charset="-122"/>
              </a:rPr>
              <a:t>2</a:t>
            </a:r>
            <a:r>
              <a:rPr lang="en-US" altLang="zh-CN" sz="2200" dirty="0">
                <a:ea typeface="宋体" panose="02010600030101010101" pitchFamily="2" charset="-122"/>
              </a:rPr>
              <a:t>. The output frequency is given by:</a:t>
            </a:r>
          </a:p>
        </p:txBody>
      </p:sp>
      <p:sp>
        <p:nvSpPr>
          <p:cNvPr id="41" name="Text Box 6"/>
          <p:cNvSpPr txBox="1">
            <a:spLocks noChangeArrowheads="1"/>
          </p:cNvSpPr>
          <p:nvPr/>
        </p:nvSpPr>
        <p:spPr bwMode="auto">
          <a:xfrm>
            <a:off x="1450032" y="5141168"/>
            <a:ext cx="3429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a:ea typeface="宋体" panose="02010600030101010101" pitchFamily="2" charset="-122"/>
              </a:rPr>
              <a:t>The frequency and duty cycle are set by these components.</a:t>
            </a:r>
          </a:p>
        </p:txBody>
      </p:sp>
      <p:sp>
        <p:nvSpPr>
          <p:cNvPr id="42" name="AutoShape 7"/>
          <p:cNvSpPr>
            <a:spLocks/>
          </p:cNvSpPr>
          <p:nvPr/>
        </p:nvSpPr>
        <p:spPr bwMode="auto">
          <a:xfrm>
            <a:off x="4650432" y="4379168"/>
            <a:ext cx="152400" cy="2057400"/>
          </a:xfrm>
          <a:prstGeom prst="leftBrace">
            <a:avLst>
              <a:gd name="adj1" fmla="val 112500"/>
              <a:gd name="adj2" fmla="val 50000"/>
            </a:avLst>
          </a:prstGeom>
          <a:noFill/>
          <a:ln w="9525">
            <a:solidFill>
              <a:srgbClr val="FF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a:solidFill>
                <a:srgbClr val="FF0066"/>
              </a:solidFill>
            </a:endParaRPr>
          </a:p>
        </p:txBody>
      </p:sp>
      <p:graphicFrame>
        <p:nvGraphicFramePr>
          <p:cNvPr id="43" name="Object 79"/>
          <p:cNvGraphicFramePr>
            <a:graphicFrameLocks noChangeAspect="1"/>
          </p:cNvGraphicFramePr>
          <p:nvPr>
            <p:extLst/>
          </p:nvPr>
        </p:nvGraphicFramePr>
        <p:xfrm>
          <a:off x="2288232" y="4150568"/>
          <a:ext cx="1854200" cy="738188"/>
        </p:xfrm>
        <a:graphic>
          <a:graphicData uri="http://schemas.openxmlformats.org/presentationml/2006/ole">
            <mc:AlternateContent xmlns:mc="http://schemas.openxmlformats.org/markup-compatibility/2006">
              <mc:Choice xmlns:v="urn:schemas-microsoft-com:vml" Requires="v">
                <p:oleObj spid="_x0000_s212098" name="Equation" r:id="rId3" imgW="1117440" imgH="444240" progId="Equation.DSMT4">
                  <p:embed/>
                </p:oleObj>
              </mc:Choice>
              <mc:Fallback>
                <p:oleObj name="Equation" r:id="rId3" imgW="1117440" imgH="4442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8232" y="4150568"/>
                        <a:ext cx="1854200" cy="738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 name="Object 80"/>
          <p:cNvGraphicFramePr>
            <a:graphicFrameLocks noChangeAspect="1"/>
          </p:cNvGraphicFramePr>
          <p:nvPr>
            <p:extLst/>
          </p:nvPr>
        </p:nvGraphicFramePr>
        <p:xfrm>
          <a:off x="4955232" y="3921968"/>
          <a:ext cx="2746375" cy="2819400"/>
        </p:xfrm>
        <a:graphic>
          <a:graphicData uri="http://schemas.openxmlformats.org/presentationml/2006/ole">
            <mc:AlternateContent xmlns:mc="http://schemas.openxmlformats.org/markup-compatibility/2006">
              <mc:Choice xmlns:v="urn:schemas-microsoft-com:vml" Requires="v">
                <p:oleObj spid="_x0000_s212099" name="CorelDRAW" r:id="rId5" imgW="1796074" imgH="1842455" progId="CorelDRAW.Graphic.13">
                  <p:embed/>
                </p:oleObj>
              </mc:Choice>
              <mc:Fallback>
                <p:oleObj name="CorelDRAW" r:id="rId5" imgW="1796074" imgH="1842455" progId="CorelDRAW.Graphic.1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5232" y="3921968"/>
                        <a:ext cx="2746375"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 name="Text Box 88"/>
          <p:cNvSpPr txBox="1">
            <a:spLocks noChangeArrowheads="1"/>
          </p:cNvSpPr>
          <p:nvPr/>
        </p:nvSpPr>
        <p:spPr bwMode="auto">
          <a:xfrm>
            <a:off x="5799782" y="4683968"/>
            <a:ext cx="7556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ea typeface="宋体" panose="02010600030101010101" pitchFamily="2" charset="-122"/>
              </a:rPr>
              <a:t>RESET</a:t>
            </a:r>
          </a:p>
        </p:txBody>
      </p:sp>
      <p:sp>
        <p:nvSpPr>
          <p:cNvPr id="46" name="Text Box 89"/>
          <p:cNvSpPr txBox="1">
            <a:spLocks noChangeArrowheads="1"/>
          </p:cNvSpPr>
          <p:nvPr/>
        </p:nvSpPr>
        <p:spPr bwMode="auto">
          <a:xfrm>
            <a:off x="5799782" y="4912568"/>
            <a:ext cx="7556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ea typeface="宋体" panose="02010600030101010101" pitchFamily="2" charset="-122"/>
              </a:rPr>
              <a:t>DISCH</a:t>
            </a:r>
          </a:p>
        </p:txBody>
      </p:sp>
      <p:sp>
        <p:nvSpPr>
          <p:cNvPr id="47" name="Text Box 90"/>
          <p:cNvSpPr txBox="1">
            <a:spLocks noChangeArrowheads="1"/>
          </p:cNvSpPr>
          <p:nvPr/>
        </p:nvSpPr>
        <p:spPr bwMode="auto">
          <a:xfrm>
            <a:off x="5799782" y="5293568"/>
            <a:ext cx="7556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ea typeface="宋体" panose="02010600030101010101" pitchFamily="2" charset="-122"/>
              </a:rPr>
              <a:t>THRES</a:t>
            </a:r>
          </a:p>
        </p:txBody>
      </p:sp>
      <p:sp>
        <p:nvSpPr>
          <p:cNvPr id="48" name="Text Box 91"/>
          <p:cNvSpPr txBox="1">
            <a:spLocks noChangeArrowheads="1"/>
          </p:cNvSpPr>
          <p:nvPr/>
        </p:nvSpPr>
        <p:spPr bwMode="auto">
          <a:xfrm>
            <a:off x="5799782" y="5738068"/>
            <a:ext cx="7556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ea typeface="宋体" panose="02010600030101010101" pitchFamily="2" charset="-122"/>
              </a:rPr>
              <a:t>TRIG</a:t>
            </a:r>
          </a:p>
        </p:txBody>
      </p:sp>
      <p:sp>
        <p:nvSpPr>
          <p:cNvPr id="49" name="Text Box 92"/>
          <p:cNvSpPr txBox="1">
            <a:spLocks noChangeArrowheads="1"/>
          </p:cNvSpPr>
          <p:nvPr/>
        </p:nvSpPr>
        <p:spPr bwMode="auto">
          <a:xfrm>
            <a:off x="6104582" y="5979368"/>
            <a:ext cx="7556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ea typeface="宋体" panose="02010600030101010101" pitchFamily="2" charset="-122"/>
              </a:rPr>
              <a:t>GND</a:t>
            </a:r>
          </a:p>
        </p:txBody>
      </p:sp>
      <p:sp>
        <p:nvSpPr>
          <p:cNvPr id="50" name="Text Box 93"/>
          <p:cNvSpPr txBox="1">
            <a:spLocks noChangeArrowheads="1"/>
          </p:cNvSpPr>
          <p:nvPr/>
        </p:nvSpPr>
        <p:spPr bwMode="auto">
          <a:xfrm>
            <a:off x="6485582" y="5750768"/>
            <a:ext cx="7556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ea typeface="宋体" panose="02010600030101010101" pitchFamily="2" charset="-122"/>
              </a:rPr>
              <a:t>CONT</a:t>
            </a:r>
          </a:p>
        </p:txBody>
      </p:sp>
      <p:sp>
        <p:nvSpPr>
          <p:cNvPr id="51" name="Text Box 94"/>
          <p:cNvSpPr txBox="1">
            <a:spLocks noChangeArrowheads="1"/>
          </p:cNvSpPr>
          <p:nvPr/>
        </p:nvSpPr>
        <p:spPr bwMode="auto">
          <a:xfrm>
            <a:off x="6612582" y="5331668"/>
            <a:ext cx="7556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ea typeface="宋体" panose="02010600030101010101" pitchFamily="2" charset="-122"/>
              </a:rPr>
              <a:t>OUT</a:t>
            </a:r>
          </a:p>
        </p:txBody>
      </p:sp>
      <p:sp>
        <p:nvSpPr>
          <p:cNvPr id="52" name="Text Box 95"/>
          <p:cNvSpPr txBox="1">
            <a:spLocks noChangeArrowheads="1"/>
          </p:cNvSpPr>
          <p:nvPr/>
        </p:nvSpPr>
        <p:spPr bwMode="auto">
          <a:xfrm>
            <a:off x="6561782" y="4683968"/>
            <a:ext cx="7556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ea typeface="宋体" panose="02010600030101010101" pitchFamily="2" charset="-122"/>
              </a:rPr>
              <a:t>V</a:t>
            </a:r>
            <a:r>
              <a:rPr lang="en-US" altLang="zh-CN" sz="1400" baseline="-25000">
                <a:ea typeface="宋体" panose="02010600030101010101" pitchFamily="2" charset="-122"/>
              </a:rPr>
              <a:t>CC</a:t>
            </a:r>
          </a:p>
        </p:txBody>
      </p:sp>
      <p:sp>
        <p:nvSpPr>
          <p:cNvPr id="53" name="Text Box 102"/>
          <p:cNvSpPr txBox="1">
            <a:spLocks noChangeArrowheads="1"/>
          </p:cNvSpPr>
          <p:nvPr/>
        </p:nvSpPr>
        <p:spPr bwMode="auto">
          <a:xfrm>
            <a:off x="4726632" y="5903168"/>
            <a:ext cx="5334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1600" i="1">
                <a:ea typeface="宋体" panose="02010600030101010101" pitchFamily="2" charset="-122"/>
              </a:rPr>
              <a:t>C</a:t>
            </a:r>
            <a:r>
              <a:rPr lang="en-US" altLang="zh-CN" sz="1600" baseline="-25000">
                <a:ea typeface="宋体" panose="02010600030101010101" pitchFamily="2" charset="-122"/>
              </a:rPr>
              <a:t>1</a:t>
            </a:r>
            <a:endParaRPr lang="en-US" altLang="zh-CN" sz="1600">
              <a:ea typeface="宋体" panose="02010600030101010101" pitchFamily="2" charset="-122"/>
            </a:endParaRPr>
          </a:p>
        </p:txBody>
      </p:sp>
      <p:sp>
        <p:nvSpPr>
          <p:cNvPr id="54" name="Text Box 103"/>
          <p:cNvSpPr txBox="1">
            <a:spLocks noChangeArrowheads="1"/>
          </p:cNvSpPr>
          <p:nvPr/>
        </p:nvSpPr>
        <p:spPr bwMode="auto">
          <a:xfrm>
            <a:off x="4726632" y="4455368"/>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1600" i="1">
                <a:ea typeface="宋体" panose="02010600030101010101" pitchFamily="2" charset="-122"/>
              </a:rPr>
              <a:t>R</a:t>
            </a:r>
            <a:r>
              <a:rPr lang="en-US" altLang="zh-CN" sz="1600" baseline="-25000">
                <a:ea typeface="宋体" panose="02010600030101010101" pitchFamily="2" charset="-122"/>
              </a:rPr>
              <a:t>1</a:t>
            </a:r>
            <a:endParaRPr lang="en-US" altLang="zh-CN" sz="1600">
              <a:ea typeface="宋体" panose="02010600030101010101" pitchFamily="2" charset="-122"/>
            </a:endParaRPr>
          </a:p>
        </p:txBody>
      </p:sp>
      <p:sp>
        <p:nvSpPr>
          <p:cNvPr id="55" name="Text Box 107"/>
          <p:cNvSpPr txBox="1">
            <a:spLocks noChangeArrowheads="1"/>
          </p:cNvSpPr>
          <p:nvPr/>
        </p:nvSpPr>
        <p:spPr bwMode="auto">
          <a:xfrm>
            <a:off x="4726632" y="5261818"/>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1600" i="1">
                <a:ea typeface="宋体" panose="02010600030101010101" pitchFamily="2" charset="-122"/>
              </a:rPr>
              <a:t>R</a:t>
            </a:r>
            <a:r>
              <a:rPr lang="en-US" altLang="zh-CN" sz="1600" baseline="-25000">
                <a:ea typeface="宋体" panose="02010600030101010101" pitchFamily="2" charset="-122"/>
              </a:rPr>
              <a:t>2</a:t>
            </a:r>
            <a:endParaRPr lang="en-US" altLang="zh-CN" sz="1600">
              <a:ea typeface="宋体" panose="02010600030101010101" pitchFamily="2" charset="-122"/>
            </a:endParaRPr>
          </a:p>
        </p:txBody>
      </p:sp>
      <p:sp>
        <p:nvSpPr>
          <p:cNvPr id="56" name="Text Box 108"/>
          <p:cNvSpPr txBox="1">
            <a:spLocks noChangeArrowheads="1"/>
          </p:cNvSpPr>
          <p:nvPr/>
        </p:nvSpPr>
        <p:spPr bwMode="auto">
          <a:xfrm>
            <a:off x="6479232" y="3617168"/>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ea typeface="宋体" panose="02010600030101010101" pitchFamily="2" charset="-122"/>
              </a:rPr>
              <a:t>+V</a:t>
            </a:r>
            <a:r>
              <a:rPr lang="en-US" altLang="zh-CN" sz="1400" baseline="-25000">
                <a:ea typeface="宋体" panose="02010600030101010101" pitchFamily="2" charset="-122"/>
              </a:rPr>
              <a:t>CC</a:t>
            </a:r>
          </a:p>
        </p:txBody>
      </p:sp>
    </p:spTree>
    <p:extLst>
      <p:ext uri="{BB962C8B-B14F-4D97-AF65-F5344CB8AC3E}">
        <p14:creationId xmlns:p14="http://schemas.microsoft.com/office/powerpoint/2010/main" val="2429181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charset="-122"/>
              </a:rPr>
              <a:t>The 555 timer</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The 555 timer</a:t>
            </a:r>
            <a:endParaRPr lang="en-US" altLang="zh-CN" b="1" dirty="0">
              <a:ea typeface="宋体" charset="-122"/>
            </a:endParaRPr>
          </a:p>
        </p:txBody>
      </p:sp>
      <p:sp>
        <p:nvSpPr>
          <p:cNvPr id="37" name="Rectangle 20"/>
          <p:cNvSpPr>
            <a:spLocks noChangeArrowheads="1"/>
          </p:cNvSpPr>
          <p:nvPr/>
        </p:nvSpPr>
        <p:spPr bwMode="auto">
          <a:xfrm>
            <a:off x="1200200" y="2115344"/>
            <a:ext cx="4800600" cy="1295400"/>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pic>
        <p:nvPicPr>
          <p:cNvPr id="2" name="图片 1"/>
          <p:cNvPicPr>
            <a:picLocks noChangeAspect="1"/>
          </p:cNvPicPr>
          <p:nvPr/>
        </p:nvPicPr>
        <p:blipFill>
          <a:blip r:embed="rId2"/>
          <a:stretch>
            <a:fillRect/>
          </a:stretch>
        </p:blipFill>
        <p:spPr>
          <a:xfrm>
            <a:off x="1331640" y="2276872"/>
            <a:ext cx="6664235" cy="4464496"/>
          </a:xfrm>
          <a:prstGeom prst="rect">
            <a:avLst/>
          </a:prstGeom>
        </p:spPr>
      </p:pic>
    </p:spTree>
    <p:extLst>
      <p:ext uri="{BB962C8B-B14F-4D97-AF65-F5344CB8AC3E}">
        <p14:creationId xmlns:p14="http://schemas.microsoft.com/office/powerpoint/2010/main" val="30884447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Box 5"/>
          <p:cNvSpPr txBox="1">
            <a:spLocks noChangeArrowheads="1"/>
          </p:cNvSpPr>
          <p:nvPr/>
        </p:nvSpPr>
        <p:spPr bwMode="auto">
          <a:xfrm>
            <a:off x="899592" y="5446385"/>
            <a:ext cx="784887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1" hangingPunct="1">
              <a:spcBef>
                <a:spcPct val="50000"/>
              </a:spcBef>
            </a:pPr>
            <a:r>
              <a:rPr lang="en-US" altLang="zh-CN" sz="2200" dirty="0" smtClean="0">
                <a:ea typeface="宋体" panose="02010600030101010101" pitchFamily="2" charset="-122"/>
              </a:rPr>
              <a:t>Duty cycle</a:t>
            </a:r>
            <a:endParaRPr lang="en-US" altLang="zh-CN" sz="2200" dirty="0">
              <a:ea typeface="宋体" panose="02010600030101010101" pitchFamily="2" charset="-122"/>
            </a:endParaRPr>
          </a:p>
        </p:txBody>
      </p:sp>
      <p:sp>
        <p:nvSpPr>
          <p:cNvPr id="26" name="Text Box 5"/>
          <p:cNvSpPr txBox="1">
            <a:spLocks noChangeArrowheads="1"/>
          </p:cNvSpPr>
          <p:nvPr/>
        </p:nvSpPr>
        <p:spPr bwMode="auto">
          <a:xfrm>
            <a:off x="899592" y="4797152"/>
            <a:ext cx="784887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1" hangingPunct="1">
              <a:spcBef>
                <a:spcPct val="50000"/>
              </a:spcBef>
            </a:pPr>
            <a:r>
              <a:rPr lang="en-US" altLang="zh-CN" sz="2200" dirty="0">
                <a:ea typeface="宋体" panose="02010600030101010101" pitchFamily="2" charset="-122"/>
              </a:rPr>
              <a:t>The </a:t>
            </a:r>
            <a:r>
              <a:rPr lang="en-US" altLang="zh-CN" sz="2200" dirty="0" smtClean="0">
                <a:ea typeface="宋体" panose="02010600030101010101" pitchFamily="2" charset="-122"/>
              </a:rPr>
              <a:t>period T is</a:t>
            </a:r>
            <a:endParaRPr lang="en-US" altLang="zh-CN" sz="2200" dirty="0">
              <a:ea typeface="宋体" panose="02010600030101010101" pitchFamily="2" charset="-122"/>
            </a:endParaRPr>
          </a:p>
        </p:txBody>
      </p:sp>
      <p:sp>
        <p:nvSpPr>
          <p:cNvPr id="55298" name="Rectangle 2"/>
          <p:cNvSpPr>
            <a:spLocks noGrp="1" noChangeArrowheads="1"/>
          </p:cNvSpPr>
          <p:nvPr>
            <p:ph type="title"/>
          </p:nvPr>
        </p:nvSpPr>
        <p:spPr/>
        <p:txBody>
          <a:bodyPr/>
          <a:lstStyle/>
          <a:p>
            <a:r>
              <a:rPr lang="en-US" altLang="zh-CN" sz="3200" dirty="0" smtClean="0">
                <a:ea typeface="宋体" charset="-122"/>
              </a:rPr>
              <a:t>The 555 timer</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The 555 timer</a:t>
            </a:r>
            <a:endParaRPr lang="en-US" altLang="zh-CN" b="1" dirty="0">
              <a:ea typeface="宋体" charset="-122"/>
            </a:endParaRPr>
          </a:p>
        </p:txBody>
      </p:sp>
      <p:sp>
        <p:nvSpPr>
          <p:cNvPr id="37" name="Rectangle 20"/>
          <p:cNvSpPr>
            <a:spLocks noChangeArrowheads="1"/>
          </p:cNvSpPr>
          <p:nvPr/>
        </p:nvSpPr>
        <p:spPr bwMode="auto">
          <a:xfrm>
            <a:off x="1200200" y="2115344"/>
            <a:ext cx="4800600" cy="1295400"/>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40" name="Text Box 5"/>
          <p:cNvSpPr txBox="1">
            <a:spLocks noChangeArrowheads="1"/>
          </p:cNvSpPr>
          <p:nvPr/>
        </p:nvSpPr>
        <p:spPr bwMode="auto">
          <a:xfrm>
            <a:off x="899592" y="2276872"/>
            <a:ext cx="7848872"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1" hangingPunct="1">
              <a:spcBef>
                <a:spcPct val="50000"/>
              </a:spcBef>
            </a:pPr>
            <a:r>
              <a:rPr lang="en-US" altLang="zh-CN" sz="2200" dirty="0">
                <a:ea typeface="宋体" panose="02010600030101010101" pitchFamily="2" charset="-122"/>
              </a:rPr>
              <a:t>The </a:t>
            </a:r>
            <a:r>
              <a:rPr lang="en-US" altLang="zh-CN" sz="2200" dirty="0" smtClean="0">
                <a:ea typeface="宋体" panose="02010600030101010101" pitchFamily="2" charset="-122"/>
              </a:rPr>
              <a:t>time that the output is HIGH(</a:t>
            </a:r>
            <a:r>
              <a:rPr lang="en-US" altLang="zh-CN" sz="2200" i="1" dirty="0" err="1" smtClean="0">
                <a:ea typeface="宋体" panose="02010600030101010101" pitchFamily="2" charset="-122"/>
              </a:rPr>
              <a:t>t</a:t>
            </a:r>
            <a:r>
              <a:rPr lang="en-US" altLang="zh-CN" sz="2200" i="1" baseline="-25000" dirty="0" err="1" smtClean="0">
                <a:ea typeface="宋体" panose="02010600030101010101" pitchFamily="2" charset="-122"/>
              </a:rPr>
              <a:t>H</a:t>
            </a:r>
            <a:r>
              <a:rPr lang="en-US" altLang="zh-CN" sz="2200" dirty="0" smtClean="0">
                <a:ea typeface="宋体" panose="02010600030101010101" pitchFamily="2" charset="-122"/>
              </a:rPr>
              <a:t>) is how long it takes </a:t>
            </a:r>
            <a:r>
              <a:rPr lang="en-US" altLang="zh-CN" sz="2200" i="1" dirty="0" smtClean="0">
                <a:ea typeface="宋体" panose="02010600030101010101" pitchFamily="2" charset="-122"/>
              </a:rPr>
              <a:t>C</a:t>
            </a:r>
            <a:r>
              <a:rPr lang="en-US" altLang="zh-CN" sz="2200" baseline="-25000" dirty="0" smtClean="0">
                <a:ea typeface="宋体" panose="02010600030101010101" pitchFamily="2" charset="-122"/>
              </a:rPr>
              <a:t>1</a:t>
            </a:r>
            <a:r>
              <a:rPr lang="en-US" altLang="zh-CN" sz="2200" dirty="0" smtClean="0">
                <a:ea typeface="宋体" panose="02010600030101010101" pitchFamily="2" charset="-122"/>
              </a:rPr>
              <a:t> to charge from 1/3 </a:t>
            </a:r>
            <a:r>
              <a:rPr lang="en-US" altLang="zh-CN" sz="2200" i="1" dirty="0" smtClean="0">
                <a:ea typeface="宋体" panose="02010600030101010101" pitchFamily="2" charset="-122"/>
              </a:rPr>
              <a:t>V</a:t>
            </a:r>
            <a:r>
              <a:rPr lang="en-US" altLang="zh-CN" sz="2200" i="1" baseline="-25000" dirty="0" smtClean="0">
                <a:ea typeface="宋体" panose="02010600030101010101" pitchFamily="2" charset="-122"/>
              </a:rPr>
              <a:t>CC</a:t>
            </a:r>
            <a:r>
              <a:rPr lang="en-US" altLang="zh-CN" sz="2200" dirty="0" smtClean="0">
                <a:ea typeface="宋体" panose="02010600030101010101" pitchFamily="2" charset="-122"/>
              </a:rPr>
              <a:t> to 2/3 </a:t>
            </a:r>
            <a:r>
              <a:rPr lang="en-US" altLang="zh-CN" sz="2200" i="1" dirty="0">
                <a:ea typeface="宋体" panose="02010600030101010101" pitchFamily="2" charset="-122"/>
              </a:rPr>
              <a:t>V</a:t>
            </a:r>
            <a:r>
              <a:rPr lang="en-US" altLang="zh-CN" sz="2200" i="1" baseline="-25000" dirty="0">
                <a:ea typeface="宋体" panose="02010600030101010101" pitchFamily="2" charset="-122"/>
              </a:rPr>
              <a:t>CC</a:t>
            </a:r>
            <a:r>
              <a:rPr lang="en-US" altLang="zh-CN" sz="2200" dirty="0" smtClean="0">
                <a:ea typeface="宋体" panose="02010600030101010101" pitchFamily="2" charset="-122"/>
              </a:rPr>
              <a:t> </a:t>
            </a:r>
            <a:endParaRPr lang="en-US" altLang="zh-CN" sz="2200" dirty="0">
              <a:ea typeface="宋体" panose="02010600030101010101" pitchFamily="2" charset="-122"/>
            </a:endParaRPr>
          </a:p>
        </p:txBody>
      </p:sp>
      <p:graphicFrame>
        <p:nvGraphicFramePr>
          <p:cNvPr id="43" name="Object 79"/>
          <p:cNvGraphicFramePr>
            <a:graphicFrameLocks noChangeAspect="1"/>
          </p:cNvGraphicFramePr>
          <p:nvPr>
            <p:extLst>
              <p:ext uri="{D42A27DB-BD31-4B8C-83A1-F6EECF244321}">
                <p14:modId xmlns:p14="http://schemas.microsoft.com/office/powerpoint/2010/main" val="3650358780"/>
              </p:ext>
            </p:extLst>
          </p:nvPr>
        </p:nvGraphicFramePr>
        <p:xfrm>
          <a:off x="3627599" y="3068960"/>
          <a:ext cx="2043112" cy="422275"/>
        </p:xfrm>
        <a:graphic>
          <a:graphicData uri="http://schemas.openxmlformats.org/presentationml/2006/ole">
            <mc:AlternateContent xmlns:mc="http://schemas.openxmlformats.org/markup-compatibility/2006">
              <mc:Choice xmlns:v="urn:schemas-microsoft-com:vml" Requires="v">
                <p:oleObj spid="_x0000_s213192" name="Equation" r:id="rId3" imgW="1231560" imgH="253800" progId="Equation.DSMT4">
                  <p:embed/>
                </p:oleObj>
              </mc:Choice>
              <mc:Fallback>
                <p:oleObj name="Equation" r:id="rId3" imgW="1231560" imgH="253800" progId="Equation.DSMT4">
                  <p:embed/>
                  <p:pic>
                    <p:nvPicPr>
                      <p:cNvPr id="0" name=""/>
                      <p:cNvPicPr>
                        <a:picLocks noChangeAspect="1" noChangeArrowheads="1"/>
                      </p:cNvPicPr>
                      <p:nvPr/>
                    </p:nvPicPr>
                    <p:blipFill>
                      <a:blip r:embed="rId4"/>
                      <a:srcRect/>
                      <a:stretch>
                        <a:fillRect/>
                      </a:stretch>
                    </p:blipFill>
                    <p:spPr bwMode="auto">
                      <a:xfrm>
                        <a:off x="3627599" y="3068960"/>
                        <a:ext cx="2043112"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 name="Text Box 5"/>
          <p:cNvSpPr txBox="1">
            <a:spLocks noChangeArrowheads="1"/>
          </p:cNvSpPr>
          <p:nvPr/>
        </p:nvSpPr>
        <p:spPr bwMode="auto">
          <a:xfrm>
            <a:off x="899592" y="3501008"/>
            <a:ext cx="7848872"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1" hangingPunct="1">
              <a:spcBef>
                <a:spcPct val="50000"/>
              </a:spcBef>
            </a:pPr>
            <a:r>
              <a:rPr lang="en-US" altLang="zh-CN" sz="2200" dirty="0">
                <a:ea typeface="宋体" panose="02010600030101010101" pitchFamily="2" charset="-122"/>
              </a:rPr>
              <a:t>The </a:t>
            </a:r>
            <a:r>
              <a:rPr lang="en-US" altLang="zh-CN" sz="2200" dirty="0" smtClean="0">
                <a:ea typeface="宋体" panose="02010600030101010101" pitchFamily="2" charset="-122"/>
              </a:rPr>
              <a:t>time that the output is LOW(</a:t>
            </a:r>
            <a:r>
              <a:rPr lang="en-US" altLang="zh-CN" sz="2200" i="1" dirty="0" err="1" smtClean="0">
                <a:ea typeface="宋体" panose="02010600030101010101" pitchFamily="2" charset="-122"/>
              </a:rPr>
              <a:t>t</a:t>
            </a:r>
            <a:r>
              <a:rPr lang="en-US" altLang="zh-CN" sz="2200" i="1" baseline="-25000" dirty="0" err="1" smtClean="0">
                <a:ea typeface="宋体" panose="02010600030101010101" pitchFamily="2" charset="-122"/>
              </a:rPr>
              <a:t>L</a:t>
            </a:r>
            <a:r>
              <a:rPr lang="en-US" altLang="zh-CN" sz="2200" dirty="0" smtClean="0">
                <a:ea typeface="宋体" panose="02010600030101010101" pitchFamily="2" charset="-122"/>
              </a:rPr>
              <a:t>) is how long it takes </a:t>
            </a:r>
            <a:r>
              <a:rPr lang="en-US" altLang="zh-CN" sz="2200" i="1" dirty="0" smtClean="0">
                <a:ea typeface="宋体" panose="02010600030101010101" pitchFamily="2" charset="-122"/>
              </a:rPr>
              <a:t>C</a:t>
            </a:r>
            <a:r>
              <a:rPr lang="en-US" altLang="zh-CN" sz="2200" baseline="-25000" dirty="0" smtClean="0">
                <a:ea typeface="宋体" panose="02010600030101010101" pitchFamily="2" charset="-122"/>
              </a:rPr>
              <a:t>1</a:t>
            </a:r>
            <a:r>
              <a:rPr lang="en-US" altLang="zh-CN" sz="2200" dirty="0" smtClean="0">
                <a:ea typeface="宋体" panose="02010600030101010101" pitchFamily="2" charset="-122"/>
              </a:rPr>
              <a:t> to discharge from 2/3 </a:t>
            </a:r>
            <a:r>
              <a:rPr lang="en-US" altLang="zh-CN" sz="2200" i="1" dirty="0" smtClean="0">
                <a:ea typeface="宋体" panose="02010600030101010101" pitchFamily="2" charset="-122"/>
              </a:rPr>
              <a:t>V</a:t>
            </a:r>
            <a:r>
              <a:rPr lang="en-US" altLang="zh-CN" sz="2200" i="1" baseline="-25000" dirty="0" smtClean="0">
                <a:ea typeface="宋体" panose="02010600030101010101" pitchFamily="2" charset="-122"/>
              </a:rPr>
              <a:t>CC</a:t>
            </a:r>
            <a:r>
              <a:rPr lang="en-US" altLang="zh-CN" sz="2200" dirty="0" smtClean="0">
                <a:ea typeface="宋体" panose="02010600030101010101" pitchFamily="2" charset="-122"/>
              </a:rPr>
              <a:t> to 1/3 </a:t>
            </a:r>
            <a:r>
              <a:rPr lang="en-US" altLang="zh-CN" sz="2200" i="1" dirty="0">
                <a:ea typeface="宋体" panose="02010600030101010101" pitchFamily="2" charset="-122"/>
              </a:rPr>
              <a:t>V</a:t>
            </a:r>
            <a:r>
              <a:rPr lang="en-US" altLang="zh-CN" sz="2200" i="1" baseline="-25000" dirty="0">
                <a:ea typeface="宋体" panose="02010600030101010101" pitchFamily="2" charset="-122"/>
              </a:rPr>
              <a:t>CC</a:t>
            </a:r>
            <a:r>
              <a:rPr lang="en-US" altLang="zh-CN" sz="2200" dirty="0" smtClean="0">
                <a:ea typeface="宋体" panose="02010600030101010101" pitchFamily="2" charset="-122"/>
              </a:rPr>
              <a:t> </a:t>
            </a:r>
            <a:endParaRPr lang="en-US" altLang="zh-CN" sz="2200" dirty="0">
              <a:ea typeface="宋体" panose="02010600030101010101" pitchFamily="2" charset="-122"/>
            </a:endParaRPr>
          </a:p>
        </p:txBody>
      </p:sp>
      <p:graphicFrame>
        <p:nvGraphicFramePr>
          <p:cNvPr id="24" name="Object 79"/>
          <p:cNvGraphicFramePr>
            <a:graphicFrameLocks noChangeAspect="1"/>
          </p:cNvGraphicFramePr>
          <p:nvPr>
            <p:extLst>
              <p:ext uri="{D42A27DB-BD31-4B8C-83A1-F6EECF244321}">
                <p14:modId xmlns:p14="http://schemas.microsoft.com/office/powerpoint/2010/main" val="2550835803"/>
              </p:ext>
            </p:extLst>
          </p:nvPr>
        </p:nvGraphicFramePr>
        <p:xfrm>
          <a:off x="3934197" y="4293096"/>
          <a:ext cx="1285875" cy="381000"/>
        </p:xfrm>
        <a:graphic>
          <a:graphicData uri="http://schemas.openxmlformats.org/presentationml/2006/ole">
            <mc:AlternateContent xmlns:mc="http://schemas.openxmlformats.org/markup-compatibility/2006">
              <mc:Choice xmlns:v="urn:schemas-microsoft-com:vml" Requires="v">
                <p:oleObj spid="_x0000_s213193" name="Equation" r:id="rId5" imgW="774360" imgH="228600" progId="Equation.DSMT4">
                  <p:embed/>
                </p:oleObj>
              </mc:Choice>
              <mc:Fallback>
                <p:oleObj name="Equation" r:id="rId5" imgW="774360" imgH="228600" progId="Equation.DSMT4">
                  <p:embed/>
                  <p:pic>
                    <p:nvPicPr>
                      <p:cNvPr id="0" name=""/>
                      <p:cNvPicPr>
                        <a:picLocks noChangeAspect="1" noChangeArrowheads="1"/>
                      </p:cNvPicPr>
                      <p:nvPr/>
                    </p:nvPicPr>
                    <p:blipFill>
                      <a:blip r:embed="rId6"/>
                      <a:srcRect/>
                      <a:stretch>
                        <a:fillRect/>
                      </a:stretch>
                    </p:blipFill>
                    <p:spPr bwMode="auto">
                      <a:xfrm>
                        <a:off x="3934197" y="4293096"/>
                        <a:ext cx="1285875"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 name="Object 79"/>
          <p:cNvGraphicFramePr>
            <a:graphicFrameLocks noChangeAspect="1"/>
          </p:cNvGraphicFramePr>
          <p:nvPr>
            <p:extLst>
              <p:ext uri="{D42A27DB-BD31-4B8C-83A1-F6EECF244321}">
                <p14:modId xmlns:p14="http://schemas.microsoft.com/office/powerpoint/2010/main" val="2759294805"/>
              </p:ext>
            </p:extLst>
          </p:nvPr>
        </p:nvGraphicFramePr>
        <p:xfrm>
          <a:off x="3038475" y="5373688"/>
          <a:ext cx="3160713" cy="719137"/>
        </p:xfrm>
        <a:graphic>
          <a:graphicData uri="http://schemas.openxmlformats.org/presentationml/2006/ole">
            <mc:AlternateContent xmlns:mc="http://schemas.openxmlformats.org/markup-compatibility/2006">
              <mc:Choice xmlns:v="urn:schemas-microsoft-com:vml" Requires="v">
                <p:oleObj spid="_x0000_s213194" name="Equation" r:id="rId7" imgW="1904760" imgH="431640" progId="Equation.DSMT4">
                  <p:embed/>
                </p:oleObj>
              </mc:Choice>
              <mc:Fallback>
                <p:oleObj name="Equation" r:id="rId7" imgW="1904760" imgH="431640" progId="Equation.DSMT4">
                  <p:embed/>
                  <p:pic>
                    <p:nvPicPr>
                      <p:cNvPr id="0" name=""/>
                      <p:cNvPicPr>
                        <a:picLocks noChangeAspect="1" noChangeArrowheads="1"/>
                      </p:cNvPicPr>
                      <p:nvPr/>
                    </p:nvPicPr>
                    <p:blipFill>
                      <a:blip r:embed="rId8"/>
                      <a:srcRect/>
                      <a:stretch>
                        <a:fillRect/>
                      </a:stretch>
                    </p:blipFill>
                    <p:spPr bwMode="auto">
                      <a:xfrm>
                        <a:off x="3038475" y="5373688"/>
                        <a:ext cx="3160713" cy="719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 name="Object 79"/>
          <p:cNvGraphicFramePr>
            <a:graphicFrameLocks noChangeAspect="1"/>
          </p:cNvGraphicFramePr>
          <p:nvPr>
            <p:extLst>
              <p:ext uri="{D42A27DB-BD31-4B8C-83A1-F6EECF244321}">
                <p14:modId xmlns:p14="http://schemas.microsoft.com/office/powerpoint/2010/main" val="3827846304"/>
              </p:ext>
            </p:extLst>
          </p:nvPr>
        </p:nvGraphicFramePr>
        <p:xfrm>
          <a:off x="3203848" y="4848200"/>
          <a:ext cx="2928938" cy="381000"/>
        </p:xfrm>
        <a:graphic>
          <a:graphicData uri="http://schemas.openxmlformats.org/presentationml/2006/ole">
            <mc:AlternateContent xmlns:mc="http://schemas.openxmlformats.org/markup-compatibility/2006">
              <mc:Choice xmlns:v="urn:schemas-microsoft-com:vml" Requires="v">
                <p:oleObj spid="_x0000_s213195" name="Equation" r:id="rId9" imgW="1765080" imgH="228600" progId="Equation.DSMT4">
                  <p:embed/>
                </p:oleObj>
              </mc:Choice>
              <mc:Fallback>
                <p:oleObj name="Equation" r:id="rId9" imgW="1765080" imgH="228600" progId="Equation.DSMT4">
                  <p:embed/>
                  <p:pic>
                    <p:nvPicPr>
                      <p:cNvPr id="0" name=""/>
                      <p:cNvPicPr>
                        <a:picLocks noChangeAspect="1" noChangeArrowheads="1"/>
                      </p:cNvPicPr>
                      <p:nvPr/>
                    </p:nvPicPr>
                    <p:blipFill>
                      <a:blip r:embed="rId10"/>
                      <a:srcRect/>
                      <a:stretch>
                        <a:fillRect/>
                      </a:stretch>
                    </p:blipFill>
                    <p:spPr bwMode="auto">
                      <a:xfrm>
                        <a:off x="3203848" y="4848200"/>
                        <a:ext cx="2928938"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1959218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charset="-122"/>
              </a:rPr>
              <a:t>The 555 timer</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The 555 timer</a:t>
            </a:r>
            <a:endParaRPr lang="en-US" altLang="zh-CN" b="1" dirty="0">
              <a:ea typeface="宋体" charset="-122"/>
            </a:endParaRPr>
          </a:p>
        </p:txBody>
      </p:sp>
      <p:sp>
        <p:nvSpPr>
          <p:cNvPr id="37" name="Rectangle 20"/>
          <p:cNvSpPr>
            <a:spLocks noChangeArrowheads="1"/>
          </p:cNvSpPr>
          <p:nvPr/>
        </p:nvSpPr>
        <p:spPr bwMode="auto">
          <a:xfrm>
            <a:off x="1200200" y="2115344"/>
            <a:ext cx="4800600" cy="1295400"/>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23" name="Text Box 5"/>
          <p:cNvSpPr txBox="1">
            <a:spLocks noChangeArrowheads="1"/>
          </p:cNvSpPr>
          <p:nvPr/>
        </p:nvSpPr>
        <p:spPr bwMode="auto">
          <a:xfrm>
            <a:off x="899591" y="2204864"/>
            <a:ext cx="8065021"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1" hangingPunct="1">
              <a:spcBef>
                <a:spcPct val="50000"/>
              </a:spcBef>
            </a:pPr>
            <a:r>
              <a:rPr lang="en-US" altLang="zh-CN" sz="2200" dirty="0">
                <a:ea typeface="宋体" panose="02010600030101010101" pitchFamily="2" charset="-122"/>
              </a:rPr>
              <a:t>Given the components, </a:t>
            </a:r>
            <a:r>
              <a:rPr lang="en-US" altLang="zh-CN" sz="2200" dirty="0" smtClean="0">
                <a:ea typeface="宋体" panose="02010600030101010101" pitchFamily="2" charset="-122"/>
              </a:rPr>
              <a:t>the </a:t>
            </a:r>
            <a:r>
              <a:rPr lang="en-US" altLang="zh-CN" sz="2200" dirty="0">
                <a:ea typeface="宋体" panose="02010600030101010101" pitchFamily="2" charset="-122"/>
              </a:rPr>
              <a:t>frequency </a:t>
            </a:r>
            <a:r>
              <a:rPr lang="en-US" altLang="zh-CN" sz="2200" dirty="0" smtClean="0">
                <a:ea typeface="宋体" panose="02010600030101010101" pitchFamily="2" charset="-122"/>
              </a:rPr>
              <a:t>can be read from </a:t>
            </a:r>
            <a:r>
              <a:rPr lang="en-US" altLang="zh-CN" sz="2200" dirty="0">
                <a:ea typeface="宋体" panose="02010600030101010101" pitchFamily="2" charset="-122"/>
              </a:rPr>
              <a:t>the chart. Alternatively, </a:t>
            </a:r>
            <a:r>
              <a:rPr lang="en-US" altLang="zh-CN" sz="2200" dirty="0" smtClean="0">
                <a:ea typeface="宋体" panose="02010600030101010101" pitchFamily="2" charset="-122"/>
              </a:rPr>
              <a:t>the chart can be used </a:t>
            </a:r>
            <a:r>
              <a:rPr lang="en-US" altLang="zh-CN" sz="2200" dirty="0">
                <a:ea typeface="宋体" panose="02010600030101010101" pitchFamily="2" charset="-122"/>
              </a:rPr>
              <a:t>to pick components for a desired frequency.</a:t>
            </a:r>
          </a:p>
        </p:txBody>
      </p:sp>
      <p:graphicFrame>
        <p:nvGraphicFramePr>
          <p:cNvPr id="24" name="Object 9"/>
          <p:cNvGraphicFramePr>
            <a:graphicFrameLocks noChangeAspect="1"/>
          </p:cNvGraphicFramePr>
          <p:nvPr>
            <p:extLst>
              <p:ext uri="{D42A27DB-BD31-4B8C-83A1-F6EECF244321}">
                <p14:modId xmlns:p14="http://schemas.microsoft.com/office/powerpoint/2010/main" val="3705082823"/>
              </p:ext>
            </p:extLst>
          </p:nvPr>
        </p:nvGraphicFramePr>
        <p:xfrm>
          <a:off x="5256585" y="3576464"/>
          <a:ext cx="2746375" cy="2819400"/>
        </p:xfrm>
        <a:graphic>
          <a:graphicData uri="http://schemas.openxmlformats.org/presentationml/2006/ole">
            <mc:AlternateContent xmlns:mc="http://schemas.openxmlformats.org/markup-compatibility/2006">
              <mc:Choice xmlns:v="urn:schemas-microsoft-com:vml" Requires="v">
                <p:oleObj spid="_x0000_s195898" name="CorelDRAW" r:id="rId3" imgW="1796074" imgH="1842455" progId="CorelDRAW.Graphic.13">
                  <p:embed/>
                </p:oleObj>
              </mc:Choice>
              <mc:Fallback>
                <p:oleObj name="CorelDRAW" r:id="rId3" imgW="1796074" imgH="1842455" progId="CorelDRAW.Graphic.1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6585" y="3576464"/>
                        <a:ext cx="2746375"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 name="Text Box 10"/>
          <p:cNvSpPr txBox="1">
            <a:spLocks noChangeArrowheads="1"/>
          </p:cNvSpPr>
          <p:nvPr/>
        </p:nvSpPr>
        <p:spPr bwMode="auto">
          <a:xfrm>
            <a:off x="6101135" y="4338464"/>
            <a:ext cx="7556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ea typeface="宋体" panose="02010600030101010101" pitchFamily="2" charset="-122"/>
              </a:rPr>
              <a:t>RESET</a:t>
            </a:r>
          </a:p>
        </p:txBody>
      </p:sp>
      <p:sp>
        <p:nvSpPr>
          <p:cNvPr id="26" name="Text Box 11"/>
          <p:cNvSpPr txBox="1">
            <a:spLocks noChangeArrowheads="1"/>
          </p:cNvSpPr>
          <p:nvPr/>
        </p:nvSpPr>
        <p:spPr bwMode="auto">
          <a:xfrm>
            <a:off x="6101135" y="4567064"/>
            <a:ext cx="7556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ea typeface="宋体" panose="02010600030101010101" pitchFamily="2" charset="-122"/>
              </a:rPr>
              <a:t>DISCH</a:t>
            </a:r>
          </a:p>
        </p:txBody>
      </p:sp>
      <p:sp>
        <p:nvSpPr>
          <p:cNvPr id="27" name="Text Box 12"/>
          <p:cNvSpPr txBox="1">
            <a:spLocks noChangeArrowheads="1"/>
          </p:cNvSpPr>
          <p:nvPr/>
        </p:nvSpPr>
        <p:spPr bwMode="auto">
          <a:xfrm>
            <a:off x="6101135" y="4948064"/>
            <a:ext cx="7556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ea typeface="宋体" panose="02010600030101010101" pitchFamily="2" charset="-122"/>
              </a:rPr>
              <a:t>THRES</a:t>
            </a:r>
          </a:p>
        </p:txBody>
      </p:sp>
      <p:sp>
        <p:nvSpPr>
          <p:cNvPr id="28" name="Text Box 13"/>
          <p:cNvSpPr txBox="1">
            <a:spLocks noChangeArrowheads="1"/>
          </p:cNvSpPr>
          <p:nvPr/>
        </p:nvSpPr>
        <p:spPr bwMode="auto">
          <a:xfrm>
            <a:off x="6101135" y="5392564"/>
            <a:ext cx="7556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ea typeface="宋体" panose="02010600030101010101" pitchFamily="2" charset="-122"/>
              </a:rPr>
              <a:t>TRIG</a:t>
            </a:r>
          </a:p>
        </p:txBody>
      </p:sp>
      <p:sp>
        <p:nvSpPr>
          <p:cNvPr id="29" name="Text Box 14"/>
          <p:cNvSpPr txBox="1">
            <a:spLocks noChangeArrowheads="1"/>
          </p:cNvSpPr>
          <p:nvPr/>
        </p:nvSpPr>
        <p:spPr bwMode="auto">
          <a:xfrm>
            <a:off x="6405935" y="5633864"/>
            <a:ext cx="7556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ea typeface="宋体" panose="02010600030101010101" pitchFamily="2" charset="-122"/>
              </a:rPr>
              <a:t>GND</a:t>
            </a:r>
          </a:p>
        </p:txBody>
      </p:sp>
      <p:sp>
        <p:nvSpPr>
          <p:cNvPr id="30" name="Text Box 15"/>
          <p:cNvSpPr txBox="1">
            <a:spLocks noChangeArrowheads="1"/>
          </p:cNvSpPr>
          <p:nvPr/>
        </p:nvSpPr>
        <p:spPr bwMode="auto">
          <a:xfrm>
            <a:off x="6786935" y="5405264"/>
            <a:ext cx="7556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ea typeface="宋体" panose="02010600030101010101" pitchFamily="2" charset="-122"/>
              </a:rPr>
              <a:t>CONT</a:t>
            </a:r>
          </a:p>
        </p:txBody>
      </p:sp>
      <p:sp>
        <p:nvSpPr>
          <p:cNvPr id="31" name="Text Box 16"/>
          <p:cNvSpPr txBox="1">
            <a:spLocks noChangeArrowheads="1"/>
          </p:cNvSpPr>
          <p:nvPr/>
        </p:nvSpPr>
        <p:spPr bwMode="auto">
          <a:xfrm>
            <a:off x="6913935" y="4986164"/>
            <a:ext cx="7556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ea typeface="宋体" panose="02010600030101010101" pitchFamily="2" charset="-122"/>
              </a:rPr>
              <a:t>OUT</a:t>
            </a:r>
          </a:p>
        </p:txBody>
      </p:sp>
      <p:sp>
        <p:nvSpPr>
          <p:cNvPr id="32" name="Text Box 17"/>
          <p:cNvSpPr txBox="1">
            <a:spLocks noChangeArrowheads="1"/>
          </p:cNvSpPr>
          <p:nvPr/>
        </p:nvSpPr>
        <p:spPr bwMode="auto">
          <a:xfrm>
            <a:off x="6863135" y="4338464"/>
            <a:ext cx="7556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ea typeface="宋体" panose="02010600030101010101" pitchFamily="2" charset="-122"/>
              </a:rPr>
              <a:t>V</a:t>
            </a:r>
            <a:r>
              <a:rPr lang="en-US" altLang="zh-CN" sz="1400" baseline="-25000">
                <a:ea typeface="宋体" panose="02010600030101010101" pitchFamily="2" charset="-122"/>
              </a:rPr>
              <a:t>CC</a:t>
            </a:r>
          </a:p>
        </p:txBody>
      </p:sp>
      <p:sp>
        <p:nvSpPr>
          <p:cNvPr id="33" name="Text Box 18"/>
          <p:cNvSpPr txBox="1">
            <a:spLocks noChangeArrowheads="1"/>
          </p:cNvSpPr>
          <p:nvPr/>
        </p:nvSpPr>
        <p:spPr bwMode="auto">
          <a:xfrm>
            <a:off x="5027985" y="5557664"/>
            <a:ext cx="5334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1600" i="1">
                <a:ea typeface="宋体" panose="02010600030101010101" pitchFamily="2" charset="-122"/>
              </a:rPr>
              <a:t>C</a:t>
            </a:r>
            <a:r>
              <a:rPr lang="en-US" altLang="zh-CN" sz="1600" baseline="-25000">
                <a:ea typeface="宋体" panose="02010600030101010101" pitchFamily="2" charset="-122"/>
              </a:rPr>
              <a:t>1</a:t>
            </a:r>
            <a:endParaRPr lang="en-US" altLang="zh-CN" sz="1600">
              <a:ea typeface="宋体" panose="02010600030101010101" pitchFamily="2" charset="-122"/>
            </a:endParaRPr>
          </a:p>
        </p:txBody>
      </p:sp>
      <p:sp>
        <p:nvSpPr>
          <p:cNvPr id="34" name="Text Box 19"/>
          <p:cNvSpPr txBox="1">
            <a:spLocks noChangeArrowheads="1"/>
          </p:cNvSpPr>
          <p:nvPr/>
        </p:nvSpPr>
        <p:spPr bwMode="auto">
          <a:xfrm>
            <a:off x="5027985" y="4109864"/>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1600" i="1">
                <a:ea typeface="宋体" panose="02010600030101010101" pitchFamily="2" charset="-122"/>
              </a:rPr>
              <a:t>R</a:t>
            </a:r>
            <a:r>
              <a:rPr lang="en-US" altLang="zh-CN" sz="1600" baseline="-25000">
                <a:ea typeface="宋体" panose="02010600030101010101" pitchFamily="2" charset="-122"/>
              </a:rPr>
              <a:t>1</a:t>
            </a:r>
            <a:endParaRPr lang="en-US" altLang="zh-CN" sz="1600">
              <a:ea typeface="宋体" panose="02010600030101010101" pitchFamily="2" charset="-122"/>
            </a:endParaRPr>
          </a:p>
        </p:txBody>
      </p:sp>
      <p:sp>
        <p:nvSpPr>
          <p:cNvPr id="35" name="Text Box 20"/>
          <p:cNvSpPr txBox="1">
            <a:spLocks noChangeArrowheads="1"/>
          </p:cNvSpPr>
          <p:nvPr/>
        </p:nvSpPr>
        <p:spPr bwMode="auto">
          <a:xfrm>
            <a:off x="5027985" y="4916314"/>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1600" i="1">
                <a:ea typeface="宋体" panose="02010600030101010101" pitchFamily="2" charset="-122"/>
              </a:rPr>
              <a:t>R</a:t>
            </a:r>
            <a:r>
              <a:rPr lang="en-US" altLang="zh-CN" sz="1600" baseline="-25000">
                <a:ea typeface="宋体" panose="02010600030101010101" pitchFamily="2" charset="-122"/>
              </a:rPr>
              <a:t>2</a:t>
            </a:r>
            <a:endParaRPr lang="en-US" altLang="zh-CN" sz="1600">
              <a:ea typeface="宋体" panose="02010600030101010101" pitchFamily="2" charset="-122"/>
            </a:endParaRPr>
          </a:p>
        </p:txBody>
      </p:sp>
      <p:sp>
        <p:nvSpPr>
          <p:cNvPr id="36" name="Text Box 21"/>
          <p:cNvSpPr txBox="1">
            <a:spLocks noChangeArrowheads="1"/>
          </p:cNvSpPr>
          <p:nvPr/>
        </p:nvSpPr>
        <p:spPr bwMode="auto">
          <a:xfrm>
            <a:off x="6780585" y="3271664"/>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ea typeface="宋体" panose="02010600030101010101" pitchFamily="2" charset="-122"/>
              </a:rPr>
              <a:t>+V</a:t>
            </a:r>
            <a:r>
              <a:rPr lang="en-US" altLang="zh-CN" sz="1400" baseline="-25000">
                <a:ea typeface="宋体" panose="02010600030101010101" pitchFamily="2" charset="-122"/>
              </a:rPr>
              <a:t>CC</a:t>
            </a:r>
          </a:p>
        </p:txBody>
      </p:sp>
      <p:graphicFrame>
        <p:nvGraphicFramePr>
          <p:cNvPr id="38" name="Object 22"/>
          <p:cNvGraphicFramePr>
            <a:graphicFrameLocks noChangeAspect="1"/>
          </p:cNvGraphicFramePr>
          <p:nvPr>
            <p:extLst>
              <p:ext uri="{D42A27DB-BD31-4B8C-83A1-F6EECF244321}">
                <p14:modId xmlns:p14="http://schemas.microsoft.com/office/powerpoint/2010/main" val="3936892156"/>
              </p:ext>
            </p:extLst>
          </p:nvPr>
        </p:nvGraphicFramePr>
        <p:xfrm>
          <a:off x="1297360" y="3576464"/>
          <a:ext cx="3581400" cy="2784475"/>
        </p:xfrm>
        <a:graphic>
          <a:graphicData uri="http://schemas.openxmlformats.org/presentationml/2006/ole">
            <mc:AlternateContent xmlns:mc="http://schemas.openxmlformats.org/markup-compatibility/2006">
              <mc:Choice xmlns:v="urn:schemas-microsoft-com:vml" Requires="v">
                <p:oleObj spid="_x0000_s195899" name="CorelDRAW" r:id="rId5" imgW="2344072" imgH="1822623" progId="CorelDRAW.Graphic.13">
                  <p:embed/>
                </p:oleObj>
              </mc:Choice>
              <mc:Fallback>
                <p:oleObj name="CorelDRAW" r:id="rId5" imgW="2344072" imgH="1822623" progId="CorelDRAW.Graphic.1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7360" y="3576464"/>
                        <a:ext cx="3581400" cy="278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9" name="Text Box 23"/>
          <p:cNvSpPr txBox="1">
            <a:spLocks noChangeArrowheads="1"/>
          </p:cNvSpPr>
          <p:nvPr/>
        </p:nvSpPr>
        <p:spPr bwMode="auto">
          <a:xfrm rot="16200000">
            <a:off x="714747" y="4844877"/>
            <a:ext cx="8921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ea typeface="宋体" panose="02010600030101010101" pitchFamily="2" charset="-122"/>
              </a:rPr>
              <a:t>C</a:t>
            </a:r>
            <a:r>
              <a:rPr lang="en-US" altLang="zh-CN" sz="1600" baseline="-25000">
                <a:ea typeface="宋体" panose="02010600030101010101" pitchFamily="2" charset="-122"/>
              </a:rPr>
              <a:t>1</a:t>
            </a:r>
            <a:r>
              <a:rPr lang="en-US" altLang="zh-CN" sz="1600">
                <a:ea typeface="宋体" panose="02010600030101010101" pitchFamily="2" charset="-122"/>
              </a:rPr>
              <a:t> (</a:t>
            </a:r>
            <a:r>
              <a:rPr lang="en-US" altLang="zh-CN" sz="1600">
                <a:latin typeface="Symbol" panose="05050102010706020507" pitchFamily="18" charset="2"/>
                <a:ea typeface="宋体" panose="02010600030101010101" pitchFamily="2" charset="-122"/>
              </a:rPr>
              <a:t>m</a:t>
            </a:r>
            <a:r>
              <a:rPr lang="en-US" altLang="zh-CN" sz="1600">
                <a:ea typeface="宋体" panose="02010600030101010101" pitchFamily="2" charset="-122"/>
              </a:rPr>
              <a:t>F)</a:t>
            </a:r>
          </a:p>
        </p:txBody>
      </p:sp>
      <p:sp>
        <p:nvSpPr>
          <p:cNvPr id="57" name="Text Box 24"/>
          <p:cNvSpPr txBox="1">
            <a:spLocks noChangeArrowheads="1"/>
          </p:cNvSpPr>
          <p:nvPr/>
        </p:nvSpPr>
        <p:spPr bwMode="auto">
          <a:xfrm>
            <a:off x="2668960" y="6395864"/>
            <a:ext cx="914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ea typeface="宋体" panose="02010600030101010101" pitchFamily="2" charset="-122"/>
              </a:rPr>
              <a:t>f </a:t>
            </a:r>
            <a:r>
              <a:rPr lang="en-US" altLang="zh-CN" sz="1600">
                <a:ea typeface="宋体" panose="02010600030101010101" pitchFamily="2" charset="-122"/>
              </a:rPr>
              <a:t>(Hz)</a:t>
            </a:r>
          </a:p>
        </p:txBody>
      </p:sp>
    </p:spTree>
    <p:extLst>
      <p:ext uri="{BB962C8B-B14F-4D97-AF65-F5344CB8AC3E}">
        <p14:creationId xmlns:p14="http://schemas.microsoft.com/office/powerpoint/2010/main" val="16240030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a:ea typeface="宋体" charset="-122"/>
              </a:rPr>
              <a:t>Logic Expression</a:t>
            </a: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Logic Expression</a:t>
            </a:r>
            <a:endParaRPr lang="en-US" altLang="zh-CN" b="1" dirty="0">
              <a:ea typeface="宋体" charset="-122"/>
            </a:endParaRPr>
          </a:p>
        </p:txBody>
      </p:sp>
      <p:sp>
        <p:nvSpPr>
          <p:cNvPr id="37" name="Rectangle 20"/>
          <p:cNvSpPr>
            <a:spLocks noChangeArrowheads="1"/>
          </p:cNvSpPr>
          <p:nvPr/>
        </p:nvSpPr>
        <p:spPr bwMode="auto">
          <a:xfrm>
            <a:off x="1200200" y="2115344"/>
            <a:ext cx="4800600" cy="1295400"/>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40" name="Text Box 5"/>
          <p:cNvSpPr txBox="1">
            <a:spLocks noChangeArrowheads="1"/>
          </p:cNvSpPr>
          <p:nvPr/>
        </p:nvSpPr>
        <p:spPr bwMode="auto">
          <a:xfrm>
            <a:off x="899592" y="2276872"/>
            <a:ext cx="806502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20000"/>
              </a:spcBef>
              <a:buClr>
                <a:schemeClr val="accent2"/>
              </a:buClr>
            </a:pPr>
            <a:r>
              <a:rPr lang="en-US" altLang="zh-CN" sz="2400" b="1" dirty="0" smtClean="0">
                <a:ea typeface="宋体" panose="02010600030101010101" pitchFamily="2" charset="-122"/>
              </a:rPr>
              <a:t>S-R flip-flop</a:t>
            </a:r>
            <a:endParaRPr lang="zh-CN" altLang="en-US" sz="2400" b="1" dirty="0">
              <a:ea typeface="宋体" panose="02010600030101010101" pitchFamily="2" charset="-122"/>
            </a:endParaRPr>
          </a:p>
        </p:txBody>
      </p:sp>
      <p:pic>
        <p:nvPicPr>
          <p:cNvPr id="41" name="Picture 6" descr="RS特性表"/>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3212976"/>
            <a:ext cx="3395662" cy="2952750"/>
          </a:xfrm>
          <a:prstGeom prst="rect">
            <a:avLst/>
          </a:prstGeom>
          <a:noFill/>
          <a:extLst>
            <a:ext uri="{909E8E84-426E-40DD-AFC4-6F175D3DCCD1}">
              <a14:hiddenFill xmlns:a14="http://schemas.microsoft.com/office/drawing/2010/main">
                <a:solidFill>
                  <a:srgbClr val="FFFFFF"/>
                </a:solidFill>
              </a14:hiddenFill>
            </a:ext>
          </a:extLst>
        </p:spPr>
      </p:pic>
      <p:sp>
        <p:nvSpPr>
          <p:cNvPr id="43" name="Text Box 13"/>
          <p:cNvSpPr txBox="1">
            <a:spLocks noChangeArrowheads="1"/>
          </p:cNvSpPr>
          <p:nvPr/>
        </p:nvSpPr>
        <p:spPr bwMode="auto">
          <a:xfrm>
            <a:off x="5293369" y="3246075"/>
            <a:ext cx="316706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r>
              <a:rPr kumimoji="1" lang="en-US" altLang="zh-CN" sz="2400" b="1" dirty="0">
                <a:ea typeface="宋体" panose="02010600030101010101" pitchFamily="2" charset="-122"/>
              </a:rPr>
              <a:t>Logic Expression</a:t>
            </a:r>
          </a:p>
          <a:p>
            <a:pPr algn="ctr" eaLnBrk="0" hangingPunct="0"/>
            <a:r>
              <a:rPr kumimoji="1" lang="zh-CN" altLang="en-US" sz="2400" b="1" dirty="0">
                <a:ea typeface="宋体" panose="02010600030101010101" pitchFamily="2" charset="-122"/>
              </a:rPr>
              <a:t>（特性方程）</a:t>
            </a:r>
          </a:p>
        </p:txBody>
      </p:sp>
      <p:graphicFrame>
        <p:nvGraphicFramePr>
          <p:cNvPr id="44" name="Object 14"/>
          <p:cNvGraphicFramePr>
            <a:graphicFrameLocks noGrp="1" noChangeAspect="1"/>
          </p:cNvGraphicFramePr>
          <p:nvPr>
            <p:ph sz="half" idx="4294967295"/>
            <p:extLst>
              <p:ext uri="{D42A27DB-BD31-4B8C-83A1-F6EECF244321}">
                <p14:modId xmlns:p14="http://schemas.microsoft.com/office/powerpoint/2010/main" val="2148285046"/>
              </p:ext>
            </p:extLst>
          </p:nvPr>
        </p:nvGraphicFramePr>
        <p:xfrm>
          <a:off x="5004048" y="4077072"/>
          <a:ext cx="3903662" cy="976313"/>
        </p:xfrm>
        <a:graphic>
          <a:graphicData uri="http://schemas.openxmlformats.org/presentationml/2006/ole">
            <mc:AlternateContent xmlns:mc="http://schemas.openxmlformats.org/markup-compatibility/2006">
              <mc:Choice xmlns:v="urn:schemas-microsoft-com:vml" Requires="v">
                <p:oleObj spid="_x0000_s214037" name="公式" r:id="rId4" imgW="1930320" imgH="482400" progId="Equation.3">
                  <p:embed/>
                </p:oleObj>
              </mc:Choice>
              <mc:Fallback>
                <p:oleObj name="公式" r:id="rId4" imgW="1930320" imgH="4824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4048" y="4077072"/>
                        <a:ext cx="3903662" cy="976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 name="Text Box 11"/>
          <p:cNvSpPr txBox="1">
            <a:spLocks noChangeArrowheads="1"/>
          </p:cNvSpPr>
          <p:nvPr/>
        </p:nvSpPr>
        <p:spPr bwMode="auto">
          <a:xfrm>
            <a:off x="1763762" y="2749130"/>
            <a:ext cx="2160166" cy="463846"/>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pPr>
              <a:spcBef>
                <a:spcPct val="50000"/>
              </a:spcBef>
            </a:pPr>
            <a:r>
              <a:rPr kumimoji="1" lang="en-US" altLang="zh-CN" sz="2400" b="1" dirty="0">
                <a:ea typeface="宋体" panose="02010600030101010101" pitchFamily="2" charset="-122"/>
              </a:rPr>
              <a:t>Truth-table</a:t>
            </a:r>
          </a:p>
        </p:txBody>
      </p:sp>
    </p:spTree>
    <p:extLst>
      <p:ext uri="{BB962C8B-B14F-4D97-AF65-F5344CB8AC3E}">
        <p14:creationId xmlns:p14="http://schemas.microsoft.com/office/powerpoint/2010/main" val="3369765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strips(downRight)">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4"/>
                                        </p:tgtEl>
                                        <p:attrNameLst>
                                          <p:attrName>style.visibility</p:attrName>
                                        </p:attrNameLst>
                                      </p:cBhvr>
                                      <p:to>
                                        <p:strVal val="visible"/>
                                      </p:to>
                                    </p:set>
                                    <p:anim calcmode="lin" valueType="num">
                                      <p:cBhvr additive="base">
                                        <p:cTn id="12" dur="500" fill="hold"/>
                                        <p:tgtEl>
                                          <p:spTgt spid="44"/>
                                        </p:tgtEl>
                                        <p:attrNameLst>
                                          <p:attrName>ppt_x</p:attrName>
                                        </p:attrNameLst>
                                      </p:cBhvr>
                                      <p:tavLst>
                                        <p:tav tm="0">
                                          <p:val>
                                            <p:strVal val="#ppt_x"/>
                                          </p:val>
                                        </p:tav>
                                        <p:tav tm="100000">
                                          <p:val>
                                            <p:strVal val="#ppt_x"/>
                                          </p:val>
                                        </p:tav>
                                      </p:tavLst>
                                    </p:anim>
                                    <p:anim calcmode="lin" valueType="num">
                                      <p:cBhvr additive="base">
                                        <p:cTn id="13"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charset="-122"/>
              </a:rPr>
              <a:t>Logic Expression</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Logic Expression</a:t>
            </a:r>
            <a:endParaRPr lang="en-US" altLang="zh-CN" b="1" dirty="0">
              <a:ea typeface="宋体" charset="-122"/>
            </a:endParaRPr>
          </a:p>
        </p:txBody>
      </p:sp>
      <p:sp>
        <p:nvSpPr>
          <p:cNvPr id="37" name="Rectangle 20"/>
          <p:cNvSpPr>
            <a:spLocks noChangeArrowheads="1"/>
          </p:cNvSpPr>
          <p:nvPr/>
        </p:nvSpPr>
        <p:spPr bwMode="auto">
          <a:xfrm>
            <a:off x="1200200" y="2115344"/>
            <a:ext cx="4800600" cy="1295400"/>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40" name="Text Box 5"/>
          <p:cNvSpPr txBox="1">
            <a:spLocks noChangeArrowheads="1"/>
          </p:cNvSpPr>
          <p:nvPr/>
        </p:nvSpPr>
        <p:spPr bwMode="auto">
          <a:xfrm>
            <a:off x="899592" y="2276872"/>
            <a:ext cx="806502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20000"/>
              </a:spcBef>
              <a:buClr>
                <a:schemeClr val="accent2"/>
              </a:buClr>
            </a:pPr>
            <a:r>
              <a:rPr lang="en-US" altLang="zh-CN" sz="2400" b="1" dirty="0" smtClean="0">
                <a:ea typeface="宋体" panose="02010600030101010101" pitchFamily="2" charset="-122"/>
              </a:rPr>
              <a:t>S-R flip-flop</a:t>
            </a:r>
            <a:endParaRPr lang="zh-CN" altLang="en-US" sz="2400" b="1" dirty="0">
              <a:ea typeface="宋体" panose="02010600030101010101" pitchFamily="2" charset="-122"/>
            </a:endParaRPr>
          </a:p>
        </p:txBody>
      </p:sp>
      <p:pic>
        <p:nvPicPr>
          <p:cNvPr id="41" name="Picture 6" descr="RS特性表"/>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3212976"/>
            <a:ext cx="3395662" cy="2952750"/>
          </a:xfrm>
          <a:prstGeom prst="rect">
            <a:avLst/>
          </a:prstGeom>
          <a:noFill/>
          <a:extLst>
            <a:ext uri="{909E8E84-426E-40DD-AFC4-6F175D3DCCD1}">
              <a14:hiddenFill xmlns:a14="http://schemas.microsoft.com/office/drawing/2010/main">
                <a:solidFill>
                  <a:srgbClr val="FFFFFF"/>
                </a:solidFill>
              </a14:hiddenFill>
            </a:ext>
          </a:extLst>
        </p:spPr>
      </p:pic>
      <p:sp>
        <p:nvSpPr>
          <p:cNvPr id="43" name="Text Box 13"/>
          <p:cNvSpPr txBox="1">
            <a:spLocks noChangeArrowheads="1"/>
          </p:cNvSpPr>
          <p:nvPr/>
        </p:nvSpPr>
        <p:spPr bwMode="auto">
          <a:xfrm>
            <a:off x="4716790" y="2669232"/>
            <a:ext cx="42484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kumimoji="1" lang="en-US" altLang="zh-CN" sz="2400" b="1" dirty="0">
                <a:ea typeface="宋体" panose="02010600030101010101" pitchFamily="2" charset="-122"/>
              </a:rPr>
              <a:t>State Diagram (</a:t>
            </a:r>
            <a:r>
              <a:rPr kumimoji="1" lang="zh-CN" altLang="en-US" sz="2400" b="1" dirty="0">
                <a:ea typeface="宋体" panose="02010600030101010101" pitchFamily="2" charset="-122"/>
              </a:rPr>
              <a:t>状态转换图）</a:t>
            </a:r>
          </a:p>
        </p:txBody>
      </p:sp>
      <p:sp>
        <p:nvSpPr>
          <p:cNvPr id="45" name="Text Box 11"/>
          <p:cNvSpPr txBox="1">
            <a:spLocks noChangeArrowheads="1"/>
          </p:cNvSpPr>
          <p:nvPr/>
        </p:nvSpPr>
        <p:spPr bwMode="auto">
          <a:xfrm>
            <a:off x="1763762" y="2749130"/>
            <a:ext cx="2160166" cy="463846"/>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pPr>
              <a:spcBef>
                <a:spcPct val="50000"/>
              </a:spcBef>
            </a:pPr>
            <a:r>
              <a:rPr kumimoji="1" lang="en-US" altLang="zh-CN" sz="2400" b="1" dirty="0">
                <a:ea typeface="宋体" panose="02010600030101010101" pitchFamily="2" charset="-122"/>
              </a:rPr>
              <a:t>Truth-table</a:t>
            </a:r>
          </a:p>
        </p:txBody>
      </p:sp>
      <p:pic>
        <p:nvPicPr>
          <p:cNvPr id="11" name="Picture 7" descr="RS状态转换图"/>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141" y="3428901"/>
            <a:ext cx="4248814" cy="25103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3588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strips(downRight)">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a:ea typeface="宋体" charset="-122"/>
              </a:rPr>
              <a:t>Logic Expression</a:t>
            </a: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Logic Expression</a:t>
            </a:r>
            <a:endParaRPr lang="en-US" altLang="zh-CN" b="1" dirty="0">
              <a:ea typeface="宋体" charset="-122"/>
            </a:endParaRPr>
          </a:p>
        </p:txBody>
      </p:sp>
      <p:sp>
        <p:nvSpPr>
          <p:cNvPr id="37" name="Rectangle 20"/>
          <p:cNvSpPr>
            <a:spLocks noChangeArrowheads="1"/>
          </p:cNvSpPr>
          <p:nvPr/>
        </p:nvSpPr>
        <p:spPr bwMode="auto">
          <a:xfrm>
            <a:off x="1200200" y="2115344"/>
            <a:ext cx="4800600" cy="1295400"/>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40" name="Text Box 5"/>
          <p:cNvSpPr txBox="1">
            <a:spLocks noChangeArrowheads="1"/>
          </p:cNvSpPr>
          <p:nvPr/>
        </p:nvSpPr>
        <p:spPr bwMode="auto">
          <a:xfrm>
            <a:off x="899592" y="2276872"/>
            <a:ext cx="806502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20000"/>
              </a:spcBef>
              <a:buClr>
                <a:schemeClr val="accent2"/>
              </a:buClr>
            </a:pPr>
            <a:r>
              <a:rPr lang="en-US" altLang="zh-CN" sz="2400" b="1" dirty="0" smtClean="0">
                <a:ea typeface="宋体" panose="02010600030101010101" pitchFamily="2" charset="-122"/>
              </a:rPr>
              <a:t>D flip-flop</a:t>
            </a:r>
            <a:endParaRPr lang="zh-CN" altLang="en-US" sz="2400" b="1" dirty="0">
              <a:ea typeface="宋体" panose="02010600030101010101" pitchFamily="2" charset="-122"/>
            </a:endParaRPr>
          </a:p>
        </p:txBody>
      </p:sp>
      <p:sp>
        <p:nvSpPr>
          <p:cNvPr id="43" name="Text Box 13"/>
          <p:cNvSpPr txBox="1">
            <a:spLocks noChangeArrowheads="1"/>
          </p:cNvSpPr>
          <p:nvPr/>
        </p:nvSpPr>
        <p:spPr bwMode="auto">
          <a:xfrm>
            <a:off x="5005337" y="2708920"/>
            <a:ext cx="316706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r>
              <a:rPr kumimoji="1" lang="en-US" altLang="zh-CN" sz="2400" b="1" dirty="0">
                <a:ea typeface="宋体" panose="02010600030101010101" pitchFamily="2" charset="-122"/>
              </a:rPr>
              <a:t>Logic </a:t>
            </a:r>
            <a:r>
              <a:rPr kumimoji="1" lang="en-US" altLang="zh-CN" sz="2400" b="1" dirty="0" smtClean="0">
                <a:ea typeface="宋体" panose="02010600030101010101" pitchFamily="2" charset="-122"/>
              </a:rPr>
              <a:t>Expression</a:t>
            </a:r>
            <a:endParaRPr kumimoji="1" lang="en-US" altLang="zh-CN" sz="2400" b="1" dirty="0">
              <a:ea typeface="宋体" panose="02010600030101010101" pitchFamily="2" charset="-122"/>
            </a:endParaRPr>
          </a:p>
        </p:txBody>
      </p:sp>
      <p:sp>
        <p:nvSpPr>
          <p:cNvPr id="45" name="Text Box 11"/>
          <p:cNvSpPr txBox="1">
            <a:spLocks noChangeArrowheads="1"/>
          </p:cNvSpPr>
          <p:nvPr/>
        </p:nvSpPr>
        <p:spPr bwMode="auto">
          <a:xfrm>
            <a:off x="1547738" y="2749130"/>
            <a:ext cx="2160166" cy="463846"/>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pPr>
              <a:spcBef>
                <a:spcPct val="50000"/>
              </a:spcBef>
            </a:pPr>
            <a:r>
              <a:rPr kumimoji="1" lang="en-US" altLang="zh-CN" sz="2400" b="1" dirty="0">
                <a:ea typeface="宋体" panose="02010600030101010101" pitchFamily="2" charset="-122"/>
              </a:rPr>
              <a:t>Truth-table</a:t>
            </a:r>
          </a:p>
        </p:txBody>
      </p:sp>
      <p:pic>
        <p:nvPicPr>
          <p:cNvPr id="13" name="Picture 5" descr="D特性表"/>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3284984"/>
            <a:ext cx="2947987" cy="2447925"/>
          </a:xfrm>
          <a:prstGeom prst="rect">
            <a:avLst/>
          </a:prstGeom>
          <a:noFill/>
          <a:extLst>
            <a:ext uri="{909E8E84-426E-40DD-AFC4-6F175D3DCCD1}">
              <a14:hiddenFill xmlns:a14="http://schemas.microsoft.com/office/drawing/2010/main">
                <a:solidFill>
                  <a:srgbClr val="FFFFFF"/>
                </a:solidFill>
              </a14:hiddenFill>
            </a:ext>
          </a:extLst>
        </p:spPr>
      </p:pic>
      <p:sp>
        <p:nvSpPr>
          <p:cNvPr id="14" name="Text Box 4"/>
          <p:cNvSpPr txBox="1">
            <a:spLocks noChangeArrowheads="1"/>
          </p:cNvSpPr>
          <p:nvPr/>
        </p:nvSpPr>
        <p:spPr bwMode="auto">
          <a:xfrm>
            <a:off x="5076056" y="3212976"/>
            <a:ext cx="3219450"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dirty="0">
                <a:ea typeface="宋体" panose="02010600030101010101" pitchFamily="2" charset="-122"/>
              </a:rPr>
              <a:t>Q</a:t>
            </a:r>
            <a:r>
              <a:rPr kumimoji="1" lang="en-US" altLang="zh-CN" sz="2800" b="1" i="1" baseline="30000" dirty="0">
                <a:ea typeface="宋体" panose="02010600030101010101" pitchFamily="2" charset="-122"/>
              </a:rPr>
              <a:t>n</a:t>
            </a:r>
            <a:r>
              <a:rPr kumimoji="1" lang="en-US" altLang="zh-CN" sz="2800" b="1" baseline="30000" dirty="0">
                <a:ea typeface="宋体" panose="02010600030101010101" pitchFamily="2" charset="-122"/>
              </a:rPr>
              <a:t>+1</a:t>
            </a:r>
            <a:r>
              <a:rPr kumimoji="1" lang="en-US" altLang="zh-CN" sz="2800" b="1" dirty="0">
                <a:ea typeface="宋体" panose="02010600030101010101" pitchFamily="2" charset="-122"/>
              </a:rPr>
              <a:t>=D</a:t>
            </a:r>
            <a:endParaRPr kumimoji="1" lang="en-US" altLang="zh-CN" sz="2800" b="1" baseline="30000" dirty="0">
              <a:ea typeface="宋体" panose="02010600030101010101" pitchFamily="2" charset="-122"/>
            </a:endParaRPr>
          </a:p>
        </p:txBody>
      </p:sp>
      <p:sp>
        <p:nvSpPr>
          <p:cNvPr id="15" name="Text Box 13"/>
          <p:cNvSpPr txBox="1">
            <a:spLocks noChangeArrowheads="1"/>
          </p:cNvSpPr>
          <p:nvPr/>
        </p:nvSpPr>
        <p:spPr bwMode="auto">
          <a:xfrm>
            <a:off x="4572000" y="3903439"/>
            <a:ext cx="42484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kumimoji="1" lang="en-US" altLang="zh-CN" sz="2400" b="1" dirty="0">
                <a:ea typeface="宋体" panose="02010600030101010101" pitchFamily="2" charset="-122"/>
              </a:rPr>
              <a:t>State </a:t>
            </a:r>
            <a:r>
              <a:rPr kumimoji="1" lang="en-US" altLang="zh-CN" sz="2400" b="1" dirty="0" smtClean="0">
                <a:ea typeface="宋体" panose="02010600030101010101" pitchFamily="2" charset="-122"/>
              </a:rPr>
              <a:t>Diagram</a:t>
            </a:r>
            <a:endParaRPr kumimoji="1" lang="zh-CN" altLang="en-US" sz="2400" b="1" dirty="0">
              <a:ea typeface="宋体" panose="02010600030101010101" pitchFamily="2" charset="-122"/>
            </a:endParaRPr>
          </a:p>
        </p:txBody>
      </p:sp>
      <p:pic>
        <p:nvPicPr>
          <p:cNvPr id="16" name="Picture 6" descr="D状态转换图"/>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0984" y="4486856"/>
            <a:ext cx="4661496" cy="1894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4758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a:ea typeface="宋体" charset="-122"/>
              </a:rPr>
              <a:t>Logic Expression</a:t>
            </a: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Logic Expression</a:t>
            </a:r>
            <a:endParaRPr lang="en-US" altLang="zh-CN" b="1" dirty="0">
              <a:ea typeface="宋体" charset="-122"/>
            </a:endParaRPr>
          </a:p>
        </p:txBody>
      </p:sp>
      <p:sp>
        <p:nvSpPr>
          <p:cNvPr id="37" name="Rectangle 20"/>
          <p:cNvSpPr>
            <a:spLocks noChangeArrowheads="1"/>
          </p:cNvSpPr>
          <p:nvPr/>
        </p:nvSpPr>
        <p:spPr bwMode="auto">
          <a:xfrm>
            <a:off x="1200200" y="2115344"/>
            <a:ext cx="4800600" cy="1295400"/>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40" name="Text Box 5"/>
          <p:cNvSpPr txBox="1">
            <a:spLocks noChangeArrowheads="1"/>
          </p:cNvSpPr>
          <p:nvPr/>
        </p:nvSpPr>
        <p:spPr bwMode="auto">
          <a:xfrm>
            <a:off x="899592" y="2276872"/>
            <a:ext cx="806502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20000"/>
              </a:spcBef>
              <a:buClr>
                <a:schemeClr val="accent2"/>
              </a:buClr>
            </a:pPr>
            <a:r>
              <a:rPr lang="en-US" altLang="zh-CN" sz="2400" b="1" dirty="0" smtClean="0">
                <a:ea typeface="宋体" panose="02010600030101010101" pitchFamily="2" charset="-122"/>
              </a:rPr>
              <a:t>J-K flip-flop</a:t>
            </a:r>
            <a:endParaRPr lang="zh-CN" altLang="en-US" sz="2400" b="1" dirty="0">
              <a:ea typeface="宋体" panose="02010600030101010101" pitchFamily="2" charset="-122"/>
            </a:endParaRPr>
          </a:p>
        </p:txBody>
      </p:sp>
      <p:sp>
        <p:nvSpPr>
          <p:cNvPr id="43" name="Text Box 13"/>
          <p:cNvSpPr txBox="1">
            <a:spLocks noChangeArrowheads="1"/>
          </p:cNvSpPr>
          <p:nvPr/>
        </p:nvSpPr>
        <p:spPr bwMode="auto">
          <a:xfrm>
            <a:off x="5149353" y="3430741"/>
            <a:ext cx="316706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r>
              <a:rPr kumimoji="1" lang="en-US" altLang="zh-CN" sz="2400" b="1" dirty="0">
                <a:ea typeface="宋体" panose="02010600030101010101" pitchFamily="2" charset="-122"/>
              </a:rPr>
              <a:t>Logic </a:t>
            </a:r>
            <a:r>
              <a:rPr kumimoji="1" lang="en-US" altLang="zh-CN" sz="2400" b="1" dirty="0" smtClean="0">
                <a:ea typeface="宋体" panose="02010600030101010101" pitchFamily="2" charset="-122"/>
              </a:rPr>
              <a:t>Expression</a:t>
            </a:r>
            <a:endParaRPr kumimoji="1" lang="en-US" altLang="zh-CN" sz="2400" b="1" dirty="0">
              <a:ea typeface="宋体" panose="02010600030101010101" pitchFamily="2" charset="-122"/>
            </a:endParaRPr>
          </a:p>
        </p:txBody>
      </p:sp>
      <p:sp>
        <p:nvSpPr>
          <p:cNvPr id="45" name="Text Box 11"/>
          <p:cNvSpPr txBox="1">
            <a:spLocks noChangeArrowheads="1"/>
          </p:cNvSpPr>
          <p:nvPr/>
        </p:nvSpPr>
        <p:spPr bwMode="auto">
          <a:xfrm>
            <a:off x="1763762" y="2749130"/>
            <a:ext cx="2160166" cy="463846"/>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pPr>
              <a:spcBef>
                <a:spcPct val="50000"/>
              </a:spcBef>
            </a:pPr>
            <a:r>
              <a:rPr kumimoji="1" lang="en-US" altLang="zh-CN" sz="2400" b="1" dirty="0">
                <a:ea typeface="宋体" panose="02010600030101010101" pitchFamily="2" charset="-122"/>
              </a:rPr>
              <a:t>Truth-table</a:t>
            </a:r>
          </a:p>
        </p:txBody>
      </p:sp>
      <p:pic>
        <p:nvPicPr>
          <p:cNvPr id="11" name="Picture 5" descr="JK特性表"/>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3212976"/>
            <a:ext cx="2849513" cy="347645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2" name="Object 8"/>
          <p:cNvGraphicFramePr>
            <a:graphicFrameLocks noGrp="1" noChangeAspect="1"/>
          </p:cNvGraphicFramePr>
          <p:nvPr>
            <p:ph idx="1"/>
            <p:extLst>
              <p:ext uri="{D42A27DB-BD31-4B8C-83A1-F6EECF244321}">
                <p14:modId xmlns:p14="http://schemas.microsoft.com/office/powerpoint/2010/main" val="621002708"/>
              </p:ext>
            </p:extLst>
          </p:nvPr>
        </p:nvGraphicFramePr>
        <p:xfrm>
          <a:off x="5580112" y="4149080"/>
          <a:ext cx="2340693" cy="478805"/>
        </p:xfrm>
        <a:graphic>
          <a:graphicData uri="http://schemas.openxmlformats.org/presentationml/2006/ole">
            <mc:AlternateContent xmlns:mc="http://schemas.openxmlformats.org/markup-compatibility/2006">
              <mc:Choice xmlns:v="urn:schemas-microsoft-com:vml" Requires="v">
                <p:oleObj spid="_x0000_s216079" name="Equation" r:id="rId4" imgW="1117440" imgH="228600" progId="Equation.DSMT4">
                  <p:embed/>
                </p:oleObj>
              </mc:Choice>
              <mc:Fallback>
                <p:oleObj name="Equation" r:id="rId4" imgW="1117440" imgH="228600" progId="Equation.DSMT4">
                  <p:embed/>
                  <p:pic>
                    <p:nvPicPr>
                      <p:cNvPr id="0" name=""/>
                      <p:cNvPicPr>
                        <a:picLocks noChangeAspect="1" noChangeArrowheads="1"/>
                      </p:cNvPicPr>
                      <p:nvPr/>
                    </p:nvPicPr>
                    <p:blipFill>
                      <a:blip r:embed="rId5"/>
                      <a:srcRect/>
                      <a:stretch>
                        <a:fillRect/>
                      </a:stretch>
                    </p:blipFill>
                    <p:spPr bwMode="auto">
                      <a:xfrm>
                        <a:off x="5580112" y="4149080"/>
                        <a:ext cx="2340693" cy="47880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390827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a:ea typeface="宋体" charset="-122"/>
              </a:rPr>
              <a:t>Logic Expression</a:t>
            </a: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Logic Expression</a:t>
            </a:r>
            <a:endParaRPr lang="en-US" altLang="zh-CN" b="1" dirty="0">
              <a:ea typeface="宋体" charset="-122"/>
            </a:endParaRPr>
          </a:p>
        </p:txBody>
      </p:sp>
      <p:sp>
        <p:nvSpPr>
          <p:cNvPr id="37" name="Rectangle 20"/>
          <p:cNvSpPr>
            <a:spLocks noChangeArrowheads="1"/>
          </p:cNvSpPr>
          <p:nvPr/>
        </p:nvSpPr>
        <p:spPr bwMode="auto">
          <a:xfrm>
            <a:off x="1200200" y="2115344"/>
            <a:ext cx="4800600" cy="1295400"/>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40" name="Text Box 5"/>
          <p:cNvSpPr txBox="1">
            <a:spLocks noChangeArrowheads="1"/>
          </p:cNvSpPr>
          <p:nvPr/>
        </p:nvSpPr>
        <p:spPr bwMode="auto">
          <a:xfrm>
            <a:off x="899592" y="2276872"/>
            <a:ext cx="806502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20000"/>
              </a:spcBef>
              <a:buClr>
                <a:schemeClr val="accent2"/>
              </a:buClr>
            </a:pPr>
            <a:r>
              <a:rPr lang="en-US" altLang="zh-CN" sz="2400" b="1" dirty="0" smtClean="0">
                <a:ea typeface="宋体" panose="02010600030101010101" pitchFamily="2" charset="-122"/>
              </a:rPr>
              <a:t>J-K flip-flop</a:t>
            </a:r>
            <a:endParaRPr lang="zh-CN" altLang="en-US" sz="2400" b="1" dirty="0">
              <a:ea typeface="宋体" panose="02010600030101010101" pitchFamily="2" charset="-122"/>
            </a:endParaRPr>
          </a:p>
        </p:txBody>
      </p:sp>
      <p:sp>
        <p:nvSpPr>
          <p:cNvPr id="45" name="Text Box 11"/>
          <p:cNvSpPr txBox="1">
            <a:spLocks noChangeArrowheads="1"/>
          </p:cNvSpPr>
          <p:nvPr/>
        </p:nvSpPr>
        <p:spPr bwMode="auto">
          <a:xfrm>
            <a:off x="1763762" y="2749130"/>
            <a:ext cx="2160166" cy="463846"/>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pPr>
              <a:spcBef>
                <a:spcPct val="50000"/>
              </a:spcBef>
            </a:pPr>
            <a:r>
              <a:rPr kumimoji="1" lang="en-US" altLang="zh-CN" sz="2400" b="1" dirty="0">
                <a:ea typeface="宋体" panose="02010600030101010101" pitchFamily="2" charset="-122"/>
              </a:rPr>
              <a:t>Truth-table</a:t>
            </a:r>
          </a:p>
        </p:txBody>
      </p:sp>
      <p:pic>
        <p:nvPicPr>
          <p:cNvPr id="11" name="Picture 5" descr="JK特性表"/>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3212976"/>
            <a:ext cx="2849513" cy="3476454"/>
          </a:xfrm>
          <a:prstGeom prst="rect">
            <a:avLst/>
          </a:prstGeom>
          <a:noFill/>
          <a:extLst>
            <a:ext uri="{909E8E84-426E-40DD-AFC4-6F175D3DCCD1}">
              <a14:hiddenFill xmlns:a14="http://schemas.microsoft.com/office/drawing/2010/main">
                <a:solidFill>
                  <a:srgbClr val="FFFFFF"/>
                </a:solidFill>
              </a14:hiddenFill>
            </a:ext>
          </a:extLst>
        </p:spPr>
      </p:pic>
      <p:sp>
        <p:nvSpPr>
          <p:cNvPr id="13" name="Text Box 13"/>
          <p:cNvSpPr txBox="1">
            <a:spLocks noChangeArrowheads="1"/>
          </p:cNvSpPr>
          <p:nvPr/>
        </p:nvSpPr>
        <p:spPr bwMode="auto">
          <a:xfrm>
            <a:off x="4572000" y="2996952"/>
            <a:ext cx="42484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kumimoji="1" lang="en-US" altLang="zh-CN" sz="2400" b="1" dirty="0">
                <a:ea typeface="宋体" panose="02010600030101010101" pitchFamily="2" charset="-122"/>
              </a:rPr>
              <a:t>State </a:t>
            </a:r>
            <a:r>
              <a:rPr kumimoji="1" lang="en-US" altLang="zh-CN" sz="2400" b="1" dirty="0" smtClean="0">
                <a:ea typeface="宋体" panose="02010600030101010101" pitchFamily="2" charset="-122"/>
              </a:rPr>
              <a:t>Diagram</a:t>
            </a:r>
            <a:endParaRPr kumimoji="1" lang="zh-CN" altLang="en-US" sz="2400" b="1" dirty="0">
              <a:ea typeface="宋体" panose="02010600030101010101" pitchFamily="2" charset="-122"/>
            </a:endParaRPr>
          </a:p>
        </p:txBody>
      </p:sp>
      <p:pic>
        <p:nvPicPr>
          <p:cNvPr id="14" name="Picture 7" descr="JK状态转换图"/>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9246" y="3501008"/>
            <a:ext cx="4270375" cy="2347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7018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a:ea typeface="宋体" charset="-122"/>
              </a:rPr>
              <a:t>Logic Expression</a:t>
            </a: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Implement D FF using S-R FF</a:t>
            </a:r>
            <a:endParaRPr lang="en-US" altLang="zh-CN" b="1" dirty="0">
              <a:ea typeface="宋体" charset="-122"/>
            </a:endParaRPr>
          </a:p>
        </p:txBody>
      </p:sp>
      <p:sp>
        <p:nvSpPr>
          <p:cNvPr id="37" name="Rectangle 20"/>
          <p:cNvSpPr>
            <a:spLocks noChangeArrowheads="1"/>
          </p:cNvSpPr>
          <p:nvPr/>
        </p:nvSpPr>
        <p:spPr bwMode="auto">
          <a:xfrm>
            <a:off x="1200200" y="2115344"/>
            <a:ext cx="4800600" cy="1295400"/>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pic>
        <p:nvPicPr>
          <p:cNvPr id="24" name="图片 23"/>
          <p:cNvPicPr>
            <a:picLocks noChangeAspect="1"/>
          </p:cNvPicPr>
          <p:nvPr/>
        </p:nvPicPr>
        <p:blipFill>
          <a:blip r:embed="rId3"/>
          <a:stretch>
            <a:fillRect/>
          </a:stretch>
        </p:blipFill>
        <p:spPr>
          <a:xfrm>
            <a:off x="3016250" y="4293096"/>
            <a:ext cx="3400425" cy="2362200"/>
          </a:xfrm>
          <a:prstGeom prst="rect">
            <a:avLst/>
          </a:prstGeom>
        </p:spPr>
      </p:pic>
      <p:sp>
        <p:nvSpPr>
          <p:cNvPr id="25" name="Text Box 5"/>
          <p:cNvSpPr txBox="1">
            <a:spLocks noChangeArrowheads="1"/>
          </p:cNvSpPr>
          <p:nvPr/>
        </p:nvSpPr>
        <p:spPr bwMode="auto">
          <a:xfrm>
            <a:off x="899592" y="2967335"/>
            <a:ext cx="806502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20000"/>
              </a:spcBef>
              <a:buClr>
                <a:schemeClr val="accent2"/>
              </a:buClr>
            </a:pPr>
            <a:r>
              <a:rPr lang="en-US" altLang="zh-CN" sz="2400" b="1" dirty="0" smtClean="0">
                <a:ea typeface="宋体" panose="02010600030101010101" pitchFamily="2" charset="-122"/>
              </a:rPr>
              <a:t>D flip-flop</a:t>
            </a:r>
            <a:endParaRPr lang="zh-CN" altLang="en-US" sz="2400" b="1" dirty="0">
              <a:ea typeface="宋体" panose="02010600030101010101" pitchFamily="2" charset="-122"/>
            </a:endParaRPr>
          </a:p>
        </p:txBody>
      </p:sp>
      <p:sp>
        <p:nvSpPr>
          <p:cNvPr id="27" name="Text Box 5"/>
          <p:cNvSpPr txBox="1">
            <a:spLocks noChangeArrowheads="1"/>
          </p:cNvSpPr>
          <p:nvPr/>
        </p:nvSpPr>
        <p:spPr bwMode="auto">
          <a:xfrm>
            <a:off x="899592" y="2420888"/>
            <a:ext cx="806502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20000"/>
              </a:spcBef>
              <a:buClr>
                <a:schemeClr val="accent2"/>
              </a:buClr>
            </a:pPr>
            <a:r>
              <a:rPr lang="en-US" altLang="zh-CN" sz="2400" b="1" dirty="0" smtClean="0">
                <a:ea typeface="宋体" panose="02010600030101010101" pitchFamily="2" charset="-122"/>
              </a:rPr>
              <a:t>S-R flip-flop</a:t>
            </a:r>
            <a:endParaRPr lang="zh-CN" altLang="en-US" sz="2400" b="1" dirty="0">
              <a:ea typeface="宋体" panose="02010600030101010101" pitchFamily="2" charset="-122"/>
            </a:endParaRPr>
          </a:p>
        </p:txBody>
      </p:sp>
      <p:graphicFrame>
        <p:nvGraphicFramePr>
          <p:cNvPr id="29" name="Object 8"/>
          <p:cNvGraphicFramePr>
            <a:graphicFrameLocks noChangeAspect="1"/>
          </p:cNvGraphicFramePr>
          <p:nvPr>
            <p:extLst/>
          </p:nvPr>
        </p:nvGraphicFramePr>
        <p:xfrm>
          <a:off x="3851920" y="3643685"/>
          <a:ext cx="1322388" cy="433387"/>
        </p:xfrm>
        <a:graphic>
          <a:graphicData uri="http://schemas.openxmlformats.org/presentationml/2006/ole">
            <mc:AlternateContent xmlns:mc="http://schemas.openxmlformats.org/markup-compatibility/2006">
              <mc:Choice xmlns:v="urn:schemas-microsoft-com:vml" Requires="v">
                <p:oleObj spid="_x0000_s217105" name="Equation" r:id="rId4" imgW="660240" imgH="215640" progId="Equation.DSMT4">
                  <p:embed/>
                </p:oleObj>
              </mc:Choice>
              <mc:Fallback>
                <p:oleObj name="Equation" r:id="rId4" imgW="660240" imgH="215640" progId="Equation.DSMT4">
                  <p:embed/>
                  <p:pic>
                    <p:nvPicPr>
                      <p:cNvPr id="0" name=""/>
                      <p:cNvPicPr>
                        <a:picLocks noChangeAspect="1" noChangeArrowheads="1"/>
                      </p:cNvPicPr>
                      <p:nvPr/>
                    </p:nvPicPr>
                    <p:blipFill>
                      <a:blip r:embed="rId5"/>
                      <a:srcRect/>
                      <a:stretch>
                        <a:fillRect/>
                      </a:stretch>
                    </p:blipFill>
                    <p:spPr bwMode="auto">
                      <a:xfrm>
                        <a:off x="3851920" y="3643685"/>
                        <a:ext cx="1322388" cy="433387"/>
                      </a:xfrm>
                      <a:prstGeom prst="rect">
                        <a:avLst/>
                      </a:prstGeom>
                      <a:noFill/>
                      <a:ln>
                        <a:noFill/>
                      </a:ln>
                      <a:effectLst/>
                    </p:spPr>
                  </p:pic>
                </p:oleObj>
              </mc:Fallback>
            </mc:AlternateContent>
          </a:graphicData>
        </a:graphic>
      </p:graphicFrame>
      <p:graphicFrame>
        <p:nvGraphicFramePr>
          <p:cNvPr id="30" name="Object 8"/>
          <p:cNvGraphicFramePr>
            <a:graphicFrameLocks noChangeAspect="1"/>
          </p:cNvGraphicFramePr>
          <p:nvPr>
            <p:extLst/>
          </p:nvPr>
        </p:nvGraphicFramePr>
        <p:xfrm>
          <a:off x="3016250" y="2996952"/>
          <a:ext cx="1223963" cy="477837"/>
        </p:xfrm>
        <a:graphic>
          <a:graphicData uri="http://schemas.openxmlformats.org/presentationml/2006/ole">
            <mc:AlternateContent xmlns:mc="http://schemas.openxmlformats.org/markup-compatibility/2006">
              <mc:Choice xmlns:v="urn:schemas-microsoft-com:vml" Requires="v">
                <p:oleObj spid="_x0000_s217106" name="Equation" r:id="rId6" imgW="583920" imgH="228600" progId="Equation.DSMT4">
                  <p:embed/>
                </p:oleObj>
              </mc:Choice>
              <mc:Fallback>
                <p:oleObj name="Equation" r:id="rId6" imgW="583920" imgH="228600" progId="Equation.DSMT4">
                  <p:embed/>
                  <p:pic>
                    <p:nvPicPr>
                      <p:cNvPr id="0" name=""/>
                      <p:cNvPicPr>
                        <a:picLocks noChangeAspect="1" noChangeArrowheads="1"/>
                      </p:cNvPicPr>
                      <p:nvPr/>
                    </p:nvPicPr>
                    <p:blipFill>
                      <a:blip r:embed="rId7"/>
                      <a:srcRect/>
                      <a:stretch>
                        <a:fillRect/>
                      </a:stretch>
                    </p:blipFill>
                    <p:spPr bwMode="auto">
                      <a:xfrm>
                        <a:off x="3016250" y="2996952"/>
                        <a:ext cx="1223963" cy="477837"/>
                      </a:xfrm>
                      <a:prstGeom prst="rect">
                        <a:avLst/>
                      </a:prstGeom>
                      <a:noFill/>
                      <a:ln>
                        <a:noFill/>
                      </a:ln>
                      <a:effectLst/>
                    </p:spPr>
                  </p:pic>
                </p:oleObj>
              </mc:Fallback>
            </mc:AlternateContent>
          </a:graphicData>
        </a:graphic>
      </p:graphicFrame>
      <p:graphicFrame>
        <p:nvGraphicFramePr>
          <p:cNvPr id="31" name="Object 14"/>
          <p:cNvGraphicFramePr>
            <a:graphicFrameLocks noGrp="1" noChangeAspect="1"/>
          </p:cNvGraphicFramePr>
          <p:nvPr>
            <p:ph sz="half" idx="4294967295"/>
            <p:extLst/>
          </p:nvPr>
        </p:nvGraphicFramePr>
        <p:xfrm>
          <a:off x="3061094" y="2420888"/>
          <a:ext cx="1942954" cy="466372"/>
        </p:xfrm>
        <a:graphic>
          <a:graphicData uri="http://schemas.openxmlformats.org/presentationml/2006/ole">
            <mc:AlternateContent xmlns:mc="http://schemas.openxmlformats.org/markup-compatibility/2006">
              <mc:Choice xmlns:v="urn:schemas-microsoft-com:vml" Requires="v">
                <p:oleObj spid="_x0000_s217107" name="Equation" r:id="rId8" imgW="952200" imgH="228600" progId="Equation.DSMT4">
                  <p:embed/>
                </p:oleObj>
              </mc:Choice>
              <mc:Fallback>
                <p:oleObj name="Equation" r:id="rId8" imgW="952200" imgH="228600" progId="Equation.DSMT4">
                  <p:embed/>
                  <p:pic>
                    <p:nvPicPr>
                      <p:cNvPr id="0" name=""/>
                      <p:cNvPicPr>
                        <a:picLocks noChangeAspect="1" noChangeArrowheads="1"/>
                      </p:cNvPicPr>
                      <p:nvPr/>
                    </p:nvPicPr>
                    <p:blipFill>
                      <a:blip r:embed="rId9"/>
                      <a:srcRect/>
                      <a:stretch>
                        <a:fillRect/>
                      </a:stretch>
                    </p:blipFill>
                    <p:spPr bwMode="auto">
                      <a:xfrm>
                        <a:off x="3061094" y="2420888"/>
                        <a:ext cx="1942954" cy="466372"/>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858191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1"/>
                                        </p:tgtEl>
                                        <p:attrNameLst>
                                          <p:attrName>style.visibility</p:attrName>
                                        </p:attrNameLst>
                                      </p:cBhvr>
                                      <p:to>
                                        <p:strVal val="visible"/>
                                      </p:to>
                                    </p:set>
                                    <p:anim calcmode="lin" valueType="num">
                                      <p:cBhvr additive="base">
                                        <p:cTn id="11" dur="500" fill="hold"/>
                                        <p:tgtEl>
                                          <p:spTgt spid="31"/>
                                        </p:tgtEl>
                                        <p:attrNameLst>
                                          <p:attrName>ppt_x</p:attrName>
                                        </p:attrNameLst>
                                      </p:cBhvr>
                                      <p:tavLst>
                                        <p:tav tm="0">
                                          <p:val>
                                            <p:strVal val="#ppt_x"/>
                                          </p:val>
                                        </p:tav>
                                        <p:tav tm="100000">
                                          <p:val>
                                            <p:strVal val="#ppt_x"/>
                                          </p:val>
                                        </p:tav>
                                      </p:tavLst>
                                    </p:anim>
                                    <p:anim calcmode="lin" valueType="num">
                                      <p:cBhvr additive="base">
                                        <p:cTn id="12"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 calcmode="lin" valueType="num">
                                      <p:cBhvr additive="base">
                                        <p:cTn id="17" dur="500" fill="hold"/>
                                        <p:tgtEl>
                                          <p:spTgt spid="25"/>
                                        </p:tgtEl>
                                        <p:attrNameLst>
                                          <p:attrName>ppt_x</p:attrName>
                                        </p:attrNameLst>
                                      </p:cBhvr>
                                      <p:tavLst>
                                        <p:tav tm="0">
                                          <p:val>
                                            <p:strVal val="#ppt_x"/>
                                          </p:val>
                                        </p:tav>
                                        <p:tav tm="100000">
                                          <p:val>
                                            <p:strVal val="#ppt_x"/>
                                          </p:val>
                                        </p:tav>
                                      </p:tavLst>
                                    </p:anim>
                                    <p:anim calcmode="lin" valueType="num">
                                      <p:cBhvr additive="base">
                                        <p:cTn id="18" dur="500" fill="hold"/>
                                        <p:tgtEl>
                                          <p:spTgt spid="2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0"/>
                                        </p:tgtEl>
                                        <p:attrNameLst>
                                          <p:attrName>style.visibility</p:attrName>
                                        </p:attrNameLst>
                                      </p:cBhvr>
                                      <p:to>
                                        <p:strVal val="visible"/>
                                      </p:to>
                                    </p:set>
                                    <p:anim calcmode="lin" valueType="num">
                                      <p:cBhvr additive="base">
                                        <p:cTn id="21" dur="500" fill="hold"/>
                                        <p:tgtEl>
                                          <p:spTgt spid="30"/>
                                        </p:tgtEl>
                                        <p:attrNameLst>
                                          <p:attrName>ppt_x</p:attrName>
                                        </p:attrNameLst>
                                      </p:cBhvr>
                                      <p:tavLst>
                                        <p:tav tm="0">
                                          <p:val>
                                            <p:strVal val="#ppt_x"/>
                                          </p:val>
                                        </p:tav>
                                        <p:tav tm="100000">
                                          <p:val>
                                            <p:strVal val="#ppt_x"/>
                                          </p:val>
                                        </p:tav>
                                      </p:tavLst>
                                    </p:anim>
                                    <p:anim calcmode="lin" valueType="num">
                                      <p:cBhvr additive="base">
                                        <p:cTn id="22"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anim calcmode="lin" valueType="num">
                                      <p:cBhvr additive="base">
                                        <p:cTn id="27" dur="500" fill="hold"/>
                                        <p:tgtEl>
                                          <p:spTgt spid="29"/>
                                        </p:tgtEl>
                                        <p:attrNameLst>
                                          <p:attrName>ppt_x</p:attrName>
                                        </p:attrNameLst>
                                      </p:cBhvr>
                                      <p:tavLst>
                                        <p:tav tm="0">
                                          <p:val>
                                            <p:strVal val="#ppt_x"/>
                                          </p:val>
                                        </p:tav>
                                        <p:tav tm="100000">
                                          <p:val>
                                            <p:strVal val="#ppt_x"/>
                                          </p:val>
                                        </p:tav>
                                      </p:tavLst>
                                    </p:anim>
                                    <p:anim calcmode="lin" valueType="num">
                                      <p:cBhvr additive="base">
                                        <p:cTn id="2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4"/>
                                        </p:tgtEl>
                                        <p:attrNameLst>
                                          <p:attrName>style.visibility</p:attrName>
                                        </p:attrNameLst>
                                      </p:cBhvr>
                                      <p:to>
                                        <p:strVal val="visible"/>
                                      </p:to>
                                    </p:set>
                                    <p:anim calcmode="lin" valueType="num">
                                      <p:cBhvr additive="base">
                                        <p:cTn id="33" dur="500" fill="hold"/>
                                        <p:tgtEl>
                                          <p:spTgt spid="24"/>
                                        </p:tgtEl>
                                        <p:attrNameLst>
                                          <p:attrName>ppt_x</p:attrName>
                                        </p:attrNameLst>
                                      </p:cBhvr>
                                      <p:tavLst>
                                        <p:tav tm="0">
                                          <p:val>
                                            <p:strVal val="#ppt_x"/>
                                          </p:val>
                                        </p:tav>
                                        <p:tav tm="100000">
                                          <p:val>
                                            <p:strVal val="#ppt_x"/>
                                          </p:val>
                                        </p:tav>
                                      </p:tavLst>
                                    </p:anim>
                                    <p:anim calcmode="lin" valueType="num">
                                      <p:cBhvr additive="base">
                                        <p:cTn id="3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a:ea typeface="宋体" charset="-122"/>
              </a:rPr>
              <a:t>Flip-flops</a:t>
            </a: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Flip-Flops Characteristics</a:t>
            </a:r>
            <a:endParaRPr lang="en-US" altLang="zh-CN" b="1" dirty="0">
              <a:ea typeface="宋体" charset="-122"/>
            </a:endParaRPr>
          </a:p>
        </p:txBody>
      </p:sp>
      <p:sp>
        <p:nvSpPr>
          <p:cNvPr id="37" name="Rectangle 20"/>
          <p:cNvSpPr>
            <a:spLocks noChangeArrowheads="1"/>
          </p:cNvSpPr>
          <p:nvPr/>
        </p:nvSpPr>
        <p:spPr bwMode="auto">
          <a:xfrm>
            <a:off x="1200200" y="2115344"/>
            <a:ext cx="4800600" cy="1295400"/>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52" name="Text Box 4"/>
          <p:cNvSpPr txBox="1">
            <a:spLocks noChangeArrowheads="1"/>
          </p:cNvSpPr>
          <p:nvPr/>
        </p:nvSpPr>
        <p:spPr bwMode="auto">
          <a:xfrm>
            <a:off x="908123" y="2204864"/>
            <a:ext cx="8056365"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1" hangingPunct="1">
              <a:spcBef>
                <a:spcPct val="50000"/>
              </a:spcBef>
            </a:pPr>
            <a:r>
              <a:rPr lang="en-US" altLang="zh-CN" sz="2200" b="1" dirty="0">
                <a:ea typeface="宋体" panose="02010600030101010101" pitchFamily="2" charset="-122"/>
              </a:rPr>
              <a:t>Propagation delay time</a:t>
            </a:r>
            <a:r>
              <a:rPr lang="en-US" altLang="zh-CN" sz="2200" dirty="0">
                <a:ea typeface="宋体" panose="02010600030101010101" pitchFamily="2" charset="-122"/>
              </a:rPr>
              <a:t> is specified for the rising and falling outputs. It is measured between the 50% level of the clock to the 50% level of the output transition. </a:t>
            </a:r>
          </a:p>
        </p:txBody>
      </p:sp>
      <p:sp>
        <p:nvSpPr>
          <p:cNvPr id="72" name="Text Box 22"/>
          <p:cNvSpPr txBox="1">
            <a:spLocks noChangeArrowheads="1"/>
          </p:cNvSpPr>
          <p:nvPr/>
        </p:nvSpPr>
        <p:spPr bwMode="auto">
          <a:xfrm>
            <a:off x="1280592" y="3369568"/>
            <a:ext cx="2514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dirty="0">
                <a:solidFill>
                  <a:srgbClr val="FF0066"/>
                </a:solidFill>
                <a:ea typeface="宋体" panose="02010600030101010101" pitchFamily="2" charset="-122"/>
              </a:rPr>
              <a:t>50% point on triggering edge</a:t>
            </a:r>
          </a:p>
        </p:txBody>
      </p:sp>
      <p:sp>
        <p:nvSpPr>
          <p:cNvPr id="73" name="Rectangle 23"/>
          <p:cNvSpPr>
            <a:spLocks noChangeArrowheads="1"/>
          </p:cNvSpPr>
          <p:nvPr/>
        </p:nvSpPr>
        <p:spPr bwMode="auto">
          <a:xfrm>
            <a:off x="5771630" y="3979168"/>
            <a:ext cx="9191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solidFill>
                  <a:srgbClr val="FF0066"/>
                </a:solidFill>
                <a:ea typeface="宋体" panose="02010600030101010101" pitchFamily="2" charset="-122"/>
              </a:rPr>
              <a:t>50% point</a:t>
            </a:r>
          </a:p>
        </p:txBody>
      </p:sp>
      <p:sp>
        <p:nvSpPr>
          <p:cNvPr id="74" name="Text Box 24"/>
          <p:cNvSpPr txBox="1">
            <a:spLocks noChangeArrowheads="1"/>
          </p:cNvSpPr>
          <p:nvPr/>
        </p:nvSpPr>
        <p:spPr bwMode="auto">
          <a:xfrm>
            <a:off x="2652192" y="4757043"/>
            <a:ext cx="21336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solidFill>
                  <a:srgbClr val="FF0066"/>
                </a:solidFill>
                <a:ea typeface="宋体" panose="02010600030101010101" pitchFamily="2" charset="-122"/>
              </a:rPr>
              <a:t>50% point on LOW-to-HIGH transition of </a:t>
            </a:r>
            <a:r>
              <a:rPr lang="en-US" altLang="zh-CN" sz="1400" i="1">
                <a:solidFill>
                  <a:srgbClr val="FF0066"/>
                </a:solidFill>
                <a:ea typeface="宋体" panose="02010600030101010101" pitchFamily="2" charset="-122"/>
              </a:rPr>
              <a:t>Q</a:t>
            </a:r>
          </a:p>
        </p:txBody>
      </p:sp>
      <p:sp>
        <p:nvSpPr>
          <p:cNvPr id="75" name="Text Box 27"/>
          <p:cNvSpPr txBox="1">
            <a:spLocks noChangeArrowheads="1"/>
          </p:cNvSpPr>
          <p:nvPr/>
        </p:nvSpPr>
        <p:spPr bwMode="auto">
          <a:xfrm>
            <a:off x="1737792" y="5319018"/>
            <a:ext cx="685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FF0066"/>
                </a:solidFill>
                <a:ea typeface="宋体" panose="02010600030101010101" pitchFamily="2" charset="-122"/>
              </a:rPr>
              <a:t>t</a:t>
            </a:r>
            <a:r>
              <a:rPr lang="en-US" altLang="zh-CN" sz="1600" i="1" baseline="-25000">
                <a:solidFill>
                  <a:srgbClr val="FF0066"/>
                </a:solidFill>
                <a:ea typeface="宋体" panose="02010600030101010101" pitchFamily="2" charset="-122"/>
              </a:rPr>
              <a:t>PLH</a:t>
            </a:r>
          </a:p>
        </p:txBody>
      </p:sp>
      <p:sp>
        <p:nvSpPr>
          <p:cNvPr id="76" name="Text Box 28"/>
          <p:cNvSpPr txBox="1">
            <a:spLocks noChangeArrowheads="1"/>
          </p:cNvSpPr>
          <p:nvPr/>
        </p:nvSpPr>
        <p:spPr bwMode="auto">
          <a:xfrm>
            <a:off x="5700192" y="5319018"/>
            <a:ext cx="685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FF0066"/>
                </a:solidFill>
                <a:ea typeface="宋体" panose="02010600030101010101" pitchFamily="2" charset="-122"/>
              </a:rPr>
              <a:t>t</a:t>
            </a:r>
            <a:r>
              <a:rPr lang="en-US" altLang="zh-CN" sz="1600" i="1" baseline="-25000">
                <a:solidFill>
                  <a:srgbClr val="FF0066"/>
                </a:solidFill>
                <a:ea typeface="宋体" panose="02010600030101010101" pitchFamily="2" charset="-122"/>
              </a:rPr>
              <a:t>PHL</a:t>
            </a:r>
          </a:p>
        </p:txBody>
      </p:sp>
      <p:graphicFrame>
        <p:nvGraphicFramePr>
          <p:cNvPr id="77" name="Object 30"/>
          <p:cNvGraphicFramePr>
            <a:graphicFrameLocks noChangeAspect="1"/>
          </p:cNvGraphicFramePr>
          <p:nvPr>
            <p:extLst>
              <p:ext uri="{D42A27DB-BD31-4B8C-83A1-F6EECF244321}">
                <p14:modId xmlns:p14="http://schemas.microsoft.com/office/powerpoint/2010/main" val="2163491554"/>
              </p:ext>
            </p:extLst>
          </p:nvPr>
        </p:nvGraphicFramePr>
        <p:xfrm>
          <a:off x="1204392" y="3674368"/>
          <a:ext cx="7162800" cy="1830388"/>
        </p:xfrm>
        <a:graphic>
          <a:graphicData uri="http://schemas.openxmlformats.org/presentationml/2006/ole">
            <mc:AlternateContent xmlns:mc="http://schemas.openxmlformats.org/markup-compatibility/2006">
              <mc:Choice xmlns:v="urn:schemas-microsoft-com:vml" Requires="v">
                <p:oleObj spid="_x0000_s184504" name="CorelDRAW" r:id="rId3" imgW="4522680" imgH="1141200" progId="CorelDRAW.Graphic.13">
                  <p:embed/>
                </p:oleObj>
              </mc:Choice>
              <mc:Fallback>
                <p:oleObj name="CorelDRAW" r:id="rId3" imgW="4522680" imgH="1141200" progId="CorelDRAW.Graphic.1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4392" y="3674368"/>
                        <a:ext cx="7162800" cy="1830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8" name="Text Box 31"/>
          <p:cNvSpPr txBox="1">
            <a:spLocks noChangeArrowheads="1"/>
          </p:cNvSpPr>
          <p:nvPr/>
        </p:nvSpPr>
        <p:spPr bwMode="auto">
          <a:xfrm>
            <a:off x="975792" y="3902968"/>
            <a:ext cx="1143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ea typeface="宋体" panose="02010600030101010101" pitchFamily="2" charset="-122"/>
              </a:rPr>
              <a:t>CLK</a:t>
            </a:r>
          </a:p>
        </p:txBody>
      </p:sp>
      <p:sp>
        <p:nvSpPr>
          <p:cNvPr id="79" name="Text Box 32"/>
          <p:cNvSpPr txBox="1">
            <a:spLocks noChangeArrowheads="1"/>
          </p:cNvSpPr>
          <p:nvPr/>
        </p:nvSpPr>
        <p:spPr bwMode="auto">
          <a:xfrm>
            <a:off x="4861992" y="3902968"/>
            <a:ext cx="1143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ea typeface="宋体" panose="02010600030101010101" pitchFamily="2" charset="-122"/>
              </a:rPr>
              <a:t>CLK</a:t>
            </a:r>
          </a:p>
        </p:txBody>
      </p:sp>
      <p:sp>
        <p:nvSpPr>
          <p:cNvPr id="80" name="Text Box 33"/>
          <p:cNvSpPr txBox="1">
            <a:spLocks noChangeArrowheads="1"/>
          </p:cNvSpPr>
          <p:nvPr/>
        </p:nvSpPr>
        <p:spPr bwMode="auto">
          <a:xfrm>
            <a:off x="1051992" y="4741168"/>
            <a:ext cx="1143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ea typeface="宋体" panose="02010600030101010101" pitchFamily="2" charset="-122"/>
              </a:rPr>
              <a:t>Q</a:t>
            </a:r>
          </a:p>
        </p:txBody>
      </p:sp>
      <p:sp>
        <p:nvSpPr>
          <p:cNvPr id="81" name="Text Box 34"/>
          <p:cNvSpPr txBox="1">
            <a:spLocks noChangeArrowheads="1"/>
          </p:cNvSpPr>
          <p:nvPr/>
        </p:nvSpPr>
        <p:spPr bwMode="auto">
          <a:xfrm>
            <a:off x="4938192" y="4741168"/>
            <a:ext cx="1143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ea typeface="宋体" panose="02010600030101010101" pitchFamily="2" charset="-122"/>
              </a:rPr>
              <a:t>Q</a:t>
            </a:r>
          </a:p>
        </p:txBody>
      </p:sp>
      <p:sp>
        <p:nvSpPr>
          <p:cNvPr id="82" name="Rectangle 35"/>
          <p:cNvSpPr>
            <a:spLocks noChangeArrowheads="1"/>
          </p:cNvSpPr>
          <p:nvPr/>
        </p:nvSpPr>
        <p:spPr bwMode="auto">
          <a:xfrm>
            <a:off x="899592" y="3293368"/>
            <a:ext cx="3733800" cy="2514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 name="Rectangle 37"/>
          <p:cNvSpPr>
            <a:spLocks noChangeArrowheads="1"/>
          </p:cNvSpPr>
          <p:nvPr/>
        </p:nvSpPr>
        <p:spPr bwMode="auto">
          <a:xfrm>
            <a:off x="4785792" y="3293368"/>
            <a:ext cx="3733800" cy="2514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 name="Text Box 26"/>
          <p:cNvSpPr txBox="1">
            <a:spLocks noChangeArrowheads="1"/>
          </p:cNvSpPr>
          <p:nvPr/>
        </p:nvSpPr>
        <p:spPr bwMode="auto">
          <a:xfrm>
            <a:off x="6233592" y="4680843"/>
            <a:ext cx="20574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solidFill>
                  <a:srgbClr val="FF0066"/>
                </a:solidFill>
                <a:ea typeface="宋体" panose="02010600030101010101" pitchFamily="2" charset="-122"/>
              </a:rPr>
              <a:t>50% point on HIGH-to- LOW transition of </a:t>
            </a:r>
            <a:r>
              <a:rPr lang="en-US" altLang="zh-CN" sz="1400" i="1">
                <a:solidFill>
                  <a:srgbClr val="FF0066"/>
                </a:solidFill>
                <a:ea typeface="宋体" panose="02010600030101010101" pitchFamily="2" charset="-122"/>
              </a:rPr>
              <a:t>Q</a:t>
            </a:r>
          </a:p>
        </p:txBody>
      </p:sp>
      <p:sp>
        <p:nvSpPr>
          <p:cNvPr id="85" name="Rectangle 38"/>
          <p:cNvSpPr>
            <a:spLocks noChangeArrowheads="1"/>
          </p:cNvSpPr>
          <p:nvPr/>
        </p:nvSpPr>
        <p:spPr bwMode="auto">
          <a:xfrm>
            <a:off x="4709592" y="3140968"/>
            <a:ext cx="3886200" cy="2743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 name="Text Box 40"/>
          <p:cNvSpPr txBox="1">
            <a:spLocks noChangeArrowheads="1"/>
          </p:cNvSpPr>
          <p:nvPr/>
        </p:nvSpPr>
        <p:spPr bwMode="auto">
          <a:xfrm>
            <a:off x="789384" y="5949280"/>
            <a:ext cx="8175228"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spcBef>
                <a:spcPct val="50000"/>
              </a:spcBef>
            </a:pPr>
            <a:r>
              <a:rPr lang="en-US" altLang="zh-CN" sz="2200" dirty="0">
                <a:ea typeface="宋体" panose="02010600030101010101" pitchFamily="2" charset="-122"/>
              </a:rPr>
              <a:t>The typical propagation delay time for the 74AHC family (CMOS) is 4 ns. Even faster logic is available for specialized applications.</a:t>
            </a:r>
          </a:p>
        </p:txBody>
      </p:sp>
    </p:spTree>
    <p:extLst>
      <p:ext uri="{BB962C8B-B14F-4D97-AF65-F5344CB8AC3E}">
        <p14:creationId xmlns:p14="http://schemas.microsoft.com/office/powerpoint/2010/main" val="1731283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grpId="0" nodeType="clickEffect">
                                  <p:stCondLst>
                                    <p:cond delay="0"/>
                                  </p:stCondLst>
                                  <p:childTnLst>
                                    <p:animEffect transition="out" filter="wipe(left)">
                                      <p:cBhvr>
                                        <p:cTn id="6" dur="1000"/>
                                        <p:tgtEl>
                                          <p:spTgt spid="85"/>
                                        </p:tgtEl>
                                      </p:cBhvr>
                                    </p:animEffect>
                                    <p:set>
                                      <p:cBhvr>
                                        <p:cTn id="7" dur="1" fill="hold">
                                          <p:stCondLst>
                                            <p:cond delay="999"/>
                                          </p:stCondLst>
                                        </p:cTn>
                                        <p:tgtEl>
                                          <p:spTgt spid="8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37" presetClass="entr" presetSubtype="0" fill="hold" grpId="0" nodeType="clickEffect">
                                  <p:stCondLst>
                                    <p:cond delay="0"/>
                                  </p:stCondLst>
                                  <p:childTnLst>
                                    <p:set>
                                      <p:cBhvr>
                                        <p:cTn id="11" dur="1" fill="hold">
                                          <p:stCondLst>
                                            <p:cond delay="0"/>
                                          </p:stCondLst>
                                        </p:cTn>
                                        <p:tgtEl>
                                          <p:spTgt spid="86"/>
                                        </p:tgtEl>
                                        <p:attrNameLst>
                                          <p:attrName>style.visibility</p:attrName>
                                        </p:attrNameLst>
                                      </p:cBhvr>
                                      <p:to>
                                        <p:strVal val="visible"/>
                                      </p:to>
                                    </p:set>
                                    <p:animEffect transition="in" filter="fade">
                                      <p:cBhvr>
                                        <p:cTn id="12" dur="1000"/>
                                        <p:tgtEl>
                                          <p:spTgt spid="86"/>
                                        </p:tgtEl>
                                      </p:cBhvr>
                                    </p:animEffect>
                                    <p:anim calcmode="lin" valueType="num">
                                      <p:cBhvr>
                                        <p:cTn id="13" dur="1000" fill="hold"/>
                                        <p:tgtEl>
                                          <p:spTgt spid="86"/>
                                        </p:tgtEl>
                                        <p:attrNameLst>
                                          <p:attrName>ppt_x</p:attrName>
                                        </p:attrNameLst>
                                      </p:cBhvr>
                                      <p:tavLst>
                                        <p:tav tm="0">
                                          <p:val>
                                            <p:strVal val="#ppt_x"/>
                                          </p:val>
                                        </p:tav>
                                        <p:tav tm="100000">
                                          <p:val>
                                            <p:strVal val="#ppt_x"/>
                                          </p:val>
                                        </p:tav>
                                      </p:tavLst>
                                    </p:anim>
                                    <p:anim calcmode="lin" valueType="num">
                                      <p:cBhvr>
                                        <p:cTn id="14" dur="900" decel="100000" fill="hold"/>
                                        <p:tgtEl>
                                          <p:spTgt spid="86"/>
                                        </p:tgtEl>
                                        <p:attrNameLst>
                                          <p:attrName>ppt_y</p:attrName>
                                        </p:attrNameLst>
                                      </p:cBhvr>
                                      <p:tavLst>
                                        <p:tav tm="0">
                                          <p:val>
                                            <p:strVal val="#ppt_y+1"/>
                                          </p:val>
                                        </p:tav>
                                        <p:tav tm="100000">
                                          <p:val>
                                            <p:strVal val="#ppt_y-.03"/>
                                          </p:val>
                                        </p:tav>
                                      </p:tavLst>
                                    </p:anim>
                                    <p:anim calcmode="lin" valueType="num">
                                      <p:cBhvr>
                                        <p:cTn id="15" dur="100" accel="100000" fill="hold">
                                          <p:stCondLst>
                                            <p:cond delay="900"/>
                                          </p:stCondLst>
                                        </p:cTn>
                                        <p:tgtEl>
                                          <p:spTgt spid="8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Box 5"/>
          <p:cNvSpPr txBox="1">
            <a:spLocks noChangeArrowheads="1"/>
          </p:cNvSpPr>
          <p:nvPr/>
        </p:nvSpPr>
        <p:spPr bwMode="auto">
          <a:xfrm>
            <a:off x="899592" y="3255367"/>
            <a:ext cx="806502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20000"/>
              </a:spcBef>
              <a:buClr>
                <a:schemeClr val="accent2"/>
              </a:buClr>
            </a:pPr>
            <a:r>
              <a:rPr lang="en-US" altLang="zh-CN" sz="2400" b="1" dirty="0" smtClean="0">
                <a:ea typeface="宋体" panose="02010600030101010101" pitchFamily="2" charset="-122"/>
              </a:rPr>
              <a:t>J-K flip-flop</a:t>
            </a:r>
            <a:endParaRPr lang="zh-CN" altLang="en-US" sz="2400" b="1" dirty="0">
              <a:ea typeface="宋体" panose="02010600030101010101" pitchFamily="2" charset="-122"/>
            </a:endParaRPr>
          </a:p>
        </p:txBody>
      </p:sp>
      <p:sp>
        <p:nvSpPr>
          <p:cNvPr id="55298" name="Rectangle 2"/>
          <p:cNvSpPr>
            <a:spLocks noGrp="1" noChangeArrowheads="1"/>
          </p:cNvSpPr>
          <p:nvPr>
            <p:ph type="title"/>
          </p:nvPr>
        </p:nvSpPr>
        <p:spPr/>
        <p:txBody>
          <a:bodyPr/>
          <a:lstStyle/>
          <a:p>
            <a:r>
              <a:rPr lang="en-US" altLang="zh-CN" sz="3200" dirty="0">
                <a:ea typeface="宋体" charset="-122"/>
              </a:rPr>
              <a:t>Logic Expression</a:t>
            </a: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Implement J-K FF using D FF</a:t>
            </a:r>
            <a:endParaRPr lang="en-US" altLang="zh-CN" b="1" dirty="0">
              <a:ea typeface="宋体" charset="-122"/>
            </a:endParaRPr>
          </a:p>
        </p:txBody>
      </p:sp>
      <p:sp>
        <p:nvSpPr>
          <p:cNvPr id="37" name="Rectangle 20"/>
          <p:cNvSpPr>
            <a:spLocks noChangeArrowheads="1"/>
          </p:cNvSpPr>
          <p:nvPr/>
        </p:nvSpPr>
        <p:spPr bwMode="auto">
          <a:xfrm>
            <a:off x="1200200" y="2115344"/>
            <a:ext cx="4800600" cy="1295400"/>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graphicFrame>
        <p:nvGraphicFramePr>
          <p:cNvPr id="12" name="Object 56"/>
          <p:cNvGraphicFramePr>
            <a:graphicFrameLocks noChangeAspect="1"/>
          </p:cNvGraphicFramePr>
          <p:nvPr>
            <p:extLst/>
          </p:nvPr>
        </p:nvGraphicFramePr>
        <p:xfrm>
          <a:off x="3440832" y="4705622"/>
          <a:ext cx="2057400" cy="1963738"/>
        </p:xfrm>
        <a:graphic>
          <a:graphicData uri="http://schemas.openxmlformats.org/presentationml/2006/ole">
            <mc:AlternateContent xmlns:mc="http://schemas.openxmlformats.org/markup-compatibility/2006">
              <mc:Choice xmlns:v="urn:schemas-microsoft-com:vml" Requires="v">
                <p:oleObj spid="_x0000_s218134" name="CorelDRAW" r:id="rId3" imgW="1250001" imgH="1191565" progId="CorelDRAW.Graphic.13">
                  <p:embed/>
                </p:oleObj>
              </mc:Choice>
              <mc:Fallback>
                <p:oleObj name="CorelDRAW" r:id="rId3" imgW="1250001" imgH="1191565" progId="CorelDRAW.Graphic.1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0832" y="4705622"/>
                        <a:ext cx="2057400" cy="196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 name="Rectangle 57"/>
          <p:cNvSpPr>
            <a:spLocks noChangeArrowheads="1"/>
          </p:cNvSpPr>
          <p:nvPr/>
        </p:nvSpPr>
        <p:spPr bwMode="auto">
          <a:xfrm>
            <a:off x="4355232" y="5467622"/>
            <a:ext cx="3365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i="1">
                <a:solidFill>
                  <a:srgbClr val="000000"/>
                </a:solidFill>
                <a:latin typeface="Times" panose="02020603050405020304" pitchFamily="18" charset="0"/>
                <a:ea typeface="宋体" panose="02010600030101010101" pitchFamily="2" charset="-122"/>
              </a:rPr>
              <a:t>CLK</a:t>
            </a:r>
            <a:endParaRPr lang="en-US" altLang="zh-CN">
              <a:ea typeface="宋体" panose="02010600030101010101" pitchFamily="2" charset="-122"/>
            </a:endParaRPr>
          </a:p>
        </p:txBody>
      </p:sp>
      <p:sp>
        <p:nvSpPr>
          <p:cNvPr id="16" name="Rectangle 58"/>
          <p:cNvSpPr>
            <a:spLocks noChangeArrowheads="1"/>
          </p:cNvSpPr>
          <p:nvPr/>
        </p:nvSpPr>
        <p:spPr bwMode="auto">
          <a:xfrm>
            <a:off x="4279032" y="4934222"/>
            <a:ext cx="128588"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i="1">
                <a:solidFill>
                  <a:srgbClr val="000000"/>
                </a:solidFill>
                <a:latin typeface="Times" panose="02020603050405020304" pitchFamily="18" charset="0"/>
                <a:ea typeface="宋体" panose="02010600030101010101" pitchFamily="2" charset="-122"/>
              </a:rPr>
              <a:t>D</a:t>
            </a:r>
            <a:endParaRPr lang="en-US" altLang="zh-CN">
              <a:ea typeface="宋体" panose="02010600030101010101" pitchFamily="2" charset="-122"/>
            </a:endParaRPr>
          </a:p>
        </p:txBody>
      </p:sp>
      <p:sp>
        <p:nvSpPr>
          <p:cNvPr id="17" name="Rectangle 59"/>
          <p:cNvSpPr>
            <a:spLocks noChangeArrowheads="1"/>
          </p:cNvSpPr>
          <p:nvPr/>
        </p:nvSpPr>
        <p:spPr bwMode="auto">
          <a:xfrm>
            <a:off x="3059832" y="5467622"/>
            <a:ext cx="3365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i="1">
                <a:solidFill>
                  <a:srgbClr val="000000"/>
                </a:solidFill>
                <a:latin typeface="Times" panose="02020603050405020304" pitchFamily="18" charset="0"/>
                <a:ea typeface="宋体" panose="02010600030101010101" pitchFamily="2" charset="-122"/>
              </a:rPr>
              <a:t>CLK</a:t>
            </a:r>
            <a:endParaRPr lang="en-US" altLang="zh-CN">
              <a:ea typeface="宋体" panose="02010600030101010101" pitchFamily="2" charset="-122"/>
            </a:endParaRPr>
          </a:p>
        </p:txBody>
      </p:sp>
      <p:grpSp>
        <p:nvGrpSpPr>
          <p:cNvPr id="18" name="Group 60"/>
          <p:cNvGrpSpPr>
            <a:grpSpLocks/>
          </p:cNvGrpSpPr>
          <p:nvPr/>
        </p:nvGrpSpPr>
        <p:grpSpPr bwMode="auto">
          <a:xfrm>
            <a:off x="5422032" y="6001022"/>
            <a:ext cx="381000" cy="336550"/>
            <a:chOff x="2454" y="3201"/>
            <a:chExt cx="240" cy="212"/>
          </a:xfrm>
        </p:grpSpPr>
        <p:sp>
          <p:nvSpPr>
            <p:cNvPr id="20" name="Text Box 61"/>
            <p:cNvSpPr txBox="1">
              <a:spLocks noChangeArrowheads="1"/>
            </p:cNvSpPr>
            <p:nvPr/>
          </p:nvSpPr>
          <p:spPr bwMode="auto">
            <a:xfrm>
              <a:off x="2454" y="3201"/>
              <a:ext cx="2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FF0000"/>
                  </a:solidFill>
                  <a:ea typeface="宋体" panose="02010600030101010101" pitchFamily="2" charset="-122"/>
                </a:rPr>
                <a:t>Q</a:t>
              </a:r>
            </a:p>
          </p:txBody>
        </p:sp>
        <p:sp>
          <p:nvSpPr>
            <p:cNvPr id="21" name="Line 62"/>
            <p:cNvSpPr>
              <a:spLocks noChangeShapeType="1"/>
            </p:cNvSpPr>
            <p:nvPr/>
          </p:nvSpPr>
          <p:spPr bwMode="auto">
            <a:xfrm>
              <a:off x="2524" y="3237"/>
              <a:ext cx="96"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2" name="Text Box 63"/>
          <p:cNvSpPr txBox="1">
            <a:spLocks noChangeArrowheads="1"/>
          </p:cNvSpPr>
          <p:nvPr/>
        </p:nvSpPr>
        <p:spPr bwMode="auto">
          <a:xfrm>
            <a:off x="5498232" y="4858022"/>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FF0000"/>
                </a:solidFill>
                <a:ea typeface="宋体" panose="02010600030101010101" pitchFamily="2" charset="-122"/>
              </a:rPr>
              <a:t>Q</a:t>
            </a:r>
          </a:p>
        </p:txBody>
      </p:sp>
      <p:sp>
        <p:nvSpPr>
          <p:cNvPr id="23" name="Text Box 5"/>
          <p:cNvSpPr txBox="1">
            <a:spLocks noChangeArrowheads="1"/>
          </p:cNvSpPr>
          <p:nvPr/>
        </p:nvSpPr>
        <p:spPr bwMode="auto">
          <a:xfrm>
            <a:off x="899592" y="2276872"/>
            <a:ext cx="806502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20000"/>
              </a:spcBef>
              <a:buClr>
                <a:schemeClr val="accent2"/>
              </a:buClr>
            </a:pPr>
            <a:r>
              <a:rPr lang="en-US" altLang="zh-CN" sz="2400" b="1" dirty="0" smtClean="0">
                <a:ea typeface="宋体" panose="02010600030101010101" pitchFamily="2" charset="-122"/>
              </a:rPr>
              <a:t>Toggle mode</a:t>
            </a:r>
            <a:endParaRPr lang="zh-CN" altLang="en-US" sz="2400" b="1" dirty="0">
              <a:ea typeface="宋体" panose="02010600030101010101" pitchFamily="2" charset="-122"/>
            </a:endParaRPr>
          </a:p>
        </p:txBody>
      </p:sp>
      <p:graphicFrame>
        <p:nvGraphicFramePr>
          <p:cNvPr id="24" name="Object 8"/>
          <p:cNvGraphicFramePr>
            <a:graphicFrameLocks noGrp="1" noChangeAspect="1"/>
          </p:cNvGraphicFramePr>
          <p:nvPr>
            <p:ph idx="1"/>
            <p:extLst/>
          </p:nvPr>
        </p:nvGraphicFramePr>
        <p:xfrm>
          <a:off x="3059832" y="3243957"/>
          <a:ext cx="1272358" cy="508943"/>
        </p:xfrm>
        <a:graphic>
          <a:graphicData uri="http://schemas.openxmlformats.org/presentationml/2006/ole">
            <mc:AlternateContent xmlns:mc="http://schemas.openxmlformats.org/markup-compatibility/2006">
              <mc:Choice xmlns:v="urn:schemas-microsoft-com:vml" Requires="v">
                <p:oleObj spid="_x0000_s218135" name="Equation" r:id="rId5" imgW="634680" imgH="253800" progId="Equation.DSMT4">
                  <p:embed/>
                </p:oleObj>
              </mc:Choice>
              <mc:Fallback>
                <p:oleObj name="Equation" r:id="rId5" imgW="634680" imgH="253800" progId="Equation.DSMT4">
                  <p:embed/>
                  <p:pic>
                    <p:nvPicPr>
                      <p:cNvPr id="0" name=""/>
                      <p:cNvPicPr>
                        <a:picLocks noChangeAspect="1" noChangeArrowheads="1"/>
                      </p:cNvPicPr>
                      <p:nvPr/>
                    </p:nvPicPr>
                    <p:blipFill>
                      <a:blip r:embed="rId6"/>
                      <a:srcRect/>
                      <a:stretch>
                        <a:fillRect/>
                      </a:stretch>
                    </p:blipFill>
                    <p:spPr bwMode="auto">
                      <a:xfrm>
                        <a:off x="3059832" y="3243957"/>
                        <a:ext cx="1272358" cy="508943"/>
                      </a:xfrm>
                      <a:prstGeom prst="rect">
                        <a:avLst/>
                      </a:prstGeom>
                      <a:noFill/>
                      <a:ln>
                        <a:noFill/>
                      </a:ln>
                      <a:effectLst/>
                    </p:spPr>
                  </p:pic>
                </p:oleObj>
              </mc:Fallback>
            </mc:AlternateContent>
          </a:graphicData>
        </a:graphic>
      </p:graphicFrame>
      <p:sp>
        <p:nvSpPr>
          <p:cNvPr id="25" name="Text Box 5"/>
          <p:cNvSpPr txBox="1">
            <a:spLocks noChangeArrowheads="1"/>
          </p:cNvSpPr>
          <p:nvPr/>
        </p:nvSpPr>
        <p:spPr bwMode="auto">
          <a:xfrm>
            <a:off x="899592" y="2708920"/>
            <a:ext cx="806502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20000"/>
              </a:spcBef>
              <a:buClr>
                <a:schemeClr val="accent2"/>
              </a:buClr>
            </a:pPr>
            <a:r>
              <a:rPr lang="en-US" altLang="zh-CN" sz="2400" b="1" dirty="0" smtClean="0">
                <a:ea typeface="宋体" panose="02010600030101010101" pitchFamily="2" charset="-122"/>
              </a:rPr>
              <a:t>D flip-flop</a:t>
            </a:r>
            <a:endParaRPr lang="zh-CN" altLang="en-US" sz="2400" b="1" dirty="0">
              <a:ea typeface="宋体" panose="02010600030101010101" pitchFamily="2" charset="-122"/>
            </a:endParaRPr>
          </a:p>
        </p:txBody>
      </p:sp>
      <p:graphicFrame>
        <p:nvGraphicFramePr>
          <p:cNvPr id="26" name="Object 8"/>
          <p:cNvGraphicFramePr>
            <a:graphicFrameLocks noChangeAspect="1"/>
          </p:cNvGraphicFramePr>
          <p:nvPr>
            <p:extLst/>
          </p:nvPr>
        </p:nvGraphicFramePr>
        <p:xfrm>
          <a:off x="3092177" y="2721156"/>
          <a:ext cx="1223963" cy="477837"/>
        </p:xfrm>
        <a:graphic>
          <a:graphicData uri="http://schemas.openxmlformats.org/presentationml/2006/ole">
            <mc:AlternateContent xmlns:mc="http://schemas.openxmlformats.org/markup-compatibility/2006">
              <mc:Choice xmlns:v="urn:schemas-microsoft-com:vml" Requires="v">
                <p:oleObj spid="_x0000_s218136" name="Equation" r:id="rId7" imgW="583920" imgH="228600" progId="Equation.DSMT4">
                  <p:embed/>
                </p:oleObj>
              </mc:Choice>
              <mc:Fallback>
                <p:oleObj name="Equation" r:id="rId7" imgW="583920" imgH="228600" progId="Equation.DSMT4">
                  <p:embed/>
                  <p:pic>
                    <p:nvPicPr>
                      <p:cNvPr id="0" name=""/>
                      <p:cNvPicPr>
                        <a:picLocks noChangeAspect="1" noChangeArrowheads="1"/>
                      </p:cNvPicPr>
                      <p:nvPr/>
                    </p:nvPicPr>
                    <p:blipFill>
                      <a:blip r:embed="rId8"/>
                      <a:srcRect/>
                      <a:stretch>
                        <a:fillRect/>
                      </a:stretch>
                    </p:blipFill>
                    <p:spPr bwMode="auto">
                      <a:xfrm>
                        <a:off x="3092177" y="2721156"/>
                        <a:ext cx="1223963" cy="477837"/>
                      </a:xfrm>
                      <a:prstGeom prst="rect">
                        <a:avLst/>
                      </a:prstGeom>
                      <a:noFill/>
                      <a:ln>
                        <a:noFill/>
                      </a:ln>
                      <a:effectLst/>
                    </p:spPr>
                  </p:pic>
                </p:oleObj>
              </mc:Fallback>
            </mc:AlternateContent>
          </a:graphicData>
        </a:graphic>
      </p:graphicFrame>
      <p:graphicFrame>
        <p:nvGraphicFramePr>
          <p:cNvPr id="28" name="Object 8"/>
          <p:cNvGraphicFramePr>
            <a:graphicFrameLocks noChangeAspect="1"/>
          </p:cNvGraphicFramePr>
          <p:nvPr>
            <p:extLst/>
          </p:nvPr>
        </p:nvGraphicFramePr>
        <p:xfrm>
          <a:off x="4139952" y="3927525"/>
          <a:ext cx="992187" cy="509587"/>
        </p:xfrm>
        <a:graphic>
          <a:graphicData uri="http://schemas.openxmlformats.org/presentationml/2006/ole">
            <mc:AlternateContent xmlns:mc="http://schemas.openxmlformats.org/markup-compatibility/2006">
              <mc:Choice xmlns:v="urn:schemas-microsoft-com:vml" Requires="v">
                <p:oleObj spid="_x0000_s218137" name="Equation" r:id="rId9" imgW="495000" imgH="253800" progId="Equation.DSMT4">
                  <p:embed/>
                </p:oleObj>
              </mc:Choice>
              <mc:Fallback>
                <p:oleObj name="Equation" r:id="rId9" imgW="495000" imgH="253800" progId="Equation.DSMT4">
                  <p:embed/>
                  <p:pic>
                    <p:nvPicPr>
                      <p:cNvPr id="0" name=""/>
                      <p:cNvPicPr>
                        <a:picLocks noChangeAspect="1" noChangeArrowheads="1"/>
                      </p:cNvPicPr>
                      <p:nvPr/>
                    </p:nvPicPr>
                    <p:blipFill>
                      <a:blip r:embed="rId10"/>
                      <a:srcRect/>
                      <a:stretch>
                        <a:fillRect/>
                      </a:stretch>
                    </p:blipFill>
                    <p:spPr bwMode="auto">
                      <a:xfrm>
                        <a:off x="4139952" y="3927525"/>
                        <a:ext cx="992187" cy="509587"/>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364626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500" fill="hold"/>
                                        <p:tgtEl>
                                          <p:spTgt spid="26"/>
                                        </p:tgtEl>
                                        <p:attrNameLst>
                                          <p:attrName>ppt_x</p:attrName>
                                        </p:attrNameLst>
                                      </p:cBhvr>
                                      <p:tavLst>
                                        <p:tav tm="0">
                                          <p:val>
                                            <p:strVal val="#ppt_x"/>
                                          </p:val>
                                        </p:tav>
                                        <p:tav tm="100000">
                                          <p:val>
                                            <p:strVal val="#ppt_x"/>
                                          </p:val>
                                        </p:tav>
                                      </p:tavLst>
                                    </p:anim>
                                    <p:anim calcmode="lin" valueType="num">
                                      <p:cBhvr additive="base">
                                        <p:cTn id="1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 calcmode="lin" valueType="num">
                                      <p:cBhvr additive="base">
                                        <p:cTn id="17" dur="500" fill="hold"/>
                                        <p:tgtEl>
                                          <p:spTgt spid="27"/>
                                        </p:tgtEl>
                                        <p:attrNameLst>
                                          <p:attrName>ppt_x</p:attrName>
                                        </p:attrNameLst>
                                      </p:cBhvr>
                                      <p:tavLst>
                                        <p:tav tm="0">
                                          <p:val>
                                            <p:strVal val="#ppt_x"/>
                                          </p:val>
                                        </p:tav>
                                        <p:tav tm="100000">
                                          <p:val>
                                            <p:strVal val="#ppt_x"/>
                                          </p:val>
                                        </p:tav>
                                      </p:tavLst>
                                    </p:anim>
                                    <p:anim calcmode="lin" valueType="num">
                                      <p:cBhvr additive="base">
                                        <p:cTn id="18" dur="500" fill="hold"/>
                                        <p:tgtEl>
                                          <p:spTgt spid="27"/>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additive="base">
                                        <p:cTn id="21" dur="500" fill="hold"/>
                                        <p:tgtEl>
                                          <p:spTgt spid="24"/>
                                        </p:tgtEl>
                                        <p:attrNameLst>
                                          <p:attrName>ppt_x</p:attrName>
                                        </p:attrNameLst>
                                      </p:cBhvr>
                                      <p:tavLst>
                                        <p:tav tm="0">
                                          <p:val>
                                            <p:strVal val="#ppt_x"/>
                                          </p:val>
                                        </p:tav>
                                        <p:tav tm="100000">
                                          <p:val>
                                            <p:strVal val="#ppt_x"/>
                                          </p:val>
                                        </p:tav>
                                      </p:tavLst>
                                    </p:anim>
                                    <p:anim calcmode="lin" valueType="num">
                                      <p:cBhvr additive="base">
                                        <p:cTn id="2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anim calcmode="lin" valueType="num">
                                      <p:cBhvr additive="base">
                                        <p:cTn id="27" dur="500" fill="hold"/>
                                        <p:tgtEl>
                                          <p:spTgt spid="28"/>
                                        </p:tgtEl>
                                        <p:attrNameLst>
                                          <p:attrName>ppt_x</p:attrName>
                                        </p:attrNameLst>
                                      </p:cBhvr>
                                      <p:tavLst>
                                        <p:tav tm="0">
                                          <p:val>
                                            <p:strVal val="#ppt_x"/>
                                          </p:val>
                                        </p:tav>
                                        <p:tav tm="100000">
                                          <p:val>
                                            <p:strVal val="#ppt_x"/>
                                          </p:val>
                                        </p:tav>
                                      </p:tavLst>
                                    </p:anim>
                                    <p:anim calcmode="lin" valueType="num">
                                      <p:cBhvr additive="base">
                                        <p:cTn id="2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ppt_x"/>
                                          </p:val>
                                        </p:tav>
                                        <p:tav tm="100000">
                                          <p:val>
                                            <p:strVal val="#ppt_x"/>
                                          </p:val>
                                        </p:tav>
                                      </p:tavLst>
                                    </p:anim>
                                    <p:anim calcmode="lin" valueType="num">
                                      <p:cBhvr additive="base">
                                        <p:cTn id="34" dur="500" fill="hold"/>
                                        <p:tgtEl>
                                          <p:spTgt spid="12"/>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ppt_x"/>
                                          </p:val>
                                        </p:tav>
                                        <p:tav tm="100000">
                                          <p:val>
                                            <p:strVal val="#ppt_x"/>
                                          </p:val>
                                        </p:tav>
                                      </p:tavLst>
                                    </p:anim>
                                    <p:anim calcmode="lin" valueType="num">
                                      <p:cBhvr additive="base">
                                        <p:cTn id="38" dur="500" fill="hold"/>
                                        <p:tgtEl>
                                          <p:spTgt spid="15"/>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ppt_x"/>
                                          </p:val>
                                        </p:tav>
                                        <p:tav tm="100000">
                                          <p:val>
                                            <p:strVal val="#ppt_x"/>
                                          </p:val>
                                        </p:tav>
                                      </p:tavLst>
                                    </p:anim>
                                    <p:anim calcmode="lin" valueType="num">
                                      <p:cBhvr additive="base">
                                        <p:cTn id="46" dur="500" fill="hold"/>
                                        <p:tgtEl>
                                          <p:spTgt spid="17"/>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8"/>
                                        </p:tgtEl>
                                        <p:attrNameLst>
                                          <p:attrName>style.visibility</p:attrName>
                                        </p:attrNameLst>
                                      </p:cBhvr>
                                      <p:to>
                                        <p:strVal val="visible"/>
                                      </p:to>
                                    </p:set>
                                    <p:anim calcmode="lin" valueType="num">
                                      <p:cBhvr additive="base">
                                        <p:cTn id="49" dur="500" fill="hold"/>
                                        <p:tgtEl>
                                          <p:spTgt spid="18"/>
                                        </p:tgtEl>
                                        <p:attrNameLst>
                                          <p:attrName>ppt_x</p:attrName>
                                        </p:attrNameLst>
                                      </p:cBhvr>
                                      <p:tavLst>
                                        <p:tav tm="0">
                                          <p:val>
                                            <p:strVal val="#ppt_x"/>
                                          </p:val>
                                        </p:tav>
                                        <p:tav tm="100000">
                                          <p:val>
                                            <p:strVal val="#ppt_x"/>
                                          </p:val>
                                        </p:tav>
                                      </p:tavLst>
                                    </p:anim>
                                    <p:anim calcmode="lin" valueType="num">
                                      <p:cBhvr additive="base">
                                        <p:cTn id="50" dur="500" fill="hold"/>
                                        <p:tgtEl>
                                          <p:spTgt spid="18"/>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anim calcmode="lin" valueType="num">
                                      <p:cBhvr additive="base">
                                        <p:cTn id="53" dur="500" fill="hold"/>
                                        <p:tgtEl>
                                          <p:spTgt spid="22"/>
                                        </p:tgtEl>
                                        <p:attrNameLst>
                                          <p:attrName>ppt_x</p:attrName>
                                        </p:attrNameLst>
                                      </p:cBhvr>
                                      <p:tavLst>
                                        <p:tav tm="0">
                                          <p:val>
                                            <p:strVal val="#ppt_x"/>
                                          </p:val>
                                        </p:tav>
                                        <p:tav tm="100000">
                                          <p:val>
                                            <p:strVal val="#ppt_x"/>
                                          </p:val>
                                        </p:tav>
                                      </p:tavLst>
                                    </p:anim>
                                    <p:anim calcmode="lin" valueType="num">
                                      <p:cBhvr additive="base">
                                        <p:cTn id="5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15" grpId="0"/>
      <p:bldP spid="16" grpId="0"/>
      <p:bldP spid="17" grpId="0"/>
      <p:bldP spid="22" grpId="0"/>
      <p:bldP spid="2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a:ea typeface="宋体" charset="-122"/>
              </a:rPr>
              <a:t>Logic Expression</a:t>
            </a: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Implement J-K FF using D FF</a:t>
            </a:r>
            <a:endParaRPr lang="en-US" altLang="zh-CN" b="1" dirty="0">
              <a:ea typeface="宋体" charset="-122"/>
            </a:endParaRPr>
          </a:p>
        </p:txBody>
      </p:sp>
      <p:sp>
        <p:nvSpPr>
          <p:cNvPr id="37" name="Rectangle 20"/>
          <p:cNvSpPr>
            <a:spLocks noChangeArrowheads="1"/>
          </p:cNvSpPr>
          <p:nvPr/>
        </p:nvSpPr>
        <p:spPr bwMode="auto">
          <a:xfrm>
            <a:off x="1200200" y="2115344"/>
            <a:ext cx="4800600" cy="1295400"/>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pic>
        <p:nvPicPr>
          <p:cNvPr id="2181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4288" y="4221087"/>
            <a:ext cx="5324350" cy="2466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 Box 5"/>
          <p:cNvSpPr txBox="1">
            <a:spLocks noChangeArrowheads="1"/>
          </p:cNvSpPr>
          <p:nvPr/>
        </p:nvSpPr>
        <p:spPr bwMode="auto">
          <a:xfrm>
            <a:off x="899592" y="2895327"/>
            <a:ext cx="806502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20000"/>
              </a:spcBef>
              <a:buClr>
                <a:schemeClr val="accent2"/>
              </a:buClr>
            </a:pPr>
            <a:r>
              <a:rPr lang="en-US" altLang="zh-CN" sz="2400" b="1" dirty="0" smtClean="0">
                <a:ea typeface="宋体" panose="02010600030101010101" pitchFamily="2" charset="-122"/>
              </a:rPr>
              <a:t>J-K flip-flop</a:t>
            </a:r>
            <a:endParaRPr lang="zh-CN" altLang="en-US" sz="2400" b="1" dirty="0">
              <a:ea typeface="宋体" panose="02010600030101010101" pitchFamily="2" charset="-122"/>
            </a:endParaRPr>
          </a:p>
        </p:txBody>
      </p:sp>
      <p:sp>
        <p:nvSpPr>
          <p:cNvPr id="26" name="Text Box 5"/>
          <p:cNvSpPr txBox="1">
            <a:spLocks noChangeArrowheads="1"/>
          </p:cNvSpPr>
          <p:nvPr/>
        </p:nvSpPr>
        <p:spPr bwMode="auto">
          <a:xfrm>
            <a:off x="899592" y="2348880"/>
            <a:ext cx="806502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20000"/>
              </a:spcBef>
              <a:buClr>
                <a:schemeClr val="accent2"/>
              </a:buClr>
            </a:pPr>
            <a:r>
              <a:rPr lang="en-US" altLang="zh-CN" sz="2400" b="1" dirty="0" smtClean="0">
                <a:ea typeface="宋体" panose="02010600030101010101" pitchFamily="2" charset="-122"/>
              </a:rPr>
              <a:t>D flip-flop</a:t>
            </a:r>
            <a:endParaRPr lang="zh-CN" altLang="en-US" sz="2400" b="1" dirty="0">
              <a:ea typeface="宋体" panose="02010600030101010101" pitchFamily="2" charset="-122"/>
            </a:endParaRPr>
          </a:p>
        </p:txBody>
      </p:sp>
      <p:graphicFrame>
        <p:nvGraphicFramePr>
          <p:cNvPr id="27" name="Object 8"/>
          <p:cNvGraphicFramePr>
            <a:graphicFrameLocks noChangeAspect="1"/>
          </p:cNvGraphicFramePr>
          <p:nvPr>
            <p:extLst/>
          </p:nvPr>
        </p:nvGraphicFramePr>
        <p:xfrm>
          <a:off x="3092177" y="2361116"/>
          <a:ext cx="1223963" cy="477837"/>
        </p:xfrm>
        <a:graphic>
          <a:graphicData uri="http://schemas.openxmlformats.org/presentationml/2006/ole">
            <mc:AlternateContent xmlns:mc="http://schemas.openxmlformats.org/markup-compatibility/2006">
              <mc:Choice xmlns:v="urn:schemas-microsoft-com:vml" Requires="v">
                <p:oleObj spid="_x0000_s219153" name="Equation" r:id="rId4" imgW="583920" imgH="228600" progId="Equation.DSMT4">
                  <p:embed/>
                </p:oleObj>
              </mc:Choice>
              <mc:Fallback>
                <p:oleObj name="Equation" r:id="rId4" imgW="583920" imgH="228600" progId="Equation.DSMT4">
                  <p:embed/>
                  <p:pic>
                    <p:nvPicPr>
                      <p:cNvPr id="0" name=""/>
                      <p:cNvPicPr>
                        <a:picLocks noChangeAspect="1" noChangeArrowheads="1"/>
                      </p:cNvPicPr>
                      <p:nvPr/>
                    </p:nvPicPr>
                    <p:blipFill>
                      <a:blip r:embed="rId5"/>
                      <a:srcRect/>
                      <a:stretch>
                        <a:fillRect/>
                      </a:stretch>
                    </p:blipFill>
                    <p:spPr bwMode="auto">
                      <a:xfrm>
                        <a:off x="3092177" y="2361116"/>
                        <a:ext cx="1223963" cy="477837"/>
                      </a:xfrm>
                      <a:prstGeom prst="rect">
                        <a:avLst/>
                      </a:prstGeom>
                      <a:noFill/>
                      <a:ln>
                        <a:noFill/>
                      </a:ln>
                      <a:effectLst/>
                    </p:spPr>
                  </p:pic>
                </p:oleObj>
              </mc:Fallback>
            </mc:AlternateContent>
          </a:graphicData>
        </a:graphic>
      </p:graphicFrame>
      <p:graphicFrame>
        <p:nvGraphicFramePr>
          <p:cNvPr id="29" name="Object 8"/>
          <p:cNvGraphicFramePr>
            <a:graphicFrameLocks noGrp="1" noChangeAspect="1"/>
          </p:cNvGraphicFramePr>
          <p:nvPr>
            <p:ph idx="1"/>
            <p:extLst/>
          </p:nvPr>
        </p:nvGraphicFramePr>
        <p:xfrm>
          <a:off x="3092177" y="2903410"/>
          <a:ext cx="2341562" cy="473075"/>
        </p:xfrm>
        <a:graphic>
          <a:graphicData uri="http://schemas.openxmlformats.org/presentationml/2006/ole">
            <mc:AlternateContent xmlns:mc="http://schemas.openxmlformats.org/markup-compatibility/2006">
              <mc:Choice xmlns:v="urn:schemas-microsoft-com:vml" Requires="v">
                <p:oleObj spid="_x0000_s219154" name="Equation" r:id="rId6" imgW="1130040" imgH="228600" progId="Equation.DSMT4">
                  <p:embed/>
                </p:oleObj>
              </mc:Choice>
              <mc:Fallback>
                <p:oleObj name="Equation" r:id="rId6" imgW="1130040" imgH="228600" progId="Equation.DSMT4">
                  <p:embed/>
                  <p:pic>
                    <p:nvPicPr>
                      <p:cNvPr id="0" name=""/>
                      <p:cNvPicPr>
                        <a:picLocks noChangeAspect="1" noChangeArrowheads="1"/>
                      </p:cNvPicPr>
                      <p:nvPr/>
                    </p:nvPicPr>
                    <p:blipFill>
                      <a:blip r:embed="rId7"/>
                      <a:srcRect/>
                      <a:stretch>
                        <a:fillRect/>
                      </a:stretch>
                    </p:blipFill>
                    <p:spPr bwMode="auto">
                      <a:xfrm>
                        <a:off x="3092177" y="2903410"/>
                        <a:ext cx="2341562" cy="473075"/>
                      </a:xfrm>
                      <a:prstGeom prst="rect">
                        <a:avLst/>
                      </a:prstGeom>
                      <a:noFill/>
                      <a:ln>
                        <a:noFill/>
                      </a:ln>
                      <a:effectLst/>
                    </p:spPr>
                  </p:pic>
                </p:oleObj>
              </mc:Fallback>
            </mc:AlternateContent>
          </a:graphicData>
        </a:graphic>
      </p:graphicFrame>
      <p:graphicFrame>
        <p:nvGraphicFramePr>
          <p:cNvPr id="30" name="Object 8"/>
          <p:cNvGraphicFramePr>
            <a:graphicFrameLocks noChangeAspect="1"/>
          </p:cNvGraphicFramePr>
          <p:nvPr>
            <p:extLst/>
          </p:nvPr>
        </p:nvGraphicFramePr>
        <p:xfrm>
          <a:off x="3919277" y="3579378"/>
          <a:ext cx="2025650" cy="473075"/>
        </p:xfrm>
        <a:graphic>
          <a:graphicData uri="http://schemas.openxmlformats.org/presentationml/2006/ole">
            <mc:AlternateContent xmlns:mc="http://schemas.openxmlformats.org/markup-compatibility/2006">
              <mc:Choice xmlns:v="urn:schemas-microsoft-com:vml" Requires="v">
                <p:oleObj spid="_x0000_s219155" name="Equation" r:id="rId8" imgW="977760" imgH="228600" progId="Equation.DSMT4">
                  <p:embed/>
                </p:oleObj>
              </mc:Choice>
              <mc:Fallback>
                <p:oleObj name="Equation" r:id="rId8" imgW="977760" imgH="228600" progId="Equation.DSMT4">
                  <p:embed/>
                  <p:pic>
                    <p:nvPicPr>
                      <p:cNvPr id="0" name=""/>
                      <p:cNvPicPr>
                        <a:picLocks noChangeAspect="1" noChangeArrowheads="1"/>
                      </p:cNvPicPr>
                      <p:nvPr/>
                    </p:nvPicPr>
                    <p:blipFill>
                      <a:blip r:embed="rId9"/>
                      <a:srcRect/>
                      <a:stretch>
                        <a:fillRect/>
                      </a:stretch>
                    </p:blipFill>
                    <p:spPr bwMode="auto">
                      <a:xfrm>
                        <a:off x="3919277" y="3579378"/>
                        <a:ext cx="2025650" cy="47307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584047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ppt_x"/>
                                          </p:val>
                                        </p:tav>
                                        <p:tav tm="100000">
                                          <p:val>
                                            <p:strVal val="#ppt_x"/>
                                          </p:val>
                                        </p:tav>
                                      </p:tavLst>
                                    </p:anim>
                                    <p:anim calcmode="lin" valueType="num">
                                      <p:cBhvr additive="base">
                                        <p:cTn id="1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additive="base">
                                        <p:cTn id="17" dur="500" fill="hold"/>
                                        <p:tgtEl>
                                          <p:spTgt spid="24"/>
                                        </p:tgtEl>
                                        <p:attrNameLst>
                                          <p:attrName>ppt_x</p:attrName>
                                        </p:attrNameLst>
                                      </p:cBhvr>
                                      <p:tavLst>
                                        <p:tav tm="0">
                                          <p:val>
                                            <p:strVal val="#ppt_x"/>
                                          </p:val>
                                        </p:tav>
                                        <p:tav tm="100000">
                                          <p:val>
                                            <p:strVal val="#ppt_x"/>
                                          </p:val>
                                        </p:tav>
                                      </p:tavLst>
                                    </p:anim>
                                    <p:anim calcmode="lin" valueType="num">
                                      <p:cBhvr additive="base">
                                        <p:cTn id="18" dur="500" fill="hold"/>
                                        <p:tgtEl>
                                          <p:spTgt spid="24"/>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anim calcmode="lin" valueType="num">
                                      <p:cBhvr additive="base">
                                        <p:cTn id="21" dur="500" fill="hold"/>
                                        <p:tgtEl>
                                          <p:spTgt spid="29"/>
                                        </p:tgtEl>
                                        <p:attrNameLst>
                                          <p:attrName>ppt_x</p:attrName>
                                        </p:attrNameLst>
                                      </p:cBhvr>
                                      <p:tavLst>
                                        <p:tav tm="0">
                                          <p:val>
                                            <p:strVal val="#ppt_x"/>
                                          </p:val>
                                        </p:tav>
                                        <p:tav tm="100000">
                                          <p:val>
                                            <p:strVal val="#ppt_x"/>
                                          </p:val>
                                        </p:tav>
                                      </p:tavLst>
                                    </p:anim>
                                    <p:anim calcmode="lin" valueType="num">
                                      <p:cBhvr additive="base">
                                        <p:cTn id="2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0"/>
                                        </p:tgtEl>
                                        <p:attrNameLst>
                                          <p:attrName>style.visibility</p:attrName>
                                        </p:attrNameLst>
                                      </p:cBhvr>
                                      <p:to>
                                        <p:strVal val="visible"/>
                                      </p:to>
                                    </p:set>
                                    <p:anim calcmode="lin" valueType="num">
                                      <p:cBhvr additive="base">
                                        <p:cTn id="27" dur="500" fill="hold"/>
                                        <p:tgtEl>
                                          <p:spTgt spid="30"/>
                                        </p:tgtEl>
                                        <p:attrNameLst>
                                          <p:attrName>ppt_x</p:attrName>
                                        </p:attrNameLst>
                                      </p:cBhvr>
                                      <p:tavLst>
                                        <p:tav tm="0">
                                          <p:val>
                                            <p:strVal val="#ppt_x"/>
                                          </p:val>
                                        </p:tav>
                                        <p:tav tm="100000">
                                          <p:val>
                                            <p:strVal val="#ppt_x"/>
                                          </p:val>
                                        </p:tav>
                                      </p:tavLst>
                                    </p:anim>
                                    <p:anim calcmode="lin" valueType="num">
                                      <p:cBhvr additive="base">
                                        <p:cTn id="2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18114"/>
                                        </p:tgtEl>
                                        <p:attrNameLst>
                                          <p:attrName>style.visibility</p:attrName>
                                        </p:attrNameLst>
                                      </p:cBhvr>
                                      <p:to>
                                        <p:strVal val="visible"/>
                                      </p:to>
                                    </p:set>
                                    <p:anim calcmode="lin" valueType="num">
                                      <p:cBhvr additive="base">
                                        <p:cTn id="33" dur="500" fill="hold"/>
                                        <p:tgtEl>
                                          <p:spTgt spid="218114"/>
                                        </p:tgtEl>
                                        <p:attrNameLst>
                                          <p:attrName>ppt_x</p:attrName>
                                        </p:attrNameLst>
                                      </p:cBhvr>
                                      <p:tavLst>
                                        <p:tav tm="0">
                                          <p:val>
                                            <p:strVal val="#ppt_x"/>
                                          </p:val>
                                        </p:tav>
                                        <p:tav tm="100000">
                                          <p:val>
                                            <p:strVal val="#ppt_x"/>
                                          </p:val>
                                        </p:tav>
                                      </p:tavLst>
                                    </p:anim>
                                    <p:anim calcmode="lin" valueType="num">
                                      <p:cBhvr additive="base">
                                        <p:cTn id="34" dur="500" fill="hold"/>
                                        <p:tgtEl>
                                          <p:spTgt spid="2181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Quiz</a:t>
            </a:r>
          </a:p>
        </p:txBody>
      </p:sp>
      <p:sp>
        <p:nvSpPr>
          <p:cNvPr id="5" name="Text Box 5"/>
          <p:cNvSpPr txBox="1">
            <a:spLocks noChangeArrowheads="1"/>
          </p:cNvSpPr>
          <p:nvPr/>
        </p:nvSpPr>
        <p:spPr bwMode="auto">
          <a:xfrm>
            <a:off x="914400" y="1844824"/>
            <a:ext cx="7467600" cy="4970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dirty="0">
                <a:ea typeface="宋体" panose="02010600030101010101" pitchFamily="2" charset="-122"/>
              </a:rPr>
              <a:t>1. The output of a D latch will not change if </a:t>
            </a:r>
          </a:p>
          <a:p>
            <a:pPr eaLnBrk="1" hangingPunct="1">
              <a:spcBef>
                <a:spcPct val="50000"/>
              </a:spcBef>
            </a:pPr>
            <a:r>
              <a:rPr lang="en-US" altLang="zh-CN" sz="2000" dirty="0">
                <a:ea typeface="宋体" panose="02010600030101010101" pitchFamily="2" charset="-122"/>
              </a:rPr>
              <a:t>	a. the output is LOW</a:t>
            </a:r>
            <a:endParaRPr lang="en-US" altLang="zh-CN" sz="2000" baseline="30000" dirty="0">
              <a:ea typeface="宋体" panose="02010600030101010101" pitchFamily="2" charset="-122"/>
            </a:endParaRPr>
          </a:p>
          <a:p>
            <a:pPr eaLnBrk="1" hangingPunct="1">
              <a:spcBef>
                <a:spcPct val="50000"/>
              </a:spcBef>
            </a:pPr>
            <a:r>
              <a:rPr lang="en-US" altLang="zh-CN" sz="2000" dirty="0">
                <a:ea typeface="宋体" panose="02010600030101010101" pitchFamily="2" charset="-122"/>
              </a:rPr>
              <a:t>	b. Enable is not active</a:t>
            </a:r>
          </a:p>
          <a:p>
            <a:pPr eaLnBrk="1" hangingPunct="1">
              <a:spcBef>
                <a:spcPct val="50000"/>
              </a:spcBef>
            </a:pPr>
            <a:r>
              <a:rPr lang="en-US" altLang="zh-CN" sz="2000" dirty="0">
                <a:ea typeface="宋体" panose="02010600030101010101" pitchFamily="2" charset="-122"/>
              </a:rPr>
              <a:t>	c. D is LOW</a:t>
            </a:r>
          </a:p>
          <a:p>
            <a:pPr eaLnBrk="1" hangingPunct="1">
              <a:spcBef>
                <a:spcPct val="50000"/>
              </a:spcBef>
            </a:pPr>
            <a:r>
              <a:rPr lang="en-US" altLang="zh-CN" sz="2000" dirty="0">
                <a:ea typeface="宋体" panose="02010600030101010101" pitchFamily="2" charset="-122"/>
              </a:rPr>
              <a:t>	d. all of the </a:t>
            </a:r>
            <a:r>
              <a:rPr lang="en-US" altLang="zh-CN" sz="2000" dirty="0" smtClean="0">
                <a:ea typeface="宋体" panose="02010600030101010101" pitchFamily="2" charset="-122"/>
              </a:rPr>
              <a:t>above</a:t>
            </a:r>
          </a:p>
          <a:p>
            <a:pPr eaLnBrk="1" hangingPunct="1">
              <a:spcBef>
                <a:spcPct val="50000"/>
              </a:spcBef>
            </a:pPr>
            <a:endParaRPr lang="en-US" altLang="zh-CN" dirty="0">
              <a:ea typeface="宋体" charset="-122"/>
            </a:endParaRPr>
          </a:p>
          <a:p>
            <a:pPr eaLnBrk="1" hangingPunct="1">
              <a:spcBef>
                <a:spcPct val="50000"/>
              </a:spcBef>
            </a:pPr>
            <a:r>
              <a:rPr lang="en-US" altLang="zh-CN" sz="2000" dirty="0">
                <a:ea typeface="宋体" panose="02010600030101010101" pitchFamily="2" charset="-122"/>
              </a:rPr>
              <a:t>2. The D flip-flop shown will  </a:t>
            </a:r>
          </a:p>
          <a:p>
            <a:pPr eaLnBrk="1" hangingPunct="1">
              <a:spcBef>
                <a:spcPct val="50000"/>
              </a:spcBef>
            </a:pPr>
            <a:r>
              <a:rPr lang="en-US" altLang="zh-CN" sz="2000" dirty="0">
                <a:ea typeface="宋体" panose="02010600030101010101" pitchFamily="2" charset="-122"/>
              </a:rPr>
              <a:t>	a. set on the next clock pulse</a:t>
            </a:r>
            <a:endParaRPr lang="en-US" altLang="zh-CN" sz="2000" baseline="30000" dirty="0">
              <a:ea typeface="宋体" panose="02010600030101010101" pitchFamily="2" charset="-122"/>
            </a:endParaRPr>
          </a:p>
          <a:p>
            <a:pPr eaLnBrk="1" hangingPunct="1">
              <a:spcBef>
                <a:spcPct val="50000"/>
              </a:spcBef>
            </a:pPr>
            <a:r>
              <a:rPr lang="en-US" altLang="zh-CN" sz="2000" dirty="0">
                <a:ea typeface="宋体" panose="02010600030101010101" pitchFamily="2" charset="-122"/>
              </a:rPr>
              <a:t>	b. reset on the next clock pulse</a:t>
            </a:r>
          </a:p>
          <a:p>
            <a:pPr eaLnBrk="1" hangingPunct="1">
              <a:spcBef>
                <a:spcPct val="50000"/>
              </a:spcBef>
            </a:pPr>
            <a:r>
              <a:rPr lang="en-US" altLang="zh-CN" sz="2000" dirty="0">
                <a:ea typeface="宋体" panose="02010600030101010101" pitchFamily="2" charset="-122"/>
              </a:rPr>
              <a:t>	c. latch on the next clock pulse</a:t>
            </a:r>
          </a:p>
          <a:p>
            <a:pPr eaLnBrk="1" hangingPunct="1">
              <a:spcBef>
                <a:spcPct val="50000"/>
              </a:spcBef>
            </a:pPr>
            <a:r>
              <a:rPr lang="en-US" altLang="zh-CN" sz="2000" dirty="0">
                <a:ea typeface="宋体" panose="02010600030101010101" pitchFamily="2" charset="-122"/>
              </a:rPr>
              <a:t>	d. toggle on the next clock </a:t>
            </a:r>
            <a:r>
              <a:rPr lang="en-US" altLang="zh-CN" sz="2000" dirty="0" smtClean="0">
                <a:ea typeface="宋体" panose="02010600030101010101" pitchFamily="2" charset="-122"/>
              </a:rPr>
              <a:t>pulse</a:t>
            </a:r>
            <a:endParaRPr lang="en-US" altLang="zh-CN" sz="2000" dirty="0">
              <a:ea typeface="宋体" panose="02010600030101010101" pitchFamily="2" charset="-122"/>
            </a:endParaRPr>
          </a:p>
        </p:txBody>
      </p:sp>
      <p:sp>
        <p:nvSpPr>
          <p:cNvPr id="27" name="Rectangle 14"/>
          <p:cNvSpPr>
            <a:spLocks noChangeArrowheads="1"/>
          </p:cNvSpPr>
          <p:nvPr/>
        </p:nvSpPr>
        <p:spPr bwMode="auto">
          <a:xfrm>
            <a:off x="5556448" y="4235152"/>
            <a:ext cx="2971800" cy="23622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8" name="Object 6"/>
          <p:cNvGraphicFramePr>
            <a:graphicFrameLocks noChangeAspect="1"/>
          </p:cNvGraphicFramePr>
          <p:nvPr>
            <p:extLst>
              <p:ext uri="{D42A27DB-BD31-4B8C-83A1-F6EECF244321}">
                <p14:modId xmlns:p14="http://schemas.microsoft.com/office/powerpoint/2010/main" val="1199851528"/>
              </p:ext>
            </p:extLst>
          </p:nvPr>
        </p:nvGraphicFramePr>
        <p:xfrm>
          <a:off x="6013648" y="4405014"/>
          <a:ext cx="2057400" cy="1963738"/>
        </p:xfrm>
        <a:graphic>
          <a:graphicData uri="http://schemas.openxmlformats.org/presentationml/2006/ole">
            <mc:AlternateContent xmlns:mc="http://schemas.openxmlformats.org/markup-compatibility/2006">
              <mc:Choice xmlns:v="urn:schemas-microsoft-com:vml" Requires="v">
                <p:oleObj spid="_x0000_s112081" name="CorelDRAW" r:id="rId3" imgW="1250001" imgH="1191565" progId="CorelDRAW.Graphic.13">
                  <p:embed/>
                </p:oleObj>
              </mc:Choice>
              <mc:Fallback>
                <p:oleObj name="CorelDRAW" r:id="rId3" imgW="1250001" imgH="1191565" progId="CorelDRAW.Graphic.1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3648" y="4405014"/>
                        <a:ext cx="2057400" cy="196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 name="Rectangle 7"/>
          <p:cNvSpPr>
            <a:spLocks noChangeArrowheads="1"/>
          </p:cNvSpPr>
          <p:nvPr/>
        </p:nvSpPr>
        <p:spPr bwMode="auto">
          <a:xfrm>
            <a:off x="6928048" y="5167014"/>
            <a:ext cx="3365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i="1">
                <a:solidFill>
                  <a:srgbClr val="000000"/>
                </a:solidFill>
                <a:latin typeface="Times" panose="02020603050405020304" pitchFamily="18" charset="0"/>
                <a:ea typeface="宋体" panose="02010600030101010101" pitchFamily="2" charset="-122"/>
              </a:rPr>
              <a:t>CLK</a:t>
            </a:r>
            <a:endParaRPr lang="en-US" altLang="zh-CN">
              <a:ea typeface="宋体" panose="02010600030101010101" pitchFamily="2" charset="-122"/>
            </a:endParaRPr>
          </a:p>
        </p:txBody>
      </p:sp>
      <p:sp>
        <p:nvSpPr>
          <p:cNvPr id="30" name="Rectangle 8"/>
          <p:cNvSpPr>
            <a:spLocks noChangeArrowheads="1"/>
          </p:cNvSpPr>
          <p:nvPr/>
        </p:nvSpPr>
        <p:spPr bwMode="auto">
          <a:xfrm>
            <a:off x="6851848" y="4633614"/>
            <a:ext cx="128588"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i="1">
                <a:solidFill>
                  <a:srgbClr val="000000"/>
                </a:solidFill>
                <a:latin typeface="Times" panose="02020603050405020304" pitchFamily="18" charset="0"/>
                <a:ea typeface="宋体" panose="02010600030101010101" pitchFamily="2" charset="-122"/>
              </a:rPr>
              <a:t>D</a:t>
            </a:r>
            <a:endParaRPr lang="en-US" altLang="zh-CN">
              <a:ea typeface="宋体" panose="02010600030101010101" pitchFamily="2" charset="-122"/>
            </a:endParaRPr>
          </a:p>
        </p:txBody>
      </p:sp>
      <p:sp>
        <p:nvSpPr>
          <p:cNvPr id="31" name="Rectangle 9"/>
          <p:cNvSpPr>
            <a:spLocks noChangeArrowheads="1"/>
          </p:cNvSpPr>
          <p:nvPr/>
        </p:nvSpPr>
        <p:spPr bwMode="auto">
          <a:xfrm>
            <a:off x="5632648" y="5167014"/>
            <a:ext cx="3365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i="1">
                <a:solidFill>
                  <a:srgbClr val="000000"/>
                </a:solidFill>
                <a:latin typeface="Times" panose="02020603050405020304" pitchFamily="18" charset="0"/>
                <a:ea typeface="宋体" panose="02010600030101010101" pitchFamily="2" charset="-122"/>
              </a:rPr>
              <a:t>CLK</a:t>
            </a:r>
            <a:endParaRPr lang="en-US" altLang="zh-CN">
              <a:ea typeface="宋体" panose="02010600030101010101" pitchFamily="2" charset="-122"/>
            </a:endParaRPr>
          </a:p>
        </p:txBody>
      </p:sp>
      <p:grpSp>
        <p:nvGrpSpPr>
          <p:cNvPr id="32" name="Group 10"/>
          <p:cNvGrpSpPr>
            <a:grpSpLocks/>
          </p:cNvGrpSpPr>
          <p:nvPr/>
        </p:nvGrpSpPr>
        <p:grpSpPr bwMode="auto">
          <a:xfrm>
            <a:off x="7994848" y="5700414"/>
            <a:ext cx="381000" cy="336550"/>
            <a:chOff x="2454" y="3201"/>
            <a:chExt cx="240" cy="212"/>
          </a:xfrm>
        </p:grpSpPr>
        <p:sp>
          <p:nvSpPr>
            <p:cNvPr id="33" name="Text Box 11"/>
            <p:cNvSpPr txBox="1">
              <a:spLocks noChangeArrowheads="1"/>
            </p:cNvSpPr>
            <p:nvPr/>
          </p:nvSpPr>
          <p:spPr bwMode="auto">
            <a:xfrm>
              <a:off x="2454" y="3201"/>
              <a:ext cx="2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FF0000"/>
                  </a:solidFill>
                  <a:ea typeface="宋体" panose="02010600030101010101" pitchFamily="2" charset="-122"/>
                </a:rPr>
                <a:t>Q</a:t>
              </a:r>
            </a:p>
          </p:txBody>
        </p:sp>
        <p:sp>
          <p:nvSpPr>
            <p:cNvPr id="34" name="Line 12"/>
            <p:cNvSpPr>
              <a:spLocks noChangeShapeType="1"/>
            </p:cNvSpPr>
            <p:nvPr/>
          </p:nvSpPr>
          <p:spPr bwMode="auto">
            <a:xfrm>
              <a:off x="2524" y="3237"/>
              <a:ext cx="96"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5" name="Text Box 13"/>
          <p:cNvSpPr txBox="1">
            <a:spLocks noChangeArrowheads="1"/>
          </p:cNvSpPr>
          <p:nvPr/>
        </p:nvSpPr>
        <p:spPr bwMode="auto">
          <a:xfrm>
            <a:off x="8071048" y="4557414"/>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FF0000"/>
                </a:solidFill>
                <a:ea typeface="宋体" panose="02010600030101010101" pitchFamily="2" charset="-122"/>
              </a:rPr>
              <a:t>Q</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Quiz</a:t>
            </a:r>
          </a:p>
        </p:txBody>
      </p:sp>
      <p:sp>
        <p:nvSpPr>
          <p:cNvPr id="5" name="Text Box 5"/>
          <p:cNvSpPr txBox="1">
            <a:spLocks noChangeArrowheads="1"/>
          </p:cNvSpPr>
          <p:nvPr/>
        </p:nvSpPr>
        <p:spPr bwMode="auto">
          <a:xfrm>
            <a:off x="914400" y="1844824"/>
            <a:ext cx="7467600"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spcBef>
                <a:spcPct val="50000"/>
              </a:spcBef>
            </a:pPr>
            <a:r>
              <a:rPr lang="en-US" altLang="zh-CN" sz="2000" dirty="0">
                <a:ea typeface="宋体" panose="02010600030101010101" pitchFamily="2" charset="-122"/>
              </a:rPr>
              <a:t>3. For the J-K flip-flop shown, the number of inputs that </a:t>
            </a:r>
            <a:r>
              <a:rPr lang="en-US" altLang="zh-CN" sz="2000" dirty="0" smtClean="0">
                <a:ea typeface="宋体" panose="02010600030101010101" pitchFamily="2" charset="-122"/>
              </a:rPr>
              <a:t>are  asynchronous </a:t>
            </a:r>
            <a:r>
              <a:rPr lang="en-US" altLang="zh-CN" sz="2000" dirty="0">
                <a:ea typeface="宋体" panose="02010600030101010101" pitchFamily="2" charset="-122"/>
              </a:rPr>
              <a:t>is</a:t>
            </a:r>
          </a:p>
          <a:p>
            <a:pPr eaLnBrk="1" hangingPunct="1">
              <a:spcBef>
                <a:spcPct val="50000"/>
              </a:spcBef>
            </a:pPr>
            <a:r>
              <a:rPr lang="en-US" altLang="zh-CN" sz="2000" dirty="0">
                <a:ea typeface="宋体" panose="02010600030101010101" pitchFamily="2" charset="-122"/>
              </a:rPr>
              <a:t>	a. 1</a:t>
            </a:r>
            <a:endParaRPr lang="en-US" altLang="zh-CN" sz="2000" baseline="30000" dirty="0">
              <a:ea typeface="宋体" panose="02010600030101010101" pitchFamily="2" charset="-122"/>
            </a:endParaRPr>
          </a:p>
          <a:p>
            <a:pPr eaLnBrk="1" hangingPunct="1">
              <a:spcBef>
                <a:spcPct val="50000"/>
              </a:spcBef>
            </a:pPr>
            <a:r>
              <a:rPr lang="en-US" altLang="zh-CN" sz="2000" dirty="0">
                <a:ea typeface="宋体" panose="02010600030101010101" pitchFamily="2" charset="-122"/>
              </a:rPr>
              <a:t>	b. 2</a:t>
            </a:r>
          </a:p>
          <a:p>
            <a:pPr eaLnBrk="1" hangingPunct="1">
              <a:spcBef>
                <a:spcPct val="50000"/>
              </a:spcBef>
            </a:pPr>
            <a:r>
              <a:rPr lang="en-US" altLang="zh-CN" sz="2000" dirty="0">
                <a:ea typeface="宋体" panose="02010600030101010101" pitchFamily="2" charset="-122"/>
              </a:rPr>
              <a:t>	c. 3</a:t>
            </a:r>
          </a:p>
          <a:p>
            <a:pPr eaLnBrk="1" hangingPunct="1">
              <a:spcBef>
                <a:spcPct val="50000"/>
              </a:spcBef>
            </a:pPr>
            <a:r>
              <a:rPr lang="en-US" altLang="zh-CN" sz="2000" dirty="0">
                <a:ea typeface="宋体" panose="02010600030101010101" pitchFamily="2" charset="-122"/>
              </a:rPr>
              <a:t>	d. </a:t>
            </a:r>
            <a:r>
              <a:rPr lang="en-US" altLang="zh-CN" sz="2000" dirty="0" smtClean="0">
                <a:ea typeface="宋体" panose="02010600030101010101" pitchFamily="2" charset="-122"/>
              </a:rPr>
              <a:t>4</a:t>
            </a:r>
            <a:endParaRPr lang="en-US" altLang="zh-CN" sz="2000" dirty="0">
              <a:ea typeface="宋体" panose="02010600030101010101" pitchFamily="2" charset="-122"/>
            </a:endParaRPr>
          </a:p>
        </p:txBody>
      </p:sp>
      <p:sp>
        <p:nvSpPr>
          <p:cNvPr id="13" name="Rectangle 18"/>
          <p:cNvSpPr>
            <a:spLocks noChangeArrowheads="1"/>
          </p:cNvSpPr>
          <p:nvPr/>
        </p:nvSpPr>
        <p:spPr bwMode="auto">
          <a:xfrm>
            <a:off x="6300192" y="2541240"/>
            <a:ext cx="2438400" cy="30480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4" name="Object 6"/>
          <p:cNvGraphicFramePr>
            <a:graphicFrameLocks noChangeAspect="1"/>
          </p:cNvGraphicFramePr>
          <p:nvPr>
            <p:extLst>
              <p:ext uri="{D42A27DB-BD31-4B8C-83A1-F6EECF244321}">
                <p14:modId xmlns:p14="http://schemas.microsoft.com/office/powerpoint/2010/main" val="1862634954"/>
              </p:ext>
            </p:extLst>
          </p:nvPr>
        </p:nvGraphicFramePr>
        <p:xfrm>
          <a:off x="6452592" y="2922240"/>
          <a:ext cx="1841500" cy="2209800"/>
        </p:xfrm>
        <a:graphic>
          <a:graphicData uri="http://schemas.openxmlformats.org/presentationml/2006/ole">
            <mc:AlternateContent xmlns:mc="http://schemas.openxmlformats.org/markup-compatibility/2006">
              <mc:Choice xmlns:v="urn:schemas-microsoft-com:vml" Requires="v">
                <p:oleObj spid="_x0000_s196763" name="CorelDRAW" r:id="rId3" imgW="935576" imgH="1122314" progId="CorelDRAW.Graphic.13">
                  <p:embed/>
                </p:oleObj>
              </mc:Choice>
              <mc:Fallback>
                <p:oleObj name="CorelDRAW" r:id="rId3" imgW="935576" imgH="1122314" progId="CorelDRAW.Graphic.1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52592" y="2922240"/>
                        <a:ext cx="18415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 name="Rectangle 7"/>
          <p:cNvSpPr>
            <a:spLocks noChangeArrowheads="1"/>
          </p:cNvSpPr>
          <p:nvPr/>
        </p:nvSpPr>
        <p:spPr bwMode="auto">
          <a:xfrm>
            <a:off x="7192367" y="3912840"/>
            <a:ext cx="3365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i="1">
                <a:solidFill>
                  <a:srgbClr val="000000"/>
                </a:solidFill>
                <a:latin typeface="Times" panose="02020603050405020304" pitchFamily="18" charset="0"/>
                <a:ea typeface="宋体" panose="02010600030101010101" pitchFamily="2" charset="-122"/>
              </a:rPr>
              <a:t>CLK</a:t>
            </a:r>
            <a:endParaRPr lang="en-US" altLang="zh-CN">
              <a:ea typeface="宋体" panose="02010600030101010101" pitchFamily="2" charset="-122"/>
            </a:endParaRPr>
          </a:p>
        </p:txBody>
      </p:sp>
      <p:sp>
        <p:nvSpPr>
          <p:cNvPr id="16" name="Rectangle 8"/>
          <p:cNvSpPr>
            <a:spLocks noChangeArrowheads="1"/>
          </p:cNvSpPr>
          <p:nvPr/>
        </p:nvSpPr>
        <p:spPr bwMode="auto">
          <a:xfrm>
            <a:off x="7074892" y="4462115"/>
            <a:ext cx="11906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i="1">
                <a:solidFill>
                  <a:srgbClr val="000000"/>
                </a:solidFill>
                <a:latin typeface="Times" panose="02020603050405020304" pitchFamily="18" charset="0"/>
                <a:ea typeface="宋体" panose="02010600030101010101" pitchFamily="2" charset="-122"/>
              </a:rPr>
              <a:t>K</a:t>
            </a:r>
            <a:endParaRPr lang="en-US" altLang="zh-CN">
              <a:ea typeface="宋体" panose="02010600030101010101" pitchFamily="2" charset="-122"/>
            </a:endParaRPr>
          </a:p>
        </p:txBody>
      </p:sp>
      <p:sp>
        <p:nvSpPr>
          <p:cNvPr id="17" name="Rectangle 9"/>
          <p:cNvSpPr>
            <a:spLocks noChangeArrowheads="1"/>
          </p:cNvSpPr>
          <p:nvPr/>
        </p:nvSpPr>
        <p:spPr bwMode="auto">
          <a:xfrm>
            <a:off x="7081242" y="3422303"/>
            <a:ext cx="7937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i="1">
                <a:solidFill>
                  <a:srgbClr val="000000"/>
                </a:solidFill>
                <a:latin typeface="Times" panose="02020603050405020304" pitchFamily="18" charset="0"/>
                <a:ea typeface="宋体" panose="02010600030101010101" pitchFamily="2" charset="-122"/>
              </a:rPr>
              <a:t>J</a:t>
            </a:r>
            <a:endParaRPr lang="en-US" altLang="zh-CN">
              <a:ea typeface="宋体" panose="02010600030101010101" pitchFamily="2" charset="-122"/>
            </a:endParaRPr>
          </a:p>
        </p:txBody>
      </p:sp>
      <p:grpSp>
        <p:nvGrpSpPr>
          <p:cNvPr id="18" name="Group 10"/>
          <p:cNvGrpSpPr>
            <a:grpSpLocks/>
          </p:cNvGrpSpPr>
          <p:nvPr/>
        </p:nvGrpSpPr>
        <p:grpSpPr bwMode="auto">
          <a:xfrm>
            <a:off x="8216305" y="4370040"/>
            <a:ext cx="381000" cy="336550"/>
            <a:chOff x="2454" y="3201"/>
            <a:chExt cx="240" cy="212"/>
          </a:xfrm>
        </p:grpSpPr>
        <p:sp>
          <p:nvSpPr>
            <p:cNvPr id="19" name="Text Box 11"/>
            <p:cNvSpPr txBox="1">
              <a:spLocks noChangeArrowheads="1"/>
            </p:cNvSpPr>
            <p:nvPr/>
          </p:nvSpPr>
          <p:spPr bwMode="auto">
            <a:xfrm>
              <a:off x="2454" y="3201"/>
              <a:ext cx="2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FF0000"/>
                  </a:solidFill>
                  <a:ea typeface="宋体" panose="02010600030101010101" pitchFamily="2" charset="-122"/>
                </a:rPr>
                <a:t>Q</a:t>
              </a:r>
            </a:p>
          </p:txBody>
        </p:sp>
        <p:sp>
          <p:nvSpPr>
            <p:cNvPr id="20" name="Line 12"/>
            <p:cNvSpPr>
              <a:spLocks noChangeShapeType="1"/>
            </p:cNvSpPr>
            <p:nvPr/>
          </p:nvSpPr>
          <p:spPr bwMode="auto">
            <a:xfrm>
              <a:off x="2524" y="3237"/>
              <a:ext cx="96"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1" name="Text Box 13"/>
          <p:cNvSpPr txBox="1">
            <a:spLocks noChangeArrowheads="1"/>
          </p:cNvSpPr>
          <p:nvPr/>
        </p:nvSpPr>
        <p:spPr bwMode="auto">
          <a:xfrm>
            <a:off x="8214717" y="3268315"/>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FF0000"/>
                </a:solidFill>
                <a:ea typeface="宋体" panose="02010600030101010101" pitchFamily="2" charset="-122"/>
              </a:rPr>
              <a:t>Q</a:t>
            </a:r>
          </a:p>
        </p:txBody>
      </p:sp>
      <p:sp>
        <p:nvSpPr>
          <p:cNvPr id="22" name="Text Box 14"/>
          <p:cNvSpPr txBox="1">
            <a:spLocks noChangeArrowheads="1"/>
          </p:cNvSpPr>
          <p:nvPr/>
        </p:nvSpPr>
        <p:spPr bwMode="auto">
          <a:xfrm>
            <a:off x="7074892" y="2617440"/>
            <a:ext cx="508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i="1">
                <a:ea typeface="宋体" panose="02010600030101010101" pitchFamily="2" charset="-122"/>
              </a:rPr>
              <a:t>PRE</a:t>
            </a:r>
          </a:p>
        </p:txBody>
      </p:sp>
      <p:sp>
        <p:nvSpPr>
          <p:cNvPr id="23" name="Text Box 15"/>
          <p:cNvSpPr txBox="1">
            <a:spLocks noChangeArrowheads="1"/>
          </p:cNvSpPr>
          <p:nvPr/>
        </p:nvSpPr>
        <p:spPr bwMode="auto">
          <a:xfrm>
            <a:off x="7151092" y="5132040"/>
            <a:ext cx="5095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i="1">
                <a:ea typeface="宋体" panose="02010600030101010101" pitchFamily="2" charset="-122"/>
              </a:rPr>
              <a:t>CLR</a:t>
            </a:r>
          </a:p>
        </p:txBody>
      </p:sp>
      <p:sp>
        <p:nvSpPr>
          <p:cNvPr id="24" name="Line 16"/>
          <p:cNvSpPr>
            <a:spLocks noChangeShapeType="1"/>
          </p:cNvSpPr>
          <p:nvPr/>
        </p:nvSpPr>
        <p:spPr bwMode="auto">
          <a:xfrm>
            <a:off x="7227292" y="5159028"/>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Line 17"/>
          <p:cNvSpPr>
            <a:spLocks noChangeShapeType="1"/>
          </p:cNvSpPr>
          <p:nvPr/>
        </p:nvSpPr>
        <p:spPr bwMode="auto">
          <a:xfrm>
            <a:off x="7176492" y="2649190"/>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55717318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Quiz</a:t>
            </a:r>
          </a:p>
        </p:txBody>
      </p:sp>
      <p:sp>
        <p:nvSpPr>
          <p:cNvPr id="5" name="Text Box 5"/>
          <p:cNvSpPr txBox="1">
            <a:spLocks noChangeArrowheads="1"/>
          </p:cNvSpPr>
          <p:nvPr/>
        </p:nvSpPr>
        <p:spPr bwMode="auto">
          <a:xfrm>
            <a:off x="914400" y="1844824"/>
            <a:ext cx="74676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spcBef>
                <a:spcPct val="50000"/>
              </a:spcBef>
            </a:pPr>
            <a:r>
              <a:rPr lang="en-US" altLang="zh-CN" sz="2000" dirty="0">
                <a:ea typeface="宋体" panose="02010600030101010101" pitchFamily="2" charset="-122"/>
              </a:rPr>
              <a:t>4. Assume the output is initially HIGH on a leading edge triggered J-K flip flop. For the inputs shown, the output will go from HIGH to LOW on which clock pulse?</a:t>
            </a:r>
          </a:p>
          <a:p>
            <a:pPr eaLnBrk="1" hangingPunct="1">
              <a:spcBef>
                <a:spcPct val="50000"/>
              </a:spcBef>
            </a:pPr>
            <a:r>
              <a:rPr lang="en-US" altLang="zh-CN" sz="2000" dirty="0">
                <a:ea typeface="宋体" panose="02010600030101010101" pitchFamily="2" charset="-122"/>
              </a:rPr>
              <a:t>	a. 1</a:t>
            </a:r>
            <a:endParaRPr lang="en-US" altLang="zh-CN" sz="2000" baseline="30000" dirty="0">
              <a:ea typeface="宋体" panose="02010600030101010101" pitchFamily="2" charset="-122"/>
            </a:endParaRPr>
          </a:p>
          <a:p>
            <a:pPr eaLnBrk="1" hangingPunct="1">
              <a:spcBef>
                <a:spcPct val="50000"/>
              </a:spcBef>
            </a:pPr>
            <a:r>
              <a:rPr lang="en-US" altLang="zh-CN" sz="2000" dirty="0">
                <a:ea typeface="宋体" panose="02010600030101010101" pitchFamily="2" charset="-122"/>
              </a:rPr>
              <a:t>	b. 2</a:t>
            </a:r>
          </a:p>
          <a:p>
            <a:pPr eaLnBrk="1" hangingPunct="1">
              <a:spcBef>
                <a:spcPct val="50000"/>
              </a:spcBef>
            </a:pPr>
            <a:r>
              <a:rPr lang="en-US" altLang="zh-CN" sz="2000" dirty="0">
                <a:ea typeface="宋体" panose="02010600030101010101" pitchFamily="2" charset="-122"/>
              </a:rPr>
              <a:t>	c. 3</a:t>
            </a:r>
          </a:p>
          <a:p>
            <a:pPr eaLnBrk="1" hangingPunct="1">
              <a:spcBef>
                <a:spcPct val="50000"/>
              </a:spcBef>
            </a:pPr>
            <a:r>
              <a:rPr lang="en-US" altLang="zh-CN" sz="2000" dirty="0">
                <a:ea typeface="宋体" panose="02010600030101010101" pitchFamily="2" charset="-122"/>
              </a:rPr>
              <a:t>	d. 4</a:t>
            </a:r>
          </a:p>
        </p:txBody>
      </p:sp>
      <p:sp>
        <p:nvSpPr>
          <p:cNvPr id="26" name="Rectangle 31"/>
          <p:cNvSpPr>
            <a:spLocks noChangeArrowheads="1"/>
          </p:cNvSpPr>
          <p:nvPr/>
        </p:nvSpPr>
        <p:spPr bwMode="auto">
          <a:xfrm>
            <a:off x="2094384" y="4860776"/>
            <a:ext cx="5791200" cy="18288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Rectangle 20"/>
          <p:cNvSpPr>
            <a:spLocks noChangeArrowheads="1"/>
          </p:cNvSpPr>
          <p:nvPr/>
        </p:nvSpPr>
        <p:spPr bwMode="auto">
          <a:xfrm>
            <a:off x="2215034" y="5089376"/>
            <a:ext cx="3365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i="1">
                <a:solidFill>
                  <a:srgbClr val="000000"/>
                </a:solidFill>
                <a:latin typeface="Times" panose="02020603050405020304" pitchFamily="18" charset="0"/>
                <a:ea typeface="宋体" panose="02010600030101010101" pitchFamily="2" charset="-122"/>
              </a:rPr>
              <a:t>CLK</a:t>
            </a:r>
            <a:endParaRPr lang="en-US" altLang="zh-CN">
              <a:ea typeface="宋体" panose="02010600030101010101" pitchFamily="2" charset="-122"/>
            </a:endParaRPr>
          </a:p>
        </p:txBody>
      </p:sp>
      <p:sp>
        <p:nvSpPr>
          <p:cNvPr id="28" name="Rectangle 22"/>
          <p:cNvSpPr>
            <a:spLocks noChangeArrowheads="1"/>
          </p:cNvSpPr>
          <p:nvPr/>
        </p:nvSpPr>
        <p:spPr bwMode="auto">
          <a:xfrm>
            <a:off x="2392834" y="5979964"/>
            <a:ext cx="11906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i="1">
                <a:solidFill>
                  <a:srgbClr val="000000"/>
                </a:solidFill>
                <a:latin typeface="Times" panose="02020603050405020304" pitchFamily="18" charset="0"/>
                <a:ea typeface="宋体" panose="02010600030101010101" pitchFamily="2" charset="-122"/>
              </a:rPr>
              <a:t>K</a:t>
            </a:r>
            <a:endParaRPr lang="en-US" altLang="zh-CN">
              <a:ea typeface="宋体" panose="02010600030101010101" pitchFamily="2" charset="-122"/>
            </a:endParaRPr>
          </a:p>
        </p:txBody>
      </p:sp>
      <p:sp>
        <p:nvSpPr>
          <p:cNvPr id="29" name="Rectangle 23"/>
          <p:cNvSpPr>
            <a:spLocks noChangeArrowheads="1"/>
          </p:cNvSpPr>
          <p:nvPr/>
        </p:nvSpPr>
        <p:spPr bwMode="auto">
          <a:xfrm>
            <a:off x="2399184" y="5470376"/>
            <a:ext cx="7937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i="1">
                <a:solidFill>
                  <a:srgbClr val="000000"/>
                </a:solidFill>
                <a:latin typeface="Times" panose="02020603050405020304" pitchFamily="18" charset="0"/>
                <a:ea typeface="宋体" panose="02010600030101010101" pitchFamily="2" charset="-122"/>
              </a:rPr>
              <a:t>J</a:t>
            </a:r>
            <a:endParaRPr lang="en-US" altLang="zh-CN">
              <a:ea typeface="宋体" panose="02010600030101010101" pitchFamily="2" charset="-122"/>
            </a:endParaRPr>
          </a:p>
        </p:txBody>
      </p:sp>
      <p:sp>
        <p:nvSpPr>
          <p:cNvPr id="30" name="Text Box 32"/>
          <p:cNvSpPr txBox="1">
            <a:spLocks noChangeArrowheads="1"/>
          </p:cNvSpPr>
          <p:nvPr/>
        </p:nvSpPr>
        <p:spPr bwMode="auto">
          <a:xfrm>
            <a:off x="2703984" y="6232376"/>
            <a:ext cx="480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solidFill>
                  <a:schemeClr val="tx2"/>
                </a:solidFill>
                <a:ea typeface="宋体" panose="02010600030101010101" pitchFamily="2" charset="-122"/>
              </a:rPr>
              <a:t>1                    2                     3                    4</a:t>
            </a:r>
          </a:p>
        </p:txBody>
      </p:sp>
      <p:graphicFrame>
        <p:nvGraphicFramePr>
          <p:cNvPr id="31" name="Object 33"/>
          <p:cNvGraphicFramePr>
            <a:graphicFrameLocks noChangeAspect="1"/>
          </p:cNvGraphicFramePr>
          <p:nvPr>
            <p:extLst>
              <p:ext uri="{D42A27DB-BD31-4B8C-83A1-F6EECF244321}">
                <p14:modId xmlns:p14="http://schemas.microsoft.com/office/powerpoint/2010/main" val="2137157553"/>
              </p:ext>
            </p:extLst>
          </p:nvPr>
        </p:nvGraphicFramePr>
        <p:xfrm>
          <a:off x="2627784" y="5013176"/>
          <a:ext cx="5181600" cy="1282700"/>
        </p:xfrm>
        <a:graphic>
          <a:graphicData uri="http://schemas.openxmlformats.org/presentationml/2006/ole">
            <mc:AlternateContent xmlns:mc="http://schemas.openxmlformats.org/markup-compatibility/2006">
              <mc:Choice xmlns:v="urn:schemas-microsoft-com:vml" Requires="v">
                <p:oleObj spid="_x0000_s197787" name="CorelDRAW" r:id="rId3" imgW="5385976" imgH="1332992" progId="CorelDRAW.Graphic.13">
                  <p:embed/>
                </p:oleObj>
              </mc:Choice>
              <mc:Fallback>
                <p:oleObj name="CorelDRAW" r:id="rId3" imgW="5385976" imgH="1332992" progId="CorelDRAW.Graphic.1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784" y="5013176"/>
                        <a:ext cx="5181600" cy="128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2394404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Quiz</a:t>
            </a:r>
          </a:p>
        </p:txBody>
      </p:sp>
      <p:sp>
        <p:nvSpPr>
          <p:cNvPr id="5" name="Text Box 5"/>
          <p:cNvSpPr txBox="1">
            <a:spLocks noChangeArrowheads="1"/>
          </p:cNvSpPr>
          <p:nvPr/>
        </p:nvSpPr>
        <p:spPr bwMode="auto">
          <a:xfrm>
            <a:off x="914400" y="1844824"/>
            <a:ext cx="7467600"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dirty="0">
                <a:ea typeface="宋体" panose="02010600030101010101" pitchFamily="2" charset="-122"/>
              </a:rPr>
              <a:t>5. The time interval illustrated is called</a:t>
            </a:r>
          </a:p>
          <a:p>
            <a:pPr eaLnBrk="1" hangingPunct="1">
              <a:spcBef>
                <a:spcPct val="50000"/>
              </a:spcBef>
            </a:pPr>
            <a:r>
              <a:rPr lang="en-US" altLang="zh-CN" sz="2000" dirty="0">
                <a:ea typeface="宋体" panose="02010600030101010101" pitchFamily="2" charset="-122"/>
              </a:rPr>
              <a:t>	a. </a:t>
            </a:r>
            <a:r>
              <a:rPr lang="en-US" altLang="zh-CN" sz="2000" i="1" dirty="0" err="1">
                <a:ea typeface="宋体" panose="02010600030101010101" pitchFamily="2" charset="-122"/>
              </a:rPr>
              <a:t>t</a:t>
            </a:r>
            <a:r>
              <a:rPr lang="en-US" altLang="zh-CN" sz="2000" baseline="-25000" dirty="0" err="1">
                <a:ea typeface="宋体" panose="02010600030101010101" pitchFamily="2" charset="-122"/>
              </a:rPr>
              <a:t>PHL</a:t>
            </a:r>
            <a:endParaRPr lang="en-US" altLang="zh-CN" sz="2000" baseline="-25000" dirty="0">
              <a:ea typeface="宋体" panose="02010600030101010101" pitchFamily="2" charset="-122"/>
            </a:endParaRPr>
          </a:p>
          <a:p>
            <a:pPr eaLnBrk="1" hangingPunct="1">
              <a:spcBef>
                <a:spcPct val="50000"/>
              </a:spcBef>
            </a:pPr>
            <a:r>
              <a:rPr lang="en-US" altLang="zh-CN" sz="2000" dirty="0">
                <a:ea typeface="宋体" panose="02010600030101010101" pitchFamily="2" charset="-122"/>
              </a:rPr>
              <a:t>	b. </a:t>
            </a:r>
            <a:r>
              <a:rPr lang="en-US" altLang="zh-CN" sz="2000" i="1" dirty="0" err="1">
                <a:ea typeface="宋体" panose="02010600030101010101" pitchFamily="2" charset="-122"/>
              </a:rPr>
              <a:t>t</a:t>
            </a:r>
            <a:r>
              <a:rPr lang="en-US" altLang="zh-CN" sz="2000" baseline="-25000" dirty="0" err="1">
                <a:ea typeface="宋体" panose="02010600030101010101" pitchFamily="2" charset="-122"/>
              </a:rPr>
              <a:t>PLH</a:t>
            </a:r>
            <a:endParaRPr lang="en-US" altLang="zh-CN" sz="2000" baseline="-25000" dirty="0">
              <a:ea typeface="宋体" panose="02010600030101010101" pitchFamily="2" charset="-122"/>
            </a:endParaRPr>
          </a:p>
          <a:p>
            <a:pPr eaLnBrk="1" hangingPunct="1">
              <a:spcBef>
                <a:spcPct val="50000"/>
              </a:spcBef>
            </a:pPr>
            <a:r>
              <a:rPr lang="en-US" altLang="zh-CN" sz="2000" dirty="0">
                <a:ea typeface="宋体" panose="02010600030101010101" pitchFamily="2" charset="-122"/>
              </a:rPr>
              <a:t>	c. set-up time</a:t>
            </a:r>
          </a:p>
          <a:p>
            <a:pPr eaLnBrk="1" hangingPunct="1">
              <a:spcBef>
                <a:spcPct val="50000"/>
              </a:spcBef>
            </a:pPr>
            <a:r>
              <a:rPr lang="en-US" altLang="zh-CN" sz="2000" dirty="0">
                <a:ea typeface="宋体" panose="02010600030101010101" pitchFamily="2" charset="-122"/>
              </a:rPr>
              <a:t>	d. hold </a:t>
            </a:r>
            <a:r>
              <a:rPr lang="en-US" altLang="zh-CN" sz="2000" dirty="0" smtClean="0">
                <a:ea typeface="宋体" panose="02010600030101010101" pitchFamily="2" charset="-122"/>
              </a:rPr>
              <a:t>time</a:t>
            </a:r>
          </a:p>
          <a:p>
            <a:pPr eaLnBrk="1" hangingPunct="1">
              <a:spcBef>
                <a:spcPct val="50000"/>
              </a:spcBef>
            </a:pPr>
            <a:endParaRPr lang="en-US" altLang="zh-CN" sz="2000" dirty="0" smtClean="0">
              <a:ea typeface="宋体" panose="02010600030101010101" pitchFamily="2" charset="-122"/>
            </a:endParaRPr>
          </a:p>
          <a:p>
            <a:pPr eaLnBrk="1" hangingPunct="1">
              <a:spcBef>
                <a:spcPct val="50000"/>
              </a:spcBef>
            </a:pPr>
            <a:r>
              <a:rPr lang="en-US" altLang="zh-CN" sz="2000" dirty="0">
                <a:ea typeface="宋体" panose="02010600030101010101" pitchFamily="2" charset="-122"/>
              </a:rPr>
              <a:t>6. The time interval illustrated is called</a:t>
            </a:r>
          </a:p>
          <a:p>
            <a:pPr eaLnBrk="1" hangingPunct="1">
              <a:spcBef>
                <a:spcPct val="50000"/>
              </a:spcBef>
            </a:pPr>
            <a:r>
              <a:rPr lang="en-US" altLang="zh-CN" sz="2000" dirty="0">
                <a:ea typeface="宋体" panose="02010600030101010101" pitchFamily="2" charset="-122"/>
              </a:rPr>
              <a:t>	a. </a:t>
            </a:r>
            <a:r>
              <a:rPr lang="en-US" altLang="zh-CN" sz="2000" i="1" dirty="0" err="1">
                <a:ea typeface="宋体" panose="02010600030101010101" pitchFamily="2" charset="-122"/>
              </a:rPr>
              <a:t>t</a:t>
            </a:r>
            <a:r>
              <a:rPr lang="en-US" altLang="zh-CN" sz="2000" baseline="-25000" dirty="0" err="1">
                <a:ea typeface="宋体" panose="02010600030101010101" pitchFamily="2" charset="-122"/>
              </a:rPr>
              <a:t>PHL</a:t>
            </a:r>
            <a:endParaRPr lang="en-US" altLang="zh-CN" sz="2000" baseline="-25000" dirty="0">
              <a:ea typeface="宋体" panose="02010600030101010101" pitchFamily="2" charset="-122"/>
            </a:endParaRPr>
          </a:p>
          <a:p>
            <a:pPr eaLnBrk="1" hangingPunct="1">
              <a:spcBef>
                <a:spcPct val="50000"/>
              </a:spcBef>
            </a:pPr>
            <a:r>
              <a:rPr lang="en-US" altLang="zh-CN" sz="2000" dirty="0">
                <a:ea typeface="宋体" panose="02010600030101010101" pitchFamily="2" charset="-122"/>
              </a:rPr>
              <a:t>	b. </a:t>
            </a:r>
            <a:r>
              <a:rPr lang="en-US" altLang="zh-CN" sz="2000" i="1" dirty="0" err="1">
                <a:ea typeface="宋体" panose="02010600030101010101" pitchFamily="2" charset="-122"/>
              </a:rPr>
              <a:t>t</a:t>
            </a:r>
            <a:r>
              <a:rPr lang="en-US" altLang="zh-CN" sz="2000" baseline="-25000" dirty="0" err="1">
                <a:ea typeface="宋体" panose="02010600030101010101" pitchFamily="2" charset="-122"/>
              </a:rPr>
              <a:t>PLH</a:t>
            </a:r>
            <a:endParaRPr lang="en-US" altLang="zh-CN" sz="2000" baseline="-25000" dirty="0">
              <a:ea typeface="宋体" panose="02010600030101010101" pitchFamily="2" charset="-122"/>
            </a:endParaRPr>
          </a:p>
          <a:p>
            <a:pPr eaLnBrk="1" hangingPunct="1">
              <a:spcBef>
                <a:spcPct val="50000"/>
              </a:spcBef>
            </a:pPr>
            <a:r>
              <a:rPr lang="en-US" altLang="zh-CN" sz="2000" dirty="0">
                <a:ea typeface="宋体" panose="02010600030101010101" pitchFamily="2" charset="-122"/>
              </a:rPr>
              <a:t>	c. set-up time</a:t>
            </a:r>
          </a:p>
          <a:p>
            <a:pPr eaLnBrk="1" hangingPunct="1">
              <a:spcBef>
                <a:spcPct val="50000"/>
              </a:spcBef>
            </a:pPr>
            <a:r>
              <a:rPr lang="en-US" altLang="zh-CN" sz="2000" dirty="0">
                <a:ea typeface="宋体" panose="02010600030101010101" pitchFamily="2" charset="-122"/>
              </a:rPr>
              <a:t>	d. hold </a:t>
            </a:r>
            <a:r>
              <a:rPr lang="en-US" altLang="zh-CN" sz="2000" dirty="0" smtClean="0">
                <a:ea typeface="宋体" panose="02010600030101010101" pitchFamily="2" charset="-122"/>
              </a:rPr>
              <a:t>time</a:t>
            </a:r>
            <a:endParaRPr lang="en-US" altLang="zh-CN" sz="2000" dirty="0">
              <a:ea typeface="宋体" panose="02010600030101010101" pitchFamily="2" charset="-122"/>
            </a:endParaRPr>
          </a:p>
        </p:txBody>
      </p:sp>
      <p:sp>
        <p:nvSpPr>
          <p:cNvPr id="10" name="Rectangle 11"/>
          <p:cNvSpPr>
            <a:spLocks noChangeArrowheads="1"/>
          </p:cNvSpPr>
          <p:nvPr/>
        </p:nvSpPr>
        <p:spPr bwMode="auto">
          <a:xfrm>
            <a:off x="5288794" y="1849083"/>
            <a:ext cx="3733800" cy="25146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Text Box 6"/>
          <p:cNvSpPr txBox="1">
            <a:spLocks noChangeArrowheads="1"/>
          </p:cNvSpPr>
          <p:nvPr/>
        </p:nvSpPr>
        <p:spPr bwMode="auto">
          <a:xfrm>
            <a:off x="5669794" y="1925283"/>
            <a:ext cx="2514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solidFill>
                  <a:srgbClr val="FF0066"/>
                </a:solidFill>
                <a:ea typeface="宋体" panose="02010600030101010101" pitchFamily="2" charset="-122"/>
              </a:rPr>
              <a:t>50% point on triggering edge</a:t>
            </a:r>
          </a:p>
        </p:txBody>
      </p:sp>
      <p:sp>
        <p:nvSpPr>
          <p:cNvPr id="12" name="Text Box 7"/>
          <p:cNvSpPr txBox="1">
            <a:spLocks noChangeArrowheads="1"/>
          </p:cNvSpPr>
          <p:nvPr/>
        </p:nvSpPr>
        <p:spPr bwMode="auto">
          <a:xfrm>
            <a:off x="7041394" y="3312758"/>
            <a:ext cx="21336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solidFill>
                  <a:srgbClr val="FF0066"/>
                </a:solidFill>
                <a:ea typeface="宋体" panose="02010600030101010101" pitchFamily="2" charset="-122"/>
              </a:rPr>
              <a:t>50% point on LOW-to-HIGH transition of </a:t>
            </a:r>
            <a:r>
              <a:rPr lang="en-US" altLang="zh-CN" sz="1400" i="1">
                <a:solidFill>
                  <a:srgbClr val="FF0066"/>
                </a:solidFill>
                <a:ea typeface="宋体" panose="02010600030101010101" pitchFamily="2" charset="-122"/>
              </a:rPr>
              <a:t>Q</a:t>
            </a:r>
          </a:p>
        </p:txBody>
      </p:sp>
      <p:sp>
        <p:nvSpPr>
          <p:cNvPr id="13" name="Text Box 9"/>
          <p:cNvSpPr txBox="1">
            <a:spLocks noChangeArrowheads="1"/>
          </p:cNvSpPr>
          <p:nvPr/>
        </p:nvSpPr>
        <p:spPr bwMode="auto">
          <a:xfrm>
            <a:off x="5364994" y="2458683"/>
            <a:ext cx="1143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ea typeface="宋体" panose="02010600030101010101" pitchFamily="2" charset="-122"/>
              </a:rPr>
              <a:t>CLK</a:t>
            </a:r>
          </a:p>
        </p:txBody>
      </p:sp>
      <p:sp>
        <p:nvSpPr>
          <p:cNvPr id="14" name="Text Box 10"/>
          <p:cNvSpPr txBox="1">
            <a:spLocks noChangeArrowheads="1"/>
          </p:cNvSpPr>
          <p:nvPr/>
        </p:nvSpPr>
        <p:spPr bwMode="auto">
          <a:xfrm>
            <a:off x="5441194" y="3296883"/>
            <a:ext cx="1143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ea typeface="宋体" panose="02010600030101010101" pitchFamily="2" charset="-122"/>
              </a:rPr>
              <a:t>Q</a:t>
            </a:r>
          </a:p>
        </p:txBody>
      </p:sp>
      <p:graphicFrame>
        <p:nvGraphicFramePr>
          <p:cNvPr id="15" name="Object 12"/>
          <p:cNvGraphicFramePr>
            <a:graphicFrameLocks noChangeAspect="1"/>
          </p:cNvGraphicFramePr>
          <p:nvPr>
            <p:extLst>
              <p:ext uri="{D42A27DB-BD31-4B8C-83A1-F6EECF244321}">
                <p14:modId xmlns:p14="http://schemas.microsoft.com/office/powerpoint/2010/main" val="977918353"/>
              </p:ext>
            </p:extLst>
          </p:nvPr>
        </p:nvGraphicFramePr>
        <p:xfrm>
          <a:off x="5745994" y="2230083"/>
          <a:ext cx="2971800" cy="1709738"/>
        </p:xfrm>
        <a:graphic>
          <a:graphicData uri="http://schemas.openxmlformats.org/presentationml/2006/ole">
            <mc:AlternateContent xmlns:mc="http://schemas.openxmlformats.org/markup-compatibility/2006">
              <mc:Choice xmlns:v="urn:schemas-microsoft-com:vml" Requires="v">
                <p:oleObj spid="_x0000_s198960" name="CorelDRAW" r:id="rId4" imgW="1784203" imgH="1027379" progId="CorelDRAW.Graphic.13">
                  <p:embed/>
                </p:oleObj>
              </mc:Choice>
              <mc:Fallback>
                <p:oleObj name="CorelDRAW" r:id="rId4" imgW="1784203" imgH="1027379" progId="CorelDRAW.Graphic.1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45994" y="2230083"/>
                        <a:ext cx="2971800" cy="170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 name="Text Box 13"/>
          <p:cNvSpPr txBox="1">
            <a:spLocks noChangeArrowheads="1"/>
          </p:cNvSpPr>
          <p:nvPr/>
        </p:nvSpPr>
        <p:spPr bwMode="auto">
          <a:xfrm>
            <a:off x="6355594" y="3768371"/>
            <a:ext cx="3048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solidFill>
                  <a:srgbClr val="FF0000"/>
                </a:solidFill>
                <a:ea typeface="宋体" panose="02010600030101010101" pitchFamily="2" charset="-122"/>
              </a:rPr>
              <a:t>?</a:t>
            </a:r>
          </a:p>
        </p:txBody>
      </p:sp>
      <p:sp>
        <p:nvSpPr>
          <p:cNvPr id="17" name="Rectangle 9"/>
          <p:cNvSpPr>
            <a:spLocks noChangeArrowheads="1"/>
          </p:cNvSpPr>
          <p:nvPr/>
        </p:nvSpPr>
        <p:spPr bwMode="auto">
          <a:xfrm>
            <a:off x="5074096" y="4725144"/>
            <a:ext cx="3962400" cy="19812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8" name="Object 6"/>
          <p:cNvGraphicFramePr>
            <a:graphicFrameLocks noChangeAspect="1"/>
          </p:cNvGraphicFramePr>
          <p:nvPr>
            <p:extLst>
              <p:ext uri="{D42A27DB-BD31-4B8C-83A1-F6EECF244321}">
                <p14:modId xmlns:p14="http://schemas.microsoft.com/office/powerpoint/2010/main" val="2473337763"/>
              </p:ext>
            </p:extLst>
          </p:nvPr>
        </p:nvGraphicFramePr>
        <p:xfrm>
          <a:off x="5607496" y="5106144"/>
          <a:ext cx="3200400" cy="1252538"/>
        </p:xfrm>
        <a:graphic>
          <a:graphicData uri="http://schemas.openxmlformats.org/presentationml/2006/ole">
            <mc:AlternateContent xmlns:mc="http://schemas.openxmlformats.org/markup-compatibility/2006">
              <mc:Choice xmlns:v="urn:schemas-microsoft-com:vml" Requires="v">
                <p:oleObj spid="_x0000_s198961" name="CorelDRAW" r:id="rId6" imgW="2485885" imgH="971133" progId="CorelDRAW.Graphic.13">
                  <p:embed/>
                </p:oleObj>
              </mc:Choice>
              <mc:Fallback>
                <p:oleObj name="CorelDRAW" r:id="rId6" imgW="2485885" imgH="971133" progId="CorelDRAW.Graphic.1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07496" y="5106144"/>
                        <a:ext cx="3200400" cy="1252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 name="Rectangle 7"/>
          <p:cNvSpPr>
            <a:spLocks noChangeArrowheads="1"/>
          </p:cNvSpPr>
          <p:nvPr/>
        </p:nvSpPr>
        <p:spPr bwMode="auto">
          <a:xfrm>
            <a:off x="5226496" y="5639544"/>
            <a:ext cx="3365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i="1">
                <a:solidFill>
                  <a:srgbClr val="000000"/>
                </a:solidFill>
                <a:latin typeface="Times" panose="02020603050405020304" pitchFamily="18" charset="0"/>
                <a:ea typeface="宋体" panose="02010600030101010101" pitchFamily="2" charset="-122"/>
              </a:rPr>
              <a:t>CLK</a:t>
            </a:r>
            <a:endParaRPr lang="en-US" altLang="zh-CN">
              <a:ea typeface="宋体" panose="02010600030101010101" pitchFamily="2" charset="-122"/>
            </a:endParaRPr>
          </a:p>
        </p:txBody>
      </p:sp>
      <p:sp>
        <p:nvSpPr>
          <p:cNvPr id="20" name="Rectangle 8"/>
          <p:cNvSpPr>
            <a:spLocks noChangeArrowheads="1"/>
          </p:cNvSpPr>
          <p:nvPr/>
        </p:nvSpPr>
        <p:spPr bwMode="auto">
          <a:xfrm>
            <a:off x="5455096" y="5106144"/>
            <a:ext cx="128588"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i="1">
                <a:solidFill>
                  <a:srgbClr val="000000"/>
                </a:solidFill>
                <a:latin typeface="Times" panose="02020603050405020304" pitchFamily="18" charset="0"/>
                <a:ea typeface="宋体" panose="02010600030101010101" pitchFamily="2" charset="-122"/>
              </a:rPr>
              <a:t>D</a:t>
            </a:r>
            <a:endParaRPr lang="en-US" altLang="zh-CN">
              <a:ea typeface="宋体" panose="02010600030101010101" pitchFamily="2" charset="-122"/>
            </a:endParaRPr>
          </a:p>
        </p:txBody>
      </p:sp>
      <p:sp>
        <p:nvSpPr>
          <p:cNvPr id="21" name="Text Box 11"/>
          <p:cNvSpPr txBox="1">
            <a:spLocks noChangeArrowheads="1"/>
          </p:cNvSpPr>
          <p:nvPr/>
        </p:nvSpPr>
        <p:spPr bwMode="auto">
          <a:xfrm>
            <a:off x="6750496" y="6249144"/>
            <a:ext cx="3048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solidFill>
                  <a:srgbClr val="FF0000"/>
                </a:solidFill>
                <a:ea typeface="宋体" panose="02010600030101010101" pitchFamily="2" charset="-122"/>
              </a:rPr>
              <a:t>?</a:t>
            </a:r>
          </a:p>
        </p:txBody>
      </p:sp>
    </p:spTree>
    <p:extLst>
      <p:ext uri="{BB962C8B-B14F-4D97-AF65-F5344CB8AC3E}">
        <p14:creationId xmlns:p14="http://schemas.microsoft.com/office/powerpoint/2010/main" val="111148522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Quiz</a:t>
            </a:r>
          </a:p>
        </p:txBody>
      </p:sp>
      <p:sp>
        <p:nvSpPr>
          <p:cNvPr id="5" name="Text Box 5"/>
          <p:cNvSpPr txBox="1">
            <a:spLocks noChangeArrowheads="1"/>
          </p:cNvSpPr>
          <p:nvPr/>
        </p:nvSpPr>
        <p:spPr bwMode="auto">
          <a:xfrm>
            <a:off x="914400" y="1844824"/>
            <a:ext cx="746760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dirty="0">
                <a:ea typeface="宋体" panose="02010600030101010101" pitchFamily="2" charset="-122"/>
              </a:rPr>
              <a:t>7. The application illustrated is a</a:t>
            </a:r>
          </a:p>
          <a:p>
            <a:pPr eaLnBrk="1" hangingPunct="1">
              <a:spcBef>
                <a:spcPct val="50000"/>
              </a:spcBef>
            </a:pPr>
            <a:r>
              <a:rPr lang="en-US" altLang="zh-CN" sz="2000" dirty="0">
                <a:ea typeface="宋体" panose="02010600030101010101" pitchFamily="2" charset="-122"/>
              </a:rPr>
              <a:t>	a. </a:t>
            </a:r>
            <a:r>
              <a:rPr lang="en-US" altLang="zh-CN" sz="2000" dirty="0" err="1">
                <a:ea typeface="宋体" panose="02010600030101010101" pitchFamily="2" charset="-122"/>
              </a:rPr>
              <a:t>astable</a:t>
            </a:r>
            <a:r>
              <a:rPr lang="en-US" altLang="zh-CN" sz="2000" dirty="0">
                <a:ea typeface="宋体" panose="02010600030101010101" pitchFamily="2" charset="-122"/>
              </a:rPr>
              <a:t> </a:t>
            </a:r>
            <a:r>
              <a:rPr lang="en-US" altLang="zh-CN" sz="2000" dirty="0" err="1">
                <a:ea typeface="宋体" panose="02010600030101010101" pitchFamily="2" charset="-122"/>
              </a:rPr>
              <a:t>multivibrator</a:t>
            </a:r>
            <a:endParaRPr lang="en-US" altLang="zh-CN" sz="2000" baseline="30000" dirty="0">
              <a:ea typeface="宋体" panose="02010600030101010101" pitchFamily="2" charset="-122"/>
            </a:endParaRPr>
          </a:p>
          <a:p>
            <a:pPr eaLnBrk="1" hangingPunct="1">
              <a:spcBef>
                <a:spcPct val="50000"/>
              </a:spcBef>
            </a:pPr>
            <a:r>
              <a:rPr lang="en-US" altLang="zh-CN" sz="2000" dirty="0">
                <a:ea typeface="宋体" panose="02010600030101010101" pitchFamily="2" charset="-122"/>
              </a:rPr>
              <a:t>	b. data storage device</a:t>
            </a:r>
          </a:p>
          <a:p>
            <a:pPr eaLnBrk="1" hangingPunct="1">
              <a:spcBef>
                <a:spcPct val="50000"/>
              </a:spcBef>
            </a:pPr>
            <a:r>
              <a:rPr lang="en-US" altLang="zh-CN" sz="2000" dirty="0">
                <a:ea typeface="宋体" panose="02010600030101010101" pitchFamily="2" charset="-122"/>
              </a:rPr>
              <a:t>	c. frequency multiplier</a:t>
            </a:r>
          </a:p>
          <a:p>
            <a:pPr eaLnBrk="1" hangingPunct="1">
              <a:spcBef>
                <a:spcPct val="50000"/>
              </a:spcBef>
            </a:pPr>
            <a:r>
              <a:rPr lang="en-US" altLang="zh-CN" sz="2000" dirty="0">
                <a:ea typeface="宋体" panose="02010600030101010101" pitchFamily="2" charset="-122"/>
              </a:rPr>
              <a:t>	d. frequency </a:t>
            </a:r>
            <a:r>
              <a:rPr lang="en-US" altLang="zh-CN" sz="2000" dirty="0" smtClean="0">
                <a:ea typeface="宋体" panose="02010600030101010101" pitchFamily="2" charset="-122"/>
              </a:rPr>
              <a:t>divider</a:t>
            </a:r>
            <a:endParaRPr lang="en-US" altLang="zh-CN" sz="2000" dirty="0">
              <a:ea typeface="宋体" panose="02010600030101010101" pitchFamily="2" charset="-122"/>
            </a:endParaRPr>
          </a:p>
        </p:txBody>
      </p:sp>
      <p:sp>
        <p:nvSpPr>
          <p:cNvPr id="22" name="Rectangle 6"/>
          <p:cNvSpPr>
            <a:spLocks noChangeArrowheads="1"/>
          </p:cNvSpPr>
          <p:nvPr/>
        </p:nvSpPr>
        <p:spPr bwMode="auto">
          <a:xfrm>
            <a:off x="4209901" y="3983643"/>
            <a:ext cx="3962400" cy="26670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3" name="Object 7"/>
          <p:cNvGraphicFramePr>
            <a:graphicFrameLocks noChangeAspect="1"/>
          </p:cNvGraphicFramePr>
          <p:nvPr>
            <p:extLst>
              <p:ext uri="{D42A27DB-BD31-4B8C-83A1-F6EECF244321}">
                <p14:modId xmlns:p14="http://schemas.microsoft.com/office/powerpoint/2010/main" val="1536062118"/>
              </p:ext>
            </p:extLst>
          </p:nvPr>
        </p:nvGraphicFramePr>
        <p:xfrm>
          <a:off x="4590901" y="4353531"/>
          <a:ext cx="3352800" cy="1992312"/>
        </p:xfrm>
        <a:graphic>
          <a:graphicData uri="http://schemas.openxmlformats.org/presentationml/2006/ole">
            <mc:AlternateContent xmlns:mc="http://schemas.openxmlformats.org/markup-compatibility/2006">
              <mc:Choice xmlns:v="urn:schemas-microsoft-com:vml" Requires="v">
                <p:oleObj spid="_x0000_s199832" name="CorelDRAW" r:id="rId4" imgW="1784203" imgH="1061192" progId="CorelDRAW.Graphic.13">
                  <p:embed/>
                </p:oleObj>
              </mc:Choice>
              <mc:Fallback>
                <p:oleObj name="CorelDRAW" r:id="rId4" imgW="1784203" imgH="1061192" progId="CorelDRAW.Graphic.1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90901" y="4353531"/>
                        <a:ext cx="3352800" cy="1992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 name="Text Box 8"/>
          <p:cNvSpPr txBox="1">
            <a:spLocks noChangeArrowheads="1"/>
          </p:cNvSpPr>
          <p:nvPr/>
        </p:nvSpPr>
        <p:spPr bwMode="auto">
          <a:xfrm>
            <a:off x="4555976" y="4091593"/>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panose="02010600030101010101" pitchFamily="2" charset="-122"/>
              </a:rPr>
              <a:t>HIGH</a:t>
            </a:r>
          </a:p>
        </p:txBody>
      </p:sp>
      <p:sp>
        <p:nvSpPr>
          <p:cNvPr id="25" name="Text Box 9"/>
          <p:cNvSpPr txBox="1">
            <a:spLocks noChangeArrowheads="1"/>
          </p:cNvSpPr>
          <p:nvPr/>
        </p:nvSpPr>
        <p:spPr bwMode="auto">
          <a:xfrm>
            <a:off x="6156176" y="4091593"/>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panose="02010600030101010101" pitchFamily="2" charset="-122"/>
              </a:rPr>
              <a:t>HIGH</a:t>
            </a:r>
          </a:p>
        </p:txBody>
      </p:sp>
      <p:sp>
        <p:nvSpPr>
          <p:cNvPr id="26" name="Rectangle 10"/>
          <p:cNvSpPr>
            <a:spLocks noChangeArrowheads="1"/>
          </p:cNvSpPr>
          <p:nvPr/>
        </p:nvSpPr>
        <p:spPr bwMode="auto">
          <a:xfrm>
            <a:off x="6962626" y="5386993"/>
            <a:ext cx="3365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i="1">
                <a:solidFill>
                  <a:srgbClr val="000000"/>
                </a:solidFill>
                <a:latin typeface="Times" panose="02020603050405020304" pitchFamily="18" charset="0"/>
                <a:ea typeface="宋体" panose="02010600030101010101" pitchFamily="2" charset="-122"/>
              </a:rPr>
              <a:t>CLK</a:t>
            </a:r>
            <a:endParaRPr lang="en-US" altLang="zh-CN">
              <a:ea typeface="宋体" panose="02010600030101010101" pitchFamily="2" charset="-122"/>
            </a:endParaRPr>
          </a:p>
        </p:txBody>
      </p:sp>
      <p:sp>
        <p:nvSpPr>
          <p:cNvPr id="27" name="Rectangle 11"/>
          <p:cNvSpPr>
            <a:spLocks noChangeArrowheads="1"/>
          </p:cNvSpPr>
          <p:nvPr/>
        </p:nvSpPr>
        <p:spPr bwMode="auto">
          <a:xfrm>
            <a:off x="6845151" y="5936268"/>
            <a:ext cx="11906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i="1">
                <a:solidFill>
                  <a:srgbClr val="000000"/>
                </a:solidFill>
                <a:latin typeface="Times" panose="02020603050405020304" pitchFamily="18" charset="0"/>
                <a:ea typeface="宋体" panose="02010600030101010101" pitchFamily="2" charset="-122"/>
              </a:rPr>
              <a:t>K</a:t>
            </a:r>
            <a:endParaRPr lang="en-US" altLang="zh-CN">
              <a:ea typeface="宋体" panose="02010600030101010101" pitchFamily="2" charset="-122"/>
            </a:endParaRPr>
          </a:p>
        </p:txBody>
      </p:sp>
      <p:sp>
        <p:nvSpPr>
          <p:cNvPr id="28" name="Rectangle 12"/>
          <p:cNvSpPr>
            <a:spLocks noChangeArrowheads="1"/>
          </p:cNvSpPr>
          <p:nvPr/>
        </p:nvSpPr>
        <p:spPr bwMode="auto">
          <a:xfrm>
            <a:off x="6851501" y="4896456"/>
            <a:ext cx="7937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i="1">
                <a:solidFill>
                  <a:srgbClr val="000000"/>
                </a:solidFill>
                <a:latin typeface="Times" panose="02020603050405020304" pitchFamily="18" charset="0"/>
                <a:ea typeface="宋体" panose="02010600030101010101" pitchFamily="2" charset="-122"/>
              </a:rPr>
              <a:t>J</a:t>
            </a:r>
            <a:endParaRPr lang="en-US" altLang="zh-CN">
              <a:ea typeface="宋体" panose="02010600030101010101" pitchFamily="2" charset="-122"/>
            </a:endParaRPr>
          </a:p>
        </p:txBody>
      </p:sp>
      <p:sp>
        <p:nvSpPr>
          <p:cNvPr id="29" name="Text Box 13"/>
          <p:cNvSpPr txBox="1">
            <a:spLocks noChangeArrowheads="1"/>
          </p:cNvSpPr>
          <p:nvPr/>
        </p:nvSpPr>
        <p:spPr bwMode="auto">
          <a:xfrm>
            <a:off x="5470376" y="4777393"/>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ea typeface="宋体" panose="02010600030101010101" pitchFamily="2" charset="-122"/>
              </a:rPr>
              <a:t>Q</a:t>
            </a:r>
            <a:r>
              <a:rPr lang="en-US" altLang="zh-CN" sz="1600" baseline="-25000">
                <a:ea typeface="宋体" panose="02010600030101010101" pitchFamily="2" charset="-122"/>
              </a:rPr>
              <a:t>A</a:t>
            </a:r>
          </a:p>
        </p:txBody>
      </p:sp>
      <p:sp>
        <p:nvSpPr>
          <p:cNvPr id="30" name="Rectangle 14"/>
          <p:cNvSpPr>
            <a:spLocks noChangeArrowheads="1"/>
          </p:cNvSpPr>
          <p:nvPr/>
        </p:nvSpPr>
        <p:spPr bwMode="auto">
          <a:xfrm>
            <a:off x="5411639" y="5386993"/>
            <a:ext cx="3365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i="1">
                <a:solidFill>
                  <a:srgbClr val="000000"/>
                </a:solidFill>
                <a:latin typeface="Times" panose="02020603050405020304" pitchFamily="18" charset="0"/>
                <a:ea typeface="宋体" panose="02010600030101010101" pitchFamily="2" charset="-122"/>
              </a:rPr>
              <a:t>CLK</a:t>
            </a:r>
            <a:endParaRPr lang="en-US" altLang="zh-CN">
              <a:ea typeface="宋体" panose="02010600030101010101" pitchFamily="2" charset="-122"/>
            </a:endParaRPr>
          </a:p>
        </p:txBody>
      </p:sp>
      <p:sp>
        <p:nvSpPr>
          <p:cNvPr id="31" name="Rectangle 15"/>
          <p:cNvSpPr>
            <a:spLocks noChangeArrowheads="1"/>
          </p:cNvSpPr>
          <p:nvPr/>
        </p:nvSpPr>
        <p:spPr bwMode="auto">
          <a:xfrm>
            <a:off x="5294164" y="5936268"/>
            <a:ext cx="1190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i="1">
                <a:solidFill>
                  <a:srgbClr val="000000"/>
                </a:solidFill>
                <a:latin typeface="Times" panose="02020603050405020304" pitchFamily="18" charset="0"/>
                <a:ea typeface="宋体" panose="02010600030101010101" pitchFamily="2" charset="-122"/>
              </a:rPr>
              <a:t>K</a:t>
            </a:r>
            <a:endParaRPr lang="en-US" altLang="zh-CN">
              <a:ea typeface="宋体" panose="02010600030101010101" pitchFamily="2" charset="-122"/>
            </a:endParaRPr>
          </a:p>
        </p:txBody>
      </p:sp>
      <p:sp>
        <p:nvSpPr>
          <p:cNvPr id="32" name="Rectangle 16"/>
          <p:cNvSpPr>
            <a:spLocks noChangeArrowheads="1"/>
          </p:cNvSpPr>
          <p:nvPr/>
        </p:nvSpPr>
        <p:spPr bwMode="auto">
          <a:xfrm>
            <a:off x="5300514" y="4896456"/>
            <a:ext cx="7937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i="1">
                <a:solidFill>
                  <a:srgbClr val="000000"/>
                </a:solidFill>
                <a:latin typeface="Times" panose="02020603050405020304" pitchFamily="18" charset="0"/>
                <a:ea typeface="宋体" panose="02010600030101010101" pitchFamily="2" charset="-122"/>
              </a:rPr>
              <a:t>J</a:t>
            </a:r>
            <a:endParaRPr lang="en-US" altLang="zh-CN">
              <a:ea typeface="宋体" panose="02010600030101010101" pitchFamily="2" charset="-122"/>
            </a:endParaRPr>
          </a:p>
        </p:txBody>
      </p:sp>
      <p:sp>
        <p:nvSpPr>
          <p:cNvPr id="33" name="Text Box 17"/>
          <p:cNvSpPr txBox="1">
            <a:spLocks noChangeArrowheads="1"/>
          </p:cNvSpPr>
          <p:nvPr/>
        </p:nvSpPr>
        <p:spPr bwMode="auto">
          <a:xfrm>
            <a:off x="4251176" y="5279043"/>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FF0000"/>
                </a:solidFill>
                <a:ea typeface="宋体" panose="02010600030101010101" pitchFamily="2" charset="-122"/>
              </a:rPr>
              <a:t>f</a:t>
            </a:r>
            <a:r>
              <a:rPr lang="en-US" altLang="zh-CN" sz="1600" baseline="-25000">
                <a:solidFill>
                  <a:srgbClr val="FF0000"/>
                </a:solidFill>
                <a:ea typeface="宋体" panose="02010600030101010101" pitchFamily="2" charset="-122"/>
              </a:rPr>
              <a:t>in</a:t>
            </a:r>
          </a:p>
        </p:txBody>
      </p:sp>
      <p:sp>
        <p:nvSpPr>
          <p:cNvPr id="34" name="Text Box 18"/>
          <p:cNvSpPr txBox="1">
            <a:spLocks noChangeArrowheads="1"/>
          </p:cNvSpPr>
          <p:nvPr/>
        </p:nvSpPr>
        <p:spPr bwMode="auto">
          <a:xfrm>
            <a:off x="7070576" y="4777393"/>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ea typeface="宋体" panose="02010600030101010101" pitchFamily="2" charset="-122"/>
              </a:rPr>
              <a:t>Q</a:t>
            </a:r>
            <a:r>
              <a:rPr lang="en-US" altLang="zh-CN" sz="1600" baseline="-25000">
                <a:ea typeface="宋体" panose="02010600030101010101" pitchFamily="2" charset="-122"/>
              </a:rPr>
              <a:t>B</a:t>
            </a:r>
          </a:p>
        </p:txBody>
      </p:sp>
      <p:sp>
        <p:nvSpPr>
          <p:cNvPr id="35" name="Text Box 19"/>
          <p:cNvSpPr txBox="1">
            <a:spLocks noChangeArrowheads="1"/>
          </p:cNvSpPr>
          <p:nvPr/>
        </p:nvSpPr>
        <p:spPr bwMode="auto">
          <a:xfrm>
            <a:off x="7638901" y="4669443"/>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FF0000"/>
                </a:solidFill>
                <a:ea typeface="宋体" panose="02010600030101010101" pitchFamily="2" charset="-122"/>
              </a:rPr>
              <a:t>f</a:t>
            </a:r>
            <a:r>
              <a:rPr lang="en-US" altLang="zh-CN" sz="1600" baseline="-25000">
                <a:solidFill>
                  <a:srgbClr val="FF0000"/>
                </a:solidFill>
                <a:ea typeface="宋体" panose="02010600030101010101" pitchFamily="2" charset="-122"/>
              </a:rPr>
              <a:t>out</a:t>
            </a:r>
          </a:p>
        </p:txBody>
      </p:sp>
    </p:spTree>
    <p:extLst>
      <p:ext uri="{BB962C8B-B14F-4D97-AF65-F5344CB8AC3E}">
        <p14:creationId xmlns:p14="http://schemas.microsoft.com/office/powerpoint/2010/main" val="44828102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Quiz</a:t>
            </a:r>
          </a:p>
        </p:txBody>
      </p:sp>
      <p:sp>
        <p:nvSpPr>
          <p:cNvPr id="5" name="Text Box 5"/>
          <p:cNvSpPr txBox="1">
            <a:spLocks noChangeArrowheads="1"/>
          </p:cNvSpPr>
          <p:nvPr/>
        </p:nvSpPr>
        <p:spPr bwMode="auto">
          <a:xfrm>
            <a:off x="914400" y="1844824"/>
            <a:ext cx="746760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dirty="0">
                <a:ea typeface="宋体" panose="02010600030101010101" pitchFamily="2" charset="-122"/>
              </a:rPr>
              <a:t>8. The application illustrated is a</a:t>
            </a:r>
          </a:p>
          <a:p>
            <a:pPr eaLnBrk="1" hangingPunct="1">
              <a:spcBef>
                <a:spcPct val="50000"/>
              </a:spcBef>
            </a:pPr>
            <a:r>
              <a:rPr lang="en-US" altLang="zh-CN" sz="2000" dirty="0">
                <a:ea typeface="宋体" panose="02010600030101010101" pitchFamily="2" charset="-122"/>
              </a:rPr>
              <a:t>	a. </a:t>
            </a:r>
            <a:r>
              <a:rPr lang="en-US" altLang="zh-CN" sz="2000" dirty="0" err="1">
                <a:ea typeface="宋体" panose="02010600030101010101" pitchFamily="2" charset="-122"/>
              </a:rPr>
              <a:t>astable</a:t>
            </a:r>
            <a:r>
              <a:rPr lang="en-US" altLang="zh-CN" sz="2000" dirty="0">
                <a:ea typeface="宋体" panose="02010600030101010101" pitchFamily="2" charset="-122"/>
              </a:rPr>
              <a:t> </a:t>
            </a:r>
            <a:r>
              <a:rPr lang="en-US" altLang="zh-CN" sz="2000" dirty="0" err="1">
                <a:ea typeface="宋体" panose="02010600030101010101" pitchFamily="2" charset="-122"/>
              </a:rPr>
              <a:t>multivibrator</a:t>
            </a:r>
            <a:endParaRPr lang="en-US" altLang="zh-CN" sz="2000" baseline="30000" dirty="0">
              <a:ea typeface="宋体" panose="02010600030101010101" pitchFamily="2" charset="-122"/>
            </a:endParaRPr>
          </a:p>
          <a:p>
            <a:pPr eaLnBrk="1" hangingPunct="1">
              <a:spcBef>
                <a:spcPct val="50000"/>
              </a:spcBef>
            </a:pPr>
            <a:r>
              <a:rPr lang="en-US" altLang="zh-CN" sz="2000" dirty="0">
                <a:ea typeface="宋体" panose="02010600030101010101" pitchFamily="2" charset="-122"/>
              </a:rPr>
              <a:t>	b. data storage device</a:t>
            </a:r>
          </a:p>
          <a:p>
            <a:pPr eaLnBrk="1" hangingPunct="1">
              <a:spcBef>
                <a:spcPct val="50000"/>
              </a:spcBef>
            </a:pPr>
            <a:r>
              <a:rPr lang="en-US" altLang="zh-CN" sz="2000" dirty="0">
                <a:ea typeface="宋体" panose="02010600030101010101" pitchFamily="2" charset="-122"/>
              </a:rPr>
              <a:t>	c. frequency multiplier</a:t>
            </a:r>
          </a:p>
          <a:p>
            <a:pPr eaLnBrk="1" hangingPunct="1">
              <a:spcBef>
                <a:spcPct val="50000"/>
              </a:spcBef>
            </a:pPr>
            <a:r>
              <a:rPr lang="en-US" altLang="zh-CN" sz="2000" dirty="0">
                <a:ea typeface="宋体" panose="02010600030101010101" pitchFamily="2" charset="-122"/>
              </a:rPr>
              <a:t>	d. frequency divider</a:t>
            </a:r>
          </a:p>
        </p:txBody>
      </p:sp>
      <p:sp>
        <p:nvSpPr>
          <p:cNvPr id="18" name="Rectangle 8"/>
          <p:cNvSpPr>
            <a:spLocks noChangeArrowheads="1"/>
          </p:cNvSpPr>
          <p:nvPr/>
        </p:nvSpPr>
        <p:spPr bwMode="auto">
          <a:xfrm>
            <a:off x="5076056" y="1844824"/>
            <a:ext cx="3352800" cy="48006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9" name="Object 9"/>
          <p:cNvGraphicFramePr>
            <a:graphicFrameLocks noChangeAspect="1"/>
          </p:cNvGraphicFramePr>
          <p:nvPr>
            <p:extLst>
              <p:ext uri="{D42A27DB-BD31-4B8C-83A1-F6EECF244321}">
                <p14:modId xmlns:p14="http://schemas.microsoft.com/office/powerpoint/2010/main" val="1393390968"/>
              </p:ext>
            </p:extLst>
          </p:nvPr>
        </p:nvGraphicFramePr>
        <p:xfrm>
          <a:off x="6752456" y="2530624"/>
          <a:ext cx="887413" cy="3886200"/>
        </p:xfrm>
        <a:graphic>
          <a:graphicData uri="http://schemas.openxmlformats.org/presentationml/2006/ole">
            <mc:AlternateContent xmlns:mc="http://schemas.openxmlformats.org/markup-compatibility/2006">
              <mc:Choice xmlns:v="urn:schemas-microsoft-com:vml" Requires="v">
                <p:oleObj spid="_x0000_s200855" name="CorelDRAW" r:id="rId4" imgW="901566" imgH="3948257" progId="CorelDRAW.Graphic.13">
                  <p:embed/>
                </p:oleObj>
              </mc:Choice>
              <mc:Fallback>
                <p:oleObj name="CorelDRAW" r:id="rId4" imgW="901566" imgH="3948257" progId="CorelDRAW.Graphic.1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52456" y="2530624"/>
                        <a:ext cx="887413"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 name="Text Box 10"/>
          <p:cNvSpPr txBox="1">
            <a:spLocks noChangeArrowheads="1"/>
          </p:cNvSpPr>
          <p:nvPr/>
        </p:nvSpPr>
        <p:spPr bwMode="auto">
          <a:xfrm>
            <a:off x="5152256" y="4816624"/>
            <a:ext cx="12192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solidFill>
                  <a:srgbClr val="FF0000"/>
                </a:solidFill>
                <a:ea typeface="宋体" panose="02010600030101010101" pitchFamily="2" charset="-122"/>
              </a:rPr>
              <a:t>Parallel data input lines</a:t>
            </a:r>
          </a:p>
        </p:txBody>
      </p:sp>
      <p:sp>
        <p:nvSpPr>
          <p:cNvPr id="21" name="Line 11"/>
          <p:cNvSpPr>
            <a:spLocks noChangeShapeType="1"/>
          </p:cNvSpPr>
          <p:nvPr/>
        </p:nvSpPr>
        <p:spPr bwMode="auto">
          <a:xfrm>
            <a:off x="6327006" y="5130949"/>
            <a:ext cx="425450" cy="447675"/>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 name="Line 12"/>
          <p:cNvSpPr>
            <a:spLocks noChangeShapeType="1"/>
          </p:cNvSpPr>
          <p:nvPr/>
        </p:nvSpPr>
        <p:spPr bwMode="auto">
          <a:xfrm flipV="1">
            <a:off x="6358756" y="4740424"/>
            <a:ext cx="317500" cy="300038"/>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 name="Line 13"/>
          <p:cNvSpPr>
            <a:spLocks noChangeShapeType="1"/>
          </p:cNvSpPr>
          <p:nvPr/>
        </p:nvSpPr>
        <p:spPr bwMode="auto">
          <a:xfrm flipV="1">
            <a:off x="6353994" y="3673624"/>
            <a:ext cx="398462" cy="1293813"/>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 name="Line 14"/>
          <p:cNvSpPr>
            <a:spLocks noChangeShapeType="1"/>
          </p:cNvSpPr>
          <p:nvPr/>
        </p:nvSpPr>
        <p:spPr bwMode="auto">
          <a:xfrm flipV="1">
            <a:off x="6371456" y="2759224"/>
            <a:ext cx="381000" cy="2057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 name="Text Box 15"/>
          <p:cNvSpPr txBox="1">
            <a:spLocks noChangeArrowheads="1"/>
          </p:cNvSpPr>
          <p:nvPr/>
        </p:nvSpPr>
        <p:spPr bwMode="auto">
          <a:xfrm>
            <a:off x="6142856" y="5654824"/>
            <a:ext cx="685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solidFill>
                  <a:srgbClr val="FF0000"/>
                </a:solidFill>
                <a:ea typeface="宋体" panose="02010600030101010101" pitchFamily="2" charset="-122"/>
              </a:rPr>
              <a:t>Clock</a:t>
            </a:r>
          </a:p>
        </p:txBody>
      </p:sp>
      <p:sp>
        <p:nvSpPr>
          <p:cNvPr id="40" name="Text Box 16"/>
          <p:cNvSpPr txBox="1">
            <a:spLocks noChangeArrowheads="1"/>
          </p:cNvSpPr>
          <p:nvPr/>
        </p:nvSpPr>
        <p:spPr bwMode="auto">
          <a:xfrm>
            <a:off x="6142856" y="6156474"/>
            <a:ext cx="1066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solidFill>
                  <a:srgbClr val="FF0000"/>
                </a:solidFill>
                <a:ea typeface="宋体" panose="02010600030101010101" pitchFamily="2" charset="-122"/>
              </a:rPr>
              <a:t>Clear</a:t>
            </a:r>
          </a:p>
        </p:txBody>
      </p:sp>
      <p:sp>
        <p:nvSpPr>
          <p:cNvPr id="41" name="Text Box 17"/>
          <p:cNvSpPr txBox="1">
            <a:spLocks noChangeArrowheads="1"/>
          </p:cNvSpPr>
          <p:nvPr/>
        </p:nvSpPr>
        <p:spPr bwMode="auto">
          <a:xfrm>
            <a:off x="7285856" y="1921024"/>
            <a:ext cx="9144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solidFill>
                  <a:srgbClr val="FF0000"/>
                </a:solidFill>
                <a:ea typeface="宋体" panose="02010600030101010101" pitchFamily="2" charset="-122"/>
              </a:rPr>
              <a:t>Output lines</a:t>
            </a:r>
          </a:p>
        </p:txBody>
      </p:sp>
      <p:sp>
        <p:nvSpPr>
          <p:cNvPr id="42" name="Line 18"/>
          <p:cNvSpPr>
            <a:spLocks noChangeShapeType="1"/>
          </p:cNvSpPr>
          <p:nvPr/>
        </p:nvSpPr>
        <p:spPr bwMode="auto">
          <a:xfrm flipH="1">
            <a:off x="7590656" y="2454424"/>
            <a:ext cx="7620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 name="Text Box 19"/>
          <p:cNvSpPr txBox="1">
            <a:spLocks noChangeArrowheads="1"/>
          </p:cNvSpPr>
          <p:nvPr/>
        </p:nvSpPr>
        <p:spPr bwMode="auto">
          <a:xfrm>
            <a:off x="7590656" y="2454424"/>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FF0000"/>
                </a:solidFill>
                <a:ea typeface="宋体" panose="02010600030101010101" pitchFamily="2" charset="-122"/>
              </a:rPr>
              <a:t>Q</a:t>
            </a:r>
            <a:r>
              <a:rPr lang="en-US" altLang="zh-CN" sz="1600" baseline="-25000">
                <a:solidFill>
                  <a:srgbClr val="FF0000"/>
                </a:solidFill>
                <a:ea typeface="宋体" panose="02010600030101010101" pitchFamily="2" charset="-122"/>
              </a:rPr>
              <a:t>0</a:t>
            </a:r>
          </a:p>
        </p:txBody>
      </p:sp>
      <p:sp>
        <p:nvSpPr>
          <p:cNvPr id="44" name="Text Box 20"/>
          <p:cNvSpPr txBox="1">
            <a:spLocks noChangeArrowheads="1"/>
          </p:cNvSpPr>
          <p:nvPr/>
        </p:nvSpPr>
        <p:spPr bwMode="auto">
          <a:xfrm>
            <a:off x="7590656" y="3413274"/>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FF0000"/>
                </a:solidFill>
                <a:ea typeface="宋体" panose="02010600030101010101" pitchFamily="2" charset="-122"/>
              </a:rPr>
              <a:t>Q</a:t>
            </a:r>
            <a:r>
              <a:rPr lang="en-US" altLang="zh-CN" sz="1600" baseline="-25000">
                <a:solidFill>
                  <a:srgbClr val="FF0000"/>
                </a:solidFill>
                <a:ea typeface="宋体" panose="02010600030101010101" pitchFamily="2" charset="-122"/>
              </a:rPr>
              <a:t>1</a:t>
            </a:r>
          </a:p>
        </p:txBody>
      </p:sp>
      <p:sp>
        <p:nvSpPr>
          <p:cNvPr id="45" name="Text Box 21"/>
          <p:cNvSpPr txBox="1">
            <a:spLocks noChangeArrowheads="1"/>
          </p:cNvSpPr>
          <p:nvPr/>
        </p:nvSpPr>
        <p:spPr bwMode="auto">
          <a:xfrm>
            <a:off x="7590656" y="4372124"/>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FF0000"/>
                </a:solidFill>
                <a:ea typeface="宋体" panose="02010600030101010101" pitchFamily="2" charset="-122"/>
              </a:rPr>
              <a:t>Q</a:t>
            </a:r>
            <a:r>
              <a:rPr lang="en-US" altLang="zh-CN" sz="1600" baseline="-25000">
                <a:solidFill>
                  <a:srgbClr val="FF0000"/>
                </a:solidFill>
                <a:ea typeface="宋体" panose="02010600030101010101" pitchFamily="2" charset="-122"/>
              </a:rPr>
              <a:t>2</a:t>
            </a:r>
          </a:p>
        </p:txBody>
      </p:sp>
      <p:sp>
        <p:nvSpPr>
          <p:cNvPr id="46" name="Text Box 22"/>
          <p:cNvSpPr txBox="1">
            <a:spLocks noChangeArrowheads="1"/>
          </p:cNvSpPr>
          <p:nvPr/>
        </p:nvSpPr>
        <p:spPr bwMode="auto">
          <a:xfrm>
            <a:off x="7590656" y="5330974"/>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FF0000"/>
                </a:solidFill>
                <a:ea typeface="宋体" panose="02010600030101010101" pitchFamily="2" charset="-122"/>
              </a:rPr>
              <a:t>Q</a:t>
            </a:r>
            <a:r>
              <a:rPr lang="en-US" altLang="zh-CN" sz="1600" baseline="-25000">
                <a:solidFill>
                  <a:srgbClr val="FF0000"/>
                </a:solidFill>
                <a:ea typeface="宋体" panose="02010600030101010101" pitchFamily="2" charset="-122"/>
              </a:rPr>
              <a:t>3</a:t>
            </a:r>
          </a:p>
        </p:txBody>
      </p:sp>
    </p:spTree>
    <p:extLst>
      <p:ext uri="{BB962C8B-B14F-4D97-AF65-F5344CB8AC3E}">
        <p14:creationId xmlns:p14="http://schemas.microsoft.com/office/powerpoint/2010/main" val="289632160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Quiz</a:t>
            </a:r>
          </a:p>
        </p:txBody>
      </p:sp>
      <p:sp>
        <p:nvSpPr>
          <p:cNvPr id="5" name="Text Box 5"/>
          <p:cNvSpPr txBox="1">
            <a:spLocks noChangeArrowheads="1"/>
          </p:cNvSpPr>
          <p:nvPr/>
        </p:nvSpPr>
        <p:spPr bwMode="auto">
          <a:xfrm>
            <a:off x="914400" y="1844824"/>
            <a:ext cx="7467600" cy="4862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sz="2000" dirty="0">
                <a:ea typeface="宋体" panose="02010600030101010101" pitchFamily="2" charset="-122"/>
              </a:rPr>
              <a:t>9. A </a:t>
            </a:r>
            <a:r>
              <a:rPr lang="en-US" altLang="zh-CN" sz="2000" dirty="0" err="1">
                <a:ea typeface="宋体" panose="02010600030101010101" pitchFamily="2" charset="-122"/>
              </a:rPr>
              <a:t>retriggerable</a:t>
            </a:r>
            <a:r>
              <a:rPr lang="en-US" altLang="zh-CN" sz="2000" dirty="0">
                <a:ea typeface="宋体" panose="02010600030101010101" pitchFamily="2" charset="-122"/>
              </a:rPr>
              <a:t> one-shot with an active HIGH output has a pulse width of 20 </a:t>
            </a:r>
            <a:r>
              <a:rPr lang="en-US" altLang="zh-CN" sz="2000" dirty="0" err="1">
                <a:ea typeface="宋体" panose="02010600030101010101" pitchFamily="2" charset="-122"/>
              </a:rPr>
              <a:t>ms</a:t>
            </a:r>
            <a:r>
              <a:rPr lang="en-US" altLang="zh-CN" sz="2000" dirty="0">
                <a:ea typeface="宋体" panose="02010600030101010101" pitchFamily="2" charset="-122"/>
              </a:rPr>
              <a:t> and is triggered from a 60 Hz line. The output will be a</a:t>
            </a:r>
          </a:p>
          <a:p>
            <a:pPr>
              <a:spcBef>
                <a:spcPct val="50000"/>
              </a:spcBef>
            </a:pPr>
            <a:r>
              <a:rPr lang="en-US" altLang="zh-CN" sz="2000" dirty="0">
                <a:ea typeface="宋体" panose="02010600030101010101" pitchFamily="2" charset="-122"/>
              </a:rPr>
              <a:t>	a.  series of 16.7 </a:t>
            </a:r>
            <a:r>
              <a:rPr lang="en-US" altLang="zh-CN" sz="2000" dirty="0" err="1">
                <a:ea typeface="宋体" panose="02010600030101010101" pitchFamily="2" charset="-122"/>
              </a:rPr>
              <a:t>ms</a:t>
            </a:r>
            <a:r>
              <a:rPr lang="en-US" altLang="zh-CN" sz="2000" dirty="0">
                <a:ea typeface="宋体" panose="02010600030101010101" pitchFamily="2" charset="-122"/>
              </a:rPr>
              <a:t> pulses </a:t>
            </a:r>
          </a:p>
          <a:p>
            <a:pPr>
              <a:spcBef>
                <a:spcPct val="50000"/>
              </a:spcBef>
            </a:pPr>
            <a:r>
              <a:rPr lang="en-US" altLang="zh-CN" sz="2000" dirty="0">
                <a:ea typeface="宋体" panose="02010600030101010101" pitchFamily="2" charset="-122"/>
              </a:rPr>
              <a:t>	b.  series of 20 </a:t>
            </a:r>
            <a:r>
              <a:rPr lang="en-US" altLang="zh-CN" sz="2000" dirty="0" err="1">
                <a:ea typeface="宋体" panose="02010600030101010101" pitchFamily="2" charset="-122"/>
              </a:rPr>
              <a:t>ms</a:t>
            </a:r>
            <a:r>
              <a:rPr lang="en-US" altLang="zh-CN" sz="2000" dirty="0">
                <a:ea typeface="宋体" panose="02010600030101010101" pitchFamily="2" charset="-122"/>
              </a:rPr>
              <a:t> pulses</a:t>
            </a:r>
          </a:p>
          <a:p>
            <a:pPr>
              <a:spcBef>
                <a:spcPct val="50000"/>
              </a:spcBef>
            </a:pPr>
            <a:r>
              <a:rPr lang="en-US" altLang="zh-CN" sz="2000" dirty="0">
                <a:ea typeface="宋体" panose="02010600030101010101" pitchFamily="2" charset="-122"/>
              </a:rPr>
              <a:t>	c.  constant LOW </a:t>
            </a:r>
          </a:p>
          <a:p>
            <a:pPr>
              <a:spcBef>
                <a:spcPct val="50000"/>
              </a:spcBef>
            </a:pPr>
            <a:r>
              <a:rPr lang="en-US" altLang="zh-CN" sz="2000" dirty="0">
                <a:ea typeface="宋体" panose="02010600030101010101" pitchFamily="2" charset="-122"/>
              </a:rPr>
              <a:t>	d.  constant HIGH </a:t>
            </a:r>
            <a:endParaRPr lang="en-US" altLang="zh-CN" sz="2000" dirty="0" smtClean="0">
              <a:ea typeface="宋体" panose="02010600030101010101" pitchFamily="2" charset="-122"/>
            </a:endParaRPr>
          </a:p>
          <a:p>
            <a:pPr eaLnBrk="1" hangingPunct="1">
              <a:spcBef>
                <a:spcPct val="50000"/>
              </a:spcBef>
            </a:pPr>
            <a:r>
              <a:rPr lang="en-US" altLang="zh-CN" sz="2000" dirty="0">
                <a:ea typeface="宋体" panose="02010600030101010101" pitchFamily="2" charset="-122"/>
              </a:rPr>
              <a:t>10. The circuit illustrated is a</a:t>
            </a:r>
          </a:p>
          <a:p>
            <a:pPr eaLnBrk="1" hangingPunct="1">
              <a:spcBef>
                <a:spcPct val="50000"/>
              </a:spcBef>
            </a:pPr>
            <a:r>
              <a:rPr lang="en-US" altLang="zh-CN" sz="2000" dirty="0">
                <a:ea typeface="宋体" panose="02010600030101010101" pitchFamily="2" charset="-122"/>
              </a:rPr>
              <a:t>	a. </a:t>
            </a:r>
            <a:r>
              <a:rPr lang="en-US" altLang="zh-CN" sz="2000" dirty="0" err="1">
                <a:ea typeface="宋体" panose="02010600030101010101" pitchFamily="2" charset="-122"/>
              </a:rPr>
              <a:t>astable</a:t>
            </a:r>
            <a:r>
              <a:rPr lang="en-US" altLang="zh-CN" sz="2000" dirty="0">
                <a:ea typeface="宋体" panose="02010600030101010101" pitchFamily="2" charset="-122"/>
              </a:rPr>
              <a:t> </a:t>
            </a:r>
            <a:r>
              <a:rPr lang="en-US" altLang="zh-CN" sz="2000" dirty="0" err="1">
                <a:ea typeface="宋体" panose="02010600030101010101" pitchFamily="2" charset="-122"/>
              </a:rPr>
              <a:t>multivibrator</a:t>
            </a:r>
            <a:endParaRPr lang="en-US" altLang="zh-CN" sz="2000" baseline="30000" dirty="0">
              <a:ea typeface="宋体" panose="02010600030101010101" pitchFamily="2" charset="-122"/>
            </a:endParaRPr>
          </a:p>
          <a:p>
            <a:pPr eaLnBrk="1" hangingPunct="1">
              <a:spcBef>
                <a:spcPct val="50000"/>
              </a:spcBef>
            </a:pPr>
            <a:r>
              <a:rPr lang="en-US" altLang="zh-CN" sz="2000" dirty="0">
                <a:ea typeface="宋体" panose="02010600030101010101" pitchFamily="2" charset="-122"/>
              </a:rPr>
              <a:t>	b. </a:t>
            </a:r>
            <a:r>
              <a:rPr lang="en-US" altLang="zh-CN" sz="2000" dirty="0" err="1">
                <a:ea typeface="宋体" panose="02010600030101010101" pitchFamily="2" charset="-122"/>
              </a:rPr>
              <a:t>monostable</a:t>
            </a:r>
            <a:r>
              <a:rPr lang="en-US" altLang="zh-CN" sz="2000" dirty="0">
                <a:ea typeface="宋体" panose="02010600030101010101" pitchFamily="2" charset="-122"/>
              </a:rPr>
              <a:t> </a:t>
            </a:r>
            <a:r>
              <a:rPr lang="en-US" altLang="zh-CN" sz="2000" dirty="0" err="1">
                <a:ea typeface="宋体" panose="02010600030101010101" pitchFamily="2" charset="-122"/>
              </a:rPr>
              <a:t>multivibrator</a:t>
            </a:r>
            <a:endParaRPr lang="en-US" altLang="zh-CN" sz="2000" dirty="0">
              <a:ea typeface="宋体" panose="02010600030101010101" pitchFamily="2" charset="-122"/>
            </a:endParaRPr>
          </a:p>
          <a:p>
            <a:pPr eaLnBrk="1" hangingPunct="1">
              <a:spcBef>
                <a:spcPct val="50000"/>
              </a:spcBef>
            </a:pPr>
            <a:r>
              <a:rPr lang="en-US" altLang="zh-CN" sz="2000" dirty="0">
                <a:ea typeface="宋体" panose="02010600030101010101" pitchFamily="2" charset="-122"/>
              </a:rPr>
              <a:t>	c. frequency multiplier</a:t>
            </a:r>
          </a:p>
          <a:p>
            <a:pPr eaLnBrk="1" hangingPunct="1">
              <a:spcBef>
                <a:spcPct val="50000"/>
              </a:spcBef>
            </a:pPr>
            <a:r>
              <a:rPr lang="en-US" altLang="zh-CN" sz="2000" dirty="0">
                <a:ea typeface="宋体" panose="02010600030101010101" pitchFamily="2" charset="-122"/>
              </a:rPr>
              <a:t>	d. frequency </a:t>
            </a:r>
            <a:r>
              <a:rPr lang="en-US" altLang="zh-CN" sz="2000" dirty="0" smtClean="0">
                <a:ea typeface="宋体" panose="02010600030101010101" pitchFamily="2" charset="-122"/>
              </a:rPr>
              <a:t>divider</a:t>
            </a:r>
            <a:endParaRPr lang="en-US" altLang="zh-CN" sz="2000" dirty="0">
              <a:ea typeface="宋体" panose="02010600030101010101" pitchFamily="2" charset="-122"/>
            </a:endParaRPr>
          </a:p>
        </p:txBody>
      </p:sp>
      <p:sp>
        <p:nvSpPr>
          <p:cNvPr id="22" name="Rectangle 7"/>
          <p:cNvSpPr>
            <a:spLocks noChangeArrowheads="1"/>
          </p:cNvSpPr>
          <p:nvPr/>
        </p:nvSpPr>
        <p:spPr bwMode="auto">
          <a:xfrm>
            <a:off x="5652120" y="3501008"/>
            <a:ext cx="3352800" cy="32766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3" name="Object 8"/>
          <p:cNvGraphicFramePr>
            <a:graphicFrameLocks noChangeAspect="1"/>
          </p:cNvGraphicFramePr>
          <p:nvPr>
            <p:extLst>
              <p:ext uri="{D42A27DB-BD31-4B8C-83A1-F6EECF244321}">
                <p14:modId xmlns:p14="http://schemas.microsoft.com/office/powerpoint/2010/main" val="2770275602"/>
              </p:ext>
            </p:extLst>
          </p:nvPr>
        </p:nvGraphicFramePr>
        <p:xfrm>
          <a:off x="6029945" y="3805808"/>
          <a:ext cx="2746375" cy="2819400"/>
        </p:xfrm>
        <a:graphic>
          <a:graphicData uri="http://schemas.openxmlformats.org/presentationml/2006/ole">
            <mc:AlternateContent xmlns:mc="http://schemas.openxmlformats.org/markup-compatibility/2006">
              <mc:Choice xmlns:v="urn:schemas-microsoft-com:vml" Requires="v">
                <p:oleObj spid="_x0000_s201879" name="CorelDRAW" r:id="rId4" imgW="1796074" imgH="1842455" progId="CorelDRAW.Graphic.13">
                  <p:embed/>
                </p:oleObj>
              </mc:Choice>
              <mc:Fallback>
                <p:oleObj name="CorelDRAW" r:id="rId4" imgW="1796074" imgH="1842455" progId="CorelDRAW.Graphic.1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29945" y="3805808"/>
                        <a:ext cx="2746375"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 name="Text Box 9"/>
          <p:cNvSpPr txBox="1">
            <a:spLocks noChangeArrowheads="1"/>
          </p:cNvSpPr>
          <p:nvPr/>
        </p:nvSpPr>
        <p:spPr bwMode="auto">
          <a:xfrm>
            <a:off x="6874495" y="4567808"/>
            <a:ext cx="7556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ea typeface="宋体" panose="02010600030101010101" pitchFamily="2" charset="-122"/>
              </a:rPr>
              <a:t>RESET</a:t>
            </a:r>
          </a:p>
        </p:txBody>
      </p:sp>
      <p:sp>
        <p:nvSpPr>
          <p:cNvPr id="25" name="Text Box 10"/>
          <p:cNvSpPr txBox="1">
            <a:spLocks noChangeArrowheads="1"/>
          </p:cNvSpPr>
          <p:nvPr/>
        </p:nvSpPr>
        <p:spPr bwMode="auto">
          <a:xfrm>
            <a:off x="6874495" y="4796408"/>
            <a:ext cx="7556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ea typeface="宋体" panose="02010600030101010101" pitchFamily="2" charset="-122"/>
              </a:rPr>
              <a:t>DISCH</a:t>
            </a:r>
          </a:p>
        </p:txBody>
      </p:sp>
      <p:sp>
        <p:nvSpPr>
          <p:cNvPr id="26" name="Text Box 11"/>
          <p:cNvSpPr txBox="1">
            <a:spLocks noChangeArrowheads="1"/>
          </p:cNvSpPr>
          <p:nvPr/>
        </p:nvSpPr>
        <p:spPr bwMode="auto">
          <a:xfrm>
            <a:off x="6874495" y="5177408"/>
            <a:ext cx="7556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ea typeface="宋体" panose="02010600030101010101" pitchFamily="2" charset="-122"/>
              </a:rPr>
              <a:t>THRES</a:t>
            </a:r>
          </a:p>
        </p:txBody>
      </p:sp>
      <p:sp>
        <p:nvSpPr>
          <p:cNvPr id="27" name="Text Box 12"/>
          <p:cNvSpPr txBox="1">
            <a:spLocks noChangeArrowheads="1"/>
          </p:cNvSpPr>
          <p:nvPr/>
        </p:nvSpPr>
        <p:spPr bwMode="auto">
          <a:xfrm>
            <a:off x="6874495" y="5621908"/>
            <a:ext cx="7556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ea typeface="宋体" panose="02010600030101010101" pitchFamily="2" charset="-122"/>
              </a:rPr>
              <a:t>TRIG</a:t>
            </a:r>
          </a:p>
        </p:txBody>
      </p:sp>
      <p:sp>
        <p:nvSpPr>
          <p:cNvPr id="28" name="Text Box 13"/>
          <p:cNvSpPr txBox="1">
            <a:spLocks noChangeArrowheads="1"/>
          </p:cNvSpPr>
          <p:nvPr/>
        </p:nvSpPr>
        <p:spPr bwMode="auto">
          <a:xfrm>
            <a:off x="7179295" y="5863208"/>
            <a:ext cx="7556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ea typeface="宋体" panose="02010600030101010101" pitchFamily="2" charset="-122"/>
              </a:rPr>
              <a:t>GND</a:t>
            </a:r>
          </a:p>
        </p:txBody>
      </p:sp>
      <p:sp>
        <p:nvSpPr>
          <p:cNvPr id="29" name="Text Box 14"/>
          <p:cNvSpPr txBox="1">
            <a:spLocks noChangeArrowheads="1"/>
          </p:cNvSpPr>
          <p:nvPr/>
        </p:nvSpPr>
        <p:spPr bwMode="auto">
          <a:xfrm>
            <a:off x="7560295" y="5634608"/>
            <a:ext cx="7556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ea typeface="宋体" panose="02010600030101010101" pitchFamily="2" charset="-122"/>
              </a:rPr>
              <a:t>CONT</a:t>
            </a:r>
          </a:p>
        </p:txBody>
      </p:sp>
      <p:sp>
        <p:nvSpPr>
          <p:cNvPr id="30" name="Text Box 15"/>
          <p:cNvSpPr txBox="1">
            <a:spLocks noChangeArrowheads="1"/>
          </p:cNvSpPr>
          <p:nvPr/>
        </p:nvSpPr>
        <p:spPr bwMode="auto">
          <a:xfrm>
            <a:off x="7687295" y="5215508"/>
            <a:ext cx="7556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ea typeface="宋体" panose="02010600030101010101" pitchFamily="2" charset="-122"/>
              </a:rPr>
              <a:t>OUT</a:t>
            </a:r>
          </a:p>
        </p:txBody>
      </p:sp>
      <p:sp>
        <p:nvSpPr>
          <p:cNvPr id="31" name="Text Box 16"/>
          <p:cNvSpPr txBox="1">
            <a:spLocks noChangeArrowheads="1"/>
          </p:cNvSpPr>
          <p:nvPr/>
        </p:nvSpPr>
        <p:spPr bwMode="auto">
          <a:xfrm>
            <a:off x="7636495" y="4567808"/>
            <a:ext cx="7556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ea typeface="宋体" panose="02010600030101010101" pitchFamily="2" charset="-122"/>
              </a:rPr>
              <a:t>V</a:t>
            </a:r>
            <a:r>
              <a:rPr lang="en-US" altLang="zh-CN" sz="1400" baseline="-25000">
                <a:ea typeface="宋体" panose="02010600030101010101" pitchFamily="2" charset="-122"/>
              </a:rPr>
              <a:t>CC</a:t>
            </a:r>
          </a:p>
        </p:txBody>
      </p:sp>
      <p:sp>
        <p:nvSpPr>
          <p:cNvPr id="32" name="Text Box 17"/>
          <p:cNvSpPr txBox="1">
            <a:spLocks noChangeArrowheads="1"/>
          </p:cNvSpPr>
          <p:nvPr/>
        </p:nvSpPr>
        <p:spPr bwMode="auto">
          <a:xfrm>
            <a:off x="7553945" y="3501008"/>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ea typeface="宋体" panose="02010600030101010101" pitchFamily="2" charset="-122"/>
              </a:rPr>
              <a:t>+V</a:t>
            </a:r>
            <a:r>
              <a:rPr lang="en-US" altLang="zh-CN" sz="1400" baseline="-25000">
                <a:ea typeface="宋体" panose="02010600030101010101" pitchFamily="2" charset="-122"/>
              </a:rPr>
              <a:t>CC</a:t>
            </a:r>
          </a:p>
        </p:txBody>
      </p:sp>
      <p:sp>
        <p:nvSpPr>
          <p:cNvPr id="33" name="Text Box 18"/>
          <p:cNvSpPr txBox="1">
            <a:spLocks noChangeArrowheads="1"/>
          </p:cNvSpPr>
          <p:nvPr/>
        </p:nvSpPr>
        <p:spPr bwMode="auto">
          <a:xfrm>
            <a:off x="5804520" y="5787008"/>
            <a:ext cx="5334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1600" i="1">
                <a:ea typeface="宋体" panose="02010600030101010101" pitchFamily="2" charset="-122"/>
              </a:rPr>
              <a:t>C</a:t>
            </a:r>
            <a:r>
              <a:rPr lang="en-US" altLang="zh-CN" sz="1600" baseline="-25000">
                <a:ea typeface="宋体" panose="02010600030101010101" pitchFamily="2" charset="-122"/>
              </a:rPr>
              <a:t>1</a:t>
            </a:r>
            <a:endParaRPr lang="en-US" altLang="zh-CN" sz="1600">
              <a:ea typeface="宋体" panose="02010600030101010101" pitchFamily="2" charset="-122"/>
            </a:endParaRPr>
          </a:p>
        </p:txBody>
      </p:sp>
      <p:sp>
        <p:nvSpPr>
          <p:cNvPr id="34" name="Text Box 19"/>
          <p:cNvSpPr txBox="1">
            <a:spLocks noChangeArrowheads="1"/>
          </p:cNvSpPr>
          <p:nvPr/>
        </p:nvSpPr>
        <p:spPr bwMode="auto">
          <a:xfrm>
            <a:off x="5804520" y="4339208"/>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1600" i="1">
                <a:ea typeface="宋体" panose="02010600030101010101" pitchFamily="2" charset="-122"/>
              </a:rPr>
              <a:t>R</a:t>
            </a:r>
            <a:r>
              <a:rPr lang="en-US" altLang="zh-CN" sz="1600" baseline="-25000">
                <a:ea typeface="宋体" panose="02010600030101010101" pitchFamily="2" charset="-122"/>
              </a:rPr>
              <a:t>1</a:t>
            </a:r>
            <a:endParaRPr lang="en-US" altLang="zh-CN" sz="1600">
              <a:ea typeface="宋体" panose="02010600030101010101" pitchFamily="2" charset="-122"/>
            </a:endParaRPr>
          </a:p>
        </p:txBody>
      </p:sp>
      <p:sp>
        <p:nvSpPr>
          <p:cNvPr id="35" name="Text Box 20"/>
          <p:cNvSpPr txBox="1">
            <a:spLocks noChangeArrowheads="1"/>
          </p:cNvSpPr>
          <p:nvPr/>
        </p:nvSpPr>
        <p:spPr bwMode="auto">
          <a:xfrm>
            <a:off x="5804520" y="5145658"/>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1600" i="1">
                <a:ea typeface="宋体" panose="02010600030101010101" pitchFamily="2" charset="-122"/>
              </a:rPr>
              <a:t>R</a:t>
            </a:r>
            <a:r>
              <a:rPr lang="en-US" altLang="zh-CN" sz="1600" baseline="-25000">
                <a:ea typeface="宋体" panose="02010600030101010101" pitchFamily="2" charset="-122"/>
              </a:rPr>
              <a:t>2</a:t>
            </a:r>
            <a:endParaRPr lang="en-US" altLang="zh-CN" sz="1600">
              <a:ea typeface="宋体" panose="02010600030101010101" pitchFamily="2" charset="-122"/>
            </a:endParaRPr>
          </a:p>
        </p:txBody>
      </p:sp>
    </p:spTree>
    <p:extLst>
      <p:ext uri="{BB962C8B-B14F-4D97-AF65-F5344CB8AC3E}">
        <p14:creationId xmlns:p14="http://schemas.microsoft.com/office/powerpoint/2010/main" val="231901566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6"/>
          <p:cNvSpPr>
            <a:spLocks noGrp="1" noChangeArrowheads="1"/>
          </p:cNvSpPr>
          <p:nvPr>
            <p:ph type="title"/>
          </p:nvPr>
        </p:nvSpPr>
        <p:spPr/>
        <p:txBody>
          <a:bodyPr/>
          <a:lstStyle/>
          <a:p>
            <a:pPr eaLnBrk="1" hangingPunct="1"/>
            <a:r>
              <a:rPr lang="en-US" altLang="zh-CN" dirty="0" smtClean="0">
                <a:ea typeface="宋体" pitchFamily="2" charset="-122"/>
              </a:rPr>
              <a:t>Assignment</a:t>
            </a:r>
          </a:p>
        </p:txBody>
      </p:sp>
      <p:sp>
        <p:nvSpPr>
          <p:cNvPr id="10243" name="Rectangle 7"/>
          <p:cNvSpPr>
            <a:spLocks noGrp="1" noChangeArrowheads="1"/>
          </p:cNvSpPr>
          <p:nvPr>
            <p:ph type="body" idx="1"/>
          </p:nvPr>
        </p:nvSpPr>
        <p:spPr>
          <a:xfrm>
            <a:off x="323850" y="1844675"/>
            <a:ext cx="8496300" cy="4479925"/>
          </a:xfrm>
        </p:spPr>
        <p:txBody>
          <a:bodyPr/>
          <a:lstStyle/>
          <a:p>
            <a:pPr>
              <a:defRPr/>
            </a:pPr>
            <a:r>
              <a:rPr lang="en-US" altLang="zh-CN" b="1" dirty="0" smtClean="0"/>
              <a:t>Assignment 8 (</a:t>
            </a:r>
            <a:r>
              <a:rPr lang="en-US" altLang="zh-TW" dirty="0" smtClean="0">
                <a:solidFill>
                  <a:srgbClr val="FF0000"/>
                </a:solidFill>
                <a:ea typeface="PMingLiU" pitchFamily="18" charset="-120"/>
              </a:rPr>
              <a:t>Due </a:t>
            </a:r>
            <a:r>
              <a:rPr lang="en-US" altLang="zh-TW" dirty="0">
                <a:solidFill>
                  <a:srgbClr val="FF0000"/>
                </a:solidFill>
                <a:ea typeface="PMingLiU" pitchFamily="18" charset="-120"/>
              </a:rPr>
              <a:t>on </a:t>
            </a:r>
            <a:r>
              <a:rPr lang="en-US" altLang="zh-TW" dirty="0" smtClean="0">
                <a:solidFill>
                  <a:srgbClr val="FF0000"/>
                </a:solidFill>
                <a:ea typeface="PMingLiU" pitchFamily="18" charset="-120"/>
              </a:rPr>
              <a:t>28 </a:t>
            </a:r>
            <a:r>
              <a:rPr lang="en-US" altLang="zh-TW" dirty="0">
                <a:solidFill>
                  <a:srgbClr val="FF0000"/>
                </a:solidFill>
                <a:ea typeface="PMingLiU" pitchFamily="18" charset="-120"/>
              </a:rPr>
              <a:t>April 2014</a:t>
            </a:r>
            <a:r>
              <a:rPr lang="en-US" altLang="zh-CN" b="1" dirty="0" smtClean="0"/>
              <a:t>)</a:t>
            </a:r>
            <a:endParaRPr lang="en-US" altLang="zh-CN" b="1" dirty="0"/>
          </a:p>
          <a:p>
            <a:pPr>
              <a:buFont typeface="Wingdings" pitchFamily="2" charset="2"/>
              <a:buChar char="ü"/>
              <a:defRPr/>
            </a:pPr>
            <a:r>
              <a:rPr lang="en-US" altLang="zh-CN" dirty="0" smtClean="0">
                <a:ea typeface="宋体" pitchFamily="2" charset="-122"/>
              </a:rPr>
              <a:t> PP.303</a:t>
            </a:r>
          </a:p>
          <a:p>
            <a:pPr marL="0" indent="0">
              <a:buNone/>
              <a:defRPr/>
            </a:pPr>
            <a:r>
              <a:rPr lang="en-US" altLang="zh-CN" dirty="0" smtClean="0">
                <a:ea typeface="宋体" pitchFamily="2" charset="-122"/>
              </a:rPr>
              <a:t>     22,24,25,28,30</a:t>
            </a:r>
          </a:p>
        </p:txBody>
      </p:sp>
    </p:spTree>
    <p:extLst>
      <p:ext uri="{BB962C8B-B14F-4D97-AF65-F5344CB8AC3E}">
        <p14:creationId xmlns:p14="http://schemas.microsoft.com/office/powerpoint/2010/main" val="32878498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a:ea typeface="宋体" charset="-122"/>
              </a:rPr>
              <a:t>Flip-flops</a:t>
            </a: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Flip-Flops Characteristics</a:t>
            </a:r>
            <a:endParaRPr lang="en-US" altLang="zh-CN" b="1" dirty="0">
              <a:ea typeface="宋体" charset="-122"/>
            </a:endParaRPr>
          </a:p>
        </p:txBody>
      </p:sp>
      <p:sp>
        <p:nvSpPr>
          <p:cNvPr id="37" name="Rectangle 20"/>
          <p:cNvSpPr>
            <a:spLocks noChangeArrowheads="1"/>
          </p:cNvSpPr>
          <p:nvPr/>
        </p:nvSpPr>
        <p:spPr bwMode="auto">
          <a:xfrm>
            <a:off x="1200200" y="2115344"/>
            <a:ext cx="4800600" cy="1295400"/>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22" name="Text Box 2"/>
          <p:cNvSpPr txBox="1">
            <a:spLocks noChangeArrowheads="1"/>
          </p:cNvSpPr>
          <p:nvPr/>
        </p:nvSpPr>
        <p:spPr bwMode="auto">
          <a:xfrm>
            <a:off x="908247" y="2276872"/>
            <a:ext cx="8056365"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1" hangingPunct="1">
              <a:spcBef>
                <a:spcPct val="50000"/>
              </a:spcBef>
            </a:pPr>
            <a:r>
              <a:rPr lang="en-US" altLang="zh-CN" sz="2200" dirty="0">
                <a:ea typeface="宋体" panose="02010600030101010101" pitchFamily="2" charset="-122"/>
              </a:rPr>
              <a:t>Another </a:t>
            </a:r>
            <a:r>
              <a:rPr lang="en-US" altLang="zh-CN" sz="2200" b="1" dirty="0">
                <a:ea typeface="宋体" panose="02010600030101010101" pitchFamily="2" charset="-122"/>
              </a:rPr>
              <a:t>propagation delay time</a:t>
            </a:r>
            <a:r>
              <a:rPr lang="en-US" altLang="zh-CN" sz="2200" dirty="0">
                <a:ea typeface="宋体" panose="02010600030101010101" pitchFamily="2" charset="-122"/>
              </a:rPr>
              <a:t> specification is the time required for an </a:t>
            </a:r>
            <a:r>
              <a:rPr lang="en-US" altLang="zh-CN" sz="2200" i="1" dirty="0">
                <a:ea typeface="宋体" panose="02010600030101010101" pitchFamily="2" charset="-122"/>
              </a:rPr>
              <a:t>asynchronous</a:t>
            </a:r>
            <a:r>
              <a:rPr lang="en-US" altLang="zh-CN" sz="2200" dirty="0">
                <a:ea typeface="宋体" panose="02010600030101010101" pitchFamily="2" charset="-122"/>
              </a:rPr>
              <a:t> input to cause a change in the output. Again it is measured from the 50% levels. The 74AHC family has specified delay times under 5 ns.</a:t>
            </a:r>
          </a:p>
        </p:txBody>
      </p:sp>
      <p:graphicFrame>
        <p:nvGraphicFramePr>
          <p:cNvPr id="23" name="Object 13"/>
          <p:cNvGraphicFramePr>
            <a:graphicFrameLocks noChangeAspect="1"/>
          </p:cNvGraphicFramePr>
          <p:nvPr>
            <p:extLst>
              <p:ext uri="{D42A27DB-BD31-4B8C-83A1-F6EECF244321}">
                <p14:modId xmlns:p14="http://schemas.microsoft.com/office/powerpoint/2010/main" val="4142698273"/>
              </p:ext>
            </p:extLst>
          </p:nvPr>
        </p:nvGraphicFramePr>
        <p:xfrm>
          <a:off x="1492424" y="4305548"/>
          <a:ext cx="6400800" cy="1612900"/>
        </p:xfrm>
        <a:graphic>
          <a:graphicData uri="http://schemas.openxmlformats.org/presentationml/2006/ole">
            <mc:AlternateContent xmlns:mc="http://schemas.openxmlformats.org/markup-compatibility/2006">
              <mc:Choice xmlns:v="urn:schemas-microsoft-com:vml" Requires="v">
                <p:oleObj spid="_x0000_s185526" name="CorelDRAW" r:id="rId3" imgW="3178904" imgH="801096" progId="CorelDRAW.Graphic.13">
                  <p:embed/>
                </p:oleObj>
              </mc:Choice>
              <mc:Fallback>
                <p:oleObj name="CorelDRAW" r:id="rId3" imgW="3178904" imgH="801096" progId="CorelDRAW.Graphic.1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2424" y="4305548"/>
                        <a:ext cx="6400800" cy="161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 name="Rectangle 15"/>
          <p:cNvSpPr>
            <a:spLocks noChangeArrowheads="1"/>
          </p:cNvSpPr>
          <p:nvPr/>
        </p:nvSpPr>
        <p:spPr bwMode="auto">
          <a:xfrm>
            <a:off x="5988224" y="4394448"/>
            <a:ext cx="9191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solidFill>
                  <a:srgbClr val="FF0066"/>
                </a:solidFill>
                <a:ea typeface="宋体" panose="02010600030101010101" pitchFamily="2" charset="-122"/>
              </a:rPr>
              <a:t>50% point</a:t>
            </a:r>
          </a:p>
        </p:txBody>
      </p:sp>
      <p:sp>
        <p:nvSpPr>
          <p:cNvPr id="25" name="Text Box 17"/>
          <p:cNvSpPr txBox="1">
            <a:spLocks noChangeArrowheads="1"/>
          </p:cNvSpPr>
          <p:nvPr/>
        </p:nvSpPr>
        <p:spPr bwMode="auto">
          <a:xfrm>
            <a:off x="5988224" y="5734298"/>
            <a:ext cx="685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FF0066"/>
                </a:solidFill>
                <a:ea typeface="宋体" panose="02010600030101010101" pitchFamily="2" charset="-122"/>
              </a:rPr>
              <a:t>t</a:t>
            </a:r>
            <a:r>
              <a:rPr lang="en-US" altLang="zh-CN" sz="1600" i="1" baseline="-25000">
                <a:solidFill>
                  <a:srgbClr val="FF0066"/>
                </a:solidFill>
                <a:ea typeface="宋体" panose="02010600030101010101" pitchFamily="2" charset="-122"/>
              </a:rPr>
              <a:t>PLH</a:t>
            </a:r>
          </a:p>
        </p:txBody>
      </p:sp>
      <p:sp>
        <p:nvSpPr>
          <p:cNvPr id="26" name="Text Box 18"/>
          <p:cNvSpPr txBox="1">
            <a:spLocks noChangeArrowheads="1"/>
          </p:cNvSpPr>
          <p:nvPr/>
        </p:nvSpPr>
        <p:spPr bwMode="auto">
          <a:xfrm>
            <a:off x="2330624" y="5689848"/>
            <a:ext cx="685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FF0066"/>
                </a:solidFill>
                <a:ea typeface="宋体" panose="02010600030101010101" pitchFamily="2" charset="-122"/>
              </a:rPr>
              <a:t>t</a:t>
            </a:r>
            <a:r>
              <a:rPr lang="en-US" altLang="zh-CN" sz="1600" i="1" baseline="-25000">
                <a:solidFill>
                  <a:srgbClr val="FF0066"/>
                </a:solidFill>
                <a:ea typeface="宋体" panose="02010600030101010101" pitchFamily="2" charset="-122"/>
              </a:rPr>
              <a:t>PHL</a:t>
            </a:r>
          </a:p>
        </p:txBody>
      </p:sp>
      <p:sp>
        <p:nvSpPr>
          <p:cNvPr id="27" name="Text Box 22"/>
          <p:cNvSpPr txBox="1">
            <a:spLocks noChangeArrowheads="1"/>
          </p:cNvSpPr>
          <p:nvPr/>
        </p:nvSpPr>
        <p:spPr bwMode="auto">
          <a:xfrm>
            <a:off x="1263824" y="5080248"/>
            <a:ext cx="45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ea typeface="宋体" panose="02010600030101010101" pitchFamily="2" charset="-122"/>
              </a:rPr>
              <a:t>Q</a:t>
            </a:r>
          </a:p>
        </p:txBody>
      </p:sp>
      <p:sp>
        <p:nvSpPr>
          <p:cNvPr id="28" name="Rectangle 24"/>
          <p:cNvSpPr>
            <a:spLocks noChangeArrowheads="1"/>
          </p:cNvSpPr>
          <p:nvPr/>
        </p:nvSpPr>
        <p:spPr bwMode="auto">
          <a:xfrm>
            <a:off x="1187624" y="3937248"/>
            <a:ext cx="3352800" cy="2362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Rectangle 55"/>
          <p:cNvSpPr>
            <a:spLocks noChangeArrowheads="1"/>
          </p:cNvSpPr>
          <p:nvPr/>
        </p:nvSpPr>
        <p:spPr bwMode="auto">
          <a:xfrm>
            <a:off x="6445424" y="5080248"/>
            <a:ext cx="9191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solidFill>
                  <a:srgbClr val="FF0066"/>
                </a:solidFill>
                <a:ea typeface="宋体" panose="02010600030101010101" pitchFamily="2" charset="-122"/>
              </a:rPr>
              <a:t>50% point</a:t>
            </a:r>
          </a:p>
        </p:txBody>
      </p:sp>
      <p:sp>
        <p:nvSpPr>
          <p:cNvPr id="30" name="Rectangle 56"/>
          <p:cNvSpPr>
            <a:spLocks noChangeArrowheads="1"/>
          </p:cNvSpPr>
          <p:nvPr/>
        </p:nvSpPr>
        <p:spPr bwMode="auto">
          <a:xfrm>
            <a:off x="2787824" y="5080248"/>
            <a:ext cx="9191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400">
                <a:solidFill>
                  <a:srgbClr val="FF0066"/>
                </a:solidFill>
                <a:ea typeface="宋体" panose="02010600030101010101" pitchFamily="2" charset="-122"/>
              </a:rPr>
              <a:t>50% point</a:t>
            </a:r>
          </a:p>
        </p:txBody>
      </p:sp>
      <p:sp>
        <p:nvSpPr>
          <p:cNvPr id="31" name="Rectangle 57"/>
          <p:cNvSpPr>
            <a:spLocks noChangeArrowheads="1"/>
          </p:cNvSpPr>
          <p:nvPr/>
        </p:nvSpPr>
        <p:spPr bwMode="auto">
          <a:xfrm>
            <a:off x="2330624" y="4394448"/>
            <a:ext cx="9191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solidFill>
                  <a:srgbClr val="FF0066"/>
                </a:solidFill>
                <a:ea typeface="宋体" panose="02010600030101010101" pitchFamily="2" charset="-122"/>
              </a:rPr>
              <a:t>50% point</a:t>
            </a:r>
          </a:p>
        </p:txBody>
      </p:sp>
      <p:sp>
        <p:nvSpPr>
          <p:cNvPr id="32" name="Text Box 58"/>
          <p:cNvSpPr txBox="1">
            <a:spLocks noChangeArrowheads="1"/>
          </p:cNvSpPr>
          <p:nvPr/>
        </p:nvSpPr>
        <p:spPr bwMode="auto">
          <a:xfrm>
            <a:off x="4845224" y="5080248"/>
            <a:ext cx="45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ea typeface="宋体" panose="02010600030101010101" pitchFamily="2" charset="-122"/>
              </a:rPr>
              <a:t>Q</a:t>
            </a:r>
          </a:p>
        </p:txBody>
      </p:sp>
      <p:sp>
        <p:nvSpPr>
          <p:cNvPr id="33" name="Rectangle 59"/>
          <p:cNvSpPr>
            <a:spLocks noChangeArrowheads="1"/>
          </p:cNvSpPr>
          <p:nvPr/>
        </p:nvSpPr>
        <p:spPr bwMode="auto">
          <a:xfrm>
            <a:off x="4845224" y="3937248"/>
            <a:ext cx="3352800" cy="2362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Text Box 60"/>
          <p:cNvSpPr txBox="1">
            <a:spLocks noChangeArrowheads="1"/>
          </p:cNvSpPr>
          <p:nvPr/>
        </p:nvSpPr>
        <p:spPr bwMode="auto">
          <a:xfrm>
            <a:off x="1187624" y="4470648"/>
            <a:ext cx="508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i="1">
                <a:ea typeface="宋体" panose="02010600030101010101" pitchFamily="2" charset="-122"/>
              </a:rPr>
              <a:t>PRE</a:t>
            </a:r>
          </a:p>
        </p:txBody>
      </p:sp>
      <p:sp>
        <p:nvSpPr>
          <p:cNvPr id="35" name="Line 61"/>
          <p:cNvSpPr>
            <a:spLocks noChangeShapeType="1"/>
          </p:cNvSpPr>
          <p:nvPr/>
        </p:nvSpPr>
        <p:spPr bwMode="auto">
          <a:xfrm>
            <a:off x="1289224" y="4502398"/>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 name="Text Box 62"/>
          <p:cNvSpPr txBox="1">
            <a:spLocks noChangeArrowheads="1"/>
          </p:cNvSpPr>
          <p:nvPr/>
        </p:nvSpPr>
        <p:spPr bwMode="auto">
          <a:xfrm>
            <a:off x="4845224" y="4394448"/>
            <a:ext cx="5095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i="1">
                <a:ea typeface="宋体" panose="02010600030101010101" pitchFamily="2" charset="-122"/>
              </a:rPr>
              <a:t>CLR</a:t>
            </a:r>
          </a:p>
        </p:txBody>
      </p:sp>
      <p:sp>
        <p:nvSpPr>
          <p:cNvPr id="38" name="Line 63"/>
          <p:cNvSpPr>
            <a:spLocks noChangeShapeType="1"/>
          </p:cNvSpPr>
          <p:nvPr/>
        </p:nvSpPr>
        <p:spPr bwMode="auto">
          <a:xfrm>
            <a:off x="4956349" y="4421436"/>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 name="Rectangle 64"/>
          <p:cNvSpPr>
            <a:spLocks noChangeArrowheads="1"/>
          </p:cNvSpPr>
          <p:nvPr/>
        </p:nvSpPr>
        <p:spPr bwMode="auto">
          <a:xfrm>
            <a:off x="4769024" y="3861048"/>
            <a:ext cx="3581400" cy="25146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173244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grpId="0" nodeType="clickEffect">
                                  <p:stCondLst>
                                    <p:cond delay="0"/>
                                  </p:stCondLst>
                                  <p:childTnLst>
                                    <p:animEffect transition="out" filter="wipe(left)">
                                      <p:cBhvr>
                                        <p:cTn id="6" dur="1000"/>
                                        <p:tgtEl>
                                          <p:spTgt spid="39"/>
                                        </p:tgtEl>
                                      </p:cBhvr>
                                    </p:animEffect>
                                    <p:set>
                                      <p:cBhvr>
                                        <p:cTn id="7" dur="1" fill="hold">
                                          <p:stCondLst>
                                            <p:cond delay="999"/>
                                          </p:stCondLst>
                                        </p:cTn>
                                        <p:tgtEl>
                                          <p:spTgt spid="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a:ea typeface="宋体" charset="-122"/>
              </a:rPr>
              <a:t>Flip-flops</a:t>
            </a: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Flip-Flops Characteristics</a:t>
            </a:r>
            <a:endParaRPr lang="en-US" altLang="zh-CN" b="1" dirty="0">
              <a:ea typeface="宋体" charset="-122"/>
            </a:endParaRPr>
          </a:p>
        </p:txBody>
      </p:sp>
      <p:sp>
        <p:nvSpPr>
          <p:cNvPr id="37" name="Rectangle 20"/>
          <p:cNvSpPr>
            <a:spLocks noChangeArrowheads="1"/>
          </p:cNvSpPr>
          <p:nvPr/>
        </p:nvSpPr>
        <p:spPr bwMode="auto">
          <a:xfrm>
            <a:off x="1200200" y="2115344"/>
            <a:ext cx="4800600" cy="1295400"/>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40" name="Text Box 2"/>
          <p:cNvSpPr txBox="1">
            <a:spLocks noChangeArrowheads="1"/>
          </p:cNvSpPr>
          <p:nvPr/>
        </p:nvSpPr>
        <p:spPr bwMode="auto">
          <a:xfrm>
            <a:off x="899592" y="2317576"/>
            <a:ext cx="7920880"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1" hangingPunct="1">
              <a:spcBef>
                <a:spcPct val="50000"/>
              </a:spcBef>
            </a:pPr>
            <a:r>
              <a:rPr lang="en-US" altLang="zh-CN" sz="2200" b="1" dirty="0">
                <a:ea typeface="宋体" panose="02010600030101010101" pitchFamily="2" charset="-122"/>
              </a:rPr>
              <a:t>Set-up time</a:t>
            </a:r>
            <a:r>
              <a:rPr lang="en-US" altLang="zh-CN" sz="2200" dirty="0">
                <a:ea typeface="宋体" panose="02010600030101010101" pitchFamily="2" charset="-122"/>
              </a:rPr>
              <a:t> and </a:t>
            </a:r>
            <a:r>
              <a:rPr lang="en-US" altLang="zh-CN" sz="2200" b="1" dirty="0">
                <a:ea typeface="宋体" panose="02010600030101010101" pitchFamily="2" charset="-122"/>
              </a:rPr>
              <a:t>hold time</a:t>
            </a:r>
            <a:r>
              <a:rPr lang="en-US" altLang="zh-CN" sz="2200" dirty="0">
                <a:ea typeface="宋体" panose="02010600030101010101" pitchFamily="2" charset="-122"/>
              </a:rPr>
              <a:t> are times required before and after the clock transition that data must be present to be reliably clocked into the flip-flop.</a:t>
            </a:r>
          </a:p>
        </p:txBody>
      </p:sp>
      <p:graphicFrame>
        <p:nvGraphicFramePr>
          <p:cNvPr id="41" name="Object 22"/>
          <p:cNvGraphicFramePr>
            <a:graphicFrameLocks noChangeAspect="1"/>
          </p:cNvGraphicFramePr>
          <p:nvPr>
            <p:extLst>
              <p:ext uri="{D42A27DB-BD31-4B8C-83A1-F6EECF244321}">
                <p14:modId xmlns:p14="http://schemas.microsoft.com/office/powerpoint/2010/main" val="680128999"/>
              </p:ext>
            </p:extLst>
          </p:nvPr>
        </p:nvGraphicFramePr>
        <p:xfrm>
          <a:off x="4938192" y="3581226"/>
          <a:ext cx="3084513" cy="1179513"/>
        </p:xfrm>
        <a:graphic>
          <a:graphicData uri="http://schemas.openxmlformats.org/presentationml/2006/ole">
            <mc:AlternateContent xmlns:mc="http://schemas.openxmlformats.org/markup-compatibility/2006">
              <mc:Choice xmlns:v="urn:schemas-microsoft-com:vml" Requires="v">
                <p:oleObj spid="_x0000_s186728" name="CorelDRAW" r:id="rId3" imgW="2493906" imgH="953902" progId="CorelDRAW.Graphic.13">
                  <p:embed/>
                </p:oleObj>
              </mc:Choice>
              <mc:Fallback>
                <p:oleObj name="CorelDRAW" r:id="rId3" imgW="2493906" imgH="953902" progId="CorelDRAW.Graphic.1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8192" y="3581226"/>
                        <a:ext cx="3084513" cy="1179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2" name="Object 23"/>
          <p:cNvGraphicFramePr>
            <a:graphicFrameLocks noChangeAspect="1"/>
          </p:cNvGraphicFramePr>
          <p:nvPr>
            <p:extLst>
              <p:ext uri="{D42A27DB-BD31-4B8C-83A1-F6EECF244321}">
                <p14:modId xmlns:p14="http://schemas.microsoft.com/office/powerpoint/2010/main" val="4128831450"/>
              </p:ext>
            </p:extLst>
          </p:nvPr>
        </p:nvGraphicFramePr>
        <p:xfrm>
          <a:off x="4861992" y="5289376"/>
          <a:ext cx="3200400" cy="1252538"/>
        </p:xfrm>
        <a:graphic>
          <a:graphicData uri="http://schemas.openxmlformats.org/presentationml/2006/ole">
            <mc:AlternateContent xmlns:mc="http://schemas.openxmlformats.org/markup-compatibility/2006">
              <mc:Choice xmlns:v="urn:schemas-microsoft-com:vml" Requires="v">
                <p:oleObj spid="_x0000_s186729" name="CorelDRAW" r:id="rId5" imgW="2485885" imgH="971133" progId="CorelDRAW.Graphic.13">
                  <p:embed/>
                </p:oleObj>
              </mc:Choice>
              <mc:Fallback>
                <p:oleObj name="CorelDRAW" r:id="rId5" imgW="2485885" imgH="971133" progId="CorelDRAW.Graphic.1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61992" y="5289376"/>
                        <a:ext cx="3200400" cy="1252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3" name="Text Box 24"/>
          <p:cNvSpPr txBox="1">
            <a:spLocks noChangeArrowheads="1"/>
          </p:cNvSpPr>
          <p:nvPr/>
        </p:nvSpPr>
        <p:spPr bwMode="auto">
          <a:xfrm>
            <a:off x="755576" y="3717032"/>
            <a:ext cx="3649216"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en-US" altLang="zh-CN" sz="2200" b="1" dirty="0">
                <a:ea typeface="宋体" panose="02010600030101010101" pitchFamily="2" charset="-122"/>
              </a:rPr>
              <a:t>Setup time</a:t>
            </a:r>
            <a:r>
              <a:rPr lang="en-US" altLang="zh-CN" sz="2200" dirty="0">
                <a:ea typeface="宋体" panose="02010600030101010101" pitchFamily="2" charset="-122"/>
              </a:rPr>
              <a:t> is the minimum time for the data to be present </a:t>
            </a:r>
            <a:r>
              <a:rPr lang="en-US" altLang="zh-CN" sz="2200" i="1" dirty="0">
                <a:ea typeface="宋体" panose="02010600030101010101" pitchFamily="2" charset="-122"/>
              </a:rPr>
              <a:t>before</a:t>
            </a:r>
            <a:r>
              <a:rPr lang="en-US" altLang="zh-CN" sz="2200" dirty="0">
                <a:ea typeface="宋体" panose="02010600030101010101" pitchFamily="2" charset="-122"/>
              </a:rPr>
              <a:t> the clock. </a:t>
            </a:r>
          </a:p>
        </p:txBody>
      </p:sp>
      <p:sp>
        <p:nvSpPr>
          <p:cNvPr id="44" name="Text Box 25"/>
          <p:cNvSpPr txBox="1">
            <a:spLocks noChangeArrowheads="1"/>
          </p:cNvSpPr>
          <p:nvPr/>
        </p:nvSpPr>
        <p:spPr bwMode="auto">
          <a:xfrm>
            <a:off x="755576" y="5301208"/>
            <a:ext cx="3649216"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en-US" altLang="zh-CN" sz="2200" b="1" dirty="0">
                <a:ea typeface="宋体" panose="02010600030101010101" pitchFamily="2" charset="-122"/>
              </a:rPr>
              <a:t>Hold time</a:t>
            </a:r>
            <a:r>
              <a:rPr lang="en-US" altLang="zh-CN" sz="2200" dirty="0">
                <a:ea typeface="宋体" panose="02010600030101010101" pitchFamily="2" charset="-122"/>
              </a:rPr>
              <a:t> is the minimum time for the data to </a:t>
            </a:r>
            <a:r>
              <a:rPr lang="en-US" altLang="zh-CN" sz="2200" i="1" dirty="0">
                <a:ea typeface="宋体" panose="02010600030101010101" pitchFamily="2" charset="-122"/>
              </a:rPr>
              <a:t>remain</a:t>
            </a:r>
            <a:r>
              <a:rPr lang="en-US" altLang="zh-CN" sz="2200" dirty="0">
                <a:ea typeface="宋体" panose="02010600030101010101" pitchFamily="2" charset="-122"/>
              </a:rPr>
              <a:t> after the clock. </a:t>
            </a:r>
          </a:p>
        </p:txBody>
      </p:sp>
      <p:sp>
        <p:nvSpPr>
          <p:cNvPr id="45" name="Rectangle 26"/>
          <p:cNvSpPr>
            <a:spLocks noChangeArrowheads="1"/>
          </p:cNvSpPr>
          <p:nvPr/>
        </p:nvSpPr>
        <p:spPr bwMode="auto">
          <a:xfrm>
            <a:off x="4480992" y="4190826"/>
            <a:ext cx="3365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i="1">
                <a:solidFill>
                  <a:srgbClr val="000000"/>
                </a:solidFill>
                <a:latin typeface="Times" panose="02020603050405020304" pitchFamily="18" charset="0"/>
                <a:ea typeface="宋体" panose="02010600030101010101" pitchFamily="2" charset="-122"/>
              </a:rPr>
              <a:t>CLK</a:t>
            </a:r>
            <a:endParaRPr lang="en-US" altLang="zh-CN">
              <a:ea typeface="宋体" panose="02010600030101010101" pitchFamily="2" charset="-122"/>
            </a:endParaRPr>
          </a:p>
        </p:txBody>
      </p:sp>
      <p:sp>
        <p:nvSpPr>
          <p:cNvPr id="46" name="Rectangle 27"/>
          <p:cNvSpPr>
            <a:spLocks noChangeArrowheads="1"/>
          </p:cNvSpPr>
          <p:nvPr/>
        </p:nvSpPr>
        <p:spPr bwMode="auto">
          <a:xfrm>
            <a:off x="4709592" y="3657426"/>
            <a:ext cx="128588"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i="1">
                <a:solidFill>
                  <a:srgbClr val="000000"/>
                </a:solidFill>
                <a:latin typeface="Times" panose="02020603050405020304" pitchFamily="18" charset="0"/>
                <a:ea typeface="宋体" panose="02010600030101010101" pitchFamily="2" charset="-122"/>
              </a:rPr>
              <a:t>D</a:t>
            </a:r>
            <a:endParaRPr lang="en-US" altLang="zh-CN">
              <a:ea typeface="宋体" panose="02010600030101010101" pitchFamily="2" charset="-122"/>
            </a:endParaRPr>
          </a:p>
        </p:txBody>
      </p:sp>
      <p:sp>
        <p:nvSpPr>
          <p:cNvPr id="47" name="Rectangle 28"/>
          <p:cNvSpPr>
            <a:spLocks noChangeArrowheads="1"/>
          </p:cNvSpPr>
          <p:nvPr/>
        </p:nvSpPr>
        <p:spPr bwMode="auto">
          <a:xfrm>
            <a:off x="4480992" y="5822776"/>
            <a:ext cx="3365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i="1">
                <a:solidFill>
                  <a:srgbClr val="000000"/>
                </a:solidFill>
                <a:latin typeface="Times" panose="02020603050405020304" pitchFamily="18" charset="0"/>
                <a:ea typeface="宋体" panose="02010600030101010101" pitchFamily="2" charset="-122"/>
              </a:rPr>
              <a:t>CLK</a:t>
            </a:r>
            <a:endParaRPr lang="en-US" altLang="zh-CN">
              <a:ea typeface="宋体" panose="02010600030101010101" pitchFamily="2" charset="-122"/>
            </a:endParaRPr>
          </a:p>
        </p:txBody>
      </p:sp>
      <p:sp>
        <p:nvSpPr>
          <p:cNvPr id="48" name="Rectangle 29"/>
          <p:cNvSpPr>
            <a:spLocks noChangeArrowheads="1"/>
          </p:cNvSpPr>
          <p:nvPr/>
        </p:nvSpPr>
        <p:spPr bwMode="auto">
          <a:xfrm>
            <a:off x="4709592" y="5289376"/>
            <a:ext cx="128588"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i="1">
                <a:solidFill>
                  <a:srgbClr val="000000"/>
                </a:solidFill>
                <a:latin typeface="Times" panose="02020603050405020304" pitchFamily="18" charset="0"/>
                <a:ea typeface="宋体" panose="02010600030101010101" pitchFamily="2" charset="-122"/>
              </a:rPr>
              <a:t>D</a:t>
            </a:r>
            <a:endParaRPr lang="en-US" altLang="zh-CN">
              <a:ea typeface="宋体" panose="02010600030101010101" pitchFamily="2" charset="-122"/>
            </a:endParaRPr>
          </a:p>
        </p:txBody>
      </p:sp>
      <p:sp>
        <p:nvSpPr>
          <p:cNvPr id="49" name="Text Box 30"/>
          <p:cNvSpPr txBox="1">
            <a:spLocks noChangeArrowheads="1"/>
          </p:cNvSpPr>
          <p:nvPr/>
        </p:nvSpPr>
        <p:spPr bwMode="auto">
          <a:xfrm>
            <a:off x="5319192" y="4724226"/>
            <a:ext cx="1524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solidFill>
                  <a:srgbClr val="FF0066"/>
                </a:solidFill>
                <a:ea typeface="宋体" panose="02010600030101010101" pitchFamily="2" charset="-122"/>
              </a:rPr>
              <a:t>Set-up time, </a:t>
            </a:r>
            <a:r>
              <a:rPr lang="en-US" altLang="zh-CN" sz="1600" i="1">
                <a:solidFill>
                  <a:srgbClr val="FF0066"/>
                </a:solidFill>
                <a:ea typeface="宋体" panose="02010600030101010101" pitchFamily="2" charset="-122"/>
              </a:rPr>
              <a:t>t</a:t>
            </a:r>
            <a:r>
              <a:rPr lang="en-US" altLang="zh-CN" sz="1600" i="1" baseline="-25000">
                <a:solidFill>
                  <a:srgbClr val="FF0066"/>
                </a:solidFill>
                <a:ea typeface="宋体" panose="02010600030101010101" pitchFamily="2" charset="-122"/>
              </a:rPr>
              <a:t>s</a:t>
            </a:r>
          </a:p>
        </p:txBody>
      </p:sp>
      <p:sp>
        <p:nvSpPr>
          <p:cNvPr id="50" name="Text Box 31"/>
          <p:cNvSpPr txBox="1">
            <a:spLocks noChangeArrowheads="1"/>
          </p:cNvSpPr>
          <p:nvPr/>
        </p:nvSpPr>
        <p:spPr bwMode="auto">
          <a:xfrm>
            <a:off x="5395392" y="6476826"/>
            <a:ext cx="1524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solidFill>
                  <a:srgbClr val="FF0066"/>
                </a:solidFill>
                <a:ea typeface="宋体" panose="02010600030101010101" pitchFamily="2" charset="-122"/>
              </a:rPr>
              <a:t>Hold time, </a:t>
            </a:r>
            <a:r>
              <a:rPr lang="en-US" altLang="zh-CN" sz="1600" i="1">
                <a:solidFill>
                  <a:srgbClr val="FF0066"/>
                </a:solidFill>
                <a:ea typeface="宋体" panose="02010600030101010101" pitchFamily="2" charset="-122"/>
              </a:rPr>
              <a:t>t</a:t>
            </a:r>
            <a:r>
              <a:rPr lang="en-US" altLang="zh-CN" sz="1600" i="1" baseline="-25000">
                <a:solidFill>
                  <a:srgbClr val="FF0066"/>
                </a:solidFill>
                <a:ea typeface="宋体" panose="02010600030101010101" pitchFamily="2" charset="-122"/>
              </a:rPr>
              <a:t>H</a:t>
            </a:r>
          </a:p>
        </p:txBody>
      </p:sp>
    </p:spTree>
    <p:extLst>
      <p:ext uri="{BB962C8B-B14F-4D97-AF65-F5344CB8AC3E}">
        <p14:creationId xmlns:p14="http://schemas.microsoft.com/office/powerpoint/2010/main" val="1113237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500" fill="hold"/>
                                        <p:tgtEl>
                                          <p:spTgt spid="43"/>
                                        </p:tgtEl>
                                        <p:attrNameLst>
                                          <p:attrName>ppt_x</p:attrName>
                                        </p:attrNameLst>
                                      </p:cBhvr>
                                      <p:tavLst>
                                        <p:tav tm="0">
                                          <p:val>
                                            <p:strVal val="0-#ppt_w/2"/>
                                          </p:val>
                                        </p:tav>
                                        <p:tav tm="100000">
                                          <p:val>
                                            <p:strVal val="#ppt_x"/>
                                          </p:val>
                                        </p:tav>
                                      </p:tavLst>
                                    </p:anim>
                                    <p:anim calcmode="lin" valueType="num">
                                      <p:cBhvr additive="base">
                                        <p:cTn id="8" dur="500" fill="hold"/>
                                        <p:tgtEl>
                                          <p:spTgt spid="43"/>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1"/>
                                        </p:tgtEl>
                                        <p:attrNameLst>
                                          <p:attrName>style.visibility</p:attrName>
                                        </p:attrNameLst>
                                      </p:cBhvr>
                                      <p:to>
                                        <p:strVal val="visible"/>
                                      </p:to>
                                    </p:set>
                                    <p:anim calcmode="lin" valueType="num">
                                      <p:cBhvr additive="base">
                                        <p:cTn id="11" dur="500" fill="hold"/>
                                        <p:tgtEl>
                                          <p:spTgt spid="41"/>
                                        </p:tgtEl>
                                        <p:attrNameLst>
                                          <p:attrName>ppt_x</p:attrName>
                                        </p:attrNameLst>
                                      </p:cBhvr>
                                      <p:tavLst>
                                        <p:tav tm="0">
                                          <p:val>
                                            <p:strVal val="1+#ppt_w/2"/>
                                          </p:val>
                                        </p:tav>
                                        <p:tav tm="100000">
                                          <p:val>
                                            <p:strVal val="#ppt_x"/>
                                          </p:val>
                                        </p:tav>
                                      </p:tavLst>
                                    </p:anim>
                                    <p:anim calcmode="lin" valueType="num">
                                      <p:cBhvr additive="base">
                                        <p:cTn id="12" dur="500" fill="hold"/>
                                        <p:tgtEl>
                                          <p:spTgt spid="41"/>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15" presetClass="entr" presetSubtype="0" fill="hold" grpId="0" nodeType="afterEffect">
                                  <p:stCondLst>
                                    <p:cond delay="0"/>
                                  </p:stCondLst>
                                  <p:childTnLst>
                                    <p:set>
                                      <p:cBhvr>
                                        <p:cTn id="15" dur="1" fill="hold">
                                          <p:stCondLst>
                                            <p:cond delay="0"/>
                                          </p:stCondLst>
                                        </p:cTn>
                                        <p:tgtEl>
                                          <p:spTgt spid="45"/>
                                        </p:tgtEl>
                                        <p:attrNameLst>
                                          <p:attrName>style.visibility</p:attrName>
                                        </p:attrNameLst>
                                      </p:cBhvr>
                                      <p:to>
                                        <p:strVal val="visible"/>
                                      </p:to>
                                    </p:set>
                                    <p:anim calcmode="lin" valueType="num">
                                      <p:cBhvr>
                                        <p:cTn id="16" dur="1000" fill="hold"/>
                                        <p:tgtEl>
                                          <p:spTgt spid="45"/>
                                        </p:tgtEl>
                                        <p:attrNameLst>
                                          <p:attrName>ppt_w</p:attrName>
                                        </p:attrNameLst>
                                      </p:cBhvr>
                                      <p:tavLst>
                                        <p:tav tm="0">
                                          <p:val>
                                            <p:fltVal val="0"/>
                                          </p:val>
                                        </p:tav>
                                        <p:tav tm="100000">
                                          <p:val>
                                            <p:strVal val="#ppt_w"/>
                                          </p:val>
                                        </p:tav>
                                      </p:tavLst>
                                    </p:anim>
                                    <p:anim calcmode="lin" valueType="num">
                                      <p:cBhvr>
                                        <p:cTn id="17" dur="1000" fill="hold"/>
                                        <p:tgtEl>
                                          <p:spTgt spid="45"/>
                                        </p:tgtEl>
                                        <p:attrNameLst>
                                          <p:attrName>ppt_h</p:attrName>
                                        </p:attrNameLst>
                                      </p:cBhvr>
                                      <p:tavLst>
                                        <p:tav tm="0">
                                          <p:val>
                                            <p:fltVal val="0"/>
                                          </p:val>
                                        </p:tav>
                                        <p:tav tm="100000">
                                          <p:val>
                                            <p:strVal val="#ppt_h"/>
                                          </p:val>
                                        </p:tav>
                                      </p:tavLst>
                                    </p:anim>
                                    <p:anim calcmode="lin" valueType="num">
                                      <p:cBhvr>
                                        <p:cTn id="18" dur="1000" fill="hold"/>
                                        <p:tgtEl>
                                          <p:spTgt spid="45"/>
                                        </p:tgtEl>
                                        <p:attrNameLst>
                                          <p:attrName>ppt_x</p:attrName>
                                        </p:attrNameLst>
                                      </p:cBhvr>
                                      <p:tavLst>
                                        <p:tav tm="0" fmla="#ppt_x+(cos(-2*pi*(1-$))*-#ppt_x-sin(-2*pi*(1-$))*(1-#ppt_y))*(1-$)">
                                          <p:val>
                                            <p:fltVal val="0"/>
                                          </p:val>
                                        </p:tav>
                                        <p:tav tm="100000">
                                          <p:val>
                                            <p:fltVal val="1"/>
                                          </p:val>
                                        </p:tav>
                                      </p:tavLst>
                                    </p:anim>
                                    <p:anim calcmode="lin" valueType="num">
                                      <p:cBhvr>
                                        <p:cTn id="19" dur="1000" fill="hold"/>
                                        <p:tgtEl>
                                          <p:spTgt spid="45"/>
                                        </p:tgtEl>
                                        <p:attrNameLst>
                                          <p:attrName>ppt_y</p:attrName>
                                        </p:attrNameLst>
                                      </p:cBhvr>
                                      <p:tavLst>
                                        <p:tav tm="0" fmla="#ppt_y+(sin(-2*pi*(1-$))*-#ppt_x+cos(-2*pi*(1-$))*(1-#ppt_y))*(1-$)">
                                          <p:val>
                                            <p:fltVal val="0"/>
                                          </p:val>
                                        </p:tav>
                                        <p:tav tm="100000">
                                          <p:val>
                                            <p:fltVal val="1"/>
                                          </p:val>
                                        </p:tav>
                                      </p:tavLst>
                                    </p:anim>
                                  </p:childTnLst>
                                </p:cTn>
                              </p:par>
                              <p:par>
                                <p:cTn id="20" presetID="15" presetClass="entr" presetSubtype="0" fill="hold" grpId="0" nodeType="withEffect">
                                  <p:stCondLst>
                                    <p:cond delay="0"/>
                                  </p:stCondLst>
                                  <p:childTnLst>
                                    <p:set>
                                      <p:cBhvr>
                                        <p:cTn id="21" dur="1" fill="hold">
                                          <p:stCondLst>
                                            <p:cond delay="0"/>
                                          </p:stCondLst>
                                        </p:cTn>
                                        <p:tgtEl>
                                          <p:spTgt spid="46"/>
                                        </p:tgtEl>
                                        <p:attrNameLst>
                                          <p:attrName>style.visibility</p:attrName>
                                        </p:attrNameLst>
                                      </p:cBhvr>
                                      <p:to>
                                        <p:strVal val="visible"/>
                                      </p:to>
                                    </p:set>
                                    <p:anim calcmode="lin" valueType="num">
                                      <p:cBhvr>
                                        <p:cTn id="22" dur="1000" fill="hold"/>
                                        <p:tgtEl>
                                          <p:spTgt spid="46"/>
                                        </p:tgtEl>
                                        <p:attrNameLst>
                                          <p:attrName>ppt_w</p:attrName>
                                        </p:attrNameLst>
                                      </p:cBhvr>
                                      <p:tavLst>
                                        <p:tav tm="0">
                                          <p:val>
                                            <p:fltVal val="0"/>
                                          </p:val>
                                        </p:tav>
                                        <p:tav tm="100000">
                                          <p:val>
                                            <p:strVal val="#ppt_w"/>
                                          </p:val>
                                        </p:tav>
                                      </p:tavLst>
                                    </p:anim>
                                    <p:anim calcmode="lin" valueType="num">
                                      <p:cBhvr>
                                        <p:cTn id="23" dur="1000" fill="hold"/>
                                        <p:tgtEl>
                                          <p:spTgt spid="46"/>
                                        </p:tgtEl>
                                        <p:attrNameLst>
                                          <p:attrName>ppt_h</p:attrName>
                                        </p:attrNameLst>
                                      </p:cBhvr>
                                      <p:tavLst>
                                        <p:tav tm="0">
                                          <p:val>
                                            <p:fltVal val="0"/>
                                          </p:val>
                                        </p:tav>
                                        <p:tav tm="100000">
                                          <p:val>
                                            <p:strVal val="#ppt_h"/>
                                          </p:val>
                                        </p:tav>
                                      </p:tavLst>
                                    </p:anim>
                                    <p:anim calcmode="lin" valueType="num">
                                      <p:cBhvr>
                                        <p:cTn id="24" dur="1000" fill="hold"/>
                                        <p:tgtEl>
                                          <p:spTgt spid="46"/>
                                        </p:tgtEl>
                                        <p:attrNameLst>
                                          <p:attrName>ppt_x</p:attrName>
                                        </p:attrNameLst>
                                      </p:cBhvr>
                                      <p:tavLst>
                                        <p:tav tm="0" fmla="#ppt_x+(cos(-2*pi*(1-$))*-#ppt_x-sin(-2*pi*(1-$))*(1-#ppt_y))*(1-$)">
                                          <p:val>
                                            <p:fltVal val="0"/>
                                          </p:val>
                                        </p:tav>
                                        <p:tav tm="100000">
                                          <p:val>
                                            <p:fltVal val="1"/>
                                          </p:val>
                                        </p:tav>
                                      </p:tavLst>
                                    </p:anim>
                                    <p:anim calcmode="lin" valueType="num">
                                      <p:cBhvr>
                                        <p:cTn id="25" dur="1000" fill="hold"/>
                                        <p:tgtEl>
                                          <p:spTgt spid="46"/>
                                        </p:tgtEl>
                                        <p:attrNameLst>
                                          <p:attrName>ppt_y</p:attrName>
                                        </p:attrNameLst>
                                      </p:cBhvr>
                                      <p:tavLst>
                                        <p:tav tm="0" fmla="#ppt_y+(sin(-2*pi*(1-$))*-#ppt_x+cos(-2*pi*(1-$))*(1-#ppt_y))*(1-$)">
                                          <p:val>
                                            <p:fltVal val="0"/>
                                          </p:val>
                                        </p:tav>
                                        <p:tav tm="100000">
                                          <p:val>
                                            <p:fltVal val="1"/>
                                          </p:val>
                                        </p:tav>
                                      </p:tavLst>
                                    </p:anim>
                                  </p:childTnLst>
                                </p:cTn>
                              </p:par>
                            </p:childTnLst>
                          </p:cTn>
                        </p:par>
                        <p:par>
                          <p:cTn id="26" fill="hold">
                            <p:stCondLst>
                              <p:cond delay="1500"/>
                            </p:stCondLst>
                            <p:childTnLst>
                              <p:par>
                                <p:cTn id="27" presetID="37" presetClass="entr" presetSubtype="0" fill="hold" grpId="0" nodeType="afterEffect">
                                  <p:stCondLst>
                                    <p:cond delay="0"/>
                                  </p:stCondLst>
                                  <p:childTnLst>
                                    <p:set>
                                      <p:cBhvr>
                                        <p:cTn id="28" dur="1" fill="hold">
                                          <p:stCondLst>
                                            <p:cond delay="0"/>
                                          </p:stCondLst>
                                        </p:cTn>
                                        <p:tgtEl>
                                          <p:spTgt spid="49"/>
                                        </p:tgtEl>
                                        <p:attrNameLst>
                                          <p:attrName>style.visibility</p:attrName>
                                        </p:attrNameLst>
                                      </p:cBhvr>
                                      <p:to>
                                        <p:strVal val="visible"/>
                                      </p:to>
                                    </p:set>
                                    <p:animEffect transition="in" filter="fade">
                                      <p:cBhvr>
                                        <p:cTn id="29" dur="1000"/>
                                        <p:tgtEl>
                                          <p:spTgt spid="49"/>
                                        </p:tgtEl>
                                      </p:cBhvr>
                                    </p:animEffect>
                                    <p:anim calcmode="lin" valueType="num">
                                      <p:cBhvr>
                                        <p:cTn id="30" dur="1000" fill="hold"/>
                                        <p:tgtEl>
                                          <p:spTgt spid="49"/>
                                        </p:tgtEl>
                                        <p:attrNameLst>
                                          <p:attrName>ppt_x</p:attrName>
                                        </p:attrNameLst>
                                      </p:cBhvr>
                                      <p:tavLst>
                                        <p:tav tm="0">
                                          <p:val>
                                            <p:strVal val="#ppt_x"/>
                                          </p:val>
                                        </p:tav>
                                        <p:tav tm="100000">
                                          <p:val>
                                            <p:strVal val="#ppt_x"/>
                                          </p:val>
                                        </p:tav>
                                      </p:tavLst>
                                    </p:anim>
                                    <p:anim calcmode="lin" valueType="num">
                                      <p:cBhvr>
                                        <p:cTn id="31" dur="900" decel="100000" fill="hold"/>
                                        <p:tgtEl>
                                          <p:spTgt spid="49"/>
                                        </p:tgtEl>
                                        <p:attrNameLst>
                                          <p:attrName>ppt_y</p:attrName>
                                        </p:attrNameLst>
                                      </p:cBhvr>
                                      <p:tavLst>
                                        <p:tav tm="0">
                                          <p:val>
                                            <p:strVal val="#ppt_y+1"/>
                                          </p:val>
                                        </p:tav>
                                        <p:tav tm="100000">
                                          <p:val>
                                            <p:strVal val="#ppt_y-.03"/>
                                          </p:val>
                                        </p:tav>
                                      </p:tavLst>
                                    </p:anim>
                                    <p:anim calcmode="lin" valueType="num">
                                      <p:cBhvr>
                                        <p:cTn id="32" dur="100" accel="100000" fill="hold">
                                          <p:stCondLst>
                                            <p:cond delay="900"/>
                                          </p:stCondLst>
                                        </p:cTn>
                                        <p:tgtEl>
                                          <p:spTgt spid="49"/>
                                        </p:tgtEl>
                                        <p:attrNameLst>
                                          <p:attrName>ppt_y</p:attrName>
                                        </p:attrNameLst>
                                      </p:cBhvr>
                                      <p:tavLst>
                                        <p:tav tm="0">
                                          <p:val>
                                            <p:strVal val="#ppt_y-.03"/>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4"/>
                                        </p:tgtEl>
                                        <p:attrNameLst>
                                          <p:attrName>style.visibility</p:attrName>
                                        </p:attrNameLst>
                                      </p:cBhvr>
                                      <p:to>
                                        <p:strVal val="visible"/>
                                      </p:to>
                                    </p:set>
                                    <p:anim calcmode="lin" valueType="num">
                                      <p:cBhvr additive="base">
                                        <p:cTn id="37" dur="500" fill="hold"/>
                                        <p:tgtEl>
                                          <p:spTgt spid="44"/>
                                        </p:tgtEl>
                                        <p:attrNameLst>
                                          <p:attrName>ppt_x</p:attrName>
                                        </p:attrNameLst>
                                      </p:cBhvr>
                                      <p:tavLst>
                                        <p:tav tm="0">
                                          <p:val>
                                            <p:strVal val="0-#ppt_w/2"/>
                                          </p:val>
                                        </p:tav>
                                        <p:tav tm="100000">
                                          <p:val>
                                            <p:strVal val="#ppt_x"/>
                                          </p:val>
                                        </p:tav>
                                      </p:tavLst>
                                    </p:anim>
                                    <p:anim calcmode="lin" valueType="num">
                                      <p:cBhvr additive="base">
                                        <p:cTn id="38" dur="500" fill="hold"/>
                                        <p:tgtEl>
                                          <p:spTgt spid="44"/>
                                        </p:tgtEl>
                                        <p:attrNameLst>
                                          <p:attrName>ppt_y</p:attrName>
                                        </p:attrNameLst>
                                      </p:cBhvr>
                                      <p:tavLst>
                                        <p:tav tm="0">
                                          <p:val>
                                            <p:strVal val="#ppt_y"/>
                                          </p:val>
                                        </p:tav>
                                        <p:tav tm="100000">
                                          <p:val>
                                            <p:strVal val="#ppt_y"/>
                                          </p:val>
                                        </p:tav>
                                      </p:tavLst>
                                    </p:anim>
                                  </p:childTnLst>
                                </p:cTn>
                              </p:par>
                              <p:par>
                                <p:cTn id="39" presetID="2" presetClass="entr" presetSubtype="2" fill="hold" nodeType="withEffect">
                                  <p:stCondLst>
                                    <p:cond delay="0"/>
                                  </p:stCondLst>
                                  <p:childTnLst>
                                    <p:set>
                                      <p:cBhvr>
                                        <p:cTn id="40" dur="1" fill="hold">
                                          <p:stCondLst>
                                            <p:cond delay="0"/>
                                          </p:stCondLst>
                                        </p:cTn>
                                        <p:tgtEl>
                                          <p:spTgt spid="42"/>
                                        </p:tgtEl>
                                        <p:attrNameLst>
                                          <p:attrName>style.visibility</p:attrName>
                                        </p:attrNameLst>
                                      </p:cBhvr>
                                      <p:to>
                                        <p:strVal val="visible"/>
                                      </p:to>
                                    </p:set>
                                    <p:anim calcmode="lin" valueType="num">
                                      <p:cBhvr additive="base">
                                        <p:cTn id="41" dur="500" fill="hold"/>
                                        <p:tgtEl>
                                          <p:spTgt spid="42"/>
                                        </p:tgtEl>
                                        <p:attrNameLst>
                                          <p:attrName>ppt_x</p:attrName>
                                        </p:attrNameLst>
                                      </p:cBhvr>
                                      <p:tavLst>
                                        <p:tav tm="0">
                                          <p:val>
                                            <p:strVal val="1+#ppt_w/2"/>
                                          </p:val>
                                        </p:tav>
                                        <p:tav tm="100000">
                                          <p:val>
                                            <p:strVal val="#ppt_x"/>
                                          </p:val>
                                        </p:tav>
                                      </p:tavLst>
                                    </p:anim>
                                    <p:anim calcmode="lin" valueType="num">
                                      <p:cBhvr additive="base">
                                        <p:cTn id="42" dur="500" fill="hold"/>
                                        <p:tgtEl>
                                          <p:spTgt spid="42"/>
                                        </p:tgtEl>
                                        <p:attrNameLst>
                                          <p:attrName>ppt_y</p:attrName>
                                        </p:attrNameLst>
                                      </p:cBhvr>
                                      <p:tavLst>
                                        <p:tav tm="0">
                                          <p:val>
                                            <p:strVal val="#ppt_y"/>
                                          </p:val>
                                        </p:tav>
                                        <p:tav tm="100000">
                                          <p:val>
                                            <p:strVal val="#ppt_y"/>
                                          </p:val>
                                        </p:tav>
                                      </p:tavLst>
                                    </p:anim>
                                  </p:childTnLst>
                                </p:cTn>
                              </p:par>
                            </p:childTnLst>
                          </p:cTn>
                        </p:par>
                        <p:par>
                          <p:cTn id="43" fill="hold">
                            <p:stCondLst>
                              <p:cond delay="500"/>
                            </p:stCondLst>
                            <p:childTnLst>
                              <p:par>
                                <p:cTn id="44" presetID="15" presetClass="entr" presetSubtype="0" fill="hold" grpId="0" nodeType="afterEffect">
                                  <p:stCondLst>
                                    <p:cond delay="0"/>
                                  </p:stCondLst>
                                  <p:childTnLst>
                                    <p:set>
                                      <p:cBhvr>
                                        <p:cTn id="45" dur="1" fill="hold">
                                          <p:stCondLst>
                                            <p:cond delay="0"/>
                                          </p:stCondLst>
                                        </p:cTn>
                                        <p:tgtEl>
                                          <p:spTgt spid="47"/>
                                        </p:tgtEl>
                                        <p:attrNameLst>
                                          <p:attrName>style.visibility</p:attrName>
                                        </p:attrNameLst>
                                      </p:cBhvr>
                                      <p:to>
                                        <p:strVal val="visible"/>
                                      </p:to>
                                    </p:set>
                                    <p:anim calcmode="lin" valueType="num">
                                      <p:cBhvr>
                                        <p:cTn id="46" dur="500" fill="hold"/>
                                        <p:tgtEl>
                                          <p:spTgt spid="47"/>
                                        </p:tgtEl>
                                        <p:attrNameLst>
                                          <p:attrName>ppt_w</p:attrName>
                                        </p:attrNameLst>
                                      </p:cBhvr>
                                      <p:tavLst>
                                        <p:tav tm="0">
                                          <p:val>
                                            <p:fltVal val="0"/>
                                          </p:val>
                                        </p:tav>
                                        <p:tav tm="100000">
                                          <p:val>
                                            <p:strVal val="#ppt_w"/>
                                          </p:val>
                                        </p:tav>
                                      </p:tavLst>
                                    </p:anim>
                                    <p:anim calcmode="lin" valueType="num">
                                      <p:cBhvr>
                                        <p:cTn id="47" dur="500" fill="hold"/>
                                        <p:tgtEl>
                                          <p:spTgt spid="47"/>
                                        </p:tgtEl>
                                        <p:attrNameLst>
                                          <p:attrName>ppt_h</p:attrName>
                                        </p:attrNameLst>
                                      </p:cBhvr>
                                      <p:tavLst>
                                        <p:tav tm="0">
                                          <p:val>
                                            <p:fltVal val="0"/>
                                          </p:val>
                                        </p:tav>
                                        <p:tav tm="100000">
                                          <p:val>
                                            <p:strVal val="#ppt_h"/>
                                          </p:val>
                                        </p:tav>
                                      </p:tavLst>
                                    </p:anim>
                                    <p:anim calcmode="lin" valueType="num">
                                      <p:cBhvr>
                                        <p:cTn id="48" dur="500" fill="hold"/>
                                        <p:tgtEl>
                                          <p:spTgt spid="47"/>
                                        </p:tgtEl>
                                        <p:attrNameLst>
                                          <p:attrName>ppt_x</p:attrName>
                                        </p:attrNameLst>
                                      </p:cBhvr>
                                      <p:tavLst>
                                        <p:tav tm="0" fmla="#ppt_x+(cos(-2*pi*(1-$))*-#ppt_x-sin(-2*pi*(1-$))*(1-#ppt_y))*(1-$)">
                                          <p:val>
                                            <p:fltVal val="0"/>
                                          </p:val>
                                        </p:tav>
                                        <p:tav tm="100000">
                                          <p:val>
                                            <p:fltVal val="1"/>
                                          </p:val>
                                        </p:tav>
                                      </p:tavLst>
                                    </p:anim>
                                    <p:anim calcmode="lin" valueType="num">
                                      <p:cBhvr>
                                        <p:cTn id="49" dur="500" fill="hold"/>
                                        <p:tgtEl>
                                          <p:spTgt spid="47"/>
                                        </p:tgtEl>
                                        <p:attrNameLst>
                                          <p:attrName>ppt_y</p:attrName>
                                        </p:attrNameLst>
                                      </p:cBhvr>
                                      <p:tavLst>
                                        <p:tav tm="0" fmla="#ppt_y+(sin(-2*pi*(1-$))*-#ppt_x+cos(-2*pi*(1-$))*(1-#ppt_y))*(1-$)">
                                          <p:val>
                                            <p:fltVal val="0"/>
                                          </p:val>
                                        </p:tav>
                                        <p:tav tm="100000">
                                          <p:val>
                                            <p:fltVal val="1"/>
                                          </p:val>
                                        </p:tav>
                                      </p:tavLst>
                                    </p:anim>
                                  </p:childTnLst>
                                </p:cTn>
                              </p:par>
                              <p:par>
                                <p:cTn id="50" presetID="15" presetClass="entr" presetSubtype="0" fill="hold" grpId="0" nodeType="withEffect">
                                  <p:stCondLst>
                                    <p:cond delay="0"/>
                                  </p:stCondLst>
                                  <p:childTnLst>
                                    <p:set>
                                      <p:cBhvr>
                                        <p:cTn id="51" dur="1" fill="hold">
                                          <p:stCondLst>
                                            <p:cond delay="0"/>
                                          </p:stCondLst>
                                        </p:cTn>
                                        <p:tgtEl>
                                          <p:spTgt spid="48"/>
                                        </p:tgtEl>
                                        <p:attrNameLst>
                                          <p:attrName>style.visibility</p:attrName>
                                        </p:attrNameLst>
                                      </p:cBhvr>
                                      <p:to>
                                        <p:strVal val="visible"/>
                                      </p:to>
                                    </p:set>
                                    <p:anim calcmode="lin" valueType="num">
                                      <p:cBhvr>
                                        <p:cTn id="52" dur="1000" fill="hold"/>
                                        <p:tgtEl>
                                          <p:spTgt spid="48"/>
                                        </p:tgtEl>
                                        <p:attrNameLst>
                                          <p:attrName>ppt_w</p:attrName>
                                        </p:attrNameLst>
                                      </p:cBhvr>
                                      <p:tavLst>
                                        <p:tav tm="0">
                                          <p:val>
                                            <p:fltVal val="0"/>
                                          </p:val>
                                        </p:tav>
                                        <p:tav tm="100000">
                                          <p:val>
                                            <p:strVal val="#ppt_w"/>
                                          </p:val>
                                        </p:tav>
                                      </p:tavLst>
                                    </p:anim>
                                    <p:anim calcmode="lin" valueType="num">
                                      <p:cBhvr>
                                        <p:cTn id="53" dur="1000" fill="hold"/>
                                        <p:tgtEl>
                                          <p:spTgt spid="48"/>
                                        </p:tgtEl>
                                        <p:attrNameLst>
                                          <p:attrName>ppt_h</p:attrName>
                                        </p:attrNameLst>
                                      </p:cBhvr>
                                      <p:tavLst>
                                        <p:tav tm="0">
                                          <p:val>
                                            <p:fltVal val="0"/>
                                          </p:val>
                                        </p:tav>
                                        <p:tav tm="100000">
                                          <p:val>
                                            <p:strVal val="#ppt_h"/>
                                          </p:val>
                                        </p:tav>
                                      </p:tavLst>
                                    </p:anim>
                                    <p:anim calcmode="lin" valueType="num">
                                      <p:cBhvr>
                                        <p:cTn id="54" dur="1000" fill="hold"/>
                                        <p:tgtEl>
                                          <p:spTgt spid="48"/>
                                        </p:tgtEl>
                                        <p:attrNameLst>
                                          <p:attrName>ppt_x</p:attrName>
                                        </p:attrNameLst>
                                      </p:cBhvr>
                                      <p:tavLst>
                                        <p:tav tm="0" fmla="#ppt_x+(cos(-2*pi*(1-$))*-#ppt_x-sin(-2*pi*(1-$))*(1-#ppt_y))*(1-$)">
                                          <p:val>
                                            <p:fltVal val="0"/>
                                          </p:val>
                                        </p:tav>
                                        <p:tav tm="100000">
                                          <p:val>
                                            <p:fltVal val="1"/>
                                          </p:val>
                                        </p:tav>
                                      </p:tavLst>
                                    </p:anim>
                                    <p:anim calcmode="lin" valueType="num">
                                      <p:cBhvr>
                                        <p:cTn id="55" dur="1000" fill="hold"/>
                                        <p:tgtEl>
                                          <p:spTgt spid="48"/>
                                        </p:tgtEl>
                                        <p:attrNameLst>
                                          <p:attrName>ppt_y</p:attrName>
                                        </p:attrNameLst>
                                      </p:cBhvr>
                                      <p:tavLst>
                                        <p:tav tm="0" fmla="#ppt_y+(sin(-2*pi*(1-$))*-#ppt_x+cos(-2*pi*(1-$))*(1-#ppt_y))*(1-$)">
                                          <p:val>
                                            <p:fltVal val="0"/>
                                          </p:val>
                                        </p:tav>
                                        <p:tav tm="100000">
                                          <p:val>
                                            <p:fltVal val="1"/>
                                          </p:val>
                                        </p:tav>
                                      </p:tavLst>
                                    </p:anim>
                                  </p:childTnLst>
                                </p:cTn>
                              </p:par>
                            </p:childTnLst>
                          </p:cTn>
                        </p:par>
                        <p:par>
                          <p:cTn id="56" fill="hold">
                            <p:stCondLst>
                              <p:cond delay="1500"/>
                            </p:stCondLst>
                            <p:childTnLst>
                              <p:par>
                                <p:cTn id="57" presetID="37" presetClass="entr" presetSubtype="0" fill="hold" grpId="0" nodeType="afterEffect">
                                  <p:stCondLst>
                                    <p:cond delay="0"/>
                                  </p:stCondLst>
                                  <p:childTnLst>
                                    <p:set>
                                      <p:cBhvr>
                                        <p:cTn id="58" dur="1" fill="hold">
                                          <p:stCondLst>
                                            <p:cond delay="0"/>
                                          </p:stCondLst>
                                        </p:cTn>
                                        <p:tgtEl>
                                          <p:spTgt spid="50"/>
                                        </p:tgtEl>
                                        <p:attrNameLst>
                                          <p:attrName>style.visibility</p:attrName>
                                        </p:attrNameLst>
                                      </p:cBhvr>
                                      <p:to>
                                        <p:strVal val="visible"/>
                                      </p:to>
                                    </p:set>
                                    <p:animEffect transition="in" filter="fade">
                                      <p:cBhvr>
                                        <p:cTn id="59" dur="1000"/>
                                        <p:tgtEl>
                                          <p:spTgt spid="50"/>
                                        </p:tgtEl>
                                      </p:cBhvr>
                                    </p:animEffect>
                                    <p:anim calcmode="lin" valueType="num">
                                      <p:cBhvr>
                                        <p:cTn id="60" dur="1000" fill="hold"/>
                                        <p:tgtEl>
                                          <p:spTgt spid="50"/>
                                        </p:tgtEl>
                                        <p:attrNameLst>
                                          <p:attrName>ppt_x</p:attrName>
                                        </p:attrNameLst>
                                      </p:cBhvr>
                                      <p:tavLst>
                                        <p:tav tm="0">
                                          <p:val>
                                            <p:strVal val="#ppt_x"/>
                                          </p:val>
                                        </p:tav>
                                        <p:tav tm="100000">
                                          <p:val>
                                            <p:strVal val="#ppt_x"/>
                                          </p:val>
                                        </p:tav>
                                      </p:tavLst>
                                    </p:anim>
                                    <p:anim calcmode="lin" valueType="num">
                                      <p:cBhvr>
                                        <p:cTn id="61" dur="900" decel="100000" fill="hold"/>
                                        <p:tgtEl>
                                          <p:spTgt spid="50"/>
                                        </p:tgtEl>
                                        <p:attrNameLst>
                                          <p:attrName>ppt_y</p:attrName>
                                        </p:attrNameLst>
                                      </p:cBhvr>
                                      <p:tavLst>
                                        <p:tav tm="0">
                                          <p:val>
                                            <p:strVal val="#ppt_y+1"/>
                                          </p:val>
                                        </p:tav>
                                        <p:tav tm="100000">
                                          <p:val>
                                            <p:strVal val="#ppt_y-.03"/>
                                          </p:val>
                                        </p:tav>
                                      </p:tavLst>
                                    </p:anim>
                                    <p:anim calcmode="lin" valueType="num">
                                      <p:cBhvr>
                                        <p:cTn id="62" dur="100" accel="100000" fill="hold">
                                          <p:stCondLst>
                                            <p:cond delay="900"/>
                                          </p:stCondLst>
                                        </p:cTn>
                                        <p:tgtEl>
                                          <p:spTgt spid="50"/>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p:bldP spid="45" grpId="0"/>
      <p:bldP spid="46" grpId="0"/>
      <p:bldP spid="47" grpId="0"/>
      <p:bldP spid="48" grpId="0"/>
      <p:bldP spid="49" grpId="0"/>
      <p:bldP spid="5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a:ea typeface="宋体" charset="-122"/>
              </a:rPr>
              <a:t>Flip-flops</a:t>
            </a: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Flip-Flops Characteristics</a:t>
            </a:r>
            <a:endParaRPr lang="en-US" altLang="zh-CN" b="1" dirty="0">
              <a:ea typeface="宋体" charset="-122"/>
            </a:endParaRPr>
          </a:p>
        </p:txBody>
      </p:sp>
      <p:sp>
        <p:nvSpPr>
          <p:cNvPr id="37" name="Rectangle 20"/>
          <p:cNvSpPr>
            <a:spLocks noChangeArrowheads="1"/>
          </p:cNvSpPr>
          <p:nvPr/>
        </p:nvSpPr>
        <p:spPr bwMode="auto">
          <a:xfrm>
            <a:off x="1200200" y="2115344"/>
            <a:ext cx="4800600" cy="1295400"/>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17" name="Text Box 2"/>
          <p:cNvSpPr txBox="1">
            <a:spLocks noChangeArrowheads="1"/>
          </p:cNvSpPr>
          <p:nvPr/>
        </p:nvSpPr>
        <p:spPr bwMode="auto">
          <a:xfrm>
            <a:off x="908248" y="2270482"/>
            <a:ext cx="7984232"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1" hangingPunct="1">
              <a:spcBef>
                <a:spcPts val="0"/>
              </a:spcBef>
            </a:pPr>
            <a:r>
              <a:rPr lang="en-US" altLang="zh-CN" sz="2200" b="1" dirty="0" smtClean="0">
                <a:ea typeface="宋体" panose="02010600030101010101" pitchFamily="2" charset="-122"/>
              </a:rPr>
              <a:t>Maximum </a:t>
            </a:r>
            <a:r>
              <a:rPr lang="en-US" altLang="zh-CN" sz="2200" b="1" dirty="0">
                <a:ea typeface="宋体" panose="02010600030101010101" pitchFamily="2" charset="-122"/>
              </a:rPr>
              <a:t>clock frequency</a:t>
            </a:r>
            <a:endParaRPr lang="en-US" altLang="zh-CN" sz="2200" dirty="0" smtClean="0">
              <a:ea typeface="宋体" panose="02010600030101010101" pitchFamily="2" charset="-122"/>
            </a:endParaRPr>
          </a:p>
          <a:p>
            <a:pPr algn="just" eaLnBrk="1" hangingPunct="1">
              <a:spcBef>
                <a:spcPts val="0"/>
              </a:spcBef>
            </a:pPr>
            <a:r>
              <a:rPr lang="en-US" altLang="zh-CN" sz="2200" dirty="0" smtClean="0">
                <a:ea typeface="宋体" panose="02010600030101010101" pitchFamily="2" charset="-122"/>
              </a:rPr>
              <a:t>The highest rate at which a flip-flop can be reliably triggered</a:t>
            </a:r>
          </a:p>
        </p:txBody>
      </p:sp>
      <p:sp>
        <p:nvSpPr>
          <p:cNvPr id="8" name="Text Box 2"/>
          <p:cNvSpPr txBox="1">
            <a:spLocks noChangeArrowheads="1"/>
          </p:cNvSpPr>
          <p:nvPr/>
        </p:nvSpPr>
        <p:spPr bwMode="auto">
          <a:xfrm>
            <a:off x="899592" y="3185100"/>
            <a:ext cx="7984232"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1" hangingPunct="1">
              <a:spcBef>
                <a:spcPts val="0"/>
              </a:spcBef>
            </a:pPr>
            <a:r>
              <a:rPr lang="en-US" altLang="zh-CN" sz="2200" dirty="0" smtClean="0">
                <a:ea typeface="宋体" panose="02010600030101010101" pitchFamily="2" charset="-122"/>
              </a:rPr>
              <a:t>M</a:t>
            </a:r>
            <a:r>
              <a:rPr lang="en-US" altLang="zh-CN" sz="2200" b="1" dirty="0" smtClean="0">
                <a:ea typeface="宋体" panose="02010600030101010101" pitchFamily="2" charset="-122"/>
              </a:rPr>
              <a:t>inimum </a:t>
            </a:r>
            <a:r>
              <a:rPr lang="en-US" altLang="zh-CN" sz="2200" b="1" dirty="0">
                <a:ea typeface="宋体" panose="02010600030101010101" pitchFamily="2" charset="-122"/>
              </a:rPr>
              <a:t>pulse </a:t>
            </a:r>
            <a:r>
              <a:rPr lang="en-US" altLang="zh-CN" sz="2200" b="1" dirty="0" smtClean="0">
                <a:ea typeface="宋体" panose="02010600030101010101" pitchFamily="2" charset="-122"/>
              </a:rPr>
              <a:t>widths</a:t>
            </a:r>
          </a:p>
          <a:p>
            <a:pPr algn="just" eaLnBrk="1" hangingPunct="1">
              <a:spcBef>
                <a:spcPts val="0"/>
              </a:spcBef>
            </a:pPr>
            <a:r>
              <a:rPr lang="en-US" altLang="zh-CN" sz="2200" dirty="0" smtClean="0">
                <a:ea typeface="宋体" panose="02010600030101010101" pitchFamily="2" charset="-122"/>
              </a:rPr>
              <a:t>Specified by the manufacture for the clock, preset and clear inputs</a:t>
            </a:r>
            <a:endParaRPr lang="en-US" altLang="zh-CN" sz="2200" dirty="0">
              <a:ea typeface="宋体" panose="02010600030101010101" pitchFamily="2" charset="-122"/>
            </a:endParaRPr>
          </a:p>
          <a:p>
            <a:pPr algn="just" eaLnBrk="1" hangingPunct="1">
              <a:spcBef>
                <a:spcPts val="0"/>
              </a:spcBef>
            </a:pPr>
            <a:r>
              <a:rPr lang="en-US" altLang="zh-CN" sz="2200" dirty="0" smtClean="0">
                <a:ea typeface="宋体" panose="02010600030101010101" pitchFamily="2" charset="-122"/>
              </a:rPr>
              <a:t>for </a:t>
            </a:r>
            <a:r>
              <a:rPr lang="en-US" altLang="zh-CN" sz="2200" dirty="0">
                <a:ea typeface="宋体" panose="02010600030101010101" pitchFamily="2" charset="-122"/>
              </a:rPr>
              <a:t>various </a:t>
            </a:r>
            <a:r>
              <a:rPr lang="en-US" altLang="zh-CN" sz="2200" dirty="0" smtClean="0">
                <a:ea typeface="宋体" panose="02010600030101010101" pitchFamily="2" charset="-122"/>
              </a:rPr>
              <a:t>inputs</a:t>
            </a:r>
          </a:p>
        </p:txBody>
      </p:sp>
      <p:sp>
        <p:nvSpPr>
          <p:cNvPr id="9" name="Text Box 2"/>
          <p:cNvSpPr txBox="1">
            <a:spLocks noChangeArrowheads="1"/>
          </p:cNvSpPr>
          <p:nvPr/>
        </p:nvSpPr>
        <p:spPr bwMode="auto">
          <a:xfrm>
            <a:off x="899592" y="4409236"/>
            <a:ext cx="7984232"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1" hangingPunct="1">
              <a:spcBef>
                <a:spcPts val="0"/>
              </a:spcBef>
            </a:pPr>
            <a:r>
              <a:rPr lang="en-US" altLang="zh-CN" sz="2200" b="1" dirty="0" smtClean="0">
                <a:ea typeface="宋体" panose="02010600030101010101" pitchFamily="2" charset="-122"/>
              </a:rPr>
              <a:t>Power dissipation</a:t>
            </a:r>
          </a:p>
          <a:p>
            <a:pPr algn="just" eaLnBrk="1" hangingPunct="1">
              <a:spcBef>
                <a:spcPts val="0"/>
              </a:spcBef>
            </a:pPr>
            <a:r>
              <a:rPr lang="en-US" altLang="zh-CN" sz="2200" dirty="0" smtClean="0">
                <a:ea typeface="宋体" panose="02010600030101010101" pitchFamily="2" charset="-122"/>
              </a:rPr>
              <a:t>The </a:t>
            </a:r>
            <a:r>
              <a:rPr lang="en-US" altLang="zh-CN" sz="2200" dirty="0">
                <a:ea typeface="宋体" panose="02010600030101010101" pitchFamily="2" charset="-122"/>
              </a:rPr>
              <a:t>power dissipation is the product of the supply voltage and the average current required.</a:t>
            </a:r>
          </a:p>
        </p:txBody>
      </p:sp>
    </p:spTree>
    <p:extLst>
      <p:ext uri="{BB962C8B-B14F-4D97-AF65-F5344CB8AC3E}">
        <p14:creationId xmlns:p14="http://schemas.microsoft.com/office/powerpoint/2010/main" val="3414997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a:ea typeface="宋体" charset="-122"/>
              </a:rPr>
              <a:t>Flip-flops</a:t>
            </a: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Flip-Flops Applications</a:t>
            </a:r>
            <a:endParaRPr lang="en-US" altLang="zh-CN" b="1" dirty="0">
              <a:ea typeface="宋体" charset="-122"/>
            </a:endParaRPr>
          </a:p>
        </p:txBody>
      </p:sp>
      <p:sp>
        <p:nvSpPr>
          <p:cNvPr id="37" name="Rectangle 20"/>
          <p:cNvSpPr>
            <a:spLocks noChangeArrowheads="1"/>
          </p:cNvSpPr>
          <p:nvPr/>
        </p:nvSpPr>
        <p:spPr bwMode="auto">
          <a:xfrm>
            <a:off x="1200200" y="2115344"/>
            <a:ext cx="4800600" cy="1295400"/>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9" name="Text Box 12"/>
          <p:cNvSpPr txBox="1">
            <a:spLocks noChangeArrowheads="1"/>
          </p:cNvSpPr>
          <p:nvPr/>
        </p:nvSpPr>
        <p:spPr bwMode="auto">
          <a:xfrm>
            <a:off x="856456" y="2348880"/>
            <a:ext cx="60198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en-US" altLang="zh-CN" sz="2200" dirty="0">
                <a:ea typeface="宋体" panose="02010600030101010101" pitchFamily="2" charset="-122"/>
              </a:rPr>
              <a:t>Principal flip-flop applications are for temporary data storage, as  frequency dividers, and in </a:t>
            </a:r>
            <a:r>
              <a:rPr lang="en-US" altLang="zh-CN" sz="2200" dirty="0" smtClean="0">
                <a:ea typeface="宋体" panose="02010600030101010101" pitchFamily="2" charset="-122"/>
              </a:rPr>
              <a:t>counters</a:t>
            </a:r>
            <a:endParaRPr lang="en-US" altLang="zh-CN" sz="2200" dirty="0">
              <a:ea typeface="宋体" panose="02010600030101010101" pitchFamily="2" charset="-122"/>
            </a:endParaRPr>
          </a:p>
        </p:txBody>
      </p:sp>
      <p:sp>
        <p:nvSpPr>
          <p:cNvPr id="10" name="Text Box 14"/>
          <p:cNvSpPr txBox="1">
            <a:spLocks noChangeArrowheads="1"/>
          </p:cNvSpPr>
          <p:nvPr/>
        </p:nvSpPr>
        <p:spPr bwMode="auto">
          <a:xfrm>
            <a:off x="899592" y="3645024"/>
            <a:ext cx="5647184"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en-US" altLang="zh-CN" sz="2200" dirty="0">
                <a:ea typeface="宋体" panose="02010600030101010101" pitchFamily="2" charset="-122"/>
              </a:rPr>
              <a:t>Typically, for </a:t>
            </a:r>
            <a:r>
              <a:rPr lang="en-US" altLang="zh-CN" sz="2200" b="1" dirty="0">
                <a:ea typeface="宋体" panose="02010600030101010101" pitchFamily="2" charset="-122"/>
              </a:rPr>
              <a:t>data storage</a:t>
            </a:r>
            <a:r>
              <a:rPr lang="en-US" altLang="zh-CN" sz="2200" dirty="0">
                <a:ea typeface="宋体" panose="02010600030101010101" pitchFamily="2" charset="-122"/>
              </a:rPr>
              <a:t> applications, a group of flip-flops are connected to parallel data lines and clocked together. Data is stored until the next clock pulse.</a:t>
            </a:r>
          </a:p>
        </p:txBody>
      </p:sp>
      <p:graphicFrame>
        <p:nvGraphicFramePr>
          <p:cNvPr id="11" name="Object 17"/>
          <p:cNvGraphicFramePr>
            <a:graphicFrameLocks noChangeAspect="1"/>
          </p:cNvGraphicFramePr>
          <p:nvPr>
            <p:extLst>
              <p:ext uri="{D42A27DB-BD31-4B8C-83A1-F6EECF244321}">
                <p14:modId xmlns:p14="http://schemas.microsoft.com/office/powerpoint/2010/main" val="3827984028"/>
              </p:ext>
            </p:extLst>
          </p:nvPr>
        </p:nvGraphicFramePr>
        <p:xfrm>
          <a:off x="6927776" y="2742456"/>
          <a:ext cx="887413" cy="3886200"/>
        </p:xfrm>
        <a:graphic>
          <a:graphicData uri="http://schemas.openxmlformats.org/presentationml/2006/ole">
            <mc:AlternateContent xmlns:mc="http://schemas.openxmlformats.org/markup-compatibility/2006">
              <mc:Choice xmlns:v="urn:schemas-microsoft-com:vml" Requires="v">
                <p:oleObj spid="_x0000_s188588" name="CorelDRAW" r:id="rId3" imgW="901566" imgH="3948257" progId="CorelDRAW.Graphic.13">
                  <p:embed/>
                </p:oleObj>
              </mc:Choice>
              <mc:Fallback>
                <p:oleObj name="CorelDRAW" r:id="rId3" imgW="901566" imgH="3948257" progId="CorelDRAW.Graphic.1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27776" y="2742456"/>
                        <a:ext cx="887413"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Text Box 18"/>
          <p:cNvSpPr txBox="1">
            <a:spLocks noChangeArrowheads="1"/>
          </p:cNvSpPr>
          <p:nvPr/>
        </p:nvSpPr>
        <p:spPr bwMode="auto">
          <a:xfrm>
            <a:off x="5327576" y="5028456"/>
            <a:ext cx="12192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solidFill>
                  <a:srgbClr val="FF0000"/>
                </a:solidFill>
                <a:ea typeface="宋体" panose="02010600030101010101" pitchFamily="2" charset="-122"/>
              </a:rPr>
              <a:t>Parallel data input lines</a:t>
            </a:r>
          </a:p>
        </p:txBody>
      </p:sp>
      <p:sp>
        <p:nvSpPr>
          <p:cNvPr id="13" name="Line 19"/>
          <p:cNvSpPr>
            <a:spLocks noChangeShapeType="1"/>
          </p:cNvSpPr>
          <p:nvPr/>
        </p:nvSpPr>
        <p:spPr bwMode="auto">
          <a:xfrm>
            <a:off x="6502326" y="5342781"/>
            <a:ext cx="425450" cy="447675"/>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20"/>
          <p:cNvSpPr>
            <a:spLocks noChangeShapeType="1"/>
          </p:cNvSpPr>
          <p:nvPr/>
        </p:nvSpPr>
        <p:spPr bwMode="auto">
          <a:xfrm flipV="1">
            <a:off x="6534076" y="4952256"/>
            <a:ext cx="317500" cy="300038"/>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21"/>
          <p:cNvSpPr>
            <a:spLocks noChangeShapeType="1"/>
          </p:cNvSpPr>
          <p:nvPr/>
        </p:nvSpPr>
        <p:spPr bwMode="auto">
          <a:xfrm flipV="1">
            <a:off x="6529314" y="3885456"/>
            <a:ext cx="398462" cy="1293813"/>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Line 22"/>
          <p:cNvSpPr>
            <a:spLocks noChangeShapeType="1"/>
          </p:cNvSpPr>
          <p:nvPr/>
        </p:nvSpPr>
        <p:spPr bwMode="auto">
          <a:xfrm flipV="1">
            <a:off x="6546776" y="2971056"/>
            <a:ext cx="381000" cy="2057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Text Box 23"/>
          <p:cNvSpPr txBox="1">
            <a:spLocks noChangeArrowheads="1"/>
          </p:cNvSpPr>
          <p:nvPr/>
        </p:nvSpPr>
        <p:spPr bwMode="auto">
          <a:xfrm>
            <a:off x="6318176" y="5866656"/>
            <a:ext cx="685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solidFill>
                  <a:srgbClr val="FF0000"/>
                </a:solidFill>
                <a:ea typeface="宋体" panose="02010600030101010101" pitchFamily="2" charset="-122"/>
              </a:rPr>
              <a:t>Clock</a:t>
            </a:r>
          </a:p>
        </p:txBody>
      </p:sp>
      <p:sp>
        <p:nvSpPr>
          <p:cNvPr id="21" name="Text Box 24"/>
          <p:cNvSpPr txBox="1">
            <a:spLocks noChangeArrowheads="1"/>
          </p:cNvSpPr>
          <p:nvPr/>
        </p:nvSpPr>
        <p:spPr bwMode="auto">
          <a:xfrm>
            <a:off x="6318176" y="6368306"/>
            <a:ext cx="1066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solidFill>
                  <a:srgbClr val="FF0000"/>
                </a:solidFill>
                <a:ea typeface="宋体" panose="02010600030101010101" pitchFamily="2" charset="-122"/>
              </a:rPr>
              <a:t>Clear</a:t>
            </a:r>
          </a:p>
        </p:txBody>
      </p:sp>
      <p:sp>
        <p:nvSpPr>
          <p:cNvPr id="22" name="Text Box 25"/>
          <p:cNvSpPr txBox="1">
            <a:spLocks noChangeArrowheads="1"/>
          </p:cNvSpPr>
          <p:nvPr/>
        </p:nvSpPr>
        <p:spPr bwMode="auto">
          <a:xfrm>
            <a:off x="7461176" y="2132856"/>
            <a:ext cx="9144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solidFill>
                  <a:srgbClr val="FF0000"/>
                </a:solidFill>
                <a:ea typeface="宋体" panose="02010600030101010101" pitchFamily="2" charset="-122"/>
              </a:rPr>
              <a:t>Output lines</a:t>
            </a:r>
          </a:p>
        </p:txBody>
      </p:sp>
      <p:sp>
        <p:nvSpPr>
          <p:cNvPr id="23" name="Line 26"/>
          <p:cNvSpPr>
            <a:spLocks noChangeShapeType="1"/>
          </p:cNvSpPr>
          <p:nvPr/>
        </p:nvSpPr>
        <p:spPr bwMode="auto">
          <a:xfrm flipH="1">
            <a:off x="7765976" y="2666256"/>
            <a:ext cx="7620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Text Box 27"/>
          <p:cNvSpPr txBox="1">
            <a:spLocks noChangeArrowheads="1"/>
          </p:cNvSpPr>
          <p:nvPr/>
        </p:nvSpPr>
        <p:spPr bwMode="auto">
          <a:xfrm>
            <a:off x="7765976" y="2666256"/>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FF0000"/>
                </a:solidFill>
                <a:ea typeface="宋体" panose="02010600030101010101" pitchFamily="2" charset="-122"/>
              </a:rPr>
              <a:t>Q</a:t>
            </a:r>
            <a:r>
              <a:rPr lang="en-US" altLang="zh-CN" sz="1600" baseline="-25000">
                <a:solidFill>
                  <a:srgbClr val="FF0000"/>
                </a:solidFill>
                <a:ea typeface="宋体" panose="02010600030101010101" pitchFamily="2" charset="-122"/>
              </a:rPr>
              <a:t>0</a:t>
            </a:r>
          </a:p>
        </p:txBody>
      </p:sp>
      <p:sp>
        <p:nvSpPr>
          <p:cNvPr id="25" name="Text Box 28"/>
          <p:cNvSpPr txBox="1">
            <a:spLocks noChangeArrowheads="1"/>
          </p:cNvSpPr>
          <p:nvPr/>
        </p:nvSpPr>
        <p:spPr bwMode="auto">
          <a:xfrm>
            <a:off x="7765976" y="3625106"/>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FF0000"/>
                </a:solidFill>
                <a:ea typeface="宋体" panose="02010600030101010101" pitchFamily="2" charset="-122"/>
              </a:rPr>
              <a:t>Q</a:t>
            </a:r>
            <a:r>
              <a:rPr lang="en-US" altLang="zh-CN" sz="1600" baseline="-25000">
                <a:solidFill>
                  <a:srgbClr val="FF0000"/>
                </a:solidFill>
                <a:ea typeface="宋体" panose="02010600030101010101" pitchFamily="2" charset="-122"/>
              </a:rPr>
              <a:t>1</a:t>
            </a:r>
          </a:p>
        </p:txBody>
      </p:sp>
      <p:sp>
        <p:nvSpPr>
          <p:cNvPr id="26" name="Text Box 29"/>
          <p:cNvSpPr txBox="1">
            <a:spLocks noChangeArrowheads="1"/>
          </p:cNvSpPr>
          <p:nvPr/>
        </p:nvSpPr>
        <p:spPr bwMode="auto">
          <a:xfrm>
            <a:off x="7765976" y="4583956"/>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FF0000"/>
                </a:solidFill>
                <a:ea typeface="宋体" panose="02010600030101010101" pitchFamily="2" charset="-122"/>
              </a:rPr>
              <a:t>Q</a:t>
            </a:r>
            <a:r>
              <a:rPr lang="en-US" altLang="zh-CN" sz="1600" baseline="-25000">
                <a:solidFill>
                  <a:srgbClr val="FF0000"/>
                </a:solidFill>
                <a:ea typeface="宋体" panose="02010600030101010101" pitchFamily="2" charset="-122"/>
              </a:rPr>
              <a:t>2</a:t>
            </a:r>
          </a:p>
        </p:txBody>
      </p:sp>
      <p:sp>
        <p:nvSpPr>
          <p:cNvPr id="27" name="Text Box 30"/>
          <p:cNvSpPr txBox="1">
            <a:spLocks noChangeArrowheads="1"/>
          </p:cNvSpPr>
          <p:nvPr/>
        </p:nvSpPr>
        <p:spPr bwMode="auto">
          <a:xfrm>
            <a:off x="7765976" y="5542806"/>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FF0000"/>
                </a:solidFill>
                <a:ea typeface="宋体" panose="02010600030101010101" pitchFamily="2" charset="-122"/>
              </a:rPr>
              <a:t>Q</a:t>
            </a:r>
            <a:r>
              <a:rPr lang="en-US" altLang="zh-CN" sz="1600" baseline="-25000">
                <a:solidFill>
                  <a:srgbClr val="FF0000"/>
                </a:solidFill>
                <a:ea typeface="宋体" panose="02010600030101010101" pitchFamily="2" charset="-122"/>
              </a:rPr>
              <a:t>3</a:t>
            </a:r>
          </a:p>
        </p:txBody>
      </p:sp>
    </p:spTree>
    <p:extLst>
      <p:ext uri="{BB962C8B-B14F-4D97-AF65-F5344CB8AC3E}">
        <p14:creationId xmlns:p14="http://schemas.microsoft.com/office/powerpoint/2010/main" val="2265686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1+#ppt_w/2"/>
                                          </p:val>
                                        </p:tav>
                                        <p:tav tm="100000">
                                          <p:val>
                                            <p:strVal val="#ppt_x"/>
                                          </p:val>
                                        </p:tav>
                                      </p:tavLst>
                                    </p:anim>
                                    <p:anim calcmode="lin" valueType="num">
                                      <p:cBhvr additive="base">
                                        <p:cTn id="13" dur="500" fill="hold"/>
                                        <p:tgtEl>
                                          <p:spTgt spid="11"/>
                                        </p:tgtEl>
                                        <p:attrNameLst>
                                          <p:attrName>ppt_y</p:attrName>
                                        </p:attrNameLst>
                                      </p:cBhvr>
                                      <p:tavLst>
                                        <p:tav tm="0">
                                          <p:val>
                                            <p:strVal val="#ppt_y"/>
                                          </p:val>
                                        </p:tav>
                                        <p:tav tm="100000">
                                          <p:val>
                                            <p:strVal val="#ppt_y"/>
                                          </p:val>
                                        </p:tav>
                                      </p:tavLst>
                                    </p:anim>
                                  </p:childTnLst>
                                </p:cTn>
                              </p:par>
                              <p:par>
                                <p:cTn id="14" presetID="2" presetClass="entr" presetSubtype="12"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fill="hold"/>
                                        <p:tgtEl>
                                          <p:spTgt spid="12"/>
                                        </p:tgtEl>
                                        <p:attrNameLst>
                                          <p:attrName>ppt_x</p:attrName>
                                        </p:attrNameLst>
                                      </p:cBhvr>
                                      <p:tavLst>
                                        <p:tav tm="0">
                                          <p:val>
                                            <p:strVal val="0-#ppt_w/2"/>
                                          </p:val>
                                        </p:tav>
                                        <p:tav tm="100000">
                                          <p:val>
                                            <p:strVal val="#ppt_x"/>
                                          </p:val>
                                        </p:tav>
                                      </p:tavLst>
                                    </p:anim>
                                    <p:anim calcmode="lin" valueType="num">
                                      <p:cBhvr additive="base">
                                        <p:cTn id="17" dur="500" fill="hold"/>
                                        <p:tgtEl>
                                          <p:spTgt spid="12"/>
                                        </p:tgtEl>
                                        <p:attrNameLst>
                                          <p:attrName>ppt_y</p:attrName>
                                        </p:attrNameLst>
                                      </p:cBhvr>
                                      <p:tavLst>
                                        <p:tav tm="0">
                                          <p:val>
                                            <p:strVal val="1+#ppt_h/2"/>
                                          </p:val>
                                        </p:tav>
                                        <p:tav tm="100000">
                                          <p:val>
                                            <p:strVal val="#ppt_y"/>
                                          </p:val>
                                        </p:tav>
                                      </p:tavLst>
                                    </p:anim>
                                  </p:childTnLst>
                                </p:cTn>
                              </p:par>
                              <p:par>
                                <p:cTn id="18" presetID="2" presetClass="entr" presetSubtype="12" fill="hold" grpId="0" nodeType="withEffect">
                                  <p:stCondLst>
                                    <p:cond delay="0"/>
                                  </p:stCondLst>
                                  <p:childTnLst>
                                    <p:set>
                                      <p:cBhvr>
                                        <p:cTn id="19" dur="1" fill="hold">
                                          <p:stCondLst>
                                            <p:cond delay="0"/>
                                          </p:stCondLst>
                                        </p:cTn>
                                        <p:tgtEl>
                                          <p:spTgt spid="20"/>
                                        </p:tgtEl>
                                        <p:attrNameLst>
                                          <p:attrName>style.visibility</p:attrName>
                                        </p:attrNameLst>
                                      </p:cBhvr>
                                      <p:to>
                                        <p:strVal val="visible"/>
                                      </p:to>
                                    </p:set>
                                    <p:anim calcmode="lin" valueType="num">
                                      <p:cBhvr additive="base">
                                        <p:cTn id="20" dur="500" fill="hold"/>
                                        <p:tgtEl>
                                          <p:spTgt spid="20"/>
                                        </p:tgtEl>
                                        <p:attrNameLst>
                                          <p:attrName>ppt_x</p:attrName>
                                        </p:attrNameLst>
                                      </p:cBhvr>
                                      <p:tavLst>
                                        <p:tav tm="0">
                                          <p:val>
                                            <p:strVal val="0-#ppt_w/2"/>
                                          </p:val>
                                        </p:tav>
                                        <p:tav tm="100000">
                                          <p:val>
                                            <p:strVal val="#ppt_x"/>
                                          </p:val>
                                        </p:tav>
                                      </p:tavLst>
                                    </p:anim>
                                    <p:anim calcmode="lin" valueType="num">
                                      <p:cBhvr additive="base">
                                        <p:cTn id="21" dur="500" fill="hold"/>
                                        <p:tgtEl>
                                          <p:spTgt spid="20"/>
                                        </p:tgtEl>
                                        <p:attrNameLst>
                                          <p:attrName>ppt_y</p:attrName>
                                        </p:attrNameLst>
                                      </p:cBhvr>
                                      <p:tavLst>
                                        <p:tav tm="0">
                                          <p:val>
                                            <p:strVal val="1+#ppt_h/2"/>
                                          </p:val>
                                        </p:tav>
                                        <p:tav tm="100000">
                                          <p:val>
                                            <p:strVal val="#ppt_y"/>
                                          </p:val>
                                        </p:tav>
                                      </p:tavLst>
                                    </p:anim>
                                  </p:childTnLst>
                                </p:cTn>
                              </p:par>
                              <p:par>
                                <p:cTn id="22" presetID="2" presetClass="entr" presetSubtype="12"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 calcmode="lin" valueType="num">
                                      <p:cBhvr additive="base">
                                        <p:cTn id="24" dur="500" fill="hold"/>
                                        <p:tgtEl>
                                          <p:spTgt spid="21"/>
                                        </p:tgtEl>
                                        <p:attrNameLst>
                                          <p:attrName>ppt_x</p:attrName>
                                        </p:attrNameLst>
                                      </p:cBhvr>
                                      <p:tavLst>
                                        <p:tav tm="0">
                                          <p:val>
                                            <p:strVal val="0-#ppt_w/2"/>
                                          </p:val>
                                        </p:tav>
                                        <p:tav tm="100000">
                                          <p:val>
                                            <p:strVal val="#ppt_x"/>
                                          </p:val>
                                        </p:tav>
                                      </p:tavLst>
                                    </p:anim>
                                    <p:anim calcmode="lin" valueType="num">
                                      <p:cBhvr additive="base">
                                        <p:cTn id="25" dur="500" fill="hold"/>
                                        <p:tgtEl>
                                          <p:spTgt spid="21"/>
                                        </p:tgtEl>
                                        <p:attrNameLst>
                                          <p:attrName>ppt_y</p:attrName>
                                        </p:attrNameLst>
                                      </p:cBhvr>
                                      <p:tavLst>
                                        <p:tav tm="0">
                                          <p:val>
                                            <p:strVal val="1+#ppt_h/2"/>
                                          </p:val>
                                        </p:tav>
                                        <p:tav tm="100000">
                                          <p:val>
                                            <p:strVal val="#ppt_y"/>
                                          </p:val>
                                        </p:tav>
                                      </p:tavLst>
                                    </p:anim>
                                  </p:childTnLst>
                                </p:cTn>
                              </p:par>
                              <p:par>
                                <p:cTn id="26" presetID="2" presetClass="entr" presetSubtype="2"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 calcmode="lin" valueType="num">
                                      <p:cBhvr additive="base">
                                        <p:cTn id="28" dur="500" fill="hold"/>
                                        <p:tgtEl>
                                          <p:spTgt spid="22"/>
                                        </p:tgtEl>
                                        <p:attrNameLst>
                                          <p:attrName>ppt_x</p:attrName>
                                        </p:attrNameLst>
                                      </p:cBhvr>
                                      <p:tavLst>
                                        <p:tav tm="0">
                                          <p:val>
                                            <p:strVal val="1+#ppt_w/2"/>
                                          </p:val>
                                        </p:tav>
                                        <p:tav tm="100000">
                                          <p:val>
                                            <p:strVal val="#ppt_x"/>
                                          </p:val>
                                        </p:tav>
                                      </p:tavLst>
                                    </p:anim>
                                    <p:anim calcmode="lin" valueType="num">
                                      <p:cBhvr additive="base">
                                        <p:cTn id="29" dur="500" fill="hold"/>
                                        <p:tgtEl>
                                          <p:spTgt spid="22"/>
                                        </p:tgtEl>
                                        <p:attrNameLst>
                                          <p:attrName>ppt_y</p:attrName>
                                        </p:attrNameLst>
                                      </p:cBhvr>
                                      <p:tavLst>
                                        <p:tav tm="0">
                                          <p:val>
                                            <p:strVal val="#ppt_y"/>
                                          </p:val>
                                        </p:tav>
                                        <p:tav tm="100000">
                                          <p:val>
                                            <p:strVal val="#ppt_y"/>
                                          </p:val>
                                        </p:tav>
                                      </p:tavLst>
                                    </p:anim>
                                  </p:childTnLst>
                                </p:cTn>
                              </p:par>
                              <p:par>
                                <p:cTn id="30" presetID="2" presetClass="entr" presetSubtype="6" fill="hold" grpId="0" nodeType="withEffect">
                                  <p:stCondLst>
                                    <p:cond delay="0"/>
                                  </p:stCondLst>
                                  <p:childTnLst>
                                    <p:set>
                                      <p:cBhvr>
                                        <p:cTn id="31" dur="1" fill="hold">
                                          <p:stCondLst>
                                            <p:cond delay="0"/>
                                          </p:stCondLst>
                                        </p:cTn>
                                        <p:tgtEl>
                                          <p:spTgt spid="24"/>
                                        </p:tgtEl>
                                        <p:attrNameLst>
                                          <p:attrName>style.visibility</p:attrName>
                                        </p:attrNameLst>
                                      </p:cBhvr>
                                      <p:to>
                                        <p:strVal val="visible"/>
                                      </p:to>
                                    </p:set>
                                    <p:anim calcmode="lin" valueType="num">
                                      <p:cBhvr additive="base">
                                        <p:cTn id="32" dur="500" fill="hold"/>
                                        <p:tgtEl>
                                          <p:spTgt spid="24"/>
                                        </p:tgtEl>
                                        <p:attrNameLst>
                                          <p:attrName>ppt_x</p:attrName>
                                        </p:attrNameLst>
                                      </p:cBhvr>
                                      <p:tavLst>
                                        <p:tav tm="0">
                                          <p:val>
                                            <p:strVal val="1+#ppt_w/2"/>
                                          </p:val>
                                        </p:tav>
                                        <p:tav tm="100000">
                                          <p:val>
                                            <p:strVal val="#ppt_x"/>
                                          </p:val>
                                        </p:tav>
                                      </p:tavLst>
                                    </p:anim>
                                    <p:anim calcmode="lin" valueType="num">
                                      <p:cBhvr additive="base">
                                        <p:cTn id="33" dur="500" fill="hold"/>
                                        <p:tgtEl>
                                          <p:spTgt spid="24"/>
                                        </p:tgtEl>
                                        <p:attrNameLst>
                                          <p:attrName>ppt_y</p:attrName>
                                        </p:attrNameLst>
                                      </p:cBhvr>
                                      <p:tavLst>
                                        <p:tav tm="0">
                                          <p:val>
                                            <p:strVal val="1+#ppt_h/2"/>
                                          </p:val>
                                        </p:tav>
                                        <p:tav tm="100000">
                                          <p:val>
                                            <p:strVal val="#ppt_y"/>
                                          </p:val>
                                        </p:tav>
                                      </p:tavLst>
                                    </p:anim>
                                  </p:childTnLst>
                                </p:cTn>
                              </p:par>
                              <p:par>
                                <p:cTn id="34" presetID="2" presetClass="entr" presetSubtype="6" fill="hold" grpId="0" nodeType="withEffect">
                                  <p:stCondLst>
                                    <p:cond delay="0"/>
                                  </p:stCondLst>
                                  <p:childTnLst>
                                    <p:set>
                                      <p:cBhvr>
                                        <p:cTn id="35" dur="1" fill="hold">
                                          <p:stCondLst>
                                            <p:cond delay="0"/>
                                          </p:stCondLst>
                                        </p:cTn>
                                        <p:tgtEl>
                                          <p:spTgt spid="25"/>
                                        </p:tgtEl>
                                        <p:attrNameLst>
                                          <p:attrName>style.visibility</p:attrName>
                                        </p:attrNameLst>
                                      </p:cBhvr>
                                      <p:to>
                                        <p:strVal val="visible"/>
                                      </p:to>
                                    </p:set>
                                    <p:anim calcmode="lin" valueType="num">
                                      <p:cBhvr additive="base">
                                        <p:cTn id="36" dur="500" fill="hold"/>
                                        <p:tgtEl>
                                          <p:spTgt spid="25"/>
                                        </p:tgtEl>
                                        <p:attrNameLst>
                                          <p:attrName>ppt_x</p:attrName>
                                        </p:attrNameLst>
                                      </p:cBhvr>
                                      <p:tavLst>
                                        <p:tav tm="0">
                                          <p:val>
                                            <p:strVal val="1+#ppt_w/2"/>
                                          </p:val>
                                        </p:tav>
                                        <p:tav tm="100000">
                                          <p:val>
                                            <p:strVal val="#ppt_x"/>
                                          </p:val>
                                        </p:tav>
                                      </p:tavLst>
                                    </p:anim>
                                    <p:anim calcmode="lin" valueType="num">
                                      <p:cBhvr additive="base">
                                        <p:cTn id="37" dur="500" fill="hold"/>
                                        <p:tgtEl>
                                          <p:spTgt spid="25"/>
                                        </p:tgtEl>
                                        <p:attrNameLst>
                                          <p:attrName>ppt_y</p:attrName>
                                        </p:attrNameLst>
                                      </p:cBhvr>
                                      <p:tavLst>
                                        <p:tav tm="0">
                                          <p:val>
                                            <p:strVal val="1+#ppt_h/2"/>
                                          </p:val>
                                        </p:tav>
                                        <p:tav tm="100000">
                                          <p:val>
                                            <p:strVal val="#ppt_y"/>
                                          </p:val>
                                        </p:tav>
                                      </p:tavLst>
                                    </p:anim>
                                  </p:childTnLst>
                                </p:cTn>
                              </p:par>
                              <p:par>
                                <p:cTn id="38" presetID="2" presetClass="entr" presetSubtype="6" fill="hold" grpId="0" nodeType="withEffect">
                                  <p:stCondLst>
                                    <p:cond delay="0"/>
                                  </p:stCondLst>
                                  <p:childTnLst>
                                    <p:set>
                                      <p:cBhvr>
                                        <p:cTn id="39" dur="1" fill="hold">
                                          <p:stCondLst>
                                            <p:cond delay="0"/>
                                          </p:stCondLst>
                                        </p:cTn>
                                        <p:tgtEl>
                                          <p:spTgt spid="26"/>
                                        </p:tgtEl>
                                        <p:attrNameLst>
                                          <p:attrName>style.visibility</p:attrName>
                                        </p:attrNameLst>
                                      </p:cBhvr>
                                      <p:to>
                                        <p:strVal val="visible"/>
                                      </p:to>
                                    </p:set>
                                    <p:anim calcmode="lin" valueType="num">
                                      <p:cBhvr additive="base">
                                        <p:cTn id="40" dur="500" fill="hold"/>
                                        <p:tgtEl>
                                          <p:spTgt spid="26"/>
                                        </p:tgtEl>
                                        <p:attrNameLst>
                                          <p:attrName>ppt_x</p:attrName>
                                        </p:attrNameLst>
                                      </p:cBhvr>
                                      <p:tavLst>
                                        <p:tav tm="0">
                                          <p:val>
                                            <p:strVal val="1+#ppt_w/2"/>
                                          </p:val>
                                        </p:tav>
                                        <p:tav tm="100000">
                                          <p:val>
                                            <p:strVal val="#ppt_x"/>
                                          </p:val>
                                        </p:tav>
                                      </p:tavLst>
                                    </p:anim>
                                    <p:anim calcmode="lin" valueType="num">
                                      <p:cBhvr additive="base">
                                        <p:cTn id="41" dur="500" fill="hold"/>
                                        <p:tgtEl>
                                          <p:spTgt spid="26"/>
                                        </p:tgtEl>
                                        <p:attrNameLst>
                                          <p:attrName>ppt_y</p:attrName>
                                        </p:attrNameLst>
                                      </p:cBhvr>
                                      <p:tavLst>
                                        <p:tav tm="0">
                                          <p:val>
                                            <p:strVal val="1+#ppt_h/2"/>
                                          </p:val>
                                        </p:tav>
                                        <p:tav tm="100000">
                                          <p:val>
                                            <p:strVal val="#ppt_y"/>
                                          </p:val>
                                        </p:tav>
                                      </p:tavLst>
                                    </p:anim>
                                  </p:childTnLst>
                                </p:cTn>
                              </p:par>
                              <p:par>
                                <p:cTn id="42" presetID="2" presetClass="entr" presetSubtype="6" fill="hold" grpId="0" nodeType="withEffect">
                                  <p:stCondLst>
                                    <p:cond delay="0"/>
                                  </p:stCondLst>
                                  <p:childTnLst>
                                    <p:set>
                                      <p:cBhvr>
                                        <p:cTn id="43" dur="1" fill="hold">
                                          <p:stCondLst>
                                            <p:cond delay="0"/>
                                          </p:stCondLst>
                                        </p:cTn>
                                        <p:tgtEl>
                                          <p:spTgt spid="27"/>
                                        </p:tgtEl>
                                        <p:attrNameLst>
                                          <p:attrName>style.visibility</p:attrName>
                                        </p:attrNameLst>
                                      </p:cBhvr>
                                      <p:to>
                                        <p:strVal val="visible"/>
                                      </p:to>
                                    </p:set>
                                    <p:anim calcmode="lin" valueType="num">
                                      <p:cBhvr additive="base">
                                        <p:cTn id="44" dur="500" fill="hold"/>
                                        <p:tgtEl>
                                          <p:spTgt spid="27"/>
                                        </p:tgtEl>
                                        <p:attrNameLst>
                                          <p:attrName>ppt_x</p:attrName>
                                        </p:attrNameLst>
                                      </p:cBhvr>
                                      <p:tavLst>
                                        <p:tav tm="0">
                                          <p:val>
                                            <p:strVal val="1+#ppt_w/2"/>
                                          </p:val>
                                        </p:tav>
                                        <p:tav tm="100000">
                                          <p:val>
                                            <p:strVal val="#ppt_x"/>
                                          </p:val>
                                        </p:tav>
                                      </p:tavLst>
                                    </p:anim>
                                    <p:anim calcmode="lin" valueType="num">
                                      <p:cBhvr additive="base">
                                        <p:cTn id="45" dur="500" fill="hold"/>
                                        <p:tgtEl>
                                          <p:spTgt spid="27"/>
                                        </p:tgtEl>
                                        <p:attrNameLst>
                                          <p:attrName>ppt_y</p:attrName>
                                        </p:attrNameLst>
                                      </p:cBhvr>
                                      <p:tavLst>
                                        <p:tav tm="0">
                                          <p:val>
                                            <p:strVal val="1+#ppt_h/2"/>
                                          </p:val>
                                        </p:tav>
                                        <p:tav tm="100000">
                                          <p:val>
                                            <p:strVal val="#ppt_y"/>
                                          </p:val>
                                        </p:tav>
                                      </p:tavLst>
                                    </p:anim>
                                  </p:childTnLst>
                                </p:cTn>
                              </p:par>
                            </p:childTnLst>
                          </p:cTn>
                        </p:par>
                        <p:par>
                          <p:cTn id="46" fill="hold">
                            <p:stCondLst>
                              <p:cond delay="1000"/>
                            </p:stCondLst>
                            <p:childTnLst>
                              <p:par>
                                <p:cTn id="47" presetID="22" presetClass="entr" presetSubtype="1" fill="hold" grpId="0" nodeType="after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wipe(up)">
                                      <p:cBhvr>
                                        <p:cTn id="49" dur="500"/>
                                        <p:tgtEl>
                                          <p:spTgt spid="23"/>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wipe(down)">
                                      <p:cBhvr>
                                        <p:cTn id="52" dur="500"/>
                                        <p:tgtEl>
                                          <p:spTgt spid="16"/>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wipe(down)">
                                      <p:cBhvr>
                                        <p:cTn id="55" dur="500"/>
                                        <p:tgtEl>
                                          <p:spTgt spid="15"/>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wipe(down)">
                                      <p:cBhvr>
                                        <p:cTn id="58" dur="500"/>
                                        <p:tgtEl>
                                          <p:spTgt spid="14"/>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wipe(down)">
                                      <p:cBhvr>
                                        <p:cTn id="6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3" grpId="0" animBg="1"/>
      <p:bldP spid="14" grpId="0" animBg="1"/>
      <p:bldP spid="15" grpId="0" animBg="1"/>
      <p:bldP spid="16" grpId="0" animBg="1"/>
      <p:bldP spid="20" grpId="0"/>
      <p:bldP spid="21" grpId="0"/>
      <p:bldP spid="22" grpId="0"/>
      <p:bldP spid="23" grpId="0" animBg="1"/>
      <p:bldP spid="24" grpId="0"/>
      <p:bldP spid="25" grpId="0"/>
      <p:bldP spid="26" grpId="0"/>
      <p:bldP spid="2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a:ea typeface="宋体" charset="-122"/>
              </a:rPr>
              <a:t>Flip-flops</a:t>
            </a: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Flip-Flops Applications</a:t>
            </a:r>
            <a:endParaRPr lang="en-US" altLang="zh-CN" b="1" dirty="0">
              <a:ea typeface="宋体" charset="-122"/>
            </a:endParaRPr>
          </a:p>
        </p:txBody>
      </p:sp>
      <p:sp>
        <p:nvSpPr>
          <p:cNvPr id="37" name="Rectangle 20"/>
          <p:cNvSpPr>
            <a:spLocks noChangeArrowheads="1"/>
          </p:cNvSpPr>
          <p:nvPr/>
        </p:nvSpPr>
        <p:spPr bwMode="auto">
          <a:xfrm>
            <a:off x="1200200" y="2115344"/>
            <a:ext cx="4800600" cy="1295400"/>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28" name="Text Box 6"/>
          <p:cNvSpPr txBox="1">
            <a:spLocks noChangeArrowheads="1"/>
          </p:cNvSpPr>
          <p:nvPr/>
        </p:nvSpPr>
        <p:spPr bwMode="auto">
          <a:xfrm>
            <a:off x="914400" y="2245250"/>
            <a:ext cx="7834064"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en-US" altLang="zh-CN" sz="2200" dirty="0">
                <a:ea typeface="宋体" panose="02010600030101010101" pitchFamily="2" charset="-122"/>
              </a:rPr>
              <a:t>For </a:t>
            </a:r>
            <a:r>
              <a:rPr lang="en-US" altLang="zh-CN" sz="2200" b="1" dirty="0">
                <a:ea typeface="宋体" panose="02010600030101010101" pitchFamily="2" charset="-122"/>
              </a:rPr>
              <a:t>frequency division</a:t>
            </a:r>
            <a:r>
              <a:rPr lang="en-US" altLang="zh-CN" sz="2200" dirty="0">
                <a:ea typeface="宋体" panose="02010600030101010101" pitchFamily="2" charset="-122"/>
              </a:rPr>
              <a:t>, it is simple to use a flip-flop in the toggle mode or to chain a series of toggle flip flops to continue to divide by two.</a:t>
            </a:r>
          </a:p>
        </p:txBody>
      </p:sp>
      <p:sp>
        <p:nvSpPr>
          <p:cNvPr id="29" name="Text Box 21"/>
          <p:cNvSpPr txBox="1">
            <a:spLocks noChangeArrowheads="1"/>
          </p:cNvSpPr>
          <p:nvPr/>
        </p:nvSpPr>
        <p:spPr bwMode="auto">
          <a:xfrm>
            <a:off x="952128" y="3356992"/>
            <a:ext cx="3965376"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en-US" altLang="zh-CN" sz="2000" dirty="0">
                <a:ea typeface="宋体" panose="02010600030101010101" pitchFamily="2" charset="-122"/>
              </a:rPr>
              <a:t>One flip-flop will divide </a:t>
            </a:r>
            <a:r>
              <a:rPr lang="en-US" altLang="zh-CN" sz="2000" i="1" dirty="0">
                <a:ea typeface="宋体" panose="02010600030101010101" pitchFamily="2" charset="-122"/>
              </a:rPr>
              <a:t>f</a:t>
            </a:r>
            <a:r>
              <a:rPr lang="en-US" altLang="zh-CN" sz="2000" baseline="-25000" dirty="0">
                <a:ea typeface="宋体" panose="02010600030101010101" pitchFamily="2" charset="-122"/>
              </a:rPr>
              <a:t>in</a:t>
            </a:r>
            <a:r>
              <a:rPr lang="en-US" altLang="zh-CN" sz="2000" dirty="0">
                <a:ea typeface="宋体" panose="02010600030101010101" pitchFamily="2" charset="-122"/>
              </a:rPr>
              <a:t> by 2, two flip-flops will divide </a:t>
            </a:r>
            <a:r>
              <a:rPr lang="en-US" altLang="zh-CN" sz="2000" i="1" dirty="0">
                <a:ea typeface="宋体" panose="02010600030101010101" pitchFamily="2" charset="-122"/>
              </a:rPr>
              <a:t>f</a:t>
            </a:r>
            <a:r>
              <a:rPr lang="en-US" altLang="zh-CN" sz="2000" baseline="-25000" dirty="0">
                <a:ea typeface="宋体" panose="02010600030101010101" pitchFamily="2" charset="-122"/>
              </a:rPr>
              <a:t>in</a:t>
            </a:r>
            <a:r>
              <a:rPr lang="en-US" altLang="zh-CN" sz="2000" dirty="0">
                <a:ea typeface="宋体" panose="02010600030101010101" pitchFamily="2" charset="-122"/>
              </a:rPr>
              <a:t> by 4 (and so on). A side benefit of frequency division is that the output has an exact 50% duty cycle. </a:t>
            </a:r>
          </a:p>
        </p:txBody>
      </p:sp>
      <p:graphicFrame>
        <p:nvGraphicFramePr>
          <p:cNvPr id="30" name="Object 22"/>
          <p:cNvGraphicFramePr>
            <a:graphicFrameLocks noChangeAspect="1"/>
          </p:cNvGraphicFramePr>
          <p:nvPr>
            <p:extLst>
              <p:ext uri="{D42A27DB-BD31-4B8C-83A1-F6EECF244321}">
                <p14:modId xmlns:p14="http://schemas.microsoft.com/office/powerpoint/2010/main" val="1764213215"/>
              </p:ext>
            </p:extLst>
          </p:nvPr>
        </p:nvGraphicFramePr>
        <p:xfrm>
          <a:off x="5257229" y="3186882"/>
          <a:ext cx="3352800" cy="1992312"/>
        </p:xfrm>
        <a:graphic>
          <a:graphicData uri="http://schemas.openxmlformats.org/presentationml/2006/ole">
            <mc:AlternateContent xmlns:mc="http://schemas.openxmlformats.org/markup-compatibility/2006">
              <mc:Choice xmlns:v="urn:schemas-microsoft-com:vml" Requires="v">
                <p:oleObj spid="_x0000_s189778" name="CorelDRAW" r:id="rId3" imgW="1784203" imgH="1061192" progId="CorelDRAW.Graphic.13">
                  <p:embed/>
                </p:oleObj>
              </mc:Choice>
              <mc:Fallback>
                <p:oleObj name="CorelDRAW" r:id="rId3" imgW="1784203" imgH="1061192" progId="CorelDRAW.Graphic.1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229" y="3186882"/>
                        <a:ext cx="3352800" cy="1992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 name="Text Box 23"/>
          <p:cNvSpPr txBox="1">
            <a:spLocks noChangeArrowheads="1"/>
          </p:cNvSpPr>
          <p:nvPr/>
        </p:nvSpPr>
        <p:spPr bwMode="auto">
          <a:xfrm>
            <a:off x="5222304" y="2924944"/>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panose="02010600030101010101" pitchFamily="2" charset="-122"/>
              </a:rPr>
              <a:t>HIGH</a:t>
            </a:r>
          </a:p>
        </p:txBody>
      </p:sp>
      <p:sp>
        <p:nvSpPr>
          <p:cNvPr id="32" name="Text Box 24"/>
          <p:cNvSpPr txBox="1">
            <a:spLocks noChangeArrowheads="1"/>
          </p:cNvSpPr>
          <p:nvPr/>
        </p:nvSpPr>
        <p:spPr bwMode="auto">
          <a:xfrm>
            <a:off x="6822504" y="2924944"/>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panose="02010600030101010101" pitchFamily="2" charset="-122"/>
              </a:rPr>
              <a:t>HIGH</a:t>
            </a:r>
          </a:p>
        </p:txBody>
      </p:sp>
      <p:sp>
        <p:nvSpPr>
          <p:cNvPr id="33" name="Rectangle 25"/>
          <p:cNvSpPr>
            <a:spLocks noChangeArrowheads="1"/>
          </p:cNvSpPr>
          <p:nvPr/>
        </p:nvSpPr>
        <p:spPr bwMode="auto">
          <a:xfrm>
            <a:off x="7628954" y="4220344"/>
            <a:ext cx="3365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i="1">
                <a:solidFill>
                  <a:srgbClr val="000000"/>
                </a:solidFill>
                <a:latin typeface="Times" panose="02020603050405020304" pitchFamily="18" charset="0"/>
                <a:ea typeface="宋体" panose="02010600030101010101" pitchFamily="2" charset="-122"/>
              </a:rPr>
              <a:t>CLK</a:t>
            </a:r>
            <a:endParaRPr lang="en-US" altLang="zh-CN">
              <a:ea typeface="宋体" panose="02010600030101010101" pitchFamily="2" charset="-122"/>
            </a:endParaRPr>
          </a:p>
        </p:txBody>
      </p:sp>
      <p:sp>
        <p:nvSpPr>
          <p:cNvPr id="34" name="Rectangle 26"/>
          <p:cNvSpPr>
            <a:spLocks noChangeArrowheads="1"/>
          </p:cNvSpPr>
          <p:nvPr/>
        </p:nvSpPr>
        <p:spPr bwMode="auto">
          <a:xfrm>
            <a:off x="7511479" y="4769619"/>
            <a:ext cx="11906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i="1">
                <a:solidFill>
                  <a:srgbClr val="000000"/>
                </a:solidFill>
                <a:latin typeface="Times" panose="02020603050405020304" pitchFamily="18" charset="0"/>
                <a:ea typeface="宋体" panose="02010600030101010101" pitchFamily="2" charset="-122"/>
              </a:rPr>
              <a:t>K</a:t>
            </a:r>
            <a:endParaRPr lang="en-US" altLang="zh-CN">
              <a:ea typeface="宋体" panose="02010600030101010101" pitchFamily="2" charset="-122"/>
            </a:endParaRPr>
          </a:p>
        </p:txBody>
      </p:sp>
      <p:sp>
        <p:nvSpPr>
          <p:cNvPr id="35" name="Rectangle 27"/>
          <p:cNvSpPr>
            <a:spLocks noChangeArrowheads="1"/>
          </p:cNvSpPr>
          <p:nvPr/>
        </p:nvSpPr>
        <p:spPr bwMode="auto">
          <a:xfrm>
            <a:off x="7517829" y="3729807"/>
            <a:ext cx="7937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i="1">
                <a:solidFill>
                  <a:srgbClr val="000000"/>
                </a:solidFill>
                <a:latin typeface="Times" panose="02020603050405020304" pitchFamily="18" charset="0"/>
                <a:ea typeface="宋体" panose="02010600030101010101" pitchFamily="2" charset="-122"/>
              </a:rPr>
              <a:t>J</a:t>
            </a:r>
            <a:endParaRPr lang="en-US" altLang="zh-CN">
              <a:ea typeface="宋体" panose="02010600030101010101" pitchFamily="2" charset="-122"/>
            </a:endParaRPr>
          </a:p>
        </p:txBody>
      </p:sp>
      <p:sp>
        <p:nvSpPr>
          <p:cNvPr id="36" name="Text Box 31"/>
          <p:cNvSpPr txBox="1">
            <a:spLocks noChangeArrowheads="1"/>
          </p:cNvSpPr>
          <p:nvPr/>
        </p:nvSpPr>
        <p:spPr bwMode="auto">
          <a:xfrm>
            <a:off x="6136704" y="3610744"/>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ea typeface="宋体" panose="02010600030101010101" pitchFamily="2" charset="-122"/>
              </a:rPr>
              <a:t>Q</a:t>
            </a:r>
            <a:r>
              <a:rPr lang="en-US" altLang="zh-CN" sz="1600" baseline="-25000">
                <a:ea typeface="宋体" panose="02010600030101010101" pitchFamily="2" charset="-122"/>
              </a:rPr>
              <a:t>A</a:t>
            </a:r>
          </a:p>
        </p:txBody>
      </p:sp>
      <p:sp>
        <p:nvSpPr>
          <p:cNvPr id="38" name="Rectangle 34"/>
          <p:cNvSpPr>
            <a:spLocks noChangeArrowheads="1"/>
          </p:cNvSpPr>
          <p:nvPr/>
        </p:nvSpPr>
        <p:spPr bwMode="auto">
          <a:xfrm>
            <a:off x="6077967" y="4220344"/>
            <a:ext cx="3365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i="1">
                <a:solidFill>
                  <a:srgbClr val="000000"/>
                </a:solidFill>
                <a:latin typeface="Times" panose="02020603050405020304" pitchFamily="18" charset="0"/>
                <a:ea typeface="宋体" panose="02010600030101010101" pitchFamily="2" charset="-122"/>
              </a:rPr>
              <a:t>CLK</a:t>
            </a:r>
            <a:endParaRPr lang="en-US" altLang="zh-CN">
              <a:ea typeface="宋体" panose="02010600030101010101" pitchFamily="2" charset="-122"/>
            </a:endParaRPr>
          </a:p>
        </p:txBody>
      </p:sp>
      <p:sp>
        <p:nvSpPr>
          <p:cNvPr id="39" name="Rectangle 35"/>
          <p:cNvSpPr>
            <a:spLocks noChangeArrowheads="1"/>
          </p:cNvSpPr>
          <p:nvPr/>
        </p:nvSpPr>
        <p:spPr bwMode="auto">
          <a:xfrm>
            <a:off x="5960492" y="4769619"/>
            <a:ext cx="1190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i="1">
                <a:solidFill>
                  <a:srgbClr val="000000"/>
                </a:solidFill>
                <a:latin typeface="Times" panose="02020603050405020304" pitchFamily="18" charset="0"/>
                <a:ea typeface="宋体" panose="02010600030101010101" pitchFamily="2" charset="-122"/>
              </a:rPr>
              <a:t>K</a:t>
            </a:r>
            <a:endParaRPr lang="en-US" altLang="zh-CN">
              <a:ea typeface="宋体" panose="02010600030101010101" pitchFamily="2" charset="-122"/>
            </a:endParaRPr>
          </a:p>
        </p:txBody>
      </p:sp>
      <p:sp>
        <p:nvSpPr>
          <p:cNvPr id="40" name="Rectangle 36"/>
          <p:cNvSpPr>
            <a:spLocks noChangeArrowheads="1"/>
          </p:cNvSpPr>
          <p:nvPr/>
        </p:nvSpPr>
        <p:spPr bwMode="auto">
          <a:xfrm>
            <a:off x="5966842" y="3729807"/>
            <a:ext cx="7937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i="1">
                <a:solidFill>
                  <a:srgbClr val="000000"/>
                </a:solidFill>
                <a:latin typeface="Times" panose="02020603050405020304" pitchFamily="18" charset="0"/>
                <a:ea typeface="宋体" panose="02010600030101010101" pitchFamily="2" charset="-122"/>
              </a:rPr>
              <a:t>J</a:t>
            </a:r>
            <a:endParaRPr lang="en-US" altLang="zh-CN">
              <a:ea typeface="宋体" panose="02010600030101010101" pitchFamily="2" charset="-122"/>
            </a:endParaRPr>
          </a:p>
        </p:txBody>
      </p:sp>
      <p:sp>
        <p:nvSpPr>
          <p:cNvPr id="41" name="Text Box 37"/>
          <p:cNvSpPr txBox="1">
            <a:spLocks noChangeArrowheads="1"/>
          </p:cNvSpPr>
          <p:nvPr/>
        </p:nvSpPr>
        <p:spPr bwMode="auto">
          <a:xfrm>
            <a:off x="4917504" y="4112394"/>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FF0000"/>
                </a:solidFill>
                <a:ea typeface="宋体" panose="02010600030101010101" pitchFamily="2" charset="-122"/>
              </a:rPr>
              <a:t>f</a:t>
            </a:r>
            <a:r>
              <a:rPr lang="en-US" altLang="zh-CN" sz="1600" baseline="-25000">
                <a:solidFill>
                  <a:srgbClr val="FF0000"/>
                </a:solidFill>
                <a:ea typeface="宋体" panose="02010600030101010101" pitchFamily="2" charset="-122"/>
              </a:rPr>
              <a:t>in</a:t>
            </a:r>
          </a:p>
        </p:txBody>
      </p:sp>
      <p:sp>
        <p:nvSpPr>
          <p:cNvPr id="42" name="Text Box 38"/>
          <p:cNvSpPr txBox="1">
            <a:spLocks noChangeArrowheads="1"/>
          </p:cNvSpPr>
          <p:nvPr/>
        </p:nvSpPr>
        <p:spPr bwMode="auto">
          <a:xfrm>
            <a:off x="7736904" y="3610744"/>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ea typeface="宋体" panose="02010600030101010101" pitchFamily="2" charset="-122"/>
              </a:rPr>
              <a:t>Q</a:t>
            </a:r>
            <a:r>
              <a:rPr lang="en-US" altLang="zh-CN" sz="1600" baseline="-25000">
                <a:ea typeface="宋体" panose="02010600030101010101" pitchFamily="2" charset="-122"/>
              </a:rPr>
              <a:t>B</a:t>
            </a:r>
          </a:p>
        </p:txBody>
      </p:sp>
      <p:sp>
        <p:nvSpPr>
          <p:cNvPr id="43" name="Text Box 39"/>
          <p:cNvSpPr txBox="1">
            <a:spLocks noChangeArrowheads="1"/>
          </p:cNvSpPr>
          <p:nvPr/>
        </p:nvSpPr>
        <p:spPr bwMode="auto">
          <a:xfrm>
            <a:off x="8575104" y="3610744"/>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FF0000"/>
                </a:solidFill>
                <a:ea typeface="宋体" panose="02010600030101010101" pitchFamily="2" charset="-122"/>
              </a:rPr>
              <a:t>f</a:t>
            </a:r>
            <a:r>
              <a:rPr lang="en-US" altLang="zh-CN" sz="1600" baseline="-25000">
                <a:solidFill>
                  <a:srgbClr val="FF0000"/>
                </a:solidFill>
                <a:ea typeface="宋体" panose="02010600030101010101" pitchFamily="2" charset="-122"/>
              </a:rPr>
              <a:t>out</a:t>
            </a:r>
          </a:p>
        </p:txBody>
      </p:sp>
      <p:graphicFrame>
        <p:nvGraphicFramePr>
          <p:cNvPr id="44" name="Object 40"/>
          <p:cNvGraphicFramePr>
            <a:graphicFrameLocks noChangeAspect="1"/>
          </p:cNvGraphicFramePr>
          <p:nvPr>
            <p:extLst>
              <p:ext uri="{D42A27DB-BD31-4B8C-83A1-F6EECF244321}">
                <p14:modId xmlns:p14="http://schemas.microsoft.com/office/powerpoint/2010/main" val="3408254583"/>
              </p:ext>
            </p:extLst>
          </p:nvPr>
        </p:nvGraphicFramePr>
        <p:xfrm>
          <a:off x="4477544" y="5467052"/>
          <a:ext cx="3352800" cy="1130300"/>
        </p:xfrm>
        <a:graphic>
          <a:graphicData uri="http://schemas.openxmlformats.org/presentationml/2006/ole">
            <mc:AlternateContent xmlns:mc="http://schemas.openxmlformats.org/markup-compatibility/2006">
              <mc:Choice xmlns:v="urn:schemas-microsoft-com:vml" Requires="v">
                <p:oleObj spid="_x0000_s189779" name="CorelDRAW" r:id="rId5" imgW="1774257" imgH="598221" progId="CorelDRAW.Graphic.13">
                  <p:embed/>
                </p:oleObj>
              </mc:Choice>
              <mc:Fallback>
                <p:oleObj name="CorelDRAW" r:id="rId5" imgW="1774257" imgH="598221" progId="CorelDRAW.Graphic.1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77544" y="5467052"/>
                        <a:ext cx="3352800" cy="113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 name="Text Box 41"/>
          <p:cNvSpPr txBox="1">
            <a:spLocks noChangeArrowheads="1"/>
          </p:cNvSpPr>
          <p:nvPr/>
        </p:nvSpPr>
        <p:spPr bwMode="auto">
          <a:xfrm>
            <a:off x="2615952" y="5822652"/>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ea typeface="宋体" panose="02010600030101010101" pitchFamily="2" charset="-122"/>
              </a:rPr>
              <a:t>Waveforms:</a:t>
            </a:r>
          </a:p>
        </p:txBody>
      </p:sp>
      <p:sp>
        <p:nvSpPr>
          <p:cNvPr id="46" name="Text Box 42"/>
          <p:cNvSpPr txBox="1">
            <a:spLocks noChangeArrowheads="1"/>
          </p:cNvSpPr>
          <p:nvPr/>
        </p:nvSpPr>
        <p:spPr bwMode="auto">
          <a:xfrm>
            <a:off x="4096544" y="5365452"/>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FF0000"/>
                </a:solidFill>
                <a:ea typeface="宋体" panose="02010600030101010101" pitchFamily="2" charset="-122"/>
              </a:rPr>
              <a:t>f</a:t>
            </a:r>
            <a:r>
              <a:rPr lang="en-US" altLang="zh-CN" sz="1600" baseline="-25000">
                <a:solidFill>
                  <a:srgbClr val="FF0000"/>
                </a:solidFill>
                <a:ea typeface="宋体" panose="02010600030101010101" pitchFamily="2" charset="-122"/>
              </a:rPr>
              <a:t>in</a:t>
            </a:r>
          </a:p>
        </p:txBody>
      </p:sp>
      <p:sp>
        <p:nvSpPr>
          <p:cNvPr id="47" name="Text Box 43"/>
          <p:cNvSpPr txBox="1">
            <a:spLocks noChangeArrowheads="1"/>
          </p:cNvSpPr>
          <p:nvPr/>
        </p:nvSpPr>
        <p:spPr bwMode="auto">
          <a:xfrm>
            <a:off x="4020344" y="6248102"/>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FF0000"/>
                </a:solidFill>
                <a:ea typeface="宋体" panose="02010600030101010101" pitchFamily="2" charset="-122"/>
              </a:rPr>
              <a:t>f</a:t>
            </a:r>
            <a:r>
              <a:rPr lang="en-US" altLang="zh-CN" sz="1600" baseline="-25000">
                <a:solidFill>
                  <a:srgbClr val="FF0000"/>
                </a:solidFill>
                <a:ea typeface="宋体" panose="02010600030101010101" pitchFamily="2" charset="-122"/>
              </a:rPr>
              <a:t>out</a:t>
            </a:r>
          </a:p>
        </p:txBody>
      </p:sp>
    </p:spTree>
    <p:extLst>
      <p:ext uri="{BB962C8B-B14F-4D97-AF65-F5344CB8AC3E}">
        <p14:creationId xmlns:p14="http://schemas.microsoft.com/office/powerpoint/2010/main" val="1128469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slide(fromBottom)">
                                      <p:cBhvr>
                                        <p:cTn id="13" dur="500"/>
                                        <p:tgtEl>
                                          <p:spTgt spid="45"/>
                                        </p:tgtEl>
                                      </p:cBhvr>
                                    </p:animEffect>
                                  </p:childTnLst>
                                </p:cTn>
                              </p:par>
                              <p:par>
                                <p:cTn id="14" presetID="2" presetClass="entr" presetSubtype="4" fill="hold" grpId="0" nodeType="withEffect">
                                  <p:stCondLst>
                                    <p:cond delay="0"/>
                                  </p:stCondLst>
                                  <p:childTnLst>
                                    <p:set>
                                      <p:cBhvr>
                                        <p:cTn id="15" dur="1" fill="hold">
                                          <p:stCondLst>
                                            <p:cond delay="0"/>
                                          </p:stCondLst>
                                        </p:cTn>
                                        <p:tgtEl>
                                          <p:spTgt spid="47"/>
                                        </p:tgtEl>
                                        <p:attrNameLst>
                                          <p:attrName>style.visibility</p:attrName>
                                        </p:attrNameLst>
                                      </p:cBhvr>
                                      <p:to>
                                        <p:strVal val="visible"/>
                                      </p:to>
                                    </p:set>
                                    <p:anim calcmode="lin" valueType="num">
                                      <p:cBhvr additive="base">
                                        <p:cTn id="16" dur="500" fill="hold"/>
                                        <p:tgtEl>
                                          <p:spTgt spid="47"/>
                                        </p:tgtEl>
                                        <p:attrNameLst>
                                          <p:attrName>ppt_x</p:attrName>
                                        </p:attrNameLst>
                                      </p:cBhvr>
                                      <p:tavLst>
                                        <p:tav tm="0">
                                          <p:val>
                                            <p:strVal val="#ppt_x"/>
                                          </p:val>
                                        </p:tav>
                                        <p:tav tm="100000">
                                          <p:val>
                                            <p:strVal val="#ppt_x"/>
                                          </p:val>
                                        </p:tav>
                                      </p:tavLst>
                                    </p:anim>
                                    <p:anim calcmode="lin" valueType="num">
                                      <p:cBhvr additive="base">
                                        <p:cTn id="17" dur="500" fill="hold"/>
                                        <p:tgtEl>
                                          <p:spTgt spid="47"/>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46"/>
                                        </p:tgtEl>
                                        <p:attrNameLst>
                                          <p:attrName>style.visibility</p:attrName>
                                        </p:attrNameLst>
                                      </p:cBhvr>
                                      <p:to>
                                        <p:strVal val="visible"/>
                                      </p:to>
                                    </p:set>
                                    <p:anim calcmode="lin" valueType="num">
                                      <p:cBhvr additive="base">
                                        <p:cTn id="20" dur="500" fill="hold"/>
                                        <p:tgtEl>
                                          <p:spTgt spid="46"/>
                                        </p:tgtEl>
                                        <p:attrNameLst>
                                          <p:attrName>ppt_x</p:attrName>
                                        </p:attrNameLst>
                                      </p:cBhvr>
                                      <p:tavLst>
                                        <p:tav tm="0">
                                          <p:val>
                                            <p:strVal val="#ppt_x"/>
                                          </p:val>
                                        </p:tav>
                                        <p:tav tm="100000">
                                          <p:val>
                                            <p:strVal val="#ppt_x"/>
                                          </p:val>
                                        </p:tav>
                                      </p:tavLst>
                                    </p:anim>
                                    <p:anim calcmode="lin" valueType="num">
                                      <p:cBhvr additive="base">
                                        <p:cTn id="21" dur="500" fill="hold"/>
                                        <p:tgtEl>
                                          <p:spTgt spid="46"/>
                                        </p:tgtEl>
                                        <p:attrNameLst>
                                          <p:attrName>ppt_y</p:attrName>
                                        </p:attrNameLst>
                                      </p:cBhvr>
                                      <p:tavLst>
                                        <p:tav tm="0">
                                          <p:val>
                                            <p:strVal val="1+#ppt_h/2"/>
                                          </p:val>
                                        </p:tav>
                                        <p:tav tm="100000">
                                          <p:val>
                                            <p:strVal val="#ppt_y"/>
                                          </p:val>
                                        </p:tav>
                                      </p:tavLst>
                                    </p:anim>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44"/>
                                        </p:tgtEl>
                                        <p:attrNameLst>
                                          <p:attrName>style.visibility</p:attrName>
                                        </p:attrNameLst>
                                      </p:cBhvr>
                                      <p:to>
                                        <p:strVal val="visible"/>
                                      </p:to>
                                    </p:set>
                                    <p:animEffect transition="in" filter="wipe(left)">
                                      <p:cBhvr>
                                        <p:cTn id="25" dur="10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45" grpId="0"/>
      <p:bldP spid="46" grpId="0"/>
      <p:bldP spid="4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a:ea typeface="宋体" charset="-122"/>
              </a:rPr>
              <a:t>Flip-flops</a:t>
            </a: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One-Shots (</a:t>
            </a:r>
            <a:r>
              <a:rPr lang="zh-CN" altLang="en-US" b="1" dirty="0" smtClean="0">
                <a:ea typeface="宋体" charset="-122"/>
              </a:rPr>
              <a:t>单稳态</a:t>
            </a:r>
            <a:r>
              <a:rPr lang="en-US" altLang="zh-CN" b="1" dirty="0" smtClean="0">
                <a:ea typeface="宋体" charset="-122"/>
              </a:rPr>
              <a:t>)</a:t>
            </a:r>
            <a:endParaRPr lang="en-US" altLang="zh-CN" b="1" dirty="0">
              <a:ea typeface="宋体" charset="-122"/>
            </a:endParaRPr>
          </a:p>
        </p:txBody>
      </p:sp>
      <p:sp>
        <p:nvSpPr>
          <p:cNvPr id="37" name="Rectangle 20"/>
          <p:cNvSpPr>
            <a:spLocks noChangeArrowheads="1"/>
          </p:cNvSpPr>
          <p:nvPr/>
        </p:nvSpPr>
        <p:spPr bwMode="auto">
          <a:xfrm>
            <a:off x="1200200" y="2115344"/>
            <a:ext cx="4800600" cy="1295400"/>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25" name="Text Box 24"/>
          <p:cNvSpPr txBox="1">
            <a:spLocks noChangeArrowheads="1"/>
          </p:cNvSpPr>
          <p:nvPr/>
        </p:nvSpPr>
        <p:spPr bwMode="auto">
          <a:xfrm>
            <a:off x="899592" y="2276872"/>
            <a:ext cx="7912496"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en-US" altLang="zh-CN" sz="2200" dirty="0">
                <a:ea typeface="宋体" panose="02010600030101010101" pitchFamily="2" charset="-122"/>
              </a:rPr>
              <a:t>The </a:t>
            </a:r>
            <a:r>
              <a:rPr lang="en-US" altLang="zh-CN" sz="2200" b="1" dirty="0">
                <a:ea typeface="宋体" panose="02010600030101010101" pitchFamily="2" charset="-122"/>
              </a:rPr>
              <a:t>one-shot</a:t>
            </a:r>
            <a:r>
              <a:rPr lang="en-US" altLang="zh-CN" sz="2200" dirty="0">
                <a:ea typeface="宋体" panose="02010600030101010101" pitchFamily="2" charset="-122"/>
              </a:rPr>
              <a:t> or </a:t>
            </a:r>
            <a:r>
              <a:rPr lang="en-US" altLang="zh-CN" sz="2200" b="1" dirty="0" err="1">
                <a:ea typeface="宋体" panose="02010600030101010101" pitchFamily="2" charset="-122"/>
              </a:rPr>
              <a:t>monostable</a:t>
            </a:r>
            <a:r>
              <a:rPr lang="en-US" altLang="zh-CN" sz="2200" dirty="0">
                <a:ea typeface="宋体" panose="02010600030101010101" pitchFamily="2" charset="-122"/>
              </a:rPr>
              <a:t> </a:t>
            </a:r>
            <a:r>
              <a:rPr lang="en-US" altLang="zh-CN" sz="2200" dirty="0" err="1">
                <a:ea typeface="宋体" panose="02010600030101010101" pitchFamily="2" charset="-122"/>
              </a:rPr>
              <a:t>multivibrator</a:t>
            </a:r>
            <a:r>
              <a:rPr lang="en-US" altLang="zh-CN" sz="2200" dirty="0">
                <a:ea typeface="宋体" panose="02010600030101010101" pitchFamily="2" charset="-122"/>
              </a:rPr>
              <a:t> is a device with only one stable state. When triggered, it goes to its unstable state for a predetermined length of time, then returns to its stable state.</a:t>
            </a:r>
          </a:p>
        </p:txBody>
      </p:sp>
      <p:pic>
        <p:nvPicPr>
          <p:cNvPr id="2" name="图片 1"/>
          <p:cNvPicPr>
            <a:picLocks noChangeAspect="1"/>
          </p:cNvPicPr>
          <p:nvPr/>
        </p:nvPicPr>
        <p:blipFill>
          <a:blip r:embed="rId2"/>
          <a:stretch>
            <a:fillRect/>
          </a:stretch>
        </p:blipFill>
        <p:spPr>
          <a:xfrm>
            <a:off x="1713817" y="3745650"/>
            <a:ext cx="6005292" cy="2706024"/>
          </a:xfrm>
          <a:prstGeom prst="rect">
            <a:avLst/>
          </a:prstGeom>
        </p:spPr>
      </p:pic>
    </p:spTree>
    <p:extLst>
      <p:ext uri="{BB962C8B-B14F-4D97-AF65-F5344CB8AC3E}">
        <p14:creationId xmlns:p14="http://schemas.microsoft.com/office/powerpoint/2010/main" val="876406249"/>
      </p:ext>
    </p:extLst>
  </p:cSld>
  <p:clrMapOvr>
    <a:masterClrMapping/>
  </p:clrMapOvr>
  <p:timing>
    <p:tnLst>
      <p:par>
        <p:cTn id="1" dur="indefinite" restart="never" nodeType="tmRoot"/>
      </p:par>
    </p:tnLst>
  </p:timing>
</p:sld>
</file>

<file path=ppt/theme/theme1.xml><?xml version="1.0" encoding="utf-8"?>
<a:theme xmlns:a="http://schemas.openxmlformats.org/drawingml/2006/main" name="com8_p">
  <a:themeElements>
    <a:clrScheme name="com8_p 2">
      <a:dk1>
        <a:srgbClr val="000000"/>
      </a:dk1>
      <a:lt1>
        <a:srgbClr val="FFFFFF"/>
      </a:lt1>
      <a:dk2>
        <a:srgbClr val="E6E8C4"/>
      </a:dk2>
      <a:lt2>
        <a:srgbClr val="5F5F5F"/>
      </a:lt2>
      <a:accent1>
        <a:srgbClr val="FF5050"/>
      </a:accent1>
      <a:accent2>
        <a:srgbClr val="FF9933"/>
      </a:accent2>
      <a:accent3>
        <a:srgbClr val="FFFFFF"/>
      </a:accent3>
      <a:accent4>
        <a:srgbClr val="000000"/>
      </a:accent4>
      <a:accent5>
        <a:srgbClr val="FFB3B3"/>
      </a:accent5>
      <a:accent6>
        <a:srgbClr val="E78A2D"/>
      </a:accent6>
      <a:hlink>
        <a:srgbClr val="00CC99"/>
      </a:hlink>
      <a:folHlink>
        <a:srgbClr val="969696"/>
      </a:folHlink>
    </a:clrScheme>
    <a:fontScheme name="com8_p">
      <a:majorFont>
        <a:latin typeface="Arial Black"/>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com8_p 1">
        <a:dk1>
          <a:srgbClr val="002362"/>
        </a:dk1>
        <a:lt1>
          <a:srgbClr val="FFFFFF"/>
        </a:lt1>
        <a:dk2>
          <a:srgbClr val="CCECFF"/>
        </a:dk2>
        <a:lt2>
          <a:srgbClr val="5F5F5F"/>
        </a:lt2>
        <a:accent1>
          <a:srgbClr val="9999FF"/>
        </a:accent1>
        <a:accent2>
          <a:srgbClr val="6666FF"/>
        </a:accent2>
        <a:accent3>
          <a:srgbClr val="FFFFFF"/>
        </a:accent3>
        <a:accent4>
          <a:srgbClr val="001C53"/>
        </a:accent4>
        <a:accent5>
          <a:srgbClr val="CACAFF"/>
        </a:accent5>
        <a:accent6>
          <a:srgbClr val="5C5CE7"/>
        </a:accent6>
        <a:hlink>
          <a:srgbClr val="FFCC00"/>
        </a:hlink>
        <a:folHlink>
          <a:srgbClr val="339966"/>
        </a:folHlink>
      </a:clrScheme>
      <a:clrMap bg1="lt1" tx1="dk1" bg2="lt2" tx2="dk2" accent1="accent1" accent2="accent2" accent3="accent3" accent4="accent4" accent5="accent5" accent6="accent6" hlink="hlink" folHlink="folHlink"/>
    </a:extraClrScheme>
    <a:extraClrScheme>
      <a:clrScheme name="com8_p 2">
        <a:dk1>
          <a:srgbClr val="000000"/>
        </a:dk1>
        <a:lt1>
          <a:srgbClr val="FFFFFF"/>
        </a:lt1>
        <a:dk2>
          <a:srgbClr val="E6E8C4"/>
        </a:dk2>
        <a:lt2>
          <a:srgbClr val="5F5F5F"/>
        </a:lt2>
        <a:accent1>
          <a:srgbClr val="FF5050"/>
        </a:accent1>
        <a:accent2>
          <a:srgbClr val="FF9933"/>
        </a:accent2>
        <a:accent3>
          <a:srgbClr val="FFFFFF"/>
        </a:accent3>
        <a:accent4>
          <a:srgbClr val="000000"/>
        </a:accent4>
        <a:accent5>
          <a:srgbClr val="FFB3B3"/>
        </a:accent5>
        <a:accent6>
          <a:srgbClr val="E78A2D"/>
        </a:accent6>
        <a:hlink>
          <a:srgbClr val="00CC99"/>
        </a:hlink>
        <a:folHlink>
          <a:srgbClr val="969696"/>
        </a:folHlink>
      </a:clrScheme>
      <a:clrMap bg1="lt1" tx1="dk1" bg2="lt2" tx2="dk2" accent1="accent1" accent2="accent2" accent3="accent3" accent4="accent4" accent5="accent5" accent6="accent6" hlink="hlink" folHlink="folHlink"/>
    </a:extraClrScheme>
    <a:extraClrScheme>
      <a:clrScheme name="com8_p 3">
        <a:dk1>
          <a:srgbClr val="333333"/>
        </a:dk1>
        <a:lt1>
          <a:srgbClr val="FFFFFF"/>
        </a:lt1>
        <a:dk2>
          <a:srgbClr val="DBE8BA"/>
        </a:dk2>
        <a:lt2>
          <a:srgbClr val="5F5F5F"/>
        </a:lt2>
        <a:accent1>
          <a:srgbClr val="7CC676"/>
        </a:accent1>
        <a:accent2>
          <a:srgbClr val="009999"/>
        </a:accent2>
        <a:accent3>
          <a:srgbClr val="FFFFFF"/>
        </a:accent3>
        <a:accent4>
          <a:srgbClr val="2A2A2A"/>
        </a:accent4>
        <a:accent5>
          <a:srgbClr val="BFDFBD"/>
        </a:accent5>
        <a:accent6>
          <a:srgbClr val="008A8A"/>
        </a:accent6>
        <a:hlink>
          <a:srgbClr val="B4B0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7065</TotalTime>
  <Words>1411</Words>
  <Application>Microsoft Office PowerPoint</Application>
  <PresentationFormat>全屏显示(4:3)</PresentationFormat>
  <Paragraphs>388</Paragraphs>
  <Slides>39</Slides>
  <Notes>6</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39</vt:i4>
      </vt:variant>
    </vt:vector>
  </HeadingPairs>
  <TitlesOfParts>
    <vt:vector size="43" baseType="lpstr">
      <vt:lpstr>com8_p</vt:lpstr>
      <vt:lpstr>CorelDRAW</vt:lpstr>
      <vt:lpstr>Equation</vt:lpstr>
      <vt:lpstr>公式</vt:lpstr>
      <vt:lpstr>Digital Circuits and Logic Design</vt:lpstr>
      <vt:lpstr>PowerPoint 演示文稿</vt:lpstr>
      <vt:lpstr>Flip-flops</vt:lpstr>
      <vt:lpstr>Flip-flops</vt:lpstr>
      <vt:lpstr>Flip-flops</vt:lpstr>
      <vt:lpstr>Flip-flops</vt:lpstr>
      <vt:lpstr>Flip-flops</vt:lpstr>
      <vt:lpstr>Flip-flops</vt:lpstr>
      <vt:lpstr>Flip-flops</vt:lpstr>
      <vt:lpstr>Flip-flops</vt:lpstr>
      <vt:lpstr>Flip-flops</vt:lpstr>
      <vt:lpstr>Flip-flops</vt:lpstr>
      <vt:lpstr>The 555 timer</vt:lpstr>
      <vt:lpstr>The 555 timer</vt:lpstr>
      <vt:lpstr>The 555 timer</vt:lpstr>
      <vt:lpstr>The 555 timer</vt:lpstr>
      <vt:lpstr>The 555 timer</vt:lpstr>
      <vt:lpstr>The 555 timer</vt:lpstr>
      <vt:lpstr>The 555 timer</vt:lpstr>
      <vt:lpstr>The 555 timer</vt:lpstr>
      <vt:lpstr>The 555 timer</vt:lpstr>
      <vt:lpstr>The 555 timer</vt:lpstr>
      <vt:lpstr>The 555 timer</vt:lpstr>
      <vt:lpstr>Logic Expression</vt:lpstr>
      <vt:lpstr>Logic Expression</vt:lpstr>
      <vt:lpstr>Logic Expression</vt:lpstr>
      <vt:lpstr>Logic Expression</vt:lpstr>
      <vt:lpstr>Logic Expression</vt:lpstr>
      <vt:lpstr>Logic Expression</vt:lpstr>
      <vt:lpstr>Logic Expression</vt:lpstr>
      <vt:lpstr>Logic Expression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Assignment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www.glzy8.com提供海量PPT模板免费下载！</dc:title>
  <dc:creator>Shawn</dc:creator>
  <cp:lastModifiedBy>Shawn</cp:lastModifiedBy>
  <cp:revision>747</cp:revision>
  <dcterms:created xsi:type="dcterms:W3CDTF">2003-10-31T07:41:03Z</dcterms:created>
  <dcterms:modified xsi:type="dcterms:W3CDTF">2014-04-21T02:38:50Z</dcterms:modified>
</cp:coreProperties>
</file>