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426" r:id="rId4"/>
    <p:sldId id="477" r:id="rId5"/>
    <p:sldId id="468" r:id="rId6"/>
    <p:sldId id="469" r:id="rId7"/>
    <p:sldId id="470" r:id="rId8"/>
    <p:sldId id="471" r:id="rId9"/>
    <p:sldId id="472" r:id="rId10"/>
    <p:sldId id="473" r:id="rId11"/>
    <p:sldId id="474" r:id="rId12"/>
    <p:sldId id="475" r:id="rId13"/>
    <p:sldId id="476" r:id="rId14"/>
    <p:sldId id="479" r:id="rId15"/>
    <p:sldId id="502" r:id="rId16"/>
    <p:sldId id="498" r:id="rId17"/>
    <p:sldId id="482" r:id="rId18"/>
    <p:sldId id="483" r:id="rId19"/>
    <p:sldId id="484" r:id="rId20"/>
    <p:sldId id="485" r:id="rId21"/>
    <p:sldId id="486" r:id="rId22"/>
    <p:sldId id="487" r:id="rId23"/>
    <p:sldId id="503" r:id="rId24"/>
    <p:sldId id="488" r:id="rId25"/>
    <p:sldId id="489" r:id="rId26"/>
    <p:sldId id="504" r:id="rId27"/>
    <p:sldId id="505" r:id="rId28"/>
    <p:sldId id="519" r:id="rId29"/>
    <p:sldId id="522" r:id="rId30"/>
    <p:sldId id="523" r:id="rId31"/>
    <p:sldId id="520" r:id="rId32"/>
    <p:sldId id="521" r:id="rId33"/>
    <p:sldId id="494" r:id="rId34"/>
    <p:sldId id="495" r:id="rId35"/>
    <p:sldId id="496" r:id="rId36"/>
    <p:sldId id="497" r:id="rId37"/>
    <p:sldId id="428" r:id="rId38"/>
    <p:sldId id="429" r:id="rId39"/>
    <p:sldId id="430" r:id="rId40"/>
    <p:sldId id="431" r:id="rId41"/>
    <p:sldId id="432" r:id="rId42"/>
    <p:sldId id="433" r:id="rId43"/>
    <p:sldId id="434" r:id="rId44"/>
    <p:sldId id="435" r:id="rId45"/>
    <p:sldId id="524" r:id="rId46"/>
    <p:sldId id="525" r:id="rId47"/>
    <p:sldId id="392" r:id="rId48"/>
  </p:sldIdLst>
  <p:sldSz cx="9144000" cy="6858000" type="screen4x3"/>
  <p:notesSz cx="6735763" cy="98663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8" autoAdjust="0"/>
    <p:restoredTop sz="96170" autoAdjust="0"/>
  </p:normalViewPr>
  <p:slideViewPr>
    <p:cSldViewPr>
      <p:cViewPr varScale="1">
        <p:scale>
          <a:sx n="85" d="100"/>
          <a:sy n="85" d="100"/>
        </p:scale>
        <p:origin x="121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CB09B0-3952-486F-85A5-1EDA1692535F}" type="doc">
      <dgm:prSet loTypeId="urn:microsoft.com/office/officeart/2005/8/layout/cycle2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1D9D80E7-7F6D-4BE8-A52A-B9C7001DC690}">
      <dgm:prSet phldrT="[文本]" custT="1"/>
      <dgm:spPr/>
      <dgm:t>
        <a:bodyPr/>
        <a:lstStyle/>
        <a:p>
          <a:r>
            <a: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Sequential Logic</a:t>
          </a:r>
          <a:endParaRPr lang="zh-CN" alt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07A6CE7-8D82-49DB-B8C5-E96DC156E175}" type="parTrans" cxnId="{DAA28B32-8D67-4914-8A53-763340BF7D80}">
      <dgm:prSet/>
      <dgm:spPr/>
      <dgm:t>
        <a:bodyPr/>
        <a:lstStyle/>
        <a:p>
          <a:endParaRPr lang="zh-CN" altLang="en-US"/>
        </a:p>
      </dgm:t>
    </dgm:pt>
    <dgm:pt modelId="{9AE4FC95-FADB-4E5B-A6D8-5D61B4CEEAC7}" type="sibTrans" cxnId="{DAA28B32-8D67-4914-8A53-763340BF7D80}">
      <dgm:prSet/>
      <dgm:spPr/>
      <dgm:t>
        <a:bodyPr/>
        <a:lstStyle/>
        <a:p>
          <a:endParaRPr lang="zh-CN" altLang="en-US"/>
        </a:p>
      </dgm:t>
    </dgm:pt>
    <dgm:pt modelId="{F6D40380-2288-4A33-A8DC-0A53E51B2B52}">
      <dgm:prSet phldrT="[文本]"/>
      <dgm:spPr/>
      <dgm:t>
        <a:bodyPr/>
        <a:lstStyle/>
        <a:p>
          <a:r>
            <a: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Memory Section</a:t>
          </a:r>
          <a:endParaRPr lang="zh-CN" altLang="en-US" dirty="0"/>
        </a:p>
      </dgm:t>
    </dgm:pt>
    <dgm:pt modelId="{531251C8-E291-47D6-BE26-6BE09E94E64F}" type="parTrans" cxnId="{9D89D10A-7825-4963-850E-9359E0F9D8C0}">
      <dgm:prSet/>
      <dgm:spPr/>
      <dgm:t>
        <a:bodyPr/>
        <a:lstStyle/>
        <a:p>
          <a:endParaRPr lang="zh-CN" altLang="en-US"/>
        </a:p>
      </dgm:t>
    </dgm:pt>
    <dgm:pt modelId="{74618D9D-CC97-4971-AAAF-9AC3E1D1A10D}" type="sibTrans" cxnId="{9D89D10A-7825-4963-850E-9359E0F9D8C0}">
      <dgm:prSet/>
      <dgm:spPr>
        <a:noFill/>
      </dgm:spPr>
      <dgm:t>
        <a:bodyPr/>
        <a:lstStyle/>
        <a:p>
          <a:endParaRPr lang="zh-CN" altLang="en-US"/>
        </a:p>
      </dgm:t>
    </dgm:pt>
    <dgm:pt modelId="{AEAFF400-55A8-402C-80C2-73ADEDA5EC9D}">
      <dgm:prSet phldrT="[文本]"/>
      <dgm:spPr/>
      <dgm:t>
        <a:bodyPr/>
        <a:lstStyle/>
        <a:p>
          <a:r>
            <a: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Combinational Logic Section</a:t>
          </a:r>
          <a:endParaRPr lang="zh-CN" altLang="en-US" dirty="0"/>
        </a:p>
      </dgm:t>
    </dgm:pt>
    <dgm:pt modelId="{8779E61F-C7A6-404E-A164-4763CA870984}" type="parTrans" cxnId="{24AAFAE9-9EA3-4C6E-ABFF-D5394686ED11}">
      <dgm:prSet/>
      <dgm:spPr/>
      <dgm:t>
        <a:bodyPr/>
        <a:lstStyle/>
        <a:p>
          <a:endParaRPr lang="zh-CN" altLang="en-US"/>
        </a:p>
      </dgm:t>
    </dgm:pt>
    <dgm:pt modelId="{8025CD5D-B999-495F-A45A-5136BE29D14C}" type="sibTrans" cxnId="{24AAFAE9-9EA3-4C6E-ABFF-D5394686ED11}">
      <dgm:prSet/>
      <dgm:spPr/>
      <dgm:t>
        <a:bodyPr/>
        <a:lstStyle/>
        <a:p>
          <a:endParaRPr lang="zh-CN" altLang="en-US"/>
        </a:p>
      </dgm:t>
    </dgm:pt>
    <dgm:pt modelId="{B49C5FFE-BB8F-439C-A195-754126FB8CD0}" type="pres">
      <dgm:prSet presAssocID="{A9CB09B0-3952-486F-85A5-1EDA1692535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93DB74D-AC42-4575-8D94-DFF9AF604301}" type="pres">
      <dgm:prSet presAssocID="{1D9D80E7-7F6D-4BE8-A52A-B9C7001DC690}" presName="node" presStyleLbl="node1" presStyleIdx="0" presStyleCnt="3" custRadScaleRad="9201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9697BF-FEC3-4A27-99A8-B18450C5B6E2}" type="pres">
      <dgm:prSet presAssocID="{9AE4FC95-FADB-4E5B-A6D8-5D61B4CEEAC7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6FB4034D-3833-48BD-A3E4-5E181196FBCC}" type="pres">
      <dgm:prSet presAssocID="{9AE4FC95-FADB-4E5B-A6D8-5D61B4CEEAC7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37AB55BE-119C-4AA6-A31F-22155BF04A8D}" type="pres">
      <dgm:prSet presAssocID="{F6D40380-2288-4A33-A8DC-0A53E51B2B5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55C5E9-041D-4EBB-9845-18E5628A8301}" type="pres">
      <dgm:prSet presAssocID="{74618D9D-CC97-4971-AAAF-9AC3E1D1A10D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5B7DB3FE-E1AE-4381-899E-16CDC7AE589B}" type="pres">
      <dgm:prSet presAssocID="{74618D9D-CC97-4971-AAAF-9AC3E1D1A10D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16770065-5C40-4785-8406-E097714BF32F}" type="pres">
      <dgm:prSet presAssocID="{AEAFF400-55A8-402C-80C2-73ADEDA5EC9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97C213-CE06-4387-9B0D-A2DA049B69D2}" type="pres">
      <dgm:prSet presAssocID="{8025CD5D-B999-495F-A45A-5136BE29D14C}" presName="sibTrans" presStyleLbl="sibTrans2D1" presStyleIdx="2" presStyleCnt="3" custAng="10962145"/>
      <dgm:spPr/>
      <dgm:t>
        <a:bodyPr/>
        <a:lstStyle/>
        <a:p>
          <a:endParaRPr lang="zh-CN" altLang="en-US"/>
        </a:p>
      </dgm:t>
    </dgm:pt>
    <dgm:pt modelId="{469E652C-B1D0-4212-9B83-9417F29526B8}" type="pres">
      <dgm:prSet presAssocID="{8025CD5D-B999-495F-A45A-5136BE29D14C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A49AFCAA-15DE-4798-A98E-5E5709F24CF0}" type="presOf" srcId="{1D9D80E7-7F6D-4BE8-A52A-B9C7001DC690}" destId="{893DB74D-AC42-4575-8D94-DFF9AF604301}" srcOrd="0" destOrd="0" presId="urn:microsoft.com/office/officeart/2005/8/layout/cycle2"/>
    <dgm:cxn modelId="{9D89D10A-7825-4963-850E-9359E0F9D8C0}" srcId="{A9CB09B0-3952-486F-85A5-1EDA1692535F}" destId="{F6D40380-2288-4A33-A8DC-0A53E51B2B52}" srcOrd="1" destOrd="0" parTransId="{531251C8-E291-47D6-BE26-6BE09E94E64F}" sibTransId="{74618D9D-CC97-4971-AAAF-9AC3E1D1A10D}"/>
    <dgm:cxn modelId="{7C183A73-4A48-4FDE-B798-AD5B4FD3B95B}" type="presOf" srcId="{AEAFF400-55A8-402C-80C2-73ADEDA5EC9D}" destId="{16770065-5C40-4785-8406-E097714BF32F}" srcOrd="0" destOrd="0" presId="urn:microsoft.com/office/officeart/2005/8/layout/cycle2"/>
    <dgm:cxn modelId="{DAA28B32-8D67-4914-8A53-763340BF7D80}" srcId="{A9CB09B0-3952-486F-85A5-1EDA1692535F}" destId="{1D9D80E7-7F6D-4BE8-A52A-B9C7001DC690}" srcOrd="0" destOrd="0" parTransId="{307A6CE7-8D82-49DB-B8C5-E96DC156E175}" sibTransId="{9AE4FC95-FADB-4E5B-A6D8-5D61B4CEEAC7}"/>
    <dgm:cxn modelId="{9731269F-BD95-4694-9D1E-CCDFA8938DBF}" type="presOf" srcId="{8025CD5D-B999-495F-A45A-5136BE29D14C}" destId="{469E652C-B1D0-4212-9B83-9417F29526B8}" srcOrd="1" destOrd="0" presId="urn:microsoft.com/office/officeart/2005/8/layout/cycle2"/>
    <dgm:cxn modelId="{BE1699CF-AFB6-4557-BB9E-8742F53EDA91}" type="presOf" srcId="{74618D9D-CC97-4971-AAAF-9AC3E1D1A10D}" destId="{5B7DB3FE-E1AE-4381-899E-16CDC7AE589B}" srcOrd="1" destOrd="0" presId="urn:microsoft.com/office/officeart/2005/8/layout/cycle2"/>
    <dgm:cxn modelId="{8AE5B45D-B7D5-4E98-8BBC-E309623B475C}" type="presOf" srcId="{74618D9D-CC97-4971-AAAF-9AC3E1D1A10D}" destId="{1255C5E9-041D-4EBB-9845-18E5628A8301}" srcOrd="0" destOrd="0" presId="urn:microsoft.com/office/officeart/2005/8/layout/cycle2"/>
    <dgm:cxn modelId="{0504C8EB-628C-4A8B-B00D-2DA73CB1C4A3}" type="presOf" srcId="{9AE4FC95-FADB-4E5B-A6D8-5D61B4CEEAC7}" destId="{6FB4034D-3833-48BD-A3E4-5E181196FBCC}" srcOrd="1" destOrd="0" presId="urn:microsoft.com/office/officeart/2005/8/layout/cycle2"/>
    <dgm:cxn modelId="{7112B870-4C88-4103-AFE8-787AEFF45648}" type="presOf" srcId="{F6D40380-2288-4A33-A8DC-0A53E51B2B52}" destId="{37AB55BE-119C-4AA6-A31F-22155BF04A8D}" srcOrd="0" destOrd="0" presId="urn:microsoft.com/office/officeart/2005/8/layout/cycle2"/>
    <dgm:cxn modelId="{2E48C2CC-3D97-4800-8AA2-4210E398A223}" type="presOf" srcId="{8025CD5D-B999-495F-A45A-5136BE29D14C}" destId="{8097C213-CE06-4387-9B0D-A2DA049B69D2}" srcOrd="0" destOrd="0" presId="urn:microsoft.com/office/officeart/2005/8/layout/cycle2"/>
    <dgm:cxn modelId="{F1E58AFB-C44D-49E5-9BE9-F353998C1730}" type="presOf" srcId="{9AE4FC95-FADB-4E5B-A6D8-5D61B4CEEAC7}" destId="{069697BF-FEC3-4A27-99A8-B18450C5B6E2}" srcOrd="0" destOrd="0" presId="urn:microsoft.com/office/officeart/2005/8/layout/cycle2"/>
    <dgm:cxn modelId="{24AAFAE9-9EA3-4C6E-ABFF-D5394686ED11}" srcId="{A9CB09B0-3952-486F-85A5-1EDA1692535F}" destId="{AEAFF400-55A8-402C-80C2-73ADEDA5EC9D}" srcOrd="2" destOrd="0" parTransId="{8779E61F-C7A6-404E-A164-4763CA870984}" sibTransId="{8025CD5D-B999-495F-A45A-5136BE29D14C}"/>
    <dgm:cxn modelId="{39B9BB03-12EB-42E5-B7AA-306382A7C473}" type="presOf" srcId="{A9CB09B0-3952-486F-85A5-1EDA1692535F}" destId="{B49C5FFE-BB8F-439C-A195-754126FB8CD0}" srcOrd="0" destOrd="0" presId="urn:microsoft.com/office/officeart/2005/8/layout/cycle2"/>
    <dgm:cxn modelId="{F15EFE53-5846-49AC-B3C0-40C3FA6E55B5}" type="presParOf" srcId="{B49C5FFE-BB8F-439C-A195-754126FB8CD0}" destId="{893DB74D-AC42-4575-8D94-DFF9AF604301}" srcOrd="0" destOrd="0" presId="urn:microsoft.com/office/officeart/2005/8/layout/cycle2"/>
    <dgm:cxn modelId="{CFECEB23-02A8-49CB-B3BA-D47E0E19DF03}" type="presParOf" srcId="{B49C5FFE-BB8F-439C-A195-754126FB8CD0}" destId="{069697BF-FEC3-4A27-99A8-B18450C5B6E2}" srcOrd="1" destOrd="0" presId="urn:microsoft.com/office/officeart/2005/8/layout/cycle2"/>
    <dgm:cxn modelId="{CC323FE1-CEB9-4EEE-AE4E-E0829482CC36}" type="presParOf" srcId="{069697BF-FEC3-4A27-99A8-B18450C5B6E2}" destId="{6FB4034D-3833-48BD-A3E4-5E181196FBCC}" srcOrd="0" destOrd="0" presId="urn:microsoft.com/office/officeart/2005/8/layout/cycle2"/>
    <dgm:cxn modelId="{701037C1-55F5-43BD-BF7F-4D6D3CA93968}" type="presParOf" srcId="{B49C5FFE-BB8F-439C-A195-754126FB8CD0}" destId="{37AB55BE-119C-4AA6-A31F-22155BF04A8D}" srcOrd="2" destOrd="0" presId="urn:microsoft.com/office/officeart/2005/8/layout/cycle2"/>
    <dgm:cxn modelId="{F4460571-FD2E-4820-903B-C65C143B572E}" type="presParOf" srcId="{B49C5FFE-BB8F-439C-A195-754126FB8CD0}" destId="{1255C5E9-041D-4EBB-9845-18E5628A8301}" srcOrd="3" destOrd="0" presId="urn:microsoft.com/office/officeart/2005/8/layout/cycle2"/>
    <dgm:cxn modelId="{0F20E33F-4B1D-40E8-9053-C223B923A91C}" type="presParOf" srcId="{1255C5E9-041D-4EBB-9845-18E5628A8301}" destId="{5B7DB3FE-E1AE-4381-899E-16CDC7AE589B}" srcOrd="0" destOrd="0" presId="urn:microsoft.com/office/officeart/2005/8/layout/cycle2"/>
    <dgm:cxn modelId="{9734F494-33A4-4657-B020-AD44F76DCDE7}" type="presParOf" srcId="{B49C5FFE-BB8F-439C-A195-754126FB8CD0}" destId="{16770065-5C40-4785-8406-E097714BF32F}" srcOrd="4" destOrd="0" presId="urn:microsoft.com/office/officeart/2005/8/layout/cycle2"/>
    <dgm:cxn modelId="{0736C296-45A4-47BC-95AF-EFAA5C15D248}" type="presParOf" srcId="{B49C5FFE-BB8F-439C-A195-754126FB8CD0}" destId="{8097C213-CE06-4387-9B0D-A2DA049B69D2}" srcOrd="5" destOrd="0" presId="urn:microsoft.com/office/officeart/2005/8/layout/cycle2"/>
    <dgm:cxn modelId="{9D27A4B7-9524-4FE9-B071-2AF813B3E50A}" type="presParOf" srcId="{8097C213-CE06-4387-9B0D-A2DA049B69D2}" destId="{469E652C-B1D0-4212-9B83-9417F29526B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3DB74D-AC42-4575-8D94-DFF9AF604301}">
      <dsp:nvSpPr>
        <dsp:cNvPr id="0" name=""/>
        <dsp:cNvSpPr/>
      </dsp:nvSpPr>
      <dsp:spPr>
        <a:xfrm>
          <a:off x="2345929" y="112367"/>
          <a:ext cx="1609076" cy="160907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Sequential Logic</a:t>
          </a:r>
          <a:endParaRPr lang="zh-CN" alt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81573" y="348011"/>
        <a:ext cx="1137788" cy="1137788"/>
      </dsp:txXfrm>
    </dsp:sp>
    <dsp:sp modelId="{069697BF-FEC3-4A27-99A8-B18450C5B6E2}">
      <dsp:nvSpPr>
        <dsp:cNvPr id="0" name=""/>
        <dsp:cNvSpPr/>
      </dsp:nvSpPr>
      <dsp:spPr>
        <a:xfrm rot="3517500">
          <a:off x="3560425" y="1627819"/>
          <a:ext cx="378283" cy="5430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3587625" y="1687986"/>
        <a:ext cx="264798" cy="325837"/>
      </dsp:txXfrm>
    </dsp:sp>
    <dsp:sp modelId="{37AB55BE-119C-4AA6-A31F-22155BF04A8D}">
      <dsp:nvSpPr>
        <dsp:cNvPr id="0" name=""/>
        <dsp:cNvSpPr/>
      </dsp:nvSpPr>
      <dsp:spPr>
        <a:xfrm>
          <a:off x="3555275" y="2095539"/>
          <a:ext cx="1609076" cy="160907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Memory Section</a:t>
          </a:r>
          <a:endParaRPr lang="zh-CN" altLang="en-US" sz="1400" kern="1200" dirty="0"/>
        </a:p>
      </dsp:txBody>
      <dsp:txXfrm>
        <a:off x="3790919" y="2331183"/>
        <a:ext cx="1137788" cy="1137788"/>
      </dsp:txXfrm>
    </dsp:sp>
    <dsp:sp modelId="{1255C5E9-041D-4EBB-9845-18E5628A8301}">
      <dsp:nvSpPr>
        <dsp:cNvPr id="0" name=""/>
        <dsp:cNvSpPr/>
      </dsp:nvSpPr>
      <dsp:spPr>
        <a:xfrm rot="10800000">
          <a:off x="2948064" y="2628546"/>
          <a:ext cx="429096" cy="543063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 rot="10800000">
        <a:off x="3076793" y="2737159"/>
        <a:ext cx="300367" cy="325837"/>
      </dsp:txXfrm>
    </dsp:sp>
    <dsp:sp modelId="{16770065-5C40-4785-8406-E097714BF32F}">
      <dsp:nvSpPr>
        <dsp:cNvPr id="0" name=""/>
        <dsp:cNvSpPr/>
      </dsp:nvSpPr>
      <dsp:spPr>
        <a:xfrm>
          <a:off x="1136583" y="2095539"/>
          <a:ext cx="1609076" cy="160907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Combinational Logic Section</a:t>
          </a:r>
          <a:endParaRPr lang="zh-CN" altLang="en-US" sz="1400" kern="1200" dirty="0"/>
        </a:p>
      </dsp:txBody>
      <dsp:txXfrm>
        <a:off x="1372227" y="2331183"/>
        <a:ext cx="1137788" cy="1137788"/>
      </dsp:txXfrm>
    </dsp:sp>
    <dsp:sp modelId="{8097C213-CE06-4387-9B0D-A2DA049B69D2}">
      <dsp:nvSpPr>
        <dsp:cNvPr id="0" name=""/>
        <dsp:cNvSpPr/>
      </dsp:nvSpPr>
      <dsp:spPr>
        <a:xfrm rot="7444645">
          <a:off x="2351079" y="1646101"/>
          <a:ext cx="378283" cy="5430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2439615" y="1707715"/>
        <a:ext cx="264798" cy="3258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5" Type="http://schemas.openxmlformats.org/officeDocument/2006/relationships/image" Target="../media/image12.wmf"/><Relationship Id="rId4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C2D2B-AE36-40E0-96DF-B2D5C74B8402}" type="datetimeFigureOut">
              <a:rPr lang="zh-CN" altLang="en-US" smtClean="0"/>
              <a:t>2014/4/27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7D3A3-7C44-4AAA-91E0-1F2CE6D6A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570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831" cy="49331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5373" y="0"/>
            <a:ext cx="2918831" cy="49331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236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285"/>
            <a:ext cx="2918831" cy="49331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89714BB-A6ED-4F84-8255-EED73A057D5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88871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B8FF9D9-776F-4A54-AAAA-B4663733325A}" type="slidenum">
              <a:rPr lang="zh-CN" altLang="en-US" smtClean="0">
                <a:latin typeface="Arial" charset="0"/>
              </a:rPr>
              <a:pPr/>
              <a:t>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164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9714BB-A6ED-4F84-8255-EED73A057D5D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8832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B93D9C4-E70D-4B54-A186-A9E63441DC64}" type="slidenum">
              <a:rPr lang="zh-CN" altLang="en-US" smtClean="0">
                <a:latin typeface="Arial" charset="0"/>
              </a:rPr>
              <a:pPr/>
              <a:t>47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933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1" descr="com8_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1125538"/>
            <a:ext cx="9144000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41275"/>
            <a:ext cx="1081087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3" name="Rectangle 21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955675" y="2924175"/>
            <a:ext cx="8153400" cy="669925"/>
          </a:xfrm>
        </p:spPr>
        <p:txBody>
          <a:bodyPr/>
          <a:lstStyle>
            <a:lvl1pPr>
              <a:defRPr sz="4400" b="1">
                <a:latin typeface="Times New Roman" pitchFamily="18" charset="0"/>
                <a:ea typeface="Arial Unicode MS" pitchFamily="34" charset="-122"/>
                <a:cs typeface="Times New Roman" pitchFamily="18" charset="0"/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ko-KR" noProof="0" dirty="0" smtClean="0"/>
          </a:p>
        </p:txBody>
      </p:sp>
      <p:sp>
        <p:nvSpPr>
          <p:cNvPr id="1333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3200" y="6324600"/>
            <a:ext cx="6400800" cy="5334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600" b="1"/>
            </a:lvl1pPr>
          </a:lstStyle>
          <a:p>
            <a:pPr lvl="0"/>
            <a:r>
              <a:rPr lang="en-US" altLang="ko-KR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9189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2AF9A6-2F4C-44FE-84F0-D473A75E2C6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434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72300" y="0"/>
            <a:ext cx="2171700" cy="6324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362700" cy="6324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543D72-667C-4DB3-BF77-E3708D715E7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4620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0"/>
            <a:ext cx="7848600" cy="7651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844675"/>
            <a:ext cx="8229600" cy="447992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27025" y="6477000"/>
            <a:ext cx="2514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www.themegallery.com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Company Logo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00DE5-D3B9-4B72-B95C-8C4548FD842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925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203E70-6FBF-4159-A0BA-9087160FE7A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92544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5357D2-2DB1-415C-A178-D810A594924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80894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44675"/>
            <a:ext cx="40386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44675"/>
            <a:ext cx="40386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3AC22-C357-4529-B247-C0C23D54DD8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0214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044C41-A4E7-4FBD-8229-A5E40CC7B74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55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38F5CE-442C-4E8D-8FAE-2795FC165F7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4755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B9894-C075-4E09-8064-C52471D76FD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1842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634D2C-90F0-4943-BA24-1074A442486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9698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656AF-64C5-46E6-85BE-2827307A1FD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718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3" descr="com8_p_sld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9144000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1"/>
          <p:cNvSpPr>
            <a:spLocks noGrp="1" noChangeArrowheads="1"/>
          </p:cNvSpPr>
          <p:nvPr>
            <p:ph type="title"/>
          </p:nvPr>
        </p:nvSpPr>
        <p:spPr bwMode="white">
          <a:xfrm>
            <a:off x="1295400" y="0"/>
            <a:ext cx="78486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8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44675"/>
            <a:ext cx="8229600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766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b="1">
                <a:latin typeface="+mn-lt"/>
                <a:ea typeface="Gulim" pitchFamily="34" charset="-127"/>
              </a:defRPr>
            </a:lvl1pPr>
          </a:lstStyle>
          <a:p>
            <a:pPr>
              <a:defRPr/>
            </a:pPr>
            <a:fld id="{D464D405-6D98-4C01-A861-B2189BA8F62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30" name="图片 1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5673725"/>
            <a:ext cx="118745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  <p:sldLayoutId id="2147483872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 sz="24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Arial" charset="0"/>
        <a:buChar char="–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1.emf"/><Relationship Id="rId4" Type="http://schemas.openxmlformats.org/officeDocument/2006/relationships/image" Target="../media/image8.emf"/><Relationship Id="rId9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png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4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5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9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6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7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8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9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40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41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4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43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44.e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47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>
                <a:cs typeface="Arial Unicode MS" pitchFamily="34" charset="-122"/>
              </a:rPr>
              <a:t>Digital Circuits and Logic Design</a:t>
            </a:r>
            <a:endParaRPr lang="ko-KR" altLang="en-US" sz="3600" smtClean="0">
              <a:ea typeface="Gulim" pitchFamily="34" charset="-127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088" y="4221163"/>
            <a:ext cx="7429500" cy="1600200"/>
          </a:xfrm>
        </p:spPr>
        <p:txBody>
          <a:bodyPr/>
          <a:lstStyle/>
          <a:p>
            <a:pPr algn="ctr" eaLnBrk="1" hangingPunct="1"/>
            <a:r>
              <a:rPr lang="en-US" altLang="zh-CN" sz="2800" dirty="0" smtClean="0">
                <a:ea typeface="宋体" pitchFamily="2" charset="-122"/>
              </a:rPr>
              <a:t>Chapter 8</a:t>
            </a:r>
          </a:p>
          <a:p>
            <a:pPr algn="ctr" eaLnBrk="1" hangingPunct="1"/>
            <a:r>
              <a:rPr lang="en-US" altLang="zh-CN" sz="2800" dirty="0" smtClean="0">
                <a:ea typeface="宋体" pitchFamily="2" charset="-122"/>
              </a:rPr>
              <a:t>Counters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pitchFamily="2" charset="-122"/>
              </a:rPr>
              <a:t>Counters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68313" y="1773188"/>
            <a:ext cx="84963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b="1" dirty="0" smtClean="0">
                <a:ea typeface="宋体" charset="-122"/>
              </a:rPr>
              <a:t>Analysis of the Sequential Logic</a:t>
            </a:r>
            <a:endParaRPr lang="en-US" altLang="zh-CN" b="1" dirty="0">
              <a:ea typeface="宋体" charset="-122"/>
            </a:endParaRPr>
          </a:p>
        </p:txBody>
      </p:sp>
      <p:sp>
        <p:nvSpPr>
          <p:cNvPr id="7" name="WordArt 31"/>
          <p:cNvSpPr>
            <a:spLocks noChangeArrowheads="1" noChangeShapeType="1" noTextEdit="1"/>
          </p:cNvSpPr>
          <p:nvPr/>
        </p:nvSpPr>
        <p:spPr bwMode="auto">
          <a:xfrm>
            <a:off x="971600" y="2259657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800" kern="10" dirty="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 panose="020B0806030902050204" pitchFamily="34" charset="0"/>
              </a:rPr>
              <a:t>Example</a:t>
            </a:r>
            <a:endParaRPr lang="zh-CN" altLang="en-US" sz="2800" kern="10" dirty="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graphicFrame>
        <p:nvGraphicFramePr>
          <p:cNvPr id="11" name="Object 4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41072884"/>
              </p:ext>
            </p:extLst>
          </p:nvPr>
        </p:nvGraphicFramePr>
        <p:xfrm>
          <a:off x="921024" y="4458320"/>
          <a:ext cx="1490736" cy="536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57" name="公式" r:id="rId3" imgW="634680" imgH="228600" progId="Equation.3">
                  <p:embed/>
                </p:oleObj>
              </mc:Choice>
              <mc:Fallback>
                <p:oleObj name="公式" r:id="rId3" imgW="634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1024" y="4458320"/>
                        <a:ext cx="1490736" cy="5364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1808346"/>
              </p:ext>
            </p:extLst>
          </p:nvPr>
        </p:nvGraphicFramePr>
        <p:xfrm>
          <a:off x="957610" y="5079869"/>
          <a:ext cx="1387188" cy="509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58" name="公式" r:id="rId5" imgW="622080" imgH="228600" progId="Equation.3">
                  <p:embed/>
                </p:oleObj>
              </mc:Choice>
              <mc:Fallback>
                <p:oleObj name="公式" r:id="rId5" imgW="622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610" y="5079869"/>
                        <a:ext cx="1387188" cy="5093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6909846"/>
              </p:ext>
            </p:extLst>
          </p:nvPr>
        </p:nvGraphicFramePr>
        <p:xfrm>
          <a:off x="957610" y="3351083"/>
          <a:ext cx="145415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59" name="公式" r:id="rId7" imgW="647640" imgH="228600" progId="Equation.3">
                  <p:embed/>
                </p:oleObj>
              </mc:Choice>
              <mc:Fallback>
                <p:oleObj name="公式" r:id="rId7" imgW="647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610" y="3351083"/>
                        <a:ext cx="1454150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0217090"/>
              </p:ext>
            </p:extLst>
          </p:nvPr>
        </p:nvGraphicFramePr>
        <p:xfrm>
          <a:off x="957610" y="3927345"/>
          <a:ext cx="1427163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60" name="公式" r:id="rId9" imgW="634680" imgH="228600" progId="Equation.3">
                  <p:embed/>
                </p:oleObj>
              </mc:Choice>
              <mc:Fallback>
                <p:oleObj name="公式" r:id="rId9" imgW="634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610" y="3927345"/>
                        <a:ext cx="1427163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656520"/>
              </p:ext>
            </p:extLst>
          </p:nvPr>
        </p:nvGraphicFramePr>
        <p:xfrm>
          <a:off x="3438525" y="2447260"/>
          <a:ext cx="3060700" cy="963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61" name="Equation" r:id="rId11" imgW="1841400" imgH="482400" progId="Equation.DSMT4">
                  <p:embed/>
                </p:oleObj>
              </mc:Choice>
              <mc:Fallback>
                <p:oleObj name="Equation" r:id="rId11" imgW="18414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525" y="2447260"/>
                        <a:ext cx="3060700" cy="9635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Group 17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0187122"/>
              </p:ext>
            </p:extLst>
          </p:nvPr>
        </p:nvGraphicFramePr>
        <p:xfrm>
          <a:off x="5473700" y="3540717"/>
          <a:ext cx="2808287" cy="3195072"/>
        </p:xfrm>
        <a:graphic>
          <a:graphicData uri="http://schemas.openxmlformats.org/drawingml/2006/table">
            <a:tbl>
              <a:tblPr/>
              <a:tblGrid>
                <a:gridCol w="863600"/>
                <a:gridCol w="936625"/>
                <a:gridCol w="1008062"/>
              </a:tblGrid>
              <a:tr h="460375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CP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8788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0375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8788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5588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788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AutoShape 173"/>
          <p:cNvSpPr>
            <a:spLocks noChangeArrowheads="1"/>
          </p:cNvSpPr>
          <p:nvPr/>
        </p:nvSpPr>
        <p:spPr bwMode="auto">
          <a:xfrm>
            <a:off x="792162" y="5778569"/>
            <a:ext cx="3816350" cy="647700"/>
          </a:xfrm>
          <a:prstGeom prst="wedgeRoundRectCallout">
            <a:avLst>
              <a:gd name="adj1" fmla="val 67264"/>
              <a:gd name="adj2" fmla="val -51963"/>
              <a:gd name="adj3" fmla="val 16667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 algn="ctr"/>
            <a:r>
              <a:rPr lang="en-US" altLang="zh-CN" sz="2400" b="1" dirty="0">
                <a:ea typeface="宋体" panose="02010600030101010101" pitchFamily="2" charset="-122"/>
              </a:rPr>
              <a:t>State Sequence Table</a:t>
            </a:r>
          </a:p>
          <a:p>
            <a:pPr algn="ctr"/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9" name="Line 176"/>
          <p:cNvSpPr>
            <a:spLocks noChangeShapeType="1"/>
          </p:cNvSpPr>
          <p:nvPr/>
        </p:nvSpPr>
        <p:spPr bwMode="auto">
          <a:xfrm>
            <a:off x="8280400" y="6441430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0" name="Line 177"/>
          <p:cNvSpPr>
            <a:spLocks noChangeShapeType="1"/>
          </p:cNvSpPr>
          <p:nvPr/>
        </p:nvSpPr>
        <p:spPr bwMode="auto">
          <a:xfrm flipH="1" flipV="1">
            <a:off x="8496300" y="4293095"/>
            <a:ext cx="12700" cy="2149921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1" name="Line 178"/>
          <p:cNvSpPr>
            <a:spLocks noChangeShapeType="1"/>
          </p:cNvSpPr>
          <p:nvPr/>
        </p:nvSpPr>
        <p:spPr bwMode="auto">
          <a:xfrm>
            <a:off x="8280400" y="4293096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38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pitchFamily="2" charset="-122"/>
              </a:rPr>
              <a:t>Counters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68313" y="1773188"/>
            <a:ext cx="84963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b="1" dirty="0" smtClean="0">
                <a:ea typeface="宋体" charset="-122"/>
              </a:rPr>
              <a:t>Analysis of the Sequential Logic</a:t>
            </a:r>
            <a:endParaRPr lang="en-US" altLang="zh-CN" b="1" dirty="0">
              <a:ea typeface="宋体" charset="-122"/>
            </a:endParaRPr>
          </a:p>
        </p:txBody>
      </p:sp>
      <p:sp>
        <p:nvSpPr>
          <p:cNvPr id="7" name="WordArt 31"/>
          <p:cNvSpPr>
            <a:spLocks noChangeArrowheads="1" noChangeShapeType="1" noTextEdit="1"/>
          </p:cNvSpPr>
          <p:nvPr/>
        </p:nvSpPr>
        <p:spPr bwMode="auto">
          <a:xfrm>
            <a:off x="971600" y="2259657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800" kern="10" dirty="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 panose="020B0806030902050204" pitchFamily="34" charset="0"/>
              </a:rPr>
              <a:t>Example</a:t>
            </a:r>
            <a:endParaRPr lang="zh-CN" altLang="en-US" sz="2800" kern="10" dirty="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graphicFrame>
        <p:nvGraphicFramePr>
          <p:cNvPr id="1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807293"/>
              </p:ext>
            </p:extLst>
          </p:nvPr>
        </p:nvGraphicFramePr>
        <p:xfrm>
          <a:off x="1043484" y="3416945"/>
          <a:ext cx="2808287" cy="3195072"/>
        </p:xfrm>
        <a:graphic>
          <a:graphicData uri="http://schemas.openxmlformats.org/drawingml/2006/table">
            <a:tbl>
              <a:tblPr/>
              <a:tblGrid>
                <a:gridCol w="863600"/>
                <a:gridCol w="936625"/>
                <a:gridCol w="1008062"/>
              </a:tblGrid>
              <a:tr h="460375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CP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8788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0375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8788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5588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788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Line 33"/>
          <p:cNvSpPr>
            <a:spLocks noChangeShapeType="1"/>
          </p:cNvSpPr>
          <p:nvPr/>
        </p:nvSpPr>
        <p:spPr bwMode="auto">
          <a:xfrm>
            <a:off x="3923209" y="6430020"/>
            <a:ext cx="228600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1" name="Line 34"/>
          <p:cNvSpPr>
            <a:spLocks noChangeShapeType="1"/>
          </p:cNvSpPr>
          <p:nvPr/>
        </p:nvSpPr>
        <p:spPr bwMode="auto">
          <a:xfrm flipH="1" flipV="1">
            <a:off x="4139109" y="4137670"/>
            <a:ext cx="12700" cy="2293937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2" name="Line 35"/>
          <p:cNvSpPr>
            <a:spLocks noChangeShapeType="1"/>
          </p:cNvSpPr>
          <p:nvPr/>
        </p:nvSpPr>
        <p:spPr bwMode="auto">
          <a:xfrm>
            <a:off x="3923209" y="4137670"/>
            <a:ext cx="228600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3" name="Oval 36"/>
          <p:cNvSpPr>
            <a:spLocks noChangeArrowheads="1"/>
          </p:cNvSpPr>
          <p:nvPr/>
        </p:nvSpPr>
        <p:spPr bwMode="auto">
          <a:xfrm>
            <a:off x="5709146" y="3790007"/>
            <a:ext cx="879475" cy="6286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CCFF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kumimoji="1" lang="en-US" altLang="zh-CN" sz="24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00</a:t>
            </a:r>
          </a:p>
        </p:txBody>
      </p:sp>
      <p:sp>
        <p:nvSpPr>
          <p:cNvPr id="24" name="Line 37"/>
          <p:cNvSpPr>
            <a:spLocks noChangeShapeType="1"/>
          </p:cNvSpPr>
          <p:nvPr/>
        </p:nvSpPr>
        <p:spPr bwMode="auto">
          <a:xfrm flipV="1">
            <a:off x="6588621" y="4077072"/>
            <a:ext cx="487363" cy="114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5" name="Oval 38"/>
          <p:cNvSpPr>
            <a:spLocks noChangeArrowheads="1"/>
          </p:cNvSpPr>
          <p:nvPr/>
        </p:nvSpPr>
        <p:spPr bwMode="auto">
          <a:xfrm>
            <a:off x="7075984" y="3789040"/>
            <a:ext cx="879475" cy="6286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CCFF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kumimoji="1" lang="en-US" altLang="zh-CN" sz="24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01</a:t>
            </a:r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>
            <a:off x="7524328" y="4491682"/>
            <a:ext cx="0" cy="666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" name="Oval 44"/>
          <p:cNvSpPr>
            <a:spLocks noChangeArrowheads="1"/>
          </p:cNvSpPr>
          <p:nvPr/>
        </p:nvSpPr>
        <p:spPr bwMode="auto">
          <a:xfrm>
            <a:off x="7149009" y="5158432"/>
            <a:ext cx="879475" cy="6286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CCFF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kumimoji="1" lang="en-US" altLang="zh-CN" sz="24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10</a:t>
            </a:r>
          </a:p>
        </p:txBody>
      </p:sp>
      <p:sp>
        <p:nvSpPr>
          <p:cNvPr id="33" name="Line 45"/>
          <p:cNvSpPr>
            <a:spLocks noChangeShapeType="1"/>
          </p:cNvSpPr>
          <p:nvPr/>
        </p:nvSpPr>
        <p:spPr bwMode="auto">
          <a:xfrm flipH="1">
            <a:off x="6588223" y="5445224"/>
            <a:ext cx="560785" cy="54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4" name="Oval 46"/>
          <p:cNvSpPr>
            <a:spLocks noChangeArrowheads="1"/>
          </p:cNvSpPr>
          <p:nvPr/>
        </p:nvSpPr>
        <p:spPr bwMode="auto">
          <a:xfrm>
            <a:off x="5709146" y="5158432"/>
            <a:ext cx="879475" cy="6286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CCFF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kumimoji="1" lang="en-US" altLang="zh-CN" sz="24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</a:p>
        </p:txBody>
      </p:sp>
      <p:sp>
        <p:nvSpPr>
          <p:cNvPr id="35" name="Line 49"/>
          <p:cNvSpPr>
            <a:spLocks noChangeShapeType="1"/>
          </p:cNvSpPr>
          <p:nvPr/>
        </p:nvSpPr>
        <p:spPr bwMode="auto">
          <a:xfrm flipH="1" flipV="1">
            <a:off x="6154960" y="4418655"/>
            <a:ext cx="1216" cy="73977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zh-CN" altLang="en-US" dirty="0"/>
          </a:p>
        </p:txBody>
      </p:sp>
      <p:sp>
        <p:nvSpPr>
          <p:cNvPr id="36" name="Text Box 62"/>
          <p:cNvSpPr txBox="1">
            <a:spLocks noChangeArrowheads="1"/>
          </p:cNvSpPr>
          <p:nvPr/>
        </p:nvSpPr>
        <p:spPr bwMode="auto">
          <a:xfrm>
            <a:off x="827584" y="2738677"/>
            <a:ext cx="345757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State Sequence Table</a:t>
            </a:r>
          </a:p>
        </p:txBody>
      </p:sp>
      <p:sp>
        <p:nvSpPr>
          <p:cNvPr id="37" name="Text Box 63"/>
          <p:cNvSpPr txBox="1">
            <a:spLocks noChangeArrowheads="1"/>
          </p:cNvSpPr>
          <p:nvPr/>
        </p:nvSpPr>
        <p:spPr bwMode="auto">
          <a:xfrm>
            <a:off x="5578971" y="2749130"/>
            <a:ext cx="273685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State Diagram</a:t>
            </a:r>
          </a:p>
        </p:txBody>
      </p:sp>
      <p:sp>
        <p:nvSpPr>
          <p:cNvPr id="38" name="Oval 65"/>
          <p:cNvSpPr>
            <a:spLocks noChangeArrowheads="1"/>
          </p:cNvSpPr>
          <p:nvPr/>
        </p:nvSpPr>
        <p:spPr bwMode="auto">
          <a:xfrm>
            <a:off x="4428034" y="3285182"/>
            <a:ext cx="933450" cy="627063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kumimoji="1" lang="en-US" altLang="zh-CN" sz="24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Q</a:t>
            </a:r>
            <a:r>
              <a:rPr kumimoji="1" lang="en-US" altLang="zh-CN" sz="2400" baseline="-250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kumimoji="1" lang="en-US" altLang="zh-CN" sz="24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Q</a:t>
            </a:r>
            <a:r>
              <a:rPr kumimoji="1" lang="en-US" altLang="zh-CN" sz="2400" baseline="-250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99467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 autoUpdateAnimBg="0"/>
      <p:bldP spid="24" grpId="0" animBg="1"/>
      <p:bldP spid="25" grpId="0" animBg="1" autoUpdateAnimBg="0"/>
      <p:bldP spid="26" grpId="0" animBg="1"/>
      <p:bldP spid="32" grpId="0" animBg="1" autoUpdateAnimBg="0"/>
      <p:bldP spid="33" grpId="0" animBg="1"/>
      <p:bldP spid="34" grpId="0" animBg="1" autoUpdateAnimBg="0"/>
      <p:bldP spid="35" grpId="0" animBg="1"/>
      <p:bldP spid="37" grpId="0"/>
      <p:bldP spid="38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pitchFamily="2" charset="-122"/>
              </a:rPr>
              <a:t>Counters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68313" y="1773188"/>
            <a:ext cx="84963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b="1" dirty="0" smtClean="0">
                <a:ea typeface="宋体" charset="-122"/>
              </a:rPr>
              <a:t>Analysis of the Sequential Logic</a:t>
            </a:r>
            <a:endParaRPr lang="en-US" altLang="zh-CN" b="1" dirty="0">
              <a:ea typeface="宋体" charset="-122"/>
            </a:endParaRPr>
          </a:p>
        </p:txBody>
      </p:sp>
      <p:sp>
        <p:nvSpPr>
          <p:cNvPr id="7" name="WordArt 31"/>
          <p:cNvSpPr>
            <a:spLocks noChangeArrowheads="1" noChangeShapeType="1" noTextEdit="1"/>
          </p:cNvSpPr>
          <p:nvPr/>
        </p:nvSpPr>
        <p:spPr bwMode="auto">
          <a:xfrm>
            <a:off x="971600" y="2259657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800" kern="10" dirty="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 panose="020B0806030902050204" pitchFamily="34" charset="0"/>
              </a:rPr>
              <a:t>Example</a:t>
            </a:r>
            <a:endParaRPr lang="zh-CN" altLang="en-US" sz="2800" kern="10" dirty="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pic>
        <p:nvPicPr>
          <p:cNvPr id="27" name="Picture 5" descr="9-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536" y="3497057"/>
            <a:ext cx="6323856" cy="2308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899592" y="2837880"/>
            <a:ext cx="222757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0" dirty="0">
                <a:solidFill>
                  <a:srgbClr val="FF0000"/>
                </a:solidFill>
                <a:ea typeface="宋体" panose="02010600030101010101" pitchFamily="2" charset="-122"/>
              </a:rPr>
              <a:t>Timing Diagram</a:t>
            </a:r>
            <a:endParaRPr lang="zh-CN" altLang="en-US" sz="2400" b="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788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pitchFamily="2" charset="-122"/>
              </a:rPr>
              <a:t>Counters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68313" y="1773188"/>
            <a:ext cx="84963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b="1" dirty="0" smtClean="0">
                <a:ea typeface="宋体" charset="-122"/>
              </a:rPr>
              <a:t>Analysis of the Sequential Logic</a:t>
            </a:r>
            <a:endParaRPr lang="en-US" altLang="zh-CN" b="1" dirty="0">
              <a:ea typeface="宋体" charset="-122"/>
            </a:endParaRPr>
          </a:p>
        </p:txBody>
      </p:sp>
      <p:sp>
        <p:nvSpPr>
          <p:cNvPr id="7" name="WordArt 31"/>
          <p:cNvSpPr>
            <a:spLocks noChangeArrowheads="1" noChangeShapeType="1" noTextEdit="1"/>
          </p:cNvSpPr>
          <p:nvPr/>
        </p:nvSpPr>
        <p:spPr bwMode="auto">
          <a:xfrm>
            <a:off x="971600" y="2259657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800" kern="10" dirty="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 panose="020B0806030902050204" pitchFamily="34" charset="0"/>
              </a:rPr>
              <a:t>Example</a:t>
            </a:r>
            <a:endParaRPr lang="zh-CN" altLang="en-US" sz="2800" kern="10" dirty="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pic>
        <p:nvPicPr>
          <p:cNvPr id="8" name="Picture 4" descr="9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645024"/>
            <a:ext cx="38766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971600" y="2805182"/>
            <a:ext cx="453936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A 2-bit synchronous binary 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counter</a:t>
            </a:r>
            <a:endParaRPr lang="en-US" altLang="zh-CN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0" name="Oval 36"/>
          <p:cNvSpPr>
            <a:spLocks noChangeArrowheads="1"/>
          </p:cNvSpPr>
          <p:nvPr/>
        </p:nvSpPr>
        <p:spPr bwMode="auto">
          <a:xfrm>
            <a:off x="5781054" y="3664173"/>
            <a:ext cx="879475" cy="6286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CCFF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kumimoji="1" lang="en-US" altLang="zh-CN" sz="24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00</a:t>
            </a:r>
          </a:p>
        </p:txBody>
      </p:sp>
      <p:sp>
        <p:nvSpPr>
          <p:cNvPr id="21" name="Line 37"/>
          <p:cNvSpPr>
            <a:spLocks noChangeShapeType="1"/>
          </p:cNvSpPr>
          <p:nvPr/>
        </p:nvSpPr>
        <p:spPr bwMode="auto">
          <a:xfrm flipV="1">
            <a:off x="6660529" y="3951238"/>
            <a:ext cx="487363" cy="114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2" name="Oval 38"/>
          <p:cNvSpPr>
            <a:spLocks noChangeArrowheads="1"/>
          </p:cNvSpPr>
          <p:nvPr/>
        </p:nvSpPr>
        <p:spPr bwMode="auto">
          <a:xfrm>
            <a:off x="7147892" y="3663206"/>
            <a:ext cx="879475" cy="6286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CCFF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kumimoji="1" lang="en-US" altLang="zh-CN" sz="24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01</a:t>
            </a:r>
          </a:p>
        </p:txBody>
      </p:sp>
      <p:sp>
        <p:nvSpPr>
          <p:cNvPr id="23" name="Line 43"/>
          <p:cNvSpPr>
            <a:spLocks noChangeShapeType="1"/>
          </p:cNvSpPr>
          <p:nvPr/>
        </p:nvSpPr>
        <p:spPr bwMode="auto">
          <a:xfrm flipH="1">
            <a:off x="7596336" y="4291855"/>
            <a:ext cx="3027" cy="74074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4" name="Oval 44"/>
          <p:cNvSpPr>
            <a:spLocks noChangeArrowheads="1"/>
          </p:cNvSpPr>
          <p:nvPr/>
        </p:nvSpPr>
        <p:spPr bwMode="auto">
          <a:xfrm>
            <a:off x="7220917" y="5032598"/>
            <a:ext cx="879475" cy="6286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CCFF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kumimoji="1" lang="en-US" altLang="zh-CN" sz="24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10</a:t>
            </a:r>
          </a:p>
        </p:txBody>
      </p:sp>
      <p:sp>
        <p:nvSpPr>
          <p:cNvPr id="25" name="Line 45"/>
          <p:cNvSpPr>
            <a:spLocks noChangeShapeType="1"/>
          </p:cNvSpPr>
          <p:nvPr/>
        </p:nvSpPr>
        <p:spPr bwMode="auto">
          <a:xfrm flipH="1">
            <a:off x="6660131" y="5319390"/>
            <a:ext cx="560785" cy="54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6" name="Oval 46"/>
          <p:cNvSpPr>
            <a:spLocks noChangeArrowheads="1"/>
          </p:cNvSpPr>
          <p:nvPr/>
        </p:nvSpPr>
        <p:spPr bwMode="auto">
          <a:xfrm>
            <a:off x="5781054" y="5032598"/>
            <a:ext cx="879475" cy="6286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CCFF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kumimoji="1" lang="en-US" altLang="zh-CN" sz="24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</a:p>
        </p:txBody>
      </p:sp>
      <p:sp>
        <p:nvSpPr>
          <p:cNvPr id="29" name="Line 49"/>
          <p:cNvSpPr>
            <a:spLocks noChangeShapeType="1"/>
          </p:cNvSpPr>
          <p:nvPr/>
        </p:nvSpPr>
        <p:spPr bwMode="auto">
          <a:xfrm flipH="1" flipV="1">
            <a:off x="6226868" y="4292821"/>
            <a:ext cx="1216" cy="73977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504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pitchFamily="2" charset="-122"/>
              </a:rPr>
              <a:t>Counters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68313" y="1773188"/>
            <a:ext cx="84963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b="1" dirty="0" smtClean="0">
                <a:ea typeface="宋体" charset="-122"/>
              </a:rPr>
              <a:t>Synchronous Counters</a:t>
            </a: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827584" y="2270482"/>
            <a:ext cx="783183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In a </a:t>
            </a:r>
            <a:r>
              <a:rPr lang="en-US" altLang="zh-CN" sz="2400" b="1" dirty="0">
                <a:ea typeface="宋体" panose="02010600030101010101" pitchFamily="2" charset="-122"/>
              </a:rPr>
              <a:t>synchronous counter</a:t>
            </a:r>
            <a:r>
              <a:rPr lang="en-US" altLang="zh-CN" sz="2400" dirty="0">
                <a:ea typeface="宋体" panose="02010600030101010101" pitchFamily="2" charset="-122"/>
              </a:rPr>
              <a:t> all flip-flops are clocked together with a common clock pulse. </a:t>
            </a:r>
          </a:p>
        </p:txBody>
      </p:sp>
      <p:sp>
        <p:nvSpPr>
          <p:cNvPr id="26" name="Text Box 2"/>
          <p:cNvSpPr txBox="1">
            <a:spLocks noChangeArrowheads="1"/>
          </p:cNvSpPr>
          <p:nvPr/>
        </p:nvSpPr>
        <p:spPr bwMode="auto">
          <a:xfrm>
            <a:off x="838200" y="3246075"/>
            <a:ext cx="79822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 smtClean="0">
                <a:ea typeface="宋体" panose="02010600030101010101" pitchFamily="2" charset="-122"/>
              </a:rPr>
              <a:t>The </a:t>
            </a:r>
            <a:r>
              <a:rPr lang="en-US" altLang="zh-CN" sz="2400" dirty="0">
                <a:ea typeface="宋体" panose="02010600030101010101" pitchFamily="2" charset="-122"/>
              </a:rPr>
              <a:t>binary count sequence follows a </a:t>
            </a:r>
            <a:r>
              <a:rPr lang="en-US" altLang="zh-CN" sz="2400" dirty="0" smtClean="0">
                <a:ea typeface="宋体" panose="02010600030101010101" pitchFamily="2" charset="-122"/>
              </a:rPr>
              <a:t>pattern </a:t>
            </a:r>
            <a:r>
              <a:rPr lang="en-US" altLang="zh-CN" sz="2400" dirty="0">
                <a:ea typeface="宋体" panose="02010600030101010101" pitchFamily="2" charset="-122"/>
              </a:rPr>
              <a:t>of 0’s and </a:t>
            </a:r>
            <a:r>
              <a:rPr lang="en-US" altLang="zh-CN" sz="2400" dirty="0" smtClean="0">
                <a:ea typeface="宋体" panose="02010600030101010101" pitchFamily="2" charset="-122"/>
              </a:rPr>
              <a:t>1’s.</a:t>
            </a:r>
          </a:p>
        </p:txBody>
      </p:sp>
      <p:grpSp>
        <p:nvGrpSpPr>
          <p:cNvPr id="27" name="Group 9"/>
          <p:cNvGrpSpPr>
            <a:grpSpLocks/>
          </p:cNvGrpSpPr>
          <p:nvPr/>
        </p:nvGrpSpPr>
        <p:grpSpPr bwMode="auto">
          <a:xfrm>
            <a:off x="4883696" y="4020716"/>
            <a:ext cx="152400" cy="2286000"/>
            <a:chOff x="2832" y="2208"/>
            <a:chExt cx="96" cy="1440"/>
          </a:xfrm>
        </p:grpSpPr>
        <p:sp>
          <p:nvSpPr>
            <p:cNvPr id="28" name="Rectangle 10"/>
            <p:cNvSpPr>
              <a:spLocks noChangeArrowheads="1"/>
            </p:cNvSpPr>
            <p:nvPr/>
          </p:nvSpPr>
          <p:spPr bwMode="auto">
            <a:xfrm>
              <a:off x="2832" y="2208"/>
              <a:ext cx="96" cy="192"/>
            </a:xfrm>
            <a:prstGeom prst="rect">
              <a:avLst/>
            </a:prstGeom>
            <a:solidFill>
              <a:srgbClr val="CF9F6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Rectangle 11"/>
            <p:cNvSpPr>
              <a:spLocks noChangeArrowheads="1"/>
            </p:cNvSpPr>
            <p:nvPr/>
          </p:nvSpPr>
          <p:spPr bwMode="auto">
            <a:xfrm>
              <a:off x="2832" y="2640"/>
              <a:ext cx="96" cy="192"/>
            </a:xfrm>
            <a:prstGeom prst="rect">
              <a:avLst/>
            </a:prstGeom>
            <a:solidFill>
              <a:srgbClr val="CF9F6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Rectangle 12"/>
            <p:cNvSpPr>
              <a:spLocks noChangeArrowheads="1"/>
            </p:cNvSpPr>
            <p:nvPr/>
          </p:nvSpPr>
          <p:spPr bwMode="auto">
            <a:xfrm>
              <a:off x="2832" y="3072"/>
              <a:ext cx="96" cy="192"/>
            </a:xfrm>
            <a:prstGeom prst="rect">
              <a:avLst/>
            </a:prstGeom>
            <a:solidFill>
              <a:srgbClr val="CF9F6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Rectangle 13"/>
            <p:cNvSpPr>
              <a:spLocks noChangeArrowheads="1"/>
            </p:cNvSpPr>
            <p:nvPr/>
          </p:nvSpPr>
          <p:spPr bwMode="auto">
            <a:xfrm>
              <a:off x="2832" y="3456"/>
              <a:ext cx="96" cy="192"/>
            </a:xfrm>
            <a:prstGeom prst="rect">
              <a:avLst/>
            </a:prstGeom>
            <a:solidFill>
              <a:srgbClr val="CF9F6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5264696" y="3639716"/>
            <a:ext cx="2590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LSB changes on every number.</a:t>
            </a:r>
          </a:p>
        </p:txBody>
      </p:sp>
      <p:sp>
        <p:nvSpPr>
          <p:cNvPr id="33" name="Text Box 15"/>
          <p:cNvSpPr txBox="1">
            <a:spLocks noChangeArrowheads="1"/>
          </p:cNvSpPr>
          <p:nvPr/>
        </p:nvSpPr>
        <p:spPr bwMode="auto">
          <a:xfrm>
            <a:off x="5264696" y="4462041"/>
            <a:ext cx="2590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The next bit changes on every other number.</a:t>
            </a:r>
          </a:p>
        </p:txBody>
      </p:sp>
      <p:sp>
        <p:nvSpPr>
          <p:cNvPr id="34" name="Rectangle 16"/>
          <p:cNvSpPr>
            <a:spLocks noChangeArrowheads="1"/>
          </p:cNvSpPr>
          <p:nvPr/>
        </p:nvSpPr>
        <p:spPr bwMode="auto">
          <a:xfrm>
            <a:off x="4502696" y="5033541"/>
            <a:ext cx="134938" cy="1273175"/>
          </a:xfrm>
          <a:prstGeom prst="rect">
            <a:avLst/>
          </a:prstGeom>
          <a:solidFill>
            <a:srgbClr val="FF5B5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5" name="Group 17"/>
          <p:cNvGrpSpPr>
            <a:grpSpLocks/>
          </p:cNvGrpSpPr>
          <p:nvPr/>
        </p:nvGrpSpPr>
        <p:grpSpPr bwMode="auto">
          <a:xfrm>
            <a:off x="4680496" y="4390603"/>
            <a:ext cx="152400" cy="1916113"/>
            <a:chOff x="2704" y="2441"/>
            <a:chExt cx="96" cy="1207"/>
          </a:xfrm>
        </p:grpSpPr>
        <p:sp>
          <p:nvSpPr>
            <p:cNvPr id="36" name="Rectangle 18"/>
            <p:cNvSpPr>
              <a:spLocks noChangeArrowheads="1"/>
            </p:cNvSpPr>
            <p:nvPr/>
          </p:nvSpPr>
          <p:spPr bwMode="auto">
            <a:xfrm>
              <a:off x="2704" y="2441"/>
              <a:ext cx="96" cy="384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Rectangle 19"/>
            <p:cNvSpPr>
              <a:spLocks noChangeArrowheads="1"/>
            </p:cNvSpPr>
            <p:nvPr/>
          </p:nvSpPr>
          <p:spPr bwMode="auto">
            <a:xfrm>
              <a:off x="2704" y="3264"/>
              <a:ext cx="96" cy="384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8" name="Text Box 20"/>
          <p:cNvSpPr txBox="1">
            <a:spLocks noChangeArrowheads="1"/>
          </p:cNvSpPr>
          <p:nvPr/>
        </p:nvSpPr>
        <p:spPr bwMode="auto">
          <a:xfrm>
            <a:off x="4426496" y="3639716"/>
            <a:ext cx="914400" cy="274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10000"/>
              </a:spcBef>
            </a:pPr>
            <a:r>
              <a:rPr lang="en-US" altLang="zh-CN" sz="2000">
                <a:solidFill>
                  <a:srgbClr val="008000"/>
                </a:solidFill>
                <a:ea typeface="宋体" panose="02010600030101010101" pitchFamily="2" charset="-122"/>
              </a:rPr>
              <a:t>0 0 0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2000">
                <a:solidFill>
                  <a:srgbClr val="008000"/>
                </a:solidFill>
                <a:ea typeface="宋体" panose="02010600030101010101" pitchFamily="2" charset="-122"/>
              </a:rPr>
              <a:t>0 0 1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2000">
                <a:solidFill>
                  <a:srgbClr val="008000"/>
                </a:solidFill>
                <a:ea typeface="宋体" panose="02010600030101010101" pitchFamily="2" charset="-122"/>
              </a:rPr>
              <a:t>0 1 0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2000">
                <a:solidFill>
                  <a:srgbClr val="008000"/>
                </a:solidFill>
                <a:ea typeface="宋体" panose="02010600030101010101" pitchFamily="2" charset="-122"/>
              </a:rPr>
              <a:t>0 1 1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2000">
                <a:solidFill>
                  <a:srgbClr val="008000"/>
                </a:solidFill>
                <a:ea typeface="宋体" panose="02010600030101010101" pitchFamily="2" charset="-122"/>
              </a:rPr>
              <a:t>1 0 0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2000">
                <a:solidFill>
                  <a:srgbClr val="008000"/>
                </a:solidFill>
                <a:ea typeface="宋体" panose="02010600030101010101" pitchFamily="2" charset="-122"/>
              </a:rPr>
              <a:t>1 0 1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2000">
                <a:solidFill>
                  <a:srgbClr val="008000"/>
                </a:solidFill>
                <a:ea typeface="宋体" panose="02010600030101010101" pitchFamily="2" charset="-122"/>
              </a:rPr>
              <a:t>1 1 0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2000">
                <a:solidFill>
                  <a:srgbClr val="008000"/>
                </a:solidFill>
                <a:ea typeface="宋体" panose="02010600030101010101" pitchFamily="2" charset="-122"/>
              </a:rPr>
              <a:t>1 1 1</a:t>
            </a:r>
          </a:p>
        </p:txBody>
      </p: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1835696" y="5163716"/>
            <a:ext cx="2743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The next bit changes on every fourth number.</a:t>
            </a:r>
          </a:p>
        </p:txBody>
      </p:sp>
    </p:spTree>
    <p:extLst>
      <p:ext uri="{BB962C8B-B14F-4D97-AF65-F5344CB8AC3E}">
        <p14:creationId xmlns:p14="http://schemas.microsoft.com/office/powerpoint/2010/main" val="197063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pitchFamily="2" charset="-122"/>
              </a:rPr>
              <a:t>Counters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68313" y="1773188"/>
            <a:ext cx="84963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b="1" dirty="0" smtClean="0">
                <a:ea typeface="宋体" charset="-122"/>
              </a:rPr>
              <a:t>Counting in Binary</a:t>
            </a:r>
            <a:endParaRPr lang="en-US" altLang="zh-CN" b="1" dirty="0">
              <a:ea typeface="宋体" charset="-122"/>
            </a:endParaRPr>
          </a:p>
        </p:txBody>
      </p:sp>
      <p:sp>
        <p:nvSpPr>
          <p:cNvPr id="36" name="Text Box 2"/>
          <p:cNvSpPr txBox="1">
            <a:spLocks noChangeArrowheads="1"/>
          </p:cNvSpPr>
          <p:nvPr/>
        </p:nvSpPr>
        <p:spPr bwMode="auto">
          <a:xfrm>
            <a:off x="838200" y="2309971"/>
            <a:ext cx="798227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A counter can form the same pattern of 0’s and 1’s with logic levels. The first stage in the counter represents the least significant bit – notice that these waveforms follow the same pattern as counting in binary.</a:t>
            </a:r>
          </a:p>
        </p:txBody>
      </p:sp>
      <p:graphicFrame>
        <p:nvGraphicFramePr>
          <p:cNvPr id="27" name="Object 9"/>
          <p:cNvGraphicFramePr>
            <a:graphicFrameLocks noChangeAspect="1"/>
          </p:cNvGraphicFramePr>
          <p:nvPr>
            <p:extLst/>
          </p:nvPr>
        </p:nvGraphicFramePr>
        <p:xfrm>
          <a:off x="2228800" y="4261793"/>
          <a:ext cx="5491163" cy="143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328" name="CorelDRAW" r:id="rId3" imgW="2143658" imgH="560832" progId="CorelDRAW.Graphic.12">
                  <p:embed/>
                </p:oleObj>
              </mc:Choice>
              <mc:Fallback>
                <p:oleObj name="CorelDRAW" r:id="rId3" imgW="2143658" imgH="560832" progId="CorelDRAW.Graphic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800" y="4261793"/>
                        <a:ext cx="5491163" cy="1436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0"/>
          <p:cNvGraphicFramePr>
            <a:graphicFrameLocks noChangeAspect="1"/>
          </p:cNvGraphicFramePr>
          <p:nvPr>
            <p:extLst/>
          </p:nvPr>
        </p:nvGraphicFramePr>
        <p:xfrm>
          <a:off x="2000200" y="4149080"/>
          <a:ext cx="6172200" cy="163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329" name="CorelDRAW" r:id="rId5" imgW="2330806" imgH="655320" progId="CorelDRAW.Graphic.12">
                  <p:embed/>
                </p:oleObj>
              </mc:Choice>
              <mc:Fallback>
                <p:oleObj name="CorelDRAW" r:id="rId5" imgW="2330806" imgH="655320" progId="CorelDRAW.Graphic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00" y="4149080"/>
                        <a:ext cx="6172200" cy="163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1314400" y="4185593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chemeClr val="tx2"/>
                </a:solidFill>
                <a:ea typeface="宋体" panose="02010600030101010101" pitchFamily="2" charset="-122"/>
              </a:rPr>
              <a:t>LSB</a:t>
            </a:r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1314400" y="5328593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MSB</a:t>
            </a:r>
          </a:p>
        </p:txBody>
      </p:sp>
    </p:spTree>
    <p:extLst>
      <p:ext uri="{BB962C8B-B14F-4D97-AF65-F5344CB8AC3E}">
        <p14:creationId xmlns:p14="http://schemas.microsoft.com/office/powerpoint/2010/main" val="377439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pitchFamily="2" charset="-122"/>
              </a:rPr>
              <a:t>Latches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68313" y="1773188"/>
            <a:ext cx="84963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b="1" dirty="0">
                <a:ea typeface="宋体" charset="-122"/>
              </a:rPr>
              <a:t>3-Bit Synchronous Binary </a:t>
            </a:r>
            <a:r>
              <a:rPr lang="en-US" altLang="zh-CN" b="1" dirty="0" smtClean="0">
                <a:ea typeface="宋体" charset="-122"/>
              </a:rPr>
              <a:t>Counter</a:t>
            </a: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</p:txBody>
      </p:sp>
      <p:graphicFrame>
        <p:nvGraphicFramePr>
          <p:cNvPr id="42" name="Object 4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725726"/>
              </p:ext>
            </p:extLst>
          </p:nvPr>
        </p:nvGraphicFramePr>
        <p:xfrm>
          <a:off x="2733253" y="2642096"/>
          <a:ext cx="4573588" cy="163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40" name="CorelDRAW" r:id="rId4" imgW="3256227" imgH="1161654" progId="CorelDRAW.Graphic.13">
                  <p:embed/>
                </p:oleObj>
              </mc:Choice>
              <mc:Fallback>
                <p:oleObj name="CorelDRAW" r:id="rId4" imgW="3256227" imgH="1161654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3253" y="2642096"/>
                        <a:ext cx="4573588" cy="163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ectangle 483"/>
          <p:cNvSpPr>
            <a:spLocks noChangeArrowheads="1"/>
          </p:cNvSpPr>
          <p:nvPr/>
        </p:nvSpPr>
        <p:spPr bwMode="auto">
          <a:xfrm>
            <a:off x="3687341" y="3691433"/>
            <a:ext cx="1524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1200" i="1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1200" baseline="-25000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4" name="Rectangle 484"/>
          <p:cNvSpPr>
            <a:spLocks noChangeArrowheads="1"/>
          </p:cNvSpPr>
          <p:nvPr/>
        </p:nvSpPr>
        <p:spPr bwMode="auto">
          <a:xfrm>
            <a:off x="3725441" y="2942133"/>
            <a:ext cx="1190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1200" i="1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1200" baseline="-25000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5" name="Text Box 485"/>
          <p:cNvSpPr txBox="1">
            <a:spLocks noChangeArrowheads="1"/>
          </p:cNvSpPr>
          <p:nvPr/>
        </p:nvSpPr>
        <p:spPr bwMode="auto">
          <a:xfrm>
            <a:off x="5238328" y="2357933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i="1">
                <a:solidFill>
                  <a:srgbClr val="FF0000"/>
                </a:solidFill>
                <a:ea typeface="宋体" panose="02010600030101010101" pitchFamily="2" charset="-122"/>
              </a:rPr>
              <a:t>Q</a:t>
            </a:r>
            <a:r>
              <a:rPr lang="en-US" altLang="zh-CN" sz="1200" baseline="-25000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6" name="Rectangle 486"/>
          <p:cNvSpPr>
            <a:spLocks noChangeArrowheads="1"/>
          </p:cNvSpPr>
          <p:nvPr/>
        </p:nvSpPr>
        <p:spPr bwMode="auto">
          <a:xfrm>
            <a:off x="3800053" y="3335833"/>
            <a:ext cx="1016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1200" i="1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7" name="Rectangle 487"/>
          <p:cNvSpPr>
            <a:spLocks noChangeArrowheads="1"/>
          </p:cNvSpPr>
          <p:nvPr/>
        </p:nvSpPr>
        <p:spPr bwMode="auto">
          <a:xfrm>
            <a:off x="5020841" y="3335833"/>
            <a:ext cx="1016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1200" i="1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8" name="Rectangle 488"/>
          <p:cNvSpPr>
            <a:spLocks noChangeArrowheads="1"/>
          </p:cNvSpPr>
          <p:nvPr/>
        </p:nvSpPr>
        <p:spPr bwMode="auto">
          <a:xfrm>
            <a:off x="6628978" y="3335833"/>
            <a:ext cx="1016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1200" i="1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9" name="Rectangle 489"/>
          <p:cNvSpPr>
            <a:spLocks noChangeArrowheads="1"/>
          </p:cNvSpPr>
          <p:nvPr/>
        </p:nvSpPr>
        <p:spPr bwMode="auto">
          <a:xfrm>
            <a:off x="4936703" y="2942133"/>
            <a:ext cx="1190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1200" i="1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1200" baseline="-25000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0" name="Rectangle 490"/>
          <p:cNvSpPr>
            <a:spLocks noChangeArrowheads="1"/>
          </p:cNvSpPr>
          <p:nvPr/>
        </p:nvSpPr>
        <p:spPr bwMode="auto">
          <a:xfrm>
            <a:off x="6535316" y="2942133"/>
            <a:ext cx="1190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1200" i="1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1200" baseline="-25000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51" name="Rectangle 491"/>
          <p:cNvSpPr>
            <a:spLocks noChangeArrowheads="1"/>
          </p:cNvSpPr>
          <p:nvPr/>
        </p:nvSpPr>
        <p:spPr bwMode="auto">
          <a:xfrm>
            <a:off x="4935116" y="3691433"/>
            <a:ext cx="1524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1200" i="1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1200" baseline="-25000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2" name="Rectangle 492"/>
          <p:cNvSpPr>
            <a:spLocks noChangeArrowheads="1"/>
          </p:cNvSpPr>
          <p:nvPr/>
        </p:nvSpPr>
        <p:spPr bwMode="auto">
          <a:xfrm>
            <a:off x="6533728" y="3691433"/>
            <a:ext cx="1524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1200" i="1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1200" baseline="-25000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53" name="Text Box 498"/>
          <p:cNvSpPr txBox="1">
            <a:spLocks noChangeArrowheads="1"/>
          </p:cNvSpPr>
          <p:nvPr/>
        </p:nvSpPr>
        <p:spPr bwMode="auto">
          <a:xfrm>
            <a:off x="6000328" y="2662733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i="1">
                <a:solidFill>
                  <a:srgbClr val="FF0000"/>
                </a:solidFill>
                <a:ea typeface="宋体" panose="02010600030101010101" pitchFamily="2" charset="-122"/>
              </a:rPr>
              <a:t>Q</a:t>
            </a:r>
            <a:r>
              <a:rPr lang="en-US" altLang="zh-CN" sz="1200" baseline="-25000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  <a:r>
              <a:rPr lang="en-US" altLang="zh-CN" sz="1200" i="1">
                <a:solidFill>
                  <a:srgbClr val="FF0000"/>
                </a:solidFill>
                <a:ea typeface="宋体" panose="02010600030101010101" pitchFamily="2" charset="-122"/>
              </a:rPr>
              <a:t>Q</a:t>
            </a:r>
            <a:r>
              <a:rPr lang="en-US" altLang="zh-CN" sz="1200" baseline="-2500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4" name="Text Box 499"/>
          <p:cNvSpPr txBox="1">
            <a:spLocks noChangeArrowheads="1"/>
          </p:cNvSpPr>
          <p:nvPr/>
        </p:nvSpPr>
        <p:spPr bwMode="auto">
          <a:xfrm>
            <a:off x="4095328" y="2794496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i="1">
                <a:solidFill>
                  <a:srgbClr val="FF0000"/>
                </a:solidFill>
                <a:ea typeface="宋体" panose="02010600030101010101" pitchFamily="2" charset="-122"/>
              </a:rPr>
              <a:t>Q</a:t>
            </a:r>
            <a:r>
              <a:rPr lang="en-US" altLang="zh-CN" sz="1200" baseline="-25000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5" name="Text Box 500"/>
          <p:cNvSpPr txBox="1">
            <a:spLocks noChangeArrowheads="1"/>
          </p:cNvSpPr>
          <p:nvPr/>
        </p:nvSpPr>
        <p:spPr bwMode="auto">
          <a:xfrm>
            <a:off x="5314528" y="2794496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i="1">
                <a:solidFill>
                  <a:srgbClr val="FF0000"/>
                </a:solidFill>
                <a:ea typeface="宋体" panose="02010600030101010101" pitchFamily="2" charset="-122"/>
              </a:rPr>
              <a:t>Q</a:t>
            </a:r>
            <a:r>
              <a:rPr lang="en-US" altLang="zh-CN" sz="1200" baseline="-2500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6" name="Text Box 501"/>
          <p:cNvSpPr txBox="1">
            <a:spLocks noChangeArrowheads="1"/>
          </p:cNvSpPr>
          <p:nvPr/>
        </p:nvSpPr>
        <p:spPr bwMode="auto">
          <a:xfrm>
            <a:off x="6990928" y="2794496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i="1">
                <a:solidFill>
                  <a:srgbClr val="FF0000"/>
                </a:solidFill>
                <a:ea typeface="宋体" panose="02010600030101010101" pitchFamily="2" charset="-122"/>
              </a:rPr>
              <a:t>Q</a:t>
            </a:r>
            <a:r>
              <a:rPr lang="en-US" altLang="zh-CN" sz="1200" baseline="-2500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57" name="Rectangle 503"/>
          <p:cNvSpPr>
            <a:spLocks noChangeArrowheads="1"/>
          </p:cNvSpPr>
          <p:nvPr/>
        </p:nvSpPr>
        <p:spPr bwMode="auto">
          <a:xfrm>
            <a:off x="2342728" y="4110533"/>
            <a:ext cx="5159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1200" i="1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CLK</a:t>
            </a:r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58" name="Text Box 504"/>
          <p:cNvSpPr txBox="1">
            <a:spLocks noChangeArrowheads="1"/>
          </p:cNvSpPr>
          <p:nvPr/>
        </p:nvSpPr>
        <p:spPr bwMode="auto">
          <a:xfrm>
            <a:off x="3104728" y="2357933"/>
            <a:ext cx="609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ea typeface="宋体" panose="02010600030101010101" pitchFamily="2" charset="-122"/>
              </a:rPr>
              <a:t>HIGH</a:t>
            </a:r>
          </a:p>
        </p:txBody>
      </p:sp>
      <p:sp>
        <p:nvSpPr>
          <p:cNvPr id="25" name="WordArt 31"/>
          <p:cNvSpPr>
            <a:spLocks noChangeArrowheads="1" noChangeShapeType="1" noTextEdit="1"/>
          </p:cNvSpPr>
          <p:nvPr/>
        </p:nvSpPr>
        <p:spPr bwMode="auto">
          <a:xfrm>
            <a:off x="899592" y="2420888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800" kern="10" dirty="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 panose="020B0806030902050204" pitchFamily="34" charset="0"/>
              </a:rPr>
              <a:t>Example</a:t>
            </a:r>
            <a:endParaRPr lang="zh-CN" altLang="en-US" sz="2800" kern="10" dirty="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pic>
        <p:nvPicPr>
          <p:cNvPr id="24" name="Picture 4" descr="9-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10" y="4593133"/>
            <a:ext cx="5040312" cy="189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t9-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260676"/>
            <a:ext cx="33909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02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pitchFamily="2" charset="-122"/>
              </a:rPr>
              <a:t>Counters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68313" y="1773188"/>
            <a:ext cx="84963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b="1" dirty="0" smtClean="0">
                <a:ea typeface="宋体" charset="-122"/>
              </a:rPr>
              <a:t>4-bit </a:t>
            </a:r>
            <a:r>
              <a:rPr lang="en-US" altLang="zh-CN" b="1" dirty="0">
                <a:ea typeface="宋体" charset="-122"/>
              </a:rPr>
              <a:t>Synchronous Binary Counter</a:t>
            </a: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 smtClean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 smtClean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</p:txBody>
      </p:sp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3194720" y="4913585"/>
            <a:ext cx="287338" cy="6969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Rectangle 16"/>
          <p:cNvSpPr>
            <a:spLocks noChangeArrowheads="1"/>
          </p:cNvSpPr>
          <p:nvPr/>
        </p:nvSpPr>
        <p:spPr bwMode="auto">
          <a:xfrm>
            <a:off x="5568033" y="4913585"/>
            <a:ext cx="287337" cy="6969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Rectangle 17"/>
          <p:cNvSpPr>
            <a:spLocks noChangeArrowheads="1"/>
          </p:cNvSpPr>
          <p:nvPr/>
        </p:nvSpPr>
        <p:spPr bwMode="auto">
          <a:xfrm>
            <a:off x="4390108" y="4913585"/>
            <a:ext cx="287337" cy="121920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" name="Rectangle 18"/>
          <p:cNvSpPr>
            <a:spLocks noChangeArrowheads="1"/>
          </p:cNvSpPr>
          <p:nvPr/>
        </p:nvSpPr>
        <p:spPr bwMode="auto">
          <a:xfrm>
            <a:off x="6731670" y="4913585"/>
            <a:ext cx="287338" cy="121920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8" name="Object 3"/>
          <p:cNvGraphicFramePr>
            <a:graphicFrameLocks noChangeAspect="1"/>
          </p:cNvGraphicFramePr>
          <p:nvPr>
            <p:extLst/>
          </p:nvPr>
        </p:nvGraphicFramePr>
        <p:xfrm>
          <a:off x="1216968" y="2322785"/>
          <a:ext cx="6621463" cy="198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72" name="CorelDRAW" r:id="rId3" imgW="4403446" imgH="1321003" progId="CorelDRAW.Graphic.12">
                  <p:embed/>
                </p:oleObj>
              </mc:Choice>
              <mc:Fallback>
                <p:oleObj name="CorelDRAW" r:id="rId3" imgW="4403446" imgH="1321003" progId="CorelDRAW.Graphic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968" y="2322785"/>
                        <a:ext cx="6621463" cy="198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9466898"/>
              </p:ext>
            </p:extLst>
          </p:nvPr>
        </p:nvGraphicFramePr>
        <p:xfrm>
          <a:off x="2356520" y="4380185"/>
          <a:ext cx="4876800" cy="221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73" name="CorelDRAW" r:id="rId5" imgW="3352158" imgH="1520586" progId="CorelDRAW.Graphic.13">
                  <p:embed/>
                </p:oleObj>
              </mc:Choice>
              <mc:Fallback>
                <p:oleObj name="CorelDRAW" r:id="rId5" imgW="3352158" imgH="1520586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6520" y="4380185"/>
                        <a:ext cx="4876800" cy="221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Text Box 10"/>
          <p:cNvSpPr txBox="1">
            <a:spLocks noChangeArrowheads="1"/>
          </p:cNvSpPr>
          <p:nvPr/>
        </p:nvSpPr>
        <p:spPr bwMode="auto">
          <a:xfrm>
            <a:off x="2051720" y="4837385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i="1">
                <a:solidFill>
                  <a:srgbClr val="FF0000"/>
                </a:solidFill>
                <a:ea typeface="宋体" panose="02010600030101010101" pitchFamily="2" charset="-122"/>
              </a:rPr>
              <a:t>Q</a:t>
            </a:r>
            <a:r>
              <a:rPr lang="en-US" altLang="zh-CN" sz="1200" baseline="-25000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81" name="Text Box 11"/>
          <p:cNvSpPr txBox="1">
            <a:spLocks noChangeArrowheads="1"/>
          </p:cNvSpPr>
          <p:nvPr/>
        </p:nvSpPr>
        <p:spPr bwMode="auto">
          <a:xfrm>
            <a:off x="2051720" y="5294585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i="1">
                <a:solidFill>
                  <a:srgbClr val="FF0000"/>
                </a:solidFill>
                <a:ea typeface="宋体" panose="02010600030101010101" pitchFamily="2" charset="-122"/>
              </a:rPr>
              <a:t>Q</a:t>
            </a:r>
            <a:r>
              <a:rPr lang="en-US" altLang="zh-CN" sz="1200" baseline="-2500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2" name="Text Box 12"/>
          <p:cNvSpPr txBox="1">
            <a:spLocks noChangeArrowheads="1"/>
          </p:cNvSpPr>
          <p:nvPr/>
        </p:nvSpPr>
        <p:spPr bwMode="auto">
          <a:xfrm>
            <a:off x="2051720" y="5751785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i="1">
                <a:solidFill>
                  <a:srgbClr val="FF0000"/>
                </a:solidFill>
                <a:ea typeface="宋体" panose="02010600030101010101" pitchFamily="2" charset="-122"/>
              </a:rPr>
              <a:t>Q</a:t>
            </a:r>
            <a:r>
              <a:rPr lang="en-US" altLang="zh-CN" sz="1200" baseline="-2500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3" name="Text Box 13"/>
          <p:cNvSpPr txBox="1">
            <a:spLocks noChangeArrowheads="1"/>
          </p:cNvSpPr>
          <p:nvPr/>
        </p:nvSpPr>
        <p:spPr bwMode="auto">
          <a:xfrm>
            <a:off x="2051720" y="6285185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i="1">
                <a:solidFill>
                  <a:srgbClr val="FF0000"/>
                </a:solidFill>
                <a:ea typeface="宋体" panose="02010600030101010101" pitchFamily="2" charset="-122"/>
              </a:rPr>
              <a:t>Q</a:t>
            </a:r>
            <a:r>
              <a:rPr lang="en-US" altLang="zh-CN" sz="1200" baseline="-25000">
                <a:solidFill>
                  <a:srgbClr val="FF0000"/>
                </a:solidFill>
                <a:ea typeface="宋体" panose="02010600030101010101" pitchFamily="2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7221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 animBg="1"/>
      <p:bldP spid="76" grpId="0" animBg="1"/>
      <p:bldP spid="7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pitchFamily="2" charset="-122"/>
              </a:rPr>
              <a:t>Counters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68313" y="1773188"/>
            <a:ext cx="84963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b="1" dirty="0" smtClean="0">
                <a:ea typeface="宋体" charset="-122"/>
              </a:rPr>
              <a:t>BCD </a:t>
            </a:r>
            <a:r>
              <a:rPr lang="en-US" altLang="zh-CN" b="1" dirty="0">
                <a:ea typeface="宋体" charset="-122"/>
              </a:rPr>
              <a:t>Decade Counter</a:t>
            </a: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 smtClean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 smtClean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827584" y="2276872"/>
            <a:ext cx="792088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US" altLang="zh-CN" sz="2200" dirty="0">
                <a:ea typeface="宋体" panose="02010600030101010101" pitchFamily="2" charset="-122"/>
              </a:rPr>
              <a:t>With some additional logic, a binary counter can be converted to a BCD synchronous decade counter. After reaching the count 1001, the counter recycles to 0000.</a:t>
            </a:r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>
            <p:extLst/>
          </p:nvPr>
        </p:nvGraphicFramePr>
        <p:xfrm>
          <a:off x="1066800" y="4622304"/>
          <a:ext cx="6913563" cy="209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27" name="CorelDRAW" r:id="rId3" imgW="5140757" imgH="1559662" progId="CorelDRAW.Graphic.12">
                  <p:embed/>
                </p:oleObj>
              </mc:Choice>
              <mc:Fallback>
                <p:oleObj name="CorelDRAW" r:id="rId3" imgW="5140757" imgH="1559662" progId="CorelDRAW.Graphic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622304"/>
                        <a:ext cx="6913563" cy="209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899592" y="3429000"/>
            <a:ext cx="7704856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US" altLang="zh-CN" sz="2200" dirty="0">
                <a:ea typeface="宋体" panose="02010600030101010101" pitchFamily="2" charset="-122"/>
              </a:rPr>
              <a:t>This gate detects 1001, and causes FF3 to toggle on the next clock pulse.  FF0 toggles on every clock pulse. Thus, the count starts over at 0000.</a:t>
            </a:r>
          </a:p>
        </p:txBody>
      </p:sp>
      <p:sp>
        <p:nvSpPr>
          <p:cNvPr id="20" name="Line 11"/>
          <p:cNvSpPr>
            <a:spLocks noChangeShapeType="1"/>
          </p:cNvSpPr>
          <p:nvPr/>
        </p:nvSpPr>
        <p:spPr bwMode="auto">
          <a:xfrm>
            <a:off x="1547664" y="3717032"/>
            <a:ext cx="4472136" cy="113387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5410200" y="4728667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i="1">
                <a:solidFill>
                  <a:srgbClr val="FF0000"/>
                </a:solidFill>
                <a:ea typeface="宋体" panose="02010600030101010101" pitchFamily="2" charset="-122"/>
              </a:rPr>
              <a:t>Q</a:t>
            </a:r>
            <a:r>
              <a:rPr lang="en-US" altLang="zh-CN" sz="1200" baseline="-25000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5410200" y="4546104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i="1">
                <a:solidFill>
                  <a:srgbClr val="FF0000"/>
                </a:solidFill>
                <a:ea typeface="宋体" panose="02010600030101010101" pitchFamily="2" charset="-122"/>
              </a:rPr>
              <a:t>Q</a:t>
            </a:r>
            <a:r>
              <a:rPr lang="en-US" altLang="zh-CN" sz="1200" baseline="-25000">
                <a:solidFill>
                  <a:srgbClr val="FF0000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7772400" y="5841504"/>
            <a:ext cx="3810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46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pitchFamily="2" charset="-122"/>
              </a:rPr>
              <a:t>Counters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68313" y="1773188"/>
            <a:ext cx="84963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b="1" dirty="0" smtClean="0">
                <a:ea typeface="宋体" charset="-122"/>
              </a:rPr>
              <a:t>BCD </a:t>
            </a:r>
            <a:r>
              <a:rPr lang="en-US" altLang="zh-CN" b="1" dirty="0">
                <a:ea typeface="宋体" charset="-122"/>
              </a:rPr>
              <a:t>Decade Counter</a:t>
            </a: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 smtClean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 smtClean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827584" y="2276872"/>
            <a:ext cx="678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Waveforms for the decade counter: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2224608" y="2922240"/>
          <a:ext cx="4648200" cy="246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51" name="CorelDRAW" r:id="rId3" imgW="2639247" imgH="1400942" progId="CorelDRAW.Graphic.13">
                  <p:embed/>
                </p:oleObj>
              </mc:Choice>
              <mc:Fallback>
                <p:oleObj name="CorelDRAW" r:id="rId3" imgW="2639247" imgH="1400942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4608" y="2922240"/>
                        <a:ext cx="4648200" cy="246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689621" y="3042890"/>
            <a:ext cx="3825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600" i="1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CLK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1767408" y="337944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>
                <a:solidFill>
                  <a:srgbClr val="FF0000"/>
                </a:solidFill>
                <a:ea typeface="宋体" panose="02010600030101010101" pitchFamily="2" charset="-122"/>
              </a:rPr>
              <a:t>Q</a:t>
            </a:r>
            <a:r>
              <a:rPr lang="en-US" altLang="zh-CN" sz="1600" baseline="-25000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1767408" y="388109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>
                <a:solidFill>
                  <a:srgbClr val="FF0000"/>
                </a:solidFill>
                <a:ea typeface="宋体" panose="02010600030101010101" pitchFamily="2" charset="-122"/>
              </a:rPr>
              <a:t>Q</a:t>
            </a:r>
            <a:r>
              <a:rPr lang="en-US" altLang="zh-CN" sz="1600" baseline="-2500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5" name="Text Box 17"/>
          <p:cNvSpPr txBox="1">
            <a:spLocks noChangeArrowheads="1"/>
          </p:cNvSpPr>
          <p:nvPr/>
        </p:nvSpPr>
        <p:spPr bwMode="auto">
          <a:xfrm>
            <a:off x="1767408" y="441449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>
                <a:solidFill>
                  <a:srgbClr val="FF0000"/>
                </a:solidFill>
                <a:ea typeface="宋体" panose="02010600030101010101" pitchFamily="2" charset="-122"/>
              </a:rPr>
              <a:t>Q</a:t>
            </a:r>
            <a:r>
              <a:rPr lang="en-US" altLang="zh-CN" sz="1600" baseline="-2500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6" name="Text Box 18"/>
          <p:cNvSpPr txBox="1">
            <a:spLocks noChangeArrowheads="1"/>
          </p:cNvSpPr>
          <p:nvPr/>
        </p:nvSpPr>
        <p:spPr bwMode="auto">
          <a:xfrm>
            <a:off x="1767408" y="494789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>
                <a:solidFill>
                  <a:srgbClr val="FF0000"/>
                </a:solidFill>
                <a:ea typeface="宋体" panose="02010600030101010101" pitchFamily="2" charset="-122"/>
              </a:rPr>
              <a:t>Q</a:t>
            </a:r>
            <a:r>
              <a:rPr lang="en-US" altLang="zh-CN" sz="1600" baseline="-25000">
                <a:solidFill>
                  <a:srgbClr val="FF0000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7" name="Rectangle 21"/>
          <p:cNvSpPr>
            <a:spLocks noChangeArrowheads="1"/>
          </p:cNvSpPr>
          <p:nvPr/>
        </p:nvSpPr>
        <p:spPr bwMode="auto">
          <a:xfrm>
            <a:off x="2224608" y="2846040"/>
            <a:ext cx="6019800" cy="2743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7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44675"/>
            <a:ext cx="8507288" cy="4479925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buFontTx/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After this lecture, </a:t>
            </a:r>
            <a:r>
              <a:rPr lang="en-US" altLang="zh-TW" dirty="0" smtClean="0">
                <a:ea typeface="PMingLiU" pitchFamily="18" charset="-120"/>
              </a:rPr>
              <a:t>you should be able to:</a:t>
            </a:r>
          </a:p>
          <a:p>
            <a:pPr eaLnBrk="1" hangingPunct="1">
              <a:defRPr/>
            </a:pPr>
            <a:endParaRPr lang="en-US" altLang="zh-TW" sz="1050" b="1" dirty="0" smtClean="0">
              <a:solidFill>
                <a:srgbClr val="000066"/>
              </a:solidFill>
              <a:ea typeface="PMingLiU" pitchFamily="18" charset="-120"/>
            </a:endParaRP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zh-TW" b="1" dirty="0" smtClean="0">
                <a:solidFill>
                  <a:srgbClr val="FF3300"/>
                </a:solidFill>
                <a:ea typeface="PMingLiU" pitchFamily="18" charset="-120"/>
              </a:rPr>
              <a:t>Analyze</a:t>
            </a:r>
            <a:r>
              <a:rPr lang="en-US" altLang="zh-TW" dirty="0" smtClean="0">
                <a:ea typeface="PMingLiU" pitchFamily="18" charset="-120"/>
              </a:rPr>
              <a:t> the sequential logics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TW" b="1" dirty="0">
                <a:solidFill>
                  <a:srgbClr val="FF3300"/>
                </a:solidFill>
                <a:ea typeface="PMingLiU" pitchFamily="18" charset="-120"/>
              </a:rPr>
              <a:t>Identify</a:t>
            </a:r>
            <a:r>
              <a:rPr lang="en-US" altLang="zh-TW" dirty="0">
                <a:solidFill>
                  <a:srgbClr val="000066"/>
                </a:solidFill>
                <a:ea typeface="PMingLiU" pitchFamily="18" charset="-120"/>
              </a:rPr>
              <a:t> </a:t>
            </a:r>
            <a:r>
              <a:rPr lang="en-US" altLang="zh-TW" dirty="0">
                <a:ea typeface="PMingLiU" pitchFamily="18" charset="-120"/>
              </a:rPr>
              <a:t>different types of counters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zh-TW" b="1" dirty="0">
                <a:solidFill>
                  <a:srgbClr val="FF3300"/>
                </a:solidFill>
                <a:ea typeface="PMingLiU" pitchFamily="18" charset="-120"/>
              </a:rPr>
              <a:t>Implement </a:t>
            </a:r>
            <a:r>
              <a:rPr lang="en-US" altLang="zh-TW" dirty="0">
                <a:ea typeface="PMingLiU" pitchFamily="18" charset="-120"/>
              </a:rPr>
              <a:t>different types of </a:t>
            </a:r>
            <a:r>
              <a:rPr lang="en-US" altLang="zh-TW" dirty="0" smtClean="0">
                <a:ea typeface="PMingLiU" pitchFamily="18" charset="-120"/>
              </a:rPr>
              <a:t>counters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zh-TW" b="1" dirty="0">
                <a:solidFill>
                  <a:srgbClr val="FF3300"/>
                </a:solidFill>
                <a:ea typeface="PMingLiU" pitchFamily="18" charset="-120"/>
              </a:rPr>
              <a:t>Design</a:t>
            </a:r>
            <a:r>
              <a:rPr lang="en-US" altLang="zh-TW" dirty="0" smtClean="0">
                <a:ea typeface="PMingLiU" pitchFamily="18" charset="-120"/>
              </a:rPr>
              <a:t> the sequential logics</a:t>
            </a:r>
            <a:endParaRPr lang="en-US" altLang="zh-TW" dirty="0">
              <a:ea typeface="PMingLiU" pitchFamily="18" charset="-120"/>
            </a:endParaRPr>
          </a:p>
          <a:p>
            <a:pPr algn="just" eaLnBrk="1" hangingPunct="1">
              <a:spcBef>
                <a:spcPct val="50000"/>
              </a:spcBef>
              <a:defRPr/>
            </a:pPr>
            <a:endParaRPr lang="en-US" altLang="zh-TW" dirty="0"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pitchFamily="2" charset="-122"/>
              </a:rPr>
              <a:t>Counters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68313" y="1773188"/>
            <a:ext cx="84963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b="1" dirty="0" smtClean="0">
                <a:ea typeface="宋体" charset="-122"/>
              </a:rPr>
              <a:t>A </a:t>
            </a:r>
            <a:r>
              <a:rPr lang="en-US" altLang="zh-CN" b="1" dirty="0">
                <a:ea typeface="宋体" charset="-122"/>
              </a:rPr>
              <a:t>4-bit Synchronous Binary Counter</a:t>
            </a: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 smtClean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 smtClean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</p:txBody>
      </p:sp>
      <p:graphicFrame>
        <p:nvGraphicFramePr>
          <p:cNvPr id="16" name="Object 43"/>
          <p:cNvGraphicFramePr>
            <a:graphicFrameLocks noChangeAspect="1"/>
          </p:cNvGraphicFramePr>
          <p:nvPr>
            <p:extLst/>
          </p:nvPr>
        </p:nvGraphicFramePr>
        <p:xfrm>
          <a:off x="2194992" y="3805064"/>
          <a:ext cx="2498725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75" name="CorelDRAW" r:id="rId3" imgW="1685384" imgH="1749796" progId="CorelDRAW.Graphic.13">
                  <p:embed/>
                </p:oleObj>
              </mc:Choice>
              <mc:Fallback>
                <p:oleObj name="CorelDRAW" r:id="rId3" imgW="1685384" imgH="1749796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4992" y="3805064"/>
                        <a:ext cx="2498725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899592" y="2204864"/>
            <a:ext cx="7848872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zh-CN" sz="2200" dirty="0">
                <a:ea typeface="宋体" panose="02010600030101010101" pitchFamily="2" charset="-122"/>
              </a:rPr>
              <a:t>The 74LS163 is a 4-bit IC synchronous counter with additional features over a basic counter. It has parallel load, a </a:t>
            </a:r>
            <a:r>
              <a:rPr lang="en-US" altLang="zh-CN" sz="2200" i="1" dirty="0">
                <a:ea typeface="宋体" panose="02010600030101010101" pitchFamily="2" charset="-122"/>
              </a:rPr>
              <a:t>CLR</a:t>
            </a:r>
            <a:r>
              <a:rPr lang="en-US" altLang="zh-CN" sz="2200" dirty="0">
                <a:ea typeface="宋体" panose="02010600030101010101" pitchFamily="2" charset="-122"/>
              </a:rPr>
              <a:t> input, two chip enables, and a ripple count output that signals when the count has reached the terminal count.</a:t>
            </a:r>
          </a:p>
          <a:p>
            <a:pPr algn="just"/>
            <a:endParaRPr lang="en-US" altLang="zh-CN" sz="2200" dirty="0">
              <a:ea typeface="宋体" panose="02010600030101010101" pitchFamily="2" charset="-122"/>
            </a:endParaRPr>
          </a:p>
        </p:txBody>
      </p:sp>
      <p:sp>
        <p:nvSpPr>
          <p:cNvPr id="20" name="Line 23"/>
          <p:cNvSpPr>
            <a:spLocks noChangeShapeType="1"/>
          </p:cNvSpPr>
          <p:nvPr/>
        </p:nvSpPr>
        <p:spPr bwMode="auto">
          <a:xfrm>
            <a:off x="6923112" y="2585864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Text Box 24"/>
          <p:cNvSpPr txBox="1">
            <a:spLocks noChangeArrowheads="1"/>
          </p:cNvSpPr>
          <p:nvPr/>
        </p:nvSpPr>
        <p:spPr bwMode="auto">
          <a:xfrm>
            <a:off x="3166542" y="3532014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FF0000"/>
                </a:solidFill>
                <a:ea typeface="宋体" panose="02010600030101010101" pitchFamily="2" charset="-122"/>
              </a:rPr>
              <a:t>Data inputs</a:t>
            </a:r>
          </a:p>
        </p:txBody>
      </p: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3033192" y="6395864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FF0000"/>
                </a:solidFill>
                <a:ea typeface="宋体" panose="02010600030101010101" pitchFamily="2" charset="-122"/>
              </a:rPr>
              <a:t>Data outputs</a:t>
            </a:r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1756842" y="4490864"/>
            <a:ext cx="609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i="1">
                <a:ea typeface="宋体" panose="02010600030101010101" pitchFamily="2" charset="-122"/>
              </a:rPr>
              <a:t>CLR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1674292" y="4717877"/>
            <a:ext cx="609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i="1">
                <a:ea typeface="宋体" panose="02010600030101010101" pitchFamily="2" charset="-122"/>
              </a:rPr>
              <a:t>LOAD</a:t>
            </a: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1737792" y="4921077"/>
            <a:ext cx="609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i="1">
                <a:ea typeface="宋体" panose="02010600030101010101" pitchFamily="2" charset="-122"/>
              </a:rPr>
              <a:t>ENT</a:t>
            </a: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1737792" y="5130627"/>
            <a:ext cx="609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i="1">
                <a:ea typeface="宋体" panose="02010600030101010101" pitchFamily="2" charset="-122"/>
              </a:rPr>
              <a:t>ENP</a:t>
            </a: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1737792" y="5332239"/>
            <a:ext cx="609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ea typeface="宋体" panose="02010600030101010101" pitchFamily="2" charset="-122"/>
              </a:rPr>
              <a:t>CLK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4646092" y="4924252"/>
            <a:ext cx="609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i="1">
                <a:ea typeface="宋体" panose="02010600030101010101" pitchFamily="2" charset="-122"/>
              </a:rPr>
              <a:t>RCO</a:t>
            </a: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3033192" y="6014864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i="1">
                <a:solidFill>
                  <a:srgbClr val="FF0000"/>
                </a:solidFill>
                <a:ea typeface="宋体" panose="02010600030101010101" pitchFamily="2" charset="-122"/>
              </a:rPr>
              <a:t>Q</a:t>
            </a:r>
            <a:r>
              <a:rPr lang="en-US" altLang="zh-CN" sz="1200" baseline="-25000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3337992" y="6014864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i="1">
                <a:solidFill>
                  <a:srgbClr val="FF0000"/>
                </a:solidFill>
                <a:ea typeface="宋体" panose="02010600030101010101" pitchFamily="2" charset="-122"/>
              </a:rPr>
              <a:t>Q</a:t>
            </a:r>
            <a:r>
              <a:rPr lang="en-US" altLang="zh-CN" sz="1200" baseline="-2500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3566592" y="6014864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i="1">
                <a:solidFill>
                  <a:srgbClr val="FF0000"/>
                </a:solidFill>
                <a:ea typeface="宋体" panose="02010600030101010101" pitchFamily="2" charset="-122"/>
              </a:rPr>
              <a:t>Q</a:t>
            </a:r>
            <a:r>
              <a:rPr lang="en-US" altLang="zh-CN" sz="1200" baseline="-2500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3871392" y="6014864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i="1">
                <a:solidFill>
                  <a:srgbClr val="FF0000"/>
                </a:solidFill>
                <a:ea typeface="宋体" panose="02010600030101010101" pitchFamily="2" charset="-122"/>
              </a:rPr>
              <a:t>Q</a:t>
            </a:r>
            <a:r>
              <a:rPr lang="en-US" altLang="zh-CN" sz="1200" baseline="-25000">
                <a:solidFill>
                  <a:srgbClr val="FF0000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3033192" y="3835227"/>
            <a:ext cx="609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i="1">
                <a:solidFill>
                  <a:srgbClr val="FF0000"/>
                </a:solidFill>
                <a:ea typeface="宋体" panose="02010600030101010101" pitchFamily="2" charset="-122"/>
              </a:rPr>
              <a:t>D</a:t>
            </a:r>
            <a:r>
              <a:rPr lang="en-US" altLang="zh-CN" sz="1200" baseline="-25000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3318942" y="3835227"/>
            <a:ext cx="609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i="1">
                <a:solidFill>
                  <a:srgbClr val="FF0000"/>
                </a:solidFill>
                <a:ea typeface="宋体" panose="02010600030101010101" pitchFamily="2" charset="-122"/>
              </a:rPr>
              <a:t>D</a:t>
            </a:r>
            <a:r>
              <a:rPr lang="en-US" altLang="zh-CN" sz="1200" baseline="-2500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3566592" y="3835227"/>
            <a:ext cx="609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i="1">
                <a:solidFill>
                  <a:srgbClr val="FF0000"/>
                </a:solidFill>
                <a:ea typeface="宋体" panose="02010600030101010101" pitchFamily="2" charset="-122"/>
              </a:rPr>
              <a:t>D</a:t>
            </a:r>
            <a:r>
              <a:rPr lang="en-US" altLang="zh-CN" sz="1200" baseline="-2500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3839642" y="3835227"/>
            <a:ext cx="609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i="1">
                <a:solidFill>
                  <a:srgbClr val="FF0000"/>
                </a:solidFill>
                <a:ea typeface="宋体" panose="02010600030101010101" pitchFamily="2" charset="-122"/>
              </a:rPr>
              <a:t>D</a:t>
            </a:r>
            <a:r>
              <a:rPr lang="en-US" altLang="zh-CN" sz="1200" baseline="-25000">
                <a:solidFill>
                  <a:srgbClr val="FF0000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41" name="Line 44"/>
          <p:cNvSpPr>
            <a:spLocks noChangeShapeType="1"/>
          </p:cNvSpPr>
          <p:nvPr/>
        </p:nvSpPr>
        <p:spPr bwMode="auto">
          <a:xfrm>
            <a:off x="1826692" y="4770264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45"/>
          <p:cNvSpPr>
            <a:spLocks noChangeShapeType="1"/>
          </p:cNvSpPr>
          <p:nvPr/>
        </p:nvSpPr>
        <p:spPr bwMode="auto">
          <a:xfrm>
            <a:off x="1883842" y="4541664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71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pitchFamily="2" charset="-122"/>
              </a:rPr>
              <a:t>Counters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Object 35"/>
          <p:cNvGraphicFramePr>
            <a:graphicFrameLocks noChangeAspect="1"/>
          </p:cNvGraphicFramePr>
          <p:nvPr>
            <p:extLst/>
          </p:nvPr>
        </p:nvGraphicFramePr>
        <p:xfrm>
          <a:off x="2513112" y="1705000"/>
          <a:ext cx="4953000" cy="492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99" name="CorelDRAW" r:id="rId3" imgW="3217084" imgH="3200481" progId="CorelDRAW.Graphic.13">
                  <p:embed/>
                </p:oleObj>
              </mc:Choice>
              <mc:Fallback>
                <p:oleObj name="CorelDRAW" r:id="rId3" imgW="3217084" imgH="3200481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3112" y="1705000"/>
                        <a:ext cx="4953000" cy="492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1979712" y="2543200"/>
            <a:ext cx="9144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FF0000"/>
                </a:solidFill>
                <a:ea typeface="宋体" panose="02010600030101010101" pitchFamily="2" charset="-122"/>
              </a:rPr>
              <a:t>Data inputs</a:t>
            </a:r>
          </a:p>
        </p:txBody>
      </p:sp>
      <p:sp>
        <p:nvSpPr>
          <p:cNvPr id="43" name="Text Box 14"/>
          <p:cNvSpPr txBox="1">
            <a:spLocks noChangeArrowheads="1"/>
          </p:cNvSpPr>
          <p:nvPr/>
        </p:nvSpPr>
        <p:spPr bwMode="auto">
          <a:xfrm>
            <a:off x="2513112" y="1628800"/>
            <a:ext cx="609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i="1">
                <a:ea typeface="宋体" panose="02010600030101010101" pitchFamily="2" charset="-122"/>
              </a:rPr>
              <a:t>CLR</a:t>
            </a:r>
          </a:p>
        </p:txBody>
      </p:sp>
      <p:sp>
        <p:nvSpPr>
          <p:cNvPr id="44" name="Text Box 15"/>
          <p:cNvSpPr txBox="1">
            <a:spLocks noChangeArrowheads="1"/>
          </p:cNvSpPr>
          <p:nvPr/>
        </p:nvSpPr>
        <p:spPr bwMode="auto">
          <a:xfrm>
            <a:off x="2436912" y="1925663"/>
            <a:ext cx="609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i="1">
                <a:ea typeface="宋体" panose="02010600030101010101" pitchFamily="2" charset="-122"/>
              </a:rPr>
              <a:t>LOAD</a:t>
            </a:r>
          </a:p>
        </p:txBody>
      </p:sp>
      <p:sp>
        <p:nvSpPr>
          <p:cNvPr id="45" name="Text Box 16"/>
          <p:cNvSpPr txBox="1">
            <a:spLocks noChangeArrowheads="1"/>
          </p:cNvSpPr>
          <p:nvPr/>
        </p:nvSpPr>
        <p:spPr bwMode="auto">
          <a:xfrm>
            <a:off x="2589312" y="4143400"/>
            <a:ext cx="609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i="1">
                <a:ea typeface="宋体" panose="02010600030101010101" pitchFamily="2" charset="-122"/>
              </a:rPr>
              <a:t>ENT</a:t>
            </a:r>
          </a:p>
        </p:txBody>
      </p:sp>
      <p:sp>
        <p:nvSpPr>
          <p:cNvPr id="46" name="Text Box 17"/>
          <p:cNvSpPr txBox="1">
            <a:spLocks noChangeArrowheads="1"/>
          </p:cNvSpPr>
          <p:nvPr/>
        </p:nvSpPr>
        <p:spPr bwMode="auto">
          <a:xfrm>
            <a:off x="2589312" y="3914800"/>
            <a:ext cx="609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i="1">
                <a:ea typeface="宋体" panose="02010600030101010101" pitchFamily="2" charset="-122"/>
              </a:rPr>
              <a:t>ENP</a:t>
            </a:r>
          </a:p>
        </p:txBody>
      </p:sp>
      <p:sp>
        <p:nvSpPr>
          <p:cNvPr id="47" name="Text Box 18"/>
          <p:cNvSpPr txBox="1">
            <a:spLocks noChangeArrowheads="1"/>
          </p:cNvSpPr>
          <p:nvPr/>
        </p:nvSpPr>
        <p:spPr bwMode="auto">
          <a:xfrm>
            <a:off x="2589312" y="3686200"/>
            <a:ext cx="609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ea typeface="宋体" panose="02010600030101010101" pitchFamily="2" charset="-122"/>
              </a:rPr>
              <a:t>CLK</a:t>
            </a:r>
          </a:p>
        </p:txBody>
      </p:sp>
      <p:sp>
        <p:nvSpPr>
          <p:cNvPr id="48" name="Text Box 19"/>
          <p:cNvSpPr txBox="1">
            <a:spLocks noChangeArrowheads="1"/>
          </p:cNvSpPr>
          <p:nvPr/>
        </p:nvSpPr>
        <p:spPr bwMode="auto">
          <a:xfrm>
            <a:off x="2513112" y="5651525"/>
            <a:ext cx="609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i="1">
                <a:ea typeface="宋体" panose="02010600030101010101" pitchFamily="2" charset="-122"/>
              </a:rPr>
              <a:t>RCO</a:t>
            </a:r>
          </a:p>
        </p:txBody>
      </p:sp>
      <p:sp>
        <p:nvSpPr>
          <p:cNvPr id="49" name="Text Box 20"/>
          <p:cNvSpPr txBox="1">
            <a:spLocks noChangeArrowheads="1"/>
          </p:cNvSpPr>
          <p:nvPr/>
        </p:nvSpPr>
        <p:spPr bwMode="auto">
          <a:xfrm>
            <a:off x="2665512" y="4467250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i="1">
                <a:solidFill>
                  <a:srgbClr val="FF0000"/>
                </a:solidFill>
                <a:ea typeface="宋体" panose="02010600030101010101" pitchFamily="2" charset="-122"/>
              </a:rPr>
              <a:t>Q</a:t>
            </a:r>
            <a:r>
              <a:rPr lang="en-US" altLang="zh-CN" sz="1200" baseline="-25000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0" name="Text Box 21"/>
          <p:cNvSpPr txBox="1">
            <a:spLocks noChangeArrowheads="1"/>
          </p:cNvSpPr>
          <p:nvPr/>
        </p:nvSpPr>
        <p:spPr bwMode="auto">
          <a:xfrm>
            <a:off x="2676625" y="4768875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i="1">
                <a:solidFill>
                  <a:srgbClr val="FF0000"/>
                </a:solidFill>
                <a:ea typeface="宋体" panose="02010600030101010101" pitchFamily="2" charset="-122"/>
              </a:rPr>
              <a:t>Q</a:t>
            </a:r>
            <a:r>
              <a:rPr lang="en-US" altLang="zh-CN" sz="1200" baseline="-2500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1" name="Text Box 22"/>
          <p:cNvSpPr txBox="1">
            <a:spLocks noChangeArrowheads="1"/>
          </p:cNvSpPr>
          <p:nvPr/>
        </p:nvSpPr>
        <p:spPr bwMode="auto">
          <a:xfrm>
            <a:off x="2686150" y="5068913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i="1">
                <a:solidFill>
                  <a:srgbClr val="FF0000"/>
                </a:solidFill>
                <a:ea typeface="宋体" panose="02010600030101010101" pitchFamily="2" charset="-122"/>
              </a:rPr>
              <a:t>Q</a:t>
            </a:r>
            <a:r>
              <a:rPr lang="en-US" altLang="zh-CN" sz="1200" baseline="-2500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52" name="Text Box 23"/>
          <p:cNvSpPr txBox="1">
            <a:spLocks noChangeArrowheads="1"/>
          </p:cNvSpPr>
          <p:nvPr/>
        </p:nvSpPr>
        <p:spPr bwMode="auto">
          <a:xfrm>
            <a:off x="2702025" y="5343550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i="1">
                <a:solidFill>
                  <a:srgbClr val="FF0000"/>
                </a:solidFill>
                <a:ea typeface="宋体" panose="02010600030101010101" pitchFamily="2" charset="-122"/>
              </a:rPr>
              <a:t>Q</a:t>
            </a:r>
            <a:r>
              <a:rPr lang="en-US" altLang="zh-CN" sz="1200" baseline="-25000">
                <a:solidFill>
                  <a:srgbClr val="FF0000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53" name="Text Box 24"/>
          <p:cNvSpPr txBox="1">
            <a:spLocks noChangeArrowheads="1"/>
          </p:cNvSpPr>
          <p:nvPr/>
        </p:nvSpPr>
        <p:spPr bwMode="auto">
          <a:xfrm>
            <a:off x="2665512" y="2162200"/>
            <a:ext cx="609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i="1">
                <a:solidFill>
                  <a:srgbClr val="FF0000"/>
                </a:solidFill>
                <a:ea typeface="宋体" panose="02010600030101010101" pitchFamily="2" charset="-122"/>
              </a:rPr>
              <a:t>D</a:t>
            </a:r>
            <a:r>
              <a:rPr lang="en-US" altLang="zh-CN" sz="1200" baseline="-25000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4" name="Text Box 25"/>
          <p:cNvSpPr txBox="1">
            <a:spLocks noChangeArrowheads="1"/>
          </p:cNvSpPr>
          <p:nvPr/>
        </p:nvSpPr>
        <p:spPr bwMode="auto">
          <a:xfrm>
            <a:off x="2673450" y="2432075"/>
            <a:ext cx="609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i="1">
                <a:solidFill>
                  <a:srgbClr val="FF0000"/>
                </a:solidFill>
                <a:ea typeface="宋体" panose="02010600030101010101" pitchFamily="2" charset="-122"/>
              </a:rPr>
              <a:t>D</a:t>
            </a:r>
            <a:r>
              <a:rPr lang="en-US" altLang="zh-CN" sz="1200" baseline="-2500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5" name="Text Box 26"/>
          <p:cNvSpPr txBox="1">
            <a:spLocks noChangeArrowheads="1"/>
          </p:cNvSpPr>
          <p:nvPr/>
        </p:nvSpPr>
        <p:spPr bwMode="auto">
          <a:xfrm>
            <a:off x="2684562" y="2770213"/>
            <a:ext cx="609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i="1">
                <a:solidFill>
                  <a:srgbClr val="FF0000"/>
                </a:solidFill>
                <a:ea typeface="宋体" panose="02010600030101010101" pitchFamily="2" charset="-122"/>
              </a:rPr>
              <a:t>D</a:t>
            </a:r>
            <a:r>
              <a:rPr lang="en-US" altLang="zh-CN" sz="1200" baseline="-2500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56" name="Text Box 27"/>
          <p:cNvSpPr txBox="1">
            <a:spLocks noChangeArrowheads="1"/>
          </p:cNvSpPr>
          <p:nvPr/>
        </p:nvSpPr>
        <p:spPr bwMode="auto">
          <a:xfrm>
            <a:off x="2722662" y="3111525"/>
            <a:ext cx="609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i="1">
                <a:solidFill>
                  <a:srgbClr val="FF0000"/>
                </a:solidFill>
                <a:ea typeface="宋体" panose="02010600030101010101" pitchFamily="2" charset="-122"/>
              </a:rPr>
              <a:t>D</a:t>
            </a:r>
            <a:r>
              <a:rPr lang="en-US" altLang="zh-CN" sz="1200" baseline="-25000">
                <a:solidFill>
                  <a:srgbClr val="FF0000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57" name="Line 28"/>
          <p:cNvSpPr>
            <a:spLocks noChangeShapeType="1"/>
          </p:cNvSpPr>
          <p:nvPr/>
        </p:nvSpPr>
        <p:spPr bwMode="auto">
          <a:xfrm>
            <a:off x="2589312" y="19780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" name="Line 29"/>
          <p:cNvSpPr>
            <a:spLocks noChangeShapeType="1"/>
          </p:cNvSpPr>
          <p:nvPr/>
        </p:nvSpPr>
        <p:spPr bwMode="auto">
          <a:xfrm>
            <a:off x="2646462" y="1679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" name="Text Box 32"/>
          <p:cNvSpPr txBox="1">
            <a:spLocks noChangeArrowheads="1"/>
          </p:cNvSpPr>
          <p:nvPr/>
        </p:nvSpPr>
        <p:spPr bwMode="auto">
          <a:xfrm>
            <a:off x="3198912" y="6581800"/>
            <a:ext cx="1066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FF0000"/>
                </a:solidFill>
                <a:ea typeface="宋体" panose="02010600030101010101" pitchFamily="2" charset="-122"/>
              </a:rPr>
              <a:t>Clear    Preset</a:t>
            </a:r>
          </a:p>
        </p:txBody>
      </p:sp>
      <p:sp>
        <p:nvSpPr>
          <p:cNvPr id="60" name="Text Box 33"/>
          <p:cNvSpPr txBox="1">
            <a:spLocks noChangeArrowheads="1"/>
          </p:cNvSpPr>
          <p:nvPr/>
        </p:nvSpPr>
        <p:spPr bwMode="auto">
          <a:xfrm>
            <a:off x="4786412" y="6329388"/>
            <a:ext cx="2590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FF0000"/>
                </a:solidFill>
                <a:ea typeface="宋体" panose="02010600030101010101" pitchFamily="2" charset="-122"/>
              </a:rPr>
              <a:t>Count                                 Inhibit</a:t>
            </a:r>
          </a:p>
        </p:txBody>
      </p:sp>
      <p:sp>
        <p:nvSpPr>
          <p:cNvPr id="61" name="Text Box 34"/>
          <p:cNvSpPr txBox="1">
            <a:spLocks noChangeArrowheads="1"/>
          </p:cNvSpPr>
          <p:nvPr/>
        </p:nvSpPr>
        <p:spPr bwMode="auto">
          <a:xfrm>
            <a:off x="3757712" y="5896000"/>
            <a:ext cx="2362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FF0000"/>
                </a:solidFill>
                <a:ea typeface="宋体" panose="02010600030101010101" pitchFamily="2" charset="-122"/>
              </a:rPr>
              <a:t>12     13   14     15      0       1      2</a:t>
            </a:r>
          </a:p>
        </p:txBody>
      </p:sp>
    </p:spTree>
    <p:extLst>
      <p:ext uri="{BB962C8B-B14F-4D97-AF65-F5344CB8AC3E}">
        <p14:creationId xmlns:p14="http://schemas.microsoft.com/office/powerpoint/2010/main" val="160782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pitchFamily="2" charset="-122"/>
              </a:rPr>
              <a:t>Counters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68313" y="1773188"/>
            <a:ext cx="84963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b="1" dirty="0" smtClean="0">
                <a:ea typeface="宋体" charset="-122"/>
              </a:rPr>
              <a:t> Up/Down </a:t>
            </a:r>
            <a:r>
              <a:rPr lang="en-US" altLang="zh-CN" b="1" dirty="0">
                <a:ea typeface="宋体" charset="-122"/>
              </a:rPr>
              <a:t>Synchronous Counters</a:t>
            </a: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 smtClean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 smtClean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</p:txBody>
      </p:sp>
      <p:graphicFrame>
        <p:nvGraphicFramePr>
          <p:cNvPr id="26" name="Object 47"/>
          <p:cNvGraphicFramePr>
            <a:graphicFrameLocks noChangeAspect="1"/>
          </p:cNvGraphicFramePr>
          <p:nvPr>
            <p:extLst/>
          </p:nvPr>
        </p:nvGraphicFramePr>
        <p:xfrm>
          <a:off x="2072208" y="3501479"/>
          <a:ext cx="5943600" cy="261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023" name="CorelDRAW" r:id="rId3" imgW="3767328" imgH="1660388" progId="CorelDRAW.Graphic.13">
                  <p:embed/>
                </p:oleObj>
              </mc:Choice>
              <mc:Fallback>
                <p:oleObj name="CorelDRAW" r:id="rId3" imgW="3767328" imgH="1660388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2208" y="3501479"/>
                        <a:ext cx="5943600" cy="261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919088" y="2348880"/>
            <a:ext cx="790138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200" dirty="0">
                <a:ea typeface="宋体" panose="02010600030101010101" pitchFamily="2" charset="-122"/>
              </a:rPr>
              <a:t>An up/down counter is capable of progressing in either direction depending on a control input.</a:t>
            </a:r>
          </a:p>
        </p:txBody>
      </p:sp>
      <p:sp>
        <p:nvSpPr>
          <p:cNvPr id="43" name="Text Box 23"/>
          <p:cNvSpPr txBox="1">
            <a:spLocks noChangeArrowheads="1"/>
          </p:cNvSpPr>
          <p:nvPr/>
        </p:nvSpPr>
        <p:spPr bwMode="auto">
          <a:xfrm>
            <a:off x="1654696" y="5890667"/>
            <a:ext cx="609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ea typeface="宋体" panose="02010600030101010101" pitchFamily="2" charset="-122"/>
              </a:rPr>
              <a:t>CLK</a:t>
            </a:r>
          </a:p>
        </p:txBody>
      </p:sp>
      <p:sp>
        <p:nvSpPr>
          <p:cNvPr id="44" name="Text Box 25"/>
          <p:cNvSpPr txBox="1">
            <a:spLocks noChangeArrowheads="1"/>
          </p:cNvSpPr>
          <p:nvPr/>
        </p:nvSpPr>
        <p:spPr bwMode="auto">
          <a:xfrm>
            <a:off x="3367608" y="4263479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i="1">
                <a:solidFill>
                  <a:srgbClr val="FF0000"/>
                </a:solidFill>
                <a:ea typeface="宋体" panose="02010600030101010101" pitchFamily="2" charset="-122"/>
              </a:rPr>
              <a:t>Q</a:t>
            </a:r>
            <a:r>
              <a:rPr lang="en-US" altLang="zh-CN" sz="1200" baseline="-25000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5" name="Text Box 26"/>
          <p:cNvSpPr txBox="1">
            <a:spLocks noChangeArrowheads="1"/>
          </p:cNvSpPr>
          <p:nvPr/>
        </p:nvSpPr>
        <p:spPr bwMode="auto">
          <a:xfrm>
            <a:off x="5501208" y="4263479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i="1">
                <a:solidFill>
                  <a:srgbClr val="FF0000"/>
                </a:solidFill>
                <a:ea typeface="宋体" panose="02010600030101010101" pitchFamily="2" charset="-122"/>
              </a:rPr>
              <a:t>Q</a:t>
            </a:r>
            <a:r>
              <a:rPr lang="en-US" altLang="zh-CN" sz="1200" baseline="-2500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6" name="Text Box 27"/>
          <p:cNvSpPr txBox="1">
            <a:spLocks noChangeArrowheads="1"/>
          </p:cNvSpPr>
          <p:nvPr/>
        </p:nvSpPr>
        <p:spPr bwMode="auto">
          <a:xfrm>
            <a:off x="7711008" y="3958679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i="1">
                <a:solidFill>
                  <a:srgbClr val="FF0000"/>
                </a:solidFill>
                <a:ea typeface="宋体" panose="02010600030101010101" pitchFamily="2" charset="-122"/>
              </a:rPr>
              <a:t>Q</a:t>
            </a:r>
            <a:r>
              <a:rPr lang="en-US" altLang="zh-CN" sz="1200" baseline="-2500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47" name="Rectangle 35"/>
          <p:cNvSpPr>
            <a:spLocks noChangeArrowheads="1"/>
          </p:cNvSpPr>
          <p:nvPr/>
        </p:nvSpPr>
        <p:spPr bwMode="auto">
          <a:xfrm>
            <a:off x="2778646" y="4936579"/>
            <a:ext cx="1524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1200" i="1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1200" baseline="-25000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8" name="Rectangle 36"/>
          <p:cNvSpPr>
            <a:spLocks noChangeArrowheads="1"/>
          </p:cNvSpPr>
          <p:nvPr/>
        </p:nvSpPr>
        <p:spPr bwMode="auto">
          <a:xfrm>
            <a:off x="2816746" y="4187279"/>
            <a:ext cx="1190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1200" i="1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1200" baseline="-25000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9" name="Rectangle 37"/>
          <p:cNvSpPr>
            <a:spLocks noChangeArrowheads="1"/>
          </p:cNvSpPr>
          <p:nvPr/>
        </p:nvSpPr>
        <p:spPr bwMode="auto">
          <a:xfrm>
            <a:off x="2891358" y="4580979"/>
            <a:ext cx="1016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1200" i="1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50" name="Rectangle 38"/>
          <p:cNvSpPr>
            <a:spLocks noChangeArrowheads="1"/>
          </p:cNvSpPr>
          <p:nvPr/>
        </p:nvSpPr>
        <p:spPr bwMode="auto">
          <a:xfrm>
            <a:off x="5048771" y="4580979"/>
            <a:ext cx="1016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1200" i="1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51" name="Rectangle 39"/>
          <p:cNvSpPr>
            <a:spLocks noChangeArrowheads="1"/>
          </p:cNvSpPr>
          <p:nvPr/>
        </p:nvSpPr>
        <p:spPr bwMode="auto">
          <a:xfrm>
            <a:off x="7188721" y="4580979"/>
            <a:ext cx="1016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1200" i="1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52" name="Rectangle 40"/>
          <p:cNvSpPr>
            <a:spLocks noChangeArrowheads="1"/>
          </p:cNvSpPr>
          <p:nvPr/>
        </p:nvSpPr>
        <p:spPr bwMode="auto">
          <a:xfrm>
            <a:off x="4964633" y="4187279"/>
            <a:ext cx="1190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1200" i="1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1200" baseline="-25000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3" name="Rectangle 41"/>
          <p:cNvSpPr>
            <a:spLocks noChangeArrowheads="1"/>
          </p:cNvSpPr>
          <p:nvPr/>
        </p:nvSpPr>
        <p:spPr bwMode="auto">
          <a:xfrm>
            <a:off x="7095058" y="4187279"/>
            <a:ext cx="1190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1200" i="1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1200" baseline="-25000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54" name="Rectangle 42"/>
          <p:cNvSpPr>
            <a:spLocks noChangeArrowheads="1"/>
          </p:cNvSpPr>
          <p:nvPr/>
        </p:nvSpPr>
        <p:spPr bwMode="auto">
          <a:xfrm>
            <a:off x="4963046" y="4936579"/>
            <a:ext cx="1524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1200" i="1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1200" baseline="-25000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5" name="Rectangle 43"/>
          <p:cNvSpPr>
            <a:spLocks noChangeArrowheads="1"/>
          </p:cNvSpPr>
          <p:nvPr/>
        </p:nvSpPr>
        <p:spPr bwMode="auto">
          <a:xfrm>
            <a:off x="7093471" y="4936579"/>
            <a:ext cx="1524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1200" i="1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1200" baseline="-25000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56" name="Text Box 48"/>
          <p:cNvSpPr txBox="1">
            <a:spLocks noChangeArrowheads="1"/>
          </p:cNvSpPr>
          <p:nvPr/>
        </p:nvSpPr>
        <p:spPr bwMode="auto">
          <a:xfrm>
            <a:off x="2300808" y="3684042"/>
            <a:ext cx="609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ea typeface="宋体" panose="02010600030101010101" pitchFamily="2" charset="-122"/>
              </a:rPr>
              <a:t>HIGH</a:t>
            </a:r>
          </a:p>
        </p:txBody>
      </p:sp>
      <p:sp>
        <p:nvSpPr>
          <p:cNvPr id="57" name="Text Box 49"/>
          <p:cNvSpPr txBox="1">
            <a:spLocks noChangeArrowheads="1"/>
          </p:cNvSpPr>
          <p:nvPr/>
        </p:nvSpPr>
        <p:spPr bwMode="auto">
          <a:xfrm>
            <a:off x="1222896" y="4531767"/>
            <a:ext cx="914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i="1">
                <a:ea typeface="宋体" panose="02010600030101010101" pitchFamily="2" charset="-122"/>
              </a:rPr>
              <a:t>UP/DOWN</a:t>
            </a:r>
          </a:p>
        </p:txBody>
      </p:sp>
      <p:sp>
        <p:nvSpPr>
          <p:cNvPr id="58" name="Line 50"/>
          <p:cNvSpPr>
            <a:spLocks noChangeShapeType="1"/>
          </p:cNvSpPr>
          <p:nvPr/>
        </p:nvSpPr>
        <p:spPr bwMode="auto">
          <a:xfrm>
            <a:off x="1553096" y="4555579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" name="Text Box 51"/>
          <p:cNvSpPr txBox="1">
            <a:spLocks noChangeArrowheads="1"/>
          </p:cNvSpPr>
          <p:nvPr/>
        </p:nvSpPr>
        <p:spPr bwMode="auto">
          <a:xfrm>
            <a:off x="2986608" y="3349079"/>
            <a:ext cx="609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ea typeface="宋体" panose="02010600030101010101" pitchFamily="2" charset="-122"/>
              </a:rPr>
              <a:t>UP</a:t>
            </a:r>
          </a:p>
        </p:txBody>
      </p:sp>
      <p:sp>
        <p:nvSpPr>
          <p:cNvPr id="60" name="Text Box 52"/>
          <p:cNvSpPr txBox="1">
            <a:spLocks noChangeArrowheads="1"/>
          </p:cNvSpPr>
          <p:nvPr/>
        </p:nvSpPr>
        <p:spPr bwMode="auto">
          <a:xfrm>
            <a:off x="3026296" y="5558879"/>
            <a:ext cx="7223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ea typeface="宋体" panose="02010600030101010101" pitchFamily="2" charset="-122"/>
              </a:rPr>
              <a:t>DOWN</a:t>
            </a:r>
          </a:p>
        </p:txBody>
      </p:sp>
      <p:sp>
        <p:nvSpPr>
          <p:cNvPr id="61" name="Text Box 55"/>
          <p:cNvSpPr txBox="1">
            <a:spLocks noChangeArrowheads="1"/>
          </p:cNvSpPr>
          <p:nvPr/>
        </p:nvSpPr>
        <p:spPr bwMode="auto">
          <a:xfrm>
            <a:off x="2834208" y="3806279"/>
            <a:ext cx="609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ea typeface="宋体" panose="02010600030101010101" pitchFamily="2" charset="-122"/>
              </a:rPr>
              <a:t>FF0</a:t>
            </a:r>
          </a:p>
        </p:txBody>
      </p:sp>
      <p:sp>
        <p:nvSpPr>
          <p:cNvPr id="62" name="Text Box 56"/>
          <p:cNvSpPr txBox="1">
            <a:spLocks noChangeArrowheads="1"/>
          </p:cNvSpPr>
          <p:nvPr/>
        </p:nvSpPr>
        <p:spPr bwMode="auto">
          <a:xfrm>
            <a:off x="4967808" y="3806279"/>
            <a:ext cx="609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ea typeface="宋体" panose="02010600030101010101" pitchFamily="2" charset="-122"/>
              </a:rPr>
              <a:t>FF1</a:t>
            </a:r>
          </a:p>
        </p:txBody>
      </p:sp>
      <p:sp>
        <p:nvSpPr>
          <p:cNvPr id="63" name="Text Box 57"/>
          <p:cNvSpPr txBox="1">
            <a:spLocks noChangeArrowheads="1"/>
          </p:cNvSpPr>
          <p:nvPr/>
        </p:nvSpPr>
        <p:spPr bwMode="auto">
          <a:xfrm>
            <a:off x="7101408" y="3806279"/>
            <a:ext cx="609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ea typeface="宋体" panose="02010600030101010101" pitchFamily="2" charset="-122"/>
              </a:rPr>
              <a:t>FF2</a:t>
            </a:r>
          </a:p>
        </p:txBody>
      </p:sp>
      <p:sp>
        <p:nvSpPr>
          <p:cNvPr id="64" name="Text Box 58"/>
          <p:cNvSpPr txBox="1">
            <a:spLocks noChangeArrowheads="1"/>
          </p:cNvSpPr>
          <p:nvPr/>
        </p:nvSpPr>
        <p:spPr bwMode="auto">
          <a:xfrm>
            <a:off x="4205808" y="3425279"/>
            <a:ext cx="609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i="1">
                <a:ea typeface="宋体" panose="02010600030101010101" pitchFamily="2" charset="-122"/>
              </a:rPr>
              <a:t>Q</a:t>
            </a:r>
            <a:r>
              <a:rPr lang="en-US" altLang="zh-CN" sz="1200" baseline="-25000">
                <a:ea typeface="宋体" panose="02010600030101010101" pitchFamily="2" charset="-122"/>
              </a:rPr>
              <a:t>0</a:t>
            </a:r>
            <a:r>
              <a:rPr lang="en-US" altLang="zh-CN" sz="1200" b="1" baseline="30000">
                <a:ea typeface="宋体" panose="02010600030101010101" pitchFamily="2" charset="-122"/>
              </a:rPr>
              <a:t>.</a:t>
            </a:r>
            <a:r>
              <a:rPr lang="en-US" altLang="zh-CN" sz="1200">
                <a:ea typeface="宋体" panose="02010600030101010101" pitchFamily="2" charset="-122"/>
              </a:rPr>
              <a:t>UP</a:t>
            </a:r>
            <a:endParaRPr lang="en-US" altLang="zh-CN" sz="1200" baseline="-25000">
              <a:ea typeface="宋体" panose="02010600030101010101" pitchFamily="2" charset="-122"/>
            </a:endParaRPr>
          </a:p>
        </p:txBody>
      </p:sp>
      <p:sp>
        <p:nvSpPr>
          <p:cNvPr id="65" name="Text Box 59"/>
          <p:cNvSpPr txBox="1">
            <a:spLocks noChangeArrowheads="1"/>
          </p:cNvSpPr>
          <p:nvPr/>
        </p:nvSpPr>
        <p:spPr bwMode="auto">
          <a:xfrm>
            <a:off x="4788421" y="5685879"/>
            <a:ext cx="990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i="1">
                <a:ea typeface="宋体" panose="02010600030101010101" pitchFamily="2" charset="-122"/>
              </a:rPr>
              <a:t>Q</a:t>
            </a:r>
            <a:r>
              <a:rPr lang="en-US" altLang="zh-CN" sz="1200" baseline="-25000">
                <a:ea typeface="宋体" panose="02010600030101010101" pitchFamily="2" charset="-122"/>
              </a:rPr>
              <a:t>0</a:t>
            </a:r>
            <a:r>
              <a:rPr lang="en-US" altLang="zh-CN" sz="1200" b="1" baseline="30000">
                <a:ea typeface="宋体" panose="02010600030101010101" pitchFamily="2" charset="-122"/>
              </a:rPr>
              <a:t>.</a:t>
            </a:r>
            <a:r>
              <a:rPr lang="en-US" altLang="zh-CN" sz="1200">
                <a:ea typeface="宋体" panose="02010600030101010101" pitchFamily="2" charset="-122"/>
              </a:rPr>
              <a:t>DOWN</a:t>
            </a:r>
            <a:endParaRPr lang="en-US" altLang="zh-CN" sz="1200" baseline="-25000">
              <a:ea typeface="宋体" panose="02010600030101010101" pitchFamily="2" charset="-122"/>
            </a:endParaRPr>
          </a:p>
        </p:txBody>
      </p:sp>
      <p:sp>
        <p:nvSpPr>
          <p:cNvPr id="66" name="Line 61"/>
          <p:cNvSpPr>
            <a:spLocks noChangeShapeType="1"/>
          </p:cNvSpPr>
          <p:nvPr/>
        </p:nvSpPr>
        <p:spPr bwMode="auto">
          <a:xfrm>
            <a:off x="4864621" y="5711279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" name="Text Box 62"/>
          <p:cNvSpPr txBox="1">
            <a:spLocks noChangeArrowheads="1"/>
          </p:cNvSpPr>
          <p:nvPr/>
        </p:nvSpPr>
        <p:spPr bwMode="auto">
          <a:xfrm>
            <a:off x="3367608" y="4750842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i="1">
                <a:solidFill>
                  <a:srgbClr val="FF0000"/>
                </a:solidFill>
                <a:ea typeface="宋体" panose="02010600030101010101" pitchFamily="2" charset="-122"/>
              </a:rPr>
              <a:t>Q</a:t>
            </a:r>
            <a:r>
              <a:rPr lang="en-US" altLang="zh-CN" sz="1200" baseline="-25000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8" name="Text Box 63"/>
          <p:cNvSpPr txBox="1">
            <a:spLocks noChangeArrowheads="1"/>
          </p:cNvSpPr>
          <p:nvPr/>
        </p:nvSpPr>
        <p:spPr bwMode="auto">
          <a:xfrm>
            <a:off x="5501208" y="4750842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i="1">
                <a:solidFill>
                  <a:srgbClr val="FF0000"/>
                </a:solidFill>
                <a:ea typeface="宋体" panose="02010600030101010101" pitchFamily="2" charset="-122"/>
              </a:rPr>
              <a:t>Q</a:t>
            </a:r>
            <a:r>
              <a:rPr lang="en-US" altLang="zh-CN" sz="1200" baseline="-2500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9" name="Text Box 64"/>
          <p:cNvSpPr txBox="1">
            <a:spLocks noChangeArrowheads="1"/>
          </p:cNvSpPr>
          <p:nvPr/>
        </p:nvSpPr>
        <p:spPr bwMode="auto">
          <a:xfrm>
            <a:off x="7711008" y="4750842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i="1">
                <a:solidFill>
                  <a:srgbClr val="FF0000"/>
                </a:solidFill>
                <a:ea typeface="宋体" panose="02010600030101010101" pitchFamily="2" charset="-122"/>
              </a:rPr>
              <a:t>Q</a:t>
            </a:r>
            <a:r>
              <a:rPr lang="en-US" altLang="zh-CN" sz="1200" baseline="-2500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0" name="Line 65"/>
          <p:cNvSpPr>
            <a:spLocks noChangeShapeType="1"/>
          </p:cNvSpPr>
          <p:nvPr/>
        </p:nvSpPr>
        <p:spPr bwMode="auto">
          <a:xfrm>
            <a:off x="7796733" y="4771479"/>
            <a:ext cx="152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" name="Line 66"/>
          <p:cNvSpPr>
            <a:spLocks noChangeShapeType="1"/>
          </p:cNvSpPr>
          <p:nvPr/>
        </p:nvSpPr>
        <p:spPr bwMode="auto">
          <a:xfrm>
            <a:off x="5577408" y="4771479"/>
            <a:ext cx="152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" name="Line 67"/>
          <p:cNvSpPr>
            <a:spLocks noChangeShapeType="1"/>
          </p:cNvSpPr>
          <p:nvPr/>
        </p:nvSpPr>
        <p:spPr bwMode="auto">
          <a:xfrm>
            <a:off x="3469208" y="4771479"/>
            <a:ext cx="152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59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pitchFamily="2" charset="-122"/>
              </a:rPr>
              <a:t>Counters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68313" y="1773188"/>
            <a:ext cx="84963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b="1" dirty="0" smtClean="0">
                <a:ea typeface="宋体" charset="-122"/>
              </a:rPr>
              <a:t> Up/Down </a:t>
            </a:r>
            <a:r>
              <a:rPr lang="en-US" altLang="zh-CN" b="1" dirty="0">
                <a:ea typeface="宋体" charset="-122"/>
              </a:rPr>
              <a:t>Synchronous Counters</a:t>
            </a: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 smtClean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 smtClean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</p:txBody>
      </p:sp>
      <p:pic>
        <p:nvPicPr>
          <p:cNvPr id="37" name="Picture 4" descr="t9-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06" y="3763987"/>
            <a:ext cx="3571824" cy="214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Line 11"/>
          <p:cNvSpPr>
            <a:spLocks noChangeShapeType="1"/>
          </p:cNvSpPr>
          <p:nvPr/>
        </p:nvSpPr>
        <p:spPr bwMode="auto">
          <a:xfrm>
            <a:off x="4857973" y="3763987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9" name="Line 13"/>
          <p:cNvSpPr>
            <a:spLocks noChangeShapeType="1"/>
          </p:cNvSpPr>
          <p:nvPr/>
        </p:nvSpPr>
        <p:spPr bwMode="auto">
          <a:xfrm flipH="1">
            <a:off x="8590186" y="4268812"/>
            <a:ext cx="12700" cy="576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H="1">
            <a:off x="4857973" y="5203849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1" name="Line 17"/>
          <p:cNvSpPr>
            <a:spLocks noChangeShapeType="1"/>
          </p:cNvSpPr>
          <p:nvPr/>
        </p:nvSpPr>
        <p:spPr bwMode="auto">
          <a:xfrm flipH="1" flipV="1">
            <a:off x="4355976" y="4128816"/>
            <a:ext cx="0" cy="66833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3849911" y="2420888"/>
            <a:ext cx="273685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State Diagram</a:t>
            </a:r>
          </a:p>
        </p:txBody>
      </p:sp>
      <p:sp>
        <p:nvSpPr>
          <p:cNvPr id="73" name="Oval 19"/>
          <p:cNvSpPr>
            <a:spLocks noChangeArrowheads="1"/>
          </p:cNvSpPr>
          <p:nvPr/>
        </p:nvSpPr>
        <p:spPr bwMode="auto">
          <a:xfrm>
            <a:off x="2195736" y="2827362"/>
            <a:ext cx="1654175" cy="62706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kumimoji="1" lang="en-US" altLang="zh-CN" sz="24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Q</a:t>
            </a:r>
            <a:r>
              <a:rPr kumimoji="1" lang="en-US" altLang="zh-CN" sz="2400" baseline="-250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2</a:t>
            </a:r>
            <a:r>
              <a:rPr kumimoji="1" lang="en-US" altLang="zh-CN" sz="24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Q</a:t>
            </a:r>
            <a:r>
              <a:rPr kumimoji="1" lang="en-US" altLang="zh-CN" sz="2400" baseline="-250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kumimoji="1" lang="en-US" altLang="zh-CN" sz="24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Q</a:t>
            </a:r>
            <a:r>
              <a:rPr kumimoji="1" lang="en-US" altLang="zh-CN" sz="2400" baseline="-250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0</a:t>
            </a:r>
          </a:p>
        </p:txBody>
      </p:sp>
      <p:sp>
        <p:nvSpPr>
          <p:cNvPr id="74" name="Line 21"/>
          <p:cNvSpPr>
            <a:spLocks noChangeShapeType="1"/>
          </p:cNvSpPr>
          <p:nvPr/>
        </p:nvSpPr>
        <p:spPr bwMode="auto">
          <a:xfrm>
            <a:off x="7594823" y="3908449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5" name="Line 23"/>
          <p:cNvSpPr>
            <a:spLocks noChangeShapeType="1"/>
          </p:cNvSpPr>
          <p:nvPr/>
        </p:nvSpPr>
        <p:spPr bwMode="auto">
          <a:xfrm>
            <a:off x="6226398" y="3837012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6" name="Line 25"/>
          <p:cNvSpPr>
            <a:spLocks noChangeShapeType="1"/>
          </p:cNvSpPr>
          <p:nvPr/>
        </p:nvSpPr>
        <p:spPr bwMode="auto">
          <a:xfrm flipH="1">
            <a:off x="7666261" y="5203849"/>
            <a:ext cx="4619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grpSp>
        <p:nvGrpSpPr>
          <p:cNvPr id="77" name="Group 28"/>
          <p:cNvGrpSpPr>
            <a:grpSpLocks/>
          </p:cNvGrpSpPr>
          <p:nvPr/>
        </p:nvGrpSpPr>
        <p:grpSpPr bwMode="auto">
          <a:xfrm>
            <a:off x="3980086" y="3508399"/>
            <a:ext cx="4983162" cy="1933575"/>
            <a:chOff x="1873" y="1772"/>
            <a:chExt cx="3139" cy="1218"/>
          </a:xfrm>
        </p:grpSpPr>
        <p:sp>
          <p:nvSpPr>
            <p:cNvPr id="78" name="Oval 10"/>
            <p:cNvSpPr>
              <a:spLocks noChangeArrowheads="1"/>
            </p:cNvSpPr>
            <p:nvPr/>
          </p:nvSpPr>
          <p:spPr bwMode="auto">
            <a:xfrm>
              <a:off x="1873" y="1772"/>
              <a:ext cx="554" cy="3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rgbClr val="FFCCFF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kumimoji="1" lang="en-US" altLang="zh-CN" sz="2000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隶书" panose="02010509060101010101" pitchFamily="49" charset="-122"/>
                  <a:ea typeface="隶书" panose="02010509060101010101" pitchFamily="49" charset="-122"/>
                </a:rPr>
                <a:t>000</a:t>
              </a:r>
            </a:p>
          </p:txBody>
        </p:sp>
        <p:sp>
          <p:nvSpPr>
            <p:cNvPr id="79" name="Oval 12"/>
            <p:cNvSpPr>
              <a:spLocks noChangeArrowheads="1"/>
            </p:cNvSpPr>
            <p:nvPr/>
          </p:nvSpPr>
          <p:spPr bwMode="auto">
            <a:xfrm>
              <a:off x="2734" y="1818"/>
              <a:ext cx="554" cy="3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rgbClr val="FFCCFF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kumimoji="1" lang="en-US" altLang="zh-CN" sz="2000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隶书" panose="02010509060101010101" pitchFamily="49" charset="-122"/>
                  <a:ea typeface="隶书" panose="02010509060101010101" pitchFamily="49" charset="-122"/>
                </a:rPr>
                <a:t>001</a:t>
              </a:r>
            </a:p>
          </p:txBody>
        </p:sp>
        <p:sp>
          <p:nvSpPr>
            <p:cNvPr id="80" name="Oval 14"/>
            <p:cNvSpPr>
              <a:spLocks noChangeArrowheads="1"/>
            </p:cNvSpPr>
            <p:nvPr/>
          </p:nvSpPr>
          <p:spPr bwMode="auto">
            <a:xfrm>
              <a:off x="2780" y="2634"/>
              <a:ext cx="554" cy="3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rgbClr val="FFCCFF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kumimoji="1" lang="en-US" altLang="zh-CN" sz="2000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隶书" panose="02010509060101010101" pitchFamily="49" charset="-122"/>
                  <a:ea typeface="隶书" panose="02010509060101010101" pitchFamily="49" charset="-122"/>
                </a:rPr>
                <a:t>110</a:t>
              </a:r>
            </a:p>
          </p:txBody>
        </p:sp>
        <p:sp>
          <p:nvSpPr>
            <p:cNvPr id="81" name="Oval 16"/>
            <p:cNvSpPr>
              <a:spLocks noChangeArrowheads="1"/>
            </p:cNvSpPr>
            <p:nvPr/>
          </p:nvSpPr>
          <p:spPr bwMode="auto">
            <a:xfrm>
              <a:off x="1873" y="2634"/>
              <a:ext cx="554" cy="3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rgbClr val="FFCCFF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kumimoji="1" lang="en-US" altLang="zh-CN" sz="2000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隶书" panose="02010509060101010101" pitchFamily="49" charset="-122"/>
                  <a:ea typeface="隶书" panose="02010509060101010101" pitchFamily="49" charset="-122"/>
                </a:rPr>
                <a:t>111</a:t>
              </a:r>
            </a:p>
          </p:txBody>
        </p:sp>
        <p:sp>
          <p:nvSpPr>
            <p:cNvPr id="82" name="Oval 20"/>
            <p:cNvSpPr>
              <a:spLocks noChangeArrowheads="1"/>
            </p:cNvSpPr>
            <p:nvPr/>
          </p:nvSpPr>
          <p:spPr bwMode="auto">
            <a:xfrm>
              <a:off x="3597" y="1817"/>
              <a:ext cx="554" cy="3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rgbClr val="FFCCFF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kumimoji="1" lang="en-US" altLang="zh-CN" sz="2000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隶书" panose="02010509060101010101" pitchFamily="49" charset="-122"/>
                  <a:ea typeface="隶书" panose="02010509060101010101" pitchFamily="49" charset="-122"/>
                </a:rPr>
                <a:t>010</a:t>
              </a:r>
            </a:p>
          </p:txBody>
        </p:sp>
        <p:sp>
          <p:nvSpPr>
            <p:cNvPr id="83" name="Oval 22"/>
            <p:cNvSpPr>
              <a:spLocks noChangeArrowheads="1"/>
            </p:cNvSpPr>
            <p:nvPr/>
          </p:nvSpPr>
          <p:spPr bwMode="auto">
            <a:xfrm>
              <a:off x="4458" y="1863"/>
              <a:ext cx="554" cy="3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rgbClr val="FFCCFF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kumimoji="1" lang="en-US" altLang="zh-CN" sz="2000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隶书" panose="02010509060101010101" pitchFamily="49" charset="-122"/>
                  <a:ea typeface="隶书" panose="02010509060101010101" pitchFamily="49" charset="-122"/>
                </a:rPr>
                <a:t>011</a:t>
              </a:r>
            </a:p>
          </p:txBody>
        </p:sp>
        <p:sp>
          <p:nvSpPr>
            <p:cNvPr id="84" name="Oval 24"/>
            <p:cNvSpPr>
              <a:spLocks noChangeArrowheads="1"/>
            </p:cNvSpPr>
            <p:nvPr/>
          </p:nvSpPr>
          <p:spPr bwMode="auto">
            <a:xfrm>
              <a:off x="4458" y="2634"/>
              <a:ext cx="554" cy="3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rgbClr val="FFCCFF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kumimoji="1" lang="en-US" altLang="zh-CN" sz="2000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隶书" panose="02010509060101010101" pitchFamily="49" charset="-122"/>
                  <a:ea typeface="隶书" panose="02010509060101010101" pitchFamily="49" charset="-122"/>
                </a:rPr>
                <a:t>100</a:t>
              </a:r>
            </a:p>
          </p:txBody>
        </p:sp>
        <p:sp>
          <p:nvSpPr>
            <p:cNvPr id="85" name="Oval 26"/>
            <p:cNvSpPr>
              <a:spLocks noChangeArrowheads="1"/>
            </p:cNvSpPr>
            <p:nvPr/>
          </p:nvSpPr>
          <p:spPr bwMode="auto">
            <a:xfrm>
              <a:off x="3641" y="2634"/>
              <a:ext cx="554" cy="3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rgbClr val="FFCCFF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kumimoji="1" lang="en-US" altLang="zh-CN" sz="2000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隶书" panose="02010509060101010101" pitchFamily="49" charset="-122"/>
                  <a:ea typeface="隶书" panose="02010509060101010101" pitchFamily="49" charset="-122"/>
                </a:rPr>
                <a:t>101</a:t>
              </a:r>
            </a:p>
          </p:txBody>
        </p:sp>
      </p:grpSp>
      <p:sp>
        <p:nvSpPr>
          <p:cNvPr id="86" name="Line 27"/>
          <p:cNvSpPr>
            <a:spLocks noChangeShapeType="1"/>
          </p:cNvSpPr>
          <p:nvPr/>
        </p:nvSpPr>
        <p:spPr bwMode="auto">
          <a:xfrm flipH="1">
            <a:off x="6299423" y="5203849"/>
            <a:ext cx="4603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87" name="Line 29"/>
          <p:cNvSpPr>
            <a:spLocks noChangeShapeType="1"/>
          </p:cNvSpPr>
          <p:nvPr/>
        </p:nvSpPr>
        <p:spPr bwMode="auto">
          <a:xfrm>
            <a:off x="4499992" y="4128815"/>
            <a:ext cx="10890" cy="6683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88" name="Line 30"/>
          <p:cNvSpPr>
            <a:spLocks noChangeShapeType="1"/>
          </p:cNvSpPr>
          <p:nvPr/>
        </p:nvSpPr>
        <p:spPr bwMode="auto">
          <a:xfrm>
            <a:off x="4930998" y="5060974"/>
            <a:ext cx="4572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89" name="Line 31"/>
          <p:cNvSpPr>
            <a:spLocks noChangeShapeType="1"/>
          </p:cNvSpPr>
          <p:nvPr/>
        </p:nvSpPr>
        <p:spPr bwMode="auto">
          <a:xfrm>
            <a:off x="6299423" y="5060974"/>
            <a:ext cx="4572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90" name="Line 32"/>
          <p:cNvSpPr>
            <a:spLocks noChangeShapeType="1"/>
          </p:cNvSpPr>
          <p:nvPr/>
        </p:nvSpPr>
        <p:spPr bwMode="auto">
          <a:xfrm>
            <a:off x="7666261" y="5060974"/>
            <a:ext cx="4572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91" name="Line 34"/>
          <p:cNvSpPr>
            <a:spLocks noChangeShapeType="1"/>
          </p:cNvSpPr>
          <p:nvPr/>
        </p:nvSpPr>
        <p:spPr bwMode="auto">
          <a:xfrm flipV="1">
            <a:off x="8458423" y="4268812"/>
            <a:ext cx="0" cy="57626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92" name="Line 35"/>
          <p:cNvSpPr>
            <a:spLocks noChangeShapeType="1"/>
          </p:cNvSpPr>
          <p:nvPr/>
        </p:nvSpPr>
        <p:spPr bwMode="auto">
          <a:xfrm flipH="1">
            <a:off x="7594823" y="4052912"/>
            <a:ext cx="46196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93" name="Line 36"/>
          <p:cNvSpPr>
            <a:spLocks noChangeShapeType="1"/>
          </p:cNvSpPr>
          <p:nvPr/>
        </p:nvSpPr>
        <p:spPr bwMode="auto">
          <a:xfrm flipH="1">
            <a:off x="6226398" y="3979887"/>
            <a:ext cx="46196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94" name="Line 37"/>
          <p:cNvSpPr>
            <a:spLocks noChangeShapeType="1"/>
          </p:cNvSpPr>
          <p:nvPr/>
        </p:nvSpPr>
        <p:spPr bwMode="auto">
          <a:xfrm flipH="1">
            <a:off x="4857973" y="3908449"/>
            <a:ext cx="46196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95" name="Rectangle 38"/>
          <p:cNvSpPr>
            <a:spLocks noChangeArrowheads="1"/>
          </p:cNvSpPr>
          <p:nvPr/>
        </p:nvSpPr>
        <p:spPr bwMode="auto">
          <a:xfrm>
            <a:off x="6515323" y="2611462"/>
            <a:ext cx="1816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>
                <a:ea typeface="宋体" panose="02010600030101010101" pitchFamily="2" charset="-122"/>
              </a:rPr>
              <a:t>Up sequence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96" name="Rectangle 39"/>
          <p:cNvSpPr>
            <a:spLocks noChangeArrowheads="1"/>
          </p:cNvSpPr>
          <p:nvPr/>
        </p:nvSpPr>
        <p:spPr bwMode="auto">
          <a:xfrm>
            <a:off x="6083523" y="5780112"/>
            <a:ext cx="2189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Down sequence</a:t>
            </a: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075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50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73" grpId="0" animBg="1"/>
      <p:bldP spid="74" grpId="0" animBg="1"/>
      <p:bldP spid="75" grpId="0" animBg="1"/>
      <p:bldP spid="76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/>
      <p:bldP spid="9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pitchFamily="2" charset="-122"/>
              </a:rPr>
              <a:t>Counters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68313" y="1773188"/>
            <a:ext cx="84963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b="1" dirty="0" smtClean="0">
                <a:ea typeface="宋体" charset="-122"/>
              </a:rPr>
              <a:t> Up/Down </a:t>
            </a:r>
            <a:r>
              <a:rPr lang="en-US" altLang="zh-CN" b="1" dirty="0">
                <a:ea typeface="宋体" charset="-122"/>
              </a:rPr>
              <a:t>Synchronous Counters</a:t>
            </a: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 smtClean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 smtClean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</p:txBody>
      </p:sp>
      <p:pic>
        <p:nvPicPr>
          <p:cNvPr id="37" name="Picture 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348880"/>
            <a:ext cx="5619750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Rectangle 40"/>
          <p:cNvSpPr>
            <a:spLocks noChangeArrowheads="1"/>
          </p:cNvSpPr>
          <p:nvPr/>
        </p:nvSpPr>
        <p:spPr bwMode="auto">
          <a:xfrm>
            <a:off x="1066800" y="4177680"/>
            <a:ext cx="9223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600" i="1">
                <a:solidFill>
                  <a:srgbClr val="0099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UP/DOWN</a:t>
            </a:r>
            <a:endParaRPr lang="en-US" altLang="zh-CN" sz="1600">
              <a:solidFill>
                <a:srgbClr val="009900"/>
              </a:solidFill>
              <a:ea typeface="宋体" panose="02010600030101010101" pitchFamily="2" charset="-122"/>
            </a:endParaRPr>
          </a:p>
        </p:txBody>
      </p:sp>
      <p:sp>
        <p:nvSpPr>
          <p:cNvPr id="39" name="Text Box 41"/>
          <p:cNvSpPr txBox="1">
            <a:spLocks noChangeArrowheads="1"/>
          </p:cNvSpPr>
          <p:nvPr/>
        </p:nvSpPr>
        <p:spPr bwMode="auto">
          <a:xfrm>
            <a:off x="1371600" y="272988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>
                <a:solidFill>
                  <a:srgbClr val="CC3300"/>
                </a:solidFill>
                <a:ea typeface="宋体" panose="02010600030101010101" pitchFamily="2" charset="-122"/>
              </a:rPr>
              <a:t>Q</a:t>
            </a:r>
            <a:r>
              <a:rPr lang="en-US" altLang="zh-CN" sz="1600" baseline="-25000">
                <a:solidFill>
                  <a:srgbClr val="CC330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0" name="Text Box 42"/>
          <p:cNvSpPr txBox="1">
            <a:spLocks noChangeArrowheads="1"/>
          </p:cNvSpPr>
          <p:nvPr/>
        </p:nvSpPr>
        <p:spPr bwMode="auto">
          <a:xfrm>
            <a:off x="1357313" y="3137868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>
                <a:solidFill>
                  <a:srgbClr val="FF0000"/>
                </a:solidFill>
                <a:ea typeface="宋体" panose="02010600030101010101" pitchFamily="2" charset="-122"/>
              </a:rPr>
              <a:t>Q</a:t>
            </a:r>
            <a:r>
              <a:rPr lang="en-US" altLang="zh-CN" sz="1600" baseline="-2500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1" name="Text Box 43"/>
          <p:cNvSpPr txBox="1">
            <a:spLocks noChangeArrowheads="1"/>
          </p:cNvSpPr>
          <p:nvPr/>
        </p:nvSpPr>
        <p:spPr bwMode="auto">
          <a:xfrm>
            <a:off x="1371600" y="356808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>
                <a:solidFill>
                  <a:srgbClr val="FF6600"/>
                </a:solidFill>
                <a:ea typeface="宋体" panose="02010600030101010101" pitchFamily="2" charset="-122"/>
              </a:rPr>
              <a:t>Q</a:t>
            </a:r>
            <a:r>
              <a:rPr lang="en-US" altLang="zh-CN" sz="1600" baseline="-25000">
                <a:solidFill>
                  <a:srgbClr val="FF6600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42" name="Line 44"/>
          <p:cNvSpPr>
            <a:spLocks noChangeShapeType="1"/>
          </p:cNvSpPr>
          <p:nvPr/>
        </p:nvSpPr>
        <p:spPr bwMode="auto">
          <a:xfrm>
            <a:off x="1752600" y="2958480"/>
            <a:ext cx="9906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" name="Line 45"/>
          <p:cNvSpPr>
            <a:spLocks noChangeShapeType="1"/>
          </p:cNvSpPr>
          <p:nvPr/>
        </p:nvSpPr>
        <p:spPr bwMode="auto">
          <a:xfrm>
            <a:off x="1738313" y="3366468"/>
            <a:ext cx="9906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Line 46"/>
          <p:cNvSpPr>
            <a:spLocks noChangeShapeType="1"/>
          </p:cNvSpPr>
          <p:nvPr/>
        </p:nvSpPr>
        <p:spPr bwMode="auto">
          <a:xfrm flipV="1">
            <a:off x="1752600" y="3747468"/>
            <a:ext cx="987425" cy="4762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Line 47"/>
          <p:cNvSpPr>
            <a:spLocks noChangeShapeType="1"/>
          </p:cNvSpPr>
          <p:nvPr/>
        </p:nvSpPr>
        <p:spPr bwMode="auto">
          <a:xfrm>
            <a:off x="2133600" y="4330080"/>
            <a:ext cx="685800" cy="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" name="Text Box 48"/>
          <p:cNvSpPr txBox="1">
            <a:spLocks noChangeArrowheads="1"/>
          </p:cNvSpPr>
          <p:nvPr/>
        </p:nvSpPr>
        <p:spPr bwMode="auto">
          <a:xfrm>
            <a:off x="3657600" y="417768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009900"/>
                </a:solidFill>
                <a:ea typeface="宋体" panose="02010600030101010101" pitchFamily="2" charset="-122"/>
              </a:rPr>
              <a:t>Count up</a:t>
            </a:r>
          </a:p>
        </p:txBody>
      </p:sp>
      <p:sp>
        <p:nvSpPr>
          <p:cNvPr id="77" name="Text Box 49"/>
          <p:cNvSpPr txBox="1">
            <a:spLocks noChangeArrowheads="1"/>
          </p:cNvSpPr>
          <p:nvPr/>
        </p:nvSpPr>
        <p:spPr bwMode="auto">
          <a:xfrm>
            <a:off x="6096000" y="417768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009900"/>
                </a:solidFill>
                <a:ea typeface="宋体" panose="02010600030101010101" pitchFamily="2" charset="-122"/>
              </a:rPr>
              <a:t>Count down</a:t>
            </a:r>
          </a:p>
        </p:txBody>
      </p:sp>
      <p:sp>
        <p:nvSpPr>
          <p:cNvPr id="78" name="Line 50"/>
          <p:cNvSpPr>
            <a:spLocks noChangeShapeType="1"/>
          </p:cNvSpPr>
          <p:nvPr/>
        </p:nvSpPr>
        <p:spPr bwMode="auto">
          <a:xfrm>
            <a:off x="1447800" y="4177680"/>
            <a:ext cx="609600" cy="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79" name="Picture 5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2644155"/>
            <a:ext cx="5505450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457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 animBg="1"/>
      <p:bldP spid="73" grpId="0" animBg="1"/>
      <p:bldP spid="74" grpId="0" animBg="1"/>
      <p:bldP spid="75" grpId="0" animBg="1"/>
      <p:bldP spid="76" grpId="0"/>
      <p:bldP spid="77" grpId="0"/>
      <p:bldP spid="7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pitchFamily="2" charset="-122"/>
              </a:rPr>
              <a:t>Counters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68313" y="1773188"/>
            <a:ext cx="84963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b="1" dirty="0" smtClean="0">
                <a:ea typeface="宋体" charset="-122"/>
              </a:rPr>
              <a:t> Up/Down </a:t>
            </a:r>
            <a:r>
              <a:rPr lang="en-US" altLang="zh-CN" b="1" dirty="0">
                <a:ea typeface="宋体" charset="-122"/>
              </a:rPr>
              <a:t>Synchronous Counters</a:t>
            </a: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 smtClean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 smtClean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</p:txBody>
      </p:sp>
      <p:sp>
        <p:nvSpPr>
          <p:cNvPr id="38" name="Text Box 19"/>
          <p:cNvSpPr txBox="1">
            <a:spLocks noChangeArrowheads="1"/>
          </p:cNvSpPr>
          <p:nvPr/>
        </p:nvSpPr>
        <p:spPr bwMode="auto">
          <a:xfrm>
            <a:off x="914401" y="4926037"/>
            <a:ext cx="374840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The 74HC191 has the same inputs and outputs but is a synchronous up/down binary counter.</a:t>
            </a:r>
          </a:p>
        </p:txBody>
      </p:sp>
      <p:grpSp>
        <p:nvGrpSpPr>
          <p:cNvPr id="39" name="Group 83"/>
          <p:cNvGrpSpPr>
            <a:grpSpLocks/>
          </p:cNvGrpSpPr>
          <p:nvPr/>
        </p:nvGrpSpPr>
        <p:grpSpPr bwMode="auto">
          <a:xfrm>
            <a:off x="4973959" y="1853208"/>
            <a:ext cx="3846513" cy="2362200"/>
            <a:chOff x="3072" y="768"/>
            <a:chExt cx="2423" cy="1488"/>
          </a:xfrm>
        </p:grpSpPr>
        <p:graphicFrame>
          <p:nvGraphicFramePr>
            <p:cNvPr id="40" name="Object 20"/>
            <p:cNvGraphicFramePr>
              <a:graphicFrameLocks noChangeAspect="1"/>
            </p:cNvGraphicFramePr>
            <p:nvPr/>
          </p:nvGraphicFramePr>
          <p:xfrm>
            <a:off x="3396" y="960"/>
            <a:ext cx="1536" cy="1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5116" name="CorelDRAW" r:id="rId3" imgW="1651374" imgH="1222776" progId="CorelDRAW.Graphic.13">
                    <p:embed/>
                  </p:oleObj>
                </mc:Choice>
                <mc:Fallback>
                  <p:oleObj name="CorelDRAW" r:id="rId3" imgW="1651374" imgH="1222776" progId="CorelDRAW.Graphic.1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6" y="960"/>
                          <a:ext cx="1536" cy="1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" name="Text Box 22"/>
            <p:cNvSpPr txBox="1">
              <a:spLocks noChangeArrowheads="1"/>
            </p:cNvSpPr>
            <p:nvPr/>
          </p:nvSpPr>
          <p:spPr bwMode="auto">
            <a:xfrm>
              <a:off x="4608" y="768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rgbClr val="FF0000"/>
                  </a:solidFill>
                  <a:ea typeface="宋体" panose="02010600030101010101" pitchFamily="2" charset="-122"/>
                </a:rPr>
                <a:t>Data inputs</a:t>
              </a:r>
            </a:p>
          </p:txBody>
        </p:sp>
        <p:sp>
          <p:nvSpPr>
            <p:cNvPr id="42" name="Text Box 23"/>
            <p:cNvSpPr txBox="1">
              <a:spLocks noChangeArrowheads="1"/>
            </p:cNvSpPr>
            <p:nvPr/>
          </p:nvSpPr>
          <p:spPr bwMode="auto">
            <a:xfrm>
              <a:off x="4608" y="2064"/>
              <a:ext cx="8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rgbClr val="FF0000"/>
                  </a:solidFill>
                  <a:ea typeface="宋体" panose="02010600030101010101" pitchFamily="2" charset="-122"/>
                </a:rPr>
                <a:t>Data outputs</a:t>
              </a:r>
            </a:p>
          </p:txBody>
        </p:sp>
        <p:sp>
          <p:nvSpPr>
            <p:cNvPr id="73" name="Text Box 27"/>
            <p:cNvSpPr txBox="1">
              <a:spLocks noChangeArrowheads="1"/>
            </p:cNvSpPr>
            <p:nvPr/>
          </p:nvSpPr>
          <p:spPr bwMode="auto">
            <a:xfrm>
              <a:off x="4896" y="1248"/>
              <a:ext cx="55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i="1">
                  <a:ea typeface="宋体" panose="02010600030101010101" pitchFamily="2" charset="-122"/>
                </a:rPr>
                <a:t>MAX/MIN</a:t>
              </a:r>
            </a:p>
          </p:txBody>
        </p:sp>
        <p:sp>
          <p:nvSpPr>
            <p:cNvPr id="74" name="Text Box 28"/>
            <p:cNvSpPr txBox="1">
              <a:spLocks noChangeArrowheads="1"/>
            </p:cNvSpPr>
            <p:nvPr/>
          </p:nvSpPr>
          <p:spPr bwMode="auto">
            <a:xfrm>
              <a:off x="3128" y="1624"/>
              <a:ext cx="38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>
                  <a:ea typeface="宋体" panose="02010600030101010101" pitchFamily="2" charset="-122"/>
                </a:rPr>
                <a:t>CLK</a:t>
              </a:r>
            </a:p>
          </p:txBody>
        </p:sp>
        <p:sp>
          <p:nvSpPr>
            <p:cNvPr id="75" name="Text Box 30"/>
            <p:cNvSpPr txBox="1">
              <a:spLocks noChangeArrowheads="1"/>
            </p:cNvSpPr>
            <p:nvPr/>
          </p:nvSpPr>
          <p:spPr bwMode="auto">
            <a:xfrm>
              <a:off x="3936" y="2064"/>
              <a:ext cx="33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i="1">
                  <a:solidFill>
                    <a:srgbClr val="FF0000"/>
                  </a:solidFill>
                  <a:ea typeface="宋体" panose="02010600030101010101" pitchFamily="2" charset="-122"/>
                </a:rPr>
                <a:t>Q</a:t>
              </a:r>
              <a:r>
                <a:rPr lang="en-US" altLang="zh-CN" sz="1200" baseline="-25000">
                  <a:solidFill>
                    <a:srgbClr val="FF0000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76" name="Text Box 31"/>
            <p:cNvSpPr txBox="1">
              <a:spLocks noChangeArrowheads="1"/>
            </p:cNvSpPr>
            <p:nvPr/>
          </p:nvSpPr>
          <p:spPr bwMode="auto">
            <a:xfrm>
              <a:off x="4128" y="2064"/>
              <a:ext cx="33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i="1">
                  <a:solidFill>
                    <a:srgbClr val="FF0000"/>
                  </a:solidFill>
                  <a:ea typeface="宋体" panose="02010600030101010101" pitchFamily="2" charset="-122"/>
                </a:rPr>
                <a:t>Q</a:t>
              </a:r>
              <a:r>
                <a:rPr lang="en-US" altLang="zh-CN" sz="1200" baseline="-25000">
                  <a:solidFill>
                    <a:srgbClr val="FF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77" name="Text Box 32"/>
            <p:cNvSpPr txBox="1">
              <a:spLocks noChangeArrowheads="1"/>
            </p:cNvSpPr>
            <p:nvPr/>
          </p:nvSpPr>
          <p:spPr bwMode="auto">
            <a:xfrm>
              <a:off x="4272" y="2064"/>
              <a:ext cx="33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i="1">
                  <a:solidFill>
                    <a:srgbClr val="FF0000"/>
                  </a:solidFill>
                  <a:ea typeface="宋体" panose="02010600030101010101" pitchFamily="2" charset="-122"/>
                </a:rPr>
                <a:t>Q</a:t>
              </a:r>
              <a:r>
                <a:rPr lang="en-US" altLang="zh-CN" sz="1200" baseline="-25000">
                  <a:solidFill>
                    <a:srgbClr val="FF0000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78" name="Text Box 33"/>
            <p:cNvSpPr txBox="1">
              <a:spLocks noChangeArrowheads="1"/>
            </p:cNvSpPr>
            <p:nvPr/>
          </p:nvSpPr>
          <p:spPr bwMode="auto">
            <a:xfrm>
              <a:off x="4416" y="2064"/>
              <a:ext cx="33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i="1">
                  <a:solidFill>
                    <a:srgbClr val="FF0000"/>
                  </a:solidFill>
                  <a:ea typeface="宋体" panose="02010600030101010101" pitchFamily="2" charset="-122"/>
                </a:rPr>
                <a:t>Q</a:t>
              </a:r>
              <a:r>
                <a:rPr lang="en-US" altLang="zh-CN" sz="1200" baseline="-25000">
                  <a:solidFill>
                    <a:srgbClr val="FF0000"/>
                  </a:solidFill>
                  <a:ea typeface="宋体" panose="02010600030101010101" pitchFamily="2" charset="-122"/>
                </a:rPr>
                <a:t>3</a:t>
              </a:r>
            </a:p>
          </p:txBody>
        </p:sp>
        <p:grpSp>
          <p:nvGrpSpPr>
            <p:cNvPr id="79" name="Group 38"/>
            <p:cNvGrpSpPr>
              <a:grpSpLocks/>
            </p:cNvGrpSpPr>
            <p:nvPr/>
          </p:nvGrpSpPr>
          <p:grpSpPr bwMode="auto">
            <a:xfrm>
              <a:off x="3072" y="1516"/>
              <a:ext cx="384" cy="173"/>
              <a:chOff x="3049" y="1800"/>
              <a:chExt cx="384" cy="173"/>
            </a:xfrm>
          </p:grpSpPr>
          <p:sp>
            <p:nvSpPr>
              <p:cNvPr id="95" name="Text Box 25"/>
              <p:cNvSpPr txBox="1">
                <a:spLocks noChangeArrowheads="1"/>
              </p:cNvSpPr>
              <p:nvPr/>
            </p:nvSpPr>
            <p:spPr bwMode="auto">
              <a:xfrm>
                <a:off x="3049" y="1800"/>
                <a:ext cx="38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200" i="1">
                    <a:ea typeface="宋体" panose="02010600030101010101" pitchFamily="2" charset="-122"/>
                  </a:rPr>
                  <a:t>LOAD</a:t>
                </a:r>
              </a:p>
            </p:txBody>
          </p:sp>
          <p:sp>
            <p:nvSpPr>
              <p:cNvPr id="96" name="Line 34"/>
              <p:cNvSpPr>
                <a:spLocks noChangeShapeType="1"/>
              </p:cNvSpPr>
              <p:nvPr/>
            </p:nvSpPr>
            <p:spPr bwMode="auto">
              <a:xfrm>
                <a:off x="3145" y="1833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0" name="Group 37"/>
            <p:cNvGrpSpPr>
              <a:grpSpLocks/>
            </p:cNvGrpSpPr>
            <p:nvPr/>
          </p:nvGrpSpPr>
          <p:grpSpPr bwMode="auto">
            <a:xfrm>
              <a:off x="3108" y="1236"/>
              <a:ext cx="384" cy="173"/>
              <a:chOff x="3168" y="1632"/>
              <a:chExt cx="384" cy="173"/>
            </a:xfrm>
          </p:grpSpPr>
          <p:sp>
            <p:nvSpPr>
              <p:cNvPr id="93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632"/>
                <a:ext cx="38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200" i="1">
                    <a:ea typeface="宋体" panose="02010600030101010101" pitchFamily="2" charset="-122"/>
                  </a:rPr>
                  <a:t>CTEN</a:t>
                </a:r>
              </a:p>
            </p:txBody>
          </p:sp>
          <p:sp>
            <p:nvSpPr>
              <p:cNvPr id="94" name="Line 36"/>
              <p:cNvSpPr>
                <a:spLocks noChangeShapeType="1"/>
              </p:cNvSpPr>
              <p:nvPr/>
            </p:nvSpPr>
            <p:spPr bwMode="auto">
              <a:xfrm>
                <a:off x="3240" y="16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1" name="Text Box 39"/>
            <p:cNvSpPr txBox="1">
              <a:spLocks noChangeArrowheads="1"/>
            </p:cNvSpPr>
            <p:nvPr/>
          </p:nvSpPr>
          <p:spPr bwMode="auto">
            <a:xfrm>
              <a:off x="4881" y="1605"/>
              <a:ext cx="38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i="1">
                  <a:ea typeface="宋体" panose="02010600030101010101" pitchFamily="2" charset="-122"/>
                </a:rPr>
                <a:t>RCO</a:t>
              </a:r>
            </a:p>
          </p:txBody>
        </p:sp>
        <p:grpSp>
          <p:nvGrpSpPr>
            <p:cNvPr id="82" name="Group 42"/>
            <p:cNvGrpSpPr>
              <a:grpSpLocks/>
            </p:cNvGrpSpPr>
            <p:nvPr/>
          </p:nvGrpSpPr>
          <p:grpSpPr bwMode="auto">
            <a:xfrm>
              <a:off x="3156" y="1363"/>
              <a:ext cx="384" cy="173"/>
              <a:chOff x="3216" y="2448"/>
              <a:chExt cx="384" cy="173"/>
            </a:xfrm>
          </p:grpSpPr>
          <p:sp>
            <p:nvSpPr>
              <p:cNvPr id="91" name="Text Box 40"/>
              <p:cNvSpPr txBox="1">
                <a:spLocks noChangeArrowheads="1"/>
              </p:cNvSpPr>
              <p:nvPr/>
            </p:nvSpPr>
            <p:spPr bwMode="auto">
              <a:xfrm>
                <a:off x="3216" y="2448"/>
                <a:ext cx="38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200" i="1">
                    <a:ea typeface="宋体" panose="02010600030101010101" pitchFamily="2" charset="-122"/>
                  </a:rPr>
                  <a:t>D/U</a:t>
                </a:r>
              </a:p>
            </p:txBody>
          </p:sp>
          <p:sp>
            <p:nvSpPr>
              <p:cNvPr id="92" name="Line 41"/>
              <p:cNvSpPr>
                <a:spLocks noChangeShapeType="1"/>
              </p:cNvSpPr>
              <p:nvPr/>
            </p:nvSpPr>
            <p:spPr bwMode="auto">
              <a:xfrm>
                <a:off x="3396" y="2476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3" name="Line 44"/>
            <p:cNvSpPr>
              <a:spLocks noChangeShapeType="1"/>
            </p:cNvSpPr>
            <p:nvPr/>
          </p:nvSpPr>
          <p:spPr bwMode="auto">
            <a:xfrm>
              <a:off x="4956" y="163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Text Box 47"/>
            <p:cNvSpPr txBox="1">
              <a:spLocks noChangeArrowheads="1"/>
            </p:cNvSpPr>
            <p:nvPr/>
          </p:nvSpPr>
          <p:spPr bwMode="auto">
            <a:xfrm>
              <a:off x="3928" y="768"/>
              <a:ext cx="38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i="1">
                  <a:solidFill>
                    <a:srgbClr val="FF0000"/>
                  </a:solidFill>
                  <a:ea typeface="宋体" panose="02010600030101010101" pitchFamily="2" charset="-122"/>
                </a:rPr>
                <a:t>D</a:t>
              </a:r>
              <a:r>
                <a:rPr lang="en-US" altLang="zh-CN" sz="1200" baseline="-25000">
                  <a:solidFill>
                    <a:srgbClr val="FF0000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85" name="Text Box 48"/>
            <p:cNvSpPr txBox="1">
              <a:spLocks noChangeArrowheads="1"/>
            </p:cNvSpPr>
            <p:nvPr/>
          </p:nvSpPr>
          <p:spPr bwMode="auto">
            <a:xfrm>
              <a:off x="4080" y="768"/>
              <a:ext cx="38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i="1">
                  <a:solidFill>
                    <a:srgbClr val="FF0000"/>
                  </a:solidFill>
                  <a:ea typeface="宋体" panose="02010600030101010101" pitchFamily="2" charset="-122"/>
                </a:rPr>
                <a:t>D</a:t>
              </a:r>
              <a:r>
                <a:rPr lang="en-US" altLang="zh-CN" sz="1200" baseline="-25000">
                  <a:solidFill>
                    <a:srgbClr val="FF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86" name="Text Box 49"/>
            <p:cNvSpPr txBox="1">
              <a:spLocks noChangeArrowheads="1"/>
            </p:cNvSpPr>
            <p:nvPr/>
          </p:nvSpPr>
          <p:spPr bwMode="auto">
            <a:xfrm>
              <a:off x="4248" y="768"/>
              <a:ext cx="38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i="1">
                  <a:solidFill>
                    <a:srgbClr val="FF0000"/>
                  </a:solidFill>
                  <a:ea typeface="宋体" panose="02010600030101010101" pitchFamily="2" charset="-122"/>
                </a:rPr>
                <a:t>D</a:t>
              </a:r>
              <a:r>
                <a:rPr lang="en-US" altLang="zh-CN" sz="1200" baseline="-25000">
                  <a:solidFill>
                    <a:srgbClr val="FF0000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87" name="Text Box 50"/>
            <p:cNvSpPr txBox="1">
              <a:spLocks noChangeArrowheads="1"/>
            </p:cNvSpPr>
            <p:nvPr/>
          </p:nvSpPr>
          <p:spPr bwMode="auto">
            <a:xfrm>
              <a:off x="4416" y="768"/>
              <a:ext cx="38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i="1">
                  <a:solidFill>
                    <a:srgbClr val="FF0000"/>
                  </a:solidFill>
                  <a:ea typeface="宋体" panose="02010600030101010101" pitchFamily="2" charset="-122"/>
                </a:rPr>
                <a:t>D</a:t>
              </a:r>
              <a:r>
                <a:rPr lang="en-US" altLang="zh-CN" sz="1200" baseline="-25000">
                  <a:solidFill>
                    <a:srgbClr val="FF0000"/>
                  </a:solidFill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88" name="Text Box 53"/>
            <p:cNvSpPr txBox="1">
              <a:spLocks noChangeArrowheads="1"/>
            </p:cNvSpPr>
            <p:nvPr/>
          </p:nvSpPr>
          <p:spPr bwMode="auto">
            <a:xfrm>
              <a:off x="3752" y="1608"/>
              <a:ext cx="18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i="1"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89" name="Text Box 54"/>
            <p:cNvSpPr txBox="1">
              <a:spLocks noChangeArrowheads="1"/>
            </p:cNvSpPr>
            <p:nvPr/>
          </p:nvSpPr>
          <p:spPr bwMode="auto">
            <a:xfrm>
              <a:off x="3792" y="1411"/>
              <a:ext cx="81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>
                  <a:ea typeface="宋体" panose="02010600030101010101" pitchFamily="2" charset="-122"/>
                </a:rPr>
                <a:t>CTR DIV 10</a:t>
              </a:r>
            </a:p>
          </p:txBody>
        </p:sp>
        <p:sp>
          <p:nvSpPr>
            <p:cNvPr id="90" name="Text Box 55"/>
            <p:cNvSpPr txBox="1">
              <a:spLocks noChangeArrowheads="1"/>
            </p:cNvSpPr>
            <p:nvPr/>
          </p:nvSpPr>
          <p:spPr bwMode="auto">
            <a:xfrm>
              <a:off x="3504" y="1056"/>
              <a:ext cx="5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ea typeface="宋体" panose="02010600030101010101" pitchFamily="2" charset="-122"/>
                </a:rPr>
                <a:t>74HC190</a:t>
              </a:r>
            </a:p>
          </p:txBody>
        </p:sp>
      </p:grpSp>
      <p:grpSp>
        <p:nvGrpSpPr>
          <p:cNvPr id="97" name="Group 84"/>
          <p:cNvGrpSpPr>
            <a:grpSpLocks/>
          </p:cNvGrpSpPr>
          <p:nvPr/>
        </p:nvGrpSpPr>
        <p:grpSpPr bwMode="auto">
          <a:xfrm>
            <a:off x="4973959" y="4367808"/>
            <a:ext cx="3846513" cy="2362200"/>
            <a:chOff x="3072" y="2400"/>
            <a:chExt cx="2423" cy="1488"/>
          </a:xfrm>
        </p:grpSpPr>
        <p:graphicFrame>
          <p:nvGraphicFramePr>
            <p:cNvPr id="98" name="Object 56"/>
            <p:cNvGraphicFramePr>
              <a:graphicFrameLocks noChangeAspect="1"/>
            </p:cNvGraphicFramePr>
            <p:nvPr/>
          </p:nvGraphicFramePr>
          <p:xfrm>
            <a:off x="3396" y="2592"/>
            <a:ext cx="1536" cy="1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5117" name="CorelDRAW" r:id="rId5" imgW="1651374" imgH="1222776" progId="CorelDRAW.Graphic.13">
                    <p:embed/>
                  </p:oleObj>
                </mc:Choice>
                <mc:Fallback>
                  <p:oleObj name="CorelDRAW" r:id="rId5" imgW="1651374" imgH="1222776" progId="CorelDRAW.Graphic.1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6" y="2592"/>
                          <a:ext cx="1536" cy="1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9" name="Text Box 57"/>
            <p:cNvSpPr txBox="1">
              <a:spLocks noChangeArrowheads="1"/>
            </p:cNvSpPr>
            <p:nvPr/>
          </p:nvSpPr>
          <p:spPr bwMode="auto">
            <a:xfrm>
              <a:off x="4608" y="2400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rgbClr val="FF0000"/>
                  </a:solidFill>
                  <a:ea typeface="宋体" panose="02010600030101010101" pitchFamily="2" charset="-122"/>
                </a:rPr>
                <a:t>Data inputs</a:t>
              </a:r>
            </a:p>
          </p:txBody>
        </p:sp>
        <p:sp>
          <p:nvSpPr>
            <p:cNvPr id="100" name="Text Box 58"/>
            <p:cNvSpPr txBox="1">
              <a:spLocks noChangeArrowheads="1"/>
            </p:cNvSpPr>
            <p:nvPr/>
          </p:nvSpPr>
          <p:spPr bwMode="auto">
            <a:xfrm>
              <a:off x="4608" y="3696"/>
              <a:ext cx="8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rgbClr val="FF0000"/>
                  </a:solidFill>
                  <a:ea typeface="宋体" panose="02010600030101010101" pitchFamily="2" charset="-122"/>
                </a:rPr>
                <a:t>Data outputs</a:t>
              </a:r>
            </a:p>
          </p:txBody>
        </p:sp>
        <p:sp>
          <p:nvSpPr>
            <p:cNvPr id="101" name="Text Box 59"/>
            <p:cNvSpPr txBox="1">
              <a:spLocks noChangeArrowheads="1"/>
            </p:cNvSpPr>
            <p:nvPr/>
          </p:nvSpPr>
          <p:spPr bwMode="auto">
            <a:xfrm>
              <a:off x="4896" y="2880"/>
              <a:ext cx="55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i="1">
                  <a:ea typeface="宋体" panose="02010600030101010101" pitchFamily="2" charset="-122"/>
                </a:rPr>
                <a:t>MAX/MIN</a:t>
              </a:r>
            </a:p>
          </p:txBody>
        </p:sp>
        <p:sp>
          <p:nvSpPr>
            <p:cNvPr id="102" name="Text Box 60"/>
            <p:cNvSpPr txBox="1">
              <a:spLocks noChangeArrowheads="1"/>
            </p:cNvSpPr>
            <p:nvPr/>
          </p:nvSpPr>
          <p:spPr bwMode="auto">
            <a:xfrm>
              <a:off x="3128" y="3256"/>
              <a:ext cx="38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>
                  <a:ea typeface="宋体" panose="02010600030101010101" pitchFamily="2" charset="-122"/>
                </a:rPr>
                <a:t>CLK</a:t>
              </a:r>
            </a:p>
          </p:txBody>
        </p:sp>
        <p:sp>
          <p:nvSpPr>
            <p:cNvPr id="103" name="Text Box 61"/>
            <p:cNvSpPr txBox="1">
              <a:spLocks noChangeArrowheads="1"/>
            </p:cNvSpPr>
            <p:nvPr/>
          </p:nvSpPr>
          <p:spPr bwMode="auto">
            <a:xfrm>
              <a:off x="3936" y="3696"/>
              <a:ext cx="33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i="1">
                  <a:solidFill>
                    <a:srgbClr val="FF0000"/>
                  </a:solidFill>
                  <a:ea typeface="宋体" panose="02010600030101010101" pitchFamily="2" charset="-122"/>
                </a:rPr>
                <a:t>Q</a:t>
              </a:r>
              <a:r>
                <a:rPr lang="en-US" altLang="zh-CN" sz="1200" baseline="-25000">
                  <a:solidFill>
                    <a:srgbClr val="FF0000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04" name="Text Box 62"/>
            <p:cNvSpPr txBox="1">
              <a:spLocks noChangeArrowheads="1"/>
            </p:cNvSpPr>
            <p:nvPr/>
          </p:nvSpPr>
          <p:spPr bwMode="auto">
            <a:xfrm>
              <a:off x="4128" y="3696"/>
              <a:ext cx="33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i="1">
                  <a:solidFill>
                    <a:srgbClr val="FF0000"/>
                  </a:solidFill>
                  <a:ea typeface="宋体" panose="02010600030101010101" pitchFamily="2" charset="-122"/>
                </a:rPr>
                <a:t>Q</a:t>
              </a:r>
              <a:r>
                <a:rPr lang="en-US" altLang="zh-CN" sz="1200" baseline="-25000">
                  <a:solidFill>
                    <a:srgbClr val="FF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05" name="Text Box 63"/>
            <p:cNvSpPr txBox="1">
              <a:spLocks noChangeArrowheads="1"/>
            </p:cNvSpPr>
            <p:nvPr/>
          </p:nvSpPr>
          <p:spPr bwMode="auto">
            <a:xfrm>
              <a:off x="4272" y="3696"/>
              <a:ext cx="33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i="1">
                  <a:solidFill>
                    <a:srgbClr val="FF0000"/>
                  </a:solidFill>
                  <a:ea typeface="宋体" panose="02010600030101010101" pitchFamily="2" charset="-122"/>
                </a:rPr>
                <a:t>Q</a:t>
              </a:r>
              <a:r>
                <a:rPr lang="en-US" altLang="zh-CN" sz="1200" baseline="-25000">
                  <a:solidFill>
                    <a:srgbClr val="FF0000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06" name="Text Box 64"/>
            <p:cNvSpPr txBox="1">
              <a:spLocks noChangeArrowheads="1"/>
            </p:cNvSpPr>
            <p:nvPr/>
          </p:nvSpPr>
          <p:spPr bwMode="auto">
            <a:xfrm>
              <a:off x="4416" y="3696"/>
              <a:ext cx="33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i="1">
                  <a:solidFill>
                    <a:srgbClr val="FF0000"/>
                  </a:solidFill>
                  <a:ea typeface="宋体" panose="02010600030101010101" pitchFamily="2" charset="-122"/>
                </a:rPr>
                <a:t>Q</a:t>
              </a:r>
              <a:r>
                <a:rPr lang="en-US" altLang="zh-CN" sz="1200" baseline="-25000">
                  <a:solidFill>
                    <a:srgbClr val="FF0000"/>
                  </a:solidFill>
                  <a:ea typeface="宋体" panose="02010600030101010101" pitchFamily="2" charset="-122"/>
                </a:rPr>
                <a:t>3</a:t>
              </a:r>
            </a:p>
          </p:txBody>
        </p:sp>
        <p:grpSp>
          <p:nvGrpSpPr>
            <p:cNvPr id="107" name="Group 65"/>
            <p:cNvGrpSpPr>
              <a:grpSpLocks/>
            </p:cNvGrpSpPr>
            <p:nvPr/>
          </p:nvGrpSpPr>
          <p:grpSpPr bwMode="auto">
            <a:xfrm>
              <a:off x="3072" y="3148"/>
              <a:ext cx="384" cy="173"/>
              <a:chOff x="3049" y="1800"/>
              <a:chExt cx="384" cy="173"/>
            </a:xfrm>
          </p:grpSpPr>
          <p:sp>
            <p:nvSpPr>
              <p:cNvPr id="123" name="Text Box 66"/>
              <p:cNvSpPr txBox="1">
                <a:spLocks noChangeArrowheads="1"/>
              </p:cNvSpPr>
              <p:nvPr/>
            </p:nvSpPr>
            <p:spPr bwMode="auto">
              <a:xfrm>
                <a:off x="3049" y="1800"/>
                <a:ext cx="38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200" i="1">
                    <a:ea typeface="宋体" panose="02010600030101010101" pitchFamily="2" charset="-122"/>
                  </a:rPr>
                  <a:t>LOAD</a:t>
                </a:r>
              </a:p>
            </p:txBody>
          </p:sp>
          <p:sp>
            <p:nvSpPr>
              <p:cNvPr id="124" name="Line 67"/>
              <p:cNvSpPr>
                <a:spLocks noChangeShapeType="1"/>
              </p:cNvSpPr>
              <p:nvPr/>
            </p:nvSpPr>
            <p:spPr bwMode="auto">
              <a:xfrm>
                <a:off x="3145" y="1833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8" name="Group 68"/>
            <p:cNvGrpSpPr>
              <a:grpSpLocks/>
            </p:cNvGrpSpPr>
            <p:nvPr/>
          </p:nvGrpSpPr>
          <p:grpSpPr bwMode="auto">
            <a:xfrm>
              <a:off x="3108" y="2868"/>
              <a:ext cx="384" cy="173"/>
              <a:chOff x="3168" y="1632"/>
              <a:chExt cx="384" cy="173"/>
            </a:xfrm>
          </p:grpSpPr>
          <p:sp>
            <p:nvSpPr>
              <p:cNvPr id="121" name="Text Box 69"/>
              <p:cNvSpPr txBox="1">
                <a:spLocks noChangeArrowheads="1"/>
              </p:cNvSpPr>
              <p:nvPr/>
            </p:nvSpPr>
            <p:spPr bwMode="auto">
              <a:xfrm>
                <a:off x="3168" y="1632"/>
                <a:ext cx="38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200" i="1">
                    <a:ea typeface="宋体" panose="02010600030101010101" pitchFamily="2" charset="-122"/>
                  </a:rPr>
                  <a:t>CTEN</a:t>
                </a:r>
              </a:p>
            </p:txBody>
          </p:sp>
          <p:sp>
            <p:nvSpPr>
              <p:cNvPr id="122" name="Line 70"/>
              <p:cNvSpPr>
                <a:spLocks noChangeShapeType="1"/>
              </p:cNvSpPr>
              <p:nvPr/>
            </p:nvSpPr>
            <p:spPr bwMode="auto">
              <a:xfrm>
                <a:off x="3240" y="16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9" name="Text Box 71"/>
            <p:cNvSpPr txBox="1">
              <a:spLocks noChangeArrowheads="1"/>
            </p:cNvSpPr>
            <p:nvPr/>
          </p:nvSpPr>
          <p:spPr bwMode="auto">
            <a:xfrm>
              <a:off x="4881" y="3237"/>
              <a:ext cx="38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i="1">
                  <a:ea typeface="宋体" panose="02010600030101010101" pitchFamily="2" charset="-122"/>
                </a:rPr>
                <a:t>RCO</a:t>
              </a:r>
            </a:p>
          </p:txBody>
        </p:sp>
        <p:grpSp>
          <p:nvGrpSpPr>
            <p:cNvPr id="110" name="Group 72"/>
            <p:cNvGrpSpPr>
              <a:grpSpLocks/>
            </p:cNvGrpSpPr>
            <p:nvPr/>
          </p:nvGrpSpPr>
          <p:grpSpPr bwMode="auto">
            <a:xfrm>
              <a:off x="3156" y="2995"/>
              <a:ext cx="384" cy="173"/>
              <a:chOff x="3216" y="2448"/>
              <a:chExt cx="384" cy="173"/>
            </a:xfrm>
          </p:grpSpPr>
          <p:sp>
            <p:nvSpPr>
              <p:cNvPr id="119" name="Text Box 73"/>
              <p:cNvSpPr txBox="1">
                <a:spLocks noChangeArrowheads="1"/>
              </p:cNvSpPr>
              <p:nvPr/>
            </p:nvSpPr>
            <p:spPr bwMode="auto">
              <a:xfrm>
                <a:off x="3216" y="2448"/>
                <a:ext cx="38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200" i="1">
                    <a:ea typeface="宋体" panose="02010600030101010101" pitchFamily="2" charset="-122"/>
                  </a:rPr>
                  <a:t>D/U</a:t>
                </a:r>
              </a:p>
            </p:txBody>
          </p:sp>
          <p:sp>
            <p:nvSpPr>
              <p:cNvPr id="120" name="Line 74"/>
              <p:cNvSpPr>
                <a:spLocks noChangeShapeType="1"/>
              </p:cNvSpPr>
              <p:nvPr/>
            </p:nvSpPr>
            <p:spPr bwMode="auto">
              <a:xfrm>
                <a:off x="3396" y="2476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1" name="Line 75"/>
            <p:cNvSpPr>
              <a:spLocks noChangeShapeType="1"/>
            </p:cNvSpPr>
            <p:nvPr/>
          </p:nvSpPr>
          <p:spPr bwMode="auto">
            <a:xfrm>
              <a:off x="4956" y="326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Text Box 76"/>
            <p:cNvSpPr txBox="1">
              <a:spLocks noChangeArrowheads="1"/>
            </p:cNvSpPr>
            <p:nvPr/>
          </p:nvSpPr>
          <p:spPr bwMode="auto">
            <a:xfrm>
              <a:off x="3928" y="2400"/>
              <a:ext cx="38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i="1">
                  <a:solidFill>
                    <a:srgbClr val="FF0000"/>
                  </a:solidFill>
                  <a:ea typeface="宋体" panose="02010600030101010101" pitchFamily="2" charset="-122"/>
                </a:rPr>
                <a:t>D</a:t>
              </a:r>
              <a:r>
                <a:rPr lang="en-US" altLang="zh-CN" sz="1200" baseline="-25000">
                  <a:solidFill>
                    <a:srgbClr val="FF0000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13" name="Text Box 77"/>
            <p:cNvSpPr txBox="1">
              <a:spLocks noChangeArrowheads="1"/>
            </p:cNvSpPr>
            <p:nvPr/>
          </p:nvSpPr>
          <p:spPr bwMode="auto">
            <a:xfrm>
              <a:off x="4080" y="2400"/>
              <a:ext cx="38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i="1">
                  <a:solidFill>
                    <a:srgbClr val="FF0000"/>
                  </a:solidFill>
                  <a:ea typeface="宋体" panose="02010600030101010101" pitchFamily="2" charset="-122"/>
                </a:rPr>
                <a:t>D</a:t>
              </a:r>
              <a:r>
                <a:rPr lang="en-US" altLang="zh-CN" sz="1200" baseline="-25000">
                  <a:solidFill>
                    <a:srgbClr val="FF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14" name="Text Box 78"/>
            <p:cNvSpPr txBox="1">
              <a:spLocks noChangeArrowheads="1"/>
            </p:cNvSpPr>
            <p:nvPr/>
          </p:nvSpPr>
          <p:spPr bwMode="auto">
            <a:xfrm>
              <a:off x="4248" y="2400"/>
              <a:ext cx="38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i="1">
                  <a:solidFill>
                    <a:srgbClr val="FF0000"/>
                  </a:solidFill>
                  <a:ea typeface="宋体" panose="02010600030101010101" pitchFamily="2" charset="-122"/>
                </a:rPr>
                <a:t>D</a:t>
              </a:r>
              <a:r>
                <a:rPr lang="en-US" altLang="zh-CN" sz="1200" baseline="-25000">
                  <a:solidFill>
                    <a:srgbClr val="FF0000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15" name="Text Box 79"/>
            <p:cNvSpPr txBox="1">
              <a:spLocks noChangeArrowheads="1"/>
            </p:cNvSpPr>
            <p:nvPr/>
          </p:nvSpPr>
          <p:spPr bwMode="auto">
            <a:xfrm>
              <a:off x="4416" y="2400"/>
              <a:ext cx="38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i="1">
                  <a:solidFill>
                    <a:srgbClr val="FF0000"/>
                  </a:solidFill>
                  <a:ea typeface="宋体" panose="02010600030101010101" pitchFamily="2" charset="-122"/>
                </a:rPr>
                <a:t>D</a:t>
              </a:r>
              <a:r>
                <a:rPr lang="en-US" altLang="zh-CN" sz="1200" baseline="-25000">
                  <a:solidFill>
                    <a:srgbClr val="FF0000"/>
                  </a:solidFill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16" name="Text Box 80"/>
            <p:cNvSpPr txBox="1">
              <a:spLocks noChangeArrowheads="1"/>
            </p:cNvSpPr>
            <p:nvPr/>
          </p:nvSpPr>
          <p:spPr bwMode="auto">
            <a:xfrm>
              <a:off x="3752" y="3240"/>
              <a:ext cx="18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i="1"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117" name="Text Box 81"/>
            <p:cNvSpPr txBox="1">
              <a:spLocks noChangeArrowheads="1"/>
            </p:cNvSpPr>
            <p:nvPr/>
          </p:nvSpPr>
          <p:spPr bwMode="auto">
            <a:xfrm>
              <a:off x="3792" y="3043"/>
              <a:ext cx="81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>
                  <a:ea typeface="宋体" panose="02010600030101010101" pitchFamily="2" charset="-122"/>
                </a:rPr>
                <a:t>CTR DIV 16</a:t>
              </a:r>
            </a:p>
          </p:txBody>
        </p:sp>
        <p:sp>
          <p:nvSpPr>
            <p:cNvPr id="118" name="Text Box 82"/>
            <p:cNvSpPr txBox="1">
              <a:spLocks noChangeArrowheads="1"/>
            </p:cNvSpPr>
            <p:nvPr/>
          </p:nvSpPr>
          <p:spPr bwMode="auto">
            <a:xfrm>
              <a:off x="3504" y="2688"/>
              <a:ext cx="5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ea typeface="宋体" panose="02010600030101010101" pitchFamily="2" charset="-122"/>
                </a:rPr>
                <a:t>74HC191</a:t>
              </a:r>
            </a:p>
          </p:txBody>
        </p:sp>
      </p:grpSp>
      <p:grpSp>
        <p:nvGrpSpPr>
          <p:cNvPr id="125" name="Group 87"/>
          <p:cNvGrpSpPr>
            <a:grpSpLocks/>
          </p:cNvGrpSpPr>
          <p:nvPr/>
        </p:nvGrpSpPr>
        <p:grpSpPr bwMode="auto">
          <a:xfrm>
            <a:off x="898847" y="2354858"/>
            <a:ext cx="3865211" cy="2246313"/>
            <a:chOff x="505" y="1132"/>
            <a:chExt cx="2200" cy="1415"/>
          </a:xfrm>
        </p:grpSpPr>
        <p:sp>
          <p:nvSpPr>
            <p:cNvPr id="126" name="Text Box 18"/>
            <p:cNvSpPr txBox="1">
              <a:spLocks noChangeArrowheads="1"/>
            </p:cNvSpPr>
            <p:nvPr/>
          </p:nvSpPr>
          <p:spPr bwMode="auto">
            <a:xfrm>
              <a:off x="505" y="1132"/>
              <a:ext cx="2200" cy="1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zh-CN" sz="2000" dirty="0">
                  <a:ea typeface="宋体" panose="02010600030101010101" pitchFamily="2" charset="-122"/>
                </a:rPr>
                <a:t>The 74HC190 is a high speed CMOS synchronous up/down decade counter with parallel load capability. It also has a active LOW ripple clock output (</a:t>
              </a:r>
              <a:r>
                <a:rPr lang="en-US" altLang="zh-CN" sz="2000" i="1" dirty="0">
                  <a:ea typeface="宋体" panose="02010600030101010101" pitchFamily="2" charset="-122"/>
                </a:rPr>
                <a:t>RCO</a:t>
              </a:r>
              <a:r>
                <a:rPr lang="en-US" altLang="zh-CN" sz="2000" dirty="0">
                  <a:ea typeface="宋体" panose="02010600030101010101" pitchFamily="2" charset="-122"/>
                </a:rPr>
                <a:t>) and a </a:t>
              </a:r>
              <a:r>
                <a:rPr lang="en-US" altLang="zh-CN" sz="2000" i="1" dirty="0">
                  <a:ea typeface="宋体" panose="02010600030101010101" pitchFamily="2" charset="-122"/>
                </a:rPr>
                <a:t>MAX/MIN</a:t>
              </a:r>
              <a:r>
                <a:rPr lang="en-US" altLang="zh-CN" sz="2000" dirty="0">
                  <a:ea typeface="宋体" panose="02010600030101010101" pitchFamily="2" charset="-122"/>
                </a:rPr>
                <a:t> output when the terminal count is reached. </a:t>
              </a:r>
            </a:p>
          </p:txBody>
        </p:sp>
        <p:sp>
          <p:nvSpPr>
            <p:cNvPr id="127" name="Line 86"/>
            <p:cNvSpPr>
              <a:spLocks noChangeShapeType="1"/>
            </p:cNvSpPr>
            <p:nvPr/>
          </p:nvSpPr>
          <p:spPr bwMode="auto">
            <a:xfrm>
              <a:off x="1858" y="1945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163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pitchFamily="2" charset="-122"/>
              </a:rPr>
              <a:t>Sequential Logics Design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68313" y="1773188"/>
            <a:ext cx="84963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b="1" dirty="0" smtClean="0">
                <a:ea typeface="宋体" charset="-122"/>
              </a:rPr>
              <a:t> Sequential Logics Design</a:t>
            </a: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 smtClean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 smtClean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827584" y="2671332"/>
            <a:ext cx="7982272" cy="3349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ea typeface="宋体" panose="02010600030101010101" pitchFamily="2" charset="-122"/>
              </a:rPr>
              <a:t>1. Convert </a:t>
            </a:r>
            <a:r>
              <a:rPr lang="en-US" altLang="zh-CN" sz="2400" dirty="0">
                <a:ea typeface="宋体" panose="02010600030101010101" pitchFamily="2" charset="-122"/>
              </a:rPr>
              <a:t>the given problem to a logic problem. Assume the input, output and state variables.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ea typeface="宋体" panose="02010600030101010101" pitchFamily="2" charset="-122"/>
              </a:rPr>
              <a:t>2. Get </a:t>
            </a:r>
            <a:r>
              <a:rPr lang="en-US" altLang="zh-CN" sz="2400" dirty="0">
                <a:ea typeface="宋体" panose="02010600030101010101" pitchFamily="2" charset="-122"/>
              </a:rPr>
              <a:t>its state diagram.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ea typeface="宋体" panose="02010600030101010101" pitchFamily="2" charset="-122"/>
              </a:rPr>
              <a:t>3. Get </a:t>
            </a:r>
            <a:r>
              <a:rPr lang="en-US" altLang="zh-CN" sz="2400" dirty="0">
                <a:ea typeface="宋体" panose="02010600030101010101" pitchFamily="2" charset="-122"/>
              </a:rPr>
              <a:t>its state sequence table.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ea typeface="宋体" panose="02010600030101010101" pitchFamily="2" charset="-122"/>
              </a:rPr>
              <a:t>4. According </a:t>
            </a:r>
            <a:r>
              <a:rPr lang="en-US" altLang="zh-CN" sz="2400" dirty="0">
                <a:ea typeface="宋体" panose="02010600030101010101" pitchFamily="2" charset="-122"/>
              </a:rPr>
              <a:t>to the number of the states, draw a corresponding number-variable K-map</a:t>
            </a:r>
            <a:r>
              <a:rPr lang="en-US" altLang="zh-CN" sz="2400" dirty="0" smtClean="0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910208" y="2276872"/>
            <a:ext cx="79822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Procedure:</a:t>
            </a:r>
          </a:p>
        </p:txBody>
      </p:sp>
    </p:spTree>
    <p:extLst>
      <p:ext uri="{BB962C8B-B14F-4D97-AF65-F5344CB8AC3E}">
        <p14:creationId xmlns:p14="http://schemas.microsoft.com/office/powerpoint/2010/main" val="205084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pitchFamily="2" charset="-122"/>
              </a:rPr>
              <a:t>Sequential Logics Design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68313" y="1773188"/>
            <a:ext cx="84963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b="1" dirty="0" smtClean="0">
                <a:ea typeface="宋体" charset="-122"/>
              </a:rPr>
              <a:t> </a:t>
            </a:r>
            <a:r>
              <a:rPr lang="en-US" altLang="zh-CN" b="1" dirty="0">
                <a:ea typeface="宋体" charset="-122"/>
              </a:rPr>
              <a:t>Sequential Logics </a:t>
            </a:r>
            <a:r>
              <a:rPr lang="en-US" altLang="zh-CN" b="1" dirty="0" smtClean="0">
                <a:ea typeface="宋体" charset="-122"/>
              </a:rPr>
              <a:t>Design</a:t>
            </a: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 smtClean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 smtClean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910208" y="2319263"/>
            <a:ext cx="79822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Procedure:</a:t>
            </a: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910208" y="2745267"/>
            <a:ext cx="7982272" cy="3564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dirty="0" smtClean="0">
                <a:ea typeface="宋体" panose="02010600030101010101" pitchFamily="2" charset="-122"/>
              </a:rPr>
              <a:t>5. Get </a:t>
            </a:r>
            <a:r>
              <a:rPr lang="en-US" altLang="zh-CN" sz="2400" dirty="0">
                <a:ea typeface="宋体" panose="02010600030101010101" pitchFamily="2" charset="-122"/>
              </a:rPr>
              <a:t>the state expressions using K-map.</a:t>
            </a:r>
          </a:p>
          <a:p>
            <a:pPr>
              <a:lnSpc>
                <a:spcPct val="140000"/>
              </a:lnSpc>
            </a:pPr>
            <a:r>
              <a:rPr lang="en-US" altLang="zh-CN" sz="2400" dirty="0" smtClean="0">
                <a:ea typeface="宋体" panose="02010600030101010101" pitchFamily="2" charset="-122"/>
              </a:rPr>
              <a:t>6. Choose </a:t>
            </a:r>
            <a:r>
              <a:rPr lang="en-US" altLang="zh-CN" sz="2400" dirty="0">
                <a:ea typeface="宋体" panose="02010600030101010101" pitchFamily="2" charset="-122"/>
              </a:rPr>
              <a:t>the needed flip-flop. 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2400" dirty="0" smtClean="0">
                <a:ea typeface="宋体" panose="02010600030101010101" pitchFamily="2" charset="-122"/>
              </a:rPr>
              <a:t>7.Get </a:t>
            </a:r>
            <a:r>
              <a:rPr lang="en-US" altLang="zh-CN" sz="2400" dirty="0">
                <a:ea typeface="宋体" panose="02010600030101010101" pitchFamily="2" charset="-122"/>
              </a:rPr>
              <a:t>the excitation expressions according to the state expressions and logic expression for the corresponding flip-flop.</a:t>
            </a:r>
          </a:p>
          <a:p>
            <a:pPr>
              <a:lnSpc>
                <a:spcPct val="140000"/>
              </a:lnSpc>
            </a:pPr>
            <a:r>
              <a:rPr lang="en-US" altLang="zh-CN" sz="2400" dirty="0" smtClean="0">
                <a:ea typeface="宋体" panose="02010600030101010101" pitchFamily="2" charset="-122"/>
              </a:rPr>
              <a:t>8. Sketch </a:t>
            </a:r>
            <a:r>
              <a:rPr lang="en-US" altLang="zh-CN" sz="2400" dirty="0">
                <a:ea typeface="宋体" panose="02010600030101010101" pitchFamily="2" charset="-122"/>
              </a:rPr>
              <a:t>the logic diagram.</a:t>
            </a:r>
          </a:p>
          <a:p>
            <a:r>
              <a:rPr lang="en-US" altLang="zh-CN" sz="2400" dirty="0" smtClean="0">
                <a:ea typeface="宋体" panose="02010600030101010101" pitchFamily="2" charset="-122"/>
              </a:rPr>
              <a:t> 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726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pitchFamily="2" charset="-122"/>
              </a:rPr>
              <a:t>Sequential Logics Design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68313" y="1773188"/>
            <a:ext cx="84963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b="1" dirty="0" smtClean="0">
                <a:ea typeface="宋体" charset="-122"/>
              </a:rPr>
              <a:t> </a:t>
            </a:r>
            <a:r>
              <a:rPr lang="en-US" altLang="zh-CN" b="1" dirty="0">
                <a:ea typeface="宋体" pitchFamily="2" charset="-122"/>
              </a:rPr>
              <a:t>Sequential Logics Design</a:t>
            </a: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 smtClean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 smtClean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2278360" y="2319263"/>
            <a:ext cx="668612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Design a </a:t>
            </a:r>
            <a:r>
              <a:rPr lang="en-US" altLang="zh-CN" sz="2400" dirty="0" smtClean="0">
                <a:ea typeface="宋体" panose="02010600030101010101" pitchFamily="2" charset="-122"/>
              </a:rPr>
              <a:t>counter with the binary count sequence shown in the state diagram shown below using J-K flip-flops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7" name="WordArt 31"/>
          <p:cNvSpPr>
            <a:spLocks noChangeArrowheads="1" noChangeShapeType="1" noTextEdit="1"/>
          </p:cNvSpPr>
          <p:nvPr/>
        </p:nvSpPr>
        <p:spPr bwMode="auto">
          <a:xfrm>
            <a:off x="971600" y="2403673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800" kern="10" dirty="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 panose="020B0806030902050204" pitchFamily="34" charset="0"/>
              </a:rPr>
              <a:t>Example</a:t>
            </a:r>
            <a:endParaRPr lang="zh-CN" altLang="en-US" sz="2800" kern="10" dirty="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3523404"/>
            <a:ext cx="2808312" cy="292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5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pitchFamily="2" charset="-122"/>
              </a:rPr>
              <a:t>Sequential Logics Design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68313" y="1773188"/>
            <a:ext cx="84963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b="1" dirty="0" smtClean="0">
                <a:ea typeface="宋体" charset="-122"/>
              </a:rPr>
              <a:t> </a:t>
            </a:r>
            <a:r>
              <a:rPr lang="en-US" altLang="zh-CN" b="1" dirty="0">
                <a:ea typeface="宋体" pitchFamily="2" charset="-122"/>
              </a:rPr>
              <a:t>Sequential Logics Design</a:t>
            </a: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 smtClean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 smtClean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</p:txBody>
      </p:sp>
      <p:sp>
        <p:nvSpPr>
          <p:cNvPr id="7" name="WordArt 31"/>
          <p:cNvSpPr>
            <a:spLocks noChangeArrowheads="1" noChangeShapeType="1" noTextEdit="1"/>
          </p:cNvSpPr>
          <p:nvPr/>
        </p:nvSpPr>
        <p:spPr bwMode="auto">
          <a:xfrm>
            <a:off x="971600" y="2403673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800" kern="10" dirty="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 panose="020B0806030902050204" pitchFamily="34" charset="0"/>
              </a:rPr>
              <a:t>Example</a:t>
            </a:r>
            <a:endParaRPr lang="zh-CN" altLang="en-US" sz="2800" kern="10" dirty="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800" y="3051373"/>
            <a:ext cx="5579735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pitchFamily="2" charset="-122"/>
              </a:rPr>
              <a:t>Sequential Logic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68313" y="1773188"/>
            <a:ext cx="84963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b="1" dirty="0" smtClean="0">
                <a:ea typeface="宋体" charset="-122"/>
              </a:rPr>
              <a:t>Sequential Logic</a:t>
            </a:r>
            <a:endParaRPr lang="en-US" altLang="zh-CN" b="1" dirty="0">
              <a:ea typeface="宋体" charset="-122"/>
            </a:endParaRPr>
          </a:p>
        </p:txBody>
      </p:sp>
      <p:sp>
        <p:nvSpPr>
          <p:cNvPr id="36" name="Text Box 2"/>
          <p:cNvSpPr txBox="1">
            <a:spLocks noChangeArrowheads="1"/>
          </p:cNvSpPr>
          <p:nvPr/>
        </p:nvSpPr>
        <p:spPr bwMode="auto">
          <a:xfrm>
            <a:off x="827584" y="2276872"/>
            <a:ext cx="79822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>
                <a:ea typeface="宋体" panose="02010600030101010101" pitchFamily="2" charset="-122"/>
              </a:rPr>
              <a:t>The digital electronic logic is classified as the combinational logic and the sequential logic. </a:t>
            </a: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039037403"/>
              </p:ext>
            </p:extLst>
          </p:nvPr>
        </p:nvGraphicFramePr>
        <p:xfrm>
          <a:off x="1295400" y="3068960"/>
          <a:ext cx="6300936" cy="3705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321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pitchFamily="2" charset="-122"/>
              </a:rPr>
              <a:t>Sequential Logics Design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68313" y="1773188"/>
            <a:ext cx="84963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b="1" dirty="0" smtClean="0">
                <a:ea typeface="宋体" charset="-122"/>
              </a:rPr>
              <a:t> </a:t>
            </a:r>
            <a:r>
              <a:rPr lang="en-US" altLang="zh-CN" b="1" dirty="0">
                <a:ea typeface="宋体" pitchFamily="2" charset="-122"/>
              </a:rPr>
              <a:t>Sequential Logics Design</a:t>
            </a: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 smtClean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 smtClean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</p:txBody>
      </p:sp>
      <p:sp>
        <p:nvSpPr>
          <p:cNvPr id="7" name="WordArt 31"/>
          <p:cNvSpPr>
            <a:spLocks noChangeArrowheads="1" noChangeShapeType="1" noTextEdit="1"/>
          </p:cNvSpPr>
          <p:nvPr/>
        </p:nvSpPr>
        <p:spPr bwMode="auto">
          <a:xfrm>
            <a:off x="971600" y="2403673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800" kern="10" dirty="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 panose="020B0806030902050204" pitchFamily="34" charset="0"/>
              </a:rPr>
              <a:t>Example</a:t>
            </a:r>
            <a:endParaRPr lang="zh-CN" altLang="en-US" sz="2800" kern="10" dirty="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144" y="2924944"/>
            <a:ext cx="6025224" cy="288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54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pitchFamily="2" charset="-122"/>
              </a:rPr>
              <a:t>Sequential Logics Design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68313" y="1773188"/>
            <a:ext cx="84963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b="1" dirty="0" smtClean="0">
                <a:ea typeface="宋体" charset="-122"/>
              </a:rPr>
              <a:t> </a:t>
            </a:r>
            <a:r>
              <a:rPr lang="en-US" altLang="zh-CN" b="1" dirty="0">
                <a:ea typeface="宋体" pitchFamily="2" charset="-122"/>
              </a:rPr>
              <a:t>Sequential Logics Design</a:t>
            </a: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 smtClean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 smtClean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</p:txBody>
      </p:sp>
      <p:sp>
        <p:nvSpPr>
          <p:cNvPr id="7" name="WordArt 31"/>
          <p:cNvSpPr>
            <a:spLocks noChangeArrowheads="1" noChangeShapeType="1" noTextEdit="1"/>
          </p:cNvSpPr>
          <p:nvPr/>
        </p:nvSpPr>
        <p:spPr bwMode="auto">
          <a:xfrm>
            <a:off x="971600" y="2403673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800" kern="10" dirty="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 panose="020B0806030902050204" pitchFamily="34" charset="0"/>
              </a:rPr>
              <a:t>Example</a:t>
            </a:r>
            <a:endParaRPr lang="zh-CN" altLang="en-US" sz="2800" kern="10" dirty="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355" y="2259807"/>
            <a:ext cx="5840045" cy="455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08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pitchFamily="2" charset="-122"/>
              </a:rPr>
              <a:t>Sequential Logics Design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68313" y="1773188"/>
            <a:ext cx="84963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b="1" dirty="0" smtClean="0">
                <a:ea typeface="宋体" charset="-122"/>
              </a:rPr>
              <a:t> </a:t>
            </a:r>
            <a:r>
              <a:rPr lang="en-US" altLang="zh-CN" b="1" dirty="0">
                <a:ea typeface="宋体" pitchFamily="2" charset="-122"/>
              </a:rPr>
              <a:t>Sequential Logics Design</a:t>
            </a: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 smtClean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 smtClean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</p:txBody>
      </p:sp>
      <p:sp>
        <p:nvSpPr>
          <p:cNvPr id="7" name="WordArt 31"/>
          <p:cNvSpPr>
            <a:spLocks noChangeArrowheads="1" noChangeShapeType="1" noTextEdit="1"/>
          </p:cNvSpPr>
          <p:nvPr/>
        </p:nvSpPr>
        <p:spPr bwMode="auto">
          <a:xfrm>
            <a:off x="971600" y="2403673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800" kern="10" dirty="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 panose="020B0806030902050204" pitchFamily="34" charset="0"/>
              </a:rPr>
              <a:t>Example</a:t>
            </a:r>
            <a:endParaRPr lang="zh-CN" altLang="en-US" sz="2800" kern="10" dirty="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933056"/>
            <a:ext cx="5791200" cy="27146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745" y="2420888"/>
            <a:ext cx="15811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6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pitchFamily="2" charset="-122"/>
              </a:rPr>
              <a:t>Counters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68313" y="1773188"/>
            <a:ext cx="84963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b="1" dirty="0" smtClean="0">
                <a:ea typeface="宋体" charset="-122"/>
              </a:rPr>
              <a:t> Cascaded </a:t>
            </a:r>
            <a:r>
              <a:rPr lang="en-US" altLang="zh-CN" b="1" dirty="0">
                <a:ea typeface="宋体" charset="-122"/>
              </a:rPr>
              <a:t>counters</a:t>
            </a: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 smtClean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 smtClean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</p:txBody>
      </p:sp>
      <p:grpSp>
        <p:nvGrpSpPr>
          <p:cNvPr id="39" name="Group 67"/>
          <p:cNvGrpSpPr>
            <a:grpSpLocks/>
          </p:cNvGrpSpPr>
          <p:nvPr/>
        </p:nvGrpSpPr>
        <p:grpSpPr bwMode="auto">
          <a:xfrm>
            <a:off x="1602160" y="3220293"/>
            <a:ext cx="5791200" cy="1743075"/>
            <a:chOff x="1104" y="1680"/>
            <a:chExt cx="3648" cy="1098"/>
          </a:xfrm>
        </p:grpSpPr>
        <p:graphicFrame>
          <p:nvGraphicFramePr>
            <p:cNvPr id="40" name="Object 57"/>
            <p:cNvGraphicFramePr>
              <a:graphicFrameLocks noChangeAspect="1"/>
            </p:cNvGraphicFramePr>
            <p:nvPr/>
          </p:nvGraphicFramePr>
          <p:xfrm>
            <a:off x="1392" y="1824"/>
            <a:ext cx="3360" cy="9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143" name="CorelDRAW" r:id="rId3" imgW="3595677" imgH="1020877" progId="CorelDRAW.Graphic.13">
                    <p:embed/>
                  </p:oleObj>
                </mc:Choice>
                <mc:Fallback>
                  <p:oleObj name="CorelDRAW" r:id="rId3" imgW="3595677" imgH="1020877" progId="CorelDRAW.Graphic.1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824"/>
                          <a:ext cx="3360" cy="9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1" name="Group 66"/>
            <p:cNvGrpSpPr>
              <a:grpSpLocks/>
            </p:cNvGrpSpPr>
            <p:nvPr/>
          </p:nvGrpSpPr>
          <p:grpSpPr bwMode="auto">
            <a:xfrm>
              <a:off x="1104" y="1680"/>
              <a:ext cx="3392" cy="1008"/>
              <a:chOff x="1104" y="1680"/>
              <a:chExt cx="3392" cy="1008"/>
            </a:xfrm>
          </p:grpSpPr>
          <p:sp>
            <p:nvSpPr>
              <p:cNvPr id="42" name="Text Box 20"/>
              <p:cNvSpPr txBox="1">
                <a:spLocks noChangeArrowheads="1"/>
              </p:cNvSpPr>
              <p:nvPr/>
            </p:nvSpPr>
            <p:spPr bwMode="auto">
              <a:xfrm>
                <a:off x="1296" y="1680"/>
                <a:ext cx="6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>
                    <a:ea typeface="宋体" panose="02010600030101010101" pitchFamily="2" charset="-122"/>
                  </a:rPr>
                  <a:t>HIGH</a:t>
                </a:r>
              </a:p>
            </p:txBody>
          </p:sp>
          <p:sp>
            <p:nvSpPr>
              <p:cNvPr id="43" name="Text Box 21"/>
              <p:cNvSpPr txBox="1">
                <a:spLocks noChangeArrowheads="1"/>
              </p:cNvSpPr>
              <p:nvPr/>
            </p:nvSpPr>
            <p:spPr bwMode="auto">
              <a:xfrm>
                <a:off x="1104" y="2304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>
                    <a:ea typeface="宋体" panose="02010600030101010101" pitchFamily="2" charset="-122"/>
                  </a:rPr>
                  <a:t>CLK</a:t>
                </a:r>
              </a:p>
            </p:txBody>
          </p:sp>
          <p:sp>
            <p:nvSpPr>
              <p:cNvPr id="44" name="Text Box 22"/>
              <p:cNvSpPr txBox="1">
                <a:spLocks noChangeArrowheads="1"/>
              </p:cNvSpPr>
              <p:nvPr/>
            </p:nvSpPr>
            <p:spPr bwMode="auto">
              <a:xfrm>
                <a:off x="2052" y="2352"/>
                <a:ext cx="24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200" i="1">
                    <a:ea typeface="宋体" panose="02010600030101010101" pitchFamily="2" charset="-122"/>
                  </a:rPr>
                  <a:t>Q</a:t>
                </a:r>
                <a:r>
                  <a:rPr lang="en-US" altLang="zh-CN" sz="1200" baseline="-25000"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45" name="Text Box 23"/>
              <p:cNvSpPr txBox="1">
                <a:spLocks noChangeArrowheads="1"/>
              </p:cNvSpPr>
              <p:nvPr/>
            </p:nvSpPr>
            <p:spPr bwMode="auto">
              <a:xfrm>
                <a:off x="2184" y="2352"/>
                <a:ext cx="27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200" i="1">
                    <a:ea typeface="宋体" panose="02010600030101010101" pitchFamily="2" charset="-122"/>
                  </a:rPr>
                  <a:t>Q</a:t>
                </a:r>
                <a:r>
                  <a:rPr lang="en-US" altLang="zh-CN" sz="1200" baseline="-25000"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46" name="Text Box 24"/>
              <p:cNvSpPr txBox="1">
                <a:spLocks noChangeArrowheads="1"/>
              </p:cNvSpPr>
              <p:nvPr/>
            </p:nvSpPr>
            <p:spPr bwMode="auto">
              <a:xfrm>
                <a:off x="2316" y="2348"/>
                <a:ext cx="24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200" i="1">
                    <a:ea typeface="宋体" panose="02010600030101010101" pitchFamily="2" charset="-122"/>
                  </a:rPr>
                  <a:t>Q</a:t>
                </a:r>
                <a:r>
                  <a:rPr lang="en-US" altLang="zh-CN" sz="1200" baseline="-25000"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47" name="Rectangle 27"/>
              <p:cNvSpPr>
                <a:spLocks noChangeArrowheads="1"/>
              </p:cNvSpPr>
              <p:nvPr/>
            </p:nvSpPr>
            <p:spPr bwMode="auto">
              <a:xfrm>
                <a:off x="1740" y="2344"/>
                <a:ext cx="6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zh-CN" sz="1200" i="1">
                    <a:solidFill>
                      <a:srgbClr val="000000"/>
                    </a:solidFill>
                    <a:latin typeface="Times" panose="02020603050405020304" pitchFamily="18" charset="0"/>
                    <a:ea typeface="宋体" panose="02010600030101010101" pitchFamily="2" charset="-122"/>
                  </a:rPr>
                  <a:t>C</a:t>
                </a:r>
                <a:endParaRPr lang="en-US" altLang="zh-CN" sz="1200">
                  <a:ea typeface="宋体" panose="02010600030101010101" pitchFamily="2" charset="-122"/>
                </a:endParaRPr>
              </a:p>
            </p:txBody>
          </p:sp>
          <p:sp>
            <p:nvSpPr>
              <p:cNvPr id="48" name="Text Box 34"/>
              <p:cNvSpPr txBox="1">
                <a:spLocks noChangeArrowheads="1"/>
              </p:cNvSpPr>
              <p:nvPr/>
            </p:nvSpPr>
            <p:spPr bwMode="auto">
              <a:xfrm>
                <a:off x="1632" y="1824"/>
                <a:ext cx="52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200">
                    <a:ea typeface="宋体" panose="02010600030101010101" pitchFamily="2" charset="-122"/>
                  </a:rPr>
                  <a:t>Counter 1</a:t>
                </a:r>
              </a:p>
            </p:txBody>
          </p:sp>
          <p:sp>
            <p:nvSpPr>
              <p:cNvPr id="49" name="Text Box 43"/>
              <p:cNvSpPr txBox="1">
                <a:spLocks noChangeArrowheads="1"/>
              </p:cNvSpPr>
              <p:nvPr/>
            </p:nvSpPr>
            <p:spPr bwMode="auto">
              <a:xfrm>
                <a:off x="3360" y="1818"/>
                <a:ext cx="52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200">
                    <a:ea typeface="宋体" panose="02010600030101010101" pitchFamily="2" charset="-122"/>
                  </a:rPr>
                  <a:t>Counter 2</a:t>
                </a:r>
              </a:p>
            </p:txBody>
          </p:sp>
          <p:sp>
            <p:nvSpPr>
              <p:cNvPr id="50" name="Rectangle 44"/>
              <p:cNvSpPr>
                <a:spLocks noChangeArrowheads="1"/>
              </p:cNvSpPr>
              <p:nvPr/>
            </p:nvSpPr>
            <p:spPr bwMode="auto">
              <a:xfrm>
                <a:off x="3456" y="2352"/>
                <a:ext cx="6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zh-CN" sz="1200" i="1">
                    <a:solidFill>
                      <a:srgbClr val="000000"/>
                    </a:solidFill>
                    <a:latin typeface="Times" panose="02020603050405020304" pitchFamily="18" charset="0"/>
                    <a:ea typeface="宋体" panose="02010600030101010101" pitchFamily="2" charset="-122"/>
                  </a:rPr>
                  <a:t>C</a:t>
                </a:r>
                <a:endParaRPr lang="en-US" altLang="zh-CN" sz="1200">
                  <a:ea typeface="宋体" panose="02010600030101010101" pitchFamily="2" charset="-122"/>
                </a:endParaRPr>
              </a:p>
            </p:txBody>
          </p:sp>
          <p:sp>
            <p:nvSpPr>
              <p:cNvPr id="51" name="Rectangle 45"/>
              <p:cNvSpPr>
                <a:spLocks noChangeArrowheads="1"/>
              </p:cNvSpPr>
              <p:nvPr/>
            </p:nvSpPr>
            <p:spPr bwMode="auto">
              <a:xfrm>
                <a:off x="1660" y="2050"/>
                <a:ext cx="32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zh-CN" sz="1200" i="1">
                    <a:solidFill>
                      <a:srgbClr val="000000"/>
                    </a:solidFill>
                    <a:latin typeface="Times" panose="02020603050405020304" pitchFamily="18" charset="0"/>
                    <a:ea typeface="宋体" panose="02010600030101010101" pitchFamily="2" charset="-122"/>
                  </a:rPr>
                  <a:t>CTEN</a:t>
                </a:r>
                <a:endParaRPr lang="en-US" altLang="zh-CN" sz="12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Rectangle 46"/>
              <p:cNvSpPr>
                <a:spLocks noChangeArrowheads="1"/>
              </p:cNvSpPr>
              <p:nvPr/>
            </p:nvSpPr>
            <p:spPr bwMode="auto">
              <a:xfrm>
                <a:off x="3360" y="2064"/>
                <a:ext cx="32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zh-CN" sz="1200" i="1">
                    <a:solidFill>
                      <a:srgbClr val="000000"/>
                    </a:solidFill>
                    <a:latin typeface="Times" panose="02020603050405020304" pitchFamily="18" charset="0"/>
                    <a:ea typeface="宋体" panose="02010600030101010101" pitchFamily="2" charset="-122"/>
                  </a:rPr>
                  <a:t>CTEN</a:t>
                </a:r>
                <a:endParaRPr lang="en-US" altLang="zh-CN" sz="1200">
                  <a:ea typeface="宋体" panose="02010600030101010101" pitchFamily="2" charset="-122"/>
                </a:endParaRPr>
              </a:p>
            </p:txBody>
          </p:sp>
          <p:sp>
            <p:nvSpPr>
              <p:cNvPr id="53" name="Text Box 47"/>
              <p:cNvSpPr txBox="1">
                <a:spLocks noChangeArrowheads="1"/>
              </p:cNvSpPr>
              <p:nvPr/>
            </p:nvSpPr>
            <p:spPr bwMode="auto">
              <a:xfrm>
                <a:off x="1776" y="2160"/>
                <a:ext cx="76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>
                    <a:ea typeface="宋体" panose="02010600030101010101" pitchFamily="2" charset="-122"/>
                  </a:rPr>
                  <a:t>CTR DIV 16</a:t>
                </a:r>
              </a:p>
            </p:txBody>
          </p:sp>
          <p:sp>
            <p:nvSpPr>
              <p:cNvPr id="54" name="Text Box 48"/>
              <p:cNvSpPr txBox="1">
                <a:spLocks noChangeArrowheads="1"/>
              </p:cNvSpPr>
              <p:nvPr/>
            </p:nvSpPr>
            <p:spPr bwMode="auto">
              <a:xfrm>
                <a:off x="3600" y="2160"/>
                <a:ext cx="76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>
                    <a:ea typeface="宋体" panose="02010600030101010101" pitchFamily="2" charset="-122"/>
                  </a:rPr>
                  <a:t>CTR DIV 16</a:t>
                </a:r>
              </a:p>
            </p:txBody>
          </p:sp>
          <p:sp>
            <p:nvSpPr>
              <p:cNvPr id="55" name="Text Box 49"/>
              <p:cNvSpPr txBox="1">
                <a:spLocks noChangeArrowheads="1"/>
              </p:cNvSpPr>
              <p:nvPr/>
            </p:nvSpPr>
            <p:spPr bwMode="auto">
              <a:xfrm>
                <a:off x="2448" y="2352"/>
                <a:ext cx="24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200" i="1">
                    <a:ea typeface="宋体" panose="02010600030101010101" pitchFamily="2" charset="-122"/>
                  </a:rPr>
                  <a:t>Q</a:t>
                </a:r>
                <a:r>
                  <a:rPr lang="en-US" altLang="zh-CN" sz="1200" baseline="-25000"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56" name="Text Box 50"/>
              <p:cNvSpPr txBox="1">
                <a:spLocks noChangeArrowheads="1"/>
              </p:cNvSpPr>
              <p:nvPr/>
            </p:nvSpPr>
            <p:spPr bwMode="auto">
              <a:xfrm>
                <a:off x="3792" y="2356"/>
                <a:ext cx="24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200" i="1">
                    <a:ea typeface="宋体" panose="02010600030101010101" pitchFamily="2" charset="-122"/>
                  </a:rPr>
                  <a:t>Q</a:t>
                </a:r>
                <a:r>
                  <a:rPr lang="en-US" altLang="zh-CN" sz="1200" baseline="-25000"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57" name="Text Box 51"/>
              <p:cNvSpPr txBox="1">
                <a:spLocks noChangeArrowheads="1"/>
              </p:cNvSpPr>
              <p:nvPr/>
            </p:nvSpPr>
            <p:spPr bwMode="auto">
              <a:xfrm>
                <a:off x="3924" y="2356"/>
                <a:ext cx="27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200" i="1">
                    <a:ea typeface="宋体" panose="02010600030101010101" pitchFamily="2" charset="-122"/>
                  </a:rPr>
                  <a:t>Q</a:t>
                </a:r>
                <a:r>
                  <a:rPr lang="en-US" altLang="zh-CN" sz="1200" baseline="-25000"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58" name="Text Box 52"/>
              <p:cNvSpPr txBox="1">
                <a:spLocks noChangeArrowheads="1"/>
              </p:cNvSpPr>
              <p:nvPr/>
            </p:nvSpPr>
            <p:spPr bwMode="auto">
              <a:xfrm>
                <a:off x="4056" y="2352"/>
                <a:ext cx="24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200" i="1">
                    <a:ea typeface="宋体" panose="02010600030101010101" pitchFamily="2" charset="-122"/>
                  </a:rPr>
                  <a:t>Q</a:t>
                </a:r>
                <a:r>
                  <a:rPr lang="en-US" altLang="zh-CN" sz="1200" baseline="-25000"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59" name="Text Box 53"/>
              <p:cNvSpPr txBox="1">
                <a:spLocks noChangeArrowheads="1"/>
              </p:cNvSpPr>
              <p:nvPr/>
            </p:nvSpPr>
            <p:spPr bwMode="auto">
              <a:xfrm>
                <a:off x="4188" y="2356"/>
                <a:ext cx="24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200" i="1">
                    <a:ea typeface="宋体" panose="02010600030101010101" pitchFamily="2" charset="-122"/>
                  </a:rPr>
                  <a:t>Q</a:t>
                </a:r>
                <a:r>
                  <a:rPr lang="en-US" altLang="zh-CN" sz="1200" baseline="-25000"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60" name="Rectangle 54"/>
              <p:cNvSpPr>
                <a:spLocks noChangeArrowheads="1"/>
              </p:cNvSpPr>
              <p:nvPr/>
            </p:nvSpPr>
            <p:spPr bwMode="auto">
              <a:xfrm>
                <a:off x="2544" y="2064"/>
                <a:ext cx="22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zh-CN" sz="1200" i="1">
                    <a:solidFill>
                      <a:srgbClr val="000000"/>
                    </a:solidFill>
                    <a:latin typeface="Times" panose="02020603050405020304" pitchFamily="18" charset="0"/>
                    <a:ea typeface="宋体" panose="02010600030101010101" pitchFamily="2" charset="-122"/>
                  </a:rPr>
                  <a:t>TC</a:t>
                </a:r>
                <a:endParaRPr lang="en-US" altLang="zh-CN" sz="1200">
                  <a:ea typeface="宋体" panose="02010600030101010101" pitchFamily="2" charset="-122"/>
                </a:endParaRPr>
              </a:p>
            </p:txBody>
          </p:sp>
          <p:sp>
            <p:nvSpPr>
              <p:cNvPr id="61" name="Rectangle 55"/>
              <p:cNvSpPr>
                <a:spLocks noChangeArrowheads="1"/>
              </p:cNvSpPr>
              <p:nvPr/>
            </p:nvSpPr>
            <p:spPr bwMode="auto">
              <a:xfrm>
                <a:off x="4272" y="2064"/>
                <a:ext cx="22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zh-CN" sz="1200" i="1">
                    <a:solidFill>
                      <a:srgbClr val="000000"/>
                    </a:solidFill>
                    <a:latin typeface="Times" panose="02020603050405020304" pitchFamily="18" charset="0"/>
                    <a:ea typeface="宋体" panose="02010600030101010101" pitchFamily="2" charset="-122"/>
                  </a:rPr>
                  <a:t>TC</a:t>
                </a:r>
                <a:endParaRPr lang="en-US" altLang="zh-CN" sz="1200">
                  <a:ea typeface="宋体" panose="02010600030101010101" pitchFamily="2" charset="-122"/>
                </a:endParaRPr>
              </a:p>
            </p:txBody>
          </p:sp>
          <p:sp>
            <p:nvSpPr>
              <p:cNvPr id="62" name="Text Box 58"/>
              <p:cNvSpPr txBox="1">
                <a:spLocks noChangeArrowheads="1"/>
              </p:cNvSpPr>
              <p:nvPr/>
            </p:nvSpPr>
            <p:spPr bwMode="auto">
              <a:xfrm>
                <a:off x="1296" y="2496"/>
                <a:ext cx="33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i="1">
                    <a:solidFill>
                      <a:srgbClr val="FF0000"/>
                    </a:solidFill>
                    <a:ea typeface="宋体" panose="02010600030101010101" pitchFamily="2" charset="-122"/>
                  </a:rPr>
                  <a:t>f</a:t>
                </a:r>
                <a:r>
                  <a:rPr lang="en-US" altLang="zh-CN" sz="1400" baseline="-25000">
                    <a:solidFill>
                      <a:srgbClr val="FF0000"/>
                    </a:solidFill>
                    <a:ea typeface="宋体" panose="02010600030101010101" pitchFamily="2" charset="-122"/>
                  </a:rPr>
                  <a:t>in</a:t>
                </a:r>
              </a:p>
            </p:txBody>
          </p:sp>
        </p:grpSp>
      </p:grpSp>
      <p:sp>
        <p:nvSpPr>
          <p:cNvPr id="63" name="WordArt 18"/>
          <p:cNvSpPr>
            <a:spLocks noChangeArrowheads="1" noChangeShapeType="1" noTextEdit="1"/>
          </p:cNvSpPr>
          <p:nvPr/>
        </p:nvSpPr>
        <p:spPr bwMode="auto">
          <a:xfrm>
            <a:off x="611560" y="5125293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800" kern="1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 panose="020B0806030902050204" pitchFamily="34" charset="0"/>
              </a:rPr>
              <a:t>Example</a:t>
            </a:r>
            <a:endParaRPr lang="zh-CN" altLang="en-US" sz="2800" kern="1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65" name="Text Box 62"/>
          <p:cNvSpPr txBox="1">
            <a:spLocks noChangeArrowheads="1"/>
          </p:cNvSpPr>
          <p:nvPr/>
        </p:nvSpPr>
        <p:spPr bwMode="auto">
          <a:xfrm>
            <a:off x="1983160" y="5734893"/>
            <a:ext cx="6172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a)  Each counter divides the frequency by 16. Thus the modulus is 16</a:t>
            </a:r>
            <a:r>
              <a:rPr lang="en-US" altLang="zh-CN" sz="2000" baseline="30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256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" name="Text Box 8"/>
          <p:cNvSpPr txBox="1">
            <a:spLocks noChangeArrowheads="1"/>
          </p:cNvSpPr>
          <p:nvPr/>
        </p:nvSpPr>
        <p:spPr bwMode="auto">
          <a:xfrm>
            <a:off x="916360" y="2229693"/>
            <a:ext cx="790411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US" altLang="zh-CN" sz="2200" dirty="0">
                <a:ea typeface="宋体" panose="02010600030101010101" pitchFamily="2" charset="-122"/>
              </a:rPr>
              <a:t>Cascading is a method of achieving higher-modulus counters. For synchronous IC counters, the next counter is enabled only when the terminal count of the previous stage is reached.</a:t>
            </a:r>
          </a:p>
        </p:txBody>
      </p:sp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1906960" y="5049093"/>
            <a:ext cx="6553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lphaLcParenR"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What is the modulus of the cascaded DIV 16 counters? </a:t>
            </a:r>
          </a:p>
          <a:p>
            <a:pPr eaLnBrk="1" hangingPunct="1">
              <a:buFontTx/>
              <a:buAutoNum type="alphaLcParenR"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If 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00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in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=100 kHz, what is 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00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out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</a:p>
          <a:p>
            <a:pPr eaLnBrk="1" hangingPunct="1">
              <a:buFontTx/>
              <a:buAutoNum type="alphaLcParenR"/>
            </a:pP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" name="Rectangle 59"/>
          <p:cNvSpPr>
            <a:spLocks noChangeArrowheads="1"/>
          </p:cNvSpPr>
          <p:nvPr/>
        </p:nvSpPr>
        <p:spPr bwMode="auto">
          <a:xfrm>
            <a:off x="4573960" y="3439368"/>
            <a:ext cx="4572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Rectangle 60"/>
          <p:cNvSpPr>
            <a:spLocks noChangeArrowheads="1"/>
          </p:cNvSpPr>
          <p:nvPr/>
        </p:nvSpPr>
        <p:spPr bwMode="auto">
          <a:xfrm>
            <a:off x="7088560" y="3667968"/>
            <a:ext cx="4572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Text Box 64"/>
          <p:cNvSpPr txBox="1">
            <a:spLocks noChangeArrowheads="1"/>
          </p:cNvSpPr>
          <p:nvPr/>
        </p:nvSpPr>
        <p:spPr bwMode="auto">
          <a:xfrm>
            <a:off x="6859960" y="3537793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i="1">
                <a:solidFill>
                  <a:srgbClr val="FF3300"/>
                </a:solidFill>
                <a:ea typeface="宋体" panose="02010600030101010101" pitchFamily="2" charset="-122"/>
              </a:rPr>
              <a:t>f</a:t>
            </a:r>
            <a:r>
              <a:rPr lang="en-US" altLang="zh-CN" sz="1400" i="1" baseline="-25000">
                <a:solidFill>
                  <a:srgbClr val="FF3300"/>
                </a:solidFill>
                <a:ea typeface="宋体" panose="02010600030101010101" pitchFamily="2" charset="-122"/>
              </a:rPr>
              <a:t>out</a:t>
            </a:r>
          </a:p>
        </p:txBody>
      </p:sp>
      <p:sp>
        <p:nvSpPr>
          <p:cNvPr id="71" name="Text Box 68"/>
          <p:cNvSpPr txBox="1">
            <a:spLocks noChangeArrowheads="1"/>
          </p:cNvSpPr>
          <p:nvPr/>
        </p:nvSpPr>
        <p:spPr bwMode="auto">
          <a:xfrm>
            <a:off x="1983160" y="6344493"/>
            <a:ext cx="6172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b) The output frequency is 100 kHz/256 = </a:t>
            </a:r>
            <a:r>
              <a:rPr lang="en-US" altLang="zh-CN" sz="2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391 Hz</a:t>
            </a:r>
            <a:endParaRPr lang="en-US" altLang="zh-CN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676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5" grpId="0" build="p"/>
      <p:bldP spid="67" grpId="0"/>
      <p:bldP spid="7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pitchFamily="2" charset="-122"/>
              </a:rPr>
              <a:t>Counters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68313" y="1773188"/>
            <a:ext cx="84963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b="1" dirty="0" smtClean="0">
                <a:ea typeface="宋体" charset="-122"/>
              </a:rPr>
              <a:t> Counter Decoding</a:t>
            </a: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 smtClean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 smtClean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</p:txBody>
      </p:sp>
      <p:sp>
        <p:nvSpPr>
          <p:cNvPr id="73" name="Text Box 8"/>
          <p:cNvSpPr txBox="1">
            <a:spLocks noChangeArrowheads="1"/>
          </p:cNvSpPr>
          <p:nvPr/>
        </p:nvSpPr>
        <p:spPr bwMode="auto">
          <a:xfrm>
            <a:off x="979984" y="2257251"/>
            <a:ext cx="784048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200" dirty="0">
                <a:ea typeface="宋体" panose="02010600030101010101" pitchFamily="2" charset="-122"/>
              </a:rPr>
              <a:t>Decoding is the detection of a binary number and can be done with an AND gate. </a:t>
            </a:r>
          </a:p>
        </p:txBody>
      </p:sp>
      <p:graphicFrame>
        <p:nvGraphicFramePr>
          <p:cNvPr id="74" name="Object 9"/>
          <p:cNvGraphicFramePr>
            <a:graphicFrameLocks noChangeAspect="1"/>
          </p:cNvGraphicFramePr>
          <p:nvPr>
            <p:extLst/>
          </p:nvPr>
        </p:nvGraphicFramePr>
        <p:xfrm>
          <a:off x="1665784" y="3155776"/>
          <a:ext cx="6324600" cy="363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67" name="CorelDRAW" r:id="rId3" imgW="3670706" imgH="2107997" progId="CorelDRAW.Graphic.12">
                  <p:embed/>
                </p:oleObj>
              </mc:Choice>
              <mc:Fallback>
                <p:oleObj name="CorelDRAW" r:id="rId3" imgW="3670706" imgH="2107997" progId="CorelDRAW.Graphic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784" y="3155776"/>
                        <a:ext cx="6324600" cy="363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" name="Line 10"/>
          <p:cNvSpPr>
            <a:spLocks noChangeShapeType="1"/>
          </p:cNvSpPr>
          <p:nvPr/>
        </p:nvSpPr>
        <p:spPr bwMode="auto">
          <a:xfrm>
            <a:off x="4027984" y="5822776"/>
            <a:ext cx="1524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" name="WordArt 15"/>
          <p:cNvSpPr>
            <a:spLocks noChangeArrowheads="1" noChangeShapeType="1" noTextEdit="1"/>
          </p:cNvSpPr>
          <p:nvPr/>
        </p:nvSpPr>
        <p:spPr bwMode="auto">
          <a:xfrm>
            <a:off x="827584" y="5289376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800" kern="1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 panose="020B0806030902050204" pitchFamily="34" charset="0"/>
              </a:rPr>
              <a:t>Question</a:t>
            </a:r>
            <a:endParaRPr lang="zh-CN" altLang="en-US" sz="2800" kern="1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77" name="Text Box 16"/>
          <p:cNvSpPr txBox="1">
            <a:spLocks noChangeArrowheads="1"/>
          </p:cNvSpPr>
          <p:nvPr/>
        </p:nvSpPr>
        <p:spPr bwMode="auto">
          <a:xfrm>
            <a:off x="1056184" y="5670376"/>
            <a:ext cx="3048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</a:rPr>
              <a:t>What number is decoded by this gate?</a:t>
            </a:r>
          </a:p>
        </p:txBody>
      </p:sp>
      <p:sp>
        <p:nvSpPr>
          <p:cNvPr id="78" name="Rectangle 17"/>
          <p:cNvSpPr>
            <a:spLocks noChangeArrowheads="1"/>
          </p:cNvSpPr>
          <p:nvPr/>
        </p:nvSpPr>
        <p:spPr bwMode="auto">
          <a:xfrm>
            <a:off x="4789984" y="6203776"/>
            <a:ext cx="1600200" cy="609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34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decel="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77" grpId="0"/>
      <p:bldP spid="7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pitchFamily="2" charset="-122"/>
              </a:rPr>
              <a:t>Counters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68313" y="1773188"/>
            <a:ext cx="84963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b="1" dirty="0" smtClean="0">
                <a:ea typeface="宋体" charset="-122"/>
              </a:rPr>
              <a:t> Resetting </a:t>
            </a:r>
            <a:r>
              <a:rPr lang="en-US" altLang="zh-CN" b="1" dirty="0">
                <a:ea typeface="宋体" charset="-122"/>
              </a:rPr>
              <a:t>the Count with a Decoder</a:t>
            </a: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 smtClean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 smtClean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971600" y="2276872"/>
            <a:ext cx="784887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US" altLang="zh-CN" sz="2200" dirty="0">
                <a:ea typeface="宋体" panose="02010600030101010101" pitchFamily="2" charset="-122"/>
              </a:rPr>
              <a:t>The divide-by-60 counter </a:t>
            </a:r>
            <a:r>
              <a:rPr lang="en-US" altLang="zh-CN" sz="2200" dirty="0" smtClean="0">
                <a:ea typeface="宋体" panose="02010600030101010101" pitchFamily="2" charset="-122"/>
              </a:rPr>
              <a:t>also </a:t>
            </a:r>
            <a:r>
              <a:rPr lang="en-US" altLang="zh-CN" sz="2200" dirty="0">
                <a:ea typeface="宋体" panose="02010600030101010101" pitchFamily="2" charset="-122"/>
              </a:rPr>
              <a:t>uses partial decoding to clear the tens count when a 6 was detected. </a:t>
            </a:r>
          </a:p>
        </p:txBody>
      </p:sp>
      <p:graphicFrame>
        <p:nvGraphicFramePr>
          <p:cNvPr id="15" name="Object 9"/>
          <p:cNvGraphicFramePr>
            <a:graphicFrameLocks noChangeAspect="1"/>
          </p:cNvGraphicFramePr>
          <p:nvPr>
            <p:extLst/>
          </p:nvPr>
        </p:nvGraphicFramePr>
        <p:xfrm>
          <a:off x="1115616" y="3072085"/>
          <a:ext cx="7467600" cy="260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91" name="CorelDRAW" r:id="rId3" imgW="4876800" imgH="1698041" progId="CorelDRAW.Graphic.12">
                  <p:embed/>
                </p:oleObj>
              </mc:Choice>
              <mc:Fallback>
                <p:oleObj name="CorelDRAW" r:id="rId3" imgW="4876800" imgH="1698041" progId="CorelDRAW.Graphic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072085"/>
                        <a:ext cx="7467600" cy="260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6449616" y="2843485"/>
            <a:ext cx="152400" cy="1828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971600" y="5633372"/>
            <a:ext cx="756084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200" dirty="0">
                <a:ea typeface="宋体" panose="02010600030101010101" pitchFamily="2" charset="-122"/>
              </a:rPr>
              <a:t>The divide characteristic illustrated here is a good way to obtain a lower frequency using a counter. </a:t>
            </a:r>
            <a:endParaRPr lang="en-US" altLang="zh-CN" sz="2200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200" dirty="0" smtClean="0">
                <a:ea typeface="宋体" panose="02010600030101010101" pitchFamily="2" charset="-122"/>
              </a:rPr>
              <a:t>For </a:t>
            </a:r>
            <a:r>
              <a:rPr lang="en-US" altLang="zh-CN" sz="2200" dirty="0">
                <a:ea typeface="宋体" panose="02010600030101010101" pitchFamily="2" charset="-122"/>
              </a:rPr>
              <a:t>example, the 60 Hz power line can be converted to 1 Hz.</a:t>
            </a:r>
          </a:p>
        </p:txBody>
      </p:sp>
    </p:spTree>
    <p:extLst>
      <p:ext uri="{BB962C8B-B14F-4D97-AF65-F5344CB8AC3E}">
        <p14:creationId xmlns:p14="http://schemas.microsoft.com/office/powerpoint/2010/main" val="396290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pitchFamily="2" charset="-122"/>
              </a:rPr>
              <a:t>Counters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68313" y="1773188"/>
            <a:ext cx="84963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b="1" dirty="0" smtClean="0">
                <a:ea typeface="宋体" charset="-122"/>
              </a:rPr>
              <a:t> Counter Decoding</a:t>
            </a: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 smtClean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 smtClean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377578" y="2093168"/>
            <a:ext cx="7154862" cy="91440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445840" y="2782089"/>
            <a:ext cx="70866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200" dirty="0">
                <a:ea typeface="宋体" panose="02010600030101010101" pitchFamily="2" charset="-122"/>
              </a:rPr>
              <a:t>Show how to decode state 5 with an active LOW output. 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1826840" y="3236168"/>
          <a:ext cx="5721350" cy="334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216" name="CorelDRAW" r:id="rId3" imgW="3670706" imgH="2146706" progId="CorelDRAW.Graphic.12">
                  <p:embed/>
                </p:oleObj>
              </mc:Choice>
              <mc:Fallback>
                <p:oleObj name="CorelDRAW" r:id="rId3" imgW="3670706" imgH="2146706" progId="CorelDRAW.Graphic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6840" y="3236168"/>
                        <a:ext cx="5721350" cy="334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2131640" y="3464768"/>
            <a:ext cx="5622925" cy="3276600"/>
            <a:chOff x="1200" y="1872"/>
            <a:chExt cx="3542" cy="2064"/>
          </a:xfrm>
        </p:grpSpPr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4398" y="1872"/>
              <a:ext cx="192" cy="1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2040" y="1880"/>
              <a:ext cx="440" cy="3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2958" y="3024"/>
              <a:ext cx="864" cy="9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2200" y="2192"/>
              <a:ext cx="104" cy="8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1400" y="2776"/>
              <a:ext cx="3342" cy="3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3264" y="2496"/>
              <a:ext cx="96" cy="4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4542" y="2016"/>
              <a:ext cx="144" cy="8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Rectangle 20"/>
            <p:cNvSpPr>
              <a:spLocks noChangeArrowheads="1"/>
            </p:cNvSpPr>
            <p:nvPr/>
          </p:nvSpPr>
          <p:spPr bwMode="auto">
            <a:xfrm>
              <a:off x="3094" y="2377"/>
              <a:ext cx="192" cy="1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1200" y="2640"/>
              <a:ext cx="110" cy="3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1200" y="2784"/>
              <a:ext cx="222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2544" y="1872"/>
              <a:ext cx="96" cy="3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>
              <a:off x="2016" y="2037"/>
              <a:ext cx="62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Oval 25"/>
            <p:cNvSpPr>
              <a:spLocks noChangeArrowheads="1"/>
            </p:cNvSpPr>
            <p:nvPr/>
          </p:nvSpPr>
          <p:spPr bwMode="auto">
            <a:xfrm>
              <a:off x="2352" y="2760"/>
              <a:ext cx="48" cy="4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1187624" y="5373216"/>
            <a:ext cx="2971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</a:rPr>
              <a:t>Notice that a NAND gate was used to give the active LOW output.</a:t>
            </a:r>
          </a:p>
        </p:txBody>
      </p:sp>
      <p:sp>
        <p:nvSpPr>
          <p:cNvPr id="32" name="WordArt 31"/>
          <p:cNvSpPr>
            <a:spLocks noChangeArrowheads="1" noChangeShapeType="1" noTextEdit="1"/>
          </p:cNvSpPr>
          <p:nvPr/>
        </p:nvSpPr>
        <p:spPr bwMode="auto">
          <a:xfrm>
            <a:off x="1141040" y="2245568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800" kern="10" dirty="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 panose="020B0806030902050204" pitchFamily="34" charset="0"/>
              </a:rPr>
              <a:t>Example</a:t>
            </a:r>
            <a:endParaRPr lang="zh-CN" altLang="en-US" sz="2800" kern="10" dirty="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16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pitchFamily="2" charset="-122"/>
              </a:rPr>
              <a:t>Counters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68313" y="1773188"/>
            <a:ext cx="84963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b="1" dirty="0" smtClean="0">
                <a:ea typeface="宋体" charset="-122"/>
              </a:rPr>
              <a:t>Three </a:t>
            </a:r>
            <a:r>
              <a:rPr lang="en-US" altLang="zh-CN" b="1" dirty="0">
                <a:ea typeface="宋体" charset="-122"/>
              </a:rPr>
              <a:t>bit Asynchronous Counter</a:t>
            </a: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</p:txBody>
      </p:sp>
      <p:sp>
        <p:nvSpPr>
          <p:cNvPr id="36" name="Text Box 2"/>
          <p:cNvSpPr txBox="1">
            <a:spLocks noChangeArrowheads="1"/>
          </p:cNvSpPr>
          <p:nvPr/>
        </p:nvSpPr>
        <p:spPr bwMode="auto">
          <a:xfrm>
            <a:off x="838200" y="2309971"/>
            <a:ext cx="798227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In an asynchronous counter, the clock is applied only to the first stage. Subsequent stages derive the clock from the previous stage. 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827584" y="3596823"/>
            <a:ext cx="79822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The three-bit asynchronous counter shown is typical. It uses J-K flip-flops in the toggle mode. </a:t>
            </a:r>
          </a:p>
        </p:txBody>
      </p:sp>
      <p:grpSp>
        <p:nvGrpSpPr>
          <p:cNvPr id="11" name="Group 35"/>
          <p:cNvGrpSpPr>
            <a:grpSpLocks/>
          </p:cNvGrpSpPr>
          <p:nvPr/>
        </p:nvGrpSpPr>
        <p:grpSpPr bwMode="auto">
          <a:xfrm>
            <a:off x="2057400" y="4835103"/>
            <a:ext cx="5486400" cy="1546225"/>
            <a:chOff x="1296" y="2477"/>
            <a:chExt cx="3456" cy="974"/>
          </a:xfrm>
        </p:grpSpPr>
        <p:graphicFrame>
          <p:nvGraphicFramePr>
            <p:cNvPr id="12" name="Object 12"/>
            <p:cNvGraphicFramePr>
              <a:graphicFrameLocks noChangeAspect="1"/>
            </p:cNvGraphicFramePr>
            <p:nvPr/>
          </p:nvGraphicFramePr>
          <p:xfrm>
            <a:off x="1584" y="2496"/>
            <a:ext cx="2844" cy="9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129" name="CorelDRAW" r:id="rId3" imgW="2935384" imgH="985764" progId="CorelDRAW.Graphic.13">
                    <p:embed/>
                  </p:oleObj>
                </mc:Choice>
                <mc:Fallback>
                  <p:oleObj name="CorelDRAW" r:id="rId3" imgW="2935384" imgH="985764" progId="CorelDRAW.Graphic.1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496"/>
                          <a:ext cx="2844" cy="9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1357" y="2992"/>
              <a:ext cx="18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i="1">
                  <a:solidFill>
                    <a:srgbClr val="000000"/>
                  </a:solidFill>
                  <a:latin typeface="Times" panose="02020603050405020304" pitchFamily="18" charset="0"/>
                  <a:ea typeface="宋体" panose="02010600030101010101" pitchFamily="2" charset="-122"/>
                </a:rPr>
                <a:t>CLK</a:t>
              </a:r>
              <a:endParaRPr lang="en-US" altLang="zh-CN" sz="1200">
                <a:ea typeface="宋体" panose="02010600030101010101" pitchFamily="2" charset="-122"/>
              </a:endParaRPr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1940" y="3216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i="1">
                  <a:solidFill>
                    <a:srgbClr val="000000"/>
                  </a:solidFill>
                  <a:latin typeface="Times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sz="1200" baseline="-25000">
                  <a:solidFill>
                    <a:srgbClr val="000000"/>
                  </a:solidFill>
                  <a:latin typeface="Times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1964" y="2744"/>
              <a:ext cx="7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i="1">
                  <a:solidFill>
                    <a:srgbClr val="000000"/>
                  </a:solidFill>
                  <a:latin typeface="Times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lang="en-US" altLang="zh-CN" sz="1200" baseline="-25000">
                  <a:solidFill>
                    <a:srgbClr val="000000"/>
                  </a:solidFill>
                  <a:latin typeface="Times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grpSp>
          <p:nvGrpSpPr>
            <p:cNvPr id="16" name="Group 33"/>
            <p:cNvGrpSpPr>
              <a:grpSpLocks/>
            </p:cNvGrpSpPr>
            <p:nvPr/>
          </p:nvGrpSpPr>
          <p:grpSpPr bwMode="auto">
            <a:xfrm>
              <a:off x="2304" y="3120"/>
              <a:ext cx="240" cy="173"/>
              <a:chOff x="2304" y="3120"/>
              <a:chExt cx="240" cy="173"/>
            </a:xfrm>
          </p:grpSpPr>
          <p:sp>
            <p:nvSpPr>
              <p:cNvPr id="37" name="Text Box 18"/>
              <p:cNvSpPr txBox="1">
                <a:spLocks noChangeArrowheads="1"/>
              </p:cNvSpPr>
              <p:nvPr/>
            </p:nvSpPr>
            <p:spPr bwMode="auto">
              <a:xfrm>
                <a:off x="2304" y="3120"/>
                <a:ext cx="24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200" i="1">
                    <a:solidFill>
                      <a:srgbClr val="FF0000"/>
                    </a:solidFill>
                    <a:ea typeface="宋体" panose="02010600030101010101" pitchFamily="2" charset="-122"/>
                  </a:rPr>
                  <a:t>Q</a:t>
                </a:r>
                <a:r>
                  <a:rPr lang="en-US" altLang="zh-CN" sz="1200" baseline="-25000">
                    <a:solidFill>
                      <a:srgbClr val="FF0000"/>
                    </a:solidFill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38" name="Line 19"/>
              <p:cNvSpPr>
                <a:spLocks noChangeShapeType="1"/>
              </p:cNvSpPr>
              <p:nvPr/>
            </p:nvSpPr>
            <p:spPr bwMode="auto">
              <a:xfrm>
                <a:off x="2374" y="3156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" name="Text Box 20"/>
            <p:cNvSpPr txBox="1">
              <a:spLocks noChangeArrowheads="1"/>
            </p:cNvSpPr>
            <p:nvPr/>
          </p:nvSpPr>
          <p:spPr bwMode="auto">
            <a:xfrm>
              <a:off x="2400" y="2688"/>
              <a:ext cx="33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i="1">
                  <a:solidFill>
                    <a:srgbClr val="FF0000"/>
                  </a:solidFill>
                  <a:ea typeface="宋体" panose="02010600030101010101" pitchFamily="2" charset="-122"/>
                </a:rPr>
                <a:t>Q</a:t>
              </a:r>
              <a:r>
                <a:rPr lang="en-US" altLang="zh-CN" sz="1200" baseline="-25000">
                  <a:solidFill>
                    <a:srgbClr val="FF0000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8" name="Rectangle 21"/>
            <p:cNvSpPr>
              <a:spLocks noChangeArrowheads="1"/>
            </p:cNvSpPr>
            <p:nvPr/>
          </p:nvSpPr>
          <p:spPr bwMode="auto">
            <a:xfrm>
              <a:off x="2047" y="2992"/>
              <a:ext cx="6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i="1">
                  <a:solidFill>
                    <a:srgbClr val="000000"/>
                  </a:solidFill>
                  <a:latin typeface="Times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sz="1200">
                <a:ea typeface="宋体" panose="02010600030101010101" pitchFamily="2" charset="-122"/>
              </a:endParaRPr>
            </a:p>
          </p:txBody>
        </p: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3039" y="2992"/>
              <a:ext cx="6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i="1">
                  <a:solidFill>
                    <a:srgbClr val="000000"/>
                  </a:solidFill>
                  <a:latin typeface="Times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sz="1200">
                <a:ea typeface="宋体" panose="02010600030101010101" pitchFamily="2" charset="-122"/>
              </a:endParaRPr>
            </a:p>
          </p:txBody>
        </p:sp>
        <p:sp>
          <p:nvSpPr>
            <p:cNvPr id="21" name="Rectangle 23"/>
            <p:cNvSpPr>
              <a:spLocks noChangeArrowheads="1"/>
            </p:cNvSpPr>
            <p:nvPr/>
          </p:nvSpPr>
          <p:spPr bwMode="auto">
            <a:xfrm>
              <a:off x="4044" y="2992"/>
              <a:ext cx="6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i="1">
                  <a:solidFill>
                    <a:srgbClr val="000000"/>
                  </a:solidFill>
                  <a:latin typeface="Times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sz="1200">
                <a:ea typeface="宋体" panose="02010600030101010101" pitchFamily="2" charset="-122"/>
              </a:endParaRPr>
            </a:p>
          </p:txBody>
        </p:sp>
        <p:sp>
          <p:nvSpPr>
            <p:cNvPr id="22" name="Rectangle 24"/>
            <p:cNvSpPr>
              <a:spLocks noChangeArrowheads="1"/>
            </p:cNvSpPr>
            <p:nvPr/>
          </p:nvSpPr>
          <p:spPr bwMode="auto">
            <a:xfrm>
              <a:off x="2949" y="2744"/>
              <a:ext cx="7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i="1">
                  <a:solidFill>
                    <a:srgbClr val="000000"/>
                  </a:solidFill>
                  <a:latin typeface="Times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lang="en-US" altLang="zh-CN" sz="1200" baseline="-25000">
                  <a:solidFill>
                    <a:srgbClr val="000000"/>
                  </a:solidFill>
                  <a:latin typeface="Times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3" name="Rectangle 25"/>
            <p:cNvSpPr>
              <a:spLocks noChangeArrowheads="1"/>
            </p:cNvSpPr>
            <p:nvPr/>
          </p:nvSpPr>
          <p:spPr bwMode="auto">
            <a:xfrm>
              <a:off x="3957" y="2744"/>
              <a:ext cx="7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i="1">
                  <a:solidFill>
                    <a:srgbClr val="000000"/>
                  </a:solidFill>
                  <a:latin typeface="Times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lang="en-US" altLang="zh-CN" sz="1200" baseline="-25000">
                  <a:solidFill>
                    <a:srgbClr val="000000"/>
                  </a:solidFill>
                  <a:latin typeface="Times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4" name="Rectangle 26"/>
            <p:cNvSpPr>
              <a:spLocks noChangeArrowheads="1"/>
            </p:cNvSpPr>
            <p:nvPr/>
          </p:nvSpPr>
          <p:spPr bwMode="auto">
            <a:xfrm>
              <a:off x="2948" y="3216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i="1">
                  <a:solidFill>
                    <a:srgbClr val="000000"/>
                  </a:solidFill>
                  <a:latin typeface="Times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sz="1200" baseline="-25000">
                  <a:solidFill>
                    <a:srgbClr val="000000"/>
                  </a:solidFill>
                  <a:latin typeface="Times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5" name="Rectangle 27"/>
            <p:cNvSpPr>
              <a:spLocks noChangeArrowheads="1"/>
            </p:cNvSpPr>
            <p:nvPr/>
          </p:nvSpPr>
          <p:spPr bwMode="auto">
            <a:xfrm>
              <a:off x="3956" y="3216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i="1">
                  <a:solidFill>
                    <a:srgbClr val="000000"/>
                  </a:solidFill>
                  <a:latin typeface="Times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sz="1200" baseline="-25000">
                  <a:solidFill>
                    <a:srgbClr val="000000"/>
                  </a:solidFill>
                  <a:latin typeface="Times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6" name="Text Box 28"/>
            <p:cNvSpPr txBox="1">
              <a:spLocks noChangeArrowheads="1"/>
            </p:cNvSpPr>
            <p:nvPr/>
          </p:nvSpPr>
          <p:spPr bwMode="auto">
            <a:xfrm>
              <a:off x="3386" y="2688"/>
              <a:ext cx="33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i="1">
                  <a:solidFill>
                    <a:srgbClr val="FF0000"/>
                  </a:solidFill>
                  <a:ea typeface="宋体" panose="02010600030101010101" pitchFamily="2" charset="-122"/>
                </a:rPr>
                <a:t>Q</a:t>
              </a:r>
              <a:r>
                <a:rPr lang="en-US" altLang="zh-CN" sz="1200" baseline="-25000">
                  <a:solidFill>
                    <a:srgbClr val="FF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4416" y="2688"/>
              <a:ext cx="33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i="1">
                  <a:solidFill>
                    <a:srgbClr val="FF0000"/>
                  </a:solidFill>
                  <a:ea typeface="宋体" panose="02010600030101010101" pitchFamily="2" charset="-122"/>
                </a:rPr>
                <a:t>Q</a:t>
              </a:r>
              <a:r>
                <a:rPr lang="en-US" altLang="zh-CN" sz="1200" baseline="-25000">
                  <a:solidFill>
                    <a:srgbClr val="FF0000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  <p:grpSp>
          <p:nvGrpSpPr>
            <p:cNvPr id="32" name="Group 32"/>
            <p:cNvGrpSpPr>
              <a:grpSpLocks/>
            </p:cNvGrpSpPr>
            <p:nvPr/>
          </p:nvGrpSpPr>
          <p:grpSpPr bwMode="auto">
            <a:xfrm>
              <a:off x="3264" y="3120"/>
              <a:ext cx="240" cy="173"/>
              <a:chOff x="3264" y="3120"/>
              <a:chExt cx="240" cy="173"/>
            </a:xfrm>
          </p:grpSpPr>
          <p:sp>
            <p:nvSpPr>
              <p:cNvPr id="34" name="Text Box 30"/>
              <p:cNvSpPr txBox="1">
                <a:spLocks noChangeArrowheads="1"/>
              </p:cNvSpPr>
              <p:nvPr/>
            </p:nvSpPr>
            <p:spPr bwMode="auto">
              <a:xfrm>
                <a:off x="3264" y="3120"/>
                <a:ext cx="24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200" i="1">
                    <a:solidFill>
                      <a:srgbClr val="FF0000"/>
                    </a:solidFill>
                    <a:ea typeface="宋体" panose="02010600030101010101" pitchFamily="2" charset="-122"/>
                  </a:rPr>
                  <a:t>Q</a:t>
                </a:r>
                <a:r>
                  <a:rPr lang="en-US" altLang="zh-CN" sz="1200" baseline="-25000">
                    <a:solidFill>
                      <a:srgbClr val="FF0000"/>
                    </a:solidFill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35" name="Line 31"/>
              <p:cNvSpPr>
                <a:spLocks noChangeShapeType="1"/>
              </p:cNvSpPr>
              <p:nvPr/>
            </p:nvSpPr>
            <p:spPr bwMode="auto">
              <a:xfrm>
                <a:off x="3334" y="3156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1296" y="2477"/>
              <a:ext cx="23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" panose="02020603050405020304" pitchFamily="18" charset="0"/>
                  <a:ea typeface="宋体" panose="02010600030101010101" pitchFamily="2" charset="-122"/>
                </a:rPr>
                <a:t>HIGH</a:t>
              </a:r>
              <a:endParaRPr lang="en-US" altLang="zh-CN" sz="1200"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671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pitchFamily="2" charset="-122"/>
              </a:rPr>
              <a:t>Counters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68313" y="1773188"/>
            <a:ext cx="84963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b="1" dirty="0" smtClean="0">
                <a:ea typeface="宋体" charset="-122"/>
              </a:rPr>
              <a:t>Three </a:t>
            </a:r>
            <a:r>
              <a:rPr lang="en-US" altLang="zh-CN" b="1" dirty="0">
                <a:ea typeface="宋体" charset="-122"/>
              </a:rPr>
              <a:t>bit Asynchronous Counter</a:t>
            </a: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916632" y="2348880"/>
            <a:ext cx="75438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Notice that the Q</a:t>
            </a:r>
            <a:r>
              <a:rPr lang="en-US" altLang="zh-CN" sz="2400" baseline="-25000" dirty="0" smtClean="0">
                <a:ea typeface="宋体" panose="02010600030101010101" pitchFamily="2" charset="-122"/>
              </a:rPr>
              <a:t>0</a:t>
            </a:r>
            <a:r>
              <a:rPr lang="en-US" altLang="zh-CN" sz="2400" dirty="0" smtClean="0">
                <a:ea typeface="宋体" panose="02010600030101010101" pitchFamily="2" charset="-122"/>
              </a:rPr>
              <a:t> output is triggered on the leading edge of the clock signal. The following stage is triggered from Q</a:t>
            </a:r>
            <a:r>
              <a:rPr lang="en-US" altLang="zh-CN" sz="2400" baseline="-25000" dirty="0" smtClean="0">
                <a:ea typeface="宋体" panose="02010600030101010101" pitchFamily="2" charset="-122"/>
              </a:rPr>
              <a:t>0</a:t>
            </a:r>
            <a:r>
              <a:rPr lang="en-US" altLang="zh-CN" sz="2400" dirty="0" smtClean="0">
                <a:ea typeface="宋体" panose="02010600030101010101" pitchFamily="2" charset="-122"/>
              </a:rPr>
              <a:t>. The leading edge of Q</a:t>
            </a:r>
            <a:r>
              <a:rPr lang="en-US" altLang="zh-CN" sz="2400" baseline="-25000" dirty="0" smtClean="0">
                <a:ea typeface="宋体" panose="02010600030101010101" pitchFamily="2" charset="-122"/>
              </a:rPr>
              <a:t>0</a:t>
            </a:r>
            <a:r>
              <a:rPr lang="en-US" altLang="zh-CN" sz="2400" dirty="0" smtClean="0">
                <a:ea typeface="宋体" panose="02010600030101010101" pitchFamily="2" charset="-122"/>
              </a:rPr>
              <a:t> is equivalent to the trailing edge of Q</a:t>
            </a:r>
            <a:r>
              <a:rPr lang="en-US" altLang="zh-CN" sz="2400" baseline="-25000" dirty="0" smtClean="0">
                <a:ea typeface="宋体" panose="02010600030101010101" pitchFamily="2" charset="-122"/>
              </a:rPr>
              <a:t>0</a:t>
            </a:r>
            <a:r>
              <a:rPr lang="en-US" altLang="zh-CN" sz="2400" dirty="0" smtClean="0">
                <a:ea typeface="宋体" panose="02010600030101010101" pitchFamily="2" charset="-122"/>
              </a:rPr>
              <a:t>. The resulting sequence is that of an 3-bit binary up counter.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30" name="Rectangle 10"/>
          <p:cNvSpPr>
            <a:spLocks noChangeArrowheads="1"/>
          </p:cNvSpPr>
          <p:nvPr/>
        </p:nvSpPr>
        <p:spPr bwMode="auto">
          <a:xfrm>
            <a:off x="1691680" y="4611960"/>
            <a:ext cx="3825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600" i="1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CLK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39" name="Text Box 16"/>
          <p:cNvSpPr txBox="1">
            <a:spLocks noChangeArrowheads="1"/>
          </p:cNvSpPr>
          <p:nvPr/>
        </p:nvSpPr>
        <p:spPr bwMode="auto">
          <a:xfrm>
            <a:off x="1693267" y="506916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>
                <a:solidFill>
                  <a:srgbClr val="FF0000"/>
                </a:solidFill>
                <a:ea typeface="宋体" panose="02010600030101010101" pitchFamily="2" charset="-122"/>
              </a:rPr>
              <a:t>Q</a:t>
            </a:r>
            <a:r>
              <a:rPr lang="en-US" altLang="zh-CN" sz="1600" baseline="-25000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0" name="Text Box 24"/>
          <p:cNvSpPr txBox="1">
            <a:spLocks noChangeArrowheads="1"/>
          </p:cNvSpPr>
          <p:nvPr/>
        </p:nvSpPr>
        <p:spPr bwMode="auto">
          <a:xfrm>
            <a:off x="1693267" y="567876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>
                <a:solidFill>
                  <a:srgbClr val="FF0000"/>
                </a:solidFill>
                <a:ea typeface="宋体" panose="02010600030101010101" pitchFamily="2" charset="-122"/>
              </a:rPr>
              <a:t>Q</a:t>
            </a:r>
            <a:r>
              <a:rPr lang="en-US" altLang="zh-CN" sz="1600" baseline="-2500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1" name="Text Box 25"/>
          <p:cNvSpPr txBox="1">
            <a:spLocks noChangeArrowheads="1"/>
          </p:cNvSpPr>
          <p:nvPr/>
        </p:nvSpPr>
        <p:spPr bwMode="auto">
          <a:xfrm>
            <a:off x="1693267" y="628836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>
                <a:solidFill>
                  <a:srgbClr val="FF0000"/>
                </a:solidFill>
                <a:ea typeface="宋体" panose="02010600030101010101" pitchFamily="2" charset="-122"/>
              </a:rPr>
              <a:t>Q</a:t>
            </a:r>
            <a:r>
              <a:rPr lang="en-US" altLang="zh-CN" sz="1600" baseline="-2500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</a:p>
        </p:txBody>
      </p:sp>
      <p:graphicFrame>
        <p:nvGraphicFramePr>
          <p:cNvPr id="4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148213"/>
              </p:ext>
            </p:extLst>
          </p:nvPr>
        </p:nvGraphicFramePr>
        <p:xfrm>
          <a:off x="2150467" y="4462735"/>
          <a:ext cx="5257800" cy="220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52" name="CorelDRAW" r:id="rId3" imgW="3021370" imgH="1268943" progId="CorelDRAW.Graphic.13">
                  <p:embed/>
                </p:oleObj>
              </mc:Choice>
              <mc:Fallback>
                <p:oleObj name="CorelDRAW" r:id="rId3" imgW="3021370" imgH="1268943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0467" y="4462735"/>
                        <a:ext cx="5257800" cy="220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ectangle 35"/>
          <p:cNvSpPr>
            <a:spLocks noChangeArrowheads="1"/>
          </p:cNvSpPr>
          <p:nvPr/>
        </p:nvSpPr>
        <p:spPr bwMode="auto">
          <a:xfrm>
            <a:off x="2150467" y="4459560"/>
            <a:ext cx="5334000" cy="2209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Line 33"/>
          <p:cNvSpPr>
            <a:spLocks noChangeShapeType="1"/>
          </p:cNvSpPr>
          <p:nvPr/>
        </p:nvSpPr>
        <p:spPr bwMode="auto">
          <a:xfrm>
            <a:off x="3563888" y="314096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88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pitchFamily="2" charset="-122"/>
              </a:rPr>
              <a:t>Counters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68313" y="1773188"/>
            <a:ext cx="84963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b="1" dirty="0" smtClean="0">
                <a:ea typeface="宋体" charset="-122"/>
              </a:rPr>
              <a:t>Three </a:t>
            </a:r>
            <a:r>
              <a:rPr lang="en-US" altLang="zh-CN" b="1" dirty="0">
                <a:ea typeface="宋体" charset="-122"/>
              </a:rPr>
              <a:t>bit Asynchronous Counter</a:t>
            </a: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916632" y="2291388"/>
            <a:ext cx="783183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Asynchronous counters are sometimes called </a:t>
            </a:r>
            <a:r>
              <a:rPr lang="en-US" altLang="zh-CN" sz="2400" b="1" dirty="0">
                <a:ea typeface="宋体" panose="02010600030101010101" pitchFamily="2" charset="-122"/>
              </a:rPr>
              <a:t>ripple</a:t>
            </a:r>
            <a:r>
              <a:rPr lang="en-US" altLang="zh-CN" sz="2400" dirty="0">
                <a:ea typeface="宋体" panose="02010600030101010101" pitchFamily="2" charset="-122"/>
              </a:rPr>
              <a:t> counters, because the stages do not all change together. 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algn="just">
              <a:spcBef>
                <a:spcPts val="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For </a:t>
            </a:r>
            <a:r>
              <a:rPr lang="en-US" altLang="zh-CN" sz="2400" dirty="0">
                <a:ea typeface="宋体" panose="02010600030101010101" pitchFamily="2" charset="-122"/>
              </a:rPr>
              <a:t>certain applications requiring high clock rates, this is a major disadvantage.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1005408" y="4002360"/>
            <a:ext cx="23622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</a:rPr>
              <a:t>Notice how delays are cumulative as each stage in a counter is clocked later than the previous stage.</a:t>
            </a: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3366021" y="4015060"/>
            <a:ext cx="3365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400" i="1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CLK</a:t>
            </a:r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3443808" y="435161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i="1">
                <a:solidFill>
                  <a:srgbClr val="FF0000"/>
                </a:solidFill>
                <a:ea typeface="宋体" panose="02010600030101010101" pitchFamily="2" charset="-122"/>
              </a:rPr>
              <a:t>Q</a:t>
            </a:r>
            <a:r>
              <a:rPr lang="en-US" altLang="zh-CN" sz="1400" baseline="-25000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3443808" y="480881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i="1">
                <a:solidFill>
                  <a:srgbClr val="FF0000"/>
                </a:solidFill>
                <a:ea typeface="宋体" panose="02010600030101010101" pitchFamily="2" charset="-122"/>
              </a:rPr>
              <a:t>Q</a:t>
            </a:r>
            <a:r>
              <a:rPr lang="en-US" altLang="zh-CN" sz="1400" baseline="-2500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3443808" y="526601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i="1">
                <a:solidFill>
                  <a:srgbClr val="FF0000"/>
                </a:solidFill>
                <a:ea typeface="宋体" panose="02010600030101010101" pitchFamily="2" charset="-122"/>
              </a:rPr>
              <a:t>Q</a:t>
            </a:r>
            <a:r>
              <a:rPr lang="en-US" altLang="zh-CN" sz="1400" baseline="-2500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</a:p>
        </p:txBody>
      </p:sp>
      <p:graphicFrame>
        <p:nvGraphicFramePr>
          <p:cNvPr id="1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280325"/>
              </p:ext>
            </p:extLst>
          </p:nvPr>
        </p:nvGraphicFramePr>
        <p:xfrm>
          <a:off x="3748608" y="3970610"/>
          <a:ext cx="3886200" cy="199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6" name="CorelDRAW" r:id="rId3" imgW="2572833" imgH="1320312" progId="CorelDRAW.Graphic.13">
                  <p:embed/>
                </p:oleObj>
              </mc:Choice>
              <mc:Fallback>
                <p:oleObj name="CorelDRAW" r:id="rId3" imgW="2572833" imgH="1320312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8608" y="3970610"/>
                        <a:ext cx="3886200" cy="199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1462608" y="6332810"/>
            <a:ext cx="678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>
                <a:solidFill>
                  <a:srgbClr val="FF0000"/>
                </a:solidFill>
                <a:ea typeface="宋体" panose="02010600030101010101" pitchFamily="2" charset="-122"/>
              </a:rPr>
              <a:t>Q</a:t>
            </a:r>
            <a:r>
              <a:rPr lang="en-US" altLang="zh-CN" sz="1600" baseline="-25000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  <a:r>
              <a:rPr lang="en-US" altLang="zh-CN" sz="1600">
                <a:solidFill>
                  <a:srgbClr val="FF0000"/>
                </a:solidFill>
                <a:ea typeface="宋体" panose="02010600030101010101" pitchFamily="2" charset="-122"/>
              </a:rPr>
              <a:t> is delayed by 1 propagation delay, </a:t>
            </a:r>
            <a:r>
              <a:rPr lang="en-US" altLang="zh-CN" sz="1600" i="1">
                <a:solidFill>
                  <a:srgbClr val="FF0000"/>
                </a:solidFill>
                <a:ea typeface="宋体" panose="02010600030101010101" pitchFamily="2" charset="-122"/>
              </a:rPr>
              <a:t>Q</a:t>
            </a:r>
            <a:r>
              <a:rPr lang="en-US" altLang="zh-CN" sz="1600" baseline="-2500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en-US" altLang="zh-CN" sz="1600">
                <a:solidFill>
                  <a:srgbClr val="FF0000"/>
                </a:solidFill>
                <a:ea typeface="宋体" panose="02010600030101010101" pitchFamily="2" charset="-122"/>
              </a:rPr>
              <a:t> by 2 delays and </a:t>
            </a:r>
            <a:r>
              <a:rPr lang="en-US" altLang="zh-CN" sz="1600" i="1">
                <a:solidFill>
                  <a:srgbClr val="FF0000"/>
                </a:solidFill>
                <a:ea typeface="宋体" panose="02010600030101010101" pitchFamily="2" charset="-122"/>
              </a:rPr>
              <a:t>Q</a:t>
            </a:r>
            <a:r>
              <a:rPr lang="en-US" altLang="zh-CN" sz="1600" baseline="-25000">
                <a:solidFill>
                  <a:srgbClr val="FF0000"/>
                </a:solidFill>
                <a:ea typeface="宋体" panose="02010600030101010101" pitchFamily="2" charset="-122"/>
              </a:rPr>
              <a:t>3</a:t>
            </a:r>
            <a:r>
              <a:rPr lang="en-US" altLang="zh-CN" sz="1600">
                <a:solidFill>
                  <a:srgbClr val="FF0000"/>
                </a:solidFill>
                <a:ea typeface="宋体" panose="02010600030101010101" pitchFamily="2" charset="-122"/>
              </a:rPr>
              <a:t> by 3 delays.</a:t>
            </a: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V="1">
            <a:off x="3062808" y="6028010"/>
            <a:ext cx="838200" cy="3365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flipH="1" flipV="1">
            <a:off x="4967808" y="5983560"/>
            <a:ext cx="2286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 flipH="1" flipV="1">
            <a:off x="6720408" y="5983560"/>
            <a:ext cx="76200" cy="4127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92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0" grpId="0"/>
      <p:bldP spid="21" grpId="0" animBg="1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pitchFamily="2" charset="-122"/>
              </a:rPr>
              <a:t>Sequential Logic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68313" y="1773188"/>
            <a:ext cx="84963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b="1" dirty="0" smtClean="0">
                <a:ea typeface="宋体" charset="-122"/>
              </a:rPr>
              <a:t>Sequential Logic</a:t>
            </a:r>
            <a:endParaRPr lang="en-US" altLang="zh-CN" b="1" dirty="0">
              <a:ea typeface="宋体" charset="-122"/>
            </a:endParaRPr>
          </a:p>
        </p:txBody>
      </p:sp>
      <p:sp>
        <p:nvSpPr>
          <p:cNvPr id="36" name="Text Box 2"/>
          <p:cNvSpPr txBox="1">
            <a:spLocks noChangeArrowheads="1"/>
          </p:cNvSpPr>
          <p:nvPr/>
        </p:nvSpPr>
        <p:spPr bwMode="auto">
          <a:xfrm>
            <a:off x="827584" y="2276872"/>
            <a:ext cx="79822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The sequential logic is classified as the asynchronous one and synchronous one (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异步时序电路和同步时序电路）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50168" y="3212976"/>
            <a:ext cx="79822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dirty="0" smtClean="0">
                <a:ea typeface="宋体" panose="02010600030101010101" pitchFamily="2" charset="-122"/>
              </a:rPr>
              <a:t>Synchronous</a:t>
            </a:r>
          </a:p>
          <a:p>
            <a:r>
              <a:rPr lang="en-US" altLang="zh-CN" sz="2400" dirty="0" smtClean="0">
                <a:ea typeface="宋体" panose="02010600030101010101" pitchFamily="2" charset="-122"/>
              </a:rPr>
              <a:t>     Events </a:t>
            </a:r>
            <a:r>
              <a:rPr lang="en-US" altLang="zh-CN" sz="2400" dirty="0">
                <a:ea typeface="宋体" panose="02010600030101010101" pitchFamily="2" charset="-122"/>
              </a:rPr>
              <a:t>that have a fixed time relationship with each </a:t>
            </a:r>
            <a:r>
              <a:rPr lang="en-US" altLang="zh-CN" sz="2400" dirty="0" smtClean="0">
                <a:ea typeface="宋体" panose="02010600030101010101" pitchFamily="2" charset="-122"/>
              </a:rPr>
              <a:t>other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39552" y="4221088"/>
            <a:ext cx="798227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dirty="0" smtClean="0">
                <a:ea typeface="宋体" panose="02010600030101010101" pitchFamily="2" charset="-122"/>
              </a:rPr>
              <a:t>Asynchronous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ea typeface="宋体" panose="02010600030101010101" pitchFamily="2" charset="-122"/>
              </a:rPr>
              <a:t>   Refers </a:t>
            </a:r>
            <a:r>
              <a:rPr lang="en-US" altLang="zh-CN" sz="2400" dirty="0">
                <a:ea typeface="宋体" panose="02010600030101010101" pitchFamily="2" charset="-122"/>
              </a:rPr>
              <a:t>to events that do not have a fixed time relationship </a:t>
            </a:r>
            <a:r>
              <a:rPr lang="en-US" altLang="zh-CN" sz="2400" dirty="0" smtClean="0">
                <a:ea typeface="宋体" panose="02010600030101010101" pitchFamily="2" charset="-122"/>
              </a:rPr>
              <a:t> 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ea typeface="宋体" panose="02010600030101010101" pitchFamily="2" charset="-122"/>
              </a:rPr>
              <a:t>   with </a:t>
            </a:r>
            <a:r>
              <a:rPr lang="en-US" altLang="zh-CN" sz="2400" dirty="0">
                <a:ea typeface="宋体" panose="02010600030101010101" pitchFamily="2" charset="-122"/>
              </a:rPr>
              <a:t>each other and, generally, do not occur at the same time.</a:t>
            </a:r>
          </a:p>
        </p:txBody>
      </p:sp>
    </p:spTree>
    <p:extLst>
      <p:ext uri="{BB962C8B-B14F-4D97-AF65-F5344CB8AC3E}">
        <p14:creationId xmlns:p14="http://schemas.microsoft.com/office/powerpoint/2010/main" val="57154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pitchFamily="2" charset="-122"/>
              </a:rPr>
              <a:t>Counters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68313" y="1773188"/>
            <a:ext cx="84963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b="1" dirty="0" smtClean="0">
                <a:ea typeface="宋体" charset="-122"/>
              </a:rPr>
              <a:t>Asynchronous </a:t>
            </a:r>
            <a:r>
              <a:rPr lang="en-US" altLang="zh-CN" b="1" dirty="0">
                <a:ea typeface="宋体" charset="-122"/>
              </a:rPr>
              <a:t>Decade Counter</a:t>
            </a: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916632" y="2291388"/>
            <a:ext cx="783183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This counter uses partial decoding to recycle the count sequence to zero after the 1001 state. The flip-flops are trailing-edge triggered, so clocks are derived from the </a:t>
            </a:r>
            <a:r>
              <a:rPr lang="en-US" altLang="zh-CN" sz="2400" i="1" dirty="0">
                <a:ea typeface="宋体" panose="02010600030101010101" pitchFamily="2" charset="-122"/>
              </a:rPr>
              <a:t>Q</a:t>
            </a:r>
            <a:r>
              <a:rPr lang="en-US" altLang="zh-CN" sz="2400" dirty="0">
                <a:ea typeface="宋体" panose="02010600030101010101" pitchFamily="2" charset="-122"/>
              </a:rPr>
              <a:t> outputs. Other truncated sequences can be obtained using a similar technique.</a:t>
            </a:r>
          </a:p>
        </p:txBody>
      </p:sp>
      <p:grpSp>
        <p:nvGrpSpPr>
          <p:cNvPr id="24" name="Group 46"/>
          <p:cNvGrpSpPr>
            <a:grpSpLocks/>
          </p:cNvGrpSpPr>
          <p:nvPr/>
        </p:nvGrpSpPr>
        <p:grpSpPr bwMode="auto">
          <a:xfrm>
            <a:off x="1978025" y="4458419"/>
            <a:ext cx="5489575" cy="2066925"/>
            <a:chOff x="1246" y="2256"/>
            <a:chExt cx="3458" cy="1302"/>
          </a:xfrm>
        </p:grpSpPr>
        <p:graphicFrame>
          <p:nvGraphicFramePr>
            <p:cNvPr id="25" name="Object 17"/>
            <p:cNvGraphicFramePr>
              <a:graphicFrameLocks noChangeAspect="1"/>
            </p:cNvGraphicFramePr>
            <p:nvPr/>
          </p:nvGraphicFramePr>
          <p:xfrm>
            <a:off x="1488" y="2256"/>
            <a:ext cx="3216" cy="1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198" name="CorelDRAW" r:id="rId3" imgW="3785937" imgH="1533591" progId="CorelDRAW.Graphic.13">
                    <p:embed/>
                  </p:oleObj>
                </mc:Choice>
                <mc:Fallback>
                  <p:oleObj name="CorelDRAW" r:id="rId3" imgW="3785937" imgH="1533591" progId="CorelDRAW.Graphic.1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256"/>
                          <a:ext cx="3216" cy="1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Rectangle 20"/>
            <p:cNvSpPr>
              <a:spLocks noChangeArrowheads="1"/>
            </p:cNvSpPr>
            <p:nvPr/>
          </p:nvSpPr>
          <p:spPr bwMode="auto">
            <a:xfrm>
              <a:off x="1307" y="2915"/>
              <a:ext cx="18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i="1">
                  <a:solidFill>
                    <a:srgbClr val="000000"/>
                  </a:solidFill>
                  <a:latin typeface="Times" panose="02020603050405020304" pitchFamily="18" charset="0"/>
                  <a:ea typeface="宋体" panose="02010600030101010101" pitchFamily="2" charset="-122"/>
                </a:rPr>
                <a:t>CLK</a:t>
              </a:r>
              <a:endParaRPr lang="en-US" altLang="zh-CN" sz="1200">
                <a:ea typeface="宋体" panose="02010600030101010101" pitchFamily="2" charset="-122"/>
              </a:endParaRPr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1726" y="3139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i="1">
                  <a:solidFill>
                    <a:srgbClr val="000000"/>
                  </a:solidFill>
                  <a:latin typeface="Times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sz="1200" baseline="-25000">
                  <a:solidFill>
                    <a:srgbClr val="000000"/>
                  </a:solidFill>
                  <a:latin typeface="Times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1750" y="2667"/>
              <a:ext cx="7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i="1">
                  <a:solidFill>
                    <a:srgbClr val="000000"/>
                  </a:solidFill>
                  <a:latin typeface="Times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lang="en-US" altLang="zh-CN" sz="1200" baseline="-25000">
                  <a:solidFill>
                    <a:srgbClr val="000000"/>
                  </a:solidFill>
                  <a:latin typeface="Times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30" name="Text Box 26"/>
            <p:cNvSpPr txBox="1">
              <a:spLocks noChangeArrowheads="1"/>
            </p:cNvSpPr>
            <p:nvPr/>
          </p:nvSpPr>
          <p:spPr bwMode="auto">
            <a:xfrm>
              <a:off x="1994" y="2563"/>
              <a:ext cx="33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i="1">
                  <a:solidFill>
                    <a:srgbClr val="FF0000"/>
                  </a:solidFill>
                  <a:ea typeface="宋体" panose="02010600030101010101" pitchFamily="2" charset="-122"/>
                </a:rPr>
                <a:t>Q</a:t>
              </a:r>
              <a:r>
                <a:rPr lang="en-US" altLang="zh-CN" sz="1200" baseline="-25000">
                  <a:solidFill>
                    <a:srgbClr val="FF0000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1797" y="2915"/>
              <a:ext cx="6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i="1">
                  <a:solidFill>
                    <a:srgbClr val="000000"/>
                  </a:solidFill>
                  <a:latin typeface="Times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sz="1200">
                <a:ea typeface="宋体" panose="02010600030101010101" pitchFamily="2" charset="-122"/>
              </a:endParaRPr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2480" y="2915"/>
              <a:ext cx="6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i="1">
                  <a:solidFill>
                    <a:srgbClr val="000000"/>
                  </a:solidFill>
                  <a:latin typeface="Times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sz="1200">
                <a:ea typeface="宋体" panose="02010600030101010101" pitchFamily="2" charset="-122"/>
              </a:endParaRPr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3141" y="2915"/>
              <a:ext cx="6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i="1">
                  <a:solidFill>
                    <a:srgbClr val="000000"/>
                  </a:solidFill>
                  <a:latin typeface="Times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sz="1200">
                <a:ea typeface="宋体" panose="02010600030101010101" pitchFamily="2" charset="-122"/>
              </a:endParaRPr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2427" y="2667"/>
              <a:ext cx="7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i="1">
                  <a:solidFill>
                    <a:srgbClr val="000000"/>
                  </a:solidFill>
                  <a:latin typeface="Times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lang="en-US" altLang="zh-CN" sz="1200" baseline="-25000">
                  <a:solidFill>
                    <a:srgbClr val="000000"/>
                  </a:solidFill>
                  <a:latin typeface="Times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5" name="Rectangle 31"/>
            <p:cNvSpPr>
              <a:spLocks noChangeArrowheads="1"/>
            </p:cNvSpPr>
            <p:nvPr/>
          </p:nvSpPr>
          <p:spPr bwMode="auto">
            <a:xfrm>
              <a:off x="3099" y="2667"/>
              <a:ext cx="7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i="1">
                  <a:solidFill>
                    <a:srgbClr val="000000"/>
                  </a:solidFill>
                  <a:latin typeface="Times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lang="en-US" altLang="zh-CN" sz="1200" baseline="-25000">
                  <a:solidFill>
                    <a:srgbClr val="000000"/>
                  </a:solidFill>
                  <a:latin typeface="Times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6" name="Rectangle 32"/>
            <p:cNvSpPr>
              <a:spLocks noChangeArrowheads="1"/>
            </p:cNvSpPr>
            <p:nvPr/>
          </p:nvSpPr>
          <p:spPr bwMode="auto">
            <a:xfrm>
              <a:off x="2426" y="3139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i="1">
                  <a:solidFill>
                    <a:srgbClr val="000000"/>
                  </a:solidFill>
                  <a:latin typeface="Times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sz="1200" baseline="-25000">
                  <a:solidFill>
                    <a:srgbClr val="000000"/>
                  </a:solidFill>
                  <a:latin typeface="Times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7" name="Rectangle 33"/>
            <p:cNvSpPr>
              <a:spLocks noChangeArrowheads="1"/>
            </p:cNvSpPr>
            <p:nvPr/>
          </p:nvSpPr>
          <p:spPr bwMode="auto">
            <a:xfrm>
              <a:off x="3098" y="3139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i="1">
                  <a:solidFill>
                    <a:srgbClr val="000000"/>
                  </a:solidFill>
                  <a:latin typeface="Times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sz="1200" baseline="-25000">
                  <a:solidFill>
                    <a:srgbClr val="000000"/>
                  </a:solidFill>
                  <a:latin typeface="Times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2631" y="2563"/>
              <a:ext cx="33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i="1">
                  <a:solidFill>
                    <a:srgbClr val="FF0000"/>
                  </a:solidFill>
                  <a:ea typeface="宋体" panose="02010600030101010101" pitchFamily="2" charset="-122"/>
                </a:rPr>
                <a:t>Q</a:t>
              </a:r>
              <a:r>
                <a:rPr lang="en-US" altLang="zh-CN" sz="1200" baseline="-25000">
                  <a:solidFill>
                    <a:srgbClr val="FF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338" y="2563"/>
              <a:ext cx="33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i="1">
                  <a:solidFill>
                    <a:srgbClr val="FF0000"/>
                  </a:solidFill>
                  <a:ea typeface="宋体" panose="02010600030101010101" pitchFamily="2" charset="-122"/>
                </a:rPr>
                <a:t>Q</a:t>
              </a:r>
              <a:r>
                <a:rPr lang="en-US" altLang="zh-CN" sz="1200" baseline="-25000">
                  <a:solidFill>
                    <a:srgbClr val="FF0000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1246" y="2400"/>
              <a:ext cx="23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" panose="02020603050405020304" pitchFamily="18" charset="0"/>
                  <a:ea typeface="宋体" panose="02010600030101010101" pitchFamily="2" charset="-122"/>
                </a:rPr>
                <a:t>HIGH</a:t>
              </a:r>
              <a:endParaRPr lang="en-US" altLang="zh-CN" sz="1200">
                <a:ea typeface="宋体" panose="02010600030101010101" pitchFamily="2" charset="-122"/>
              </a:endParaRPr>
            </a:p>
          </p:txBody>
        </p:sp>
        <p:sp>
          <p:nvSpPr>
            <p:cNvPr id="41" name="Rectangle 42"/>
            <p:cNvSpPr>
              <a:spLocks noChangeArrowheads="1"/>
            </p:cNvSpPr>
            <p:nvPr/>
          </p:nvSpPr>
          <p:spPr bwMode="auto">
            <a:xfrm>
              <a:off x="3801" y="2915"/>
              <a:ext cx="6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i="1">
                  <a:solidFill>
                    <a:srgbClr val="000000"/>
                  </a:solidFill>
                  <a:latin typeface="Times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sz="1200">
                <a:ea typeface="宋体" panose="02010600030101010101" pitchFamily="2" charset="-122"/>
              </a:endParaRPr>
            </a:p>
          </p:txBody>
        </p:sp>
        <p:sp>
          <p:nvSpPr>
            <p:cNvPr id="42" name="Rectangle 43"/>
            <p:cNvSpPr>
              <a:spLocks noChangeArrowheads="1"/>
            </p:cNvSpPr>
            <p:nvPr/>
          </p:nvSpPr>
          <p:spPr bwMode="auto">
            <a:xfrm>
              <a:off x="3759" y="2667"/>
              <a:ext cx="7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i="1">
                  <a:solidFill>
                    <a:srgbClr val="000000"/>
                  </a:solidFill>
                  <a:latin typeface="Times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lang="en-US" altLang="zh-CN" sz="1200" baseline="-25000">
                  <a:solidFill>
                    <a:srgbClr val="000000"/>
                  </a:solidFill>
                  <a:latin typeface="Times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3" name="Rectangle 44"/>
            <p:cNvSpPr>
              <a:spLocks noChangeArrowheads="1"/>
            </p:cNvSpPr>
            <p:nvPr/>
          </p:nvSpPr>
          <p:spPr bwMode="auto">
            <a:xfrm>
              <a:off x="3758" y="3139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i="1">
                  <a:solidFill>
                    <a:srgbClr val="000000"/>
                  </a:solidFill>
                  <a:latin typeface="Times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sz="1200" baseline="-25000">
                  <a:solidFill>
                    <a:srgbClr val="000000"/>
                  </a:solidFill>
                  <a:latin typeface="Times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4" name="Text Box 45"/>
            <p:cNvSpPr txBox="1">
              <a:spLocks noChangeArrowheads="1"/>
            </p:cNvSpPr>
            <p:nvPr/>
          </p:nvSpPr>
          <p:spPr bwMode="auto">
            <a:xfrm>
              <a:off x="3998" y="2558"/>
              <a:ext cx="33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i="1">
                  <a:solidFill>
                    <a:srgbClr val="FF0000"/>
                  </a:solidFill>
                  <a:ea typeface="宋体" panose="02010600030101010101" pitchFamily="2" charset="-122"/>
                </a:rPr>
                <a:t>Q</a:t>
              </a:r>
              <a:r>
                <a:rPr lang="en-US" altLang="zh-CN" sz="1200" baseline="-25000">
                  <a:solidFill>
                    <a:srgbClr val="FF0000"/>
                  </a:solidFill>
                  <a:ea typeface="宋体" panose="02010600030101010101" pitchFamily="2" charset="-122"/>
                </a:rPr>
                <a:t>3</a:t>
              </a:r>
            </a:p>
          </p:txBody>
        </p:sp>
      </p:grpSp>
      <p:sp>
        <p:nvSpPr>
          <p:cNvPr id="45" name="Text Box 47"/>
          <p:cNvSpPr txBox="1">
            <a:spLocks noChangeArrowheads="1"/>
          </p:cNvSpPr>
          <p:nvPr/>
        </p:nvSpPr>
        <p:spPr bwMode="auto">
          <a:xfrm>
            <a:off x="7162800" y="4382219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i="1">
                <a:solidFill>
                  <a:srgbClr val="FF0000"/>
                </a:solidFill>
                <a:ea typeface="宋体" panose="02010600030101010101" pitchFamily="2" charset="-122"/>
              </a:rPr>
              <a:t>CLR</a:t>
            </a:r>
          </a:p>
        </p:txBody>
      </p:sp>
      <p:sp>
        <p:nvSpPr>
          <p:cNvPr id="46" name="Line 49"/>
          <p:cNvSpPr>
            <a:spLocks noChangeShapeType="1"/>
          </p:cNvSpPr>
          <p:nvPr/>
        </p:nvSpPr>
        <p:spPr bwMode="auto">
          <a:xfrm>
            <a:off x="7259638" y="4428257"/>
            <a:ext cx="304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18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pitchFamily="2" charset="-122"/>
              </a:rPr>
              <a:t>Counters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68313" y="1773188"/>
            <a:ext cx="84963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b="1" dirty="0" smtClean="0">
                <a:ea typeface="宋体" charset="-122"/>
              </a:rPr>
              <a:t>Asynchronous </a:t>
            </a:r>
            <a:r>
              <a:rPr lang="en-US" altLang="zh-CN" b="1" dirty="0">
                <a:ea typeface="宋体" charset="-122"/>
              </a:rPr>
              <a:t>Decade Counter</a:t>
            </a: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916632" y="2291388"/>
            <a:ext cx="783183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When </a:t>
            </a:r>
            <a:r>
              <a:rPr lang="en-US" altLang="zh-CN" sz="2400" i="1" dirty="0">
                <a:ea typeface="宋体" panose="02010600030101010101" pitchFamily="2" charset="-122"/>
              </a:rPr>
              <a:t>Q</a:t>
            </a:r>
            <a:r>
              <a:rPr lang="en-US" altLang="zh-CN" sz="2400" baseline="-25000" dirty="0"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ea typeface="宋体" panose="02010600030101010101" pitchFamily="2" charset="-122"/>
              </a:rPr>
              <a:t> and </a:t>
            </a:r>
            <a:r>
              <a:rPr lang="en-US" altLang="zh-CN" sz="2400" i="1" dirty="0">
                <a:ea typeface="宋体" panose="02010600030101010101" pitchFamily="2" charset="-122"/>
              </a:rPr>
              <a:t>Q</a:t>
            </a:r>
            <a:r>
              <a:rPr lang="en-US" altLang="zh-CN" sz="2400" baseline="-25000" dirty="0">
                <a:ea typeface="宋体" panose="02010600030101010101" pitchFamily="2" charset="-122"/>
              </a:rPr>
              <a:t>3</a:t>
            </a:r>
            <a:r>
              <a:rPr lang="en-US" altLang="zh-CN" sz="2400" dirty="0">
                <a:ea typeface="宋体" panose="02010600030101010101" pitchFamily="2" charset="-122"/>
              </a:rPr>
              <a:t> are HIGH together, the counter is cleared by a “glitch” on the </a:t>
            </a:r>
            <a:r>
              <a:rPr lang="en-US" altLang="zh-CN" sz="2400" i="1" dirty="0">
                <a:ea typeface="宋体" panose="02010600030101010101" pitchFamily="2" charset="-122"/>
              </a:rPr>
              <a:t>CLR</a:t>
            </a:r>
            <a:r>
              <a:rPr lang="en-US" altLang="zh-CN" sz="2400" dirty="0">
                <a:ea typeface="宋体" panose="02010600030101010101" pitchFamily="2" charset="-122"/>
              </a:rPr>
              <a:t> line. </a:t>
            </a:r>
          </a:p>
        </p:txBody>
      </p:sp>
      <p:sp>
        <p:nvSpPr>
          <p:cNvPr id="47" name="Line 37"/>
          <p:cNvSpPr>
            <a:spLocks noChangeShapeType="1"/>
          </p:cNvSpPr>
          <p:nvPr/>
        </p:nvSpPr>
        <p:spPr bwMode="auto">
          <a:xfrm>
            <a:off x="3178696" y="270892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8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9856786"/>
              </p:ext>
            </p:extLst>
          </p:nvPr>
        </p:nvGraphicFramePr>
        <p:xfrm>
          <a:off x="1941240" y="3343722"/>
          <a:ext cx="5638800" cy="306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21" name="CorelDRAW" r:id="rId3" imgW="3757061" imgH="2043704" progId="CorelDRAW.Graphic.13">
                  <p:embed/>
                </p:oleObj>
              </mc:Choice>
              <mc:Fallback>
                <p:oleObj name="CorelDRAW" r:id="rId3" imgW="3757061" imgH="2043704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240" y="3343722"/>
                        <a:ext cx="5638800" cy="306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Rectangle 30"/>
          <p:cNvSpPr>
            <a:spLocks noChangeArrowheads="1"/>
          </p:cNvSpPr>
          <p:nvPr/>
        </p:nvSpPr>
        <p:spPr bwMode="auto">
          <a:xfrm>
            <a:off x="1406253" y="3388172"/>
            <a:ext cx="3825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600" i="1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CLK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1484040" y="3724722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>
                <a:solidFill>
                  <a:srgbClr val="FF0000"/>
                </a:solidFill>
                <a:ea typeface="宋体" panose="02010600030101010101" pitchFamily="2" charset="-122"/>
              </a:rPr>
              <a:t>Q</a:t>
            </a:r>
            <a:r>
              <a:rPr lang="en-US" altLang="zh-CN" sz="1600" baseline="-25000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1" name="Text Box 32"/>
          <p:cNvSpPr txBox="1">
            <a:spLocks noChangeArrowheads="1"/>
          </p:cNvSpPr>
          <p:nvPr/>
        </p:nvSpPr>
        <p:spPr bwMode="auto">
          <a:xfrm>
            <a:off x="1484040" y="4226372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>
                <a:solidFill>
                  <a:srgbClr val="FF0000"/>
                </a:solidFill>
                <a:ea typeface="宋体" panose="02010600030101010101" pitchFamily="2" charset="-122"/>
              </a:rPr>
              <a:t>Q</a:t>
            </a:r>
            <a:r>
              <a:rPr lang="en-US" altLang="zh-CN" sz="1600" baseline="-2500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2" name="Text Box 33"/>
          <p:cNvSpPr txBox="1">
            <a:spLocks noChangeArrowheads="1"/>
          </p:cNvSpPr>
          <p:nvPr/>
        </p:nvSpPr>
        <p:spPr bwMode="auto">
          <a:xfrm>
            <a:off x="1484040" y="4759772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>
                <a:solidFill>
                  <a:srgbClr val="FF0000"/>
                </a:solidFill>
                <a:ea typeface="宋体" panose="02010600030101010101" pitchFamily="2" charset="-122"/>
              </a:rPr>
              <a:t>Q</a:t>
            </a:r>
            <a:r>
              <a:rPr lang="en-US" altLang="zh-CN" sz="1600" baseline="-2500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53" name="Text Box 34"/>
          <p:cNvSpPr txBox="1">
            <a:spLocks noChangeArrowheads="1"/>
          </p:cNvSpPr>
          <p:nvPr/>
        </p:nvSpPr>
        <p:spPr bwMode="auto">
          <a:xfrm>
            <a:off x="1484040" y="5293172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>
                <a:solidFill>
                  <a:srgbClr val="FF0000"/>
                </a:solidFill>
                <a:ea typeface="宋体" panose="02010600030101010101" pitchFamily="2" charset="-122"/>
              </a:rPr>
              <a:t>Q</a:t>
            </a:r>
            <a:r>
              <a:rPr lang="en-US" altLang="zh-CN" sz="1600" baseline="-25000">
                <a:solidFill>
                  <a:srgbClr val="FF0000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54" name="Text Box 35"/>
          <p:cNvSpPr txBox="1">
            <a:spLocks noChangeArrowheads="1"/>
          </p:cNvSpPr>
          <p:nvPr/>
        </p:nvSpPr>
        <p:spPr bwMode="auto">
          <a:xfrm>
            <a:off x="1331640" y="5902772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>
                <a:solidFill>
                  <a:srgbClr val="FF0000"/>
                </a:solidFill>
                <a:ea typeface="宋体" panose="02010600030101010101" pitchFamily="2" charset="-122"/>
              </a:rPr>
              <a:t>CLR</a:t>
            </a:r>
            <a:endParaRPr lang="en-US" altLang="zh-CN" sz="1600" baseline="-250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5" name="Line 41"/>
          <p:cNvSpPr>
            <a:spLocks noChangeShapeType="1"/>
          </p:cNvSpPr>
          <p:nvPr/>
        </p:nvSpPr>
        <p:spPr bwMode="auto">
          <a:xfrm>
            <a:off x="1463403" y="5974209"/>
            <a:ext cx="304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Text Box 42"/>
          <p:cNvSpPr txBox="1">
            <a:spLocks noChangeArrowheads="1"/>
          </p:cNvSpPr>
          <p:nvPr/>
        </p:nvSpPr>
        <p:spPr bwMode="auto">
          <a:xfrm>
            <a:off x="6310040" y="4161284"/>
            <a:ext cx="696913" cy="3365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FF0000"/>
                </a:solidFill>
                <a:ea typeface="宋体" panose="02010600030101010101" pitchFamily="2" charset="-122"/>
              </a:rPr>
              <a:t>Glitch</a:t>
            </a:r>
          </a:p>
        </p:txBody>
      </p:sp>
      <p:sp>
        <p:nvSpPr>
          <p:cNvPr id="57" name="Text Box 43"/>
          <p:cNvSpPr txBox="1">
            <a:spLocks noChangeArrowheads="1"/>
          </p:cNvSpPr>
          <p:nvPr/>
        </p:nvSpPr>
        <p:spPr bwMode="auto">
          <a:xfrm>
            <a:off x="6360840" y="6169472"/>
            <a:ext cx="696913" cy="3365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FF0000"/>
                </a:solidFill>
                <a:ea typeface="宋体" panose="02010600030101010101" pitchFamily="2" charset="-122"/>
              </a:rPr>
              <a:t>Glitch</a:t>
            </a:r>
          </a:p>
        </p:txBody>
      </p:sp>
      <p:sp>
        <p:nvSpPr>
          <p:cNvPr id="58" name="Rectangle 44"/>
          <p:cNvSpPr>
            <a:spLocks noChangeArrowheads="1"/>
          </p:cNvSpPr>
          <p:nvPr/>
        </p:nvSpPr>
        <p:spPr bwMode="auto">
          <a:xfrm>
            <a:off x="1941240" y="3284984"/>
            <a:ext cx="6019800" cy="3200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99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pitchFamily="2" charset="-122"/>
              </a:rPr>
              <a:t>Counters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68313" y="1773188"/>
            <a:ext cx="84963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b="1" dirty="0" smtClean="0">
                <a:ea typeface="宋体" charset="-122"/>
              </a:rPr>
              <a:t>Asynchronous </a:t>
            </a:r>
            <a:r>
              <a:rPr lang="en-US" altLang="zh-CN" b="1" dirty="0">
                <a:ea typeface="宋体" charset="-122"/>
              </a:rPr>
              <a:t>Counter Using D Flip-flops</a:t>
            </a: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916632" y="2291388"/>
            <a:ext cx="783183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D flip-flops can be set to toggle and used as asynchronous counters by connecting </a:t>
            </a:r>
            <a:r>
              <a:rPr lang="en-US" altLang="zh-CN" sz="2400" i="1" dirty="0">
                <a:ea typeface="宋体" panose="02010600030101010101" pitchFamily="2" charset="-122"/>
              </a:rPr>
              <a:t>Q</a:t>
            </a:r>
            <a:r>
              <a:rPr lang="en-US" altLang="zh-CN" sz="2400" dirty="0">
                <a:ea typeface="宋体" panose="02010600030101010101" pitchFamily="2" charset="-122"/>
              </a:rPr>
              <a:t> back to </a:t>
            </a:r>
            <a:r>
              <a:rPr lang="en-US" altLang="zh-CN" sz="2400" i="1" dirty="0">
                <a:ea typeface="宋体" panose="02010600030101010101" pitchFamily="2" charset="-122"/>
              </a:rPr>
              <a:t>D</a:t>
            </a:r>
            <a:r>
              <a:rPr lang="en-US" altLang="zh-CN" sz="2400" dirty="0">
                <a:ea typeface="宋体" panose="02010600030101010101" pitchFamily="2" charset="-122"/>
              </a:rPr>
              <a:t>.</a:t>
            </a:r>
          </a:p>
        </p:txBody>
      </p:sp>
      <p:pic>
        <p:nvPicPr>
          <p:cNvPr id="47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985" y="3212976"/>
            <a:ext cx="5953125" cy="3390900"/>
          </a:xfrm>
          <a:prstGeom prst="rect">
            <a:avLst/>
          </a:prstGeom>
          <a:noFill/>
          <a:ln w="19050">
            <a:solidFill>
              <a:srgbClr val="66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934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pitchFamily="2" charset="-122"/>
              </a:rPr>
              <a:t>Counters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68313" y="1773188"/>
            <a:ext cx="84963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b="1" dirty="0" smtClean="0">
                <a:ea typeface="宋体" charset="-122"/>
              </a:rPr>
              <a:t>Asynchronous </a:t>
            </a:r>
            <a:r>
              <a:rPr lang="en-US" altLang="zh-CN" b="1" dirty="0">
                <a:ea typeface="宋体" charset="-122"/>
              </a:rPr>
              <a:t>Counter Using D Flip-flops</a:t>
            </a: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</p:txBody>
      </p: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990600" y="4365104"/>
            <a:ext cx="838200" cy="366713"/>
            <a:chOff x="624" y="2160"/>
            <a:chExt cx="528" cy="231"/>
          </a:xfrm>
        </p:grpSpPr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624" y="2160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 dirty="0">
                  <a:solidFill>
                    <a:srgbClr val="FF33CC"/>
                  </a:solidFill>
                  <a:ea typeface="宋体" panose="02010600030101010101" pitchFamily="2" charset="-122"/>
                </a:rPr>
                <a:t>CLR</a:t>
              </a:r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>
              <a:off x="707" y="2194"/>
              <a:ext cx="240" cy="0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990600" y="2780928"/>
            <a:ext cx="61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i="1" dirty="0">
                <a:solidFill>
                  <a:srgbClr val="33CC33"/>
                </a:solidFill>
                <a:ea typeface="宋体" panose="02010600030101010101" pitchFamily="2" charset="-122"/>
              </a:rPr>
              <a:t>CLK</a:t>
            </a:r>
          </a:p>
        </p:txBody>
      </p:sp>
      <p:pic>
        <p:nvPicPr>
          <p:cNvPr id="11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38" y="2264618"/>
            <a:ext cx="5416450" cy="4183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990600" y="328498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0066FF"/>
                </a:solidFill>
                <a:ea typeface="宋体" panose="02010600030101010101" pitchFamily="2" charset="-122"/>
              </a:rPr>
              <a:t>LSB</a:t>
            </a:r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990600" y="378904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FF0000"/>
                </a:solidFill>
                <a:ea typeface="宋体" panose="02010600030101010101" pitchFamily="2" charset="-122"/>
              </a:rPr>
              <a:t>MSB</a:t>
            </a:r>
          </a:p>
        </p:txBody>
      </p:sp>
      <p:sp>
        <p:nvSpPr>
          <p:cNvPr id="14" name="Text Box 24"/>
          <p:cNvSpPr txBox="1">
            <a:spLocks noChangeArrowheads="1"/>
          </p:cNvSpPr>
          <p:nvPr/>
        </p:nvSpPr>
        <p:spPr bwMode="auto">
          <a:xfrm>
            <a:off x="1066800" y="4797152"/>
            <a:ext cx="5257800" cy="346075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FF0000"/>
                </a:solidFill>
                <a:ea typeface="宋体" panose="02010600030101010101" pitchFamily="2" charset="-122"/>
              </a:rPr>
              <a:t>Note that it is momentarily in state 3 which causes it to clear.</a:t>
            </a:r>
          </a:p>
        </p:txBody>
      </p:sp>
      <p:sp>
        <p:nvSpPr>
          <p:cNvPr id="15" name="Line 25"/>
          <p:cNvSpPr>
            <a:spLocks noChangeShapeType="1"/>
          </p:cNvSpPr>
          <p:nvPr/>
        </p:nvSpPr>
        <p:spPr bwMode="auto">
          <a:xfrm flipV="1">
            <a:off x="2001416" y="3933056"/>
            <a:ext cx="91440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1835696" y="6356176"/>
            <a:ext cx="586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The sequence is 0 – 2 – 1 – (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CLR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) (repeat)…</a:t>
            </a:r>
          </a:p>
        </p:txBody>
      </p:sp>
    </p:spTree>
    <p:extLst>
      <p:ext uri="{BB962C8B-B14F-4D97-AF65-F5344CB8AC3E}">
        <p14:creationId xmlns:p14="http://schemas.microsoft.com/office/powerpoint/2010/main" val="86234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pitchFamily="2" charset="-122"/>
              </a:rPr>
              <a:t>Counters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68313" y="1773188"/>
            <a:ext cx="84963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b="1" dirty="0" smtClean="0">
                <a:ea typeface="宋体" charset="-122"/>
              </a:rPr>
              <a:t>74LS93A </a:t>
            </a:r>
            <a:r>
              <a:rPr lang="en-US" altLang="zh-CN" b="1" dirty="0">
                <a:ea typeface="宋体" charset="-122"/>
              </a:rPr>
              <a:t>Asynchronous Counter</a:t>
            </a:r>
          </a:p>
          <a:p>
            <a:pPr algn="just">
              <a:buFont typeface="Wingdings" pitchFamily="2" charset="2"/>
              <a:buChar char="Ø"/>
            </a:pPr>
            <a:endParaRPr lang="en-US" altLang="zh-CN" b="1" dirty="0" smtClean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 smtClean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916632" y="2291388"/>
            <a:ext cx="783183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200" dirty="0">
                <a:ea typeface="宋体" panose="02010600030101010101" pitchFamily="2" charset="-122"/>
              </a:rPr>
              <a:t>The 74LS93A has one independent toggle J-K flip-flop driven by </a:t>
            </a:r>
            <a:r>
              <a:rPr lang="en-US" altLang="zh-CN" sz="2200" i="1" dirty="0">
                <a:ea typeface="宋体" panose="02010600030101010101" pitchFamily="2" charset="-122"/>
              </a:rPr>
              <a:t>CLK</a:t>
            </a:r>
            <a:r>
              <a:rPr lang="en-US" altLang="zh-CN" sz="2200" dirty="0">
                <a:ea typeface="宋体" panose="02010600030101010101" pitchFamily="2" charset="-122"/>
              </a:rPr>
              <a:t> A and three toggle J-K flip-flops that form an asynchronous counter driven by </a:t>
            </a:r>
            <a:r>
              <a:rPr lang="en-US" altLang="zh-CN" sz="2200" i="1" dirty="0">
                <a:ea typeface="宋体" panose="02010600030101010101" pitchFamily="2" charset="-122"/>
              </a:rPr>
              <a:t>CLK</a:t>
            </a:r>
            <a:r>
              <a:rPr lang="en-US" altLang="zh-CN" sz="2200" dirty="0">
                <a:ea typeface="宋体" panose="02010600030101010101" pitchFamily="2" charset="-122"/>
              </a:rPr>
              <a:t> B. </a:t>
            </a:r>
          </a:p>
        </p:txBody>
      </p:sp>
      <p:sp>
        <p:nvSpPr>
          <p:cNvPr id="18" name="Text Box 40"/>
          <p:cNvSpPr txBox="1">
            <a:spLocks noChangeArrowheads="1"/>
          </p:cNvSpPr>
          <p:nvPr/>
        </p:nvSpPr>
        <p:spPr bwMode="auto">
          <a:xfrm>
            <a:off x="899592" y="3308791"/>
            <a:ext cx="7671048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200" dirty="0">
                <a:ea typeface="宋体" panose="02010600030101010101" pitchFamily="2" charset="-122"/>
              </a:rPr>
              <a:t>The counter can be extended to form a 4-bit counter by connecting </a:t>
            </a:r>
            <a:r>
              <a:rPr lang="en-US" altLang="zh-CN" sz="2200" i="1" dirty="0">
                <a:ea typeface="宋体" panose="02010600030101010101" pitchFamily="2" charset="-122"/>
              </a:rPr>
              <a:t>Q</a:t>
            </a:r>
            <a:r>
              <a:rPr lang="en-US" altLang="zh-CN" sz="2200" baseline="-25000" dirty="0">
                <a:ea typeface="宋体" panose="02010600030101010101" pitchFamily="2" charset="-122"/>
              </a:rPr>
              <a:t>0</a:t>
            </a:r>
            <a:r>
              <a:rPr lang="en-US" altLang="zh-CN" sz="2200" dirty="0">
                <a:ea typeface="宋体" panose="02010600030101010101" pitchFamily="2" charset="-122"/>
              </a:rPr>
              <a:t> to the </a:t>
            </a:r>
            <a:r>
              <a:rPr lang="en-US" altLang="zh-CN" sz="2200" i="1" dirty="0">
                <a:ea typeface="宋体" panose="02010600030101010101" pitchFamily="2" charset="-122"/>
              </a:rPr>
              <a:t>CLK</a:t>
            </a:r>
            <a:r>
              <a:rPr lang="en-US" altLang="zh-CN" sz="2200" dirty="0">
                <a:ea typeface="宋体" panose="02010600030101010101" pitchFamily="2" charset="-122"/>
              </a:rPr>
              <a:t> B input. Two inputs are provided that clear the count</a:t>
            </a:r>
            <a:r>
              <a:rPr lang="en-US" altLang="zh-CN" sz="2200" dirty="0" smtClean="0">
                <a:ea typeface="宋体" panose="02010600030101010101" pitchFamily="2" charset="-122"/>
              </a:rPr>
              <a:t>.</a:t>
            </a:r>
            <a:endParaRPr lang="en-US" altLang="zh-CN" sz="2200" dirty="0">
              <a:ea typeface="宋体" panose="02010600030101010101" pitchFamily="2" charset="-122"/>
            </a:endParaRPr>
          </a:p>
        </p:txBody>
      </p:sp>
      <p:graphicFrame>
        <p:nvGraphicFramePr>
          <p:cNvPr id="2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976841"/>
              </p:ext>
            </p:extLst>
          </p:nvPr>
        </p:nvGraphicFramePr>
        <p:xfrm>
          <a:off x="2685728" y="4149080"/>
          <a:ext cx="5410200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63" name="CorelDRAW" r:id="rId3" imgW="3737490" imgH="1630152" progId="CorelDRAW.Graphic.13">
                  <p:embed/>
                </p:oleObj>
              </mc:Choice>
              <mc:Fallback>
                <p:oleObj name="CorelDRAW" r:id="rId3" imgW="3737490" imgH="1630152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5728" y="4149080"/>
                        <a:ext cx="5410200" cy="236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2152328" y="4955530"/>
            <a:ext cx="5159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1200" i="1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CLK </a:t>
            </a:r>
            <a:r>
              <a:rPr lang="en-US" altLang="zh-CN" sz="1200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344541" y="5298430"/>
            <a:ext cx="1524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1200" i="1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1200" baseline="-25000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3382641" y="4549130"/>
            <a:ext cx="1190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1200" i="1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1200" baseline="-25000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3884291" y="6509693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i="1">
                <a:solidFill>
                  <a:srgbClr val="FF0000"/>
                </a:solidFill>
                <a:ea typeface="宋体" panose="02010600030101010101" pitchFamily="2" charset="-122"/>
              </a:rPr>
              <a:t>Q</a:t>
            </a:r>
            <a:r>
              <a:rPr lang="en-US" altLang="zh-CN" sz="1200" baseline="-25000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3457253" y="4942830"/>
            <a:ext cx="1016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1200" i="1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4678041" y="4942830"/>
            <a:ext cx="1016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1200" i="1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5906766" y="4942830"/>
            <a:ext cx="1016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1200" i="1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4593903" y="4549130"/>
            <a:ext cx="1190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1200" i="1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1200" baseline="-25000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5813103" y="4549130"/>
            <a:ext cx="1190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1200" i="1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1200" baseline="-25000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4592316" y="5298430"/>
            <a:ext cx="1524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1200" i="1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1200" baseline="-25000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5811516" y="5298430"/>
            <a:ext cx="1524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1200" i="1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1200" baseline="-25000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5163816" y="6509693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i="1">
                <a:solidFill>
                  <a:srgbClr val="FF0000"/>
                </a:solidFill>
                <a:ea typeface="宋体" panose="02010600030101010101" pitchFamily="2" charset="-122"/>
              </a:rPr>
              <a:t>Q</a:t>
            </a:r>
            <a:r>
              <a:rPr lang="en-US" altLang="zh-CN" sz="1200" baseline="-2500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6419528" y="6509693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i="1">
                <a:solidFill>
                  <a:srgbClr val="FF0000"/>
                </a:solidFill>
                <a:ea typeface="宋体" panose="02010600030101010101" pitchFamily="2" charset="-122"/>
              </a:rPr>
              <a:t>Q</a:t>
            </a:r>
            <a:r>
              <a:rPr lang="en-US" altLang="zh-CN" sz="1200" baseline="-2500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7157716" y="4942830"/>
            <a:ext cx="1016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1200" i="1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7064053" y="4549130"/>
            <a:ext cx="1190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1200" i="1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1200" baseline="-25000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7062466" y="5298430"/>
            <a:ext cx="1524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1200" i="1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1200" baseline="-25000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7638728" y="6501755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i="1">
                <a:solidFill>
                  <a:srgbClr val="FF0000"/>
                </a:solidFill>
                <a:ea typeface="宋体" panose="02010600030101010101" pitchFamily="2" charset="-122"/>
              </a:rPr>
              <a:t>Q</a:t>
            </a:r>
            <a:r>
              <a:rPr lang="en-US" altLang="zh-CN" sz="1200" baseline="-25000">
                <a:solidFill>
                  <a:srgbClr val="FF0000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8" name="Rectangle 39"/>
          <p:cNvSpPr>
            <a:spLocks noChangeArrowheads="1"/>
          </p:cNvSpPr>
          <p:nvPr/>
        </p:nvSpPr>
        <p:spPr bwMode="auto">
          <a:xfrm>
            <a:off x="2152328" y="4239568"/>
            <a:ext cx="5159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1200" i="1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CLK </a:t>
            </a:r>
            <a:r>
              <a:rPr lang="en-US" altLang="zh-CN" sz="1200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9" name="Rectangle 41"/>
          <p:cNvSpPr>
            <a:spLocks noChangeArrowheads="1"/>
          </p:cNvSpPr>
          <p:nvPr/>
        </p:nvSpPr>
        <p:spPr bwMode="auto">
          <a:xfrm>
            <a:off x="2152328" y="5763568"/>
            <a:ext cx="5159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1200" i="1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RO </a:t>
            </a:r>
            <a:r>
              <a:rPr lang="en-US" altLang="zh-CN" sz="1200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(1)</a:t>
            </a:r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0" name="Rectangle 42"/>
          <p:cNvSpPr>
            <a:spLocks noChangeArrowheads="1"/>
          </p:cNvSpPr>
          <p:nvPr/>
        </p:nvSpPr>
        <p:spPr bwMode="auto">
          <a:xfrm>
            <a:off x="2152328" y="5992168"/>
            <a:ext cx="5159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1200" i="1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RO </a:t>
            </a:r>
            <a:r>
              <a:rPr lang="en-US" altLang="zh-CN" sz="1200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(2)</a:t>
            </a:r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1" name="Text Box 43"/>
          <p:cNvSpPr txBox="1">
            <a:spLocks noChangeArrowheads="1"/>
          </p:cNvSpPr>
          <p:nvPr/>
        </p:nvSpPr>
        <p:spPr bwMode="auto">
          <a:xfrm>
            <a:off x="323528" y="5717530"/>
            <a:ext cx="1676400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ea typeface="宋体" panose="02010600030101010101" pitchFamily="2" charset="-122"/>
              </a:rPr>
              <a:t>All J and K inputs are connected internally HIGH</a:t>
            </a:r>
          </a:p>
        </p:txBody>
      </p:sp>
    </p:spTree>
    <p:extLst>
      <p:ext uri="{BB962C8B-B14F-4D97-AF65-F5344CB8AC3E}">
        <p14:creationId xmlns:p14="http://schemas.microsoft.com/office/powerpoint/2010/main" val="323650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pitchFamily="2" charset="-122"/>
              </a:rPr>
              <a:t>Counters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68313" y="1773188"/>
            <a:ext cx="84963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b="1" dirty="0" smtClean="0">
                <a:ea typeface="宋体" charset="-122"/>
              </a:rPr>
              <a:t> Applications</a:t>
            </a:r>
            <a:endParaRPr lang="en-US" altLang="zh-CN" b="1" dirty="0" smtClean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 smtClean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</p:txBody>
      </p:sp>
      <p:sp>
        <p:nvSpPr>
          <p:cNvPr id="42" name="Text Box 8"/>
          <p:cNvSpPr txBox="1">
            <a:spLocks noChangeArrowheads="1"/>
          </p:cNvSpPr>
          <p:nvPr/>
        </p:nvSpPr>
        <p:spPr bwMode="auto">
          <a:xfrm>
            <a:off x="547936" y="2348880"/>
            <a:ext cx="784048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altLang="zh-CN" sz="2200" dirty="0" smtClean="0">
                <a:ea typeface="宋体" panose="02010600030101010101" pitchFamily="2" charset="-122"/>
              </a:rPr>
              <a:t> A Digital Clock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020" y="2508443"/>
            <a:ext cx="3024336" cy="1521739"/>
          </a:xfrm>
          <a:prstGeom prst="rect">
            <a:avLst/>
          </a:prstGeom>
        </p:spPr>
      </p:pic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619944" y="4077072"/>
            <a:ext cx="784048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altLang="zh-CN" sz="2200" dirty="0" smtClean="0">
                <a:ea typeface="宋体" panose="02010600030101010101" pitchFamily="2" charset="-122"/>
              </a:rPr>
              <a:t> Parking Control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4247956"/>
            <a:ext cx="2160240" cy="262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69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pitchFamily="2" charset="-122"/>
              </a:rPr>
              <a:t>Counters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68313" y="1773188"/>
            <a:ext cx="84963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b="1" dirty="0" smtClean="0">
                <a:ea typeface="宋体" charset="-122"/>
              </a:rPr>
              <a:t> Applications</a:t>
            </a:r>
            <a:endParaRPr lang="en-US" altLang="zh-CN" b="1" dirty="0" smtClean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 smtClean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</p:txBody>
      </p:sp>
      <p:sp>
        <p:nvSpPr>
          <p:cNvPr id="42" name="Text Box 8"/>
          <p:cNvSpPr txBox="1">
            <a:spLocks noChangeArrowheads="1"/>
          </p:cNvSpPr>
          <p:nvPr/>
        </p:nvSpPr>
        <p:spPr bwMode="auto">
          <a:xfrm>
            <a:off x="547936" y="2348880"/>
            <a:ext cx="784048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altLang="zh-CN" sz="2200" dirty="0" smtClean="0">
                <a:ea typeface="宋体" panose="02010600030101010101" pitchFamily="2" charset="-122"/>
              </a:rPr>
              <a:t> Parallel to Serial Data Conversion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987" y="2779767"/>
            <a:ext cx="6118373" cy="392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64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Assignment</a:t>
            </a:r>
          </a:p>
        </p:txBody>
      </p:sp>
      <p:sp>
        <p:nvSpPr>
          <p:cNvPr id="102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23850" y="1844675"/>
            <a:ext cx="8496300" cy="4479925"/>
          </a:xfrm>
        </p:spPr>
        <p:txBody>
          <a:bodyPr/>
          <a:lstStyle/>
          <a:p>
            <a:pPr>
              <a:defRPr/>
            </a:pPr>
            <a:r>
              <a:rPr lang="en-US" altLang="zh-CN" b="1" dirty="0" smtClean="0"/>
              <a:t>Assignment </a:t>
            </a:r>
            <a:r>
              <a:rPr lang="en-US" altLang="zh-CN" b="1" dirty="0" smtClean="0"/>
              <a:t>9 </a:t>
            </a:r>
            <a:r>
              <a:rPr lang="en-US" altLang="zh-CN" b="1" dirty="0" smtClean="0"/>
              <a:t>(</a:t>
            </a:r>
            <a:r>
              <a:rPr lang="en-US" altLang="zh-TW" dirty="0">
                <a:solidFill>
                  <a:srgbClr val="FF0000"/>
                </a:solidFill>
                <a:ea typeface="PMingLiU" pitchFamily="18" charset="-120"/>
              </a:rPr>
              <a:t>Due on </a:t>
            </a:r>
            <a:r>
              <a:rPr lang="en-US" altLang="zh-TW" dirty="0" smtClean="0">
                <a:solidFill>
                  <a:srgbClr val="FF0000"/>
                </a:solidFill>
                <a:ea typeface="PMingLiU" pitchFamily="18" charset="-120"/>
              </a:rPr>
              <a:t>5 May 2014</a:t>
            </a:r>
            <a:r>
              <a:rPr lang="en-US" altLang="zh-CN" b="1" dirty="0" smtClean="0"/>
              <a:t>)</a:t>
            </a:r>
            <a:endParaRPr lang="en-US" altLang="zh-CN" b="1" dirty="0"/>
          </a:p>
          <a:p>
            <a:pPr>
              <a:buFont typeface="Wingdings" pitchFamily="2" charset="2"/>
              <a:buChar char="ü"/>
              <a:defRPr/>
            </a:pPr>
            <a:r>
              <a:rPr lang="en-US" altLang="zh-CN" dirty="0" smtClean="0">
                <a:ea typeface="宋体" pitchFamily="2" charset="-122"/>
              </a:rPr>
              <a:t> PP.355</a:t>
            </a:r>
          </a:p>
          <a:p>
            <a:pPr marL="0" indent="0">
              <a:buNone/>
              <a:defRPr/>
            </a:pP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    2,4(</a:t>
            </a:r>
            <a:r>
              <a:rPr lang="en-US" altLang="zh-CN" dirty="0" err="1" smtClean="0">
                <a:ea typeface="宋体" pitchFamily="2" charset="-122"/>
              </a:rPr>
              <a:t>a,e</a:t>
            </a:r>
            <a:r>
              <a:rPr lang="en-US" altLang="zh-CN" dirty="0" smtClean="0">
                <a:ea typeface="宋体" pitchFamily="2" charset="-122"/>
              </a:rPr>
              <a:t>),6,9,12,16,18</a:t>
            </a:r>
            <a:r>
              <a:rPr lang="en-US" altLang="zh-CN" dirty="0">
                <a:ea typeface="宋体" pitchFamily="2" charset="-122"/>
              </a:rPr>
              <a:t>,</a:t>
            </a:r>
            <a:r>
              <a:rPr lang="en-US" altLang="zh-CN" dirty="0" smtClean="0">
                <a:ea typeface="宋体" pitchFamily="2" charset="-122"/>
              </a:rPr>
              <a:t>22(a),24(a),26,</a:t>
            </a:r>
          </a:p>
        </p:txBody>
      </p:sp>
    </p:spTree>
    <p:extLst>
      <p:ext uri="{BB962C8B-B14F-4D97-AF65-F5344CB8AC3E}">
        <p14:creationId xmlns:p14="http://schemas.microsoft.com/office/powerpoint/2010/main" val="328784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pitchFamily="2" charset="-122"/>
              </a:rPr>
              <a:t>Sequential Logic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68313" y="1773188"/>
            <a:ext cx="84963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b="1" dirty="0" smtClean="0">
                <a:ea typeface="宋体" charset="-122"/>
              </a:rPr>
              <a:t>Logic Diagram</a:t>
            </a:r>
            <a:endParaRPr lang="en-US" altLang="zh-CN" b="1" dirty="0">
              <a:ea typeface="宋体" charset="-122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364088" y="2420888"/>
            <a:ext cx="2377751" cy="1941173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rgbClr val="FFCCFF"/>
              </a:gs>
            </a:gsLst>
            <a:lin ang="5400000" scaled="1"/>
          </a:gra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endParaRPr kumimoji="1" lang="en-US" altLang="zh-CN" sz="2400" b="1" dirty="0" smtClean="0">
              <a:solidFill>
                <a:srgbClr val="FF33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rgbClr val="FF33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Combinational </a:t>
            </a:r>
            <a:r>
              <a:rPr kumimoji="1" lang="en-US" altLang="zh-CN" sz="2400" b="1" dirty="0">
                <a:solidFill>
                  <a:srgbClr val="FF33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Logic</a:t>
            </a:r>
          </a:p>
          <a:p>
            <a:pPr algn="ctr">
              <a:spcBef>
                <a:spcPct val="50000"/>
              </a:spcBef>
            </a:pPr>
            <a:endParaRPr kumimoji="1" lang="en-US" altLang="zh-CN" sz="2400" b="1" dirty="0">
              <a:solidFill>
                <a:srgbClr val="FF33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362735" y="4365104"/>
            <a:ext cx="2378361" cy="1571842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rgbClr val="FFCCFF"/>
              </a:gs>
            </a:gsLst>
            <a:lin ang="5400000" scaled="1"/>
          </a:gra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endParaRPr kumimoji="1" lang="en-US" altLang="zh-CN" sz="2400" b="1" dirty="0" smtClean="0">
              <a:solidFill>
                <a:srgbClr val="FF33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rgbClr val="FF33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Memory</a:t>
            </a:r>
          </a:p>
          <a:p>
            <a:pPr algn="ctr">
              <a:spcBef>
                <a:spcPct val="50000"/>
              </a:spcBef>
            </a:pPr>
            <a:endParaRPr kumimoji="1" lang="en-US" altLang="zh-CN" sz="2400" b="1" dirty="0">
              <a:solidFill>
                <a:srgbClr val="FF33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4139952" y="2564904"/>
            <a:ext cx="1219200" cy="863600"/>
            <a:chOff x="2544" y="1104"/>
            <a:chExt cx="768" cy="544"/>
          </a:xfrm>
        </p:grpSpPr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2976" y="1248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 b="1">
                <a:cs typeface="Times New Roman" panose="02020603050405020304" pitchFamily="18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976" y="1488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 b="1">
                <a:cs typeface="Times New Roman" panose="02020603050405020304" pitchFamily="18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3120" y="129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 b="1">
                <a:cs typeface="Times New Roman" panose="02020603050405020304" pitchFamily="18" charset="0"/>
              </a:endParaRP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544" y="1104"/>
              <a:ext cx="336" cy="5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rgbClr val="FFCC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 dirty="0">
                  <a:ea typeface="隶书" panose="020105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kumimoji="1" lang="en-US" altLang="zh-CN" sz="2000" b="1" baseline="-25000" dirty="0">
                  <a:ea typeface="隶书" panose="02010509060101010101" pitchFamily="49" charset="-122"/>
                  <a:cs typeface="Times New Roman" panose="02020603050405020304" pitchFamily="18" charset="0"/>
                </a:rPr>
                <a:t>1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sz="2000" b="1" dirty="0">
                  <a:ea typeface="隶书" panose="020105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kumimoji="1" lang="en-US" altLang="zh-CN" sz="2000" b="1" baseline="-25000" dirty="0">
                  <a:ea typeface="隶书" panose="020105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000" b="1" dirty="0">
                  <a:ea typeface="隶书" panose="02010509060101010101" pitchFamily="49" charset="-122"/>
                  <a:cs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7740352" y="2564904"/>
            <a:ext cx="1295400" cy="863600"/>
            <a:chOff x="3840" y="1104"/>
            <a:chExt cx="816" cy="544"/>
          </a:xfrm>
        </p:grpSpPr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840" y="1248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 b="1">
                <a:cs typeface="Times New Roman" panose="02020603050405020304" pitchFamily="18" charset="0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3840" y="1488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 b="1">
                <a:cs typeface="Times New Roman" panose="02020603050405020304" pitchFamily="18" charset="0"/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3984" y="129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 b="1">
                <a:cs typeface="Times New Roman" panose="02020603050405020304" pitchFamily="18" charset="0"/>
              </a:endParaRPr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4320" y="1104"/>
              <a:ext cx="336" cy="5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rgbClr val="FFCC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ea typeface="隶书" panose="02010509060101010101" pitchFamily="49" charset="-122"/>
                  <a:cs typeface="Times New Roman" panose="02020603050405020304" pitchFamily="18" charset="0"/>
                </a:rPr>
                <a:t>y</a:t>
              </a:r>
              <a:r>
                <a:rPr kumimoji="1" lang="en-US" altLang="zh-CN" sz="2000" b="1" baseline="-25000">
                  <a:ea typeface="隶书" panose="02010509060101010101" pitchFamily="49" charset="-122"/>
                  <a:cs typeface="Times New Roman" panose="02020603050405020304" pitchFamily="18" charset="0"/>
                </a:rPr>
                <a:t>1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ea typeface="隶书" panose="02010509060101010101" pitchFamily="49" charset="-122"/>
                  <a:cs typeface="Times New Roman" panose="02020603050405020304" pitchFamily="18" charset="0"/>
                </a:rPr>
                <a:t>y</a:t>
              </a:r>
              <a:r>
                <a:rPr kumimoji="1" lang="en-US" altLang="zh-CN" sz="2000" b="1" baseline="-25000">
                  <a:ea typeface="隶书" panose="020105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kumimoji="1" lang="en-US" altLang="zh-CN" sz="2000" b="1">
                  <a:ea typeface="隶书" panose="02010509060101010101" pitchFamily="49" charset="-122"/>
                  <a:cs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20" name="Group 16"/>
          <p:cNvGrpSpPr>
            <a:grpSpLocks/>
          </p:cNvGrpSpPr>
          <p:nvPr/>
        </p:nvGrpSpPr>
        <p:grpSpPr bwMode="auto">
          <a:xfrm>
            <a:off x="4274232" y="3811438"/>
            <a:ext cx="1066800" cy="1701800"/>
            <a:chOff x="2640" y="2064"/>
            <a:chExt cx="672" cy="1072"/>
          </a:xfrm>
        </p:grpSpPr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3120" y="2304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 b="1">
                <a:cs typeface="Times New Roman" panose="02020603050405020304" pitchFamily="18" charset="0"/>
              </a:endParaRP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3024" y="206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 b="1">
                <a:cs typeface="Times New Roman" panose="02020603050405020304" pitchFamily="18" charset="0"/>
              </a:endParaRPr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3120" y="2304"/>
              <a:ext cx="0" cy="4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 b="1">
                <a:cs typeface="Times New Roman" panose="02020603050405020304" pitchFamily="18" charset="0"/>
              </a:endParaRPr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3120" y="2784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 b="1">
                <a:cs typeface="Times New Roman" panose="02020603050405020304" pitchFamily="18" charset="0"/>
              </a:endParaRPr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3024" y="2064"/>
              <a:ext cx="0" cy="96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 b="1">
                <a:cs typeface="Times New Roman" panose="02020603050405020304" pitchFamily="18" charset="0"/>
              </a:endParaRPr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>
              <a:off x="3024" y="302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 b="1">
                <a:cs typeface="Times New Roman" panose="02020603050405020304" pitchFamily="18" charset="0"/>
              </a:endParaRPr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>
              <a:off x="3168" y="2832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 b="1">
                <a:cs typeface="Times New Roman" panose="02020603050405020304" pitchFamily="18" charset="0"/>
              </a:endParaRPr>
            </a:p>
          </p:txBody>
        </p:sp>
        <p:sp>
          <p:nvSpPr>
            <p:cNvPr id="28" name="Text Box 24"/>
            <p:cNvSpPr txBox="1">
              <a:spLocks noChangeArrowheads="1"/>
            </p:cNvSpPr>
            <p:nvPr/>
          </p:nvSpPr>
          <p:spPr bwMode="auto">
            <a:xfrm>
              <a:off x="2640" y="2592"/>
              <a:ext cx="336" cy="5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rgbClr val="FFCC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ea typeface="隶书" panose="02010509060101010101" pitchFamily="49" charset="-122"/>
                  <a:cs typeface="Times New Roman" panose="02020603050405020304" pitchFamily="18" charset="0"/>
                </a:rPr>
                <a:t>q</a:t>
              </a:r>
              <a:r>
                <a:rPr kumimoji="1" lang="en-US" altLang="zh-CN" sz="2000" b="1" baseline="-25000">
                  <a:ea typeface="隶书" panose="02010509060101010101" pitchFamily="49" charset="-122"/>
                  <a:cs typeface="Times New Roman" panose="02020603050405020304" pitchFamily="18" charset="0"/>
                </a:rPr>
                <a:t>1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ea typeface="隶书" panose="02010509060101010101" pitchFamily="49" charset="-122"/>
                  <a:cs typeface="Times New Roman" panose="02020603050405020304" pitchFamily="18" charset="0"/>
                </a:rPr>
                <a:t>q</a:t>
              </a:r>
              <a:r>
                <a:rPr kumimoji="1" lang="en-US" altLang="zh-CN" sz="2000" b="1" baseline="-25000">
                  <a:ea typeface="隶书" panose="02010509060101010101" pitchFamily="49" charset="-122"/>
                  <a:cs typeface="Times New Roman" panose="02020603050405020304" pitchFamily="18" charset="0"/>
                </a:rPr>
                <a:t>l</a:t>
              </a:r>
              <a:r>
                <a:rPr kumimoji="1" lang="en-US" altLang="zh-CN" sz="2000" b="1">
                  <a:ea typeface="隶书" panose="02010509060101010101" pitchFamily="49" charset="-122"/>
                  <a:cs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29" name="Group 25"/>
          <p:cNvGrpSpPr>
            <a:grpSpLocks/>
          </p:cNvGrpSpPr>
          <p:nvPr/>
        </p:nvGrpSpPr>
        <p:grpSpPr bwMode="auto">
          <a:xfrm>
            <a:off x="7740352" y="3815432"/>
            <a:ext cx="1219200" cy="1701800"/>
            <a:chOff x="3840" y="2064"/>
            <a:chExt cx="768" cy="1072"/>
          </a:xfrm>
        </p:grpSpPr>
        <p:sp>
          <p:nvSpPr>
            <p:cNvPr id="30" name="Line 26"/>
            <p:cNvSpPr>
              <a:spLocks noChangeShapeType="1"/>
            </p:cNvSpPr>
            <p:nvPr/>
          </p:nvSpPr>
          <p:spPr bwMode="auto">
            <a:xfrm>
              <a:off x="3840" y="2304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 b="1">
                <a:cs typeface="Times New Roman" panose="02020603050405020304" pitchFamily="18" charset="0"/>
              </a:endParaRPr>
            </a:p>
          </p:txBody>
        </p:sp>
        <p:sp>
          <p:nvSpPr>
            <p:cNvPr id="31" name="Line 27"/>
            <p:cNvSpPr>
              <a:spLocks noChangeShapeType="1"/>
            </p:cNvSpPr>
            <p:nvPr/>
          </p:nvSpPr>
          <p:spPr bwMode="auto">
            <a:xfrm>
              <a:off x="3840" y="2064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 b="1">
                <a:cs typeface="Times New Roman" panose="02020603050405020304" pitchFamily="18" charset="0"/>
              </a:endParaRPr>
            </a:p>
          </p:txBody>
        </p:sp>
        <p:sp>
          <p:nvSpPr>
            <p:cNvPr id="32" name="Line 28"/>
            <p:cNvSpPr>
              <a:spLocks noChangeShapeType="1"/>
            </p:cNvSpPr>
            <p:nvPr/>
          </p:nvSpPr>
          <p:spPr bwMode="auto">
            <a:xfrm>
              <a:off x="4032" y="2304"/>
              <a:ext cx="0" cy="4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 b="1">
                <a:cs typeface="Times New Roman" panose="02020603050405020304" pitchFamily="18" charset="0"/>
              </a:endParaRPr>
            </a:p>
          </p:txBody>
        </p: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>
              <a:off x="3840" y="2784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 b="1">
                <a:cs typeface="Times New Roman" panose="02020603050405020304" pitchFamily="18" charset="0"/>
              </a:endParaRPr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>
              <a:off x="4176" y="2064"/>
              <a:ext cx="0" cy="96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 b="1">
                <a:cs typeface="Times New Roman" panose="02020603050405020304" pitchFamily="18" charset="0"/>
              </a:endParaRPr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3840" y="3024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 b="1">
                <a:cs typeface="Times New Roman" panose="02020603050405020304" pitchFamily="18" charset="0"/>
              </a:endParaRPr>
            </a:p>
          </p:txBody>
        </p:sp>
        <p:sp>
          <p:nvSpPr>
            <p:cNvPr id="37" name="Line 32"/>
            <p:cNvSpPr>
              <a:spLocks noChangeShapeType="1"/>
            </p:cNvSpPr>
            <p:nvPr/>
          </p:nvSpPr>
          <p:spPr bwMode="auto">
            <a:xfrm>
              <a:off x="3984" y="2832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 b="1">
                <a:cs typeface="Times New Roman" panose="02020603050405020304" pitchFamily="18" charset="0"/>
              </a:endParaRPr>
            </a:p>
          </p:txBody>
        </p:sp>
        <p:sp>
          <p:nvSpPr>
            <p:cNvPr id="38" name="Text Box 33"/>
            <p:cNvSpPr txBox="1">
              <a:spLocks noChangeArrowheads="1"/>
            </p:cNvSpPr>
            <p:nvPr/>
          </p:nvSpPr>
          <p:spPr bwMode="auto">
            <a:xfrm>
              <a:off x="4272" y="2592"/>
              <a:ext cx="336" cy="5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rgbClr val="FFCC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ea typeface="隶书" panose="02010509060101010101" pitchFamily="49" charset="-122"/>
                  <a:cs typeface="Times New Roman" panose="02020603050405020304" pitchFamily="18" charset="0"/>
                </a:rPr>
                <a:t>z</a:t>
              </a:r>
              <a:r>
                <a:rPr kumimoji="1" lang="en-US" altLang="zh-CN" sz="2000" b="1" baseline="-25000">
                  <a:ea typeface="隶书" panose="02010509060101010101" pitchFamily="49" charset="-122"/>
                  <a:cs typeface="Times New Roman" panose="02020603050405020304" pitchFamily="18" charset="0"/>
                </a:rPr>
                <a:t>1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ea typeface="隶书" panose="02010509060101010101" pitchFamily="49" charset="-122"/>
                  <a:cs typeface="Times New Roman" panose="02020603050405020304" pitchFamily="18" charset="0"/>
                </a:rPr>
                <a:t>z</a:t>
              </a:r>
              <a:r>
                <a:rPr kumimoji="1" lang="en-US" altLang="zh-CN" sz="2000" b="1" baseline="-25000">
                  <a:ea typeface="隶书" panose="020105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kumimoji="1" lang="en-US" altLang="zh-CN" sz="2000" b="1">
                  <a:ea typeface="隶书" panose="02010509060101010101" pitchFamily="49" charset="-122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467544" y="3183219"/>
            <a:ext cx="205740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CC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FF0000"/>
                </a:solidFill>
                <a:ea typeface="隶书" panose="02010509060101010101" pitchFamily="49" charset="-122"/>
                <a:cs typeface="Times New Roman" panose="02020603050405020304" pitchFamily="18" charset="0"/>
              </a:rPr>
              <a:t>Y = F[X,Q]</a:t>
            </a:r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467544" y="3869019"/>
            <a:ext cx="281940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CC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0000CC"/>
                </a:solidFill>
                <a:ea typeface="隶书" panose="02010509060101010101" pitchFamily="49" charset="-122"/>
                <a:cs typeface="Times New Roman" panose="02020603050405020304" pitchFamily="18" charset="0"/>
              </a:rPr>
              <a:t>Z = G[X,Q]</a:t>
            </a:r>
          </a:p>
        </p:txBody>
      </p: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467544" y="4631019"/>
            <a:ext cx="251460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CC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ea typeface="隶书" panose="02010509060101010101" pitchFamily="49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000" b="1" baseline="30000">
                <a:ea typeface="隶书" panose="02010509060101010101" pitchFamily="49" charset="-122"/>
                <a:cs typeface="Times New Roman" panose="02020603050405020304" pitchFamily="18" charset="0"/>
              </a:rPr>
              <a:t>n+1</a:t>
            </a:r>
            <a:r>
              <a:rPr kumimoji="1" lang="en-US" altLang="zh-CN" sz="2000" b="1">
                <a:ea typeface="隶书" panose="02010509060101010101" pitchFamily="49" charset="-122"/>
                <a:cs typeface="Times New Roman" panose="02020603050405020304" pitchFamily="18" charset="0"/>
              </a:rPr>
              <a:t> = H[Z,Q</a:t>
            </a:r>
            <a:r>
              <a:rPr kumimoji="1" lang="en-US" altLang="zh-CN" sz="2000" b="1" baseline="30000">
                <a:ea typeface="隶书" panose="020105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b="1">
                <a:ea typeface="隶书" panose="02010509060101010101" pitchFamily="49" charset="-122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2267744" y="3140968"/>
            <a:ext cx="205740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CC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FF0000"/>
                </a:solidFill>
                <a:ea typeface="隶书" panose="02010509060101010101" pitchFamily="49" charset="-122"/>
                <a:cs typeface="Times New Roman" panose="02020603050405020304" pitchFamily="18" charset="0"/>
              </a:rPr>
              <a:t>Output Exp.</a:t>
            </a:r>
          </a:p>
        </p:txBody>
      </p:sp>
      <p:sp>
        <p:nvSpPr>
          <p:cNvPr id="45" name="Text Box 44"/>
          <p:cNvSpPr txBox="1">
            <a:spLocks noChangeArrowheads="1"/>
          </p:cNvSpPr>
          <p:nvPr/>
        </p:nvSpPr>
        <p:spPr bwMode="auto">
          <a:xfrm>
            <a:off x="2267744" y="4631019"/>
            <a:ext cx="205740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CC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 dirty="0">
                <a:ea typeface="隶书" panose="02010509060101010101" pitchFamily="49" charset="-122"/>
                <a:cs typeface="Times New Roman" panose="02020603050405020304" pitchFamily="18" charset="0"/>
              </a:rPr>
              <a:t>State Exp.</a:t>
            </a:r>
          </a:p>
        </p:txBody>
      </p:sp>
      <p:sp>
        <p:nvSpPr>
          <p:cNvPr id="47" name="Text Box 46"/>
          <p:cNvSpPr txBox="1">
            <a:spLocks noChangeArrowheads="1"/>
          </p:cNvSpPr>
          <p:nvPr/>
        </p:nvSpPr>
        <p:spPr bwMode="auto">
          <a:xfrm>
            <a:off x="2267744" y="3846902"/>
            <a:ext cx="2786063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CC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0000CC"/>
                </a:solidFill>
                <a:ea typeface="隶书" panose="02010509060101010101" pitchFamily="49" charset="-122"/>
                <a:cs typeface="Times New Roman" panose="02020603050405020304" pitchFamily="18" charset="0"/>
              </a:rPr>
              <a:t>Excitation Exp.</a:t>
            </a:r>
          </a:p>
        </p:txBody>
      </p:sp>
    </p:spTree>
    <p:extLst>
      <p:ext uri="{BB962C8B-B14F-4D97-AF65-F5344CB8AC3E}">
        <p14:creationId xmlns:p14="http://schemas.microsoft.com/office/powerpoint/2010/main" val="317322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pitchFamily="2" charset="-122"/>
              </a:rPr>
              <a:t>Sequential Logic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68313" y="1773188"/>
            <a:ext cx="84963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b="1" dirty="0" smtClean="0">
                <a:ea typeface="宋体" charset="-122"/>
              </a:rPr>
              <a:t>Analysis of the Sequential Logic</a:t>
            </a:r>
            <a:endParaRPr lang="en-US" altLang="zh-CN" b="1" dirty="0">
              <a:ea typeface="宋体" charset="-122"/>
            </a:endParaRPr>
          </a:p>
        </p:txBody>
      </p:sp>
      <p:sp>
        <p:nvSpPr>
          <p:cNvPr id="43" name="Text Box 2"/>
          <p:cNvSpPr txBox="1">
            <a:spLocks noChangeArrowheads="1"/>
          </p:cNvSpPr>
          <p:nvPr/>
        </p:nvSpPr>
        <p:spPr bwMode="auto">
          <a:xfrm>
            <a:off x="827584" y="2247255"/>
            <a:ext cx="79822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Procedure:</a:t>
            </a:r>
          </a:p>
        </p:txBody>
      </p:sp>
      <p:sp>
        <p:nvSpPr>
          <p:cNvPr id="44" name="Text Box 2"/>
          <p:cNvSpPr txBox="1">
            <a:spLocks noChangeArrowheads="1"/>
          </p:cNvSpPr>
          <p:nvPr/>
        </p:nvSpPr>
        <p:spPr bwMode="auto">
          <a:xfrm>
            <a:off x="755576" y="2679303"/>
            <a:ext cx="7982272" cy="3637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Tx/>
              <a:buAutoNum type="arabicPeriod"/>
            </a:pPr>
            <a:r>
              <a:rPr kumimoji="1" lang="en-US" altLang="zh-CN" sz="2400" dirty="0" smtClean="0">
                <a:ea typeface="楷体_GB2312" pitchFamily="49" charset="-122"/>
              </a:rPr>
              <a:t> Write </a:t>
            </a:r>
            <a:r>
              <a:rPr kumimoji="1" lang="en-US" altLang="zh-CN" sz="2400" dirty="0">
                <a:ea typeface="楷体_GB2312" pitchFamily="49" charset="-122"/>
              </a:rPr>
              <a:t>down the clock and excitation expressions for each </a:t>
            </a:r>
            <a:r>
              <a:rPr kumimoji="1" lang="en-US" altLang="zh-CN" sz="2400" dirty="0" smtClean="0">
                <a:ea typeface="楷体_GB2312" pitchFamily="49" charset="-122"/>
              </a:rPr>
              <a:t>FF.</a:t>
            </a:r>
          </a:p>
          <a:p>
            <a:pPr algn="just">
              <a:lnSpc>
                <a:spcPct val="120000"/>
              </a:lnSpc>
              <a:buFontTx/>
              <a:buAutoNum type="arabicPeriod"/>
            </a:pPr>
            <a:r>
              <a:rPr kumimoji="1" lang="en-US" altLang="zh-CN" sz="2400" dirty="0" smtClean="0">
                <a:ea typeface="楷体_GB2312" pitchFamily="49" charset="-122"/>
              </a:rPr>
              <a:t> Get </a:t>
            </a:r>
            <a:r>
              <a:rPr kumimoji="1" lang="en-US" altLang="zh-CN" sz="2400" dirty="0">
                <a:ea typeface="楷体_GB2312" pitchFamily="49" charset="-122"/>
              </a:rPr>
              <a:t>their state expressions by replacing the </a:t>
            </a:r>
            <a:r>
              <a:rPr kumimoji="1" lang="en-US" altLang="zh-CN" sz="2400" dirty="0" smtClean="0">
                <a:ea typeface="楷体_GB2312" pitchFamily="49" charset="-122"/>
              </a:rPr>
              <a:t>logic expression for </a:t>
            </a:r>
            <a:r>
              <a:rPr kumimoji="1" lang="en-US" altLang="zh-CN" sz="2400" dirty="0">
                <a:ea typeface="楷体_GB2312" pitchFamily="49" charset="-122"/>
              </a:rPr>
              <a:t>the FF with its excitation expression</a:t>
            </a:r>
            <a:r>
              <a:rPr kumimoji="1" lang="en-US" altLang="zh-CN" sz="2400" dirty="0" smtClean="0">
                <a:ea typeface="楷体_GB2312" pitchFamily="49" charset="-122"/>
              </a:rPr>
              <a:t>.</a:t>
            </a:r>
            <a:endParaRPr kumimoji="1" lang="en-US" altLang="zh-CN" sz="2400" dirty="0"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2400" dirty="0">
                <a:ea typeface="楷体_GB2312" pitchFamily="49" charset="-122"/>
              </a:rPr>
              <a:t>3. Write down the output </a:t>
            </a:r>
            <a:r>
              <a:rPr kumimoji="1" lang="en-US" altLang="zh-CN" sz="2400" dirty="0" smtClean="0">
                <a:ea typeface="楷体_GB2312" pitchFamily="49" charset="-122"/>
              </a:rPr>
              <a:t>expression.</a:t>
            </a:r>
          </a:p>
          <a:p>
            <a:pPr algn="just">
              <a:lnSpc>
                <a:spcPct val="120000"/>
              </a:lnSpc>
            </a:pPr>
            <a:r>
              <a:rPr kumimoji="1" lang="en-US" altLang="zh-CN" sz="2400" dirty="0" smtClean="0">
                <a:ea typeface="楷体_GB2312" pitchFamily="49" charset="-122"/>
              </a:rPr>
              <a:t>4. Assume </a:t>
            </a:r>
            <a:r>
              <a:rPr kumimoji="1" lang="en-US" altLang="zh-CN" sz="2400" dirty="0">
                <a:ea typeface="楷体_GB2312" pitchFamily="49" charset="-122"/>
              </a:rPr>
              <a:t>the </a:t>
            </a:r>
            <a:r>
              <a:rPr kumimoji="1" lang="en-US" altLang="zh-CN" sz="2400" dirty="0">
                <a:solidFill>
                  <a:srgbClr val="FF0000"/>
                </a:solidFill>
                <a:ea typeface="楷体_GB2312" pitchFamily="49" charset="-122"/>
              </a:rPr>
              <a:t>present state</a:t>
            </a:r>
            <a:r>
              <a:rPr kumimoji="1" lang="en-US" altLang="zh-CN" sz="2400" dirty="0">
                <a:ea typeface="楷体_GB2312" pitchFamily="49" charset="-122"/>
              </a:rPr>
              <a:t>, and analyze the </a:t>
            </a:r>
            <a:r>
              <a:rPr kumimoji="1" lang="en-US" altLang="zh-CN" sz="2400" dirty="0">
                <a:solidFill>
                  <a:srgbClr val="0000CC"/>
                </a:solidFill>
                <a:ea typeface="楷体_GB2312" pitchFamily="49" charset="-122"/>
              </a:rPr>
              <a:t>next state</a:t>
            </a:r>
            <a:r>
              <a:rPr kumimoji="1" lang="en-US" altLang="zh-CN" sz="2400" dirty="0">
                <a:ea typeface="楷体_GB2312" pitchFamily="49" charset="-122"/>
              </a:rPr>
              <a:t>, and draw its state </a:t>
            </a:r>
            <a:r>
              <a:rPr kumimoji="1" lang="en-US" altLang="zh-CN" sz="2400" dirty="0" smtClean="0">
                <a:ea typeface="楷体_GB2312" pitchFamily="49" charset="-122"/>
              </a:rPr>
              <a:t>diagram/</a:t>
            </a:r>
            <a:r>
              <a:rPr kumimoji="1" lang="en-US" altLang="zh-CN" sz="2400" dirty="0" smtClean="0">
                <a:solidFill>
                  <a:srgbClr val="9900CC"/>
                </a:solidFill>
                <a:ea typeface="楷体_GB2312" pitchFamily="49" charset="-122"/>
              </a:rPr>
              <a:t>state </a:t>
            </a:r>
            <a:r>
              <a:rPr kumimoji="1" lang="en-US" altLang="zh-CN" sz="2400" dirty="0">
                <a:solidFill>
                  <a:srgbClr val="9900CC"/>
                </a:solidFill>
                <a:ea typeface="楷体_GB2312" pitchFamily="49" charset="-122"/>
              </a:rPr>
              <a:t>sequence </a:t>
            </a:r>
            <a:r>
              <a:rPr kumimoji="1" lang="en-US" altLang="zh-CN" sz="2400" dirty="0" smtClean="0">
                <a:solidFill>
                  <a:srgbClr val="9900CC"/>
                </a:solidFill>
                <a:ea typeface="楷体_GB2312" pitchFamily="49" charset="-122"/>
              </a:rPr>
              <a:t>table</a:t>
            </a:r>
            <a:r>
              <a:rPr kumimoji="1" lang="en-US" altLang="zh-CN" sz="2400" dirty="0">
                <a:ea typeface="楷体_GB2312" pitchFamily="49" charset="-122"/>
              </a:rPr>
              <a:t> </a:t>
            </a:r>
            <a:r>
              <a:rPr kumimoji="1" lang="en-US" altLang="zh-CN" sz="2400" dirty="0" smtClean="0">
                <a:ea typeface="楷体_GB2312" pitchFamily="49" charset="-122"/>
              </a:rPr>
              <a:t>or </a:t>
            </a:r>
            <a:r>
              <a:rPr kumimoji="1" lang="en-US" altLang="zh-CN" sz="2400" dirty="0">
                <a:ea typeface="楷体_GB2312" pitchFamily="49" charset="-122"/>
              </a:rPr>
              <a:t>its timing </a:t>
            </a:r>
            <a:r>
              <a:rPr kumimoji="1" lang="en-US" altLang="zh-CN" sz="2400" dirty="0" smtClean="0">
                <a:ea typeface="楷体_GB2312" pitchFamily="49" charset="-122"/>
              </a:rPr>
              <a:t>diagram.</a:t>
            </a:r>
          </a:p>
          <a:p>
            <a:pPr algn="just">
              <a:lnSpc>
                <a:spcPct val="120000"/>
              </a:lnSpc>
            </a:pPr>
            <a:r>
              <a:rPr kumimoji="1" lang="en-US" altLang="zh-CN" sz="2400" dirty="0">
                <a:ea typeface="楷体_GB2312" pitchFamily="49" charset="-122"/>
              </a:rPr>
              <a:t>5. Determine the logic function of the logic diagram</a:t>
            </a:r>
            <a:r>
              <a:rPr kumimoji="1" lang="en-US" altLang="zh-CN" sz="2400" dirty="0" smtClean="0">
                <a:ea typeface="楷体_GB2312" pitchFamily="49" charset="-122"/>
              </a:rPr>
              <a:t>.</a:t>
            </a:r>
            <a:endParaRPr kumimoji="1" lang="en-US" altLang="zh-CN" sz="2400" dirty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491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pitchFamily="2" charset="-122"/>
              </a:rPr>
              <a:t>Counters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68313" y="1773188"/>
            <a:ext cx="84963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b="1" dirty="0" smtClean="0">
                <a:ea typeface="宋体" charset="-122"/>
              </a:rPr>
              <a:t>Analysis of the Sequential Logic</a:t>
            </a:r>
            <a:endParaRPr lang="en-US" altLang="zh-CN" b="1" dirty="0">
              <a:ea typeface="宋体" charset="-122"/>
            </a:endParaRPr>
          </a:p>
        </p:txBody>
      </p:sp>
      <p:sp>
        <p:nvSpPr>
          <p:cNvPr id="7" name="WordArt 31"/>
          <p:cNvSpPr>
            <a:spLocks noChangeArrowheads="1" noChangeShapeType="1" noTextEdit="1"/>
          </p:cNvSpPr>
          <p:nvPr/>
        </p:nvSpPr>
        <p:spPr bwMode="auto">
          <a:xfrm>
            <a:off x="971600" y="2259657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800" kern="10" dirty="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 panose="020B0806030902050204" pitchFamily="34" charset="0"/>
              </a:rPr>
              <a:t>Example</a:t>
            </a:r>
            <a:endParaRPr lang="zh-CN" altLang="en-US" sz="2800" kern="10" dirty="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pic>
        <p:nvPicPr>
          <p:cNvPr id="8" name="Picture 4" descr="9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717032"/>
            <a:ext cx="475252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910208" y="2780928"/>
            <a:ext cx="79822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宋体" panose="02010600030101010101" pitchFamily="2" charset="-122"/>
              </a:rPr>
              <a:t>What’s the function of the following logic diagram?</a:t>
            </a:r>
          </a:p>
        </p:txBody>
      </p:sp>
    </p:spTree>
    <p:extLst>
      <p:ext uri="{BB962C8B-B14F-4D97-AF65-F5344CB8AC3E}">
        <p14:creationId xmlns:p14="http://schemas.microsoft.com/office/powerpoint/2010/main" val="370370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pitchFamily="2" charset="-122"/>
              </a:rPr>
              <a:t>Counters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68313" y="1773188"/>
            <a:ext cx="84963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b="1" dirty="0" smtClean="0">
                <a:ea typeface="宋体" charset="-122"/>
              </a:rPr>
              <a:t>Analysis of the Sequential Logic</a:t>
            </a:r>
            <a:endParaRPr lang="en-US" altLang="zh-CN" b="1" dirty="0">
              <a:ea typeface="宋体" charset="-122"/>
            </a:endParaRPr>
          </a:p>
        </p:txBody>
      </p:sp>
      <p:sp>
        <p:nvSpPr>
          <p:cNvPr id="7" name="WordArt 31"/>
          <p:cNvSpPr>
            <a:spLocks noChangeArrowheads="1" noChangeShapeType="1" noTextEdit="1"/>
          </p:cNvSpPr>
          <p:nvPr/>
        </p:nvSpPr>
        <p:spPr bwMode="auto">
          <a:xfrm>
            <a:off x="971600" y="2259657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800" kern="10" dirty="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 panose="020B0806030902050204" pitchFamily="34" charset="0"/>
              </a:rPr>
              <a:t>Example</a:t>
            </a:r>
            <a:endParaRPr lang="zh-CN" altLang="en-US" sz="2800" kern="10" dirty="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910208" y="2780928"/>
            <a:ext cx="79822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AutoNum type="arabicPeriod"/>
            </a:pPr>
            <a:r>
              <a:rPr kumimoji="1" lang="en-US" altLang="zh-CN" sz="2400" dirty="0">
                <a:ea typeface="楷体_GB2312" pitchFamily="49" charset="-122"/>
              </a:rPr>
              <a:t>Write down the clock and excitation expressions for each FF.</a:t>
            </a:r>
            <a:endParaRPr kumimoji="1" lang="zh-CN" altLang="en-US" sz="2400" dirty="0">
              <a:ea typeface="楷体_GB2312" pitchFamily="49" charset="-122"/>
            </a:endParaRPr>
          </a:p>
        </p:txBody>
      </p:sp>
      <p:graphicFrame>
        <p:nvGraphicFramePr>
          <p:cNvPr id="11" name="Object 8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29827731"/>
              </p:ext>
            </p:extLst>
          </p:nvPr>
        </p:nvGraphicFramePr>
        <p:xfrm>
          <a:off x="3059832" y="3284984"/>
          <a:ext cx="3268663" cy="137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875" name="Equation" r:id="rId3" imgW="1688760" imgH="711000" progId="Equation.DSMT4">
                  <p:embed/>
                </p:oleObj>
              </mc:Choice>
              <mc:Fallback>
                <p:oleObj name="Equation" r:id="rId3" imgW="16887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3284984"/>
                        <a:ext cx="3268663" cy="1376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899592" y="4695527"/>
            <a:ext cx="798227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400" dirty="0" smtClean="0">
                <a:ea typeface="楷体_GB2312" pitchFamily="49" charset="-122"/>
              </a:rPr>
              <a:t>2. Get </a:t>
            </a:r>
            <a:r>
              <a:rPr kumimoji="1" lang="en-US" altLang="zh-CN" sz="2400" dirty="0">
                <a:ea typeface="楷体_GB2312" pitchFamily="49" charset="-122"/>
              </a:rPr>
              <a:t>their state expressions by replacing the logic expression for the FF with its excitation expression.</a:t>
            </a:r>
          </a:p>
          <a:p>
            <a:endParaRPr kumimoji="1" lang="zh-CN" altLang="en-US" sz="2400" dirty="0">
              <a:ea typeface="楷体_GB2312" pitchFamily="49" charset="-122"/>
            </a:endParaRPr>
          </a:p>
        </p:txBody>
      </p:sp>
      <p:graphicFrame>
        <p:nvGraphicFramePr>
          <p:cNvPr id="13" name="Object 11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4887744"/>
              </p:ext>
            </p:extLst>
          </p:nvPr>
        </p:nvGraphicFramePr>
        <p:xfrm>
          <a:off x="3613931" y="5661248"/>
          <a:ext cx="2470237" cy="499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876" name="Equation" r:id="rId5" imgW="1130040" imgH="228600" progId="Equation.DSMT4">
                  <p:embed/>
                </p:oleObj>
              </mc:Choice>
              <mc:Fallback>
                <p:oleObj name="Equation" r:id="rId5" imgW="1130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3931" y="5661248"/>
                        <a:ext cx="2470237" cy="4995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167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pitchFamily="2" charset="-122"/>
              </a:rPr>
              <a:t>Counters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68313" y="1773188"/>
            <a:ext cx="84963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b="1" dirty="0" smtClean="0">
                <a:ea typeface="宋体" charset="-122"/>
              </a:rPr>
              <a:t>Analysis of the Sequential Logic</a:t>
            </a:r>
            <a:endParaRPr lang="en-US" altLang="zh-CN" b="1" dirty="0">
              <a:ea typeface="宋体" charset="-122"/>
            </a:endParaRPr>
          </a:p>
        </p:txBody>
      </p:sp>
      <p:sp>
        <p:nvSpPr>
          <p:cNvPr id="7" name="WordArt 31"/>
          <p:cNvSpPr>
            <a:spLocks noChangeArrowheads="1" noChangeShapeType="1" noTextEdit="1"/>
          </p:cNvSpPr>
          <p:nvPr/>
        </p:nvSpPr>
        <p:spPr bwMode="auto">
          <a:xfrm>
            <a:off x="971600" y="2259657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800" kern="10" dirty="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 panose="020B0806030902050204" pitchFamily="34" charset="0"/>
              </a:rPr>
              <a:t>Example</a:t>
            </a:r>
            <a:endParaRPr lang="zh-CN" altLang="en-US" sz="2800" kern="10" dirty="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910208" y="2780928"/>
            <a:ext cx="79822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400" dirty="0" smtClean="0">
                <a:ea typeface="楷体_GB2312" pitchFamily="49" charset="-122"/>
              </a:rPr>
              <a:t>3.Write </a:t>
            </a:r>
            <a:r>
              <a:rPr kumimoji="1" lang="en-US" altLang="zh-CN" sz="2400" dirty="0">
                <a:ea typeface="楷体_GB2312" pitchFamily="49" charset="-122"/>
              </a:rPr>
              <a:t>down the output expression</a:t>
            </a:r>
            <a:r>
              <a:rPr kumimoji="1" lang="en-US" altLang="zh-CN" sz="2400" dirty="0" smtClean="0">
                <a:ea typeface="楷体_GB2312" pitchFamily="49" charset="-122"/>
              </a:rPr>
              <a:t>.</a:t>
            </a:r>
            <a:endParaRPr kumimoji="1" lang="en-US" altLang="zh-CN" sz="2400" dirty="0">
              <a:ea typeface="楷体_GB2312" pitchFamily="49" charset="-122"/>
            </a:endParaRPr>
          </a:p>
        </p:txBody>
      </p:sp>
      <p:graphicFrame>
        <p:nvGraphicFramePr>
          <p:cNvPr id="14" name="Object 9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7668931"/>
              </p:ext>
            </p:extLst>
          </p:nvPr>
        </p:nvGraphicFramePr>
        <p:xfrm>
          <a:off x="2353045" y="3356992"/>
          <a:ext cx="4437910" cy="911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818" name="Equation" r:id="rId3" imgW="2349360" imgH="482400" progId="Equation.DSMT4">
                  <p:embed/>
                </p:oleObj>
              </mc:Choice>
              <mc:Fallback>
                <p:oleObj name="Equation" r:id="rId3" imgW="23493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3045" y="3356992"/>
                        <a:ext cx="4437910" cy="9113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899592" y="4353711"/>
            <a:ext cx="7982272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kumimoji="1" lang="en-US" altLang="zh-CN" sz="2400" dirty="0">
                <a:ea typeface="楷体_GB2312" pitchFamily="49" charset="-122"/>
              </a:rPr>
              <a:t>4. Assume the present state, and analyze the next state, and draw its state </a:t>
            </a:r>
            <a:r>
              <a:rPr kumimoji="1" lang="en-US" altLang="zh-CN" sz="2400" dirty="0" smtClean="0">
                <a:ea typeface="楷体_GB2312" pitchFamily="49" charset="-122"/>
              </a:rPr>
              <a:t>diagram/state </a:t>
            </a:r>
            <a:r>
              <a:rPr kumimoji="1" lang="en-US" altLang="zh-CN" sz="2400" dirty="0">
                <a:ea typeface="楷体_GB2312" pitchFamily="49" charset="-122"/>
              </a:rPr>
              <a:t>sequence </a:t>
            </a:r>
            <a:r>
              <a:rPr kumimoji="1" lang="en-US" altLang="zh-CN" sz="2400" dirty="0" smtClean="0">
                <a:ea typeface="楷体_GB2312" pitchFamily="49" charset="-122"/>
              </a:rPr>
              <a:t>table</a:t>
            </a:r>
            <a:r>
              <a:rPr kumimoji="1" lang="en-US" altLang="zh-CN" sz="2400" dirty="0">
                <a:ea typeface="楷体_GB2312" pitchFamily="49" charset="-122"/>
              </a:rPr>
              <a:t> </a:t>
            </a:r>
            <a:r>
              <a:rPr kumimoji="1" lang="en-US" altLang="zh-CN" sz="2400" dirty="0" smtClean="0">
                <a:ea typeface="楷体_GB2312" pitchFamily="49" charset="-122"/>
              </a:rPr>
              <a:t>or </a:t>
            </a:r>
            <a:r>
              <a:rPr kumimoji="1" lang="en-US" altLang="zh-CN" sz="2400" dirty="0">
                <a:ea typeface="楷体_GB2312" pitchFamily="49" charset="-122"/>
              </a:rPr>
              <a:t>its timing diagram </a:t>
            </a:r>
            <a:r>
              <a:rPr kumimoji="1" lang="en-US" altLang="zh-CN" sz="2400" dirty="0" smtClean="0">
                <a:ea typeface="楷体_GB2312" pitchFamily="49" charset="-122"/>
              </a:rPr>
              <a:t>.</a:t>
            </a:r>
            <a:endParaRPr kumimoji="1" lang="en-US" altLang="zh-CN" sz="2400" dirty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124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</p:bldLst>
  </p:timing>
</p:sld>
</file>

<file path=ppt/theme/theme1.xml><?xml version="1.0" encoding="utf-8"?>
<a:theme xmlns:a="http://schemas.openxmlformats.org/drawingml/2006/main" name="com8_p">
  <a:themeElements>
    <a:clrScheme name="com8_p 2">
      <a:dk1>
        <a:srgbClr val="000000"/>
      </a:dk1>
      <a:lt1>
        <a:srgbClr val="FFFFFF"/>
      </a:lt1>
      <a:dk2>
        <a:srgbClr val="E6E8C4"/>
      </a:dk2>
      <a:lt2>
        <a:srgbClr val="5F5F5F"/>
      </a:lt2>
      <a:accent1>
        <a:srgbClr val="FF5050"/>
      </a:accent1>
      <a:accent2>
        <a:srgbClr val="FF9933"/>
      </a:accent2>
      <a:accent3>
        <a:srgbClr val="FFFFFF"/>
      </a:accent3>
      <a:accent4>
        <a:srgbClr val="000000"/>
      </a:accent4>
      <a:accent5>
        <a:srgbClr val="FFB3B3"/>
      </a:accent5>
      <a:accent6>
        <a:srgbClr val="E78A2D"/>
      </a:accent6>
      <a:hlink>
        <a:srgbClr val="00CC99"/>
      </a:hlink>
      <a:folHlink>
        <a:srgbClr val="969696"/>
      </a:folHlink>
    </a:clrScheme>
    <a:fontScheme name="com8_p">
      <a:majorFont>
        <a:latin typeface="Arial Black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m8_p 1">
        <a:dk1>
          <a:srgbClr val="002362"/>
        </a:dk1>
        <a:lt1>
          <a:srgbClr val="FFFFFF"/>
        </a:lt1>
        <a:dk2>
          <a:srgbClr val="CCECFF"/>
        </a:dk2>
        <a:lt2>
          <a:srgbClr val="5F5F5F"/>
        </a:lt2>
        <a:accent1>
          <a:srgbClr val="9999FF"/>
        </a:accent1>
        <a:accent2>
          <a:srgbClr val="6666FF"/>
        </a:accent2>
        <a:accent3>
          <a:srgbClr val="FFFFFF"/>
        </a:accent3>
        <a:accent4>
          <a:srgbClr val="001C53"/>
        </a:accent4>
        <a:accent5>
          <a:srgbClr val="CACAFF"/>
        </a:accent5>
        <a:accent6>
          <a:srgbClr val="5C5CE7"/>
        </a:accent6>
        <a:hlink>
          <a:srgbClr val="FFCC00"/>
        </a:hlink>
        <a:folHlink>
          <a:srgbClr val="33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8_p 2">
        <a:dk1>
          <a:srgbClr val="000000"/>
        </a:dk1>
        <a:lt1>
          <a:srgbClr val="FFFFFF"/>
        </a:lt1>
        <a:dk2>
          <a:srgbClr val="E6E8C4"/>
        </a:dk2>
        <a:lt2>
          <a:srgbClr val="5F5F5F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8_p 3">
        <a:dk1>
          <a:srgbClr val="333333"/>
        </a:dk1>
        <a:lt1>
          <a:srgbClr val="FFFFFF"/>
        </a:lt1>
        <a:dk2>
          <a:srgbClr val="DBE8BA"/>
        </a:dk2>
        <a:lt2>
          <a:srgbClr val="5F5F5F"/>
        </a:lt2>
        <a:accent1>
          <a:srgbClr val="7CC676"/>
        </a:accent1>
        <a:accent2>
          <a:srgbClr val="009999"/>
        </a:accent2>
        <a:accent3>
          <a:srgbClr val="FFFFFF"/>
        </a:accent3>
        <a:accent4>
          <a:srgbClr val="2A2A2A"/>
        </a:accent4>
        <a:accent5>
          <a:srgbClr val="BFDFBD"/>
        </a:accent5>
        <a:accent6>
          <a:srgbClr val="008A8A"/>
        </a:accent6>
        <a:hlink>
          <a:srgbClr val="B4B0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7060</TotalTime>
  <Words>1864</Words>
  <Application>Microsoft Office PowerPoint</Application>
  <PresentationFormat>全屏显示(4:3)</PresentationFormat>
  <Paragraphs>654</Paragraphs>
  <Slides>47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47</vt:i4>
      </vt:variant>
    </vt:vector>
  </HeadingPairs>
  <TitlesOfParts>
    <vt:vector size="64" baseType="lpstr">
      <vt:lpstr>Arial Unicode MS</vt:lpstr>
      <vt:lpstr>Gulim</vt:lpstr>
      <vt:lpstr>PMingLiU</vt:lpstr>
      <vt:lpstr>楷体_GB2312</vt:lpstr>
      <vt:lpstr>隶书</vt:lpstr>
      <vt:lpstr>宋体</vt:lpstr>
      <vt:lpstr>Arial</vt:lpstr>
      <vt:lpstr>Arial Black</vt:lpstr>
      <vt:lpstr>Impact</vt:lpstr>
      <vt:lpstr>Times</vt:lpstr>
      <vt:lpstr>Times New Roman</vt:lpstr>
      <vt:lpstr>Verdana</vt:lpstr>
      <vt:lpstr>Wingdings</vt:lpstr>
      <vt:lpstr>com8_p</vt:lpstr>
      <vt:lpstr>Equation</vt:lpstr>
      <vt:lpstr>公式</vt:lpstr>
      <vt:lpstr>CorelDRAW</vt:lpstr>
      <vt:lpstr>Digital Circuits and Logic Design</vt:lpstr>
      <vt:lpstr>PowerPoint 演示文稿</vt:lpstr>
      <vt:lpstr>Sequential Logic</vt:lpstr>
      <vt:lpstr>Sequential Logic</vt:lpstr>
      <vt:lpstr>Sequential Logic</vt:lpstr>
      <vt:lpstr>Sequential Logic</vt:lpstr>
      <vt:lpstr>Counters</vt:lpstr>
      <vt:lpstr>Counters</vt:lpstr>
      <vt:lpstr>Counters</vt:lpstr>
      <vt:lpstr>Counters</vt:lpstr>
      <vt:lpstr>Counters</vt:lpstr>
      <vt:lpstr>Counters</vt:lpstr>
      <vt:lpstr>Counters</vt:lpstr>
      <vt:lpstr>Counters</vt:lpstr>
      <vt:lpstr>Counters</vt:lpstr>
      <vt:lpstr>Latches</vt:lpstr>
      <vt:lpstr>Counters</vt:lpstr>
      <vt:lpstr>Counters</vt:lpstr>
      <vt:lpstr>Counters</vt:lpstr>
      <vt:lpstr>Counters</vt:lpstr>
      <vt:lpstr>Counters</vt:lpstr>
      <vt:lpstr>Counters</vt:lpstr>
      <vt:lpstr>Counters</vt:lpstr>
      <vt:lpstr>Counters</vt:lpstr>
      <vt:lpstr>Counters</vt:lpstr>
      <vt:lpstr>Sequential Logics Design</vt:lpstr>
      <vt:lpstr>Sequential Logics Design</vt:lpstr>
      <vt:lpstr>Sequential Logics Design</vt:lpstr>
      <vt:lpstr>Sequential Logics Design</vt:lpstr>
      <vt:lpstr>Sequential Logics Design</vt:lpstr>
      <vt:lpstr>Sequential Logics Design</vt:lpstr>
      <vt:lpstr>Sequential Logics Design</vt:lpstr>
      <vt:lpstr>Counters</vt:lpstr>
      <vt:lpstr>Counters</vt:lpstr>
      <vt:lpstr>Counters</vt:lpstr>
      <vt:lpstr>Counters</vt:lpstr>
      <vt:lpstr>Counters</vt:lpstr>
      <vt:lpstr>Counters</vt:lpstr>
      <vt:lpstr>Counters</vt:lpstr>
      <vt:lpstr>Counters</vt:lpstr>
      <vt:lpstr>Counters</vt:lpstr>
      <vt:lpstr>Counters</vt:lpstr>
      <vt:lpstr>Counters</vt:lpstr>
      <vt:lpstr>Counters</vt:lpstr>
      <vt:lpstr>Counters</vt:lpstr>
      <vt:lpstr>Counters</vt:lpstr>
      <vt:lpstr>Assignment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www.glzy8.com提供海量PPT模板免费下载！</dc:title>
  <dc:creator>Shawn</dc:creator>
  <cp:lastModifiedBy>Shawn</cp:lastModifiedBy>
  <cp:revision>829</cp:revision>
  <dcterms:created xsi:type="dcterms:W3CDTF">2003-10-31T07:41:03Z</dcterms:created>
  <dcterms:modified xsi:type="dcterms:W3CDTF">2014-04-27T08:04:40Z</dcterms:modified>
</cp:coreProperties>
</file>