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540" r:id="rId4"/>
    <p:sldId id="543" r:id="rId5"/>
    <p:sldId id="544" r:id="rId6"/>
    <p:sldId id="546" r:id="rId7"/>
    <p:sldId id="545" r:id="rId8"/>
    <p:sldId id="541" r:id="rId9"/>
    <p:sldId id="542" r:id="rId10"/>
    <p:sldId id="528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29" r:id="rId22"/>
    <p:sldId id="525" r:id="rId23"/>
    <p:sldId id="526" r:id="rId24"/>
    <p:sldId id="527" r:id="rId25"/>
    <p:sldId id="458" r:id="rId26"/>
    <p:sldId id="506" r:id="rId27"/>
    <p:sldId id="362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6170" autoAdjust="0"/>
  </p:normalViewPr>
  <p:slideViewPr>
    <p:cSldViewPr>
      <p:cViewPr varScale="1">
        <p:scale>
          <a:sx n="74" d="100"/>
          <a:sy n="74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C2D2B-AE36-40E0-96DF-B2D5C74B8402}" type="datetimeFigureOut">
              <a:rPr lang="zh-CN" altLang="en-US" smtClean="0"/>
              <a:t>2013/12/1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7D3A3-7C44-4AAA-91E0-1F2CE6D6A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7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89714BB-A6ED-4F84-8255-EED73A057D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8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8FF9D9-776F-4A54-AAAA-B4663733325A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6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com8_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125538"/>
            <a:ext cx="9144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1275"/>
            <a:ext cx="108108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955675" y="2924175"/>
            <a:ext cx="8153400" cy="669925"/>
          </a:xfrm>
        </p:spPr>
        <p:txBody>
          <a:bodyPr/>
          <a:lstStyle>
            <a:lvl1pPr>
              <a:defRPr sz="4400" b="1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6324600"/>
            <a:ext cx="6400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AF9A6-2F4C-44FE-84F0-D473A75E2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43D72-667C-4DB3-BF77-E3708D715E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62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844675"/>
            <a:ext cx="8229600" cy="4479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0DE5-D3B9-4B72-B95C-8C4548FD84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3E70-6FBF-4159-A0BA-9087160FE7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357D2-2DB1-415C-A178-D810A59492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08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AC22-C357-4529-B247-C0C23D54DD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2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4C41-A4E7-4FBD-8229-A5E40CC7B7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5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F5CE-442C-4E8D-8FAE-2795FC165F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7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B9894-C075-4E09-8064-C52471D76F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84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4D2C-90F0-4943-BA24-1074A44248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56AF-64C5-46E6-85BE-2827307A1F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1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com8_p_sl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D464D405-6D98-4C01-A861-B2189BA8F6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0" name="图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673725"/>
            <a:ext cx="11874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2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cs typeface="Arial Unicode MS" pitchFamily="34" charset="-122"/>
              </a:rPr>
              <a:t>Digital Circuits and Logic Design</a:t>
            </a:r>
            <a:endParaRPr lang="ko-KR" altLang="en-US" sz="3600" smtClean="0">
              <a:ea typeface="Gulim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221163"/>
            <a:ext cx="7429500" cy="1600200"/>
          </a:xfrm>
        </p:spPr>
        <p:txBody>
          <a:bodyPr/>
          <a:lstStyle/>
          <a:p>
            <a:pPr algn="ctr" eaLnBrk="1" hangingPunct="1"/>
            <a:r>
              <a:rPr lang="en-US" altLang="zh-CN" sz="2800" dirty="0" smtClean="0">
                <a:ea typeface="宋体" pitchFamily="2" charset="-122"/>
              </a:rPr>
              <a:t>Chapter 8</a:t>
            </a:r>
          </a:p>
          <a:p>
            <a:pPr algn="ctr" eaLnBrk="1" hangingPunct="1"/>
            <a:r>
              <a:rPr lang="en-US" altLang="zh-CN" sz="2800" dirty="0" smtClean="0">
                <a:ea typeface="宋体" pitchFamily="2" charset="-122"/>
              </a:rPr>
              <a:t>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72616" y="2276872"/>
            <a:ext cx="78318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Design a logic diagram that can check the series data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</a:p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When there are three or more than three HIGH inputs in series, the output is </a:t>
            </a:r>
            <a:r>
              <a:rPr lang="en-US" altLang="zh-CN" sz="2400" dirty="0" smtClean="0">
                <a:ea typeface="宋体" panose="02010600030101010101" pitchFamily="2" charset="-122"/>
              </a:rPr>
              <a:t>1. </a:t>
            </a:r>
          </a:p>
          <a:p>
            <a:pPr algn="just"/>
            <a:r>
              <a:rPr lang="en-US" altLang="zh-CN" sz="2400" dirty="0">
                <a:ea typeface="宋体" panose="02010600030101010101" pitchFamily="2" charset="-122"/>
              </a:rPr>
              <a:t>O</a:t>
            </a:r>
            <a:r>
              <a:rPr lang="en-US" altLang="zh-CN" sz="2400" dirty="0" smtClean="0">
                <a:ea typeface="宋体" panose="02010600030101010101" pitchFamily="2" charset="-122"/>
              </a:rPr>
              <a:t>therwise </a:t>
            </a:r>
            <a:r>
              <a:rPr lang="en-US" altLang="zh-CN" sz="2400" dirty="0">
                <a:ea typeface="宋体" panose="02010600030101010101" pitchFamily="2" charset="-122"/>
              </a:rPr>
              <a:t>, the output is 0</a:t>
            </a:r>
            <a:r>
              <a:rPr lang="en-US" altLang="zh-CN" sz="2400" dirty="0" smtClean="0">
                <a:ea typeface="宋体" panose="02010600030101010101" pitchFamily="2" charset="-122"/>
              </a:rPr>
              <a:t>.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9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72616" y="2276872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Step 1: Analyze the problem, assume the input/output variables, and get its state diagram/state sequence table.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27409" y="3140968"/>
            <a:ext cx="7993063" cy="300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Assume: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X: the input variable;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Y: the output variable;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States:  S0 – the input is 0;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 smtClean="0">
                <a:ea typeface="宋体" panose="02010600030101010101" pitchFamily="2" charset="-122"/>
              </a:rPr>
              <a:t>S1 </a:t>
            </a:r>
            <a:r>
              <a:rPr lang="en-US" altLang="zh-CN" sz="2200" dirty="0">
                <a:ea typeface="宋体" panose="02010600030101010101" pitchFamily="2" charset="-122"/>
              </a:rPr>
              <a:t>– there is only one HIGH input.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             </a:t>
            </a:r>
            <a:r>
              <a:rPr lang="en-US" altLang="zh-CN" sz="2200" dirty="0" smtClean="0">
                <a:ea typeface="宋体" panose="02010600030101010101" pitchFamily="2" charset="-122"/>
              </a:rPr>
              <a:t>S2 </a:t>
            </a:r>
            <a:r>
              <a:rPr lang="en-US" altLang="zh-CN" sz="2200" dirty="0">
                <a:ea typeface="宋体" panose="02010600030101010101" pitchFamily="2" charset="-122"/>
              </a:rPr>
              <a:t>– there is two HIGH inputs in series.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             </a:t>
            </a:r>
            <a:r>
              <a:rPr lang="en-US" altLang="zh-CN" sz="2200" dirty="0" smtClean="0">
                <a:ea typeface="宋体" panose="02010600030101010101" pitchFamily="2" charset="-122"/>
              </a:rPr>
              <a:t>S3 </a:t>
            </a:r>
            <a:r>
              <a:rPr lang="en-US" altLang="zh-CN" sz="2200" dirty="0">
                <a:ea typeface="宋体" panose="02010600030101010101" pitchFamily="2" charset="-122"/>
              </a:rPr>
              <a:t>– there is three or more than </a:t>
            </a:r>
            <a:r>
              <a:rPr lang="en-US" altLang="zh-CN" sz="2200" dirty="0" smtClean="0">
                <a:ea typeface="宋体" panose="02010600030101010101" pitchFamily="2" charset="-122"/>
              </a:rPr>
              <a:t>three HIGH </a:t>
            </a:r>
            <a:r>
              <a:rPr lang="en-US" altLang="zh-CN" sz="2200" dirty="0">
                <a:ea typeface="宋体" panose="02010600030101010101" pitchFamily="2" charset="-122"/>
              </a:rPr>
              <a:t>inputs in series.</a:t>
            </a:r>
          </a:p>
        </p:txBody>
      </p:sp>
    </p:spTree>
    <p:extLst>
      <p:ext uri="{BB962C8B-B14F-4D97-AF65-F5344CB8AC3E}">
        <p14:creationId xmlns:p14="http://schemas.microsoft.com/office/powerpoint/2010/main" val="17630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27584" y="2348880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Step 2: State sequence table</a:t>
            </a:r>
          </a:p>
        </p:txBody>
      </p:sp>
      <p:pic>
        <p:nvPicPr>
          <p:cNvPr id="8" name="Picture 4" descr="串行数据检测器状态转换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7" y="3031120"/>
            <a:ext cx="8748712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510212" y="2924944"/>
            <a:ext cx="3382963" cy="394952"/>
          </a:xfrm>
          <a:prstGeom prst="wedgeRoundRectCallout">
            <a:avLst>
              <a:gd name="adj1" fmla="val -370"/>
              <a:gd name="adj2" fmla="val 82174"/>
              <a:gd name="adj3" fmla="val 16667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Equivalent </a:t>
            </a:r>
            <a:r>
              <a:rPr kumimoji="1" lang="en-US" altLang="zh-CN" sz="2000" dirty="0" smtClean="0">
                <a:solidFill>
                  <a:srgbClr val="0000CC"/>
                </a:solidFill>
                <a:ea typeface="宋体" panose="02010600030101010101" pitchFamily="2" charset="-122"/>
              </a:rPr>
              <a:t>States</a:t>
            </a:r>
            <a:endParaRPr kumimoji="1"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6013004" y="3443870"/>
            <a:ext cx="2209800" cy="641350"/>
            <a:chOff x="3878" y="1558"/>
            <a:chExt cx="1392" cy="40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78" y="1674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982" y="1674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4118" y="1558"/>
              <a:ext cx="524" cy="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642" y="1558"/>
              <a:ext cx="388" cy="1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107504" y="5263145"/>
            <a:ext cx="2736850" cy="398103"/>
          </a:xfrm>
          <a:prstGeom prst="wedgeRoundRectCallout">
            <a:avLst>
              <a:gd name="adj1" fmla="val -7391"/>
              <a:gd name="adj2" fmla="val -108253"/>
              <a:gd name="adj3" fmla="val 16667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The input</a:t>
            </a:r>
          </a:p>
        </p:txBody>
      </p:sp>
    </p:spTree>
    <p:extLst>
      <p:ext uri="{BB962C8B-B14F-4D97-AF65-F5344CB8AC3E}">
        <p14:creationId xmlns:p14="http://schemas.microsoft.com/office/powerpoint/2010/main" val="21874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pic>
        <p:nvPicPr>
          <p:cNvPr id="17" name="Picture 12" descr="串行数据检测器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80" y="2566846"/>
            <a:ext cx="4521200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55576" y="3212976"/>
            <a:ext cx="49688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3 states: 2 flip-fops (3 &lt;=2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96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27584" y="2348880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Step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3: K-map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pic>
        <p:nvPicPr>
          <p:cNvPr id="15" name="Picture 5" descr="串行数据检测器卡诺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10545"/>
            <a:ext cx="4248472" cy="159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串行数据检测器卡诺图分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3" y="4365104"/>
            <a:ext cx="7937185" cy="24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44624" y="2319263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ea typeface="幼圆" panose="02010509060101010101" pitchFamily="49" charset="-122"/>
              </a:rPr>
              <a:t>Step 4: State expressions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2" y="2836912"/>
            <a:ext cx="527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44624" y="4509120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ea typeface="幼圆" panose="02010509060101010101" pitchFamily="49" charset="-122"/>
              </a:rPr>
              <a:t>Step 5: Output expression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23928" y="5085184"/>
            <a:ext cx="13211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ea typeface="幼圆" panose="02010509060101010101" pitchFamily="49" charset="-122"/>
              </a:rPr>
              <a:t>Y</a:t>
            </a:r>
            <a:r>
              <a:rPr kumimoji="1" lang="en-US" altLang="zh-CN" sz="2400" b="1" dirty="0">
                <a:ea typeface="幼圆" panose="02010509060101010101" pitchFamily="49" charset="-122"/>
              </a:rPr>
              <a:t>=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X</a:t>
            </a:r>
            <a:r>
              <a:rPr kumimoji="1" lang="en-US" altLang="zh-CN" sz="2400" b="1" dirty="0"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>
                <a:ea typeface="幼圆" panose="02010509060101010101" pitchFamily="49" charset="-122"/>
              </a:rPr>
              <a:t>•</a:t>
            </a:r>
            <a:r>
              <a:rPr kumimoji="1" lang="en-US" altLang="zh-CN" sz="2400" b="1" dirty="0">
                <a:ea typeface="幼圆" panose="02010509060101010101" pitchFamily="49" charset="-122"/>
              </a:rPr>
              <a:t> 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Q</a:t>
            </a:r>
            <a:r>
              <a:rPr kumimoji="1" lang="en-US" altLang="zh-CN" sz="2400" b="1" baseline="-25000" dirty="0">
                <a:ea typeface="幼圆" panose="02010509060101010101" pitchFamily="49" charset="-122"/>
              </a:rPr>
              <a:t>1</a:t>
            </a:r>
            <a:endParaRPr kumimoji="1" lang="en-US" altLang="zh-CN" sz="2400" b="1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3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44624" y="2319263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ea typeface="幼圆" panose="02010509060101010101" pitchFamily="49" charset="-122"/>
              </a:rPr>
              <a:t>Step 6: Choose the flip-flop: J-K flip-flop.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44624" y="2823319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Step 7: Get the excitation expressions.</a:t>
            </a:r>
            <a:endParaRPr kumimoji="1" lang="en-US" altLang="zh-CN" sz="2400" b="1" dirty="0">
              <a:ea typeface="幼圆" panose="02010509060101010101" pitchFamily="49" charset="-122"/>
            </a:endParaRPr>
          </a:p>
        </p:txBody>
      </p:sp>
      <p:graphicFrame>
        <p:nvGraphicFramePr>
          <p:cNvPr id="11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47148"/>
              </p:ext>
            </p:extLst>
          </p:nvPr>
        </p:nvGraphicFramePr>
        <p:xfrm>
          <a:off x="3372172" y="3347893"/>
          <a:ext cx="2399655" cy="44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32" name="公式" r:id="rId3" imgW="1244520" imgH="228600" progId="Equation.3">
                  <p:embed/>
                </p:oleObj>
              </mc:Choice>
              <mc:Fallback>
                <p:oleObj name="公式" r:id="rId3" imgW="1244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172" y="3347893"/>
                        <a:ext cx="2399655" cy="44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48" y="3836640"/>
            <a:ext cx="502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46820"/>
            <a:ext cx="3405107" cy="109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4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44624" y="2319263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anose="02010600030101010101" pitchFamily="2" charset="-122"/>
              </a:rPr>
              <a:t>Step 8: Construct the logic diagram.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2" y="2920900"/>
            <a:ext cx="39608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219700" y="3327003"/>
            <a:ext cx="13211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ea typeface="幼圆" panose="02010509060101010101" pitchFamily="49" charset="-122"/>
              </a:rPr>
              <a:t>Y</a:t>
            </a:r>
            <a:r>
              <a:rPr kumimoji="1" lang="en-US" altLang="zh-CN" sz="2400" b="1" dirty="0">
                <a:ea typeface="幼圆" panose="02010509060101010101" pitchFamily="49" charset="-122"/>
              </a:rPr>
              <a:t>=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X</a:t>
            </a:r>
            <a:r>
              <a:rPr kumimoji="1" lang="en-US" altLang="zh-CN" sz="2400" b="1" dirty="0"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>
                <a:ea typeface="幼圆" panose="02010509060101010101" pitchFamily="49" charset="-122"/>
              </a:rPr>
              <a:t>•</a:t>
            </a:r>
            <a:r>
              <a:rPr kumimoji="1" lang="en-US" altLang="zh-CN" sz="2400" b="1" dirty="0">
                <a:ea typeface="幼圆" panose="02010509060101010101" pitchFamily="49" charset="-122"/>
              </a:rPr>
              <a:t> 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Q</a:t>
            </a:r>
            <a:r>
              <a:rPr kumimoji="1" lang="en-US" altLang="zh-CN" sz="2400" b="1" baseline="-25000" dirty="0">
                <a:ea typeface="幼圆" panose="02010509060101010101" pitchFamily="49" charset="-122"/>
              </a:rPr>
              <a:t>1</a:t>
            </a:r>
            <a:endParaRPr kumimoji="1" lang="en-US" altLang="zh-CN" sz="2400" b="1" dirty="0">
              <a:ea typeface="幼圆" panose="02010509060101010101" pitchFamily="49" charset="-122"/>
            </a:endParaRPr>
          </a:p>
        </p:txBody>
      </p:sp>
      <p:pic>
        <p:nvPicPr>
          <p:cNvPr id="16" name="Picture 7" descr="串行数据检测器电路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9" y="4194075"/>
            <a:ext cx="5435791" cy="24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44624" y="2319263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Step 9: Check whether the diagram startup automatically.</a:t>
            </a:r>
          </a:p>
        </p:txBody>
      </p:sp>
      <p:pic>
        <p:nvPicPr>
          <p:cNvPr id="9" name="Picture 4" descr="串行数据检测器状态转换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743325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011317" y="3212976"/>
            <a:ext cx="2520950" cy="1008063"/>
          </a:xfrm>
          <a:prstGeom prst="wedgeRoundRectCallout">
            <a:avLst>
              <a:gd name="adj1" fmla="val -61588"/>
              <a:gd name="adj2" fmla="val 71889"/>
              <a:gd name="adj3" fmla="val 16667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2200" b="0" dirty="0">
                <a:ea typeface="宋体" panose="02010600030101010101" pitchFamily="2" charset="-122"/>
              </a:rPr>
              <a:t>It can startup automatically.</a:t>
            </a:r>
            <a:endParaRPr kumimoji="1" lang="en-US" altLang="zh-CN" sz="22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8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44624" y="2319263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Implement the above logic function using D flip-flop.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52" y="2828528"/>
            <a:ext cx="502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76256" y="3471391"/>
            <a:ext cx="13211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ea typeface="幼圆" panose="02010509060101010101" pitchFamily="49" charset="-122"/>
              </a:rPr>
              <a:t>Y</a:t>
            </a:r>
            <a:r>
              <a:rPr kumimoji="1" lang="en-US" altLang="zh-CN" sz="2400" dirty="0">
                <a:ea typeface="幼圆" panose="02010509060101010101" pitchFamily="49" charset="-122"/>
              </a:rPr>
              <a:t>=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X</a:t>
            </a:r>
            <a:r>
              <a:rPr kumimoji="1" lang="en-US" altLang="zh-CN" sz="2400" dirty="0"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ea typeface="幼圆" panose="02010509060101010101" pitchFamily="49" charset="-122"/>
              </a:rPr>
              <a:t>•</a:t>
            </a:r>
            <a:r>
              <a:rPr kumimoji="1" lang="en-US" altLang="zh-CN" sz="2400" dirty="0">
                <a:ea typeface="幼圆" panose="02010509060101010101" pitchFamily="49" charset="-122"/>
              </a:rPr>
              <a:t> 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Q</a:t>
            </a:r>
            <a:r>
              <a:rPr kumimoji="1" lang="en-US" altLang="zh-CN" sz="2400" baseline="-25000" dirty="0">
                <a:ea typeface="幼圆" panose="02010509060101010101" pitchFamily="49" charset="-122"/>
              </a:rPr>
              <a:t>1</a:t>
            </a:r>
            <a:endParaRPr kumimoji="1" lang="en-US" altLang="zh-CN" sz="2400" dirty="0">
              <a:ea typeface="幼圆" panose="02010509060101010101" pitchFamily="49" charset="-122"/>
            </a:endParaRPr>
          </a:p>
        </p:txBody>
      </p:sp>
      <p:graphicFrame>
        <p:nvGraphicFramePr>
          <p:cNvPr id="1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84796652"/>
              </p:ext>
            </p:extLst>
          </p:nvPr>
        </p:nvGraphicFramePr>
        <p:xfrm>
          <a:off x="1115616" y="5293373"/>
          <a:ext cx="1296144" cy="43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50" name="公式" r:id="rId4" imgW="672840" imgH="228600" progId="Equation.3">
                  <p:embed/>
                </p:oleObj>
              </mc:Choice>
              <mc:Fallback>
                <p:oleObj name="公式" r:id="rId4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93373"/>
                        <a:ext cx="1296144" cy="439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3374876" cy="100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507288" cy="4479925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After this lecture, </a:t>
            </a:r>
            <a:r>
              <a:rPr lang="en-US" altLang="zh-TW" dirty="0" smtClean="0">
                <a:ea typeface="PMingLiU" pitchFamily="18" charset="-120"/>
              </a:rPr>
              <a:t>you should be able to:</a:t>
            </a:r>
          </a:p>
          <a:p>
            <a:pPr eaLnBrk="1" hangingPunct="1">
              <a:defRPr/>
            </a:pPr>
            <a:endParaRPr lang="en-US" altLang="zh-TW" sz="1050" b="1" dirty="0" smtClean="0">
              <a:solidFill>
                <a:srgbClr val="000066"/>
              </a:solidFill>
              <a:ea typeface="PMingLiU" pitchFamily="18" charset="-12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TW" b="1" dirty="0" smtClean="0">
                <a:solidFill>
                  <a:srgbClr val="FF3300"/>
                </a:solidFill>
                <a:ea typeface="PMingLiU" pitchFamily="18" charset="-120"/>
              </a:rPr>
              <a:t>Analyze</a:t>
            </a:r>
            <a:r>
              <a:rPr lang="en-US" altLang="zh-TW" dirty="0" smtClean="0">
                <a:ea typeface="PMingLiU" pitchFamily="18" charset="-120"/>
              </a:rPr>
              <a:t> the sequential logics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TW" b="1" dirty="0" smtClean="0">
                <a:solidFill>
                  <a:srgbClr val="FF3300"/>
                </a:solidFill>
                <a:ea typeface="PMingLiU" pitchFamily="18" charset="-120"/>
              </a:rPr>
              <a:t>Design</a:t>
            </a:r>
            <a:r>
              <a:rPr lang="en-US" altLang="zh-TW" dirty="0" smtClean="0">
                <a:ea typeface="PMingLiU" pitchFamily="18" charset="-120"/>
              </a:rPr>
              <a:t> the sequential logics</a:t>
            </a:r>
            <a:endParaRPr lang="en-US" altLang="zh-TW" dirty="0">
              <a:ea typeface="PMingLiU" pitchFamily="18" charset="-12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 Circuits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Sequential Logic Circuits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44624" y="2319263"/>
            <a:ext cx="78318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Implement the above logic function using D flip-flop.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906988" y="3183359"/>
            <a:ext cx="13211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i="1" dirty="0">
                <a:ea typeface="幼圆" panose="02010509060101010101" pitchFamily="49" charset="-122"/>
              </a:rPr>
              <a:t>Y</a:t>
            </a:r>
            <a:r>
              <a:rPr kumimoji="1" lang="en-US" altLang="zh-CN" sz="2400" dirty="0">
                <a:ea typeface="幼圆" panose="02010509060101010101" pitchFamily="49" charset="-122"/>
              </a:rPr>
              <a:t>=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X</a:t>
            </a:r>
            <a:r>
              <a:rPr kumimoji="1" lang="en-US" altLang="zh-CN" sz="2400" dirty="0">
                <a:ea typeface="幼圆" panose="02010509060101010101" pitchFamily="49" charset="-122"/>
              </a:rPr>
              <a:t> </a:t>
            </a:r>
            <a:r>
              <a:rPr kumimoji="1" lang="en-US" altLang="zh-CN" sz="2000" dirty="0">
                <a:ea typeface="幼圆" panose="02010509060101010101" pitchFamily="49" charset="-122"/>
              </a:rPr>
              <a:t>•</a:t>
            </a:r>
            <a:r>
              <a:rPr kumimoji="1" lang="en-US" altLang="zh-CN" sz="2400" dirty="0">
                <a:ea typeface="幼圆" panose="02010509060101010101" pitchFamily="49" charset="-122"/>
              </a:rPr>
              <a:t> </a:t>
            </a:r>
            <a:r>
              <a:rPr kumimoji="1" lang="en-US" altLang="zh-CN" sz="2400" b="1" i="1" dirty="0">
                <a:ea typeface="幼圆" panose="02010509060101010101" pitchFamily="49" charset="-122"/>
              </a:rPr>
              <a:t>Q</a:t>
            </a:r>
            <a:r>
              <a:rPr kumimoji="1" lang="en-US" altLang="zh-CN" sz="2400" baseline="-25000" dirty="0">
                <a:ea typeface="幼圆" panose="02010509060101010101" pitchFamily="49" charset="-122"/>
              </a:rPr>
              <a:t>1</a:t>
            </a:r>
            <a:endParaRPr kumimoji="1" lang="en-US" altLang="zh-CN" sz="2400" dirty="0">
              <a:ea typeface="幼圆" panose="02010509060101010101" pitchFamily="49" charset="-122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00" y="2927774"/>
            <a:ext cx="3374876" cy="1005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时序  串行输入判断 D触发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53" y="3960638"/>
            <a:ext cx="5400675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Counters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72616" y="2276872"/>
            <a:ext cx="7831832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counter can be classified as the following categories:</a:t>
            </a:r>
          </a:p>
        </p:txBody>
      </p:sp>
      <p:graphicFrame>
        <p:nvGraphicFramePr>
          <p:cNvPr id="8" name="Object 5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1048841" y="2855909"/>
          <a:ext cx="265906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88" name="公式" r:id="rId3" imgW="1295280" imgH="914400" progId="Equation.3">
                  <p:embed/>
                </p:oleObj>
              </mc:Choice>
              <mc:Fallback>
                <p:oleObj name="公式" r:id="rId3" imgW="1295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841" y="2855909"/>
                        <a:ext cx="2659063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/>
          </p:nvPr>
        </p:nvGraphicFramePr>
        <p:xfrm>
          <a:off x="997942" y="5085184"/>
          <a:ext cx="3502050" cy="94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89" name="公式" r:id="rId5" imgW="1676160" imgH="457200" progId="Equation.3">
                  <p:embed/>
                </p:oleObj>
              </mc:Choice>
              <mc:Fallback>
                <p:oleObj name="公式" r:id="rId5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42" y="5085184"/>
                        <a:ext cx="3502050" cy="94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4505283" y="2852936"/>
          <a:ext cx="2875029" cy="146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90" name="公式" r:id="rId7" imgW="1396800" imgH="711000" progId="Equation.3">
                  <p:embed/>
                </p:oleObj>
              </mc:Choice>
              <mc:Fallback>
                <p:oleObj name="公式" r:id="rId7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283" y="2852936"/>
                        <a:ext cx="2875029" cy="1464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12568" y="4581128"/>
            <a:ext cx="5410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Modulus-2 </a:t>
            </a:r>
            <a:r>
              <a:rPr lang="en-US" altLang="zh-CN" sz="2400" dirty="0" smtClean="0">
                <a:ea typeface="宋体" panose="02010600030101010101" pitchFamily="2" charset="-122"/>
              </a:rPr>
              <a:t>counter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12568" y="5053386"/>
            <a:ext cx="4267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Modulus-10 </a:t>
            </a:r>
            <a:r>
              <a:rPr lang="en-US" altLang="zh-CN" sz="2400" dirty="0" smtClean="0">
                <a:ea typeface="宋体" panose="02010600030101010101" pitchFamily="2" charset="-122"/>
              </a:rPr>
              <a:t>counter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12568" y="5485434"/>
            <a:ext cx="47291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Modulus-60 </a:t>
            </a:r>
            <a:r>
              <a:rPr lang="en-US" altLang="zh-CN" sz="2400" dirty="0" smtClean="0">
                <a:ea typeface="宋体" panose="02010600030101010101" pitchFamily="2" charset="-122"/>
              </a:rPr>
              <a:t>counter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12568" y="5924128"/>
            <a:ext cx="5486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Modulus-M counter </a:t>
            </a:r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>
            <a:off x="4283968" y="4781128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States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States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72616" y="2276872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400" b="1" dirty="0">
                <a:ea typeface="宋体" panose="02010600030101010101" pitchFamily="2" charset="-122"/>
              </a:rPr>
              <a:t>Valid states </a:t>
            </a:r>
            <a:r>
              <a:rPr lang="en-US" altLang="zh-CN" sz="2400" dirty="0">
                <a:ea typeface="宋体" panose="02010600030101010101" pitchFamily="2" charset="-122"/>
              </a:rPr>
              <a:t>(used </a:t>
            </a:r>
            <a:r>
              <a:rPr lang="en-US" altLang="zh-CN" sz="2400" dirty="0" smtClean="0">
                <a:ea typeface="宋体" panose="02010600030101010101" pitchFamily="2" charset="-122"/>
              </a:rPr>
              <a:t>states)</a:t>
            </a:r>
          </a:p>
          <a:p>
            <a:pPr algn="just">
              <a:spcBef>
                <a:spcPts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- states </a:t>
            </a:r>
            <a:r>
              <a:rPr lang="en-US" altLang="zh-CN" sz="2400" dirty="0">
                <a:ea typeface="宋体" panose="02010600030101010101" pitchFamily="2" charset="-122"/>
              </a:rPr>
              <a:t>used by the diagram in normal operation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72616" y="3102059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400" b="1" dirty="0">
                <a:ea typeface="宋体" panose="02010600030101010101" pitchFamily="2" charset="-122"/>
              </a:rPr>
              <a:t>Invalid states </a:t>
            </a:r>
            <a:r>
              <a:rPr lang="en-US" altLang="zh-CN" sz="2400" dirty="0">
                <a:ea typeface="宋体" panose="02010600030101010101" pitchFamily="2" charset="-122"/>
              </a:rPr>
              <a:t>(unused states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- </a:t>
            </a:r>
            <a:r>
              <a:rPr lang="en-US" altLang="zh-CN" sz="2400" dirty="0">
                <a:ea typeface="宋体" panose="02010600030101010101" pitchFamily="2" charset="-122"/>
              </a:rPr>
              <a:t>states which aren’t used by the diagram in normal </a:t>
            </a:r>
            <a:r>
              <a:rPr lang="en-US" altLang="zh-CN" sz="2400" dirty="0" smtClean="0">
                <a:ea typeface="宋体" panose="02010600030101010101" pitchFamily="2" charset="-122"/>
              </a:rPr>
              <a:t>operation.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72616" y="3927246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Valid Cycle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- </a:t>
            </a:r>
            <a:r>
              <a:rPr lang="en-US" altLang="zh-CN" sz="2400" dirty="0">
                <a:ea typeface="宋体" panose="02010600030101010101" pitchFamily="2" charset="-122"/>
              </a:rPr>
              <a:t>Cycle that includes the valid states.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72616" y="4830251"/>
            <a:ext cx="78318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Invalid Cycle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- </a:t>
            </a:r>
            <a:r>
              <a:rPr lang="en-US" altLang="zh-CN" sz="2400" dirty="0">
                <a:ea typeface="宋体" panose="02010600030101010101" pitchFamily="2" charset="-122"/>
              </a:rPr>
              <a:t>Cycle that includes the invalid states.</a:t>
            </a:r>
          </a:p>
        </p:txBody>
      </p:sp>
    </p:spTree>
    <p:extLst>
      <p:ext uri="{BB962C8B-B14F-4D97-AF65-F5344CB8AC3E}">
        <p14:creationId xmlns:p14="http://schemas.microsoft.com/office/powerpoint/2010/main" val="2217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States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States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pic>
        <p:nvPicPr>
          <p:cNvPr id="9" name="Picture 4" descr="异步时序电路分析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01" y="3284240"/>
            <a:ext cx="52292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15989" y="6021090"/>
            <a:ext cx="2447925" cy="576262"/>
          </a:xfrm>
          <a:prstGeom prst="wedgeRoundRectCallout">
            <a:avLst>
              <a:gd name="adj1" fmla="val 17963"/>
              <a:gd name="adj2" fmla="val -196005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Valid States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579814" y="5589290"/>
            <a:ext cx="2447925" cy="576262"/>
          </a:xfrm>
          <a:prstGeom prst="wedgeRoundRectCallout">
            <a:avLst>
              <a:gd name="adj1" fmla="val -12648"/>
              <a:gd name="adj2" fmla="val -178375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Invalid States</a:t>
            </a: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766889" y="3920827"/>
            <a:ext cx="912812" cy="731838"/>
          </a:xfrm>
          <a:custGeom>
            <a:avLst/>
            <a:gdLst>
              <a:gd name="T0" fmla="*/ 99 w 575"/>
              <a:gd name="T1" fmla="*/ 8 h 461"/>
              <a:gd name="T2" fmla="*/ 507 w 575"/>
              <a:gd name="T3" fmla="*/ 53 h 461"/>
              <a:gd name="T4" fmla="*/ 507 w 575"/>
              <a:gd name="T5" fmla="*/ 325 h 461"/>
              <a:gd name="T6" fmla="*/ 326 w 575"/>
              <a:gd name="T7" fmla="*/ 461 h 461"/>
              <a:gd name="T8" fmla="*/ 53 w 575"/>
              <a:gd name="T9" fmla="*/ 325 h 461"/>
              <a:gd name="T10" fmla="*/ 8 w 575"/>
              <a:gd name="T11" fmla="*/ 234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" h="461">
                <a:moveTo>
                  <a:pt x="99" y="8"/>
                </a:moveTo>
                <a:cubicBezTo>
                  <a:pt x="269" y="4"/>
                  <a:pt x="439" y="0"/>
                  <a:pt x="507" y="53"/>
                </a:cubicBezTo>
                <a:cubicBezTo>
                  <a:pt x="575" y="106"/>
                  <a:pt x="537" y="257"/>
                  <a:pt x="507" y="325"/>
                </a:cubicBezTo>
                <a:cubicBezTo>
                  <a:pt x="477" y="393"/>
                  <a:pt x="402" y="461"/>
                  <a:pt x="326" y="461"/>
                </a:cubicBezTo>
                <a:cubicBezTo>
                  <a:pt x="250" y="461"/>
                  <a:pt x="106" y="363"/>
                  <a:pt x="53" y="325"/>
                </a:cubicBezTo>
                <a:cubicBezTo>
                  <a:pt x="0" y="287"/>
                  <a:pt x="4" y="260"/>
                  <a:pt x="8" y="234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40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842964" y="2493665"/>
            <a:ext cx="2447925" cy="576262"/>
          </a:xfrm>
          <a:prstGeom prst="wedgeRoundRectCallout">
            <a:avLst>
              <a:gd name="adj1" fmla="val 9662"/>
              <a:gd name="adj2" fmla="val 166806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Valid Cycle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867151" y="3933527"/>
            <a:ext cx="649288" cy="647700"/>
            <a:chOff x="3696" y="1616"/>
            <a:chExt cx="409" cy="408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4105" y="1752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4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833" y="2024"/>
              <a:ext cx="1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40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696" y="1752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40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787" y="1616"/>
              <a:ext cx="1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 sz="2400"/>
            </a:p>
          </p:txBody>
        </p:sp>
      </p:grpSp>
      <p:sp>
        <p:nvSpPr>
          <p:cNvPr id="20" name="Freeform 15"/>
          <p:cNvSpPr>
            <a:spLocks/>
          </p:cNvSpPr>
          <p:nvPr/>
        </p:nvSpPr>
        <p:spPr bwMode="auto">
          <a:xfrm>
            <a:off x="6011614" y="4076402"/>
            <a:ext cx="360362" cy="288925"/>
          </a:xfrm>
          <a:custGeom>
            <a:avLst/>
            <a:gdLst>
              <a:gd name="T0" fmla="*/ 99 w 575"/>
              <a:gd name="T1" fmla="*/ 8 h 461"/>
              <a:gd name="T2" fmla="*/ 507 w 575"/>
              <a:gd name="T3" fmla="*/ 53 h 461"/>
              <a:gd name="T4" fmla="*/ 507 w 575"/>
              <a:gd name="T5" fmla="*/ 325 h 461"/>
              <a:gd name="T6" fmla="*/ 326 w 575"/>
              <a:gd name="T7" fmla="*/ 461 h 461"/>
              <a:gd name="T8" fmla="*/ 53 w 575"/>
              <a:gd name="T9" fmla="*/ 325 h 461"/>
              <a:gd name="T10" fmla="*/ 8 w 575"/>
              <a:gd name="T11" fmla="*/ 234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" h="461">
                <a:moveTo>
                  <a:pt x="99" y="8"/>
                </a:moveTo>
                <a:cubicBezTo>
                  <a:pt x="269" y="4"/>
                  <a:pt x="439" y="0"/>
                  <a:pt x="507" y="53"/>
                </a:cubicBezTo>
                <a:cubicBezTo>
                  <a:pt x="575" y="106"/>
                  <a:pt x="537" y="257"/>
                  <a:pt x="507" y="325"/>
                </a:cubicBezTo>
                <a:cubicBezTo>
                  <a:pt x="477" y="393"/>
                  <a:pt x="402" y="461"/>
                  <a:pt x="326" y="461"/>
                </a:cubicBezTo>
                <a:cubicBezTo>
                  <a:pt x="250" y="461"/>
                  <a:pt x="106" y="363"/>
                  <a:pt x="53" y="325"/>
                </a:cubicBezTo>
                <a:cubicBezTo>
                  <a:pt x="0" y="287"/>
                  <a:pt x="4" y="260"/>
                  <a:pt x="8" y="234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400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6300539" y="2636540"/>
            <a:ext cx="2447925" cy="576262"/>
          </a:xfrm>
          <a:prstGeom prst="wedgeRoundRectCallout">
            <a:avLst>
              <a:gd name="adj1" fmla="val -54931"/>
              <a:gd name="adj2" fmla="val 143940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Invalid Cycle</a:t>
            </a:r>
          </a:p>
        </p:txBody>
      </p:sp>
    </p:spTree>
    <p:extLst>
      <p:ext uri="{BB962C8B-B14F-4D97-AF65-F5344CB8AC3E}">
        <p14:creationId xmlns:p14="http://schemas.microsoft.com/office/powerpoint/2010/main" val="12279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States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Self-startup check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72616" y="2276872"/>
            <a:ext cx="78318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400" b="1" dirty="0">
                <a:ea typeface="宋体" panose="02010600030101010101" pitchFamily="2" charset="-122"/>
              </a:rPr>
              <a:t>Startup automatically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- </a:t>
            </a:r>
            <a:r>
              <a:rPr lang="en-US" altLang="zh-CN" sz="2400" dirty="0">
                <a:ea typeface="宋体" panose="02010600030101010101" pitchFamily="2" charset="-122"/>
              </a:rPr>
              <a:t>If a logic diagram doesn’t have invalid </a:t>
            </a:r>
            <a:r>
              <a:rPr lang="en-US" altLang="zh-CN" sz="2400" dirty="0" smtClean="0">
                <a:ea typeface="宋体" panose="02010600030101010101" pitchFamily="2" charset="-122"/>
              </a:rPr>
              <a:t>cycle, </a:t>
            </a:r>
            <a:r>
              <a:rPr lang="en-US" altLang="zh-CN" sz="2400" dirty="0">
                <a:ea typeface="宋体" panose="02010600030101010101" pitchFamily="2" charset="-122"/>
              </a:rPr>
              <a:t>it can startup automatically. 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72616" y="3429000"/>
            <a:ext cx="78318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ea typeface="宋体" panose="02010600030101010101" pitchFamily="2" charset="-122"/>
              </a:rPr>
              <a:t>Self-startup check </a:t>
            </a:r>
            <a:endParaRPr kumimoji="1" lang="en-US" altLang="zh-CN" sz="2400" b="1" dirty="0" smtClean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- </a:t>
            </a:r>
            <a:r>
              <a:rPr kumimoji="1" lang="en-US" altLang="zh-CN" sz="2400" dirty="0">
                <a:ea typeface="宋体" panose="02010600030101010101" pitchFamily="2" charset="-122"/>
              </a:rPr>
              <a:t>Check if all the invalid states can enter the valid cycle automatically.</a:t>
            </a:r>
            <a:r>
              <a:rPr kumimoji="1" lang="en-US" altLang="zh-CN" sz="2400" dirty="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4" name="Picture 4" descr="异步时序电路分析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33061"/>
            <a:ext cx="52292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Logic Symbols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Logic Symbols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7578" y="2093168"/>
            <a:ext cx="7154862" cy="914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40239"/>
              </p:ext>
            </p:extLst>
          </p:nvPr>
        </p:nvGraphicFramePr>
        <p:xfrm>
          <a:off x="1309613" y="3271143"/>
          <a:ext cx="64008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1" name="CorelDRAW" r:id="rId3" imgW="4280675" imgH="1934139" progId="CorelDRAW.Graphic.13">
                  <p:embed/>
                </p:oleObj>
              </mc:Choice>
              <mc:Fallback>
                <p:oleObj name="CorelDRAW" r:id="rId3" imgW="4280675" imgH="1934139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13" y="3271143"/>
                        <a:ext cx="64008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99592" y="2276872"/>
            <a:ext cx="78114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Dependency notation allows the logical operation of a device to be determined from its logic symbol.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852413" y="5282506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224013" y="596830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755576" y="4663381"/>
            <a:ext cx="609600" cy="274637"/>
            <a:chOff x="3049" y="1800"/>
            <a:chExt cx="384" cy="173"/>
          </a:xfrm>
        </p:grpSpPr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049" y="180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LOAD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145" y="18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3748013" y="487134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RCO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2224013" y="372834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2465313" y="372834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2732013" y="372834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4" name="Text Box 52"/>
          <p:cNvSpPr txBox="1">
            <a:spLocks noChangeArrowheads="1"/>
          </p:cNvSpPr>
          <p:nvPr/>
        </p:nvSpPr>
        <p:spPr bwMode="auto">
          <a:xfrm>
            <a:off x="2986013" y="3728343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852413" y="4871343"/>
            <a:ext cx="596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ENT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4749726" y="4988818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4749726" y="5268218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4749726" y="5547618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4749726" y="5827018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D</a:t>
            </a:r>
            <a:r>
              <a:rPr lang="en-US" altLang="zh-CN" sz="1200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7634213" y="5023743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" name="Text Box 61"/>
          <p:cNvSpPr txBox="1">
            <a:spLocks noChangeArrowheads="1"/>
          </p:cNvSpPr>
          <p:nvPr/>
        </p:nvSpPr>
        <p:spPr bwMode="auto">
          <a:xfrm>
            <a:off x="7634213" y="5303143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7634213" y="5582543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7634213" y="5861943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7634213" y="3956943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RCO</a:t>
            </a:r>
          </a:p>
        </p:txBody>
      </p:sp>
      <p:grpSp>
        <p:nvGrpSpPr>
          <p:cNvPr id="55" name="Group 70"/>
          <p:cNvGrpSpPr>
            <a:grpSpLocks/>
          </p:cNvGrpSpPr>
          <p:nvPr/>
        </p:nvGrpSpPr>
        <p:grpSpPr bwMode="auto">
          <a:xfrm>
            <a:off x="852413" y="4444306"/>
            <a:ext cx="533400" cy="274637"/>
            <a:chOff x="480" y="2352"/>
            <a:chExt cx="336" cy="173"/>
          </a:xfrm>
        </p:grpSpPr>
        <p:sp>
          <p:nvSpPr>
            <p:cNvPr id="56" name="Text Box 66"/>
            <p:cNvSpPr txBox="1">
              <a:spLocks noChangeArrowheads="1"/>
            </p:cNvSpPr>
            <p:nvPr/>
          </p:nvSpPr>
          <p:spPr bwMode="auto">
            <a:xfrm>
              <a:off x="480" y="2352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CLR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>
              <a:off x="561" y="23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Text Box 71"/>
          <p:cNvSpPr txBox="1">
            <a:spLocks noChangeArrowheads="1"/>
          </p:cNvSpPr>
          <p:nvPr/>
        </p:nvSpPr>
        <p:spPr bwMode="auto">
          <a:xfrm>
            <a:off x="852413" y="5077718"/>
            <a:ext cx="596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ENP</a:t>
            </a: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4662413" y="4564956"/>
            <a:ext cx="609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4630663" y="4172843"/>
            <a:ext cx="596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ENT</a:t>
            </a:r>
          </a:p>
        </p:txBody>
      </p:sp>
      <p:sp>
        <p:nvSpPr>
          <p:cNvPr id="61" name="Text Box 77"/>
          <p:cNvSpPr txBox="1">
            <a:spLocks noChangeArrowheads="1"/>
          </p:cNvSpPr>
          <p:nvPr/>
        </p:nvSpPr>
        <p:spPr bwMode="auto">
          <a:xfrm>
            <a:off x="4651301" y="4369693"/>
            <a:ext cx="596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ENP</a:t>
            </a:r>
          </a:p>
        </p:txBody>
      </p:sp>
      <p:grpSp>
        <p:nvGrpSpPr>
          <p:cNvPr id="62" name="Group 78"/>
          <p:cNvGrpSpPr>
            <a:grpSpLocks/>
          </p:cNvGrpSpPr>
          <p:nvPr/>
        </p:nvGrpSpPr>
        <p:grpSpPr bwMode="auto">
          <a:xfrm>
            <a:off x="4533826" y="3795018"/>
            <a:ext cx="641350" cy="274638"/>
            <a:chOff x="3049" y="1800"/>
            <a:chExt cx="384" cy="173"/>
          </a:xfrm>
        </p:grpSpPr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3049" y="1800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LOAD</a:t>
              </a:r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>
              <a:off x="3145" y="18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Group 81"/>
          <p:cNvGrpSpPr>
            <a:grpSpLocks/>
          </p:cNvGrpSpPr>
          <p:nvPr/>
        </p:nvGrpSpPr>
        <p:grpSpPr bwMode="auto">
          <a:xfrm>
            <a:off x="4610026" y="3607693"/>
            <a:ext cx="533400" cy="274638"/>
            <a:chOff x="480" y="2352"/>
            <a:chExt cx="336" cy="173"/>
          </a:xfrm>
        </p:grpSpPr>
        <p:sp>
          <p:nvSpPr>
            <p:cNvPr id="66" name="Text Box 82"/>
            <p:cNvSpPr txBox="1">
              <a:spLocks noChangeArrowheads="1"/>
            </p:cNvSpPr>
            <p:nvPr/>
          </p:nvSpPr>
          <p:spPr bwMode="auto">
            <a:xfrm>
              <a:off x="480" y="2352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ea typeface="宋体" panose="02010600030101010101" pitchFamily="2" charset="-122"/>
                </a:rPr>
                <a:t>CLR</a:t>
              </a:r>
            </a:p>
          </p:txBody>
        </p:sp>
        <p:sp>
          <p:nvSpPr>
            <p:cNvPr id="67" name="Line 83"/>
            <p:cNvSpPr>
              <a:spLocks noChangeShapeType="1"/>
            </p:cNvSpPr>
            <p:nvPr/>
          </p:nvSpPr>
          <p:spPr bwMode="auto">
            <a:xfrm>
              <a:off x="561" y="23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Text Box 86"/>
          <p:cNvSpPr txBox="1">
            <a:spLocks noChangeArrowheads="1"/>
          </p:cNvSpPr>
          <p:nvPr/>
        </p:nvSpPr>
        <p:spPr bwMode="auto">
          <a:xfrm>
            <a:off x="1843013" y="5252343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9" name="Text Box 87"/>
          <p:cNvSpPr txBox="1">
            <a:spLocks noChangeArrowheads="1"/>
          </p:cNvSpPr>
          <p:nvPr/>
        </p:nvSpPr>
        <p:spPr bwMode="auto">
          <a:xfrm>
            <a:off x="5630788" y="4555431"/>
            <a:ext cx="838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C</a:t>
            </a:r>
            <a:r>
              <a:rPr lang="en-US" altLang="zh-CN" sz="1200">
                <a:ea typeface="宋体" panose="02010600030101010101" pitchFamily="2" charset="-122"/>
              </a:rPr>
              <a:t>5/2,3,4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5554588" y="3587056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5CT = 0</a:t>
            </a:r>
          </a:p>
        </p:txBody>
      </p:sp>
      <p:sp>
        <p:nvSpPr>
          <p:cNvPr id="71" name="Text Box 89"/>
          <p:cNvSpPr txBox="1">
            <a:spLocks noChangeArrowheads="1"/>
          </p:cNvSpPr>
          <p:nvPr/>
        </p:nvSpPr>
        <p:spPr bwMode="auto">
          <a:xfrm>
            <a:off x="5554588" y="3782318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M1</a:t>
            </a:r>
          </a:p>
        </p:txBody>
      </p:sp>
      <p:sp>
        <p:nvSpPr>
          <p:cNvPr id="72" name="Text Box 90"/>
          <p:cNvSpPr txBox="1">
            <a:spLocks noChangeArrowheads="1"/>
          </p:cNvSpPr>
          <p:nvPr/>
        </p:nvSpPr>
        <p:spPr bwMode="auto">
          <a:xfrm>
            <a:off x="5554588" y="3977581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M2</a:t>
            </a:r>
          </a:p>
        </p:txBody>
      </p:sp>
      <p:sp>
        <p:nvSpPr>
          <p:cNvPr id="73" name="Text Box 91"/>
          <p:cNvSpPr txBox="1">
            <a:spLocks noChangeArrowheads="1"/>
          </p:cNvSpPr>
          <p:nvPr/>
        </p:nvSpPr>
        <p:spPr bwMode="auto">
          <a:xfrm>
            <a:off x="5554588" y="4172843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G3</a:t>
            </a:r>
          </a:p>
        </p:txBody>
      </p:sp>
      <p:sp>
        <p:nvSpPr>
          <p:cNvPr id="74" name="Text Box 92"/>
          <p:cNvSpPr txBox="1">
            <a:spLocks noChangeArrowheads="1"/>
          </p:cNvSpPr>
          <p:nvPr/>
        </p:nvSpPr>
        <p:spPr bwMode="auto">
          <a:xfrm>
            <a:off x="5554588" y="4368106"/>
            <a:ext cx="76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G4</a:t>
            </a:r>
          </a:p>
        </p:txBody>
      </p:sp>
      <p:sp>
        <p:nvSpPr>
          <p:cNvPr id="75" name="Text Box 84"/>
          <p:cNvSpPr txBox="1">
            <a:spLocks noChangeArrowheads="1"/>
          </p:cNvSpPr>
          <p:nvPr/>
        </p:nvSpPr>
        <p:spPr bwMode="auto">
          <a:xfrm>
            <a:off x="5805413" y="3271143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CTR DIV 16</a:t>
            </a:r>
          </a:p>
        </p:txBody>
      </p:sp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1995413" y="4795143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ea typeface="宋体" panose="02010600030101010101" pitchFamily="2" charset="-122"/>
              </a:rPr>
              <a:t>CTR DIV 16</a:t>
            </a:r>
          </a:p>
        </p:txBody>
      </p:sp>
      <p:sp>
        <p:nvSpPr>
          <p:cNvPr id="77" name="Text Box 94"/>
          <p:cNvSpPr txBox="1">
            <a:spLocks noChangeArrowheads="1"/>
          </p:cNvSpPr>
          <p:nvPr/>
        </p:nvSpPr>
        <p:spPr bwMode="auto">
          <a:xfrm>
            <a:off x="7600876" y="3140968"/>
            <a:ext cx="838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Common control block</a:t>
            </a:r>
          </a:p>
        </p:txBody>
      </p:sp>
      <p:sp>
        <p:nvSpPr>
          <p:cNvPr id="78" name="Text Box 95"/>
          <p:cNvSpPr txBox="1">
            <a:spLocks noChangeArrowheads="1"/>
          </p:cNvSpPr>
          <p:nvPr/>
        </p:nvSpPr>
        <p:spPr bwMode="auto">
          <a:xfrm>
            <a:off x="2478013" y="596830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9" name="Text Box 96"/>
          <p:cNvSpPr txBox="1">
            <a:spLocks noChangeArrowheads="1"/>
          </p:cNvSpPr>
          <p:nvPr/>
        </p:nvSpPr>
        <p:spPr bwMode="auto">
          <a:xfrm>
            <a:off x="2732013" y="596830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0" name="Text Box 97"/>
          <p:cNvSpPr txBox="1">
            <a:spLocks noChangeArrowheads="1"/>
          </p:cNvSpPr>
          <p:nvPr/>
        </p:nvSpPr>
        <p:spPr bwMode="auto">
          <a:xfrm>
            <a:off x="2986013" y="5968306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i="1">
                <a:ea typeface="宋体" panose="02010600030101010101" pitchFamily="2" charset="-122"/>
              </a:rPr>
              <a:t>Q</a:t>
            </a:r>
            <a:r>
              <a:rPr lang="en-US" altLang="zh-CN" sz="1200" baseline="-25000"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10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Logic Symbols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Logic Symbols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7578" y="2093168"/>
            <a:ext cx="7154862" cy="914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27584" y="2276872"/>
            <a:ext cx="78114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b="1" dirty="0" smtClean="0">
                <a:ea typeface="宋体" panose="02010600030101010101" pitchFamily="2" charset="-122"/>
              </a:rPr>
              <a:t>Common Control Block</a:t>
            </a:r>
            <a:endParaRPr lang="en-US" altLang="zh-CN" sz="2200" b="1" dirty="0">
              <a:ea typeface="宋体" panose="02010600030101010101" pitchFamily="2" charset="-122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864989" y="2708920"/>
            <a:ext cx="78114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200" b="1" dirty="0" smtClean="0">
                <a:ea typeface="宋体" panose="02010600030101010101" pitchFamily="2" charset="-122"/>
              </a:rPr>
              <a:t>Individual Elements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200" dirty="0" smtClean="0">
                <a:ea typeface="宋体" panose="02010600030101010101" pitchFamily="2" charset="-122"/>
              </a:rPr>
              <a:t>Input: D</a:t>
            </a:r>
            <a:r>
              <a:rPr lang="en-US" altLang="zh-CN" sz="22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200" dirty="0" smtClean="0">
                <a:ea typeface="宋体" panose="02010600030101010101" pitchFamily="2" charset="-122"/>
              </a:rPr>
              <a:t>,D</a:t>
            </a:r>
            <a:r>
              <a:rPr lang="en-US" altLang="zh-CN" sz="2200" baseline="-25000" dirty="0">
                <a:ea typeface="宋体" panose="02010600030101010101" pitchFamily="2" charset="-122"/>
              </a:rPr>
              <a:t>1</a:t>
            </a:r>
            <a:r>
              <a:rPr lang="en-US" altLang="zh-CN" sz="2200" dirty="0" smtClean="0">
                <a:ea typeface="宋体" panose="02010600030101010101" pitchFamily="2" charset="-122"/>
              </a:rPr>
              <a:t>,D</a:t>
            </a:r>
            <a:r>
              <a:rPr lang="en-US" altLang="zh-CN" sz="2200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dirty="0" smtClean="0">
                <a:ea typeface="宋体" panose="02010600030101010101" pitchFamily="2" charset="-122"/>
              </a:rPr>
              <a:t> and D</a:t>
            </a:r>
            <a:r>
              <a:rPr lang="en-US" altLang="zh-CN" sz="2200" baseline="-25000" dirty="0">
                <a:ea typeface="宋体" panose="02010600030101010101" pitchFamily="2" charset="-122"/>
              </a:rPr>
              <a:t>3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Output: </a:t>
            </a:r>
            <a:r>
              <a:rPr lang="en-US" altLang="zh-CN" sz="2200" dirty="0" smtClean="0">
                <a:ea typeface="宋体" panose="02010600030101010101" pitchFamily="2" charset="-122"/>
              </a:rPr>
              <a:t>Q</a:t>
            </a:r>
            <a:r>
              <a:rPr lang="en-US" altLang="zh-CN" sz="2200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sz="2200" dirty="0" smtClean="0">
                <a:ea typeface="宋体" panose="02010600030101010101" pitchFamily="2" charset="-122"/>
              </a:rPr>
              <a:t>,Q</a:t>
            </a:r>
            <a:r>
              <a:rPr lang="en-US" altLang="zh-CN" sz="2200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200" dirty="0" smtClean="0">
                <a:ea typeface="宋体" panose="02010600030101010101" pitchFamily="2" charset="-122"/>
              </a:rPr>
              <a:t>,Q</a:t>
            </a:r>
            <a:r>
              <a:rPr lang="en-US" altLang="zh-CN" sz="22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and </a:t>
            </a:r>
            <a:r>
              <a:rPr lang="en-US" altLang="zh-CN" sz="2200" dirty="0" smtClean="0">
                <a:ea typeface="宋体" panose="02010600030101010101" pitchFamily="2" charset="-122"/>
              </a:rPr>
              <a:t>Q</a:t>
            </a:r>
            <a:r>
              <a:rPr lang="en-US" altLang="zh-CN" sz="2200" baseline="-25000" dirty="0" smtClean="0">
                <a:ea typeface="宋体" panose="02010600030101010101" pitchFamily="2" charset="-122"/>
              </a:rPr>
              <a:t>3</a:t>
            </a: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endParaRPr lang="en-US" altLang="zh-CN" sz="2200" b="1" dirty="0" smtClean="0">
              <a:ea typeface="宋体" panose="02010600030101010101" pitchFamily="2" charset="-122"/>
            </a:endParaRPr>
          </a:p>
        </p:txBody>
      </p:sp>
      <p:sp>
        <p:nvSpPr>
          <p:cNvPr id="82" name="Text Box 27"/>
          <p:cNvSpPr txBox="1">
            <a:spLocks noChangeArrowheads="1"/>
          </p:cNvSpPr>
          <p:nvPr/>
        </p:nvSpPr>
        <p:spPr bwMode="auto">
          <a:xfrm>
            <a:off x="864989" y="3501008"/>
            <a:ext cx="78114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200" b="1" dirty="0" smtClean="0">
                <a:ea typeface="宋体" panose="02010600030101010101" pitchFamily="2" charset="-122"/>
              </a:rPr>
              <a:t>Qualifying Symbol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200" dirty="0" smtClean="0">
                <a:ea typeface="宋体" panose="02010600030101010101" pitchFamily="2" charset="-122"/>
              </a:rPr>
              <a:t>CTR DIV 16</a:t>
            </a:r>
            <a:endParaRPr lang="en-US" altLang="zh-CN" sz="2200" b="1" dirty="0" smtClean="0">
              <a:ea typeface="宋体" panose="02010600030101010101" pitchFamily="2" charset="-122"/>
            </a:endParaRPr>
          </a:p>
        </p:txBody>
      </p:sp>
      <p:sp>
        <p:nvSpPr>
          <p:cNvPr id="83" name="Text Box 27"/>
          <p:cNvSpPr txBox="1">
            <a:spLocks noChangeArrowheads="1"/>
          </p:cNvSpPr>
          <p:nvPr/>
        </p:nvSpPr>
        <p:spPr bwMode="auto">
          <a:xfrm>
            <a:off x="827584" y="4221088"/>
            <a:ext cx="78114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200" b="1" dirty="0" smtClean="0">
                <a:ea typeface="宋体" panose="02010600030101010101" pitchFamily="2" charset="-122"/>
              </a:rPr>
              <a:t>Control Dependency (C)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200" dirty="0" smtClean="0">
                <a:ea typeface="宋体" panose="02010600030101010101" pitchFamily="2" charset="-122"/>
              </a:rPr>
              <a:t>C5/2,3,4+</a:t>
            </a:r>
            <a:endParaRPr lang="en-US" altLang="zh-CN" sz="2200" b="1" dirty="0" smtClean="0">
              <a:ea typeface="宋体" panose="02010600030101010101" pitchFamily="2" charset="-122"/>
            </a:endParaRPr>
          </a:p>
        </p:txBody>
      </p: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864989" y="4941168"/>
            <a:ext cx="78114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200" b="1" dirty="0" smtClean="0">
                <a:ea typeface="宋体" panose="02010600030101010101" pitchFamily="2" charset="-122"/>
              </a:rPr>
              <a:t>Mode Dependency (M)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200" dirty="0" smtClean="0">
                <a:ea typeface="宋体" panose="02010600030101010101" pitchFamily="2" charset="-122"/>
              </a:rPr>
              <a:t>M1,M2</a:t>
            </a:r>
            <a:endParaRPr lang="en-US" altLang="zh-CN" sz="2200" b="1" dirty="0" smtClean="0">
              <a:ea typeface="宋体" panose="02010600030101010101" pitchFamily="2" charset="-122"/>
            </a:endParaRPr>
          </a:p>
        </p:txBody>
      </p:sp>
      <p:sp>
        <p:nvSpPr>
          <p:cNvPr id="85" name="Text Box 27"/>
          <p:cNvSpPr txBox="1">
            <a:spLocks noChangeArrowheads="1"/>
          </p:cNvSpPr>
          <p:nvPr/>
        </p:nvSpPr>
        <p:spPr bwMode="auto">
          <a:xfrm>
            <a:off x="864989" y="5683895"/>
            <a:ext cx="78114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200" b="1" dirty="0" smtClean="0">
                <a:ea typeface="宋体" panose="02010600030101010101" pitchFamily="2" charset="-122"/>
              </a:rPr>
              <a:t>And Dependency (G)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200" dirty="0" smtClean="0">
                <a:ea typeface="宋体" panose="02010600030101010101" pitchFamily="2" charset="-122"/>
              </a:rPr>
              <a:t>G3,G4</a:t>
            </a:r>
            <a:endParaRPr lang="en-US" altLang="zh-CN" sz="2200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5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1.	The counter shown below is an example of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	a.  an asynchronous counter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	b.  a BCD counter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	c.  a synchronous counter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ea typeface="宋体" panose="02010600030101010101" pitchFamily="2" charset="-122"/>
              </a:rPr>
              <a:t>d.  none of the </a:t>
            </a:r>
            <a:r>
              <a:rPr lang="en-US" altLang="zh-CN" sz="2000" dirty="0" smtClean="0">
                <a:ea typeface="宋体" panose="02010600030101010101" pitchFamily="2" charset="-122"/>
              </a:rPr>
              <a:t>above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821904" y="4343400"/>
            <a:ext cx="5486400" cy="1546225"/>
            <a:chOff x="1296" y="2477"/>
            <a:chExt cx="3456" cy="974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1584" y="2496"/>
            <a:ext cx="2844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80" name="CorelDRAW" r:id="rId3" imgW="2935384" imgH="985764" progId="CorelDRAW.Graphic.13">
                    <p:embed/>
                  </p:oleObj>
                </mc:Choice>
                <mc:Fallback>
                  <p:oleObj name="CorelDRAW" r:id="rId3" imgW="2935384" imgH="985764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2844" cy="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57" y="2992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40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964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2304" y="3120"/>
              <a:ext cx="240" cy="173"/>
              <a:chOff x="2304" y="3120"/>
              <a:chExt cx="240" cy="173"/>
            </a:xfrm>
          </p:grpSpPr>
          <p:sp>
            <p:nvSpPr>
              <p:cNvPr id="42" name="Text Box 17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2374" y="31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400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047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39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 dirty="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 dirty="0">
                <a:ea typeface="宋体" panose="02010600030101010101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044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949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957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48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956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3386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4416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3264" y="3120"/>
              <a:ext cx="240" cy="173"/>
              <a:chOff x="3264" y="3120"/>
              <a:chExt cx="240" cy="173"/>
            </a:xfrm>
          </p:grpSpPr>
          <p:sp>
            <p:nvSpPr>
              <p:cNvPr id="40" name="Text Box 30"/>
              <p:cNvSpPr txBox="1">
                <a:spLocks noChangeArrowheads="1"/>
              </p:cNvSpPr>
              <p:nvPr/>
            </p:nvSpPr>
            <p:spPr bwMode="auto">
              <a:xfrm>
                <a:off x="3264" y="31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334" y="31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296" y="2477"/>
              <a:ext cx="2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  <a:buFontTx/>
              <a:buAutoNum type="arabicPeriod" startAt="2"/>
            </a:pPr>
            <a:r>
              <a:rPr lang="en-US" altLang="zh-CN" sz="2000" dirty="0" smtClean="0">
                <a:ea typeface="宋体" panose="02010600030101010101" pitchFamily="2" charset="-122"/>
              </a:rPr>
              <a:t>  The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ea typeface="宋体" panose="02010600030101010101" pitchFamily="2" charset="-122"/>
              </a:rPr>
              <a:t> output of the counter shown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	a.  is present before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 or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	b.  changes on every clock pulse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	c.  has a higher frequency than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 or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ea typeface="宋体" panose="02010600030101010101" pitchFamily="2" charset="-122"/>
              </a:rPr>
              <a:t>d.  all of the above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1835696" y="4343400"/>
            <a:ext cx="5486400" cy="1546225"/>
            <a:chOff x="1296" y="2477"/>
            <a:chExt cx="3456" cy="974"/>
          </a:xfrm>
        </p:grpSpPr>
        <p:graphicFrame>
          <p:nvGraphicFramePr>
            <p:cNvPr id="28" name="Object 7"/>
            <p:cNvGraphicFramePr>
              <a:graphicFrameLocks noChangeAspect="1"/>
            </p:cNvGraphicFramePr>
            <p:nvPr/>
          </p:nvGraphicFramePr>
          <p:xfrm>
            <a:off x="1584" y="2496"/>
            <a:ext cx="2844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43" name="CorelDRAW" r:id="rId3" imgW="2935384" imgH="985764" progId="CorelDRAW.Graphic.13">
                    <p:embed/>
                  </p:oleObj>
                </mc:Choice>
                <mc:Fallback>
                  <p:oleObj name="CorelDRAW" r:id="rId3" imgW="2935384" imgH="985764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2844" cy="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357" y="2992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940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964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32" name="Group 11"/>
            <p:cNvGrpSpPr>
              <a:grpSpLocks/>
            </p:cNvGrpSpPr>
            <p:nvPr/>
          </p:nvGrpSpPr>
          <p:grpSpPr bwMode="auto">
            <a:xfrm>
              <a:off x="2304" y="3120"/>
              <a:ext cx="240" cy="173"/>
              <a:chOff x="2304" y="3120"/>
              <a:chExt cx="240" cy="173"/>
            </a:xfrm>
          </p:grpSpPr>
          <p:sp>
            <p:nvSpPr>
              <p:cNvPr id="55" name="Text Box 12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>
                <a:off x="2374" y="31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400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2047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3039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4044" y="2992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949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3957" y="2744"/>
              <a:ext cx="7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2948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3956" y="3216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200" baseline="-250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3386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4416" y="2688"/>
              <a:ext cx="3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200" baseline="-2500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grpSp>
          <p:nvGrpSpPr>
            <p:cNvPr id="51" name="Group 24"/>
            <p:cNvGrpSpPr>
              <a:grpSpLocks/>
            </p:cNvGrpSpPr>
            <p:nvPr/>
          </p:nvGrpSpPr>
          <p:grpSpPr bwMode="auto">
            <a:xfrm>
              <a:off x="3264" y="3120"/>
              <a:ext cx="240" cy="173"/>
              <a:chOff x="3264" y="3120"/>
              <a:chExt cx="240" cy="173"/>
            </a:xfrm>
          </p:grpSpPr>
          <p:sp>
            <p:nvSpPr>
              <p:cNvPr id="53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120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4" name="Line 26"/>
              <p:cNvSpPr>
                <a:spLocks noChangeShapeType="1"/>
              </p:cNvSpPr>
              <p:nvPr/>
            </p:nvSpPr>
            <p:spPr bwMode="auto">
              <a:xfrm>
                <a:off x="3334" y="31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296" y="2477"/>
              <a:ext cx="2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120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3. To cause a D flip-flop to toggle, connect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clock to the </a:t>
            </a:r>
            <a:r>
              <a:rPr lang="en-US" altLang="zh-CN" sz="2000" i="1" dirty="0"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ea typeface="宋体" panose="02010600030101010101" pitchFamily="2" charset="-122"/>
              </a:rPr>
              <a:t> input</a:t>
            </a:r>
            <a:endParaRPr lang="en-US" altLang="zh-CN" sz="2000" baseline="30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output to the </a:t>
            </a:r>
            <a:r>
              <a:rPr lang="en-US" altLang="zh-CN" sz="2000" i="1" dirty="0"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ea typeface="宋体" panose="02010600030101010101" pitchFamily="2" charset="-122"/>
              </a:rPr>
              <a:t> input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c.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dirty="0">
                <a:ea typeface="宋体" panose="02010600030101010101" pitchFamily="2" charset="-122"/>
              </a:rPr>
              <a:t> output to the </a:t>
            </a:r>
            <a:r>
              <a:rPr lang="en-US" altLang="zh-CN" sz="2000" i="1" dirty="0"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ea typeface="宋体" panose="02010600030101010101" pitchFamily="2" charset="-122"/>
              </a:rPr>
              <a:t> input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clock to the preset </a:t>
            </a:r>
            <a:r>
              <a:rPr lang="en-US" altLang="zh-CN" sz="2000" dirty="0" smtClean="0">
                <a:ea typeface="宋体" panose="02010600030101010101" pitchFamily="2" charset="-122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0545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Analysis of the Sequential Logic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827584" y="2247255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Procedure: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755576" y="2679303"/>
            <a:ext cx="798227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AutoNum type="arabicPeriod"/>
            </a:pPr>
            <a:r>
              <a:rPr kumimoji="1" lang="en-US" altLang="zh-CN" sz="2400" dirty="0" smtClean="0">
                <a:ea typeface="楷体_GB2312" pitchFamily="49" charset="-122"/>
              </a:rPr>
              <a:t> Write </a:t>
            </a:r>
            <a:r>
              <a:rPr kumimoji="1" lang="en-US" altLang="zh-CN" sz="2400" dirty="0">
                <a:ea typeface="楷体_GB2312" pitchFamily="49" charset="-122"/>
              </a:rPr>
              <a:t>down the clock and excitation expressions for each </a:t>
            </a:r>
            <a:r>
              <a:rPr kumimoji="1" lang="en-US" altLang="zh-CN" sz="2400" dirty="0" smtClean="0">
                <a:ea typeface="楷体_GB2312" pitchFamily="49" charset="-122"/>
              </a:rPr>
              <a:t>FF.</a:t>
            </a:r>
          </a:p>
          <a:p>
            <a:pPr algn="just">
              <a:lnSpc>
                <a:spcPct val="120000"/>
              </a:lnSpc>
              <a:buFontTx/>
              <a:buAutoNum type="arabicPeriod"/>
            </a:pPr>
            <a:r>
              <a:rPr kumimoji="1" lang="en-US" altLang="zh-CN" sz="2400" dirty="0" smtClean="0">
                <a:ea typeface="楷体_GB2312" pitchFamily="49" charset="-122"/>
              </a:rPr>
              <a:t> Get </a:t>
            </a:r>
            <a:r>
              <a:rPr kumimoji="1" lang="en-US" altLang="zh-CN" sz="2400" dirty="0">
                <a:ea typeface="楷体_GB2312" pitchFamily="49" charset="-122"/>
              </a:rPr>
              <a:t>their state expressions by replacing the </a:t>
            </a:r>
            <a:r>
              <a:rPr kumimoji="1" lang="en-US" altLang="zh-CN" sz="2400" dirty="0" smtClean="0">
                <a:ea typeface="楷体_GB2312" pitchFamily="49" charset="-122"/>
              </a:rPr>
              <a:t>logic expression for </a:t>
            </a:r>
            <a:r>
              <a:rPr kumimoji="1" lang="en-US" altLang="zh-CN" sz="2400" dirty="0">
                <a:ea typeface="楷体_GB2312" pitchFamily="49" charset="-122"/>
              </a:rPr>
              <a:t>the FF with its excitation expression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3. Write down the output </a:t>
            </a:r>
            <a:r>
              <a:rPr kumimoji="1" lang="en-US" altLang="zh-CN" sz="2400" dirty="0" smtClean="0">
                <a:ea typeface="楷体_GB2312" pitchFamily="49" charset="-122"/>
              </a:rPr>
              <a:t>expression.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 smtClean="0">
                <a:ea typeface="楷体_GB2312" pitchFamily="49" charset="-122"/>
              </a:rPr>
              <a:t>4. Assume </a:t>
            </a:r>
            <a:r>
              <a:rPr kumimoji="1" lang="en-US" altLang="zh-CN" sz="2400" dirty="0">
                <a:ea typeface="楷体_GB2312" pitchFamily="49" charset="-122"/>
              </a:rPr>
              <a:t>the present state, and analyze the next state, and draw its state </a:t>
            </a:r>
            <a:r>
              <a:rPr kumimoji="1" lang="en-US" altLang="zh-CN" sz="2400" dirty="0" smtClean="0">
                <a:ea typeface="楷体_GB2312" pitchFamily="49" charset="-122"/>
              </a:rPr>
              <a:t>diagram/state </a:t>
            </a:r>
            <a:r>
              <a:rPr kumimoji="1" lang="en-US" altLang="zh-CN" sz="2400" dirty="0">
                <a:ea typeface="楷体_GB2312" pitchFamily="49" charset="-122"/>
              </a:rPr>
              <a:t>sequence </a:t>
            </a:r>
            <a:r>
              <a:rPr kumimoji="1" lang="en-US" altLang="zh-CN" sz="2400" dirty="0" smtClean="0">
                <a:ea typeface="楷体_GB2312" pitchFamily="49" charset="-122"/>
              </a:rPr>
              <a:t>table</a:t>
            </a:r>
            <a:r>
              <a:rPr kumimoji="1" lang="en-US" altLang="zh-CN" sz="2400" dirty="0"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ea typeface="楷体_GB2312" pitchFamily="49" charset="-122"/>
              </a:rPr>
              <a:t>or </a:t>
            </a:r>
            <a:r>
              <a:rPr kumimoji="1" lang="en-US" altLang="zh-CN" sz="2400" dirty="0">
                <a:ea typeface="楷体_GB2312" pitchFamily="49" charset="-122"/>
              </a:rPr>
              <a:t>its timing </a:t>
            </a:r>
            <a:r>
              <a:rPr kumimoji="1" lang="en-US" altLang="zh-CN" sz="2400" dirty="0" smtClean="0">
                <a:ea typeface="楷体_GB2312" pitchFamily="49" charset="-122"/>
              </a:rPr>
              <a:t>diagram.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5. Determine the logic function of the logic diagram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7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4. The 7493A asynchronous counter diagram is shown (</a:t>
            </a:r>
            <a:r>
              <a:rPr lang="en-US" altLang="zh-CN" sz="2000" i="1" dirty="0"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’s and </a:t>
            </a:r>
            <a:r>
              <a:rPr lang="en-US" altLang="zh-CN" sz="2000" i="1" dirty="0">
                <a:ea typeface="宋体" panose="02010600030101010101" pitchFamily="2" charset="-122"/>
              </a:rPr>
              <a:t>K</a:t>
            </a:r>
            <a:r>
              <a:rPr lang="en-US" altLang="zh-CN" sz="2000" dirty="0">
                <a:ea typeface="宋体" panose="02010600030101010101" pitchFamily="2" charset="-122"/>
              </a:rPr>
              <a:t>’s are HIGH.) To make the count have a modulus of 16, connect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ea typeface="宋体" panose="02010600030101010101" pitchFamily="2" charset="-122"/>
              </a:rPr>
              <a:t> to RO(1) and RO(2) to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 to RO(1) and RO(2)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c. </a:t>
            </a:r>
            <a:r>
              <a:rPr lang="en-US" altLang="zh-CN" sz="2000" i="1" dirty="0"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ea typeface="宋体" panose="02010600030101010101" pitchFamily="2" charset="-122"/>
              </a:rPr>
              <a:t> A and </a:t>
            </a:r>
            <a:r>
              <a:rPr lang="en-US" altLang="zh-CN" sz="2000" i="1" dirty="0"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ea typeface="宋体" panose="02010600030101010101" pitchFamily="2" charset="-122"/>
              </a:rPr>
              <a:t> B together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0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i="1" dirty="0">
                <a:ea typeface="宋体" panose="02010600030101010101" pitchFamily="2" charset="-122"/>
              </a:rPr>
              <a:t>CLK</a:t>
            </a:r>
            <a:r>
              <a:rPr lang="en-US" altLang="zh-CN" sz="2000" dirty="0">
                <a:ea typeface="宋体" panose="02010600030101010101" pitchFamily="2" charset="-122"/>
              </a:rPr>
              <a:t> B</a:t>
            </a:r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73266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8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5.	Assume 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ea typeface="宋体" panose="02010600030101010101" pitchFamily="2" charset="-122"/>
              </a:rPr>
              <a:t> is LOW. The next clock pulse will cause 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a. FF1 and FF2 to both toggle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FF1 and FF2 to both latch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c. FF1 to latch; FF2 to toggle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FF1 to toggle; FF2 to latch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371600" y="4114800"/>
          <a:ext cx="66294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6" name="CorelDRAW" r:id="rId3" imgW="4263840" imgH="1335600" progId="CorelDRAW.Graphic.13">
                  <p:embed/>
                </p:oleObj>
              </mc:Choice>
              <mc:Fallback>
                <p:oleObj name="CorelDRAW" r:id="rId3" imgW="4263840" imgH="13356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629400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3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6.	A 4-bit binary counter has a terminal count of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 4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 10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c.  15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 </a:t>
            </a:r>
            <a:r>
              <a:rPr lang="en-US" altLang="zh-CN" sz="2000" dirty="0" smtClean="0">
                <a:ea typeface="宋体" panose="02010600030101010101" pitchFamily="2" charset="-122"/>
              </a:rPr>
              <a:t>16</a:t>
            </a:r>
          </a:p>
          <a:p>
            <a:pPr marL="457200" indent="-457200" eaLnBrk="1" hangingPunct="1">
              <a:spcBef>
                <a:spcPct val="30000"/>
              </a:spcBef>
              <a:buAutoNum type="arabicPeriod" startAt="7"/>
            </a:pPr>
            <a:r>
              <a:rPr lang="en-US" altLang="zh-CN" sz="2000" dirty="0" smtClean="0">
                <a:ea typeface="宋体" panose="02010600030101010101" pitchFamily="2" charset="-122"/>
              </a:rPr>
              <a:t>Assume </a:t>
            </a:r>
            <a:r>
              <a:rPr lang="en-US" altLang="zh-CN" sz="2000" dirty="0">
                <a:ea typeface="宋体" panose="02010600030101010101" pitchFamily="2" charset="-122"/>
              </a:rPr>
              <a:t>the clock for a 4-bit binary counter is 80 kHz.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The  output </a:t>
            </a:r>
            <a:r>
              <a:rPr lang="en-US" altLang="zh-CN" sz="2000" dirty="0">
                <a:ea typeface="宋体" panose="02010600030101010101" pitchFamily="2" charset="-122"/>
              </a:rPr>
              <a:t>frequency of the fourth stage (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 is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 5 kHz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 10 kHz 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c.  20 kHz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 320 </a:t>
            </a:r>
            <a:r>
              <a:rPr lang="en-US" altLang="zh-CN" sz="2000" dirty="0" smtClean="0">
                <a:ea typeface="宋体" panose="02010600030101010101" pitchFamily="2" charset="-122"/>
              </a:rPr>
              <a:t>kHz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8. A 3-bit count sequence is shown for a counter (</a:t>
            </a:r>
            <a:r>
              <a:rPr lang="en-US" altLang="zh-CN" sz="2000" i="1" dirty="0">
                <a:ea typeface="宋体" panose="02010600030101010101" pitchFamily="2" charset="-122"/>
              </a:rPr>
              <a:t>Q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 is the MSB). The </a:t>
            </a:r>
            <a:r>
              <a:rPr lang="en-US" altLang="zh-CN" sz="2000" dirty="0" smtClean="0">
                <a:ea typeface="宋体" panose="02010600030101010101" pitchFamily="2" charset="-122"/>
              </a:rPr>
              <a:t> sequence </a:t>
            </a:r>
            <a:r>
              <a:rPr lang="en-US" altLang="zh-CN" sz="2000" dirty="0">
                <a:ea typeface="宋体" panose="02010600030101010101" pitchFamily="2" charset="-122"/>
              </a:rPr>
              <a:t>is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0-1-2-3-4-5-6-7-0 (repeat)</a:t>
            </a:r>
            <a:endParaRPr lang="en-US" altLang="zh-CN" sz="2000" baseline="30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0-1-3-2-6-7-5-4-0 (repeat)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c. 0-2-4-6-1-3-5-7-0 (repeat)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0-4-6-2-3-7-5-1-0 (repeat)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84129"/>
            <a:ext cx="6258602" cy="199719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9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9. FF2 represents the MSB. The counts that are being decoded by the 3-input AND gates are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 2 and 3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 3 and 6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c.  2 and 5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 5 and 6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39046"/>
              </p:ext>
            </p:extLst>
          </p:nvPr>
        </p:nvGraphicFramePr>
        <p:xfrm>
          <a:off x="3581598" y="2893665"/>
          <a:ext cx="50228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87" name="CorelDRAW" r:id="rId3" imgW="3950513" imgH="2120494" progId="CorelDRAW.Graphic.12">
                  <p:embed/>
                </p:oleObj>
              </mc:Choice>
              <mc:Fallback>
                <p:oleObj name="CorelDRAW" r:id="rId3" imgW="3950513" imgH="2120494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598" y="2893665"/>
                        <a:ext cx="50228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8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844824"/>
            <a:ext cx="7467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10. Assume the input frequency (</a:t>
            </a:r>
            <a:r>
              <a:rPr lang="en-US" altLang="zh-CN" sz="2000" i="1" dirty="0">
                <a:ea typeface="宋体" panose="02010600030101010101" pitchFamily="2" charset="-122"/>
              </a:rPr>
              <a:t>f</a:t>
            </a:r>
            <a:r>
              <a:rPr lang="en-US" altLang="zh-CN" sz="2000" i="1" baseline="-25000" dirty="0"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ea typeface="宋体" panose="02010600030101010101" pitchFamily="2" charset="-122"/>
              </a:rPr>
              <a:t>) is 256 Hz. The output frequency (</a:t>
            </a:r>
            <a:r>
              <a:rPr lang="en-US" altLang="zh-CN" sz="2000" i="1" dirty="0" err="1">
                <a:ea typeface="宋体" panose="02010600030101010101" pitchFamily="2" charset="-122"/>
              </a:rPr>
              <a:t>f</a:t>
            </a:r>
            <a:r>
              <a:rPr lang="en-US" altLang="zh-CN" sz="2000" i="1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sz="2000" dirty="0">
                <a:ea typeface="宋体" panose="02010600030101010101" pitchFamily="2" charset="-122"/>
              </a:rPr>
              <a:t>) will be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a. 16 Hz</a:t>
            </a:r>
            <a:endParaRPr lang="en-US" altLang="zh-CN" sz="2000" baseline="30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b. 1 kHz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c. 65 kHz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	d. none of the above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96752" y="4566245"/>
            <a:ext cx="5791200" cy="1743075"/>
            <a:chOff x="1104" y="1680"/>
            <a:chExt cx="3648" cy="109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392" y="1824"/>
            <a:ext cx="3360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10" name="CorelDRAW" r:id="rId3" imgW="3595677" imgH="1020877" progId="CorelDRAW.Graphic.13">
                    <p:embed/>
                  </p:oleObj>
                </mc:Choice>
                <mc:Fallback>
                  <p:oleObj name="CorelDRAW" r:id="rId3" imgW="3595677" imgH="1020877" progId="CorelDRAW.Graphic.1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3360" cy="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104" y="1680"/>
              <a:ext cx="3392" cy="1008"/>
              <a:chOff x="1104" y="1680"/>
              <a:chExt cx="3392" cy="1008"/>
            </a:xfrm>
          </p:grpSpPr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1296" y="168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HIGH</a:t>
                </a: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104" y="230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CLK</a:t>
                </a: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052" y="2352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2184" y="2352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2316" y="2348"/>
                <a:ext cx="2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740" y="2344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5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ea typeface="宋体" panose="02010600030101010101" pitchFamily="2" charset="-122"/>
                  </a:rPr>
                  <a:t>Counter 1</a:t>
                </a: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3360" y="1818"/>
                <a:ext cx="5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>
                    <a:ea typeface="宋体" panose="02010600030101010101" pitchFamily="2" charset="-122"/>
                  </a:rPr>
                  <a:t>Counter 2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660" y="2050"/>
                <a:ext cx="32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CTEN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32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CTEN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1776" y="2160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CTR DIV 16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3600" y="2160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>
                    <a:ea typeface="宋体" panose="02010600030101010101" pitchFamily="2" charset="-122"/>
                  </a:rPr>
                  <a:t>CTR DIV 16</a:t>
                </a: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3792" y="235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3924" y="2356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4056" y="2352"/>
                <a:ext cx="24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4188" y="235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i="1">
                    <a:ea typeface="宋体" panose="02010600030101010101" pitchFamily="2" charset="-122"/>
                  </a:rPr>
                  <a:t>Q</a:t>
                </a:r>
                <a:r>
                  <a:rPr lang="en-US" altLang="zh-CN" sz="1200" baseline="-25000"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TC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4272" y="2064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200" i="1">
                    <a:solidFill>
                      <a:srgbClr val="00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TC</a:t>
                </a:r>
                <a:endParaRPr lang="en-US" altLang="zh-CN" sz="1200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i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f</a:t>
                </a:r>
                <a:r>
                  <a:rPr lang="en-US" altLang="zh-CN" sz="1400" baseline="-25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in</a:t>
                </a:r>
              </a:p>
            </p:txBody>
          </p:sp>
        </p:grpSp>
      </p:grpSp>
      <p:sp useBgFill="1">
        <p:nvSpPr>
          <p:cNvPr id="31" name="Rectangle 30"/>
          <p:cNvSpPr>
            <a:spLocks noChangeArrowheads="1"/>
          </p:cNvSpPr>
          <p:nvPr/>
        </p:nvSpPr>
        <p:spPr bwMode="auto">
          <a:xfrm>
            <a:off x="4768552" y="4785320"/>
            <a:ext cx="4572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2" name="Rectangle 31"/>
          <p:cNvSpPr>
            <a:spLocks noChangeArrowheads="1"/>
          </p:cNvSpPr>
          <p:nvPr/>
        </p:nvSpPr>
        <p:spPr bwMode="auto">
          <a:xfrm>
            <a:off x="7283152" y="5013920"/>
            <a:ext cx="457200" cy="457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54552" y="4883745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i="1">
                <a:solidFill>
                  <a:srgbClr val="FF33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400" i="1" baseline="-25000">
                <a:solidFill>
                  <a:srgbClr val="FF3300"/>
                </a:solidFill>
                <a:ea typeface="宋体" panose="02010600030101010101" pitchFamily="2" charset="-122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998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Analysis of the Sequential Logic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Analysis of the Sequential </a:t>
            </a:r>
            <a:r>
              <a:rPr lang="en-US" altLang="zh-CN" b="1" dirty="0" smtClean="0">
                <a:ea typeface="宋体" charset="-122"/>
              </a:rPr>
              <a:t>Logic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pic>
        <p:nvPicPr>
          <p:cNvPr id="6" name="Picture 4" descr="9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852936"/>
            <a:ext cx="58197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Analysis of the Sequential Logic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Analysis of the Sequential </a:t>
            </a:r>
            <a:r>
              <a:rPr lang="en-US" altLang="zh-CN" b="1" dirty="0" smtClean="0">
                <a:ea typeface="宋体" charset="-122"/>
              </a:rPr>
              <a:t>Logic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55576" y="2319263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1" lang="en-US" altLang="zh-CN" sz="2400" dirty="0">
                <a:ea typeface="楷体_GB2312" pitchFamily="49" charset="-122"/>
              </a:rPr>
              <a:t>Write down the clock and excitation expressions for each FF.</a:t>
            </a:r>
            <a:endParaRPr kumimoji="1"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11" name="Object 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83087052"/>
              </p:ext>
            </p:extLst>
          </p:nvPr>
        </p:nvGraphicFramePr>
        <p:xfrm>
          <a:off x="3055937" y="2836160"/>
          <a:ext cx="3388271" cy="153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0" name="Equation" r:id="rId3" imgW="2070000" imgH="939600" progId="Equation.DSMT4">
                  <p:embed/>
                </p:oleObj>
              </mc:Choice>
              <mc:Fallback>
                <p:oleObj name="Equation" r:id="rId3" imgW="2070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7" y="2836160"/>
                        <a:ext cx="3388271" cy="153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99592" y="4695527"/>
            <a:ext cx="79822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ea typeface="楷体_GB2312" pitchFamily="49" charset="-122"/>
              </a:rPr>
              <a:t>2. Get </a:t>
            </a:r>
            <a:r>
              <a:rPr kumimoji="1" lang="en-US" altLang="zh-CN" sz="2400" dirty="0">
                <a:ea typeface="楷体_GB2312" pitchFamily="49" charset="-122"/>
              </a:rPr>
              <a:t>their state expressions by replacing the logic expression for the FF with its excitation expression.</a:t>
            </a:r>
          </a:p>
          <a:p>
            <a:endParaRPr kumimoji="1" lang="zh-CN" altLang="en-US" sz="2400" dirty="0">
              <a:ea typeface="楷体_GB2312" pitchFamily="49" charset="-122"/>
            </a:endParaRPr>
          </a:p>
        </p:txBody>
      </p:sp>
      <p:graphicFrame>
        <p:nvGraphicFramePr>
          <p:cNvPr id="13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52536825"/>
              </p:ext>
            </p:extLst>
          </p:nvPr>
        </p:nvGraphicFramePr>
        <p:xfrm>
          <a:off x="3613931" y="5661248"/>
          <a:ext cx="2470237" cy="49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1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931" y="5661248"/>
                        <a:ext cx="2470237" cy="49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Counters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Analysis of the Sequential Logic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0208" y="2348880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ea typeface="楷体_GB2312" pitchFamily="49" charset="-122"/>
              </a:rPr>
              <a:t>3.Write </a:t>
            </a:r>
            <a:r>
              <a:rPr kumimoji="1" lang="en-US" altLang="zh-CN" sz="2400" dirty="0">
                <a:ea typeface="楷体_GB2312" pitchFamily="49" charset="-122"/>
              </a:rPr>
              <a:t>down the output expression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</p:txBody>
      </p:sp>
      <p:graphicFrame>
        <p:nvGraphicFramePr>
          <p:cNvPr id="14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2869"/>
              </p:ext>
            </p:extLst>
          </p:nvPr>
        </p:nvGraphicFramePr>
        <p:xfrm>
          <a:off x="2170096" y="2969265"/>
          <a:ext cx="5092734" cy="143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8" name="Equation" r:id="rId3" imgW="2743200" imgH="774360" progId="Equation.DSMT4">
                  <p:embed/>
                </p:oleObj>
              </mc:Choice>
              <mc:Fallback>
                <p:oleObj name="Equation" r:id="rId3" imgW="27432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096" y="2969265"/>
                        <a:ext cx="5092734" cy="143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99592" y="4599360"/>
            <a:ext cx="798227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4. Assume the present state, and analyze the next state, and draw its state </a:t>
            </a:r>
            <a:r>
              <a:rPr kumimoji="1" lang="en-US" altLang="zh-CN" sz="2400" dirty="0" smtClean="0">
                <a:ea typeface="楷体_GB2312" pitchFamily="49" charset="-122"/>
              </a:rPr>
              <a:t>diagram/state </a:t>
            </a:r>
            <a:r>
              <a:rPr kumimoji="1" lang="en-US" altLang="zh-CN" sz="2400" dirty="0">
                <a:ea typeface="楷体_GB2312" pitchFamily="49" charset="-122"/>
              </a:rPr>
              <a:t>sequence </a:t>
            </a:r>
            <a:r>
              <a:rPr kumimoji="1" lang="en-US" altLang="zh-CN" sz="2400" dirty="0" smtClean="0">
                <a:ea typeface="楷体_GB2312" pitchFamily="49" charset="-122"/>
              </a:rPr>
              <a:t>table</a:t>
            </a:r>
            <a:r>
              <a:rPr kumimoji="1" lang="en-US" altLang="zh-CN" sz="2400" dirty="0"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ea typeface="楷体_GB2312" pitchFamily="49" charset="-122"/>
              </a:rPr>
              <a:t>or </a:t>
            </a:r>
            <a:r>
              <a:rPr kumimoji="1" lang="en-US" altLang="zh-CN" sz="2400" dirty="0">
                <a:ea typeface="楷体_GB2312" pitchFamily="49" charset="-122"/>
              </a:rPr>
              <a:t>its timing diagram </a:t>
            </a:r>
            <a:r>
              <a:rPr kumimoji="1" lang="en-US" altLang="zh-CN" sz="2400" dirty="0" smtClean="0">
                <a:ea typeface="楷体_GB2312" pitchFamily="49" charset="-122"/>
              </a:rPr>
              <a:t>.</a:t>
            </a:r>
            <a:endParaRPr kumimoji="1" lang="en-US" altLang="zh-CN" sz="24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7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Analysis of the Sequential Logic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Analysis of the Sequential </a:t>
            </a:r>
            <a:r>
              <a:rPr lang="en-US" altLang="zh-CN" b="1" dirty="0" smtClean="0">
                <a:ea typeface="宋体" charset="-122"/>
              </a:rPr>
              <a:t>Logic</a:t>
            </a: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pic>
        <p:nvPicPr>
          <p:cNvPr id="7" name="Picture 5" descr="t9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72901"/>
            <a:ext cx="3528517" cy="26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9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75273"/>
            <a:ext cx="5040312" cy="18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7090" y="5989490"/>
            <a:ext cx="5975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A 3-bit synchronous binary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counter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8313" y="5452413"/>
            <a:ext cx="7982272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ea typeface="楷体_GB2312" pitchFamily="49" charset="-122"/>
              </a:rPr>
              <a:t>5. Determine the logic function of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8646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Sequential Logics 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27584" y="2671332"/>
            <a:ext cx="7982272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1. Convert </a:t>
            </a:r>
            <a:r>
              <a:rPr lang="en-US" altLang="zh-CN" sz="2400" dirty="0">
                <a:ea typeface="宋体" panose="02010600030101010101" pitchFamily="2" charset="-122"/>
              </a:rPr>
              <a:t>the given problem to a logic problem. Assume the input, output and state variables.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2. Get </a:t>
            </a:r>
            <a:r>
              <a:rPr lang="en-US" altLang="zh-CN" sz="2400" dirty="0">
                <a:ea typeface="宋体" panose="02010600030101010101" pitchFamily="2" charset="-122"/>
              </a:rPr>
              <a:t>its state diagram.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3. Get </a:t>
            </a:r>
            <a:r>
              <a:rPr lang="en-US" altLang="zh-CN" sz="2400" dirty="0">
                <a:ea typeface="宋体" panose="02010600030101010101" pitchFamily="2" charset="-122"/>
              </a:rPr>
              <a:t>its state sequence table.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4. According </a:t>
            </a:r>
            <a:r>
              <a:rPr lang="en-US" altLang="zh-CN" sz="2400" dirty="0">
                <a:ea typeface="宋体" panose="02010600030101010101" pitchFamily="2" charset="-122"/>
              </a:rPr>
              <a:t>to the number of the states, draw a corresponding number-variable K-map</a:t>
            </a:r>
            <a:r>
              <a:rPr lang="en-US" altLang="zh-CN" sz="2400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0208" y="2276872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Procedure:</a:t>
            </a:r>
          </a:p>
        </p:txBody>
      </p:sp>
    </p:spTree>
    <p:extLst>
      <p:ext uri="{BB962C8B-B14F-4D97-AF65-F5344CB8AC3E}">
        <p14:creationId xmlns:p14="http://schemas.microsoft.com/office/powerpoint/2010/main" val="9749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Sequential Logics Design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773188"/>
            <a:ext cx="849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Sequential Logics </a:t>
            </a:r>
            <a:r>
              <a:rPr lang="en-US" altLang="zh-CN" b="1" dirty="0" smtClean="0">
                <a:ea typeface="宋体" charset="-122"/>
              </a:rPr>
              <a:t>Design</a:t>
            </a: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 smtClean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  <a:p>
            <a:pPr algn="just">
              <a:buFont typeface="Wingdings" pitchFamily="2" charset="2"/>
              <a:buChar char="Ø"/>
            </a:pPr>
            <a:endParaRPr lang="en-US" altLang="zh-CN" b="1" dirty="0">
              <a:ea typeface="宋体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10208" y="2319263"/>
            <a:ext cx="7982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Procedure: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910208" y="2745267"/>
            <a:ext cx="7982272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5. Get </a:t>
            </a:r>
            <a:r>
              <a:rPr lang="en-US" altLang="zh-CN" sz="2400" dirty="0">
                <a:ea typeface="宋体" panose="02010600030101010101" pitchFamily="2" charset="-122"/>
              </a:rPr>
              <a:t>the state expressions using K-map.</a:t>
            </a: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6. Choose </a:t>
            </a:r>
            <a:r>
              <a:rPr lang="en-US" altLang="zh-CN" sz="2400" dirty="0">
                <a:ea typeface="宋体" panose="02010600030101010101" pitchFamily="2" charset="-122"/>
              </a:rPr>
              <a:t>the needed flip-flop. 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7.Get </a:t>
            </a:r>
            <a:r>
              <a:rPr lang="en-US" altLang="zh-CN" sz="2400" dirty="0">
                <a:ea typeface="宋体" panose="02010600030101010101" pitchFamily="2" charset="-122"/>
              </a:rPr>
              <a:t>the excitation expressions according to the state expressions and logic expression for the corresponding flip-flop.</a:t>
            </a:r>
          </a:p>
          <a:p>
            <a:pPr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8. Sketch </a:t>
            </a:r>
            <a:r>
              <a:rPr lang="en-US" altLang="zh-CN" sz="2400" dirty="0">
                <a:ea typeface="宋体" panose="02010600030101010101" pitchFamily="2" charset="-122"/>
              </a:rPr>
              <a:t>the logic diagram.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5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8_p">
  <a:themeElements>
    <a:clrScheme name="com8_p 2">
      <a:dk1>
        <a:srgbClr val="000000"/>
      </a:dk1>
      <a:lt1>
        <a:srgbClr val="FFFFFF"/>
      </a:lt1>
      <a:dk2>
        <a:srgbClr val="E6E8C4"/>
      </a:dk2>
      <a:lt2>
        <a:srgbClr val="5F5F5F"/>
      </a:lt2>
      <a:accent1>
        <a:srgbClr val="FF5050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B3B3"/>
      </a:accent5>
      <a:accent6>
        <a:srgbClr val="E78A2D"/>
      </a:accent6>
      <a:hlink>
        <a:srgbClr val="00CC99"/>
      </a:hlink>
      <a:folHlink>
        <a:srgbClr val="969696"/>
      </a:folHlink>
    </a:clrScheme>
    <a:fontScheme name="com8_p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8_p 1">
        <a:dk1>
          <a:srgbClr val="002362"/>
        </a:dk1>
        <a:lt1>
          <a:srgbClr val="FFFFFF"/>
        </a:lt1>
        <a:dk2>
          <a:srgbClr val="CCECFF"/>
        </a:dk2>
        <a:lt2>
          <a:srgbClr val="5F5F5F"/>
        </a:lt2>
        <a:accent1>
          <a:srgbClr val="9999FF"/>
        </a:accent1>
        <a:accent2>
          <a:srgbClr val="6666FF"/>
        </a:accent2>
        <a:accent3>
          <a:srgbClr val="FFFFFF"/>
        </a:accent3>
        <a:accent4>
          <a:srgbClr val="001C53"/>
        </a:accent4>
        <a:accent5>
          <a:srgbClr val="CACAFF"/>
        </a:accent5>
        <a:accent6>
          <a:srgbClr val="5C5CE7"/>
        </a:accent6>
        <a:hlink>
          <a:srgbClr val="FF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2">
        <a:dk1>
          <a:srgbClr val="000000"/>
        </a:dk1>
        <a:lt1>
          <a:srgbClr val="FFFFFF"/>
        </a:lt1>
        <a:dk2>
          <a:srgbClr val="E6E8C4"/>
        </a:dk2>
        <a:lt2>
          <a:srgbClr val="5F5F5F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3">
        <a:dk1>
          <a:srgbClr val="333333"/>
        </a:dk1>
        <a:lt1>
          <a:srgbClr val="FFFFFF"/>
        </a:lt1>
        <a:dk2>
          <a:srgbClr val="DBE8BA"/>
        </a:dk2>
        <a:lt2>
          <a:srgbClr val="5F5F5F"/>
        </a:lt2>
        <a:accent1>
          <a:srgbClr val="7CC676"/>
        </a:accent1>
        <a:accent2>
          <a:srgbClr val="009999"/>
        </a:accent2>
        <a:accent3>
          <a:srgbClr val="FFFFFF"/>
        </a:accent3>
        <a:accent4>
          <a:srgbClr val="2A2A2A"/>
        </a:accent4>
        <a:accent5>
          <a:srgbClr val="BFDFBD"/>
        </a:accent5>
        <a:accent6>
          <a:srgbClr val="008A8A"/>
        </a:accent6>
        <a:hlink>
          <a:srgbClr val="B4B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7120</TotalTime>
  <Words>1026</Words>
  <Application>Microsoft Office PowerPoint</Application>
  <PresentationFormat>全屏显示(4:3)</PresentationFormat>
  <Paragraphs>358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 Unicode MS</vt:lpstr>
      <vt:lpstr>Gulim</vt:lpstr>
      <vt:lpstr>PMingLiU</vt:lpstr>
      <vt:lpstr>楷体_GB2312</vt:lpstr>
      <vt:lpstr>宋体</vt:lpstr>
      <vt:lpstr>幼圆</vt:lpstr>
      <vt:lpstr>Arial</vt:lpstr>
      <vt:lpstr>Arial Black</vt:lpstr>
      <vt:lpstr>Times</vt:lpstr>
      <vt:lpstr>Times New Roman</vt:lpstr>
      <vt:lpstr>Verdana</vt:lpstr>
      <vt:lpstr>Wingdings</vt:lpstr>
      <vt:lpstr>com8_p</vt:lpstr>
      <vt:lpstr>Equation</vt:lpstr>
      <vt:lpstr>公式</vt:lpstr>
      <vt:lpstr>CorelDRAW</vt:lpstr>
      <vt:lpstr>Digital Circuits and Logic Design</vt:lpstr>
      <vt:lpstr>PowerPoint 演示文稿</vt:lpstr>
      <vt:lpstr>Analysis of the Sequential Logic</vt:lpstr>
      <vt:lpstr>Analysis of the Sequential Logic</vt:lpstr>
      <vt:lpstr>Analysis of the Sequential Logic</vt:lpstr>
      <vt:lpstr>Counters</vt:lpstr>
      <vt:lpstr>Analysis of the Sequential Logic</vt:lpstr>
      <vt:lpstr>Sequential Logics Design</vt:lpstr>
      <vt:lpstr>Sequential Logics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Sequential Logic Circuits Design</vt:lpstr>
      <vt:lpstr>Counters</vt:lpstr>
      <vt:lpstr>States</vt:lpstr>
      <vt:lpstr>States</vt:lpstr>
      <vt:lpstr>States</vt:lpstr>
      <vt:lpstr>Logic Symbols</vt:lpstr>
      <vt:lpstr>Logic Symbols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Shawn</dc:creator>
  <cp:lastModifiedBy>Shawn</cp:lastModifiedBy>
  <cp:revision>841</cp:revision>
  <dcterms:created xsi:type="dcterms:W3CDTF">2003-10-31T07:41:03Z</dcterms:created>
  <dcterms:modified xsi:type="dcterms:W3CDTF">2013-12-01T14:17:54Z</dcterms:modified>
</cp:coreProperties>
</file>