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0"/>
  </p:notesMasterIdLst>
  <p:handoutMasterIdLst>
    <p:handoutMasterId r:id="rId51"/>
  </p:handoutMasterIdLst>
  <p:sldIdLst>
    <p:sldId id="256" r:id="rId2"/>
    <p:sldId id="257" r:id="rId3"/>
    <p:sldId id="454" r:id="rId4"/>
    <p:sldId id="463" r:id="rId5"/>
    <p:sldId id="426" r:id="rId6"/>
    <p:sldId id="428" r:id="rId7"/>
    <p:sldId id="464" r:id="rId8"/>
    <p:sldId id="466" r:id="rId9"/>
    <p:sldId id="429" r:id="rId10"/>
    <p:sldId id="430" r:id="rId11"/>
    <p:sldId id="431" r:id="rId12"/>
    <p:sldId id="467" r:id="rId13"/>
    <p:sldId id="432" r:id="rId14"/>
    <p:sldId id="473" r:id="rId15"/>
    <p:sldId id="468" r:id="rId16"/>
    <p:sldId id="474" r:id="rId17"/>
    <p:sldId id="433" r:id="rId18"/>
    <p:sldId id="469" r:id="rId19"/>
    <p:sldId id="434" r:id="rId20"/>
    <p:sldId id="435" r:id="rId21"/>
    <p:sldId id="436" r:id="rId22"/>
    <p:sldId id="437" r:id="rId23"/>
    <p:sldId id="457" r:id="rId24"/>
    <p:sldId id="458" r:id="rId25"/>
    <p:sldId id="438" r:id="rId26"/>
    <p:sldId id="459" r:id="rId27"/>
    <p:sldId id="460" r:id="rId28"/>
    <p:sldId id="470" r:id="rId29"/>
    <p:sldId id="439" r:id="rId30"/>
    <p:sldId id="440" r:id="rId31"/>
    <p:sldId id="461" r:id="rId32"/>
    <p:sldId id="462" r:id="rId33"/>
    <p:sldId id="471" r:id="rId34"/>
    <p:sldId id="472" r:id="rId35"/>
    <p:sldId id="442" r:id="rId36"/>
    <p:sldId id="443" r:id="rId37"/>
    <p:sldId id="444" r:id="rId38"/>
    <p:sldId id="445" r:id="rId39"/>
    <p:sldId id="362" r:id="rId40"/>
    <p:sldId id="446" r:id="rId41"/>
    <p:sldId id="447" r:id="rId42"/>
    <p:sldId id="448" r:id="rId43"/>
    <p:sldId id="449" r:id="rId44"/>
    <p:sldId id="450" r:id="rId45"/>
    <p:sldId id="451" r:id="rId46"/>
    <p:sldId id="452" r:id="rId47"/>
    <p:sldId id="453" r:id="rId48"/>
    <p:sldId id="392" r:id="rId49"/>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6170" autoAdjust="0"/>
  </p:normalViewPr>
  <p:slideViewPr>
    <p:cSldViewPr>
      <p:cViewPr varScale="1">
        <p:scale>
          <a:sx n="123" d="100"/>
          <a:sy n="123" d="100"/>
        </p:scale>
        <p:origin x="11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A6FC2D2B-AE36-40E0-96DF-B2D5C74B8402}" type="datetimeFigureOut">
              <a:rPr lang="zh-CN" altLang="en-US" smtClean="0"/>
              <a:t>2014/5/11</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BA27D3A3-7C44-4AAA-91E0-1F2CE6D6AACC}" type="slidenum">
              <a:rPr lang="zh-CN" altLang="en-US" smtClean="0"/>
              <a:t>‹#›</a:t>
            </a:fld>
            <a:endParaRPr lang="zh-CN" altLang="en-US"/>
          </a:p>
        </p:txBody>
      </p:sp>
    </p:spTree>
    <p:extLst>
      <p:ext uri="{BB962C8B-B14F-4D97-AF65-F5344CB8AC3E}">
        <p14:creationId xmlns:p14="http://schemas.microsoft.com/office/powerpoint/2010/main" val="3915570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8831" cy="4933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15373" y="0"/>
            <a:ext cx="2918831" cy="4933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73577" y="4686499"/>
            <a:ext cx="5388610" cy="4439841"/>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371285"/>
            <a:ext cx="2918831" cy="493316"/>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15373" y="9371285"/>
            <a:ext cx="2918831" cy="493316"/>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89714BB-A6ED-4F84-8255-EED73A057D5D}" type="slidenum">
              <a:rPr lang="zh-CN" altLang="en-US"/>
              <a:pPr>
                <a:defRPr/>
              </a:pPr>
              <a:t>‹#›</a:t>
            </a:fld>
            <a:endParaRPr lang="en-US" altLang="zh-CN"/>
          </a:p>
        </p:txBody>
      </p:sp>
    </p:spTree>
    <p:extLst>
      <p:ext uri="{BB962C8B-B14F-4D97-AF65-F5344CB8AC3E}">
        <p14:creationId xmlns:p14="http://schemas.microsoft.com/office/powerpoint/2010/main" val="65888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8FF9D9-776F-4A54-AAAA-B4663733325A}" type="slidenum">
              <a:rPr lang="zh-CN" altLang="en-US" smtClean="0">
                <a:latin typeface="Arial" charset="0"/>
              </a:rPr>
              <a:pPr/>
              <a:t>1</a:t>
            </a:fld>
            <a:endParaRPr lang="en-US" altLang="zh-CN"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660164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48</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817933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091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72AF9A6-2F4C-44FE-84F0-D473A75E2C6E}" type="slidenum">
              <a:rPr lang="ko-KR" altLang="en-US"/>
              <a:pPr>
                <a:defRPr/>
              </a:pPr>
              <a:t>‹#›</a:t>
            </a:fld>
            <a:endParaRPr lang="en-US" altLang="ko-KR"/>
          </a:p>
        </p:txBody>
      </p:sp>
    </p:spTree>
    <p:extLst>
      <p:ext uri="{BB962C8B-B14F-4D97-AF65-F5344CB8AC3E}">
        <p14:creationId xmlns:p14="http://schemas.microsoft.com/office/powerpoint/2010/main" val="1064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9543D72-667C-4DB3-BF77-E3708D715E71}" type="slidenum">
              <a:rPr lang="ko-KR" altLang="en-US"/>
              <a:pPr>
                <a:defRPr/>
              </a:pPr>
              <a:t>‹#›</a:t>
            </a:fld>
            <a:endParaRPr lang="en-US" altLang="ko-KR"/>
          </a:p>
        </p:txBody>
      </p:sp>
    </p:spTree>
    <p:extLst>
      <p:ext uri="{BB962C8B-B14F-4D97-AF65-F5344CB8AC3E}">
        <p14:creationId xmlns:p14="http://schemas.microsoft.com/office/powerpoint/2010/main" val="22046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4A00DE5-D3B9-4B72-B95C-8C4548FD8423}" type="slidenum">
              <a:rPr lang="ko-KR" altLang="en-US"/>
              <a:pPr>
                <a:defRPr/>
              </a:pPr>
              <a:t>‹#›</a:t>
            </a:fld>
            <a:endParaRPr lang="en-US" altLang="ko-KR"/>
          </a:p>
        </p:txBody>
      </p:sp>
    </p:spTree>
    <p:extLst>
      <p:ext uri="{BB962C8B-B14F-4D97-AF65-F5344CB8AC3E}">
        <p14:creationId xmlns:p14="http://schemas.microsoft.com/office/powerpoint/2010/main" val="4169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203E70-6FBF-4159-A0BA-9087160FE7A6}" type="slidenum">
              <a:rPr lang="ko-KR" altLang="en-US"/>
              <a:pPr>
                <a:defRPr/>
              </a:pPr>
              <a:t>‹#›</a:t>
            </a:fld>
            <a:endParaRPr lang="en-US" altLang="ko-KR"/>
          </a:p>
        </p:txBody>
      </p:sp>
    </p:spTree>
    <p:extLst>
      <p:ext uri="{BB962C8B-B14F-4D97-AF65-F5344CB8AC3E}">
        <p14:creationId xmlns:p14="http://schemas.microsoft.com/office/powerpoint/2010/main" val="8925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B15357D2-2DB1-415C-A178-D810A594924D}" type="slidenum">
              <a:rPr lang="ko-KR" altLang="en-US"/>
              <a:pPr>
                <a:defRPr/>
              </a:pPr>
              <a:t>‹#›</a:t>
            </a:fld>
            <a:endParaRPr lang="en-US" altLang="ko-KR"/>
          </a:p>
        </p:txBody>
      </p:sp>
    </p:spTree>
    <p:extLst>
      <p:ext uri="{BB962C8B-B14F-4D97-AF65-F5344CB8AC3E}">
        <p14:creationId xmlns:p14="http://schemas.microsoft.com/office/powerpoint/2010/main" val="13808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1F3AC22-C357-4529-B247-C0C23D54DD8B}" type="slidenum">
              <a:rPr lang="ko-KR" altLang="en-US"/>
              <a:pPr>
                <a:defRPr/>
              </a:pPr>
              <a:t>‹#›</a:t>
            </a:fld>
            <a:endParaRPr lang="en-US" altLang="ko-KR"/>
          </a:p>
        </p:txBody>
      </p:sp>
    </p:spTree>
    <p:extLst>
      <p:ext uri="{BB962C8B-B14F-4D97-AF65-F5344CB8AC3E}">
        <p14:creationId xmlns:p14="http://schemas.microsoft.com/office/powerpoint/2010/main" val="11002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51044C41-A4E7-4FBD-8229-A5E40CC7B746}" type="slidenum">
              <a:rPr lang="ko-KR" altLang="en-US"/>
              <a:pPr>
                <a:defRPr/>
              </a:pPr>
              <a:t>‹#›</a:t>
            </a:fld>
            <a:endParaRPr lang="en-US" altLang="ko-KR"/>
          </a:p>
        </p:txBody>
      </p:sp>
    </p:spTree>
    <p:extLst>
      <p:ext uri="{BB962C8B-B14F-4D97-AF65-F5344CB8AC3E}">
        <p14:creationId xmlns:p14="http://schemas.microsoft.com/office/powerpoint/2010/main" val="34755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5238F5CE-442C-4E8D-8FAE-2795FC165F78}" type="slidenum">
              <a:rPr lang="ko-KR" altLang="en-US"/>
              <a:pPr>
                <a:defRPr/>
              </a:pPr>
              <a:t>‹#›</a:t>
            </a:fld>
            <a:endParaRPr lang="en-US" altLang="ko-KR"/>
          </a:p>
        </p:txBody>
      </p:sp>
    </p:spTree>
    <p:extLst>
      <p:ext uri="{BB962C8B-B14F-4D97-AF65-F5344CB8AC3E}">
        <p14:creationId xmlns:p14="http://schemas.microsoft.com/office/powerpoint/2010/main" val="23147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99B9894-C075-4E09-8064-C52471D76FD7}" type="slidenum">
              <a:rPr lang="ko-KR" altLang="en-US"/>
              <a:pPr>
                <a:defRPr/>
              </a:pPr>
              <a:t>‹#›</a:t>
            </a:fld>
            <a:endParaRPr lang="en-US" altLang="ko-KR"/>
          </a:p>
        </p:txBody>
      </p:sp>
    </p:spTree>
    <p:extLst>
      <p:ext uri="{BB962C8B-B14F-4D97-AF65-F5344CB8AC3E}">
        <p14:creationId xmlns:p14="http://schemas.microsoft.com/office/powerpoint/2010/main" val="29818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4634D2C-90F0-4943-BA24-1074A4424867}" type="slidenum">
              <a:rPr lang="ko-KR" altLang="en-US"/>
              <a:pPr>
                <a:defRPr/>
              </a:pPr>
              <a:t>‹#›</a:t>
            </a:fld>
            <a:endParaRPr lang="en-US" altLang="ko-KR"/>
          </a:p>
        </p:txBody>
      </p:sp>
    </p:spTree>
    <p:extLst>
      <p:ext uri="{BB962C8B-B14F-4D97-AF65-F5344CB8AC3E}">
        <p14:creationId xmlns:p14="http://schemas.microsoft.com/office/powerpoint/2010/main" val="38996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137656AF-64C5-46E6-85BE-2827307A1FD2}" type="slidenum">
              <a:rPr lang="ko-KR" altLang="en-US"/>
              <a:pPr>
                <a:defRPr/>
              </a:pPr>
              <a:t>‹#›</a:t>
            </a:fld>
            <a:endParaRPr lang="en-US" altLang="ko-KR"/>
          </a:p>
        </p:txBody>
      </p:sp>
    </p:spTree>
    <p:extLst>
      <p:ext uri="{BB962C8B-B14F-4D97-AF65-F5344CB8AC3E}">
        <p14:creationId xmlns:p14="http://schemas.microsoft.com/office/powerpoint/2010/main" val="21471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D464D405-6D98-4C01-A861-B2189BA8F626}"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emf"/><Relationship Id="rId5" Type="http://schemas.openxmlformats.org/officeDocument/2006/relationships/oleObject" Target="../embeddings/oleObject18.bin"/><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emf"/><Relationship Id="rId5" Type="http://schemas.openxmlformats.org/officeDocument/2006/relationships/oleObject" Target="../embeddings/oleObject21.bin"/><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2.emf"/></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emf"/><Relationship Id="rId5" Type="http://schemas.openxmlformats.org/officeDocument/2006/relationships/oleObject" Target="../embeddings/oleObject26.bin"/><Relationship Id="rId4" Type="http://schemas.openxmlformats.org/officeDocument/2006/relationships/image" Target="../media/image3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3.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4.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image" Target="../media/image7.wmf"/><Relationship Id="rId5" Type="http://schemas.openxmlformats.org/officeDocument/2006/relationships/oleObject" Target="../embeddings/oleObject3.bin"/><Relationship Id="rId10" Type="http://schemas.openxmlformats.org/officeDocument/2006/relationships/oleObject" Target="../embeddings/oleObject7.bin"/><Relationship Id="rId4" Type="http://schemas.openxmlformats.org/officeDocument/2006/relationships/image" Target="../media/image5.emf"/><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dirty="0" smtClean="0">
                <a:ea typeface="宋体" pitchFamily="2" charset="-122"/>
              </a:rPr>
              <a:t>Chapter 9</a:t>
            </a:r>
          </a:p>
          <a:p>
            <a:pPr algn="ctr" eaLnBrk="1" hangingPunct="1"/>
            <a:r>
              <a:rPr lang="en-US" altLang="zh-CN" sz="2800" dirty="0" smtClean="0">
                <a:ea typeface="宋体" pitchFamily="2" charset="-122"/>
              </a:rPr>
              <a:t>Shift Register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Waveforms </a:t>
            </a:r>
            <a:r>
              <a:rPr lang="en-US" altLang="zh-CN" b="1" dirty="0">
                <a:ea typeface="宋体" charset="-122"/>
              </a:rPr>
              <a:t>for the </a:t>
            </a:r>
            <a:r>
              <a:rPr lang="en-US" altLang="zh-CN" b="1" dirty="0" smtClean="0">
                <a:ea typeface="宋体" charset="-122"/>
              </a:rPr>
              <a:t>74HC164A</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2" name="Rectangle 23"/>
          <p:cNvSpPr>
            <a:spLocks noChangeArrowheads="1"/>
          </p:cNvSpPr>
          <p:nvPr/>
        </p:nvSpPr>
        <p:spPr bwMode="auto">
          <a:xfrm>
            <a:off x="3748608" y="3434605"/>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23" name="Text Box 24"/>
          <p:cNvSpPr txBox="1">
            <a:spLocks noChangeArrowheads="1"/>
          </p:cNvSpPr>
          <p:nvPr/>
        </p:nvSpPr>
        <p:spPr bwMode="auto">
          <a:xfrm>
            <a:off x="3901008" y="368860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24" name="Text Box 25"/>
          <p:cNvSpPr txBox="1">
            <a:spLocks noChangeArrowheads="1"/>
          </p:cNvSpPr>
          <p:nvPr/>
        </p:nvSpPr>
        <p:spPr bwMode="auto">
          <a:xfrm>
            <a:off x="3901008" y="402515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25" name="Text Box 26"/>
          <p:cNvSpPr txBox="1">
            <a:spLocks noChangeArrowheads="1"/>
          </p:cNvSpPr>
          <p:nvPr/>
        </p:nvSpPr>
        <p:spPr bwMode="auto">
          <a:xfrm>
            <a:off x="3901008" y="436329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27" name="Text Box 27"/>
          <p:cNvSpPr txBox="1">
            <a:spLocks noChangeArrowheads="1"/>
          </p:cNvSpPr>
          <p:nvPr/>
        </p:nvSpPr>
        <p:spPr bwMode="auto">
          <a:xfrm>
            <a:off x="3901008" y="469984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28" name="Rectangle 28"/>
          <p:cNvSpPr>
            <a:spLocks noChangeArrowheads="1"/>
          </p:cNvSpPr>
          <p:nvPr/>
        </p:nvSpPr>
        <p:spPr bwMode="auto">
          <a:xfrm>
            <a:off x="3748608" y="2367805"/>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CLR</a:t>
            </a:r>
            <a:endParaRPr lang="en-US" altLang="zh-CN" sz="1200">
              <a:ea typeface="宋体" panose="02010600030101010101" pitchFamily="2" charset="-122"/>
            </a:endParaRPr>
          </a:p>
        </p:txBody>
      </p:sp>
      <p:sp>
        <p:nvSpPr>
          <p:cNvPr id="29" name="Text Box 29"/>
          <p:cNvSpPr txBox="1">
            <a:spLocks noChangeArrowheads="1"/>
          </p:cNvSpPr>
          <p:nvPr/>
        </p:nvSpPr>
        <p:spPr bwMode="auto">
          <a:xfrm>
            <a:off x="3901008" y="503798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4</a:t>
            </a:r>
          </a:p>
        </p:txBody>
      </p:sp>
      <p:sp>
        <p:nvSpPr>
          <p:cNvPr id="30" name="Text Box 30"/>
          <p:cNvSpPr txBox="1">
            <a:spLocks noChangeArrowheads="1"/>
          </p:cNvSpPr>
          <p:nvPr/>
        </p:nvSpPr>
        <p:spPr bwMode="auto">
          <a:xfrm>
            <a:off x="3901008" y="537453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5</a:t>
            </a:r>
          </a:p>
        </p:txBody>
      </p:sp>
      <p:sp>
        <p:nvSpPr>
          <p:cNvPr id="31" name="Text Box 31"/>
          <p:cNvSpPr txBox="1">
            <a:spLocks noChangeArrowheads="1"/>
          </p:cNvSpPr>
          <p:nvPr/>
        </p:nvSpPr>
        <p:spPr bwMode="auto">
          <a:xfrm>
            <a:off x="3901008" y="571266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6</a:t>
            </a:r>
          </a:p>
        </p:txBody>
      </p:sp>
      <p:sp>
        <p:nvSpPr>
          <p:cNvPr id="32" name="Text Box 32"/>
          <p:cNvSpPr txBox="1">
            <a:spLocks noChangeArrowheads="1"/>
          </p:cNvSpPr>
          <p:nvPr/>
        </p:nvSpPr>
        <p:spPr bwMode="auto">
          <a:xfrm>
            <a:off x="3901008" y="605080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33" name="Line 33"/>
          <p:cNvSpPr>
            <a:spLocks noChangeShapeType="1"/>
          </p:cNvSpPr>
          <p:nvPr/>
        </p:nvSpPr>
        <p:spPr bwMode="auto">
          <a:xfrm>
            <a:off x="3761308" y="236780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Rectangle 34"/>
          <p:cNvSpPr>
            <a:spLocks noChangeArrowheads="1"/>
          </p:cNvSpPr>
          <p:nvPr/>
        </p:nvSpPr>
        <p:spPr bwMode="auto">
          <a:xfrm>
            <a:off x="3520008" y="2825005"/>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Serial  inputs</a:t>
            </a:r>
            <a:endParaRPr lang="en-US" altLang="zh-CN" sz="1200">
              <a:solidFill>
                <a:srgbClr val="FF0000"/>
              </a:solidFill>
              <a:ea typeface="宋体" panose="02010600030101010101" pitchFamily="2" charset="-122"/>
            </a:endParaRPr>
          </a:p>
        </p:txBody>
      </p:sp>
      <p:sp>
        <p:nvSpPr>
          <p:cNvPr id="35" name="Text Box 35"/>
          <p:cNvSpPr txBox="1">
            <a:spLocks noChangeArrowheads="1"/>
          </p:cNvSpPr>
          <p:nvPr/>
        </p:nvSpPr>
        <p:spPr bwMode="auto">
          <a:xfrm>
            <a:off x="3977208" y="2672605"/>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p>
        </p:txBody>
      </p:sp>
      <p:sp>
        <p:nvSpPr>
          <p:cNvPr id="37" name="Text Box 36"/>
          <p:cNvSpPr txBox="1">
            <a:spLocks noChangeArrowheads="1"/>
          </p:cNvSpPr>
          <p:nvPr/>
        </p:nvSpPr>
        <p:spPr bwMode="auto">
          <a:xfrm>
            <a:off x="3970858" y="3007568"/>
            <a:ext cx="381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B</a:t>
            </a:r>
          </a:p>
        </p:txBody>
      </p:sp>
      <p:graphicFrame>
        <p:nvGraphicFramePr>
          <p:cNvPr id="38" name="Object 37"/>
          <p:cNvGraphicFramePr>
            <a:graphicFrameLocks noChangeAspect="1"/>
          </p:cNvGraphicFramePr>
          <p:nvPr>
            <p:extLst>
              <p:ext uri="{D42A27DB-BD31-4B8C-83A1-F6EECF244321}">
                <p14:modId xmlns:p14="http://schemas.microsoft.com/office/powerpoint/2010/main" val="2011549159"/>
              </p:ext>
            </p:extLst>
          </p:nvPr>
        </p:nvGraphicFramePr>
        <p:xfrm>
          <a:off x="3901008" y="2367805"/>
          <a:ext cx="4343400" cy="4186238"/>
        </p:xfrm>
        <a:graphic>
          <a:graphicData uri="http://schemas.openxmlformats.org/presentationml/2006/ole">
            <mc:AlternateContent xmlns:mc="http://schemas.openxmlformats.org/markup-compatibility/2006">
              <mc:Choice xmlns:v="urn:schemas-microsoft-com:vml" Requires="v">
                <p:oleObj spid="_x0000_s275561" name="CorelDRAW" r:id="rId3" imgW="3785937" imgH="3649147" progId="CorelDRAW.Graphic.13">
                  <p:embed/>
                </p:oleObj>
              </mc:Choice>
              <mc:Fallback>
                <p:oleObj name="CorelDRAW" r:id="rId3" imgW="3785937" imgH="364914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1008" y="2367805"/>
                        <a:ext cx="4343400"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Rectangle 38"/>
          <p:cNvSpPr>
            <a:spLocks noChangeArrowheads="1"/>
          </p:cNvSpPr>
          <p:nvPr/>
        </p:nvSpPr>
        <p:spPr bwMode="auto">
          <a:xfrm>
            <a:off x="3431108" y="4971305"/>
            <a:ext cx="533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Outputs</a:t>
            </a:r>
            <a:endParaRPr lang="en-US" altLang="zh-CN" sz="1200">
              <a:solidFill>
                <a:srgbClr val="FF0000"/>
              </a:solidFill>
              <a:ea typeface="宋体" panose="02010600030101010101" pitchFamily="2" charset="-122"/>
            </a:endParaRPr>
          </a:p>
        </p:txBody>
      </p:sp>
      <p:sp>
        <p:nvSpPr>
          <p:cNvPr id="40" name="Rectangle 39"/>
          <p:cNvSpPr>
            <a:spLocks noChangeArrowheads="1"/>
          </p:cNvSpPr>
          <p:nvPr/>
        </p:nvSpPr>
        <p:spPr bwMode="auto">
          <a:xfrm>
            <a:off x="4282008" y="6558805"/>
            <a:ext cx="533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Clear</a:t>
            </a:r>
            <a:endParaRPr lang="en-US" altLang="zh-CN" sz="1200">
              <a:solidFill>
                <a:srgbClr val="FF0000"/>
              </a:solidFill>
              <a:ea typeface="宋体" panose="02010600030101010101" pitchFamily="2" charset="-122"/>
            </a:endParaRPr>
          </a:p>
        </p:txBody>
      </p:sp>
      <p:sp>
        <p:nvSpPr>
          <p:cNvPr id="41" name="Rectangle 40"/>
          <p:cNvSpPr>
            <a:spLocks noChangeArrowheads="1"/>
          </p:cNvSpPr>
          <p:nvPr/>
        </p:nvSpPr>
        <p:spPr bwMode="auto">
          <a:xfrm>
            <a:off x="7482408" y="6558805"/>
            <a:ext cx="533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Clear</a:t>
            </a:r>
            <a:endParaRPr lang="en-US" altLang="zh-CN" sz="1200">
              <a:solidFill>
                <a:srgbClr val="FF0000"/>
              </a:solidFill>
              <a:ea typeface="宋体" panose="02010600030101010101" pitchFamily="2" charset="-122"/>
            </a:endParaRPr>
          </a:p>
        </p:txBody>
      </p:sp>
      <p:sp>
        <p:nvSpPr>
          <p:cNvPr id="42" name="Text Box 5"/>
          <p:cNvSpPr txBox="1">
            <a:spLocks noChangeArrowheads="1"/>
          </p:cNvSpPr>
          <p:nvPr/>
        </p:nvSpPr>
        <p:spPr bwMode="auto">
          <a:xfrm>
            <a:off x="899592" y="2300213"/>
            <a:ext cx="2590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000" dirty="0">
                <a:ea typeface="宋体" panose="02010600030101010101" pitchFamily="2" charset="-122"/>
              </a:rPr>
              <a:t>Sample waveforms for the 74HC164A are shown. Notice that </a:t>
            </a:r>
            <a:r>
              <a:rPr lang="en-US" altLang="zh-CN" sz="2000" i="1" dirty="0">
                <a:ea typeface="宋体" panose="02010600030101010101" pitchFamily="2" charset="-122"/>
              </a:rPr>
              <a:t>B</a:t>
            </a:r>
            <a:r>
              <a:rPr lang="en-US" altLang="zh-CN" sz="2000" dirty="0">
                <a:ea typeface="宋体" panose="02010600030101010101" pitchFamily="2" charset="-122"/>
              </a:rPr>
              <a:t> acts as an active HIGH enable for the data on </a:t>
            </a:r>
            <a:r>
              <a:rPr lang="en-US" altLang="zh-CN" sz="2000" i="1" dirty="0">
                <a:ea typeface="宋体" panose="02010600030101010101" pitchFamily="2" charset="-122"/>
              </a:rPr>
              <a:t>A</a:t>
            </a:r>
            <a:r>
              <a:rPr lang="en-US" altLang="zh-CN" sz="2000" dirty="0">
                <a:ea typeface="宋体" panose="02010600030101010101" pitchFamily="2" charset="-122"/>
              </a:rPr>
              <a:t> as discussed.</a:t>
            </a:r>
          </a:p>
        </p:txBody>
      </p:sp>
      <p:sp>
        <p:nvSpPr>
          <p:cNvPr id="43" name="Text Box 41"/>
          <p:cNvSpPr txBox="1">
            <a:spLocks noChangeArrowheads="1"/>
          </p:cNvSpPr>
          <p:nvPr/>
        </p:nvSpPr>
        <p:spPr bwMode="auto">
          <a:xfrm>
            <a:off x="914400" y="4316437"/>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dirty="0">
                <a:ea typeface="宋体" panose="02010600030101010101" pitchFamily="2" charset="-122"/>
              </a:rPr>
              <a:t>As with CMOS devices, unused inputs should </a:t>
            </a:r>
            <a:r>
              <a:rPr lang="en-US" altLang="zh-CN" sz="2000" i="1" dirty="0">
                <a:ea typeface="宋体" panose="02010600030101010101" pitchFamily="2" charset="-122"/>
              </a:rPr>
              <a:t>always</a:t>
            </a:r>
            <a:r>
              <a:rPr lang="en-US" altLang="zh-CN" sz="2000" dirty="0">
                <a:ea typeface="宋体" panose="02010600030101010101" pitchFamily="2" charset="-122"/>
              </a:rPr>
              <a:t> be connected to a logic level; unused outputs should be left open. </a:t>
            </a:r>
          </a:p>
        </p:txBody>
      </p:sp>
    </p:spTree>
    <p:extLst>
      <p:ext uri="{BB962C8B-B14F-4D97-AF65-F5344CB8AC3E}">
        <p14:creationId xmlns:p14="http://schemas.microsoft.com/office/powerpoint/2010/main" val="32550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1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0-#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Parallel </a:t>
            </a:r>
            <a:r>
              <a:rPr lang="en-US" altLang="zh-CN" b="1" dirty="0">
                <a:ea typeface="宋体" charset="-122"/>
              </a:rPr>
              <a:t>in/Serial out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pic>
        <p:nvPicPr>
          <p:cNvPr id="20" name="Picture 4" descr="1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596" y="2348880"/>
            <a:ext cx="5202684" cy="431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247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Parallel </a:t>
            </a:r>
            <a:r>
              <a:rPr lang="en-US" altLang="zh-CN" b="1" dirty="0">
                <a:ea typeface="宋体" charset="-122"/>
              </a:rPr>
              <a:t>in/Serial out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6" name="Text Box 2"/>
          <p:cNvSpPr txBox="1">
            <a:spLocks noChangeArrowheads="1"/>
          </p:cNvSpPr>
          <p:nvPr/>
        </p:nvSpPr>
        <p:spPr bwMode="auto">
          <a:xfrm>
            <a:off x="910208" y="2276872"/>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panose="02010600030101010101" pitchFamily="2" charset="-122"/>
              </a:rPr>
              <a:t>Shift registers can be used to convert parallel data to serial form. A logic diagram for this type of register is shown:</a:t>
            </a:r>
          </a:p>
        </p:txBody>
      </p:sp>
      <p:graphicFrame>
        <p:nvGraphicFramePr>
          <p:cNvPr id="36" name="Object 25"/>
          <p:cNvGraphicFramePr>
            <a:graphicFrameLocks noChangeAspect="1"/>
          </p:cNvGraphicFramePr>
          <p:nvPr>
            <p:extLst/>
          </p:nvPr>
        </p:nvGraphicFramePr>
        <p:xfrm>
          <a:off x="1981200" y="3381697"/>
          <a:ext cx="5792788" cy="3241675"/>
        </p:xfrm>
        <a:graphic>
          <a:graphicData uri="http://schemas.openxmlformats.org/presentationml/2006/ole">
            <mc:AlternateContent xmlns:mc="http://schemas.openxmlformats.org/markup-compatibility/2006">
              <mc:Choice xmlns:v="urn:schemas-microsoft-com:vml" Requires="v">
                <p:oleObj spid="_x0000_s298031" name="CorelDRAW" r:id="rId3" imgW="4120254" imgH="2305426" progId="CorelDRAW.Graphic.13">
                  <p:embed/>
                </p:oleObj>
              </mc:Choice>
              <mc:Fallback>
                <p:oleObj name="CorelDRAW" r:id="rId3" imgW="4120254" imgH="230542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381697"/>
                        <a:ext cx="5792788"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Text Box 26"/>
          <p:cNvSpPr txBox="1">
            <a:spLocks noChangeArrowheads="1"/>
          </p:cNvSpPr>
          <p:nvPr/>
        </p:nvSpPr>
        <p:spPr bwMode="auto">
          <a:xfrm>
            <a:off x="2590800" y="307689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45" name="Text Box 27"/>
          <p:cNvSpPr txBox="1">
            <a:spLocks noChangeArrowheads="1"/>
          </p:cNvSpPr>
          <p:nvPr/>
        </p:nvSpPr>
        <p:spPr bwMode="auto">
          <a:xfrm>
            <a:off x="4230688" y="307689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46" name="Text Box 28"/>
          <p:cNvSpPr txBox="1">
            <a:spLocks noChangeArrowheads="1"/>
          </p:cNvSpPr>
          <p:nvPr/>
        </p:nvSpPr>
        <p:spPr bwMode="auto">
          <a:xfrm>
            <a:off x="5529263" y="307689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47" name="Text Box 29"/>
          <p:cNvSpPr txBox="1">
            <a:spLocks noChangeArrowheads="1"/>
          </p:cNvSpPr>
          <p:nvPr/>
        </p:nvSpPr>
        <p:spPr bwMode="auto">
          <a:xfrm>
            <a:off x="6858000" y="3068960"/>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48" name="Text Box 31"/>
          <p:cNvSpPr txBox="1">
            <a:spLocks noChangeArrowheads="1"/>
          </p:cNvSpPr>
          <p:nvPr/>
        </p:nvSpPr>
        <p:spPr bwMode="auto">
          <a:xfrm>
            <a:off x="3609975" y="5294635"/>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49" name="Text Box 32"/>
          <p:cNvSpPr txBox="1">
            <a:spLocks noChangeArrowheads="1"/>
          </p:cNvSpPr>
          <p:nvPr/>
        </p:nvSpPr>
        <p:spPr bwMode="auto">
          <a:xfrm>
            <a:off x="4916488" y="5294635"/>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50" name="Text Box 33"/>
          <p:cNvSpPr txBox="1">
            <a:spLocks noChangeArrowheads="1"/>
          </p:cNvSpPr>
          <p:nvPr/>
        </p:nvSpPr>
        <p:spPr bwMode="auto">
          <a:xfrm>
            <a:off x="6248400" y="5294635"/>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51" name="Text Box 34"/>
          <p:cNvSpPr txBox="1">
            <a:spLocks noChangeArrowheads="1"/>
          </p:cNvSpPr>
          <p:nvPr/>
        </p:nvSpPr>
        <p:spPr bwMode="auto">
          <a:xfrm>
            <a:off x="7543800" y="528669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52" name="Text Box 35"/>
          <p:cNvSpPr txBox="1">
            <a:spLocks noChangeArrowheads="1"/>
          </p:cNvSpPr>
          <p:nvPr/>
        </p:nvSpPr>
        <p:spPr bwMode="auto">
          <a:xfrm>
            <a:off x="990600" y="3451547"/>
            <a:ext cx="1038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a:ea typeface="宋体" panose="02010600030101010101" pitchFamily="2" charset="-122"/>
              </a:rPr>
              <a:t>SHIFT/LOAD</a:t>
            </a:r>
          </a:p>
        </p:txBody>
      </p:sp>
      <p:sp>
        <p:nvSpPr>
          <p:cNvPr id="53" name="Line 36"/>
          <p:cNvSpPr>
            <a:spLocks noChangeShapeType="1"/>
          </p:cNvSpPr>
          <p:nvPr/>
        </p:nvSpPr>
        <p:spPr bwMode="auto">
          <a:xfrm>
            <a:off x="1562100" y="348012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Text Box 37"/>
          <p:cNvSpPr txBox="1">
            <a:spLocks noChangeArrowheads="1"/>
          </p:cNvSpPr>
          <p:nvPr/>
        </p:nvSpPr>
        <p:spPr bwMode="auto">
          <a:xfrm>
            <a:off x="1676400" y="6424935"/>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55" name="Text Box 38"/>
          <p:cNvSpPr txBox="1">
            <a:spLocks noChangeArrowheads="1"/>
          </p:cNvSpPr>
          <p:nvPr/>
        </p:nvSpPr>
        <p:spPr bwMode="auto">
          <a:xfrm>
            <a:off x="7772400" y="5099372"/>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data out</a:t>
            </a:r>
          </a:p>
        </p:txBody>
      </p:sp>
    </p:spTree>
    <p:extLst>
      <p:ext uri="{BB962C8B-B14F-4D97-AF65-F5344CB8AC3E}">
        <p14:creationId xmlns:p14="http://schemas.microsoft.com/office/powerpoint/2010/main" val="1486052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a:t>
            </a:r>
            <a:r>
              <a:rPr lang="en-US" altLang="zh-CN" b="1" dirty="0">
                <a:ea typeface="宋体" charset="-122"/>
              </a:rPr>
              <a:t>74HC165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6" name="Text Box 2"/>
          <p:cNvSpPr txBox="1">
            <a:spLocks noChangeArrowheads="1"/>
          </p:cNvSpPr>
          <p:nvPr/>
        </p:nvSpPr>
        <p:spPr bwMode="auto">
          <a:xfrm>
            <a:off x="910208" y="2276872"/>
            <a:ext cx="7982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74HC165 is a CMOS 8-bit parallel in/serial out shift register. The logic symbol is shown:</a:t>
            </a:r>
          </a:p>
        </p:txBody>
      </p:sp>
      <p:graphicFrame>
        <p:nvGraphicFramePr>
          <p:cNvPr id="20" name="Object 21"/>
          <p:cNvGraphicFramePr>
            <a:graphicFrameLocks noChangeAspect="1"/>
          </p:cNvGraphicFramePr>
          <p:nvPr>
            <p:extLst>
              <p:ext uri="{D42A27DB-BD31-4B8C-83A1-F6EECF244321}">
                <p14:modId xmlns:p14="http://schemas.microsoft.com/office/powerpoint/2010/main" val="469791906"/>
              </p:ext>
            </p:extLst>
          </p:nvPr>
        </p:nvGraphicFramePr>
        <p:xfrm>
          <a:off x="3048000" y="3297560"/>
          <a:ext cx="3105150" cy="1192213"/>
        </p:xfrm>
        <a:graphic>
          <a:graphicData uri="http://schemas.openxmlformats.org/presentationml/2006/ole">
            <mc:AlternateContent xmlns:mc="http://schemas.openxmlformats.org/markup-compatibility/2006">
              <mc:Choice xmlns:v="urn:schemas-microsoft-com:vml" Requires="v">
                <p:oleObj spid="_x0000_s277606" name="CorelDRAW" r:id="rId3" imgW="2097024" imgH="804347" progId="CorelDRAW.Graphic.13">
                  <p:embed/>
                </p:oleObj>
              </mc:Choice>
              <mc:Fallback>
                <p:oleObj name="CorelDRAW" r:id="rId3" imgW="2097024" imgH="80434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297560"/>
                        <a:ext cx="310515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22"/>
          <p:cNvSpPr txBox="1">
            <a:spLocks noChangeArrowheads="1"/>
          </p:cNvSpPr>
          <p:nvPr/>
        </p:nvSpPr>
        <p:spPr bwMode="auto">
          <a:xfrm>
            <a:off x="3429000"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22" name="Text Box 23"/>
          <p:cNvSpPr txBox="1">
            <a:spLocks noChangeArrowheads="1"/>
          </p:cNvSpPr>
          <p:nvPr/>
        </p:nvSpPr>
        <p:spPr bwMode="auto">
          <a:xfrm>
            <a:off x="3702050"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23" name="Text Box 24"/>
          <p:cNvSpPr txBox="1">
            <a:spLocks noChangeArrowheads="1"/>
          </p:cNvSpPr>
          <p:nvPr/>
        </p:nvSpPr>
        <p:spPr bwMode="auto">
          <a:xfrm>
            <a:off x="3973513"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24" name="Text Box 25"/>
          <p:cNvSpPr txBox="1">
            <a:spLocks noChangeArrowheads="1"/>
          </p:cNvSpPr>
          <p:nvPr/>
        </p:nvSpPr>
        <p:spPr bwMode="auto">
          <a:xfrm>
            <a:off x="4246563"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25" name="Text Box 26"/>
          <p:cNvSpPr txBox="1">
            <a:spLocks noChangeArrowheads="1"/>
          </p:cNvSpPr>
          <p:nvPr/>
        </p:nvSpPr>
        <p:spPr bwMode="auto">
          <a:xfrm>
            <a:off x="4518025"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4</a:t>
            </a:r>
          </a:p>
        </p:txBody>
      </p:sp>
      <p:sp>
        <p:nvSpPr>
          <p:cNvPr id="27" name="Text Box 27"/>
          <p:cNvSpPr txBox="1">
            <a:spLocks noChangeArrowheads="1"/>
          </p:cNvSpPr>
          <p:nvPr/>
        </p:nvSpPr>
        <p:spPr bwMode="auto">
          <a:xfrm>
            <a:off x="4791075"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5</a:t>
            </a:r>
          </a:p>
        </p:txBody>
      </p:sp>
      <p:sp>
        <p:nvSpPr>
          <p:cNvPr id="28" name="Text Box 28"/>
          <p:cNvSpPr txBox="1">
            <a:spLocks noChangeArrowheads="1"/>
          </p:cNvSpPr>
          <p:nvPr/>
        </p:nvSpPr>
        <p:spPr bwMode="auto">
          <a:xfrm>
            <a:off x="5062538"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6</a:t>
            </a:r>
          </a:p>
        </p:txBody>
      </p:sp>
      <p:sp>
        <p:nvSpPr>
          <p:cNvPr id="29" name="Text Box 29"/>
          <p:cNvSpPr txBox="1">
            <a:spLocks noChangeArrowheads="1"/>
          </p:cNvSpPr>
          <p:nvPr/>
        </p:nvSpPr>
        <p:spPr bwMode="auto">
          <a:xfrm>
            <a:off x="5334000" y="30689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7</a:t>
            </a:r>
          </a:p>
        </p:txBody>
      </p:sp>
      <p:sp>
        <p:nvSpPr>
          <p:cNvPr id="30" name="Text Box 30"/>
          <p:cNvSpPr txBox="1">
            <a:spLocks noChangeArrowheads="1"/>
          </p:cNvSpPr>
          <p:nvPr/>
        </p:nvSpPr>
        <p:spPr bwMode="auto">
          <a:xfrm>
            <a:off x="6096000" y="355632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31" name="Text Box 31"/>
          <p:cNvSpPr txBox="1">
            <a:spLocks noChangeArrowheads="1"/>
          </p:cNvSpPr>
          <p:nvPr/>
        </p:nvSpPr>
        <p:spPr bwMode="auto">
          <a:xfrm>
            <a:off x="6096000" y="413576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32" name="Line 32"/>
          <p:cNvSpPr>
            <a:spLocks noChangeShapeType="1"/>
          </p:cNvSpPr>
          <p:nvPr/>
        </p:nvSpPr>
        <p:spPr bwMode="auto">
          <a:xfrm>
            <a:off x="6172200" y="4164335"/>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33"/>
          <p:cNvSpPr txBox="1">
            <a:spLocks noChangeArrowheads="1"/>
          </p:cNvSpPr>
          <p:nvPr/>
        </p:nvSpPr>
        <p:spPr bwMode="auto">
          <a:xfrm>
            <a:off x="2514600" y="3602360"/>
            <a:ext cx="606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a:ea typeface="宋体" panose="02010600030101010101" pitchFamily="2" charset="-122"/>
              </a:rPr>
              <a:t>SH/LD</a:t>
            </a:r>
          </a:p>
        </p:txBody>
      </p:sp>
      <p:sp>
        <p:nvSpPr>
          <p:cNvPr id="34" name="Text Box 35"/>
          <p:cNvSpPr txBox="1">
            <a:spLocks noChangeArrowheads="1"/>
          </p:cNvSpPr>
          <p:nvPr/>
        </p:nvSpPr>
        <p:spPr bwMode="auto">
          <a:xfrm>
            <a:off x="2638425" y="418338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35" name="Line 37"/>
          <p:cNvSpPr>
            <a:spLocks noChangeShapeType="1"/>
          </p:cNvSpPr>
          <p:nvPr/>
        </p:nvSpPr>
        <p:spPr bwMode="auto">
          <a:xfrm>
            <a:off x="2876550" y="364046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38"/>
          <p:cNvSpPr txBox="1">
            <a:spLocks noChangeArrowheads="1"/>
          </p:cNvSpPr>
          <p:nvPr/>
        </p:nvSpPr>
        <p:spPr bwMode="auto">
          <a:xfrm>
            <a:off x="2667000" y="379603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SER</a:t>
            </a:r>
          </a:p>
        </p:txBody>
      </p:sp>
      <p:sp>
        <p:nvSpPr>
          <p:cNvPr id="38" name="Text Box 39"/>
          <p:cNvSpPr txBox="1">
            <a:spLocks noChangeArrowheads="1"/>
          </p:cNvSpPr>
          <p:nvPr/>
        </p:nvSpPr>
        <p:spPr bwMode="auto">
          <a:xfrm>
            <a:off x="2362200" y="398971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CLK INH</a:t>
            </a:r>
          </a:p>
        </p:txBody>
      </p:sp>
      <p:sp>
        <p:nvSpPr>
          <p:cNvPr id="39" name="Text Box 2"/>
          <p:cNvSpPr txBox="1">
            <a:spLocks noChangeArrowheads="1"/>
          </p:cNvSpPr>
          <p:nvPr/>
        </p:nvSpPr>
        <p:spPr bwMode="auto">
          <a:xfrm>
            <a:off x="934680" y="4623452"/>
            <a:ext cx="747821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The clock (</a:t>
            </a:r>
            <a:r>
              <a:rPr lang="en-US" altLang="zh-CN" sz="2200" i="1" dirty="0">
                <a:ea typeface="宋体" panose="02010600030101010101" pitchFamily="2" charset="-122"/>
              </a:rPr>
              <a:t>CLK</a:t>
            </a:r>
            <a:r>
              <a:rPr lang="en-US" altLang="zh-CN" sz="2200" dirty="0">
                <a:ea typeface="宋体" panose="02010600030101010101" pitchFamily="2" charset="-122"/>
              </a:rPr>
              <a:t>) and clock inhibit (</a:t>
            </a:r>
            <a:r>
              <a:rPr lang="en-US" altLang="zh-CN" sz="2200" i="1" dirty="0">
                <a:ea typeface="宋体" panose="02010600030101010101" pitchFamily="2" charset="-122"/>
              </a:rPr>
              <a:t>CLK INH</a:t>
            </a:r>
            <a:r>
              <a:rPr lang="en-US" altLang="zh-CN" sz="2200" dirty="0">
                <a:ea typeface="宋体" panose="02010600030101010101" pitchFamily="2" charset="-122"/>
              </a:rPr>
              <a:t>) lines are connected to a common OR gate, so either of these inputs can be used as an active-LOW clock enable with the other as the clock input. </a:t>
            </a:r>
          </a:p>
        </p:txBody>
      </p:sp>
    </p:spTree>
    <p:extLst>
      <p:ext uri="{BB962C8B-B14F-4D97-AF65-F5344CB8AC3E}">
        <p14:creationId xmlns:p14="http://schemas.microsoft.com/office/powerpoint/2010/main" val="406391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Left)">
                                      <p:cBhvr>
                                        <p:cTn id="7" dur="500"/>
                                        <p:tgtEl>
                                          <p:spTgt spid="21"/>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Left)">
                                      <p:cBhvr>
                                        <p:cTn id="10" dur="500"/>
                                        <p:tgtEl>
                                          <p:spTgt spid="2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lide(fromLeft)">
                                      <p:cBhvr>
                                        <p:cTn id="13" dur="500"/>
                                        <p:tgtEl>
                                          <p:spTgt spid="2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Left)">
                                      <p:cBhvr>
                                        <p:cTn id="16" dur="500"/>
                                        <p:tgtEl>
                                          <p:spTgt spid="2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lide(fromLeft)">
                                      <p:cBhvr>
                                        <p:cTn id="19" dur="500"/>
                                        <p:tgtEl>
                                          <p:spTgt spid="2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Left)">
                                      <p:cBhvr>
                                        <p:cTn id="22" dur="500"/>
                                        <p:tgtEl>
                                          <p:spTgt spid="2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slide(fromLeft)">
                                      <p:cBhvr>
                                        <p:cTn id="25" dur="500"/>
                                        <p:tgtEl>
                                          <p:spTgt spid="28"/>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slide(fromLeft)">
                                      <p:cBhvr>
                                        <p:cTn id="28" dur="500"/>
                                        <p:tgtEl>
                                          <p:spTgt spid="29"/>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Left)">
                                      <p:cBhvr>
                                        <p:cTn id="31" dur="500"/>
                                        <p:tgtEl>
                                          <p:spTgt spid="30"/>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slide(fromLeft)">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7" grpId="0"/>
      <p:bldP spid="28" grpId="0"/>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a:t>
            </a:r>
            <a:r>
              <a:rPr lang="en-US" altLang="zh-CN" b="1" dirty="0">
                <a:ea typeface="宋体" charset="-122"/>
              </a:rPr>
              <a:t>74HC165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6" name="Text Box 2"/>
          <p:cNvSpPr txBox="1">
            <a:spLocks noChangeArrowheads="1"/>
          </p:cNvSpPr>
          <p:nvPr/>
        </p:nvSpPr>
        <p:spPr bwMode="auto">
          <a:xfrm>
            <a:off x="971600" y="5013176"/>
            <a:ext cx="7982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ts val="0"/>
              </a:spcBef>
            </a:pPr>
            <a:r>
              <a:rPr lang="en-US" altLang="zh-CN" sz="2200" dirty="0">
                <a:ea typeface="宋体" panose="02010600030101010101" pitchFamily="2" charset="-122"/>
              </a:rPr>
              <a:t>The 74HC165 </a:t>
            </a:r>
            <a:r>
              <a:rPr lang="en-US" altLang="zh-CN" sz="2200" dirty="0" smtClean="0">
                <a:ea typeface="宋体" panose="02010600030101010101" pitchFamily="2" charset="-122"/>
              </a:rPr>
              <a:t>can also be operated as serial in/serial out.</a:t>
            </a:r>
          </a:p>
          <a:p>
            <a:pPr algn="just" eaLnBrk="1" hangingPunct="1">
              <a:spcBef>
                <a:spcPts val="0"/>
              </a:spcBef>
            </a:pPr>
            <a:r>
              <a:rPr lang="en-US" altLang="zh-CN" sz="2200" dirty="0" smtClean="0">
                <a:ea typeface="宋体" panose="02010600030101010101" pitchFamily="2" charset="-122"/>
              </a:rPr>
              <a:t>Data can be entered serially on the </a:t>
            </a:r>
            <a:r>
              <a:rPr lang="en-US" altLang="zh-CN" sz="2200" i="1" dirty="0" smtClean="0">
                <a:ea typeface="宋体" panose="02010600030101010101" pitchFamily="2" charset="-122"/>
              </a:rPr>
              <a:t>SER</a:t>
            </a:r>
            <a:r>
              <a:rPr lang="en-US" altLang="zh-CN" sz="2200" dirty="0" smtClean="0">
                <a:ea typeface="宋体" panose="02010600030101010101" pitchFamily="2" charset="-122"/>
              </a:rPr>
              <a:t> input.</a:t>
            </a:r>
            <a:endParaRPr lang="en-US" altLang="zh-CN" sz="2200" dirty="0">
              <a:ea typeface="宋体" panose="02010600030101010101" pitchFamily="2" charset="-122"/>
            </a:endParaRPr>
          </a:p>
        </p:txBody>
      </p:sp>
      <p:graphicFrame>
        <p:nvGraphicFramePr>
          <p:cNvPr id="20" name="Object 21"/>
          <p:cNvGraphicFramePr>
            <a:graphicFrameLocks noChangeAspect="1"/>
          </p:cNvGraphicFramePr>
          <p:nvPr>
            <p:extLst>
              <p:ext uri="{D42A27DB-BD31-4B8C-83A1-F6EECF244321}">
                <p14:modId xmlns:p14="http://schemas.microsoft.com/office/powerpoint/2010/main" val="2196075669"/>
              </p:ext>
            </p:extLst>
          </p:nvPr>
        </p:nvGraphicFramePr>
        <p:xfrm>
          <a:off x="3048000" y="3676947"/>
          <a:ext cx="3105150" cy="1192213"/>
        </p:xfrm>
        <a:graphic>
          <a:graphicData uri="http://schemas.openxmlformats.org/presentationml/2006/ole">
            <mc:AlternateContent xmlns:mc="http://schemas.openxmlformats.org/markup-compatibility/2006">
              <mc:Choice xmlns:v="urn:schemas-microsoft-com:vml" Requires="v">
                <p:oleObj spid="_x0000_s301077" name="CorelDRAW" r:id="rId3" imgW="2097024" imgH="804347" progId="CorelDRAW.Graphic.13">
                  <p:embed/>
                </p:oleObj>
              </mc:Choice>
              <mc:Fallback>
                <p:oleObj name="CorelDRAW" r:id="rId3" imgW="2097024" imgH="80434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676947"/>
                        <a:ext cx="310515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22"/>
          <p:cNvSpPr txBox="1">
            <a:spLocks noChangeArrowheads="1"/>
          </p:cNvSpPr>
          <p:nvPr/>
        </p:nvSpPr>
        <p:spPr bwMode="auto">
          <a:xfrm>
            <a:off x="3429000"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22" name="Text Box 23"/>
          <p:cNvSpPr txBox="1">
            <a:spLocks noChangeArrowheads="1"/>
          </p:cNvSpPr>
          <p:nvPr/>
        </p:nvSpPr>
        <p:spPr bwMode="auto">
          <a:xfrm>
            <a:off x="3702050"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23" name="Text Box 24"/>
          <p:cNvSpPr txBox="1">
            <a:spLocks noChangeArrowheads="1"/>
          </p:cNvSpPr>
          <p:nvPr/>
        </p:nvSpPr>
        <p:spPr bwMode="auto">
          <a:xfrm>
            <a:off x="3973513"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24" name="Text Box 25"/>
          <p:cNvSpPr txBox="1">
            <a:spLocks noChangeArrowheads="1"/>
          </p:cNvSpPr>
          <p:nvPr/>
        </p:nvSpPr>
        <p:spPr bwMode="auto">
          <a:xfrm>
            <a:off x="4246563"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25" name="Text Box 26"/>
          <p:cNvSpPr txBox="1">
            <a:spLocks noChangeArrowheads="1"/>
          </p:cNvSpPr>
          <p:nvPr/>
        </p:nvSpPr>
        <p:spPr bwMode="auto">
          <a:xfrm>
            <a:off x="4518025"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4</a:t>
            </a:r>
          </a:p>
        </p:txBody>
      </p:sp>
      <p:sp>
        <p:nvSpPr>
          <p:cNvPr id="27" name="Text Box 27"/>
          <p:cNvSpPr txBox="1">
            <a:spLocks noChangeArrowheads="1"/>
          </p:cNvSpPr>
          <p:nvPr/>
        </p:nvSpPr>
        <p:spPr bwMode="auto">
          <a:xfrm>
            <a:off x="4791075"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5</a:t>
            </a:r>
          </a:p>
        </p:txBody>
      </p:sp>
      <p:sp>
        <p:nvSpPr>
          <p:cNvPr id="28" name="Text Box 28"/>
          <p:cNvSpPr txBox="1">
            <a:spLocks noChangeArrowheads="1"/>
          </p:cNvSpPr>
          <p:nvPr/>
        </p:nvSpPr>
        <p:spPr bwMode="auto">
          <a:xfrm>
            <a:off x="5062538"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6</a:t>
            </a:r>
          </a:p>
        </p:txBody>
      </p:sp>
      <p:sp>
        <p:nvSpPr>
          <p:cNvPr id="29" name="Text Box 29"/>
          <p:cNvSpPr txBox="1">
            <a:spLocks noChangeArrowheads="1"/>
          </p:cNvSpPr>
          <p:nvPr/>
        </p:nvSpPr>
        <p:spPr bwMode="auto">
          <a:xfrm>
            <a:off x="5334000" y="34483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7</a:t>
            </a:r>
          </a:p>
        </p:txBody>
      </p:sp>
      <p:sp>
        <p:nvSpPr>
          <p:cNvPr id="30" name="Text Box 30"/>
          <p:cNvSpPr txBox="1">
            <a:spLocks noChangeArrowheads="1"/>
          </p:cNvSpPr>
          <p:nvPr/>
        </p:nvSpPr>
        <p:spPr bwMode="auto">
          <a:xfrm>
            <a:off x="6096000" y="3935710"/>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31" name="Text Box 31"/>
          <p:cNvSpPr txBox="1">
            <a:spLocks noChangeArrowheads="1"/>
          </p:cNvSpPr>
          <p:nvPr/>
        </p:nvSpPr>
        <p:spPr bwMode="auto">
          <a:xfrm>
            <a:off x="6096000" y="4515147"/>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32" name="Line 32"/>
          <p:cNvSpPr>
            <a:spLocks noChangeShapeType="1"/>
          </p:cNvSpPr>
          <p:nvPr/>
        </p:nvSpPr>
        <p:spPr bwMode="auto">
          <a:xfrm>
            <a:off x="6172200" y="4543722"/>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33"/>
          <p:cNvSpPr txBox="1">
            <a:spLocks noChangeArrowheads="1"/>
          </p:cNvSpPr>
          <p:nvPr/>
        </p:nvSpPr>
        <p:spPr bwMode="auto">
          <a:xfrm>
            <a:off x="2514600" y="3981747"/>
            <a:ext cx="606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a:ea typeface="宋体" panose="02010600030101010101" pitchFamily="2" charset="-122"/>
              </a:rPr>
              <a:t>SH/LD</a:t>
            </a:r>
          </a:p>
        </p:txBody>
      </p:sp>
      <p:sp>
        <p:nvSpPr>
          <p:cNvPr id="34" name="Text Box 35"/>
          <p:cNvSpPr txBox="1">
            <a:spLocks noChangeArrowheads="1"/>
          </p:cNvSpPr>
          <p:nvPr/>
        </p:nvSpPr>
        <p:spPr bwMode="auto">
          <a:xfrm>
            <a:off x="2638425" y="4562772"/>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35" name="Line 37"/>
          <p:cNvSpPr>
            <a:spLocks noChangeShapeType="1"/>
          </p:cNvSpPr>
          <p:nvPr/>
        </p:nvSpPr>
        <p:spPr bwMode="auto">
          <a:xfrm>
            <a:off x="2876550" y="401984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38"/>
          <p:cNvSpPr txBox="1">
            <a:spLocks noChangeArrowheads="1"/>
          </p:cNvSpPr>
          <p:nvPr/>
        </p:nvSpPr>
        <p:spPr bwMode="auto">
          <a:xfrm>
            <a:off x="2667000" y="4175422"/>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SER</a:t>
            </a:r>
          </a:p>
        </p:txBody>
      </p:sp>
      <p:sp>
        <p:nvSpPr>
          <p:cNvPr id="38" name="Text Box 39"/>
          <p:cNvSpPr txBox="1">
            <a:spLocks noChangeArrowheads="1"/>
          </p:cNvSpPr>
          <p:nvPr/>
        </p:nvSpPr>
        <p:spPr bwMode="auto">
          <a:xfrm>
            <a:off x="2362200" y="4369097"/>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CLK INH</a:t>
            </a:r>
          </a:p>
        </p:txBody>
      </p:sp>
      <p:sp>
        <p:nvSpPr>
          <p:cNvPr id="40" name="Text Box 2"/>
          <p:cNvSpPr txBox="1">
            <a:spLocks noChangeArrowheads="1"/>
          </p:cNvSpPr>
          <p:nvPr/>
        </p:nvSpPr>
        <p:spPr bwMode="auto">
          <a:xfrm>
            <a:off x="934680" y="2204864"/>
            <a:ext cx="747821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smtClean="0">
                <a:ea typeface="宋体" panose="02010600030101010101" pitchFamily="2" charset="-122"/>
              </a:rPr>
              <a:t>Data </a:t>
            </a:r>
            <a:r>
              <a:rPr lang="en-US" altLang="zh-CN" sz="2200" dirty="0">
                <a:ea typeface="宋体" panose="02010600030101010101" pitchFamily="2" charset="-122"/>
              </a:rPr>
              <a:t>is loaded </a:t>
            </a:r>
            <a:r>
              <a:rPr lang="en-US" altLang="zh-CN" sz="2200" i="1" dirty="0">
                <a:ea typeface="宋体" panose="02010600030101010101" pitchFamily="2" charset="-122"/>
              </a:rPr>
              <a:t>asynchronously</a:t>
            </a:r>
            <a:r>
              <a:rPr lang="en-US" altLang="zh-CN" sz="2200" dirty="0">
                <a:ea typeface="宋体" panose="02010600030101010101" pitchFamily="2" charset="-122"/>
              </a:rPr>
              <a:t> when </a:t>
            </a:r>
            <a:r>
              <a:rPr lang="en-US" altLang="zh-CN" sz="2200" i="1" dirty="0">
                <a:ea typeface="宋体" panose="02010600030101010101" pitchFamily="2" charset="-122"/>
              </a:rPr>
              <a:t>SH/LD</a:t>
            </a:r>
            <a:r>
              <a:rPr lang="en-US" altLang="zh-CN" sz="2200" dirty="0">
                <a:ea typeface="宋体" panose="02010600030101010101" pitchFamily="2" charset="-122"/>
              </a:rPr>
              <a:t> is LOW and moved through the register </a:t>
            </a:r>
            <a:r>
              <a:rPr lang="en-US" altLang="zh-CN" sz="2200" i="1" dirty="0">
                <a:ea typeface="宋体" panose="02010600030101010101" pitchFamily="2" charset="-122"/>
              </a:rPr>
              <a:t>synchronously</a:t>
            </a:r>
            <a:r>
              <a:rPr lang="en-US" altLang="zh-CN" sz="2200" dirty="0">
                <a:ea typeface="宋体" panose="02010600030101010101" pitchFamily="2" charset="-122"/>
              </a:rPr>
              <a:t> when </a:t>
            </a:r>
            <a:r>
              <a:rPr lang="en-US" altLang="zh-CN" sz="2200" i="1" dirty="0">
                <a:ea typeface="宋体" panose="02010600030101010101" pitchFamily="2" charset="-122"/>
              </a:rPr>
              <a:t>SH/LD</a:t>
            </a:r>
            <a:r>
              <a:rPr lang="en-US" altLang="zh-CN" sz="2200" dirty="0">
                <a:ea typeface="宋体" panose="02010600030101010101" pitchFamily="2" charset="-122"/>
              </a:rPr>
              <a:t> is HIGH and a rising clock pulse occurs. </a:t>
            </a:r>
          </a:p>
        </p:txBody>
      </p:sp>
    </p:spTree>
    <p:extLst>
      <p:ext uri="{BB962C8B-B14F-4D97-AF65-F5344CB8AC3E}">
        <p14:creationId xmlns:p14="http://schemas.microsoft.com/office/powerpoint/2010/main" val="362434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Left)">
                                      <p:cBhvr>
                                        <p:cTn id="7" dur="500"/>
                                        <p:tgtEl>
                                          <p:spTgt spid="21"/>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Left)">
                                      <p:cBhvr>
                                        <p:cTn id="10" dur="500"/>
                                        <p:tgtEl>
                                          <p:spTgt spid="2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lide(fromLeft)">
                                      <p:cBhvr>
                                        <p:cTn id="13" dur="500"/>
                                        <p:tgtEl>
                                          <p:spTgt spid="2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Left)">
                                      <p:cBhvr>
                                        <p:cTn id="16" dur="500"/>
                                        <p:tgtEl>
                                          <p:spTgt spid="2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lide(fromLeft)">
                                      <p:cBhvr>
                                        <p:cTn id="19" dur="500"/>
                                        <p:tgtEl>
                                          <p:spTgt spid="2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Left)">
                                      <p:cBhvr>
                                        <p:cTn id="22" dur="500"/>
                                        <p:tgtEl>
                                          <p:spTgt spid="2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slide(fromLeft)">
                                      <p:cBhvr>
                                        <p:cTn id="25" dur="500"/>
                                        <p:tgtEl>
                                          <p:spTgt spid="28"/>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slide(fromLeft)">
                                      <p:cBhvr>
                                        <p:cTn id="28" dur="500"/>
                                        <p:tgtEl>
                                          <p:spTgt spid="29"/>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Left)">
                                      <p:cBhvr>
                                        <p:cTn id="31" dur="500"/>
                                        <p:tgtEl>
                                          <p:spTgt spid="30"/>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slide(fromLeft)">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7" grpId="0"/>
      <p:bldP spid="28" grpId="0"/>
      <p:bldP spid="29" grpId="0"/>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Parallel in/Parallel </a:t>
            </a:r>
            <a:r>
              <a:rPr lang="en-US" altLang="zh-CN" b="1" dirty="0">
                <a:ea typeface="宋体" charset="-122"/>
              </a:rPr>
              <a:t>out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pic>
        <p:nvPicPr>
          <p:cNvPr id="6" name="Picture 4" descr="1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469" y="2402160"/>
            <a:ext cx="6249988"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86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Bidirectional Shift </a:t>
            </a:r>
            <a:r>
              <a:rPr lang="en-US" altLang="zh-CN" b="1" dirty="0">
                <a:ea typeface="宋体" charset="-122"/>
              </a:rPr>
              <a:t>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pic>
        <p:nvPicPr>
          <p:cNvPr id="2" name="图片 1"/>
          <p:cNvPicPr>
            <a:picLocks noChangeAspect="1"/>
          </p:cNvPicPr>
          <p:nvPr/>
        </p:nvPicPr>
        <p:blipFill>
          <a:blip r:embed="rId2"/>
          <a:stretch>
            <a:fillRect/>
          </a:stretch>
        </p:blipFill>
        <p:spPr>
          <a:xfrm>
            <a:off x="971600" y="2446585"/>
            <a:ext cx="7840166" cy="4111529"/>
          </a:xfrm>
          <a:prstGeom prst="rect">
            <a:avLst/>
          </a:prstGeom>
        </p:spPr>
      </p:pic>
    </p:spTree>
    <p:extLst>
      <p:ext uri="{BB962C8B-B14F-4D97-AF65-F5344CB8AC3E}">
        <p14:creationId xmlns:p14="http://schemas.microsoft.com/office/powerpoint/2010/main" val="1157394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Bidirectional Shift </a:t>
            </a:r>
            <a:r>
              <a:rPr lang="en-US" altLang="zh-CN" b="1" dirty="0">
                <a:ea typeface="宋体" charset="-122"/>
              </a:rPr>
              <a:t>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6" name="Text Box 2"/>
          <p:cNvSpPr txBox="1">
            <a:spLocks noChangeArrowheads="1"/>
          </p:cNvSpPr>
          <p:nvPr/>
        </p:nvSpPr>
        <p:spPr bwMode="auto">
          <a:xfrm>
            <a:off x="910208" y="2276872"/>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panose="02010600030101010101" pitchFamily="2" charset="-122"/>
              </a:rPr>
              <a:t>Bidirectional shift registers can shift the data in either direction using a </a:t>
            </a:r>
            <a:r>
              <a:rPr lang="en-US" altLang="zh-CN" sz="2400" i="1" dirty="0">
                <a:ea typeface="宋体" panose="02010600030101010101" pitchFamily="2" charset="-122"/>
              </a:rPr>
              <a:t>RIGHT/LEFT</a:t>
            </a:r>
            <a:r>
              <a:rPr lang="en-US" altLang="zh-CN" sz="2400" dirty="0">
                <a:ea typeface="宋体" panose="02010600030101010101" pitchFamily="2" charset="-122"/>
              </a:rPr>
              <a:t> input. </a:t>
            </a:r>
          </a:p>
        </p:txBody>
      </p:sp>
      <p:sp>
        <p:nvSpPr>
          <p:cNvPr id="51" name="Line 19"/>
          <p:cNvSpPr>
            <a:spLocks noChangeShapeType="1"/>
          </p:cNvSpPr>
          <p:nvPr/>
        </p:nvSpPr>
        <p:spPr bwMode="auto">
          <a:xfrm>
            <a:off x="3026296" y="270892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0" name="Picture 5" descr="1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08" y="3107869"/>
            <a:ext cx="3537792" cy="348828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74194逻辑功能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083" y="3422352"/>
            <a:ext cx="4238625" cy="240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61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Bidirectional Shift </a:t>
            </a:r>
            <a:r>
              <a:rPr lang="en-US" altLang="zh-CN" b="1" dirty="0">
                <a:ea typeface="宋体" charset="-122"/>
              </a:rPr>
              <a:t>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6" name="Text Box 2"/>
          <p:cNvSpPr txBox="1">
            <a:spLocks noChangeArrowheads="1"/>
          </p:cNvSpPr>
          <p:nvPr/>
        </p:nvSpPr>
        <p:spPr bwMode="auto">
          <a:xfrm>
            <a:off x="910208" y="2276872"/>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panose="02010600030101010101" pitchFamily="2" charset="-122"/>
              </a:rPr>
              <a:t>Bidirectional shift registers can shift the data in either direction using a </a:t>
            </a:r>
            <a:r>
              <a:rPr lang="en-US" altLang="zh-CN" sz="2400" i="1" dirty="0">
                <a:ea typeface="宋体" panose="02010600030101010101" pitchFamily="2" charset="-122"/>
              </a:rPr>
              <a:t>RIGHT/LEFT</a:t>
            </a:r>
            <a:r>
              <a:rPr lang="en-US" altLang="zh-CN" sz="2400" dirty="0">
                <a:ea typeface="宋体" panose="02010600030101010101" pitchFamily="2" charset="-122"/>
              </a:rPr>
              <a:t> input. </a:t>
            </a:r>
          </a:p>
        </p:txBody>
      </p:sp>
      <p:graphicFrame>
        <p:nvGraphicFramePr>
          <p:cNvPr id="36" name="Object 22"/>
          <p:cNvGraphicFramePr>
            <a:graphicFrameLocks noChangeAspect="1"/>
          </p:cNvGraphicFramePr>
          <p:nvPr>
            <p:extLst/>
          </p:nvPr>
        </p:nvGraphicFramePr>
        <p:xfrm>
          <a:off x="1564432" y="3429000"/>
          <a:ext cx="6564313" cy="2628900"/>
        </p:xfrm>
        <a:graphic>
          <a:graphicData uri="http://schemas.openxmlformats.org/presentationml/2006/ole">
            <mc:AlternateContent xmlns:mc="http://schemas.openxmlformats.org/markup-compatibility/2006">
              <mc:Choice xmlns:v="urn:schemas-microsoft-com:vml" Requires="v">
                <p:oleObj spid="_x0000_s299055" name="Image" r:id="rId3" imgW="6946032" imgH="2780952" progId="Photoshop.Image.9">
                  <p:embed/>
                </p:oleObj>
              </mc:Choice>
              <mc:Fallback>
                <p:oleObj name="Image" r:id="rId3" imgW="6946032" imgH="2780952" progId="Photoshop.Image.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432" y="3429000"/>
                        <a:ext cx="6564313" cy="26289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26"/>
          <p:cNvSpPr>
            <a:spLocks noChangeArrowheads="1"/>
          </p:cNvSpPr>
          <p:nvPr/>
        </p:nvSpPr>
        <p:spPr bwMode="auto">
          <a:xfrm>
            <a:off x="1259632" y="4343400"/>
            <a:ext cx="1219200" cy="17319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23"/>
          <p:cNvSpPr txBox="1">
            <a:spLocks noChangeArrowheads="1"/>
          </p:cNvSpPr>
          <p:nvPr/>
        </p:nvSpPr>
        <p:spPr bwMode="auto">
          <a:xfrm>
            <a:off x="1869232" y="4343400"/>
            <a:ext cx="6096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9900"/>
                </a:solidFill>
                <a:ea typeface="宋体" panose="02010600030101010101" pitchFamily="2" charset="-122"/>
              </a:rPr>
              <a:t>CLK</a:t>
            </a:r>
          </a:p>
        </p:txBody>
      </p:sp>
      <p:sp>
        <p:nvSpPr>
          <p:cNvPr id="42" name="Text Box 24"/>
          <p:cNvSpPr txBox="1">
            <a:spLocks noChangeArrowheads="1"/>
          </p:cNvSpPr>
          <p:nvPr/>
        </p:nvSpPr>
        <p:spPr bwMode="auto">
          <a:xfrm>
            <a:off x="1259632" y="4562475"/>
            <a:ext cx="12192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3366FF"/>
                </a:solidFill>
                <a:ea typeface="宋体" panose="02010600030101010101" pitchFamily="2" charset="-122"/>
              </a:rPr>
              <a:t>RIGHT/LEFT</a:t>
            </a:r>
          </a:p>
        </p:txBody>
      </p:sp>
      <p:sp>
        <p:nvSpPr>
          <p:cNvPr id="43" name="Text Box 25"/>
          <p:cNvSpPr txBox="1">
            <a:spLocks noChangeArrowheads="1"/>
          </p:cNvSpPr>
          <p:nvPr/>
        </p:nvSpPr>
        <p:spPr bwMode="auto">
          <a:xfrm>
            <a:off x="1259632" y="4781550"/>
            <a:ext cx="12192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008000"/>
                </a:solidFill>
                <a:ea typeface="宋体" panose="02010600030101010101" pitchFamily="2" charset="-122"/>
              </a:rPr>
              <a:t>Serial data in</a:t>
            </a:r>
          </a:p>
        </p:txBody>
      </p:sp>
      <p:sp>
        <p:nvSpPr>
          <p:cNvPr id="44" name="Line 27"/>
          <p:cNvSpPr>
            <a:spLocks noChangeShapeType="1"/>
          </p:cNvSpPr>
          <p:nvPr/>
        </p:nvSpPr>
        <p:spPr bwMode="auto">
          <a:xfrm>
            <a:off x="1945432" y="4625975"/>
            <a:ext cx="381000" cy="0"/>
          </a:xfrm>
          <a:prstGeom prst="line">
            <a:avLst/>
          </a:prstGeom>
          <a:noFill/>
          <a:ln w="952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Text Box 29"/>
          <p:cNvSpPr txBox="1">
            <a:spLocks noChangeArrowheads="1"/>
          </p:cNvSpPr>
          <p:nvPr/>
        </p:nvSpPr>
        <p:spPr bwMode="auto">
          <a:xfrm>
            <a:off x="2097832" y="5105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46" name="Text Box 30"/>
          <p:cNvSpPr txBox="1">
            <a:spLocks noChangeArrowheads="1"/>
          </p:cNvSpPr>
          <p:nvPr/>
        </p:nvSpPr>
        <p:spPr bwMode="auto">
          <a:xfrm>
            <a:off x="2097832" y="52974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47" name="Text Box 31"/>
          <p:cNvSpPr txBox="1">
            <a:spLocks noChangeArrowheads="1"/>
          </p:cNvSpPr>
          <p:nvPr/>
        </p:nvSpPr>
        <p:spPr bwMode="auto">
          <a:xfrm>
            <a:off x="2097832" y="548957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48" name="Text Box 32"/>
          <p:cNvSpPr txBox="1">
            <a:spLocks noChangeArrowheads="1"/>
          </p:cNvSpPr>
          <p:nvPr/>
        </p:nvSpPr>
        <p:spPr bwMode="auto">
          <a:xfrm>
            <a:off x="2097832" y="56816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49" name="Text Box 33"/>
          <p:cNvSpPr txBox="1">
            <a:spLocks noChangeArrowheads="1"/>
          </p:cNvSpPr>
          <p:nvPr/>
        </p:nvSpPr>
        <p:spPr bwMode="auto">
          <a:xfrm>
            <a:off x="4917232"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right</a:t>
            </a:r>
            <a:r>
              <a:rPr lang="en-US" altLang="zh-CN" sz="1400">
                <a:solidFill>
                  <a:srgbClr val="3366FF"/>
                </a:solidFill>
                <a:ea typeface="宋体" panose="02010600030101010101" pitchFamily="2" charset="-122"/>
              </a:rPr>
              <a:t>         </a:t>
            </a:r>
          </a:p>
        </p:txBody>
      </p:sp>
      <p:sp>
        <p:nvSpPr>
          <p:cNvPr id="50" name="Text Box 34"/>
          <p:cNvSpPr txBox="1">
            <a:spLocks noChangeArrowheads="1"/>
          </p:cNvSpPr>
          <p:nvPr/>
        </p:nvSpPr>
        <p:spPr bwMode="auto">
          <a:xfrm>
            <a:off x="3926632" y="45259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left</a:t>
            </a:r>
            <a:endParaRPr lang="en-US" altLang="zh-CN" sz="1400">
              <a:solidFill>
                <a:srgbClr val="3366FF"/>
              </a:solidFill>
              <a:ea typeface="宋体" panose="02010600030101010101" pitchFamily="2" charset="-122"/>
            </a:endParaRPr>
          </a:p>
        </p:txBody>
      </p:sp>
      <p:sp>
        <p:nvSpPr>
          <p:cNvPr id="51" name="Line 19"/>
          <p:cNvSpPr>
            <a:spLocks noChangeShapeType="1"/>
          </p:cNvSpPr>
          <p:nvPr/>
        </p:nvSpPr>
        <p:spPr bwMode="auto">
          <a:xfrm>
            <a:off x="3026296" y="270892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03935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900" decel="100000" fill="hold"/>
                                        <p:tgtEl>
                                          <p:spTgt spid="5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900" decel="100000" fill="hold"/>
                                        <p:tgtEl>
                                          <p:spTgt spid="49"/>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Bidirectional Shift </a:t>
            </a:r>
            <a:r>
              <a:rPr lang="en-US" altLang="zh-CN" b="1" dirty="0">
                <a:ea typeface="宋体" charset="-122"/>
              </a:rPr>
              <a:t>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18" name="Object 2"/>
          <p:cNvGraphicFramePr>
            <a:graphicFrameLocks noChangeAspect="1"/>
          </p:cNvGraphicFramePr>
          <p:nvPr>
            <p:extLst>
              <p:ext uri="{D42A27DB-BD31-4B8C-83A1-F6EECF244321}">
                <p14:modId xmlns:p14="http://schemas.microsoft.com/office/powerpoint/2010/main" val="4270325653"/>
              </p:ext>
            </p:extLst>
          </p:nvPr>
        </p:nvGraphicFramePr>
        <p:xfrm>
          <a:off x="1441376" y="3335238"/>
          <a:ext cx="6564313" cy="2628900"/>
        </p:xfrm>
        <a:graphic>
          <a:graphicData uri="http://schemas.openxmlformats.org/presentationml/2006/ole">
            <mc:AlternateContent xmlns:mc="http://schemas.openxmlformats.org/markup-compatibility/2006">
              <mc:Choice xmlns:v="urn:schemas-microsoft-com:vml" Requires="v">
                <p:oleObj spid="_x0000_s279651" name="Image" r:id="rId3" imgW="6946032" imgH="2780952" progId="Photoshop.Image.9">
                  <p:embed/>
                </p:oleObj>
              </mc:Choice>
              <mc:Fallback>
                <p:oleObj name="Image" r:id="rId3" imgW="6946032" imgH="2780952" progId="Photoshop.Image.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376" y="3335238"/>
                        <a:ext cx="6564313" cy="26289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3"/>
          <p:cNvSpPr>
            <a:spLocks noChangeArrowheads="1"/>
          </p:cNvSpPr>
          <p:nvPr/>
        </p:nvSpPr>
        <p:spPr bwMode="auto">
          <a:xfrm>
            <a:off x="1136576" y="4249638"/>
            <a:ext cx="1219200" cy="17319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10"/>
          <p:cNvSpPr txBox="1">
            <a:spLocks noChangeArrowheads="1"/>
          </p:cNvSpPr>
          <p:nvPr/>
        </p:nvSpPr>
        <p:spPr bwMode="auto">
          <a:xfrm>
            <a:off x="1746176" y="4249638"/>
            <a:ext cx="6096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9900"/>
                </a:solidFill>
                <a:ea typeface="宋体" panose="02010600030101010101" pitchFamily="2" charset="-122"/>
              </a:rPr>
              <a:t>CLK</a:t>
            </a:r>
          </a:p>
        </p:txBody>
      </p:sp>
      <p:sp>
        <p:nvSpPr>
          <p:cNvPr id="22" name="Text Box 11"/>
          <p:cNvSpPr txBox="1">
            <a:spLocks noChangeArrowheads="1"/>
          </p:cNvSpPr>
          <p:nvPr/>
        </p:nvSpPr>
        <p:spPr bwMode="auto">
          <a:xfrm>
            <a:off x="1136576" y="4468713"/>
            <a:ext cx="12192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3366FF"/>
                </a:solidFill>
                <a:ea typeface="宋体" panose="02010600030101010101" pitchFamily="2" charset="-122"/>
              </a:rPr>
              <a:t>RIGHT/LEFT</a:t>
            </a:r>
          </a:p>
        </p:txBody>
      </p:sp>
      <p:sp>
        <p:nvSpPr>
          <p:cNvPr id="23" name="Text Box 12"/>
          <p:cNvSpPr txBox="1">
            <a:spLocks noChangeArrowheads="1"/>
          </p:cNvSpPr>
          <p:nvPr/>
        </p:nvSpPr>
        <p:spPr bwMode="auto">
          <a:xfrm>
            <a:off x="1136576" y="4687788"/>
            <a:ext cx="12192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008000"/>
                </a:solidFill>
                <a:ea typeface="宋体" panose="02010600030101010101" pitchFamily="2" charset="-122"/>
              </a:rPr>
              <a:t>Serial data in</a:t>
            </a:r>
          </a:p>
        </p:txBody>
      </p:sp>
      <p:sp>
        <p:nvSpPr>
          <p:cNvPr id="24" name="Line 13"/>
          <p:cNvSpPr>
            <a:spLocks noChangeShapeType="1"/>
          </p:cNvSpPr>
          <p:nvPr/>
        </p:nvSpPr>
        <p:spPr bwMode="auto">
          <a:xfrm>
            <a:off x="1822376" y="4532213"/>
            <a:ext cx="381000" cy="0"/>
          </a:xfrm>
          <a:prstGeom prst="line">
            <a:avLst/>
          </a:prstGeom>
          <a:noFill/>
          <a:ln w="952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14"/>
          <p:cNvSpPr txBox="1">
            <a:spLocks noChangeArrowheads="1"/>
          </p:cNvSpPr>
          <p:nvPr/>
        </p:nvSpPr>
        <p:spPr bwMode="auto">
          <a:xfrm>
            <a:off x="1974776" y="5011638"/>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27" name="Text Box 15"/>
          <p:cNvSpPr txBox="1">
            <a:spLocks noChangeArrowheads="1"/>
          </p:cNvSpPr>
          <p:nvPr/>
        </p:nvSpPr>
        <p:spPr bwMode="auto">
          <a:xfrm>
            <a:off x="1974776" y="5203726"/>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28" name="Text Box 16"/>
          <p:cNvSpPr txBox="1">
            <a:spLocks noChangeArrowheads="1"/>
          </p:cNvSpPr>
          <p:nvPr/>
        </p:nvSpPr>
        <p:spPr bwMode="auto">
          <a:xfrm>
            <a:off x="1974776" y="5395813"/>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29" name="Text Box 17"/>
          <p:cNvSpPr txBox="1">
            <a:spLocks noChangeArrowheads="1"/>
          </p:cNvSpPr>
          <p:nvPr/>
        </p:nvSpPr>
        <p:spPr bwMode="auto">
          <a:xfrm>
            <a:off x="1974776" y="5587901"/>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30" name="Text Box 18"/>
          <p:cNvSpPr txBox="1">
            <a:spLocks noChangeArrowheads="1"/>
          </p:cNvSpPr>
          <p:nvPr/>
        </p:nvSpPr>
        <p:spPr bwMode="auto">
          <a:xfrm>
            <a:off x="4794176" y="447823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right</a:t>
            </a:r>
            <a:r>
              <a:rPr lang="en-US" altLang="zh-CN" sz="1400">
                <a:solidFill>
                  <a:srgbClr val="3366FF"/>
                </a:solidFill>
                <a:ea typeface="宋体" panose="02010600030101010101" pitchFamily="2" charset="-122"/>
              </a:rPr>
              <a:t>         </a:t>
            </a:r>
          </a:p>
        </p:txBody>
      </p:sp>
      <p:sp>
        <p:nvSpPr>
          <p:cNvPr id="31" name="Text Box 19"/>
          <p:cNvSpPr txBox="1">
            <a:spLocks noChangeArrowheads="1"/>
          </p:cNvSpPr>
          <p:nvPr/>
        </p:nvSpPr>
        <p:spPr bwMode="auto">
          <a:xfrm>
            <a:off x="3803576" y="4432201"/>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left</a:t>
            </a:r>
            <a:endParaRPr lang="en-US" altLang="zh-CN" sz="1400">
              <a:solidFill>
                <a:srgbClr val="3366FF"/>
              </a:solidFill>
              <a:ea typeface="宋体" panose="02010600030101010101" pitchFamily="2" charset="-122"/>
            </a:endParaRPr>
          </a:p>
        </p:txBody>
      </p:sp>
      <p:sp>
        <p:nvSpPr>
          <p:cNvPr id="32" name="WordArt 20"/>
          <p:cNvSpPr>
            <a:spLocks noChangeArrowheads="1" noChangeShapeType="1" noTextEdit="1"/>
          </p:cNvSpPr>
          <p:nvPr/>
        </p:nvSpPr>
        <p:spPr bwMode="auto">
          <a:xfrm>
            <a:off x="755576" y="2387302"/>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grpSp>
        <p:nvGrpSpPr>
          <p:cNvPr id="33" name="Group 24"/>
          <p:cNvGrpSpPr>
            <a:grpSpLocks/>
          </p:cNvGrpSpPr>
          <p:nvPr/>
        </p:nvGrpSpPr>
        <p:grpSpPr bwMode="auto">
          <a:xfrm>
            <a:off x="2051720" y="2311103"/>
            <a:ext cx="6697488" cy="769938"/>
            <a:chOff x="1392" y="1056"/>
            <a:chExt cx="3984" cy="485"/>
          </a:xfrm>
        </p:grpSpPr>
        <p:sp>
          <p:nvSpPr>
            <p:cNvPr id="34" name="Text Box 9"/>
            <p:cNvSpPr txBox="1">
              <a:spLocks noChangeArrowheads="1"/>
            </p:cNvSpPr>
            <p:nvPr/>
          </p:nvSpPr>
          <p:spPr bwMode="auto">
            <a:xfrm>
              <a:off x="1392" y="1056"/>
              <a:ext cx="3984"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dirty="0">
                  <a:ea typeface="宋体" panose="02010600030101010101" pitchFamily="2" charset="-122"/>
                </a:rPr>
                <a:t>How will the pattern change if the </a:t>
              </a:r>
              <a:r>
                <a:rPr lang="en-US" altLang="zh-CN" sz="2200" i="1" dirty="0">
                  <a:ea typeface="宋体" panose="02010600030101010101" pitchFamily="2" charset="-122"/>
                </a:rPr>
                <a:t>RIGHT/LEFT</a:t>
              </a:r>
              <a:r>
                <a:rPr lang="en-US" altLang="zh-CN" sz="2200" dirty="0">
                  <a:ea typeface="宋体" panose="02010600030101010101" pitchFamily="2" charset="-122"/>
                </a:rPr>
                <a:t> control signal is inverted?</a:t>
              </a:r>
            </a:p>
          </p:txBody>
        </p:sp>
        <p:sp>
          <p:nvSpPr>
            <p:cNvPr id="35" name="Line 21"/>
            <p:cNvSpPr>
              <a:spLocks noChangeShapeType="1"/>
            </p:cNvSpPr>
            <p:nvPr/>
          </p:nvSpPr>
          <p:spPr bwMode="auto">
            <a:xfrm>
              <a:off x="4433" y="110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01" y="4346476"/>
            <a:ext cx="5013325"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 Box 26"/>
          <p:cNvSpPr txBox="1">
            <a:spLocks noChangeArrowheads="1"/>
          </p:cNvSpPr>
          <p:nvPr/>
        </p:nvSpPr>
        <p:spPr bwMode="auto">
          <a:xfrm>
            <a:off x="3879776" y="447823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right</a:t>
            </a:r>
            <a:r>
              <a:rPr lang="en-US" altLang="zh-CN" sz="1400">
                <a:solidFill>
                  <a:srgbClr val="3366FF"/>
                </a:solidFill>
                <a:ea typeface="宋体" panose="02010600030101010101" pitchFamily="2" charset="-122"/>
              </a:rPr>
              <a:t>         </a:t>
            </a:r>
          </a:p>
        </p:txBody>
      </p:sp>
      <p:sp>
        <p:nvSpPr>
          <p:cNvPr id="52" name="Text Box 27"/>
          <p:cNvSpPr txBox="1">
            <a:spLocks noChangeArrowheads="1"/>
          </p:cNvSpPr>
          <p:nvPr/>
        </p:nvSpPr>
        <p:spPr bwMode="auto">
          <a:xfrm>
            <a:off x="5098976" y="4478238"/>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left</a:t>
            </a:r>
            <a:endParaRPr lang="en-US" altLang="zh-CN" sz="1400">
              <a:solidFill>
                <a:srgbClr val="3366FF"/>
              </a:solidFill>
              <a:ea typeface="宋体" panose="02010600030101010101" pitchFamily="2" charset="-122"/>
            </a:endParaRPr>
          </a:p>
        </p:txBody>
      </p:sp>
    </p:spTree>
    <p:extLst>
      <p:ext uri="{BB962C8B-B14F-4D97-AF65-F5344CB8AC3E}">
        <p14:creationId xmlns:p14="http://schemas.microsoft.com/office/powerpoint/2010/main" val="333653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childTnLst>
                          </p:cTn>
                        </p:par>
                        <p:par>
                          <p:cTn id="8" fill="hold">
                            <p:stCondLst>
                              <p:cond delay="1000"/>
                            </p:stCondLst>
                            <p:childTnLst>
                              <p:par>
                                <p:cTn id="9" presetID="37"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ppt_x</p:attrName>
                                        </p:attrNameLst>
                                      </p:cBhvr>
                                      <p:tavLst>
                                        <p:tav tm="0">
                                          <p:val>
                                            <p:strVal val="#ppt_x"/>
                                          </p:val>
                                        </p:tav>
                                        <p:tav tm="100000">
                                          <p:val>
                                            <p:strVal val="#ppt_x"/>
                                          </p:val>
                                        </p:tav>
                                      </p:tavLst>
                                    </p:anim>
                                    <p:anim calcmode="lin" valueType="num">
                                      <p:cBhvr>
                                        <p:cTn id="13" dur="900" decel="100000" fill="hold"/>
                                        <p:tgtEl>
                                          <p:spTgt spid="5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5" fill="hold">
                            <p:stCondLst>
                              <p:cond delay="2000"/>
                            </p:stCondLst>
                            <p:childTnLst>
                              <p:par>
                                <p:cTn id="16" presetID="37" presetClass="entr" presetSubtype="0"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900" decel="100000" fill="hold"/>
                                        <p:tgtEl>
                                          <p:spTgt spid="52"/>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844675"/>
            <a:ext cx="8507288" cy="4479925"/>
          </a:xfrm>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b="1" dirty="0" smtClean="0">
                <a:solidFill>
                  <a:srgbClr val="FF3300"/>
                </a:solidFill>
                <a:ea typeface="PMingLiU" pitchFamily="18" charset="-120"/>
              </a:rPr>
              <a:t>Identify</a:t>
            </a:r>
            <a:r>
              <a:rPr lang="en-US" altLang="zh-TW" dirty="0" smtClean="0">
                <a:solidFill>
                  <a:srgbClr val="000066"/>
                </a:solidFill>
                <a:ea typeface="PMingLiU" pitchFamily="18" charset="-120"/>
              </a:rPr>
              <a:t> </a:t>
            </a:r>
            <a:r>
              <a:rPr lang="en-US" altLang="zh-TW" dirty="0">
                <a:ea typeface="PMingLiU" pitchFamily="18" charset="-120"/>
              </a:rPr>
              <a:t>different </a:t>
            </a:r>
            <a:r>
              <a:rPr lang="en-US" altLang="zh-TW" dirty="0" smtClean="0">
                <a:ea typeface="PMingLiU" pitchFamily="18" charset="-120"/>
              </a:rPr>
              <a:t>basic shift register operations</a:t>
            </a:r>
          </a:p>
          <a:p>
            <a:pPr eaLnBrk="1" hangingPunct="1">
              <a:spcBef>
                <a:spcPct val="50000"/>
              </a:spcBef>
              <a:defRPr/>
            </a:pPr>
            <a:r>
              <a:rPr lang="en-US" altLang="zh-TW" b="1" dirty="0" smtClean="0">
                <a:solidFill>
                  <a:srgbClr val="FF3300"/>
                </a:solidFill>
                <a:ea typeface="PMingLiU" pitchFamily="18" charset="-120"/>
              </a:rPr>
              <a:t>Implement</a:t>
            </a:r>
            <a:r>
              <a:rPr lang="en-US" altLang="zh-TW" dirty="0" smtClean="0">
                <a:solidFill>
                  <a:srgbClr val="000066"/>
                </a:solidFill>
                <a:ea typeface="PMingLiU" pitchFamily="18" charset="-120"/>
              </a:rPr>
              <a:t> </a:t>
            </a:r>
            <a:r>
              <a:rPr lang="en-US" altLang="zh-TW" dirty="0">
                <a:ea typeface="PMingLiU" pitchFamily="18" charset="-120"/>
              </a:rPr>
              <a:t>different basic shift </a:t>
            </a:r>
            <a:r>
              <a:rPr lang="en-US" altLang="zh-TW" dirty="0" smtClean="0">
                <a:ea typeface="PMingLiU" pitchFamily="18" charset="-120"/>
              </a:rPr>
              <a:t>registers</a:t>
            </a:r>
            <a:endParaRPr lang="en-US" altLang="zh-TW" dirty="0">
              <a:ea typeface="PMingLiU" pitchFamily="18" charset="-120"/>
            </a:endParaRPr>
          </a:p>
          <a:p>
            <a:pPr algn="just" eaLnBrk="1" hangingPunct="1">
              <a:spcBef>
                <a:spcPct val="50000"/>
              </a:spcBef>
              <a:defRPr/>
            </a:pPr>
            <a:r>
              <a:rPr lang="en-US" altLang="zh-TW" b="1" dirty="0" smtClean="0">
                <a:solidFill>
                  <a:srgbClr val="FF3300"/>
                </a:solidFill>
                <a:ea typeface="PMingLiU" pitchFamily="18" charset="-120"/>
              </a:rPr>
              <a:t>Describe </a:t>
            </a:r>
            <a:r>
              <a:rPr lang="en-US" altLang="zh-TW" dirty="0" smtClean="0">
                <a:ea typeface="PMingLiU" pitchFamily="18" charset="-120"/>
              </a:rPr>
              <a:t>applications of shift registers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Universal Shift </a:t>
            </a:r>
            <a:r>
              <a:rPr lang="en-US" altLang="zh-CN" b="1" dirty="0">
                <a:ea typeface="宋体" charset="-122"/>
              </a:rPr>
              <a:t>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6" name="Text Box 2"/>
          <p:cNvSpPr txBox="1">
            <a:spLocks noChangeArrowheads="1"/>
          </p:cNvSpPr>
          <p:nvPr/>
        </p:nvSpPr>
        <p:spPr bwMode="auto">
          <a:xfrm>
            <a:off x="910208" y="2276872"/>
            <a:ext cx="798227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2200" dirty="0">
                <a:ea typeface="宋体" panose="02010600030101010101" pitchFamily="2" charset="-122"/>
              </a:rPr>
              <a:t>A universal shift register has both serial and parallel input and output capability. </a:t>
            </a:r>
            <a:endParaRPr lang="en-US" altLang="zh-CN" sz="2200" dirty="0" smtClean="0">
              <a:ea typeface="宋体" panose="02010600030101010101" pitchFamily="2" charset="-122"/>
            </a:endParaRPr>
          </a:p>
          <a:p>
            <a:pPr>
              <a:spcBef>
                <a:spcPts val="0"/>
              </a:spcBef>
            </a:pPr>
            <a:r>
              <a:rPr lang="en-US" altLang="zh-CN" sz="2200" dirty="0" smtClean="0">
                <a:ea typeface="宋体" panose="02010600030101010101" pitchFamily="2" charset="-122"/>
              </a:rPr>
              <a:t>The </a:t>
            </a:r>
            <a:r>
              <a:rPr lang="en-US" altLang="zh-CN" sz="2200" dirty="0">
                <a:ea typeface="宋体" panose="02010600030101010101" pitchFamily="2" charset="-122"/>
              </a:rPr>
              <a:t>74HC194 is an example of a 4-bit bidirectional universal shift register.</a:t>
            </a:r>
          </a:p>
        </p:txBody>
      </p:sp>
      <p:graphicFrame>
        <p:nvGraphicFramePr>
          <p:cNvPr id="36" name="Object 27"/>
          <p:cNvGraphicFramePr>
            <a:graphicFrameLocks noChangeAspect="1"/>
          </p:cNvGraphicFramePr>
          <p:nvPr>
            <p:extLst>
              <p:ext uri="{D42A27DB-BD31-4B8C-83A1-F6EECF244321}">
                <p14:modId xmlns:p14="http://schemas.microsoft.com/office/powerpoint/2010/main" val="2352871045"/>
              </p:ext>
            </p:extLst>
          </p:nvPr>
        </p:nvGraphicFramePr>
        <p:xfrm>
          <a:off x="3116560" y="3801616"/>
          <a:ext cx="2895600" cy="2687638"/>
        </p:xfrm>
        <a:graphic>
          <a:graphicData uri="http://schemas.openxmlformats.org/presentationml/2006/ole">
            <mc:AlternateContent xmlns:mc="http://schemas.openxmlformats.org/markup-compatibility/2006">
              <mc:Choice xmlns:v="urn:schemas-microsoft-com:vml" Requires="v">
                <p:oleObj spid="_x0000_s280671" name="CorelDRAW" r:id="rId3" imgW="1683138" imgH="1561551" progId="CorelDRAW.Graphic.13">
                  <p:embed/>
                </p:oleObj>
              </mc:Choice>
              <mc:Fallback>
                <p:oleObj name="CorelDRAW" r:id="rId3" imgW="1683138" imgH="156155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560" y="3801616"/>
                        <a:ext cx="28956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 Box 29"/>
          <p:cNvSpPr txBox="1">
            <a:spLocks noChangeArrowheads="1"/>
          </p:cNvSpPr>
          <p:nvPr/>
        </p:nvSpPr>
        <p:spPr bwMode="auto">
          <a:xfrm flipH="1">
            <a:off x="4107160" y="3573016"/>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38" name="Text Box 30"/>
          <p:cNvSpPr txBox="1">
            <a:spLocks noChangeArrowheads="1"/>
          </p:cNvSpPr>
          <p:nvPr/>
        </p:nvSpPr>
        <p:spPr bwMode="auto">
          <a:xfrm flipH="1">
            <a:off x="4558010" y="3573016"/>
            <a:ext cx="488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40" name="Text Box 31"/>
          <p:cNvSpPr txBox="1">
            <a:spLocks noChangeArrowheads="1"/>
          </p:cNvSpPr>
          <p:nvPr/>
        </p:nvSpPr>
        <p:spPr bwMode="auto">
          <a:xfrm flipH="1">
            <a:off x="5032673" y="3573016"/>
            <a:ext cx="5984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41" name="Text Box 32"/>
          <p:cNvSpPr txBox="1">
            <a:spLocks noChangeArrowheads="1"/>
          </p:cNvSpPr>
          <p:nvPr/>
        </p:nvSpPr>
        <p:spPr bwMode="auto">
          <a:xfrm>
            <a:off x="5478760" y="3573016"/>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42" name="Text Box 41"/>
          <p:cNvSpPr txBox="1">
            <a:spLocks noChangeArrowheads="1"/>
          </p:cNvSpPr>
          <p:nvPr/>
        </p:nvSpPr>
        <p:spPr bwMode="auto">
          <a:xfrm>
            <a:off x="2659360" y="567327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43" name="Text Box 44"/>
          <p:cNvSpPr txBox="1">
            <a:spLocks noChangeArrowheads="1"/>
          </p:cNvSpPr>
          <p:nvPr/>
        </p:nvSpPr>
        <p:spPr bwMode="auto">
          <a:xfrm>
            <a:off x="2506960" y="5395466"/>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SL SER</a:t>
            </a:r>
          </a:p>
        </p:txBody>
      </p:sp>
      <p:sp>
        <p:nvSpPr>
          <p:cNvPr id="44" name="Text Box 45"/>
          <p:cNvSpPr txBox="1">
            <a:spLocks noChangeArrowheads="1"/>
          </p:cNvSpPr>
          <p:nvPr/>
        </p:nvSpPr>
        <p:spPr bwMode="auto">
          <a:xfrm flipH="1">
            <a:off x="4107160" y="642257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45" name="Text Box 46"/>
          <p:cNvSpPr txBox="1">
            <a:spLocks noChangeArrowheads="1"/>
          </p:cNvSpPr>
          <p:nvPr/>
        </p:nvSpPr>
        <p:spPr bwMode="auto">
          <a:xfrm flipH="1">
            <a:off x="4558010" y="6422579"/>
            <a:ext cx="48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46" name="Text Box 47"/>
          <p:cNvSpPr txBox="1">
            <a:spLocks noChangeArrowheads="1"/>
          </p:cNvSpPr>
          <p:nvPr/>
        </p:nvSpPr>
        <p:spPr bwMode="auto">
          <a:xfrm flipH="1">
            <a:off x="5032673" y="6422579"/>
            <a:ext cx="5984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47" name="Text Box 48"/>
          <p:cNvSpPr txBox="1">
            <a:spLocks noChangeArrowheads="1"/>
          </p:cNvSpPr>
          <p:nvPr/>
        </p:nvSpPr>
        <p:spPr bwMode="auto">
          <a:xfrm>
            <a:off x="5478760" y="642257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48" name="Text Box 49"/>
          <p:cNvSpPr txBox="1">
            <a:spLocks noChangeArrowheads="1"/>
          </p:cNvSpPr>
          <p:nvPr/>
        </p:nvSpPr>
        <p:spPr bwMode="auto">
          <a:xfrm>
            <a:off x="2506960" y="5119241"/>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SR SER</a:t>
            </a:r>
          </a:p>
        </p:txBody>
      </p:sp>
      <p:sp>
        <p:nvSpPr>
          <p:cNvPr id="49" name="Text Box 50"/>
          <p:cNvSpPr txBox="1">
            <a:spLocks noChangeArrowheads="1"/>
          </p:cNvSpPr>
          <p:nvPr/>
        </p:nvSpPr>
        <p:spPr bwMode="auto">
          <a:xfrm>
            <a:off x="2811760" y="4841429"/>
            <a:ext cx="381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a:t>
            </a:r>
            <a:r>
              <a:rPr lang="en-US" altLang="zh-CN" sz="1200" baseline="-25000">
                <a:ea typeface="宋体" panose="02010600030101010101" pitchFamily="2" charset="-122"/>
              </a:rPr>
              <a:t>1</a:t>
            </a:r>
          </a:p>
        </p:txBody>
      </p:sp>
      <p:sp>
        <p:nvSpPr>
          <p:cNvPr id="50" name="Text Box 51"/>
          <p:cNvSpPr txBox="1">
            <a:spLocks noChangeArrowheads="1"/>
          </p:cNvSpPr>
          <p:nvPr/>
        </p:nvSpPr>
        <p:spPr bwMode="auto">
          <a:xfrm>
            <a:off x="2811760" y="4565204"/>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a:t>
            </a:r>
            <a:r>
              <a:rPr lang="en-US" altLang="zh-CN" sz="1200" baseline="-25000">
                <a:ea typeface="宋体" panose="02010600030101010101" pitchFamily="2" charset="-122"/>
              </a:rPr>
              <a:t>0</a:t>
            </a:r>
          </a:p>
        </p:txBody>
      </p:sp>
      <p:sp>
        <p:nvSpPr>
          <p:cNvPr id="53" name="Text Box 52"/>
          <p:cNvSpPr txBox="1">
            <a:spLocks noChangeArrowheads="1"/>
          </p:cNvSpPr>
          <p:nvPr/>
        </p:nvSpPr>
        <p:spPr bwMode="auto">
          <a:xfrm>
            <a:off x="2735560" y="4288979"/>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CLR</a:t>
            </a:r>
          </a:p>
        </p:txBody>
      </p:sp>
    </p:spTree>
    <p:extLst>
      <p:ext uri="{BB962C8B-B14F-4D97-AF65-F5344CB8AC3E}">
        <p14:creationId xmlns:p14="http://schemas.microsoft.com/office/powerpoint/2010/main" val="110966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Universal Shift </a:t>
            </a:r>
            <a:r>
              <a:rPr lang="en-US" altLang="zh-CN" b="1" dirty="0">
                <a:ea typeface="宋体" charset="-122"/>
              </a:rPr>
              <a:t>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21" name="Object 22"/>
          <p:cNvGraphicFramePr>
            <a:graphicFrameLocks noChangeAspect="1"/>
          </p:cNvGraphicFramePr>
          <p:nvPr>
            <p:extLst>
              <p:ext uri="{D42A27DB-BD31-4B8C-83A1-F6EECF244321}">
                <p14:modId xmlns:p14="http://schemas.microsoft.com/office/powerpoint/2010/main" val="2076909075"/>
              </p:ext>
            </p:extLst>
          </p:nvPr>
        </p:nvGraphicFramePr>
        <p:xfrm>
          <a:off x="1115616" y="2268728"/>
          <a:ext cx="6624736" cy="4544648"/>
        </p:xfrm>
        <a:graphic>
          <a:graphicData uri="http://schemas.openxmlformats.org/presentationml/2006/ole">
            <mc:AlternateContent xmlns:mc="http://schemas.openxmlformats.org/markup-compatibility/2006">
              <mc:Choice xmlns:v="urn:schemas-microsoft-com:vml" Requires="v">
                <p:oleObj spid="_x0000_s281695" name="CorelDRAW" r:id="rId3" imgW="5308333" imgH="3641994" progId="CorelDRAW.Graphic.13">
                  <p:embed/>
                </p:oleObj>
              </mc:Choice>
              <mc:Fallback>
                <p:oleObj name="CorelDRAW" r:id="rId3" imgW="5308333" imgH="364199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68728"/>
                        <a:ext cx="6624736" cy="454464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40003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a:t>
            </a:r>
            <a:r>
              <a:rPr lang="en-US" altLang="zh-CN" sz="3200" dirty="0" smtClean="0">
                <a:ea typeface="宋体" pitchFamily="2" charset="-122"/>
              </a:rPr>
              <a:t>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Shift Register Counters</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372687"/>
            <a:ext cx="7982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400" dirty="0">
                <a:ea typeface="宋体" panose="02010600030101010101" pitchFamily="2" charset="-122"/>
              </a:rPr>
              <a:t>A shift register counter is basically a shift register with the serial output connected back to the serial input to produce special sequences.</a:t>
            </a:r>
          </a:p>
        </p:txBody>
      </p:sp>
      <p:sp>
        <p:nvSpPr>
          <p:cNvPr id="7" name="Text Box 2"/>
          <p:cNvSpPr txBox="1">
            <a:spLocks noChangeArrowheads="1"/>
          </p:cNvSpPr>
          <p:nvPr/>
        </p:nvSpPr>
        <p:spPr bwMode="auto">
          <a:xfrm>
            <a:off x="899592" y="3812847"/>
            <a:ext cx="7982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ea typeface="宋体" panose="02010600030101010101" pitchFamily="2" charset="-122"/>
              </a:rPr>
              <a:t>There are two most common types of shift register </a:t>
            </a:r>
            <a:r>
              <a:rPr lang="en-US" altLang="zh-CN" sz="2400" dirty="0" smtClean="0">
                <a:ea typeface="宋体" panose="02010600030101010101" pitchFamily="2" charset="-122"/>
              </a:rPr>
              <a:t>counters:</a:t>
            </a:r>
          </a:p>
          <a:p>
            <a:pPr marL="342900" indent="-342900">
              <a:buFont typeface="Wingdings" panose="05000000000000000000" pitchFamily="2" charset="2"/>
              <a:buChar char="ü"/>
            </a:pPr>
            <a:r>
              <a:rPr lang="en-US" altLang="zh-CN" sz="2400" dirty="0" smtClean="0">
                <a:ea typeface="宋体" panose="02010600030101010101" pitchFamily="2" charset="-122"/>
              </a:rPr>
              <a:t>Johnson counter</a:t>
            </a:r>
          </a:p>
          <a:p>
            <a:pPr marL="342900" indent="-342900">
              <a:buFont typeface="Wingdings" panose="05000000000000000000" pitchFamily="2" charset="2"/>
              <a:buChar char="ü"/>
            </a:pPr>
            <a:r>
              <a:rPr lang="en-US" altLang="zh-CN" sz="2400" dirty="0">
                <a:ea typeface="宋体" panose="02010600030101010101" pitchFamily="2" charset="-122"/>
              </a:rPr>
              <a:t>R</a:t>
            </a:r>
            <a:r>
              <a:rPr lang="en-US" altLang="zh-CN" sz="2400" dirty="0" smtClean="0">
                <a:ea typeface="宋体" panose="02010600030101010101" pitchFamily="2" charset="-122"/>
              </a:rPr>
              <a:t>ing counter</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744502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Johnson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309971"/>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ea typeface="宋体" panose="02010600030101010101" pitchFamily="2" charset="-122"/>
              </a:rPr>
              <a:t>In a Johnson counter, the complement of the output of the last flip-flop is connected back to the input of the first flip-flop.</a:t>
            </a:r>
          </a:p>
        </p:txBody>
      </p:sp>
      <p:graphicFrame>
        <p:nvGraphicFramePr>
          <p:cNvPr id="8" name="Object 8"/>
          <p:cNvGraphicFramePr>
            <a:graphicFrameLocks noChangeAspect="1"/>
          </p:cNvGraphicFramePr>
          <p:nvPr>
            <p:extLst>
              <p:ext uri="{D42A27DB-BD31-4B8C-83A1-F6EECF244321}">
                <p14:modId xmlns:p14="http://schemas.microsoft.com/office/powerpoint/2010/main" val="3184347259"/>
              </p:ext>
            </p:extLst>
          </p:nvPr>
        </p:nvGraphicFramePr>
        <p:xfrm>
          <a:off x="2530910" y="3112596"/>
          <a:ext cx="4777394" cy="1756564"/>
        </p:xfrm>
        <a:graphic>
          <a:graphicData uri="http://schemas.openxmlformats.org/presentationml/2006/ole">
            <mc:AlternateContent xmlns:mc="http://schemas.openxmlformats.org/markup-compatibility/2006">
              <mc:Choice xmlns:v="urn:schemas-microsoft-com:vml" Requires="v">
                <p:oleObj spid="_x0000_s296063" name="CorelDRAW" r:id="rId3" imgW="3193999" imgH="1175004" progId="CorelDRAW.Graphic.12">
                  <p:embed/>
                </p:oleObj>
              </mc:Choice>
              <mc:Fallback>
                <p:oleObj name="CorelDRAW" r:id="rId3" imgW="3193999" imgH="1175004"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910" y="3112596"/>
                        <a:ext cx="4777394" cy="1756564"/>
                      </a:xfrm>
                      <a:prstGeom prst="rect">
                        <a:avLst/>
                      </a:prstGeom>
                      <a:noFill/>
                      <a:ln>
                        <a:noFill/>
                      </a:ln>
                      <a:effectLst/>
                    </p:spPr>
                  </p:pic>
                </p:oleObj>
              </mc:Fallback>
            </mc:AlternateContent>
          </a:graphicData>
        </a:graphic>
      </p:graphicFrame>
      <p:graphicFrame>
        <p:nvGraphicFramePr>
          <p:cNvPr id="9" name="Object 13"/>
          <p:cNvGraphicFramePr>
            <a:graphicFrameLocks noChangeAspect="1"/>
          </p:cNvGraphicFramePr>
          <p:nvPr>
            <p:extLst>
              <p:ext uri="{D42A27DB-BD31-4B8C-83A1-F6EECF244321}">
                <p14:modId xmlns:p14="http://schemas.microsoft.com/office/powerpoint/2010/main" val="2485929103"/>
              </p:ext>
            </p:extLst>
          </p:nvPr>
        </p:nvGraphicFramePr>
        <p:xfrm>
          <a:off x="2195736" y="4869160"/>
          <a:ext cx="5237921" cy="1916832"/>
        </p:xfrm>
        <a:graphic>
          <a:graphicData uri="http://schemas.openxmlformats.org/presentationml/2006/ole">
            <mc:AlternateContent xmlns:mc="http://schemas.openxmlformats.org/markup-compatibility/2006">
              <mc:Choice xmlns:v="urn:schemas-microsoft-com:vml" Requires="v">
                <p:oleObj spid="_x0000_s296064" name="CorelDRAW" r:id="rId5" imgW="3415894" imgH="1250899" progId="CorelDRAW.Graphic.12">
                  <p:embed/>
                </p:oleObj>
              </mc:Choice>
              <mc:Fallback>
                <p:oleObj name="CorelDRAW" r:id="rId5" imgW="3415894" imgH="1250899"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4869160"/>
                        <a:ext cx="5237921" cy="191683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4882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1+#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Johnson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400" dirty="0">
                <a:ea typeface="宋体" panose="02010600030101010101" pitchFamily="2" charset="-122"/>
              </a:rPr>
              <a:t>Redrawing the same Johnson counter (without the clock shown) illustrates why it is sometimes called as a “twisted-ring” counter.</a:t>
            </a:r>
          </a:p>
        </p:txBody>
      </p:sp>
      <p:graphicFrame>
        <p:nvGraphicFramePr>
          <p:cNvPr id="10" name="Object 91"/>
          <p:cNvGraphicFramePr>
            <a:graphicFrameLocks noChangeAspect="1"/>
          </p:cNvGraphicFramePr>
          <p:nvPr>
            <p:extLst/>
          </p:nvPr>
        </p:nvGraphicFramePr>
        <p:xfrm>
          <a:off x="3059832" y="3117046"/>
          <a:ext cx="3528392" cy="3537605"/>
        </p:xfrm>
        <a:graphic>
          <a:graphicData uri="http://schemas.openxmlformats.org/presentationml/2006/ole">
            <mc:AlternateContent xmlns:mc="http://schemas.openxmlformats.org/markup-compatibility/2006">
              <mc:Choice xmlns:v="urn:schemas-microsoft-com:vml" Requires="v">
                <p:oleObj spid="_x0000_s297025" name="CorelDRAW" r:id="rId3" imgW="3216554" imgH="3223565" progId="CorelDRAW.Graphic.12">
                  <p:embed/>
                </p:oleObj>
              </mc:Choice>
              <mc:Fallback>
                <p:oleObj name="CorelDRAW" r:id="rId3" imgW="3216554" imgH="3223565"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117046"/>
                        <a:ext cx="3528392" cy="3537605"/>
                      </a:xfrm>
                      <a:prstGeom prst="rect">
                        <a:avLst/>
                      </a:prstGeom>
                      <a:solidFill>
                        <a:srgbClr val="FFFF99"/>
                      </a:solidFill>
                      <a:ln>
                        <a:noFill/>
                      </a:ln>
                      <a:effectLst/>
                    </p:spPr>
                  </p:pic>
                </p:oleObj>
              </mc:Fallback>
            </mc:AlternateContent>
          </a:graphicData>
        </a:graphic>
      </p:graphicFrame>
    </p:spTree>
    <p:extLst>
      <p:ext uri="{BB962C8B-B14F-4D97-AF65-F5344CB8AC3E}">
        <p14:creationId xmlns:p14="http://schemas.microsoft.com/office/powerpoint/2010/main" val="3297525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Johnson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Johnson counter is useful when you need a sequence that changes by only one bit at a time but it has a limited number of states (2</a:t>
            </a:r>
            <a:r>
              <a:rPr lang="en-US" altLang="zh-CN" sz="2200" i="1" dirty="0">
                <a:ea typeface="宋体" panose="02010600030101010101" pitchFamily="2" charset="-122"/>
              </a:rPr>
              <a:t>n</a:t>
            </a:r>
            <a:r>
              <a:rPr lang="en-US" altLang="zh-CN" sz="2200" dirty="0">
                <a:ea typeface="宋体" panose="02010600030101010101" pitchFamily="2" charset="-122"/>
              </a:rPr>
              <a:t>, where </a:t>
            </a:r>
            <a:r>
              <a:rPr lang="en-US" altLang="zh-CN" sz="2200" i="1" dirty="0">
                <a:ea typeface="宋体" panose="02010600030101010101" pitchFamily="2" charset="-122"/>
              </a:rPr>
              <a:t>n</a:t>
            </a:r>
            <a:r>
              <a:rPr lang="en-US" altLang="zh-CN" sz="2200" dirty="0">
                <a:ea typeface="宋体" panose="02010600030101010101" pitchFamily="2" charset="-122"/>
              </a:rPr>
              <a:t> = number of stages).</a:t>
            </a:r>
          </a:p>
        </p:txBody>
      </p:sp>
      <p:sp>
        <p:nvSpPr>
          <p:cNvPr id="7" name="Text Box 12"/>
          <p:cNvSpPr txBox="1">
            <a:spLocks noChangeArrowheads="1"/>
          </p:cNvSpPr>
          <p:nvPr/>
        </p:nvSpPr>
        <p:spPr bwMode="auto">
          <a:xfrm>
            <a:off x="971600" y="3501008"/>
            <a:ext cx="792088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000" dirty="0">
                <a:ea typeface="宋体" panose="02010600030101010101" pitchFamily="2" charset="-122"/>
              </a:rPr>
              <a:t>The first five counts for a 4-bit Johnson counter that is initially cleared are:  	 </a:t>
            </a:r>
            <a:r>
              <a:rPr lang="en-US" altLang="zh-CN" sz="2000" dirty="0" smtClean="0">
                <a:ea typeface="宋体" panose="02010600030101010101" pitchFamily="2" charset="-122"/>
              </a:rPr>
              <a:t>                             </a:t>
            </a:r>
            <a:r>
              <a:rPr lang="en-US" altLang="zh-CN" sz="2000" dirty="0" smtClean="0">
                <a:solidFill>
                  <a:srgbClr val="996633"/>
                </a:solidFill>
                <a:ea typeface="宋体" panose="02010600030101010101" pitchFamily="2" charset="-122"/>
              </a:rPr>
              <a:t>CLK</a:t>
            </a:r>
            <a:r>
              <a:rPr lang="en-US" altLang="zh-CN" sz="2000" dirty="0">
                <a:solidFill>
                  <a:srgbClr val="996633"/>
                </a:solidFill>
                <a:ea typeface="宋体" panose="02010600030101010101" pitchFamily="2" charset="-122"/>
              </a:rPr>
              <a:t>	</a:t>
            </a:r>
            <a:r>
              <a:rPr lang="en-US" altLang="zh-CN" sz="2000" dirty="0" smtClean="0">
                <a:solidFill>
                  <a:srgbClr val="996633"/>
                </a:solidFill>
                <a:ea typeface="宋体" panose="02010600030101010101" pitchFamily="2" charset="-122"/>
              </a:rPr>
              <a:t>    </a:t>
            </a:r>
            <a:r>
              <a:rPr lang="en-US" altLang="zh-CN" sz="2000" i="1" dirty="0">
                <a:solidFill>
                  <a:srgbClr val="FF0000"/>
                </a:solidFill>
                <a:ea typeface="宋体" panose="02010600030101010101" pitchFamily="2" charset="-122"/>
              </a:rPr>
              <a:t>Q</a:t>
            </a:r>
            <a:r>
              <a:rPr lang="en-US" altLang="zh-CN" sz="2000" baseline="-25000" dirty="0">
                <a:solidFill>
                  <a:srgbClr val="FF0000"/>
                </a:solidFill>
                <a:ea typeface="宋体" panose="02010600030101010101" pitchFamily="2" charset="-122"/>
              </a:rPr>
              <a:t>0</a:t>
            </a:r>
            <a:r>
              <a:rPr lang="en-US" altLang="zh-CN" sz="2000" dirty="0">
                <a:solidFill>
                  <a:srgbClr val="FF0000"/>
                </a:solidFill>
                <a:ea typeface="宋体" panose="02010600030101010101" pitchFamily="2" charset="-122"/>
              </a:rPr>
              <a:t>   </a:t>
            </a:r>
            <a:r>
              <a:rPr lang="en-US" altLang="zh-CN" sz="2000" i="1" dirty="0">
                <a:solidFill>
                  <a:srgbClr val="FF0000"/>
                </a:solidFill>
                <a:ea typeface="宋体" panose="02010600030101010101" pitchFamily="2" charset="-122"/>
              </a:rPr>
              <a:t>Q</a:t>
            </a:r>
            <a:r>
              <a:rPr lang="en-US" altLang="zh-CN" sz="2000" baseline="-25000" dirty="0">
                <a:solidFill>
                  <a:srgbClr val="FF0000"/>
                </a:solidFill>
                <a:ea typeface="宋体" panose="02010600030101010101" pitchFamily="2" charset="-122"/>
              </a:rPr>
              <a:t>1</a:t>
            </a:r>
            <a:r>
              <a:rPr lang="en-US" altLang="zh-CN" sz="2000" dirty="0">
                <a:solidFill>
                  <a:srgbClr val="FF0000"/>
                </a:solidFill>
                <a:ea typeface="宋体" panose="02010600030101010101" pitchFamily="2" charset="-122"/>
              </a:rPr>
              <a:t>   </a:t>
            </a:r>
            <a:r>
              <a:rPr lang="en-US" altLang="zh-CN" sz="2000" i="1" dirty="0">
                <a:solidFill>
                  <a:srgbClr val="FF0000"/>
                </a:solidFill>
                <a:ea typeface="宋体" panose="02010600030101010101" pitchFamily="2" charset="-122"/>
              </a:rPr>
              <a:t>Q</a:t>
            </a:r>
            <a:r>
              <a:rPr lang="en-US" altLang="zh-CN" sz="2000" baseline="-25000" dirty="0">
                <a:solidFill>
                  <a:srgbClr val="FF0000"/>
                </a:solidFill>
                <a:ea typeface="宋体" panose="02010600030101010101" pitchFamily="2" charset="-122"/>
              </a:rPr>
              <a:t>2</a:t>
            </a:r>
            <a:r>
              <a:rPr lang="en-US" altLang="zh-CN" sz="2000" dirty="0">
                <a:solidFill>
                  <a:srgbClr val="FF0000"/>
                </a:solidFill>
                <a:ea typeface="宋体" panose="02010600030101010101" pitchFamily="2" charset="-122"/>
              </a:rPr>
              <a:t>   </a:t>
            </a:r>
            <a:r>
              <a:rPr lang="en-US" altLang="zh-CN" sz="2000" i="1" dirty="0">
                <a:solidFill>
                  <a:srgbClr val="FF0000"/>
                </a:solidFill>
                <a:ea typeface="宋体" panose="02010600030101010101" pitchFamily="2" charset="-122"/>
              </a:rPr>
              <a:t>Q</a:t>
            </a:r>
            <a:r>
              <a:rPr lang="en-US" altLang="zh-CN" sz="2000" baseline="-25000" dirty="0">
                <a:solidFill>
                  <a:srgbClr val="FF0000"/>
                </a:solidFill>
                <a:ea typeface="宋体" panose="02010600030101010101" pitchFamily="2" charset="-122"/>
              </a:rPr>
              <a:t>3</a:t>
            </a:r>
          </a:p>
        </p:txBody>
      </p:sp>
      <p:sp>
        <p:nvSpPr>
          <p:cNvPr id="8" name="Text Box 13"/>
          <p:cNvSpPr txBox="1">
            <a:spLocks noChangeArrowheads="1"/>
          </p:cNvSpPr>
          <p:nvPr/>
        </p:nvSpPr>
        <p:spPr bwMode="auto">
          <a:xfrm>
            <a:off x="4929064" y="4186808"/>
            <a:ext cx="1905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r>
              <a:rPr lang="en-US" altLang="zh-CN" sz="2000" dirty="0">
                <a:solidFill>
                  <a:srgbClr val="FF0000"/>
                </a:solidFill>
                <a:latin typeface="Times New Roman" panose="02020603050405020304" pitchFamily="18" charset="0"/>
                <a:ea typeface="宋体" panose="02010600030101010101" pitchFamily="2" charset="-122"/>
              </a:rPr>
              <a:t>0     0     0     0</a:t>
            </a:r>
          </a:p>
          <a:p>
            <a:pPr eaLnBrk="1" hangingPunct="1"/>
            <a:r>
              <a:rPr lang="en-US" altLang="zh-CN" sz="2000" dirty="0">
                <a:solidFill>
                  <a:srgbClr val="FF0000"/>
                </a:solidFill>
                <a:latin typeface="Times New Roman" panose="02020603050405020304" pitchFamily="18" charset="0"/>
                <a:ea typeface="宋体" panose="02010600030101010101" pitchFamily="2" charset="-122"/>
              </a:rPr>
              <a:t>1	  0     0     0</a:t>
            </a:r>
          </a:p>
          <a:p>
            <a:pPr eaLnBrk="1" hangingPunct="1"/>
            <a:r>
              <a:rPr lang="en-US" altLang="zh-CN" sz="2000" dirty="0">
                <a:solidFill>
                  <a:srgbClr val="FF0000"/>
                </a:solidFill>
                <a:latin typeface="Times New Roman" panose="02020603050405020304" pitchFamily="18" charset="0"/>
                <a:ea typeface="宋体" panose="02010600030101010101" pitchFamily="2" charset="-122"/>
              </a:rPr>
              <a:t>1     1     0     0</a:t>
            </a:r>
          </a:p>
          <a:p>
            <a:pPr eaLnBrk="1" hangingPunct="1"/>
            <a:r>
              <a:rPr lang="en-US" altLang="zh-CN" sz="2000" dirty="0">
                <a:solidFill>
                  <a:srgbClr val="FF0000"/>
                </a:solidFill>
                <a:latin typeface="Times New Roman" panose="02020603050405020304" pitchFamily="18" charset="0"/>
                <a:ea typeface="宋体" panose="02010600030101010101" pitchFamily="2" charset="-122"/>
              </a:rPr>
              <a:t>1     1     1     0</a:t>
            </a:r>
          </a:p>
          <a:p>
            <a:pPr eaLnBrk="1" hangingPunct="1"/>
            <a:r>
              <a:rPr lang="en-US" altLang="zh-CN" sz="2000" dirty="0">
                <a:solidFill>
                  <a:srgbClr val="FF0000"/>
                </a:solidFill>
                <a:latin typeface="Times New Roman" panose="02020603050405020304" pitchFamily="18" charset="0"/>
                <a:ea typeface="宋体" panose="02010600030101010101" pitchFamily="2" charset="-122"/>
              </a:rPr>
              <a:t>1     1     1     1</a:t>
            </a:r>
          </a:p>
          <a:p>
            <a:pPr eaLnBrk="1" hangingPunct="1"/>
            <a:r>
              <a:rPr lang="en-US" altLang="zh-CN" sz="2000" dirty="0">
                <a:solidFill>
                  <a:srgbClr val="FF0000"/>
                </a:solidFill>
                <a:latin typeface="Times New Roman" panose="02020603050405020304" pitchFamily="18" charset="0"/>
                <a:ea typeface="宋体" panose="02010600030101010101" pitchFamily="2" charset="-122"/>
              </a:rPr>
              <a:t>0     1      1    1 </a:t>
            </a:r>
          </a:p>
          <a:p>
            <a:pPr eaLnBrk="1" hangingPunct="1"/>
            <a:r>
              <a:rPr lang="en-US" altLang="zh-CN" sz="2000" dirty="0">
                <a:solidFill>
                  <a:srgbClr val="FF0000"/>
                </a:solidFill>
                <a:latin typeface="Times New Roman" panose="02020603050405020304" pitchFamily="18" charset="0"/>
                <a:ea typeface="宋体" panose="02010600030101010101" pitchFamily="2" charset="-122"/>
              </a:rPr>
              <a:t>0     0      1    1  </a:t>
            </a:r>
          </a:p>
          <a:p>
            <a:pPr eaLnBrk="1" hangingPunct="1"/>
            <a:r>
              <a:rPr lang="en-US" altLang="zh-CN" sz="2000" dirty="0">
                <a:solidFill>
                  <a:srgbClr val="FF0000"/>
                </a:solidFill>
                <a:latin typeface="Times New Roman" panose="02020603050405020304" pitchFamily="18" charset="0"/>
                <a:ea typeface="宋体" panose="02010600030101010101" pitchFamily="2" charset="-122"/>
              </a:rPr>
              <a:t>0     0      0    1</a:t>
            </a:r>
          </a:p>
        </p:txBody>
      </p:sp>
      <p:sp>
        <p:nvSpPr>
          <p:cNvPr id="9" name="Text Box 14"/>
          <p:cNvSpPr txBox="1">
            <a:spLocks noChangeArrowheads="1"/>
          </p:cNvSpPr>
          <p:nvPr/>
        </p:nvSpPr>
        <p:spPr bwMode="auto">
          <a:xfrm>
            <a:off x="4014664" y="4186808"/>
            <a:ext cx="381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solidFill>
                  <a:srgbClr val="996633"/>
                </a:solidFill>
                <a:ea typeface="宋体" panose="02010600030101010101" pitchFamily="2" charset="-122"/>
              </a:rPr>
              <a:t>0</a:t>
            </a:r>
          </a:p>
          <a:p>
            <a:pPr eaLnBrk="1" hangingPunct="1"/>
            <a:r>
              <a:rPr lang="en-US" altLang="zh-CN" sz="2000">
                <a:solidFill>
                  <a:srgbClr val="996633"/>
                </a:solidFill>
                <a:ea typeface="宋体" panose="02010600030101010101" pitchFamily="2" charset="-122"/>
              </a:rPr>
              <a:t>1</a:t>
            </a:r>
          </a:p>
          <a:p>
            <a:pPr eaLnBrk="1" hangingPunct="1"/>
            <a:r>
              <a:rPr lang="en-US" altLang="zh-CN" sz="2000">
                <a:solidFill>
                  <a:srgbClr val="996633"/>
                </a:solidFill>
                <a:ea typeface="宋体" panose="02010600030101010101" pitchFamily="2" charset="-122"/>
              </a:rPr>
              <a:t>2</a:t>
            </a:r>
          </a:p>
          <a:p>
            <a:pPr eaLnBrk="1" hangingPunct="1"/>
            <a:r>
              <a:rPr lang="en-US" altLang="zh-CN" sz="2000">
                <a:solidFill>
                  <a:srgbClr val="996633"/>
                </a:solidFill>
                <a:ea typeface="宋体" panose="02010600030101010101" pitchFamily="2" charset="-122"/>
              </a:rPr>
              <a:t>3</a:t>
            </a:r>
          </a:p>
          <a:p>
            <a:pPr eaLnBrk="1" hangingPunct="1"/>
            <a:r>
              <a:rPr lang="en-US" altLang="zh-CN" sz="2000">
                <a:solidFill>
                  <a:srgbClr val="996633"/>
                </a:solidFill>
                <a:ea typeface="宋体" panose="02010600030101010101" pitchFamily="2" charset="-122"/>
              </a:rPr>
              <a:t>4</a:t>
            </a:r>
          </a:p>
          <a:p>
            <a:pPr eaLnBrk="1" hangingPunct="1"/>
            <a:r>
              <a:rPr lang="en-US" altLang="zh-CN" sz="2000">
                <a:solidFill>
                  <a:srgbClr val="996633"/>
                </a:solidFill>
                <a:ea typeface="宋体" panose="02010600030101010101" pitchFamily="2" charset="-122"/>
              </a:rPr>
              <a:t>5</a:t>
            </a:r>
          </a:p>
          <a:p>
            <a:pPr eaLnBrk="1" hangingPunct="1"/>
            <a:r>
              <a:rPr lang="en-US" altLang="zh-CN" sz="2000">
                <a:solidFill>
                  <a:srgbClr val="996633"/>
                </a:solidFill>
                <a:ea typeface="宋体" panose="02010600030101010101" pitchFamily="2" charset="-122"/>
              </a:rPr>
              <a:t>6</a:t>
            </a:r>
          </a:p>
          <a:p>
            <a:pPr eaLnBrk="1" hangingPunct="1"/>
            <a:r>
              <a:rPr lang="en-US" altLang="zh-CN" sz="2000">
                <a:solidFill>
                  <a:srgbClr val="996633"/>
                </a:solidFill>
                <a:ea typeface="宋体" panose="02010600030101010101" pitchFamily="2" charset="-122"/>
              </a:rPr>
              <a:t>7</a:t>
            </a:r>
          </a:p>
        </p:txBody>
      </p:sp>
      <p:sp>
        <p:nvSpPr>
          <p:cNvPr id="12" name="Rectangle 18"/>
          <p:cNvSpPr>
            <a:spLocks noChangeArrowheads="1"/>
          </p:cNvSpPr>
          <p:nvPr/>
        </p:nvSpPr>
        <p:spPr bwMode="auto">
          <a:xfrm>
            <a:off x="3938464" y="5787008"/>
            <a:ext cx="2743200" cy="914400"/>
          </a:xfrm>
          <a:prstGeom prst="rect">
            <a:avLst/>
          </a:prstGeom>
          <a:solidFill>
            <a:srgbClr val="FFFFFF"/>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4194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Johnson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000000"/>
                </a:solidFill>
                <a:ea typeface="宋体" panose="02010600030101010101" pitchFamily="2" charset="-122"/>
              </a:rPr>
              <a:t>4-bit Johnson counter</a:t>
            </a:r>
          </a:p>
        </p:txBody>
      </p:sp>
      <p:pic>
        <p:nvPicPr>
          <p:cNvPr id="10" name="Picture 4" descr="10-2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46010"/>
            <a:ext cx="7236482" cy="32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67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Johnson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000000"/>
                </a:solidFill>
                <a:ea typeface="宋体" panose="02010600030101010101" pitchFamily="2" charset="-122"/>
              </a:rPr>
              <a:t>State Diagram</a:t>
            </a:r>
            <a:endParaRPr lang="en-US" altLang="zh-CN" sz="2400" dirty="0">
              <a:solidFill>
                <a:srgbClr val="000000"/>
              </a:solidFill>
              <a:ea typeface="宋体" panose="02010600030101010101" pitchFamily="2" charset="-122"/>
            </a:endParaRPr>
          </a:p>
        </p:txBody>
      </p:sp>
      <p:pic>
        <p:nvPicPr>
          <p:cNvPr id="7" name="Picture 4" descr="扭环形移位计数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31" y="4006552"/>
            <a:ext cx="6483350" cy="25908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7"/>
          <p:cNvSpPr>
            <a:spLocks noChangeArrowheads="1"/>
          </p:cNvSpPr>
          <p:nvPr/>
        </p:nvSpPr>
        <p:spPr bwMode="auto">
          <a:xfrm>
            <a:off x="683568" y="3142952"/>
            <a:ext cx="3168650" cy="576263"/>
          </a:xfrm>
          <a:prstGeom prst="wedgeRoundRectCallout">
            <a:avLst>
              <a:gd name="adj1" fmla="val 21343"/>
              <a:gd name="adj2" fmla="val 112259"/>
              <a:gd name="adj3" fmla="val 16667"/>
            </a:avLst>
          </a:prstGeom>
          <a:solidFill>
            <a:srgbClr val="CCFFCC"/>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a:ea typeface="宋体" panose="02010600030101010101" pitchFamily="2" charset="-122"/>
              </a:rPr>
              <a:t>Modulus-2n</a:t>
            </a:r>
          </a:p>
        </p:txBody>
      </p:sp>
      <p:sp>
        <p:nvSpPr>
          <p:cNvPr id="9" name="AutoShape 11"/>
          <p:cNvSpPr>
            <a:spLocks noChangeArrowheads="1"/>
          </p:cNvSpPr>
          <p:nvPr/>
        </p:nvSpPr>
        <p:spPr bwMode="auto">
          <a:xfrm>
            <a:off x="4931718" y="2495252"/>
            <a:ext cx="3168650" cy="935038"/>
          </a:xfrm>
          <a:prstGeom prst="wedgeRoundRectCallout">
            <a:avLst>
              <a:gd name="adj1" fmla="val -2056"/>
              <a:gd name="adj2" fmla="val 105347"/>
              <a:gd name="adj3" fmla="val 16667"/>
            </a:avLst>
          </a:prstGeom>
          <a:solidFill>
            <a:srgbClr val="CCFFCC"/>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smtClean="0">
                <a:ea typeface="宋体" panose="02010600030101010101" pitchFamily="2" charset="-122"/>
              </a:rPr>
              <a:t>It </a:t>
            </a:r>
            <a:r>
              <a:rPr lang="en-US" altLang="zh-CN" sz="2400" dirty="0" smtClean="0">
                <a:solidFill>
                  <a:srgbClr val="FF0000"/>
                </a:solidFill>
                <a:ea typeface="宋体" panose="02010600030101010101" pitchFamily="2" charset="-122"/>
              </a:rPr>
              <a:t>Can’t </a:t>
            </a:r>
            <a:r>
              <a:rPr lang="en-US" altLang="zh-CN" sz="2400" dirty="0" smtClean="0">
                <a:ea typeface="宋体" panose="02010600030101010101" pitchFamily="2" charset="-122"/>
              </a:rPr>
              <a:t>startup automatically.</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4451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Johnson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pic>
        <p:nvPicPr>
          <p:cNvPr id="10" name="Picture 4" descr="扭环形移位计数器可自启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81411"/>
            <a:ext cx="6097588"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扭环形移位计数器可自启动状态转换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581128"/>
            <a:ext cx="5543203" cy="216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49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Ring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ring counter can also be implemented with either D flip-flops or J-K flip-flops.</a:t>
            </a:r>
          </a:p>
        </p:txBody>
      </p:sp>
      <p:graphicFrame>
        <p:nvGraphicFramePr>
          <p:cNvPr id="10" name="Object 15"/>
          <p:cNvGraphicFramePr>
            <a:graphicFrameLocks noChangeAspect="1"/>
          </p:cNvGraphicFramePr>
          <p:nvPr>
            <p:extLst>
              <p:ext uri="{D42A27DB-BD31-4B8C-83A1-F6EECF244321}">
                <p14:modId xmlns:p14="http://schemas.microsoft.com/office/powerpoint/2010/main" val="414731790"/>
              </p:ext>
            </p:extLst>
          </p:nvPr>
        </p:nvGraphicFramePr>
        <p:xfrm>
          <a:off x="2555776" y="2996952"/>
          <a:ext cx="4680520" cy="1783324"/>
        </p:xfrm>
        <a:graphic>
          <a:graphicData uri="http://schemas.openxmlformats.org/presentationml/2006/ole">
            <mc:AlternateContent xmlns:mc="http://schemas.openxmlformats.org/markup-compatibility/2006">
              <mc:Choice xmlns:v="urn:schemas-microsoft-com:vml" Requires="v">
                <p:oleObj spid="_x0000_s283826" name="CorelDRAW" r:id="rId3" imgW="3082747" imgH="1175004" progId="CorelDRAW.Graphic.12">
                  <p:embed/>
                </p:oleObj>
              </mc:Choice>
              <mc:Fallback>
                <p:oleObj name="CorelDRAW" r:id="rId3" imgW="3082747" imgH="1175004"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996952"/>
                        <a:ext cx="4680520" cy="1783324"/>
                      </a:xfrm>
                      <a:prstGeom prst="rect">
                        <a:avLst/>
                      </a:prstGeom>
                      <a:noFill/>
                      <a:ln>
                        <a:noFill/>
                      </a:ln>
                      <a:effec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1861725583"/>
              </p:ext>
            </p:extLst>
          </p:nvPr>
        </p:nvGraphicFramePr>
        <p:xfrm>
          <a:off x="2483768" y="4992101"/>
          <a:ext cx="4680520" cy="1749267"/>
        </p:xfrm>
        <a:graphic>
          <a:graphicData uri="http://schemas.openxmlformats.org/presentationml/2006/ole">
            <mc:AlternateContent xmlns:mc="http://schemas.openxmlformats.org/markup-compatibility/2006">
              <mc:Choice xmlns:v="urn:schemas-microsoft-com:vml" Requires="v">
                <p:oleObj spid="_x0000_s283827" name="CorelDRAW" r:id="rId5" imgW="3316529" imgH="1240231" progId="CorelDRAW.Graphic.12">
                  <p:embed/>
                </p:oleObj>
              </mc:Choice>
              <mc:Fallback>
                <p:oleObj name="CorelDRAW" r:id="rId5" imgW="3316529" imgH="1240231"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4992101"/>
                        <a:ext cx="4680520" cy="17492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8362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Basic Shift Register Functions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39552" y="2348880"/>
            <a:ext cx="7982272" cy="372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spcBef>
                <a:spcPts val="1000"/>
              </a:spcBef>
              <a:buFont typeface="Wingdings" panose="05000000000000000000" pitchFamily="2" charset="2"/>
              <a:buChar char="ü"/>
            </a:pPr>
            <a:r>
              <a:rPr lang="en-US" altLang="zh-CN" sz="2400" dirty="0" smtClean="0">
                <a:ea typeface="宋体" panose="02010600030101010101" pitchFamily="2" charset="-122"/>
              </a:rPr>
              <a:t>Shift </a:t>
            </a:r>
            <a:r>
              <a:rPr lang="en-US" altLang="zh-CN" sz="2400" dirty="0">
                <a:ea typeface="宋体" panose="02010600030101010101" pitchFamily="2" charset="-122"/>
              </a:rPr>
              <a:t>registers are a type of sequential logic </a:t>
            </a:r>
            <a:r>
              <a:rPr lang="en-US" altLang="zh-CN" sz="2400" dirty="0" smtClean="0">
                <a:ea typeface="宋体" panose="02010600030101010101" pitchFamily="2" charset="-122"/>
              </a:rPr>
              <a:t>circuits </a:t>
            </a:r>
            <a:r>
              <a:rPr lang="en-US" altLang="zh-CN" sz="2400" dirty="0">
                <a:ea typeface="宋体" panose="02010600030101010101" pitchFamily="2" charset="-122"/>
              </a:rPr>
              <a:t>closely related to digital counters</a:t>
            </a:r>
            <a:r>
              <a:rPr lang="en-US" altLang="zh-CN" sz="2400" dirty="0" smtClean="0">
                <a:ea typeface="宋体" panose="02010600030101010101" pitchFamily="2" charset="-122"/>
              </a:rPr>
              <a:t>.</a:t>
            </a:r>
          </a:p>
          <a:p>
            <a:pPr marL="342900" indent="-342900" algn="just">
              <a:lnSpc>
                <a:spcPct val="110000"/>
              </a:lnSpc>
              <a:spcBef>
                <a:spcPts val="1000"/>
              </a:spcBef>
              <a:buFont typeface="Wingdings" panose="05000000000000000000" pitchFamily="2" charset="2"/>
              <a:buChar char="ü"/>
            </a:pPr>
            <a:r>
              <a:rPr lang="en-US" altLang="zh-CN" sz="2400" dirty="0">
                <a:ea typeface="宋体" panose="02010600030101010101" pitchFamily="2" charset="-122"/>
              </a:rPr>
              <a:t>Shift registers consist of an arrangement of FF and are important in application involving the storage and transfer of data in a digital system.</a:t>
            </a:r>
          </a:p>
          <a:p>
            <a:pPr marL="342900" indent="-342900" algn="just">
              <a:lnSpc>
                <a:spcPct val="110000"/>
              </a:lnSpc>
              <a:spcBef>
                <a:spcPts val="1000"/>
              </a:spcBef>
              <a:buFont typeface="Wingdings" panose="05000000000000000000" pitchFamily="2" charset="2"/>
              <a:buChar char="ü"/>
            </a:pPr>
            <a:r>
              <a:rPr lang="en-US" altLang="zh-CN" sz="2400" dirty="0">
                <a:ea typeface="宋体" panose="02010600030101010101" pitchFamily="2" charset="-122"/>
              </a:rPr>
              <a:t>It can store and shift data (1s and 0s)entered into it from an external </a:t>
            </a:r>
            <a:r>
              <a:rPr lang="en-US" altLang="zh-CN" sz="2400" dirty="0" smtClean="0">
                <a:ea typeface="宋体" panose="02010600030101010101" pitchFamily="2" charset="-122"/>
              </a:rPr>
              <a:t>source.</a:t>
            </a:r>
            <a:endParaRPr lang="en-US" altLang="zh-CN" sz="2400" dirty="0">
              <a:ea typeface="宋体" panose="02010600030101010101" pitchFamily="2" charset="-122"/>
            </a:endParaRPr>
          </a:p>
          <a:p>
            <a:pPr>
              <a:lnSpc>
                <a:spcPct val="110000"/>
              </a:lnSpc>
              <a:spcBef>
                <a:spcPts val="1000"/>
              </a:spcBef>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2186025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Ring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panose="02010600030101010101" pitchFamily="2" charset="-122"/>
              </a:rPr>
              <a:t>Redrawing the Ring counter (without the clock shown) shows why it is a “ring”.</a:t>
            </a:r>
          </a:p>
        </p:txBody>
      </p:sp>
      <p:graphicFrame>
        <p:nvGraphicFramePr>
          <p:cNvPr id="8" name="Object 11"/>
          <p:cNvGraphicFramePr>
            <a:graphicFrameLocks noChangeAspect="1"/>
          </p:cNvGraphicFramePr>
          <p:nvPr>
            <p:extLst>
              <p:ext uri="{D42A27DB-BD31-4B8C-83A1-F6EECF244321}">
                <p14:modId xmlns:p14="http://schemas.microsoft.com/office/powerpoint/2010/main" val="2397934593"/>
              </p:ext>
            </p:extLst>
          </p:nvPr>
        </p:nvGraphicFramePr>
        <p:xfrm>
          <a:off x="5364088" y="2780928"/>
          <a:ext cx="3664338" cy="3672780"/>
        </p:xfrm>
        <a:graphic>
          <a:graphicData uri="http://schemas.openxmlformats.org/presentationml/2006/ole">
            <mc:AlternateContent xmlns:mc="http://schemas.openxmlformats.org/markup-compatibility/2006">
              <mc:Choice xmlns:v="urn:schemas-microsoft-com:vml" Requires="v">
                <p:oleObj spid="_x0000_s284762" name="CorelDRAW" r:id="rId3" imgW="3216554" imgH="3223565" progId="CorelDRAW.Graphic.12">
                  <p:embed/>
                </p:oleObj>
              </mc:Choice>
              <mc:Fallback>
                <p:oleObj name="CorelDRAW" r:id="rId3" imgW="3216554" imgH="3223565"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780928"/>
                        <a:ext cx="3664338" cy="3672780"/>
                      </a:xfrm>
                      <a:prstGeom prst="rect">
                        <a:avLst/>
                      </a:prstGeom>
                      <a:noFill/>
                      <a:ln>
                        <a:noFill/>
                      </a:ln>
                      <a:effectLst/>
                      <a:extLst/>
                    </p:spPr>
                  </p:pic>
                </p:oleObj>
              </mc:Fallback>
            </mc:AlternateContent>
          </a:graphicData>
        </a:graphic>
      </p:graphicFrame>
      <p:sp>
        <p:nvSpPr>
          <p:cNvPr id="9" name="Text Box 12"/>
          <p:cNvSpPr txBox="1">
            <a:spLocks noChangeArrowheads="1"/>
          </p:cNvSpPr>
          <p:nvPr/>
        </p:nvSpPr>
        <p:spPr bwMode="auto">
          <a:xfrm>
            <a:off x="930101" y="3146192"/>
            <a:ext cx="44339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000" dirty="0">
                <a:ea typeface="宋体" panose="02010600030101010101" pitchFamily="2" charset="-122"/>
              </a:rPr>
              <a:t>The disadvantage to this counter is that it must be preloaded with the desired pattern (usually a single 0 or 1) and it has even fewer states than a Johnson counter (</a:t>
            </a:r>
            <a:r>
              <a:rPr lang="en-US" altLang="zh-CN" sz="2000" i="1" dirty="0">
                <a:ea typeface="宋体" panose="02010600030101010101" pitchFamily="2" charset="-122"/>
              </a:rPr>
              <a:t>n</a:t>
            </a:r>
            <a:r>
              <a:rPr lang="en-US" altLang="zh-CN" sz="2000" dirty="0">
                <a:ea typeface="宋体" panose="02010600030101010101" pitchFamily="2" charset="-122"/>
              </a:rPr>
              <a:t>, where </a:t>
            </a:r>
            <a:r>
              <a:rPr lang="en-US" altLang="zh-CN" sz="2000" i="1" dirty="0">
                <a:ea typeface="宋体" panose="02010600030101010101" pitchFamily="2" charset="-122"/>
              </a:rPr>
              <a:t>n</a:t>
            </a:r>
            <a:r>
              <a:rPr lang="en-US" altLang="zh-CN" sz="2000" dirty="0">
                <a:ea typeface="宋体" panose="02010600030101010101" pitchFamily="2" charset="-122"/>
              </a:rPr>
              <a:t> = number of </a:t>
            </a:r>
            <a:r>
              <a:rPr lang="en-US" altLang="zh-CN" sz="2000" dirty="0" smtClean="0">
                <a:ea typeface="宋体" panose="02010600030101010101" pitchFamily="2" charset="-122"/>
              </a:rPr>
              <a:t>flip-flops).</a:t>
            </a:r>
            <a:endParaRPr lang="en-US" altLang="zh-CN" sz="2000" dirty="0">
              <a:ea typeface="宋体" panose="02010600030101010101" pitchFamily="2" charset="-122"/>
            </a:endParaRPr>
          </a:p>
        </p:txBody>
      </p:sp>
      <p:sp>
        <p:nvSpPr>
          <p:cNvPr id="12" name="Text Box 13"/>
          <p:cNvSpPr txBox="1">
            <a:spLocks noChangeArrowheads="1"/>
          </p:cNvSpPr>
          <p:nvPr/>
        </p:nvSpPr>
        <p:spPr bwMode="auto">
          <a:xfrm>
            <a:off x="971600" y="4869160"/>
            <a:ext cx="45133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000" dirty="0">
                <a:ea typeface="宋体" panose="02010600030101010101" pitchFamily="2" charset="-122"/>
              </a:rPr>
              <a:t>On the other hand, it has the advantage of being self-decoding with a unique output for each state.</a:t>
            </a:r>
          </a:p>
        </p:txBody>
      </p:sp>
    </p:spTree>
    <p:extLst>
      <p:ext uri="{BB962C8B-B14F-4D97-AF65-F5344CB8AC3E}">
        <p14:creationId xmlns:p14="http://schemas.microsoft.com/office/powerpoint/2010/main" val="161334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Ring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000000"/>
                </a:solidFill>
                <a:ea typeface="宋体" panose="02010600030101010101" pitchFamily="2" charset="-122"/>
              </a:rPr>
              <a:t>4-bit </a:t>
            </a:r>
            <a:r>
              <a:rPr lang="en-US" altLang="zh-CN" sz="2400" dirty="0" smtClean="0">
                <a:solidFill>
                  <a:srgbClr val="000000"/>
                </a:solidFill>
                <a:ea typeface="宋体" panose="02010600030101010101" pitchFamily="2" charset="-122"/>
              </a:rPr>
              <a:t>Ring </a:t>
            </a:r>
            <a:r>
              <a:rPr lang="en-US" altLang="zh-CN" sz="2400" dirty="0">
                <a:solidFill>
                  <a:srgbClr val="000000"/>
                </a:solidFill>
                <a:ea typeface="宋体" panose="02010600030101010101" pitchFamily="2" charset="-122"/>
              </a:rPr>
              <a:t>counter</a:t>
            </a:r>
          </a:p>
        </p:txBody>
      </p:sp>
      <p:pic>
        <p:nvPicPr>
          <p:cNvPr id="9" name="Picture 4" descr="环形移位计数器电路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892715"/>
            <a:ext cx="6562607" cy="216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70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Ring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000000"/>
                </a:solidFill>
                <a:ea typeface="宋体" panose="02010600030101010101" pitchFamily="2" charset="-122"/>
              </a:rPr>
              <a:t>State Diagram</a:t>
            </a:r>
          </a:p>
        </p:txBody>
      </p:sp>
      <p:pic>
        <p:nvPicPr>
          <p:cNvPr id="7" name="Picture 5" descr="环形移位计数器状态转换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951" y="3758456"/>
            <a:ext cx="7856537" cy="1901825"/>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9"/>
          <p:cNvSpPr>
            <a:spLocks noChangeArrowheads="1"/>
          </p:cNvSpPr>
          <p:nvPr/>
        </p:nvSpPr>
        <p:spPr bwMode="auto">
          <a:xfrm>
            <a:off x="820613" y="2780556"/>
            <a:ext cx="2303463" cy="576263"/>
          </a:xfrm>
          <a:prstGeom prst="wedgeRoundRectCallout">
            <a:avLst>
              <a:gd name="adj1" fmla="val 310"/>
              <a:gd name="adj2" fmla="val 119699"/>
              <a:gd name="adj3" fmla="val 16667"/>
            </a:avLst>
          </a:prstGeom>
          <a:solidFill>
            <a:srgbClr val="CCFFCC"/>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a:ea typeface="宋体" panose="02010600030101010101" pitchFamily="2" charset="-122"/>
              </a:rPr>
              <a:t>Modulus-n</a:t>
            </a:r>
          </a:p>
        </p:txBody>
      </p:sp>
      <p:sp>
        <p:nvSpPr>
          <p:cNvPr id="11" name="AutoShape 10"/>
          <p:cNvSpPr>
            <a:spLocks noChangeArrowheads="1"/>
          </p:cNvSpPr>
          <p:nvPr/>
        </p:nvSpPr>
        <p:spPr bwMode="auto">
          <a:xfrm>
            <a:off x="5645026" y="2132856"/>
            <a:ext cx="2592387" cy="935038"/>
          </a:xfrm>
          <a:prstGeom prst="wedgeRoundRectCallout">
            <a:avLst>
              <a:gd name="adj1" fmla="val -13625"/>
              <a:gd name="adj2" fmla="val 105347"/>
              <a:gd name="adj3" fmla="val 16667"/>
            </a:avLst>
          </a:prstGeom>
          <a:solidFill>
            <a:srgbClr val="CCFFCC"/>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a:ea typeface="宋体" panose="02010600030101010101" pitchFamily="2" charset="-122"/>
              </a:rPr>
              <a:t>It </a:t>
            </a:r>
            <a:r>
              <a:rPr lang="en-US" altLang="zh-CN" sz="2400" dirty="0">
                <a:solidFill>
                  <a:srgbClr val="FF0000"/>
                </a:solidFill>
                <a:ea typeface="宋体" panose="02010600030101010101" pitchFamily="2" charset="-122"/>
              </a:rPr>
              <a:t>Can’t </a:t>
            </a:r>
            <a:r>
              <a:rPr lang="en-US" altLang="zh-CN" sz="2400" dirty="0">
                <a:ea typeface="宋体" panose="02010600030101010101" pitchFamily="2" charset="-122"/>
              </a:rPr>
              <a:t>startup automatically.</a:t>
            </a:r>
          </a:p>
        </p:txBody>
      </p:sp>
      <p:sp>
        <p:nvSpPr>
          <p:cNvPr id="12" name="AutoShape 11"/>
          <p:cNvSpPr>
            <a:spLocks noChangeArrowheads="1"/>
          </p:cNvSpPr>
          <p:nvPr/>
        </p:nvSpPr>
        <p:spPr bwMode="auto">
          <a:xfrm>
            <a:off x="1180976" y="6020644"/>
            <a:ext cx="2016125" cy="576262"/>
          </a:xfrm>
          <a:prstGeom prst="wedgeRoundRectCallout">
            <a:avLst>
              <a:gd name="adj1" fmla="val -13384"/>
              <a:gd name="adj2" fmla="val -226032"/>
              <a:gd name="adj3" fmla="val 16667"/>
            </a:avLst>
          </a:prstGeom>
          <a:solidFill>
            <a:srgbClr val="CCFFCC"/>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a:ea typeface="宋体" panose="02010600030101010101" pitchFamily="2" charset="-122"/>
              </a:rPr>
              <a:t>Valid Cycle</a:t>
            </a:r>
          </a:p>
        </p:txBody>
      </p:sp>
    </p:spTree>
    <p:extLst>
      <p:ext uri="{BB962C8B-B14F-4D97-AF65-F5344CB8AC3E}">
        <p14:creationId xmlns:p14="http://schemas.microsoft.com/office/powerpoint/2010/main" val="82985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Ring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pic>
        <p:nvPicPr>
          <p:cNvPr id="13" name="Picture 4" descr="环形移位计数器可自启动电路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824" y="2204864"/>
            <a:ext cx="4849440" cy="20465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环形移位计数器可自启动状态转换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573" y="4353999"/>
            <a:ext cx="5430739" cy="238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2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 Counters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Ring Counter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000" dirty="0">
                <a:ea typeface="宋体" panose="02010600030101010101" pitchFamily="2" charset="-122"/>
              </a:rPr>
              <a:t>A common pattern for a ring counter is to load it with a single 1 or a single 0. The waveforms shown here are for an 8-bit ring counter with a single 1.</a:t>
            </a:r>
          </a:p>
        </p:txBody>
      </p:sp>
      <p:sp>
        <p:nvSpPr>
          <p:cNvPr id="10" name="Rectangle 11"/>
          <p:cNvSpPr>
            <a:spLocks noChangeArrowheads="1"/>
          </p:cNvSpPr>
          <p:nvPr/>
        </p:nvSpPr>
        <p:spPr bwMode="auto">
          <a:xfrm>
            <a:off x="1957536" y="3068960"/>
            <a:ext cx="5638800" cy="3657600"/>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graphicFrame>
        <p:nvGraphicFramePr>
          <p:cNvPr id="11" name="Object 10"/>
          <p:cNvGraphicFramePr>
            <a:graphicFrameLocks noChangeAspect="1"/>
          </p:cNvGraphicFramePr>
          <p:nvPr>
            <p:extLst/>
          </p:nvPr>
        </p:nvGraphicFramePr>
        <p:xfrm>
          <a:off x="2186136" y="3264223"/>
          <a:ext cx="5254625" cy="3375025"/>
        </p:xfrm>
        <a:graphic>
          <a:graphicData uri="http://schemas.openxmlformats.org/presentationml/2006/ole">
            <mc:AlternateContent xmlns:mc="http://schemas.openxmlformats.org/markup-compatibility/2006">
              <mc:Choice xmlns:v="urn:schemas-microsoft-com:vml" Requires="v">
                <p:oleObj spid="_x0000_s300075" name="CorelDRAW" r:id="rId3" imgW="3803904" imgH="2443602" progId="CorelDRAW.Graphic.13">
                  <p:embed/>
                </p:oleObj>
              </mc:Choice>
              <mc:Fallback>
                <p:oleObj name="CorelDRAW" r:id="rId3" imgW="3803904" imgH="244360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136" y="3264223"/>
                        <a:ext cx="52546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6092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Shift Register Applications</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Shift registers can be used to delay a digital signal by a predetermined amount.</a:t>
            </a:r>
          </a:p>
        </p:txBody>
      </p:sp>
      <p:graphicFrame>
        <p:nvGraphicFramePr>
          <p:cNvPr id="9" name="Object 8"/>
          <p:cNvGraphicFramePr>
            <a:graphicFrameLocks noChangeAspect="1"/>
          </p:cNvGraphicFramePr>
          <p:nvPr>
            <p:extLst>
              <p:ext uri="{D42A27DB-BD31-4B8C-83A1-F6EECF244321}">
                <p14:modId xmlns:p14="http://schemas.microsoft.com/office/powerpoint/2010/main" val="358435996"/>
              </p:ext>
            </p:extLst>
          </p:nvPr>
        </p:nvGraphicFramePr>
        <p:xfrm>
          <a:off x="3266256" y="4106689"/>
          <a:ext cx="5410200" cy="2632075"/>
        </p:xfrm>
        <a:graphic>
          <a:graphicData uri="http://schemas.openxmlformats.org/presentationml/2006/ole">
            <mc:AlternateContent xmlns:mc="http://schemas.openxmlformats.org/markup-compatibility/2006">
              <mc:Choice xmlns:v="urn:schemas-microsoft-com:vml" Requires="v">
                <p:oleObj spid="_x0000_s286804" name="CorelDRAW" r:id="rId3" imgW="3647654" imgH="1772879" progId="CorelDRAW.Graphic.13">
                  <p:embed/>
                </p:oleObj>
              </mc:Choice>
              <mc:Fallback>
                <p:oleObj name="CorelDRAW" r:id="rId3" imgW="3647654" imgH="177287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256" y="4106689"/>
                        <a:ext cx="54102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WordArt 9"/>
          <p:cNvSpPr>
            <a:spLocks noChangeArrowheads="1" noChangeShapeType="1" noTextEdit="1"/>
          </p:cNvSpPr>
          <p:nvPr/>
        </p:nvSpPr>
        <p:spPr bwMode="auto">
          <a:xfrm>
            <a:off x="980256" y="3155776"/>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4" name="Text Box 10"/>
          <p:cNvSpPr txBox="1">
            <a:spLocks noChangeArrowheads="1"/>
          </p:cNvSpPr>
          <p:nvPr/>
        </p:nvSpPr>
        <p:spPr bwMode="auto">
          <a:xfrm>
            <a:off x="2275656" y="3079576"/>
            <a:ext cx="617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An 8-bit serial in/serial out shift register has a 40 MHz clock. What is the total delay through the register?</a:t>
            </a:r>
          </a:p>
        </p:txBody>
      </p:sp>
      <p:sp>
        <p:nvSpPr>
          <p:cNvPr id="15" name="Rectangle 11"/>
          <p:cNvSpPr>
            <a:spLocks noChangeArrowheads="1"/>
          </p:cNvSpPr>
          <p:nvPr/>
        </p:nvSpPr>
        <p:spPr bwMode="auto">
          <a:xfrm>
            <a:off x="3342456" y="4984576"/>
            <a:ext cx="5316538" cy="1371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3"/>
          <p:cNvSpPr txBox="1">
            <a:spLocks noChangeArrowheads="1"/>
          </p:cNvSpPr>
          <p:nvPr/>
        </p:nvSpPr>
        <p:spPr bwMode="auto">
          <a:xfrm>
            <a:off x="1056456" y="4511501"/>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The delay for each clock is 1/40 MHz = 25 ns</a:t>
            </a:r>
          </a:p>
        </p:txBody>
      </p:sp>
      <p:sp>
        <p:nvSpPr>
          <p:cNvPr id="18" name="Text Box 14"/>
          <p:cNvSpPr txBox="1">
            <a:spLocks noChangeArrowheads="1"/>
          </p:cNvSpPr>
          <p:nvPr/>
        </p:nvSpPr>
        <p:spPr bwMode="auto">
          <a:xfrm>
            <a:off x="1056456" y="5289376"/>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total delay is 8 </a:t>
            </a:r>
            <a:r>
              <a:rPr lang="en-US" altLang="zh-CN" sz="2000">
                <a:latin typeface="Arial" panose="020B0604020202020204" pitchFamily="34" charset="0"/>
                <a:ea typeface="宋体" panose="02010600030101010101" pitchFamily="2" charset="-122"/>
              </a:rPr>
              <a:t>x</a:t>
            </a:r>
            <a:r>
              <a:rPr lang="en-US" altLang="zh-CN" sz="2000">
                <a:ea typeface="宋体" panose="02010600030101010101" pitchFamily="2" charset="-122"/>
              </a:rPr>
              <a:t> 25 ns = </a:t>
            </a:r>
            <a:r>
              <a:rPr lang="en-US" altLang="zh-CN" sz="2000">
                <a:solidFill>
                  <a:srgbClr val="FF0000"/>
                </a:solidFill>
                <a:ea typeface="宋体" panose="02010600030101010101" pitchFamily="2" charset="-122"/>
              </a:rPr>
              <a:t>200 ns</a:t>
            </a:r>
          </a:p>
        </p:txBody>
      </p:sp>
      <p:sp>
        <p:nvSpPr>
          <p:cNvPr id="20" name="Text Box 16"/>
          <p:cNvSpPr txBox="1">
            <a:spLocks noChangeArrowheads="1"/>
          </p:cNvSpPr>
          <p:nvPr/>
        </p:nvSpPr>
        <p:spPr bwMode="auto">
          <a:xfrm>
            <a:off x="4028256" y="5060776"/>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25 ns</a:t>
            </a:r>
          </a:p>
        </p:txBody>
      </p:sp>
      <p:sp>
        <p:nvSpPr>
          <p:cNvPr id="21" name="Rectangle 17"/>
          <p:cNvSpPr>
            <a:spLocks noChangeArrowheads="1"/>
          </p:cNvSpPr>
          <p:nvPr/>
        </p:nvSpPr>
        <p:spPr bwMode="auto">
          <a:xfrm>
            <a:off x="3113856" y="6051376"/>
            <a:ext cx="5514975" cy="762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5"/>
          <p:cNvSpPr txBox="1">
            <a:spLocks noChangeArrowheads="1"/>
          </p:cNvSpPr>
          <p:nvPr/>
        </p:nvSpPr>
        <p:spPr bwMode="auto">
          <a:xfrm>
            <a:off x="5780856" y="6432376"/>
            <a:ext cx="762000" cy="274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 200 ns</a:t>
            </a:r>
          </a:p>
        </p:txBody>
      </p:sp>
    </p:spTree>
    <p:extLst>
      <p:ext uri="{BB962C8B-B14F-4D97-AF65-F5344CB8AC3E}">
        <p14:creationId xmlns:p14="http://schemas.microsoft.com/office/powerpoint/2010/main" val="186307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1+#ppt_w/2"/>
                                          </p:val>
                                        </p:tav>
                                        <p:tav tm="100000">
                                          <p:val>
                                            <p:strVal val="#ppt_x"/>
                                          </p:val>
                                        </p:tav>
                                      </p:tavLst>
                                    </p:anim>
                                    <p:anim calcmode="lin" valueType="num">
                                      <p:cBhvr additive="base">
                                        <p:cTn id="11" dur="50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12"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0-#ppt_w/2"/>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par>
                                <p:cTn id="16" presetID="15"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1000" fill="hold"/>
                                        <p:tgtEl>
                                          <p:spTgt spid="20"/>
                                        </p:tgtEl>
                                        <p:attrNameLst>
                                          <p:attrName>ppt_w</p:attrName>
                                        </p:attrNameLst>
                                      </p:cBhvr>
                                      <p:tavLst>
                                        <p:tav tm="0">
                                          <p:val>
                                            <p:fltVal val="0"/>
                                          </p:val>
                                        </p:tav>
                                        <p:tav tm="100000">
                                          <p:val>
                                            <p:strVal val="#ppt_w"/>
                                          </p:val>
                                        </p:tav>
                                      </p:tavLst>
                                    </p:anim>
                                    <p:anim calcmode="lin" valueType="num">
                                      <p:cBhvr>
                                        <p:cTn id="19" dur="1000" fill="hold"/>
                                        <p:tgtEl>
                                          <p:spTgt spid="20"/>
                                        </p:tgtEl>
                                        <p:attrNameLst>
                                          <p:attrName>ppt_h</p:attrName>
                                        </p:attrNameLst>
                                      </p:cBhvr>
                                      <p:tavLst>
                                        <p:tav tm="0">
                                          <p:val>
                                            <p:fltVal val="0"/>
                                          </p:val>
                                        </p:tav>
                                        <p:tav tm="100000">
                                          <p:val>
                                            <p:strVal val="#ppt_h"/>
                                          </p:val>
                                        </p:tav>
                                      </p:tavLst>
                                    </p:anim>
                                    <p:anim calcmode="lin" valueType="num">
                                      <p:cBhvr>
                                        <p:cTn id="20"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000"/>
                            </p:stCondLst>
                            <p:childTnLst>
                              <p:par>
                                <p:cTn id="23" presetID="22" presetClass="exit" presetSubtype="8" fill="hold" grpId="0" nodeType="afterEffect">
                                  <p:stCondLst>
                                    <p:cond delay="0"/>
                                  </p:stCondLst>
                                  <p:childTnLst>
                                    <p:animEffect transition="out" filter="wipe(left)">
                                      <p:cBhvr>
                                        <p:cTn id="24" dur="1000"/>
                                        <p:tgtEl>
                                          <p:spTgt spid="15"/>
                                        </p:tgtEl>
                                      </p:cBhvr>
                                    </p:animEffect>
                                    <p:set>
                                      <p:cBhvr>
                                        <p:cTn id="25" dur="1" fill="hold">
                                          <p:stCondLst>
                                            <p:cond delay="999"/>
                                          </p:stCondLst>
                                        </p:cTn>
                                        <p:tgtEl>
                                          <p:spTgt spid="1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900" decel="100000" fill="hold"/>
                                        <p:tgtEl>
                                          <p:spTgt spid="18"/>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0" nodeType="clickEffect">
                                  <p:stCondLst>
                                    <p:cond delay="0"/>
                                  </p:stCondLst>
                                  <p:childTnLst>
                                    <p:animEffect transition="out" filter="wipe(left)">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par>
                          <p:cTn id="39" fill="hold">
                            <p:stCondLst>
                              <p:cond delay="500"/>
                            </p:stCondLst>
                            <p:childTnLst>
                              <p:par>
                                <p:cTn id="40" presetID="15" presetClass="entr" presetSubtype="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1000" fill="hold"/>
                                        <p:tgtEl>
                                          <p:spTgt spid="22"/>
                                        </p:tgtEl>
                                        <p:attrNameLst>
                                          <p:attrName>ppt_w</p:attrName>
                                        </p:attrNameLst>
                                      </p:cBhvr>
                                      <p:tavLst>
                                        <p:tav tm="0">
                                          <p:val>
                                            <p:fltVal val="0"/>
                                          </p:val>
                                        </p:tav>
                                        <p:tav tm="100000">
                                          <p:val>
                                            <p:strVal val="#ppt_w"/>
                                          </p:val>
                                        </p:tav>
                                      </p:tavLst>
                                    </p:anim>
                                    <p:anim calcmode="lin" valueType="num">
                                      <p:cBhvr>
                                        <p:cTn id="43" dur="1000" fill="hold"/>
                                        <p:tgtEl>
                                          <p:spTgt spid="22"/>
                                        </p:tgtEl>
                                        <p:attrNameLst>
                                          <p:attrName>ppt_h</p:attrName>
                                        </p:attrNameLst>
                                      </p:cBhvr>
                                      <p:tavLst>
                                        <p:tav tm="0">
                                          <p:val>
                                            <p:fltVal val="0"/>
                                          </p:val>
                                        </p:tav>
                                        <p:tav tm="100000">
                                          <p:val>
                                            <p:strVal val="#ppt_h"/>
                                          </p:val>
                                        </p:tav>
                                      </p:tavLst>
                                    </p:anim>
                                    <p:anim calcmode="lin" valueType="num">
                                      <p:cBhvr>
                                        <p:cTn id="44"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animBg="1"/>
      <p:bldP spid="17" grpId="0"/>
      <p:bldP spid="18" grpId="0"/>
      <p:bldP spid="20" grpId="0"/>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Applications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Shift Register Applications</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910208" y="2276872"/>
            <a:ext cx="7982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A UART (Universal Asynchronous Receiver Transmitter) is a serial-to-parallel converter and a parallel to serial converter. </a:t>
            </a:r>
          </a:p>
        </p:txBody>
      </p:sp>
      <p:sp>
        <p:nvSpPr>
          <p:cNvPr id="23" name="Text Box 28"/>
          <p:cNvSpPr txBox="1">
            <a:spLocks noChangeArrowheads="1"/>
          </p:cNvSpPr>
          <p:nvPr/>
        </p:nvSpPr>
        <p:spPr bwMode="auto">
          <a:xfrm>
            <a:off x="4439816" y="2924944"/>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bus</a:t>
            </a:r>
          </a:p>
        </p:txBody>
      </p:sp>
      <p:sp>
        <p:nvSpPr>
          <p:cNvPr id="24" name="Text Box 29"/>
          <p:cNvSpPr txBox="1">
            <a:spLocks noChangeArrowheads="1"/>
          </p:cNvSpPr>
          <p:nvPr/>
        </p:nvSpPr>
        <p:spPr bwMode="auto">
          <a:xfrm>
            <a:off x="5201816" y="5972944"/>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Serial data in</a:t>
            </a:r>
          </a:p>
        </p:txBody>
      </p:sp>
      <p:sp>
        <p:nvSpPr>
          <p:cNvPr id="25" name="Text Box 30"/>
          <p:cNvSpPr txBox="1">
            <a:spLocks noChangeArrowheads="1"/>
          </p:cNvSpPr>
          <p:nvPr/>
        </p:nvSpPr>
        <p:spPr bwMode="auto">
          <a:xfrm>
            <a:off x="3373016" y="5972944"/>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Serial data out</a:t>
            </a:r>
          </a:p>
        </p:txBody>
      </p:sp>
      <p:sp>
        <p:nvSpPr>
          <p:cNvPr id="26" name="Text Box 31"/>
          <p:cNvSpPr txBox="1">
            <a:spLocks noChangeArrowheads="1"/>
          </p:cNvSpPr>
          <p:nvPr/>
        </p:nvSpPr>
        <p:spPr bwMode="auto">
          <a:xfrm>
            <a:off x="2915816" y="5363344"/>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latin typeface="Arial" panose="020B0604020202020204" pitchFamily="34" charset="0"/>
                <a:ea typeface="宋体" panose="02010600030101010101" pitchFamily="2" charset="-122"/>
              </a:rPr>
              <a:t>CLK</a:t>
            </a:r>
          </a:p>
        </p:txBody>
      </p:sp>
      <p:sp>
        <p:nvSpPr>
          <p:cNvPr id="27" name="Text Box 32"/>
          <p:cNvSpPr txBox="1">
            <a:spLocks noChangeArrowheads="1"/>
          </p:cNvSpPr>
          <p:nvPr/>
        </p:nvSpPr>
        <p:spPr bwMode="auto">
          <a:xfrm>
            <a:off x="4744616" y="5363344"/>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latin typeface="Arial" panose="020B0604020202020204" pitchFamily="34" charset="0"/>
                <a:ea typeface="宋体" panose="02010600030101010101" pitchFamily="2" charset="-122"/>
              </a:rPr>
              <a:t>CLK</a:t>
            </a:r>
          </a:p>
        </p:txBody>
      </p:sp>
      <p:graphicFrame>
        <p:nvGraphicFramePr>
          <p:cNvPr id="28" name="Object 33"/>
          <p:cNvGraphicFramePr>
            <a:graphicFrameLocks noChangeAspect="1"/>
          </p:cNvGraphicFramePr>
          <p:nvPr>
            <p:extLst>
              <p:ext uri="{D42A27DB-BD31-4B8C-83A1-F6EECF244321}">
                <p14:modId xmlns:p14="http://schemas.microsoft.com/office/powerpoint/2010/main" val="2045857444"/>
              </p:ext>
            </p:extLst>
          </p:nvPr>
        </p:nvGraphicFramePr>
        <p:xfrm>
          <a:off x="3296816" y="3153544"/>
          <a:ext cx="2895600" cy="2822575"/>
        </p:xfrm>
        <a:graphic>
          <a:graphicData uri="http://schemas.openxmlformats.org/presentationml/2006/ole">
            <mc:AlternateContent xmlns:mc="http://schemas.openxmlformats.org/markup-compatibility/2006">
              <mc:Choice xmlns:v="urn:schemas-microsoft-com:vml" Requires="v">
                <p:oleObj spid="_x0000_s287907" name="CorelDRAW" r:id="rId3" imgW="2288246" imgH="2230323" progId="CorelDRAW.Graphic.13">
                  <p:embed/>
                </p:oleObj>
              </mc:Choice>
              <mc:Fallback>
                <p:oleObj name="CorelDRAW" r:id="rId3" imgW="2288246" imgH="223032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6816" y="3153544"/>
                        <a:ext cx="28956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 name="Group 26"/>
          <p:cNvGrpSpPr>
            <a:grpSpLocks/>
          </p:cNvGrpSpPr>
          <p:nvPr/>
        </p:nvGrpSpPr>
        <p:grpSpPr bwMode="auto">
          <a:xfrm>
            <a:off x="1115616" y="6165304"/>
            <a:ext cx="6858000" cy="598488"/>
            <a:chOff x="672" y="3216"/>
            <a:chExt cx="4320" cy="377"/>
          </a:xfrm>
        </p:grpSpPr>
        <p:graphicFrame>
          <p:nvGraphicFramePr>
            <p:cNvPr id="30" name="Object 23"/>
            <p:cNvGraphicFramePr>
              <a:graphicFrameLocks noChangeAspect="1"/>
            </p:cNvGraphicFramePr>
            <p:nvPr/>
          </p:nvGraphicFramePr>
          <p:xfrm>
            <a:off x="672" y="3264"/>
            <a:ext cx="4320" cy="329"/>
          </p:xfrm>
          <a:graphic>
            <a:graphicData uri="http://schemas.openxmlformats.org/presentationml/2006/ole">
              <mc:AlternateContent xmlns:mc="http://schemas.openxmlformats.org/markup-compatibility/2006">
                <mc:Choice xmlns:v="urn:schemas-microsoft-com:vml" Requires="v">
                  <p:oleObj spid="_x0000_s287908" name="CorelDRAW" r:id="rId5" imgW="3519317" imgH="268224" progId="CorelDRAW.Graphic.13">
                    <p:embed/>
                  </p:oleObj>
                </mc:Choice>
                <mc:Fallback>
                  <p:oleObj name="CorelDRAW" r:id="rId5" imgW="3519317" imgH="268224"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3264"/>
                          <a:ext cx="432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24"/>
            <p:cNvSpPr txBox="1">
              <a:spLocks noChangeArrowheads="1"/>
            </p:cNvSpPr>
            <p:nvPr/>
          </p:nvSpPr>
          <p:spPr bwMode="auto">
            <a:xfrm>
              <a:off x="912" y="3216"/>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Start</a:t>
              </a:r>
            </a:p>
            <a:p>
              <a:pPr>
                <a:spcBef>
                  <a:spcPct val="50000"/>
                </a:spcBef>
              </a:pPr>
              <a:r>
                <a:rPr lang="en-US" altLang="zh-CN" sz="1200">
                  <a:solidFill>
                    <a:srgbClr val="FF0000"/>
                  </a:solidFill>
                  <a:ea typeface="宋体" panose="02010600030101010101" pitchFamily="2" charset="-122"/>
                </a:rPr>
                <a:t>Bit (0)</a:t>
              </a:r>
            </a:p>
          </p:txBody>
        </p:sp>
        <p:sp>
          <p:nvSpPr>
            <p:cNvPr id="32" name="Text Box 25"/>
            <p:cNvSpPr txBox="1">
              <a:spLocks noChangeArrowheads="1"/>
            </p:cNvSpPr>
            <p:nvPr/>
          </p:nvSpPr>
          <p:spPr bwMode="auto">
            <a:xfrm>
              <a:off x="4032" y="3312"/>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Stop Bits (1)</a:t>
              </a:r>
            </a:p>
          </p:txBody>
        </p:sp>
      </p:grpSp>
    </p:spTree>
    <p:extLst>
      <p:ext uri="{BB962C8B-B14F-4D97-AF65-F5344CB8AC3E}">
        <p14:creationId xmlns:p14="http://schemas.microsoft.com/office/powerpoint/2010/main" val="387989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lide(fromBottom)">
                                      <p:cBhvr>
                                        <p:cTn id="10" dur="500"/>
                                        <p:tgtEl>
                                          <p:spTgt spid="24"/>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slide(fromBottom)">
                                      <p:cBhvr>
                                        <p:cTn id="13" dur="500"/>
                                        <p:tgtEl>
                                          <p:spTgt spid="25"/>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lide(fromBottom)">
                                      <p:cBhvr>
                                        <p:cTn id="16" dur="500"/>
                                        <p:tgtEl>
                                          <p:spTgt spid="2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lide(fromBottom)">
                                      <p:cBhvr>
                                        <p:cTn id="19" dur="500"/>
                                        <p:tgtEl>
                                          <p:spTgt spid="27"/>
                                        </p:tgtEl>
                                      </p:cBhvr>
                                    </p:animEffect>
                                  </p:childTnLst>
                                </p:cTn>
                              </p:par>
                            </p:childTnLst>
                          </p:cTn>
                        </p:par>
                        <p:par>
                          <p:cTn id="20" fill="hold">
                            <p:stCondLst>
                              <p:cond delay="500"/>
                            </p:stCondLst>
                            <p:childTnLst>
                              <p:par>
                                <p:cTn id="21" presetID="37"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900" decel="100000" fill="hold"/>
                                        <p:tgtEl>
                                          <p:spTgt spid="29"/>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Applications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 Shift Register Applications</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 name="Text Box 2"/>
          <p:cNvSpPr txBox="1">
            <a:spLocks noChangeArrowheads="1"/>
          </p:cNvSpPr>
          <p:nvPr/>
        </p:nvSpPr>
        <p:spPr bwMode="auto">
          <a:xfrm>
            <a:off x="827584" y="2357586"/>
            <a:ext cx="798227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panose="02010600030101010101" pitchFamily="2" charset="-122"/>
              </a:rPr>
              <a:t>The keyboard encoder is an example of where a ring counter is used in a small system to encode a key press. </a:t>
            </a:r>
          </a:p>
          <a:p>
            <a:pPr algn="just">
              <a:spcBef>
                <a:spcPct val="50000"/>
              </a:spcBef>
            </a:pPr>
            <a:r>
              <a:rPr lang="en-US" altLang="zh-CN" sz="2400" dirty="0">
                <a:ea typeface="宋体" panose="02010600030101010101" pitchFamily="2" charset="-122"/>
              </a:rPr>
              <a:t>Two 74HC195 shift registers are connected as an 8-bit ring counter preloaded with a single 0. As the 0 circulate in the ring counter, it “scans” the keyboard looking for any row that has a key closure. When one is found, a corresponding column line is connected to that row line. The combination of the unique column and row lines identifies the key.</a:t>
            </a:r>
            <a:endParaRPr lang="en-US" altLang="zh-CN" sz="2200" dirty="0">
              <a:ea typeface="宋体" panose="02010600030101010101" pitchFamily="2" charset="-122"/>
            </a:endParaRPr>
          </a:p>
        </p:txBody>
      </p:sp>
    </p:spTree>
    <p:extLst>
      <p:ext uri="{BB962C8B-B14F-4D97-AF65-F5344CB8AC3E}">
        <p14:creationId xmlns:p14="http://schemas.microsoft.com/office/powerpoint/2010/main" val="39428830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Applications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 name="Object 8"/>
          <p:cNvGraphicFramePr>
            <a:graphicFrameLocks noChangeAspect="1"/>
          </p:cNvGraphicFramePr>
          <p:nvPr>
            <p:extLst>
              <p:ext uri="{D42A27DB-BD31-4B8C-83A1-F6EECF244321}">
                <p14:modId xmlns:p14="http://schemas.microsoft.com/office/powerpoint/2010/main" val="4115184032"/>
              </p:ext>
            </p:extLst>
          </p:nvPr>
        </p:nvGraphicFramePr>
        <p:xfrm>
          <a:off x="2771800" y="1709595"/>
          <a:ext cx="4392488" cy="5103782"/>
        </p:xfrm>
        <a:graphic>
          <a:graphicData uri="http://schemas.openxmlformats.org/presentationml/2006/ole">
            <mc:AlternateContent xmlns:mc="http://schemas.openxmlformats.org/markup-compatibility/2006">
              <mc:Choice xmlns:v="urn:schemas-microsoft-com:vml" Requires="v">
                <p:oleObj spid="_x0000_s288850" name="CorelDRAW" r:id="rId3" imgW="4867816" imgH="5655137" progId="CorelDRAW.Graphic.13">
                  <p:embed/>
                </p:oleObj>
              </mc:Choice>
              <mc:Fallback>
                <p:oleObj name="CorelDRAW" r:id="rId3" imgW="4867816" imgH="565513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709595"/>
                        <a:ext cx="4392488" cy="51037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18022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200" dirty="0" smtClean="0">
                <a:ea typeface="宋体" panose="02010600030101010101" pitchFamily="2" charset="-122"/>
              </a:rPr>
              <a:t>1</a:t>
            </a:r>
            <a:r>
              <a:rPr lang="en-US" altLang="zh-CN" sz="2200" dirty="0">
                <a:ea typeface="宋体" panose="02010600030101010101" pitchFamily="2" charset="-122"/>
              </a:rPr>
              <a:t>.  The shift register that would be used to delay serial data by  </a:t>
            </a:r>
          </a:p>
          <a:p>
            <a:pPr eaLnBrk="1" hangingPunct="1"/>
            <a:r>
              <a:rPr lang="en-US" altLang="zh-CN" sz="2200" dirty="0">
                <a:ea typeface="宋体" panose="02010600030101010101" pitchFamily="2" charset="-122"/>
              </a:rPr>
              <a:t>    4 clock periods is </a:t>
            </a:r>
          </a:p>
          <a:p>
            <a:pPr eaLnBrk="1" hangingPunct="1">
              <a:spcBef>
                <a:spcPct val="50000"/>
              </a:spcBef>
            </a:pPr>
            <a:r>
              <a:rPr lang="en-US" altLang="zh-CN" sz="2200" dirty="0" smtClean="0">
                <a:ea typeface="宋体" panose="02010600030101010101" pitchFamily="2" charset="-122"/>
              </a:rPr>
              <a:t>	a</a:t>
            </a:r>
            <a:r>
              <a:rPr lang="en-US" altLang="zh-CN" sz="2200" dirty="0">
                <a:ea typeface="宋体" panose="02010600030101010101" pitchFamily="2" charset="-122"/>
              </a:rPr>
              <a:t>.				c. </a:t>
            </a:r>
          </a:p>
          <a:p>
            <a:pPr eaLnBrk="1" hangingPunct="1">
              <a:spcBef>
                <a:spcPct val="50000"/>
              </a:spcBef>
            </a:pPr>
            <a:endParaRPr lang="en-US" altLang="zh-CN" sz="2200" dirty="0">
              <a:ea typeface="宋体" panose="02010600030101010101" pitchFamily="2" charset="-122"/>
            </a:endParaRPr>
          </a:p>
          <a:p>
            <a:pPr eaLnBrk="1" hangingPunct="1">
              <a:spcBef>
                <a:spcPct val="50000"/>
              </a:spcBef>
            </a:pPr>
            <a:endParaRPr lang="en-US" altLang="zh-CN" sz="22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d. </a:t>
            </a:r>
          </a:p>
        </p:txBody>
      </p:sp>
      <p:graphicFrame>
        <p:nvGraphicFramePr>
          <p:cNvPr id="27" name="Object 9"/>
          <p:cNvGraphicFramePr>
            <a:graphicFrameLocks noChangeAspect="1"/>
          </p:cNvGraphicFramePr>
          <p:nvPr/>
        </p:nvGraphicFramePr>
        <p:xfrm>
          <a:off x="2262188" y="2209800"/>
          <a:ext cx="5967412" cy="3122613"/>
        </p:xfrm>
        <a:graphic>
          <a:graphicData uri="http://schemas.openxmlformats.org/presentationml/2006/ole">
            <mc:AlternateContent xmlns:mc="http://schemas.openxmlformats.org/markup-compatibility/2006">
              <mc:Choice xmlns:v="urn:schemas-microsoft-com:vml" Requires="v">
                <p:oleObj spid="_x0000_s112256" name="CorelDRAW" r:id="rId3" imgW="4923964" imgH="2576901" progId="CorelDRAW.Graphic.13">
                  <p:embed/>
                </p:oleObj>
              </mc:Choice>
              <mc:Fallback>
                <p:oleObj name="CorelDRAW" r:id="rId3" imgW="4923964" imgH="257690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88" y="2209800"/>
                        <a:ext cx="5967412" cy="31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Basic Shift Register Functions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39552" y="2348880"/>
            <a:ext cx="7982272" cy="319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10000"/>
              </a:lnSpc>
              <a:spcBef>
                <a:spcPts val="1000"/>
              </a:spcBef>
              <a:buFont typeface="Wingdings" panose="05000000000000000000" pitchFamily="2" charset="2"/>
              <a:buChar char="ü"/>
            </a:pPr>
            <a:r>
              <a:rPr lang="en-US" altLang="zh-CN" sz="2400" dirty="0">
                <a:ea typeface="宋体" panose="02010600030101010101" pitchFamily="2" charset="-122"/>
              </a:rPr>
              <a:t>A register is a digital circuit with two basic functions: </a:t>
            </a:r>
            <a:r>
              <a:rPr lang="en-US" altLang="zh-CN" sz="2400" dirty="0" smtClean="0">
                <a:ea typeface="宋体" panose="02010600030101010101" pitchFamily="2" charset="-122"/>
              </a:rPr>
              <a:t>data </a:t>
            </a:r>
            <a:r>
              <a:rPr lang="en-US" altLang="zh-CN" sz="2400" dirty="0">
                <a:ea typeface="宋体" panose="02010600030101010101" pitchFamily="2" charset="-122"/>
              </a:rPr>
              <a:t>storage and data movement.</a:t>
            </a:r>
          </a:p>
          <a:p>
            <a:pPr marL="342900" indent="-342900">
              <a:lnSpc>
                <a:spcPct val="110000"/>
              </a:lnSpc>
              <a:spcBef>
                <a:spcPts val="1000"/>
              </a:spcBef>
              <a:buFont typeface="Wingdings" panose="05000000000000000000" pitchFamily="2" charset="2"/>
              <a:buChar char="ü"/>
            </a:pPr>
            <a:r>
              <a:rPr lang="en-US" altLang="zh-CN" sz="2400" dirty="0">
                <a:ea typeface="宋体" panose="02010600030101010101" pitchFamily="2" charset="-122"/>
              </a:rPr>
              <a:t>The storage capacity </a:t>
            </a:r>
            <a:r>
              <a:rPr lang="en-US" altLang="zh-CN" sz="2400" dirty="0" smtClean="0">
                <a:ea typeface="宋体" panose="02010600030101010101" pitchFamily="2" charset="-122"/>
              </a:rPr>
              <a:t>of </a:t>
            </a:r>
            <a:r>
              <a:rPr lang="en-US" altLang="zh-CN" sz="2400" dirty="0">
                <a:ea typeface="宋体" panose="02010600030101010101" pitchFamily="2" charset="-122"/>
              </a:rPr>
              <a:t>a register is the total number of bits (1s and 0s) of digital data it can retain.</a:t>
            </a:r>
          </a:p>
          <a:p>
            <a:pPr marL="342900" indent="-342900" algn="just">
              <a:lnSpc>
                <a:spcPct val="110000"/>
              </a:lnSpc>
              <a:spcBef>
                <a:spcPts val="1000"/>
              </a:spcBef>
              <a:buFont typeface="Wingdings" panose="05000000000000000000" pitchFamily="2" charset="2"/>
              <a:buChar char="ü"/>
            </a:pPr>
            <a:r>
              <a:rPr lang="en-US" altLang="zh-CN" sz="2400" dirty="0">
                <a:ea typeface="宋体" panose="02010600030101010101" pitchFamily="2" charset="-122"/>
              </a:rPr>
              <a:t>Each state (FF) in a shift register represents one bit of storage capacity; </a:t>
            </a:r>
            <a:r>
              <a:rPr lang="en-US" altLang="zh-CN" sz="2400" dirty="0" smtClean="0">
                <a:ea typeface="宋体" panose="02010600030101010101" pitchFamily="2" charset="-122"/>
              </a:rPr>
              <a:t>therefore</a:t>
            </a:r>
            <a:r>
              <a:rPr lang="en-US" altLang="zh-CN" sz="2400" dirty="0">
                <a:ea typeface="宋体" panose="02010600030101010101" pitchFamily="2" charset="-122"/>
              </a:rPr>
              <a:t>, the number of states in a register determines its storage capacity.</a:t>
            </a:r>
          </a:p>
        </p:txBody>
      </p:sp>
    </p:spTree>
    <p:extLst>
      <p:ext uri="{BB962C8B-B14F-4D97-AF65-F5344CB8AC3E}">
        <p14:creationId xmlns:p14="http://schemas.microsoft.com/office/powerpoint/2010/main" val="23317491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5000"/>
              </a:spcBef>
            </a:pPr>
            <a:r>
              <a:rPr lang="en-US" altLang="zh-CN" sz="2200" dirty="0">
                <a:ea typeface="宋体" panose="02010600030101010101" pitchFamily="2" charset="-122"/>
              </a:rPr>
              <a:t>2.	The circuit shown is a</a:t>
            </a:r>
          </a:p>
          <a:p>
            <a:pPr eaLnBrk="1" hangingPunct="1">
              <a:spcBef>
                <a:spcPct val="15000"/>
              </a:spcBef>
            </a:pPr>
            <a:r>
              <a:rPr lang="en-US" altLang="zh-CN" sz="2200" dirty="0">
                <a:ea typeface="宋体" panose="02010600030101010101" pitchFamily="2" charset="-122"/>
              </a:rPr>
              <a:t>	a.  serial-in/serial-out shift register 	</a:t>
            </a:r>
          </a:p>
          <a:p>
            <a:pPr eaLnBrk="1" hangingPunct="1">
              <a:spcBef>
                <a:spcPct val="15000"/>
              </a:spcBef>
            </a:pPr>
            <a:r>
              <a:rPr lang="en-US" altLang="zh-CN" sz="2200" dirty="0">
                <a:ea typeface="宋体" panose="02010600030101010101" pitchFamily="2" charset="-122"/>
              </a:rPr>
              <a:t>	b.  serial-in/parallel-out shift register</a:t>
            </a:r>
          </a:p>
          <a:p>
            <a:pPr eaLnBrk="1" hangingPunct="1">
              <a:spcBef>
                <a:spcPct val="15000"/>
              </a:spcBef>
            </a:pPr>
            <a:r>
              <a:rPr lang="en-US" altLang="zh-CN" sz="2200" dirty="0">
                <a:ea typeface="宋体" panose="02010600030101010101" pitchFamily="2" charset="-122"/>
              </a:rPr>
              <a:t>	c.  parallel-in/serial-out shift register</a:t>
            </a:r>
          </a:p>
          <a:p>
            <a:pPr eaLnBrk="1" hangingPunct="1">
              <a:spcBef>
                <a:spcPct val="15000"/>
              </a:spcBef>
            </a:pPr>
            <a:r>
              <a:rPr lang="en-US" altLang="zh-CN" sz="2200" dirty="0">
                <a:ea typeface="宋体" panose="02010600030101010101" pitchFamily="2" charset="-122"/>
              </a:rPr>
              <a:t>	d.  parallel-in/parallel-out shift register</a:t>
            </a:r>
            <a:endParaRPr lang="en-US" altLang="zh-CN" sz="2200" i="1" dirty="0">
              <a:ea typeface="宋体" panose="02010600030101010101" pitchFamily="2" charset="-122"/>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1594874759"/>
              </p:ext>
            </p:extLst>
          </p:nvPr>
        </p:nvGraphicFramePr>
        <p:xfrm>
          <a:off x="1763688" y="3861048"/>
          <a:ext cx="6248400" cy="2862263"/>
        </p:xfrm>
        <a:graphic>
          <a:graphicData uri="http://schemas.openxmlformats.org/presentationml/2006/ole">
            <mc:AlternateContent xmlns:mc="http://schemas.openxmlformats.org/markup-compatibility/2006">
              <mc:Choice xmlns:v="urn:schemas-microsoft-com:vml" Requires="v">
                <p:oleObj spid="_x0000_s289873" name="CorelDRAW" r:id="rId3" imgW="4886249" imgH="2238146" progId="CorelDRAW.Graphic.12">
                  <p:embed/>
                </p:oleObj>
              </mc:Choice>
              <mc:Fallback>
                <p:oleObj name="CorelDRAW" r:id="rId3" imgW="4886249" imgH="2238146"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861048"/>
                        <a:ext cx="62484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51583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5000"/>
              </a:spcBef>
            </a:pPr>
            <a:r>
              <a:rPr lang="en-US" altLang="zh-CN" sz="2200" dirty="0">
                <a:ea typeface="宋体" panose="02010600030101010101" pitchFamily="2" charset="-122"/>
              </a:rPr>
              <a:t>3.	If the </a:t>
            </a:r>
            <a:r>
              <a:rPr lang="en-US" altLang="zh-CN" sz="2200" i="1" dirty="0">
                <a:ea typeface="宋体" panose="02010600030101010101" pitchFamily="2" charset="-122"/>
              </a:rPr>
              <a:t>SHIFT/LOAD</a:t>
            </a:r>
            <a:r>
              <a:rPr lang="en-US" altLang="zh-CN" sz="2200" dirty="0">
                <a:ea typeface="宋体" panose="02010600030101010101" pitchFamily="2" charset="-122"/>
              </a:rPr>
              <a:t> line is HIGH, data</a:t>
            </a:r>
          </a:p>
          <a:p>
            <a:pPr eaLnBrk="1" hangingPunct="1">
              <a:spcBef>
                <a:spcPct val="15000"/>
              </a:spcBef>
            </a:pPr>
            <a:r>
              <a:rPr lang="en-US" altLang="zh-CN" sz="2200" dirty="0">
                <a:ea typeface="宋体" panose="02010600030101010101" pitchFamily="2" charset="-122"/>
              </a:rPr>
              <a:t>	a.  is loaded from </a:t>
            </a:r>
            <a:r>
              <a:rPr lang="en-US" altLang="zh-CN" sz="2200" i="1" dirty="0">
                <a:ea typeface="宋体" panose="02010600030101010101" pitchFamily="2" charset="-122"/>
              </a:rPr>
              <a:t>D</a:t>
            </a:r>
            <a:r>
              <a:rPr lang="en-US" altLang="zh-CN" sz="2200" baseline="-25000" dirty="0">
                <a:ea typeface="宋体" panose="02010600030101010101" pitchFamily="2" charset="-122"/>
              </a:rPr>
              <a:t>0</a:t>
            </a:r>
            <a:r>
              <a:rPr lang="en-US" altLang="zh-CN" sz="2200" dirty="0">
                <a:ea typeface="宋体" panose="02010600030101010101" pitchFamily="2" charset="-122"/>
              </a:rPr>
              <a:t>, </a:t>
            </a:r>
            <a:r>
              <a:rPr lang="en-US" altLang="zh-CN" sz="2200" i="1" dirty="0">
                <a:ea typeface="宋体" panose="02010600030101010101" pitchFamily="2" charset="-122"/>
              </a:rPr>
              <a:t>D</a:t>
            </a:r>
            <a:r>
              <a:rPr lang="en-US" altLang="zh-CN" sz="2200" baseline="-25000" dirty="0">
                <a:ea typeface="宋体" panose="02010600030101010101" pitchFamily="2" charset="-122"/>
              </a:rPr>
              <a:t>1</a:t>
            </a:r>
            <a:r>
              <a:rPr lang="en-US" altLang="zh-CN" sz="2200" dirty="0">
                <a:ea typeface="宋体" panose="02010600030101010101" pitchFamily="2" charset="-122"/>
              </a:rPr>
              <a:t>, </a:t>
            </a:r>
            <a:r>
              <a:rPr lang="en-US" altLang="zh-CN" sz="2200" i="1" dirty="0">
                <a:ea typeface="宋体" panose="02010600030101010101" pitchFamily="2" charset="-122"/>
              </a:rPr>
              <a:t>D</a:t>
            </a:r>
            <a:r>
              <a:rPr lang="en-US" altLang="zh-CN" sz="2200" baseline="-25000" dirty="0">
                <a:ea typeface="宋体" panose="02010600030101010101" pitchFamily="2" charset="-122"/>
              </a:rPr>
              <a:t>2</a:t>
            </a:r>
            <a:r>
              <a:rPr lang="en-US" altLang="zh-CN" sz="2200" dirty="0">
                <a:ea typeface="宋体" panose="02010600030101010101" pitchFamily="2" charset="-122"/>
              </a:rPr>
              <a:t> and </a:t>
            </a:r>
            <a:r>
              <a:rPr lang="en-US" altLang="zh-CN" sz="2200" i="1" dirty="0">
                <a:ea typeface="宋体" panose="02010600030101010101" pitchFamily="2" charset="-122"/>
              </a:rPr>
              <a:t>D</a:t>
            </a:r>
            <a:r>
              <a:rPr lang="en-US" altLang="zh-CN" sz="2200" baseline="-25000" dirty="0">
                <a:ea typeface="宋体" panose="02010600030101010101" pitchFamily="2" charset="-122"/>
              </a:rPr>
              <a:t>3</a:t>
            </a:r>
            <a:r>
              <a:rPr lang="en-US" altLang="zh-CN" sz="2200" dirty="0">
                <a:ea typeface="宋体" panose="02010600030101010101" pitchFamily="2" charset="-122"/>
              </a:rPr>
              <a:t> immediately</a:t>
            </a:r>
          </a:p>
          <a:p>
            <a:pPr eaLnBrk="1" hangingPunct="1">
              <a:spcBef>
                <a:spcPct val="15000"/>
              </a:spcBef>
            </a:pPr>
            <a:r>
              <a:rPr lang="en-US" altLang="zh-CN" sz="2200" dirty="0">
                <a:ea typeface="宋体" panose="02010600030101010101" pitchFamily="2" charset="-122"/>
              </a:rPr>
              <a:t>	b.  is loaded from </a:t>
            </a:r>
            <a:r>
              <a:rPr lang="en-US" altLang="zh-CN" sz="2200" i="1" dirty="0">
                <a:ea typeface="宋体" panose="02010600030101010101" pitchFamily="2" charset="-122"/>
              </a:rPr>
              <a:t>D</a:t>
            </a:r>
            <a:r>
              <a:rPr lang="en-US" altLang="zh-CN" sz="2200" baseline="-25000" dirty="0">
                <a:ea typeface="宋体" panose="02010600030101010101" pitchFamily="2" charset="-122"/>
              </a:rPr>
              <a:t>0</a:t>
            </a:r>
            <a:r>
              <a:rPr lang="en-US" altLang="zh-CN" sz="2200" dirty="0">
                <a:ea typeface="宋体" panose="02010600030101010101" pitchFamily="2" charset="-122"/>
              </a:rPr>
              <a:t>, </a:t>
            </a:r>
            <a:r>
              <a:rPr lang="en-US" altLang="zh-CN" sz="2200" i="1" dirty="0">
                <a:ea typeface="宋体" panose="02010600030101010101" pitchFamily="2" charset="-122"/>
              </a:rPr>
              <a:t>D</a:t>
            </a:r>
            <a:r>
              <a:rPr lang="en-US" altLang="zh-CN" sz="2200" baseline="-25000" dirty="0">
                <a:ea typeface="宋体" panose="02010600030101010101" pitchFamily="2" charset="-122"/>
              </a:rPr>
              <a:t>1</a:t>
            </a:r>
            <a:r>
              <a:rPr lang="en-US" altLang="zh-CN" sz="2200" dirty="0">
                <a:ea typeface="宋体" panose="02010600030101010101" pitchFamily="2" charset="-122"/>
              </a:rPr>
              <a:t>, </a:t>
            </a:r>
            <a:r>
              <a:rPr lang="en-US" altLang="zh-CN" sz="2200" i="1" dirty="0">
                <a:ea typeface="宋体" panose="02010600030101010101" pitchFamily="2" charset="-122"/>
              </a:rPr>
              <a:t>D</a:t>
            </a:r>
            <a:r>
              <a:rPr lang="en-US" altLang="zh-CN" sz="2200" baseline="-25000" dirty="0">
                <a:ea typeface="宋体" panose="02010600030101010101" pitchFamily="2" charset="-122"/>
              </a:rPr>
              <a:t>2</a:t>
            </a:r>
            <a:r>
              <a:rPr lang="en-US" altLang="zh-CN" sz="2200" dirty="0">
                <a:ea typeface="宋体" panose="02010600030101010101" pitchFamily="2" charset="-122"/>
              </a:rPr>
              <a:t> and </a:t>
            </a:r>
            <a:r>
              <a:rPr lang="en-US" altLang="zh-CN" sz="2200" i="1" dirty="0">
                <a:ea typeface="宋体" panose="02010600030101010101" pitchFamily="2" charset="-122"/>
              </a:rPr>
              <a:t>D</a:t>
            </a:r>
            <a:r>
              <a:rPr lang="en-US" altLang="zh-CN" sz="2200" baseline="-25000" dirty="0">
                <a:ea typeface="宋体" panose="02010600030101010101" pitchFamily="2" charset="-122"/>
              </a:rPr>
              <a:t>3</a:t>
            </a:r>
            <a:r>
              <a:rPr lang="en-US" altLang="zh-CN" sz="2200" dirty="0">
                <a:ea typeface="宋体" panose="02010600030101010101" pitchFamily="2" charset="-122"/>
              </a:rPr>
              <a:t> on the next CLK</a:t>
            </a:r>
          </a:p>
          <a:p>
            <a:pPr eaLnBrk="1" hangingPunct="1">
              <a:spcBef>
                <a:spcPct val="15000"/>
              </a:spcBef>
            </a:pPr>
            <a:r>
              <a:rPr lang="en-US" altLang="zh-CN" sz="2200" dirty="0">
                <a:ea typeface="宋体" panose="02010600030101010101" pitchFamily="2" charset="-122"/>
              </a:rPr>
              <a:t>	c.  shifted from left to right on the next CLK</a:t>
            </a:r>
            <a:endParaRPr lang="en-US" altLang="zh-CN" sz="2200" i="1" dirty="0">
              <a:ea typeface="宋体" panose="02010600030101010101" pitchFamily="2" charset="-122"/>
            </a:endParaRPr>
          </a:p>
          <a:p>
            <a:pPr eaLnBrk="1" hangingPunct="1">
              <a:spcBef>
                <a:spcPct val="15000"/>
              </a:spcBef>
            </a:pPr>
            <a:r>
              <a:rPr lang="en-US" altLang="zh-CN" sz="2200" i="1" dirty="0">
                <a:ea typeface="宋体" panose="02010600030101010101" pitchFamily="2" charset="-122"/>
              </a:rPr>
              <a:t>	</a:t>
            </a:r>
            <a:r>
              <a:rPr lang="en-US" altLang="zh-CN" sz="2200" dirty="0">
                <a:ea typeface="宋体" panose="02010600030101010101" pitchFamily="2" charset="-122"/>
              </a:rPr>
              <a:t>d.  shifted from right to left on the next CLK</a:t>
            </a:r>
            <a:endParaRPr lang="en-US" altLang="zh-CN" sz="2200" i="1" dirty="0">
              <a:ea typeface="宋体" panose="02010600030101010101" pitchFamily="2" charset="-122"/>
            </a:endParaRPr>
          </a:p>
        </p:txBody>
      </p:sp>
      <p:sp>
        <p:nvSpPr>
          <p:cNvPr id="7" name="Line 12"/>
          <p:cNvSpPr>
            <a:spLocks noChangeShapeType="1"/>
          </p:cNvSpPr>
          <p:nvPr/>
        </p:nvSpPr>
        <p:spPr bwMode="auto">
          <a:xfrm>
            <a:off x="3419872" y="1916832"/>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 name="Object 9"/>
          <p:cNvGraphicFramePr>
            <a:graphicFrameLocks noChangeAspect="1"/>
          </p:cNvGraphicFramePr>
          <p:nvPr>
            <p:extLst>
              <p:ext uri="{D42A27DB-BD31-4B8C-83A1-F6EECF244321}">
                <p14:modId xmlns:p14="http://schemas.microsoft.com/office/powerpoint/2010/main" val="1886383470"/>
              </p:ext>
            </p:extLst>
          </p:nvPr>
        </p:nvGraphicFramePr>
        <p:xfrm>
          <a:off x="1828800" y="3948955"/>
          <a:ext cx="6096000" cy="2792413"/>
        </p:xfrm>
        <a:graphic>
          <a:graphicData uri="http://schemas.openxmlformats.org/presentationml/2006/ole">
            <mc:AlternateContent xmlns:mc="http://schemas.openxmlformats.org/markup-compatibility/2006">
              <mc:Choice xmlns:v="urn:schemas-microsoft-com:vml" Requires="v">
                <p:oleObj spid="_x0000_s290897" name="CorelDRAW" r:id="rId3" imgW="4886249" imgH="2238146" progId="CorelDRAW.Graphic.12">
                  <p:embed/>
                </p:oleObj>
              </mc:Choice>
              <mc:Fallback>
                <p:oleObj name="CorelDRAW" r:id="rId3" imgW="4886249" imgH="2238146"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948955"/>
                        <a:ext cx="6096000" cy="279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22139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30000"/>
              </a:spcBef>
            </a:pPr>
            <a:r>
              <a:rPr lang="en-US" altLang="zh-CN" sz="2200" dirty="0">
                <a:ea typeface="宋体" panose="02010600030101010101" pitchFamily="2" charset="-122"/>
              </a:rPr>
              <a:t>4.	A 4-bit parallel-in/parallel-out shift register will store data for</a:t>
            </a:r>
          </a:p>
          <a:p>
            <a:pPr algn="just" eaLnBrk="1" hangingPunct="1">
              <a:spcBef>
                <a:spcPct val="30000"/>
              </a:spcBef>
            </a:pPr>
            <a:r>
              <a:rPr lang="en-US" altLang="zh-CN" sz="2200" dirty="0">
                <a:ea typeface="宋体" panose="02010600030101010101" pitchFamily="2" charset="-122"/>
              </a:rPr>
              <a:t>	a.  1 clock period</a:t>
            </a:r>
          </a:p>
          <a:p>
            <a:pPr algn="just" eaLnBrk="1" hangingPunct="1">
              <a:spcBef>
                <a:spcPct val="30000"/>
              </a:spcBef>
            </a:pPr>
            <a:r>
              <a:rPr lang="en-US" altLang="zh-CN" sz="2200" dirty="0">
                <a:ea typeface="宋体" panose="02010600030101010101" pitchFamily="2" charset="-122"/>
              </a:rPr>
              <a:t>	b.  2 clock periods </a:t>
            </a:r>
          </a:p>
          <a:p>
            <a:pPr algn="just" eaLnBrk="1" hangingPunct="1">
              <a:spcBef>
                <a:spcPct val="30000"/>
              </a:spcBef>
            </a:pPr>
            <a:r>
              <a:rPr lang="en-US" altLang="zh-CN" sz="2200" dirty="0">
                <a:ea typeface="宋体" panose="02010600030101010101" pitchFamily="2" charset="-122"/>
              </a:rPr>
              <a:t>	c.  3 clock periods</a:t>
            </a:r>
            <a:endParaRPr lang="en-US" altLang="zh-CN" sz="2200" i="1" dirty="0">
              <a:ea typeface="宋体" panose="02010600030101010101" pitchFamily="2" charset="-122"/>
            </a:endParaRPr>
          </a:p>
          <a:p>
            <a:pPr algn="just" eaLnBrk="1" hangingPunct="1">
              <a:spcBef>
                <a:spcPct val="30000"/>
              </a:spcBef>
            </a:pPr>
            <a:r>
              <a:rPr lang="en-US" altLang="zh-CN" sz="2200" i="1" dirty="0">
                <a:ea typeface="宋体" panose="02010600030101010101" pitchFamily="2" charset="-122"/>
              </a:rPr>
              <a:t>	</a:t>
            </a:r>
            <a:r>
              <a:rPr lang="en-US" altLang="zh-CN" sz="2200" dirty="0">
                <a:ea typeface="宋体" panose="02010600030101010101" pitchFamily="2" charset="-122"/>
              </a:rPr>
              <a:t>d.  4 clock periods</a:t>
            </a:r>
            <a:endParaRPr lang="en-US" altLang="zh-CN" sz="2200" i="1" dirty="0">
              <a:ea typeface="宋体" panose="02010600030101010101" pitchFamily="2" charset="-122"/>
            </a:endParaRPr>
          </a:p>
        </p:txBody>
      </p:sp>
    </p:spTree>
    <p:extLst>
      <p:ext uri="{BB962C8B-B14F-4D97-AF65-F5344CB8AC3E}">
        <p14:creationId xmlns:p14="http://schemas.microsoft.com/office/powerpoint/2010/main" val="479443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panose="02010600030101010101" pitchFamily="2" charset="-122"/>
              </a:rPr>
              <a:t>5. The 74HC164 (shown) has two serial inputs. If data is placed on the </a:t>
            </a:r>
            <a:r>
              <a:rPr lang="en-US" altLang="zh-CN" sz="2200" i="1" dirty="0">
                <a:ea typeface="宋体" panose="02010600030101010101" pitchFamily="2" charset="-122"/>
              </a:rPr>
              <a:t>A</a:t>
            </a:r>
            <a:r>
              <a:rPr lang="en-US" altLang="zh-CN" sz="2200" dirty="0">
                <a:ea typeface="宋体" panose="02010600030101010101" pitchFamily="2" charset="-122"/>
              </a:rPr>
              <a:t> input, the </a:t>
            </a:r>
            <a:r>
              <a:rPr lang="en-US" altLang="zh-CN" sz="2200" i="1" dirty="0">
                <a:ea typeface="宋体" panose="02010600030101010101" pitchFamily="2" charset="-122"/>
              </a:rPr>
              <a:t>B</a:t>
            </a:r>
            <a:r>
              <a:rPr lang="en-US" altLang="zh-CN" sz="2200" dirty="0">
                <a:ea typeface="宋体" panose="02010600030101010101" pitchFamily="2" charset="-122"/>
              </a:rPr>
              <a:t> input </a:t>
            </a:r>
          </a:p>
          <a:p>
            <a:pPr eaLnBrk="1" hangingPunct="1">
              <a:spcBef>
                <a:spcPct val="10000"/>
              </a:spcBef>
            </a:pPr>
            <a:r>
              <a:rPr lang="en-US" altLang="zh-CN" sz="2200" dirty="0">
                <a:ea typeface="宋体" panose="02010600030101010101" pitchFamily="2" charset="-122"/>
              </a:rPr>
              <a:t>	a. could serve as an active LOW enable</a:t>
            </a:r>
            <a:endParaRPr lang="en-US" altLang="zh-CN" sz="2200" baseline="30000" dirty="0">
              <a:ea typeface="宋体" panose="02010600030101010101" pitchFamily="2" charset="-122"/>
            </a:endParaRPr>
          </a:p>
          <a:p>
            <a:pPr eaLnBrk="1" hangingPunct="1">
              <a:spcBef>
                <a:spcPct val="10000"/>
              </a:spcBef>
            </a:pPr>
            <a:r>
              <a:rPr lang="en-US" altLang="zh-CN" sz="2200" dirty="0">
                <a:ea typeface="宋体" panose="02010600030101010101" pitchFamily="2" charset="-122"/>
              </a:rPr>
              <a:t>	b. could serve as an active HIGH enable</a:t>
            </a:r>
          </a:p>
          <a:p>
            <a:pPr eaLnBrk="1" hangingPunct="1">
              <a:spcBef>
                <a:spcPct val="10000"/>
              </a:spcBef>
            </a:pPr>
            <a:r>
              <a:rPr lang="en-US" altLang="zh-CN" sz="2200" dirty="0">
                <a:ea typeface="宋体" panose="02010600030101010101" pitchFamily="2" charset="-122"/>
              </a:rPr>
              <a:t>	c. should be connected to ground</a:t>
            </a:r>
          </a:p>
          <a:p>
            <a:pPr eaLnBrk="1" hangingPunct="1">
              <a:spcBef>
                <a:spcPct val="10000"/>
              </a:spcBef>
            </a:pPr>
            <a:r>
              <a:rPr lang="en-US" altLang="zh-CN" sz="2200" dirty="0">
                <a:ea typeface="宋体" panose="02010600030101010101" pitchFamily="2" charset="-122"/>
              </a:rPr>
              <a:t>	d. should be left open</a:t>
            </a:r>
          </a:p>
        </p:txBody>
      </p:sp>
      <p:graphicFrame>
        <p:nvGraphicFramePr>
          <p:cNvPr id="4" name="Object 6"/>
          <p:cNvGraphicFramePr>
            <a:graphicFrameLocks noChangeAspect="1"/>
          </p:cNvGraphicFramePr>
          <p:nvPr>
            <p:extLst>
              <p:ext uri="{D42A27DB-BD31-4B8C-83A1-F6EECF244321}">
                <p14:modId xmlns:p14="http://schemas.microsoft.com/office/powerpoint/2010/main" val="2608830719"/>
              </p:ext>
            </p:extLst>
          </p:nvPr>
        </p:nvGraphicFramePr>
        <p:xfrm>
          <a:off x="1064568" y="4293096"/>
          <a:ext cx="6634163" cy="2092325"/>
        </p:xfrm>
        <a:graphic>
          <a:graphicData uri="http://schemas.openxmlformats.org/presentationml/2006/ole">
            <mc:AlternateContent xmlns:mc="http://schemas.openxmlformats.org/markup-compatibility/2006">
              <mc:Choice xmlns:v="urn:schemas-microsoft-com:vml" Requires="v">
                <p:oleObj spid="_x0000_s291921" name="CorelDRAW" r:id="rId3" imgW="5036900" imgH="1589512" progId="CorelDRAW.Graphic.13">
                  <p:embed/>
                </p:oleObj>
              </mc:Choice>
              <mc:Fallback>
                <p:oleObj name="CorelDRAW" r:id="rId3" imgW="5036900" imgH="158951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8" y="4293096"/>
                        <a:ext cx="6634163"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p:cNvSpPr>
            <a:spLocks noChangeArrowheads="1"/>
          </p:cNvSpPr>
          <p:nvPr/>
        </p:nvSpPr>
        <p:spPr bwMode="auto">
          <a:xfrm>
            <a:off x="759768" y="4640759"/>
            <a:ext cx="381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7" name="Text Box 8"/>
          <p:cNvSpPr txBox="1">
            <a:spLocks noChangeArrowheads="1"/>
          </p:cNvSpPr>
          <p:nvPr/>
        </p:nvSpPr>
        <p:spPr bwMode="auto">
          <a:xfrm>
            <a:off x="2796531" y="630445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8" name="Text Box 9"/>
          <p:cNvSpPr txBox="1">
            <a:spLocks noChangeArrowheads="1"/>
          </p:cNvSpPr>
          <p:nvPr/>
        </p:nvSpPr>
        <p:spPr bwMode="auto">
          <a:xfrm>
            <a:off x="3466456" y="630445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9" name="Text Box 10"/>
          <p:cNvSpPr txBox="1">
            <a:spLocks noChangeArrowheads="1"/>
          </p:cNvSpPr>
          <p:nvPr/>
        </p:nvSpPr>
        <p:spPr bwMode="auto">
          <a:xfrm>
            <a:off x="4155431" y="630445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0" name="Text Box 11"/>
          <p:cNvSpPr txBox="1">
            <a:spLocks noChangeArrowheads="1"/>
          </p:cNvSpPr>
          <p:nvPr/>
        </p:nvSpPr>
        <p:spPr bwMode="auto">
          <a:xfrm>
            <a:off x="4798368" y="6296521"/>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1" name="Rectangle 12"/>
          <p:cNvSpPr>
            <a:spLocks noChangeArrowheads="1"/>
          </p:cNvSpPr>
          <p:nvPr/>
        </p:nvSpPr>
        <p:spPr bwMode="auto">
          <a:xfrm>
            <a:off x="759768" y="4369296"/>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CLR</a:t>
            </a:r>
            <a:endParaRPr lang="en-US" altLang="zh-CN" sz="1200">
              <a:ea typeface="宋体" panose="02010600030101010101" pitchFamily="2" charset="-122"/>
            </a:endParaRPr>
          </a:p>
        </p:txBody>
      </p:sp>
      <p:sp>
        <p:nvSpPr>
          <p:cNvPr id="12" name="Text Box 13"/>
          <p:cNvSpPr txBox="1">
            <a:spLocks noChangeArrowheads="1"/>
          </p:cNvSpPr>
          <p:nvPr/>
        </p:nvSpPr>
        <p:spPr bwMode="auto">
          <a:xfrm>
            <a:off x="5463531" y="630445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4</a:t>
            </a:r>
          </a:p>
        </p:txBody>
      </p:sp>
      <p:sp>
        <p:nvSpPr>
          <p:cNvPr id="13" name="Text Box 14"/>
          <p:cNvSpPr txBox="1">
            <a:spLocks noChangeArrowheads="1"/>
          </p:cNvSpPr>
          <p:nvPr/>
        </p:nvSpPr>
        <p:spPr bwMode="auto">
          <a:xfrm>
            <a:off x="6133456" y="630445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5</a:t>
            </a:r>
          </a:p>
        </p:txBody>
      </p:sp>
      <p:sp>
        <p:nvSpPr>
          <p:cNvPr id="14" name="Text Box 15"/>
          <p:cNvSpPr txBox="1">
            <a:spLocks noChangeArrowheads="1"/>
          </p:cNvSpPr>
          <p:nvPr/>
        </p:nvSpPr>
        <p:spPr bwMode="auto">
          <a:xfrm>
            <a:off x="6822431" y="6304459"/>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6</a:t>
            </a:r>
          </a:p>
        </p:txBody>
      </p:sp>
      <p:sp>
        <p:nvSpPr>
          <p:cNvPr id="15" name="Text Box 16"/>
          <p:cNvSpPr txBox="1">
            <a:spLocks noChangeArrowheads="1"/>
          </p:cNvSpPr>
          <p:nvPr/>
        </p:nvSpPr>
        <p:spPr bwMode="auto">
          <a:xfrm>
            <a:off x="7465368" y="6296521"/>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16" name="Line 17"/>
          <p:cNvSpPr>
            <a:spLocks noChangeShapeType="1"/>
          </p:cNvSpPr>
          <p:nvPr/>
        </p:nvSpPr>
        <p:spPr bwMode="auto">
          <a:xfrm>
            <a:off x="772468" y="4369296"/>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18"/>
          <p:cNvSpPr>
            <a:spLocks noChangeArrowheads="1"/>
          </p:cNvSpPr>
          <p:nvPr/>
        </p:nvSpPr>
        <p:spPr bwMode="auto">
          <a:xfrm>
            <a:off x="683568" y="4902696"/>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Serial  inputs</a:t>
            </a:r>
            <a:endParaRPr lang="en-US" altLang="zh-CN" sz="1200">
              <a:solidFill>
                <a:srgbClr val="FF0000"/>
              </a:solidFill>
              <a:ea typeface="宋体" panose="02010600030101010101" pitchFamily="2" charset="-122"/>
            </a:endParaRPr>
          </a:p>
        </p:txBody>
      </p:sp>
      <p:sp>
        <p:nvSpPr>
          <p:cNvPr id="18" name="Text Box 19"/>
          <p:cNvSpPr txBox="1">
            <a:spLocks noChangeArrowheads="1"/>
          </p:cNvSpPr>
          <p:nvPr/>
        </p:nvSpPr>
        <p:spPr bwMode="auto">
          <a:xfrm>
            <a:off x="1070918" y="4839196"/>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p>
        </p:txBody>
      </p:sp>
      <p:sp>
        <p:nvSpPr>
          <p:cNvPr id="19" name="Text Box 20"/>
          <p:cNvSpPr txBox="1">
            <a:spLocks noChangeArrowheads="1"/>
          </p:cNvSpPr>
          <p:nvPr/>
        </p:nvSpPr>
        <p:spPr bwMode="auto">
          <a:xfrm>
            <a:off x="1064568" y="5036046"/>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B</a:t>
            </a:r>
          </a:p>
        </p:txBody>
      </p:sp>
    </p:spTree>
    <p:extLst>
      <p:ext uri="{BB962C8B-B14F-4D97-AF65-F5344CB8AC3E}">
        <p14:creationId xmlns:p14="http://schemas.microsoft.com/office/powerpoint/2010/main" val="219890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473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lang="en-US" altLang="zh-CN" sz="2200" dirty="0">
                <a:ea typeface="宋体" panose="02010600030101010101" pitchFamily="2" charset="-122"/>
              </a:rPr>
              <a:t>6.	An advantage of a ring counter over a Johnson counter is that the ring counter </a:t>
            </a:r>
          </a:p>
          <a:p>
            <a:pPr eaLnBrk="1" hangingPunct="1">
              <a:spcBef>
                <a:spcPct val="30000"/>
              </a:spcBef>
            </a:pPr>
            <a:r>
              <a:rPr lang="en-US" altLang="zh-CN" sz="2200" dirty="0" smtClean="0">
                <a:ea typeface="宋体" panose="02010600030101010101" pitchFamily="2" charset="-122"/>
              </a:rPr>
              <a:t>a</a:t>
            </a:r>
            <a:r>
              <a:rPr lang="en-US" altLang="zh-CN" sz="2200" dirty="0">
                <a:ea typeface="宋体" panose="02010600030101010101" pitchFamily="2" charset="-122"/>
              </a:rPr>
              <a:t>.  has more possible states for a given number of flip-flops</a:t>
            </a:r>
          </a:p>
          <a:p>
            <a:pPr eaLnBrk="1" hangingPunct="1">
              <a:spcBef>
                <a:spcPct val="30000"/>
              </a:spcBef>
            </a:pPr>
            <a:r>
              <a:rPr lang="en-US" altLang="zh-CN" sz="2200" dirty="0" smtClean="0">
                <a:ea typeface="宋体" panose="02010600030101010101" pitchFamily="2" charset="-122"/>
              </a:rPr>
              <a:t>b</a:t>
            </a:r>
            <a:r>
              <a:rPr lang="en-US" altLang="zh-CN" sz="2200" dirty="0">
                <a:ea typeface="宋体" panose="02010600030101010101" pitchFamily="2" charset="-122"/>
              </a:rPr>
              <a:t>.  is cleared after each cycle</a:t>
            </a:r>
          </a:p>
          <a:p>
            <a:pPr eaLnBrk="1" hangingPunct="1">
              <a:spcBef>
                <a:spcPct val="30000"/>
              </a:spcBef>
            </a:pPr>
            <a:r>
              <a:rPr lang="en-US" altLang="zh-CN" sz="2200" dirty="0" smtClean="0">
                <a:ea typeface="宋体" panose="02010600030101010101" pitchFamily="2" charset="-122"/>
              </a:rPr>
              <a:t>c</a:t>
            </a:r>
            <a:r>
              <a:rPr lang="en-US" altLang="zh-CN" sz="2200" dirty="0">
                <a:ea typeface="宋体" panose="02010600030101010101" pitchFamily="2" charset="-122"/>
              </a:rPr>
              <a:t>.  allows only one bit to change at a time</a:t>
            </a:r>
            <a:endParaRPr lang="en-US" altLang="zh-CN" sz="2200" i="1" dirty="0">
              <a:ea typeface="宋体" panose="02010600030101010101" pitchFamily="2" charset="-122"/>
            </a:endParaRPr>
          </a:p>
          <a:p>
            <a:pPr marL="457200" indent="-457200" eaLnBrk="1" hangingPunct="1">
              <a:spcBef>
                <a:spcPct val="30000"/>
              </a:spcBef>
              <a:buAutoNum type="alphaLcPeriod" startAt="4"/>
            </a:pPr>
            <a:r>
              <a:rPr lang="en-US" altLang="zh-CN" sz="2200" dirty="0" smtClean="0">
                <a:ea typeface="宋体" panose="02010600030101010101" pitchFamily="2" charset="-122"/>
              </a:rPr>
              <a:t>is </a:t>
            </a:r>
            <a:r>
              <a:rPr lang="en-US" altLang="zh-CN" sz="2200" dirty="0">
                <a:ea typeface="宋体" panose="02010600030101010101" pitchFamily="2" charset="-122"/>
              </a:rPr>
              <a:t>self-decoding </a:t>
            </a:r>
            <a:endParaRPr lang="en-US" altLang="zh-CN" sz="2200" dirty="0" smtClean="0">
              <a:ea typeface="宋体" panose="02010600030101010101" pitchFamily="2" charset="-122"/>
            </a:endParaRPr>
          </a:p>
          <a:p>
            <a:pPr eaLnBrk="1" hangingPunct="1">
              <a:spcBef>
                <a:spcPct val="30000"/>
              </a:spcBef>
            </a:pPr>
            <a:r>
              <a:rPr lang="en-US" altLang="zh-CN" sz="2200" dirty="0">
                <a:ea typeface="宋体" panose="02010600030101010101" pitchFamily="2" charset="-122"/>
              </a:rPr>
              <a:t>7.	A possible sequence for a 4-bit ring counter is</a:t>
            </a:r>
          </a:p>
          <a:p>
            <a:pPr eaLnBrk="1" hangingPunct="1">
              <a:spcBef>
                <a:spcPct val="30000"/>
              </a:spcBef>
            </a:pPr>
            <a:r>
              <a:rPr lang="en-US" altLang="zh-CN" sz="2200" dirty="0">
                <a:ea typeface="宋体" panose="02010600030101010101" pitchFamily="2" charset="-122"/>
              </a:rPr>
              <a:t>	a. … 1111, 1110, 1101 … </a:t>
            </a:r>
          </a:p>
          <a:p>
            <a:pPr eaLnBrk="1" hangingPunct="1">
              <a:spcBef>
                <a:spcPct val="30000"/>
              </a:spcBef>
            </a:pPr>
            <a:r>
              <a:rPr lang="en-US" altLang="zh-CN" sz="2200" dirty="0">
                <a:ea typeface="宋体" panose="02010600030101010101" pitchFamily="2" charset="-122"/>
              </a:rPr>
              <a:t>	b.  … 0000, 0001, 0010 … </a:t>
            </a:r>
          </a:p>
          <a:p>
            <a:pPr eaLnBrk="1" hangingPunct="1">
              <a:spcBef>
                <a:spcPct val="30000"/>
              </a:spcBef>
            </a:pPr>
            <a:r>
              <a:rPr lang="en-US" altLang="zh-CN" sz="2200" dirty="0">
                <a:ea typeface="宋体" panose="02010600030101010101" pitchFamily="2" charset="-122"/>
              </a:rPr>
              <a:t>	c.  … 0001, 0011, 0111 … </a:t>
            </a:r>
            <a:endParaRPr lang="en-US" altLang="zh-CN" sz="2200" i="1" dirty="0">
              <a:ea typeface="宋体" panose="02010600030101010101" pitchFamily="2" charset="-122"/>
            </a:endParaRPr>
          </a:p>
          <a:p>
            <a:pPr eaLnBrk="1" hangingPunct="1">
              <a:spcBef>
                <a:spcPct val="30000"/>
              </a:spcBef>
            </a:pPr>
            <a:r>
              <a:rPr lang="en-US" altLang="zh-CN" sz="2200" i="1" dirty="0">
                <a:ea typeface="宋体" panose="02010600030101010101" pitchFamily="2" charset="-122"/>
              </a:rPr>
              <a:t>	</a:t>
            </a:r>
            <a:r>
              <a:rPr lang="en-US" altLang="zh-CN" sz="2200" dirty="0">
                <a:ea typeface="宋体" panose="02010600030101010101" pitchFamily="2" charset="-122"/>
              </a:rPr>
              <a:t>d. … 1000, 0100, 0010 … </a:t>
            </a:r>
          </a:p>
        </p:txBody>
      </p:sp>
    </p:spTree>
    <p:extLst>
      <p:ext uri="{BB962C8B-B14F-4D97-AF65-F5344CB8AC3E}">
        <p14:creationId xmlns:p14="http://schemas.microsoft.com/office/powerpoint/2010/main" val="957947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lang="en-US" altLang="zh-CN" sz="2200" dirty="0">
                <a:ea typeface="宋体" panose="02010600030101010101" pitchFamily="2" charset="-122"/>
              </a:rPr>
              <a:t>8.	The circuit shown is a</a:t>
            </a:r>
          </a:p>
          <a:p>
            <a:pPr eaLnBrk="1" hangingPunct="1"/>
            <a:r>
              <a:rPr lang="en-US" altLang="zh-CN" sz="2200" dirty="0">
                <a:ea typeface="宋体" panose="02010600030101010101" pitchFamily="2" charset="-122"/>
              </a:rPr>
              <a:t>	a.  serial-in/parallel-out shift register</a:t>
            </a:r>
          </a:p>
          <a:p>
            <a:pPr eaLnBrk="1" hangingPunct="1"/>
            <a:r>
              <a:rPr lang="en-US" altLang="zh-CN" sz="2200" dirty="0">
                <a:ea typeface="宋体" panose="02010600030101010101" pitchFamily="2" charset="-122"/>
              </a:rPr>
              <a:t>	b.  serial-in/serial-out shift register</a:t>
            </a:r>
          </a:p>
          <a:p>
            <a:pPr eaLnBrk="1" hangingPunct="1"/>
            <a:r>
              <a:rPr lang="en-US" altLang="zh-CN" sz="2200" dirty="0">
                <a:ea typeface="宋体" panose="02010600030101010101" pitchFamily="2" charset="-122"/>
              </a:rPr>
              <a:t>	c.  ring counter</a:t>
            </a:r>
            <a:endParaRPr lang="en-US" altLang="zh-CN" sz="2200" i="1" dirty="0">
              <a:ea typeface="宋体" panose="02010600030101010101" pitchFamily="2" charset="-122"/>
            </a:endParaRPr>
          </a:p>
          <a:p>
            <a:pPr eaLnBrk="1" hangingPunct="1"/>
            <a:r>
              <a:rPr lang="en-US" altLang="zh-CN" sz="2200" i="1" dirty="0">
                <a:ea typeface="宋体" panose="02010600030101010101" pitchFamily="2" charset="-122"/>
              </a:rPr>
              <a:t>	</a:t>
            </a:r>
            <a:r>
              <a:rPr lang="en-US" altLang="zh-CN" sz="2200" dirty="0">
                <a:ea typeface="宋体" panose="02010600030101010101" pitchFamily="2" charset="-122"/>
              </a:rPr>
              <a:t>d.  Johnson </a:t>
            </a:r>
            <a:r>
              <a:rPr lang="en-US" altLang="zh-CN" sz="2200" dirty="0" smtClean="0">
                <a:ea typeface="宋体" panose="02010600030101010101" pitchFamily="2" charset="-122"/>
              </a:rPr>
              <a:t>counter</a:t>
            </a:r>
            <a:endParaRPr lang="en-US" altLang="zh-CN" sz="2200" dirty="0">
              <a:ea typeface="宋体" panose="02010600030101010101" pitchFamily="2" charset="-122"/>
            </a:endParaRPr>
          </a:p>
        </p:txBody>
      </p:sp>
      <p:graphicFrame>
        <p:nvGraphicFramePr>
          <p:cNvPr id="4" name="Object 8"/>
          <p:cNvGraphicFramePr>
            <a:graphicFrameLocks noChangeAspect="1"/>
          </p:cNvGraphicFramePr>
          <p:nvPr>
            <p:extLst>
              <p:ext uri="{D42A27DB-BD31-4B8C-83A1-F6EECF244321}">
                <p14:modId xmlns:p14="http://schemas.microsoft.com/office/powerpoint/2010/main" val="1356740765"/>
              </p:ext>
            </p:extLst>
          </p:nvPr>
        </p:nvGraphicFramePr>
        <p:xfrm>
          <a:off x="2025352" y="3858542"/>
          <a:ext cx="5715000" cy="2090738"/>
        </p:xfrm>
        <a:graphic>
          <a:graphicData uri="http://schemas.openxmlformats.org/presentationml/2006/ole">
            <mc:AlternateContent xmlns:mc="http://schemas.openxmlformats.org/markup-compatibility/2006">
              <mc:Choice xmlns:v="urn:schemas-microsoft-com:vml" Requires="v">
                <p:oleObj spid="_x0000_s293967" name="CorelDRAW" r:id="rId3" imgW="3415894" imgH="1250899" progId="CorelDRAW.Graphic.12">
                  <p:embed/>
                </p:oleObj>
              </mc:Choice>
              <mc:Fallback>
                <p:oleObj name="CorelDRAW" r:id="rId3" imgW="3415894" imgH="1250899"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352" y="3858542"/>
                        <a:ext cx="571500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3487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zh-CN" sz="2200" dirty="0">
                <a:ea typeface="宋体" panose="02010600030101010101" pitchFamily="2" charset="-122"/>
              </a:rPr>
              <a:t>9. Assume serial data is applied to the 8-bit shift register </a:t>
            </a:r>
          </a:p>
          <a:p>
            <a:pPr algn="just" eaLnBrk="1" hangingPunct="1"/>
            <a:r>
              <a:rPr lang="en-US" altLang="zh-CN" sz="2200" dirty="0">
                <a:ea typeface="宋体" panose="02010600030101010101" pitchFamily="2" charset="-122"/>
              </a:rPr>
              <a:t>     shown. The clock frequency is 20 </a:t>
            </a:r>
            <a:r>
              <a:rPr lang="en-US" altLang="zh-CN" sz="2200" dirty="0" err="1">
                <a:ea typeface="宋体" panose="02010600030101010101" pitchFamily="2" charset="-122"/>
              </a:rPr>
              <a:t>MHz.</a:t>
            </a:r>
            <a:r>
              <a:rPr lang="en-US" altLang="zh-CN" sz="2200" dirty="0">
                <a:ea typeface="宋体" panose="02010600030101010101" pitchFamily="2" charset="-122"/>
              </a:rPr>
              <a:t> The first data bit     </a:t>
            </a:r>
          </a:p>
          <a:p>
            <a:pPr algn="just" eaLnBrk="1" hangingPunct="1"/>
            <a:r>
              <a:rPr lang="en-US" altLang="zh-CN" sz="2200" dirty="0">
                <a:ea typeface="宋体" panose="02010600030101010101" pitchFamily="2" charset="-122"/>
              </a:rPr>
              <a:t>     will show up at the output in </a:t>
            </a:r>
          </a:p>
          <a:p>
            <a:pPr algn="just" eaLnBrk="1" hangingPunct="1"/>
            <a:r>
              <a:rPr lang="en-US" altLang="zh-CN" sz="2200" dirty="0">
                <a:ea typeface="宋体" panose="02010600030101010101" pitchFamily="2" charset="-122"/>
              </a:rPr>
              <a:t>	a. 50 ns</a:t>
            </a:r>
            <a:endParaRPr lang="en-US" altLang="zh-CN" sz="2200" baseline="30000" dirty="0">
              <a:ea typeface="宋体" panose="02010600030101010101" pitchFamily="2" charset="-122"/>
            </a:endParaRPr>
          </a:p>
          <a:p>
            <a:pPr algn="just" eaLnBrk="1" hangingPunct="1"/>
            <a:r>
              <a:rPr lang="en-US" altLang="zh-CN" sz="2200" dirty="0">
                <a:ea typeface="宋体" panose="02010600030101010101" pitchFamily="2" charset="-122"/>
              </a:rPr>
              <a:t>	b. 200 ns</a:t>
            </a:r>
          </a:p>
          <a:p>
            <a:pPr algn="just" eaLnBrk="1" hangingPunct="1"/>
            <a:r>
              <a:rPr lang="en-US" altLang="zh-CN" sz="2200" dirty="0">
                <a:ea typeface="宋体" panose="02010600030101010101" pitchFamily="2" charset="-122"/>
              </a:rPr>
              <a:t>	c. 400 ns</a:t>
            </a:r>
          </a:p>
          <a:p>
            <a:pPr algn="just" eaLnBrk="1" hangingPunct="1"/>
            <a:r>
              <a:rPr lang="en-US" altLang="zh-CN" sz="2200" dirty="0">
                <a:ea typeface="宋体" panose="02010600030101010101" pitchFamily="2" charset="-122"/>
              </a:rPr>
              <a:t>	d. 800 ns</a:t>
            </a:r>
          </a:p>
        </p:txBody>
      </p:sp>
      <p:graphicFrame>
        <p:nvGraphicFramePr>
          <p:cNvPr id="6" name="Object 6"/>
          <p:cNvGraphicFramePr>
            <a:graphicFrameLocks noChangeAspect="1"/>
          </p:cNvGraphicFramePr>
          <p:nvPr>
            <p:extLst>
              <p:ext uri="{D42A27DB-BD31-4B8C-83A1-F6EECF244321}">
                <p14:modId xmlns:p14="http://schemas.microsoft.com/office/powerpoint/2010/main" val="2391869667"/>
              </p:ext>
            </p:extLst>
          </p:nvPr>
        </p:nvGraphicFramePr>
        <p:xfrm>
          <a:off x="1590253" y="4437112"/>
          <a:ext cx="5934075" cy="1098550"/>
        </p:xfrm>
        <a:graphic>
          <a:graphicData uri="http://schemas.openxmlformats.org/presentationml/2006/ole">
            <mc:AlternateContent xmlns:mc="http://schemas.openxmlformats.org/markup-compatibility/2006">
              <mc:Choice xmlns:v="urn:schemas-microsoft-com:vml" Requires="v">
                <p:oleObj spid="_x0000_s294990" name="CorelDRAW" r:id="rId3" imgW="3181470" imgH="588467" progId="CorelDRAW.Graphic.13">
                  <p:embed/>
                </p:oleObj>
              </mc:Choice>
              <mc:Fallback>
                <p:oleObj name="CorelDRAW" r:id="rId3" imgW="3181470" imgH="58846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253" y="4437112"/>
                        <a:ext cx="593407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6587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panose="02010600030101010101" pitchFamily="2" charset="-122"/>
              </a:rPr>
              <a:t>10. For transmission, data from a UART is sent in</a:t>
            </a:r>
          </a:p>
          <a:p>
            <a:pPr eaLnBrk="1" hangingPunct="1">
              <a:spcBef>
                <a:spcPct val="50000"/>
              </a:spcBef>
            </a:pPr>
            <a:r>
              <a:rPr lang="en-US" altLang="zh-CN" sz="2200" dirty="0">
                <a:ea typeface="宋体" panose="02010600030101010101" pitchFamily="2" charset="-122"/>
              </a:rPr>
              <a:t>	a. asynchronous serial form</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synchronous parallel form</a:t>
            </a:r>
          </a:p>
          <a:p>
            <a:pPr eaLnBrk="1" hangingPunct="1">
              <a:spcBef>
                <a:spcPct val="50000"/>
              </a:spcBef>
            </a:pPr>
            <a:r>
              <a:rPr lang="en-US" altLang="zh-CN" sz="2200" dirty="0">
                <a:ea typeface="宋体" panose="02010600030101010101" pitchFamily="2" charset="-122"/>
              </a:rPr>
              <a:t>	c. can be either of the above</a:t>
            </a:r>
          </a:p>
          <a:p>
            <a:pPr eaLnBrk="1" hangingPunct="1">
              <a:spcBef>
                <a:spcPct val="50000"/>
              </a:spcBef>
            </a:pPr>
            <a:r>
              <a:rPr lang="en-US" altLang="zh-CN" sz="2200" dirty="0">
                <a:ea typeface="宋体" panose="02010600030101010101" pitchFamily="2" charset="-122"/>
              </a:rPr>
              <a:t>	d. none of the above</a:t>
            </a:r>
          </a:p>
        </p:txBody>
      </p:sp>
    </p:spTree>
    <p:extLst>
      <p:ext uri="{BB962C8B-B14F-4D97-AF65-F5344CB8AC3E}">
        <p14:creationId xmlns:p14="http://schemas.microsoft.com/office/powerpoint/2010/main" val="26170484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dirty="0" smtClean="0"/>
              <a:t>Assignment 10 (</a:t>
            </a:r>
            <a:r>
              <a:rPr lang="en-US" altLang="zh-TW" dirty="0">
                <a:solidFill>
                  <a:srgbClr val="FF0000"/>
                </a:solidFill>
                <a:ea typeface="PMingLiU" pitchFamily="18" charset="-120"/>
              </a:rPr>
              <a:t>Due on </a:t>
            </a:r>
            <a:r>
              <a:rPr lang="en-US" altLang="zh-TW" dirty="0" smtClean="0">
                <a:solidFill>
                  <a:srgbClr val="FF0000"/>
                </a:solidFill>
                <a:ea typeface="PMingLiU" pitchFamily="18" charset="-120"/>
              </a:rPr>
              <a:t>19 May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PP.355</a:t>
            </a:r>
          </a:p>
          <a:p>
            <a:pPr marL="0" indent="0">
              <a:buNone/>
              <a:defRPr/>
            </a:pPr>
            <a:r>
              <a:rPr lang="en-US" altLang="zh-CN" dirty="0">
                <a:ea typeface="宋体" pitchFamily="2" charset="-122"/>
              </a:rPr>
              <a:t> </a:t>
            </a:r>
            <a:r>
              <a:rPr lang="en-US" altLang="zh-CN" dirty="0" smtClean="0">
                <a:ea typeface="宋体" pitchFamily="2" charset="-122"/>
              </a:rPr>
              <a:t>    </a:t>
            </a:r>
            <a:r>
              <a:rPr lang="en-US" altLang="zh-CN" dirty="0" smtClean="0">
                <a:ea typeface="宋体" pitchFamily="2" charset="-122"/>
              </a:rPr>
              <a:t>3,4,14</a:t>
            </a:r>
            <a:endParaRPr lang="en-US" altLang="zh-CN" dirty="0" smtClean="0">
              <a:ea typeface="宋体" pitchFamily="2" charset="-122"/>
            </a:endParaRPr>
          </a:p>
        </p:txBody>
      </p:sp>
    </p:spTree>
    <p:extLst>
      <p:ext uri="{BB962C8B-B14F-4D97-AF65-F5344CB8AC3E}">
        <p14:creationId xmlns:p14="http://schemas.microsoft.com/office/powerpoint/2010/main" val="3287849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Basic Shift Register Operations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827584" y="2276872"/>
            <a:ext cx="7982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panose="02010600030101010101" pitchFamily="2" charset="-122"/>
              </a:rPr>
              <a:t>A shift register is an arrangement of  flip-flops with important applications in storage and movement of data. Some basic data movements are illustrated here. </a:t>
            </a:r>
          </a:p>
        </p:txBody>
      </p:sp>
      <p:graphicFrame>
        <p:nvGraphicFramePr>
          <p:cNvPr id="7" name="Object 31"/>
          <p:cNvGraphicFramePr>
            <a:graphicFrameLocks noChangeAspect="1"/>
          </p:cNvGraphicFramePr>
          <p:nvPr>
            <p:extLst>
              <p:ext uri="{D42A27DB-BD31-4B8C-83A1-F6EECF244321}">
                <p14:modId xmlns:p14="http://schemas.microsoft.com/office/powerpoint/2010/main" val="1277502780"/>
              </p:ext>
            </p:extLst>
          </p:nvPr>
        </p:nvGraphicFramePr>
        <p:xfrm>
          <a:off x="1509192" y="3583706"/>
          <a:ext cx="6467475" cy="2536825"/>
        </p:xfrm>
        <a:graphic>
          <a:graphicData uri="http://schemas.openxmlformats.org/presentationml/2006/ole">
            <mc:AlternateContent xmlns:mc="http://schemas.openxmlformats.org/markup-compatibility/2006">
              <mc:Choice xmlns:v="urn:schemas-microsoft-com:vml" Requires="v">
                <p:oleObj spid="_x0000_s271470" name="CorelDRAW" r:id="rId3" imgW="4705791" imgH="1844406" progId="CorelDRAW.Graphic.13">
                  <p:embed/>
                </p:oleObj>
              </mc:Choice>
              <mc:Fallback>
                <p:oleObj name="CorelDRAW" r:id="rId3" imgW="4705791" imgH="184440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192" y="3583706"/>
                        <a:ext cx="646747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2"/>
          <p:cNvSpPr txBox="1">
            <a:spLocks noChangeArrowheads="1"/>
          </p:cNvSpPr>
          <p:nvPr/>
        </p:nvSpPr>
        <p:spPr bwMode="auto">
          <a:xfrm>
            <a:off x="899592" y="3964706"/>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9" name="Text Box 33"/>
          <p:cNvSpPr txBox="1">
            <a:spLocks noChangeArrowheads="1"/>
          </p:cNvSpPr>
          <p:nvPr/>
        </p:nvSpPr>
        <p:spPr bwMode="auto">
          <a:xfrm>
            <a:off x="5547792" y="3964706"/>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10" name="Text Box 34"/>
          <p:cNvSpPr txBox="1">
            <a:spLocks noChangeArrowheads="1"/>
          </p:cNvSpPr>
          <p:nvPr/>
        </p:nvSpPr>
        <p:spPr bwMode="auto">
          <a:xfrm>
            <a:off x="6462192" y="3331294"/>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11" name="Text Box 35"/>
          <p:cNvSpPr txBox="1">
            <a:spLocks noChangeArrowheads="1"/>
          </p:cNvSpPr>
          <p:nvPr/>
        </p:nvSpPr>
        <p:spPr bwMode="auto">
          <a:xfrm>
            <a:off x="3337992" y="4779094"/>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12" name="Text Box 36"/>
          <p:cNvSpPr txBox="1">
            <a:spLocks noChangeArrowheads="1"/>
          </p:cNvSpPr>
          <p:nvPr/>
        </p:nvSpPr>
        <p:spPr bwMode="auto">
          <a:xfrm>
            <a:off x="899592" y="5412506"/>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13" name="Text Box 37"/>
          <p:cNvSpPr txBox="1">
            <a:spLocks noChangeArrowheads="1"/>
          </p:cNvSpPr>
          <p:nvPr/>
        </p:nvSpPr>
        <p:spPr bwMode="auto">
          <a:xfrm>
            <a:off x="2847455" y="3964706"/>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14" name="Text Box 38"/>
          <p:cNvSpPr txBox="1">
            <a:spLocks noChangeArrowheads="1"/>
          </p:cNvSpPr>
          <p:nvPr/>
        </p:nvSpPr>
        <p:spPr bwMode="auto">
          <a:xfrm>
            <a:off x="3566592" y="3964706"/>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15" name="Text Box 39"/>
          <p:cNvSpPr txBox="1">
            <a:spLocks noChangeArrowheads="1"/>
          </p:cNvSpPr>
          <p:nvPr/>
        </p:nvSpPr>
        <p:spPr bwMode="auto">
          <a:xfrm>
            <a:off x="7452792" y="3964706"/>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16" name="Text Box 40"/>
          <p:cNvSpPr txBox="1">
            <a:spLocks noChangeArrowheads="1"/>
          </p:cNvSpPr>
          <p:nvPr/>
        </p:nvSpPr>
        <p:spPr bwMode="auto">
          <a:xfrm>
            <a:off x="1867967" y="6055444"/>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17" name="Text Box 41"/>
          <p:cNvSpPr txBox="1">
            <a:spLocks noChangeArrowheads="1"/>
          </p:cNvSpPr>
          <p:nvPr/>
        </p:nvSpPr>
        <p:spPr bwMode="auto">
          <a:xfrm>
            <a:off x="3337992" y="6052269"/>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18" name="Text Box 42"/>
          <p:cNvSpPr txBox="1">
            <a:spLocks noChangeArrowheads="1"/>
          </p:cNvSpPr>
          <p:nvPr/>
        </p:nvSpPr>
        <p:spPr bwMode="auto">
          <a:xfrm>
            <a:off x="1356792" y="4345706"/>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in/shift right/serial out</a:t>
            </a:r>
          </a:p>
        </p:txBody>
      </p:sp>
      <p:sp>
        <p:nvSpPr>
          <p:cNvPr id="20" name="Text Box 43"/>
          <p:cNvSpPr txBox="1">
            <a:spLocks noChangeArrowheads="1"/>
          </p:cNvSpPr>
          <p:nvPr/>
        </p:nvSpPr>
        <p:spPr bwMode="auto">
          <a:xfrm>
            <a:off x="3947592" y="4345706"/>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in/shift left/serial out</a:t>
            </a:r>
          </a:p>
        </p:txBody>
      </p:sp>
      <p:sp>
        <p:nvSpPr>
          <p:cNvPr id="21" name="Text Box 44"/>
          <p:cNvSpPr txBox="1">
            <a:spLocks noChangeArrowheads="1"/>
          </p:cNvSpPr>
          <p:nvPr/>
        </p:nvSpPr>
        <p:spPr bwMode="auto">
          <a:xfrm>
            <a:off x="6157392" y="4345706"/>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Parallel in/serial out</a:t>
            </a:r>
          </a:p>
        </p:txBody>
      </p:sp>
      <p:sp>
        <p:nvSpPr>
          <p:cNvPr id="22" name="Text Box 45"/>
          <p:cNvSpPr txBox="1">
            <a:spLocks noChangeArrowheads="1"/>
          </p:cNvSpPr>
          <p:nvPr/>
        </p:nvSpPr>
        <p:spPr bwMode="auto">
          <a:xfrm>
            <a:off x="3033192" y="6250706"/>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Parallel in/parallel out</a:t>
            </a:r>
          </a:p>
        </p:txBody>
      </p:sp>
      <p:sp>
        <p:nvSpPr>
          <p:cNvPr id="23" name="Text Box 46"/>
          <p:cNvSpPr txBox="1">
            <a:spLocks noChangeArrowheads="1"/>
          </p:cNvSpPr>
          <p:nvPr/>
        </p:nvSpPr>
        <p:spPr bwMode="auto">
          <a:xfrm>
            <a:off x="1585392" y="6250706"/>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in/parallel out</a:t>
            </a:r>
          </a:p>
        </p:txBody>
      </p:sp>
      <p:sp>
        <p:nvSpPr>
          <p:cNvPr id="24" name="Text Box 47"/>
          <p:cNvSpPr txBox="1">
            <a:spLocks noChangeArrowheads="1"/>
          </p:cNvSpPr>
          <p:nvPr/>
        </p:nvSpPr>
        <p:spPr bwMode="auto">
          <a:xfrm>
            <a:off x="5166792" y="6204669"/>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Rotate right</a:t>
            </a:r>
          </a:p>
        </p:txBody>
      </p:sp>
      <p:sp>
        <p:nvSpPr>
          <p:cNvPr id="25" name="Text Box 48"/>
          <p:cNvSpPr txBox="1">
            <a:spLocks noChangeArrowheads="1"/>
          </p:cNvSpPr>
          <p:nvPr/>
        </p:nvSpPr>
        <p:spPr bwMode="auto">
          <a:xfrm>
            <a:off x="6843192" y="6204669"/>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Rotate left</a:t>
            </a:r>
          </a:p>
        </p:txBody>
      </p:sp>
    </p:spTree>
    <p:extLst>
      <p:ext uri="{BB962C8B-B14F-4D97-AF65-F5344CB8AC3E}">
        <p14:creationId xmlns:p14="http://schemas.microsoft.com/office/powerpoint/2010/main" val="88321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1+#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Serial-in/Serial </a:t>
            </a:r>
            <a:r>
              <a:rPr lang="en-US" altLang="zh-CN" b="1" dirty="0">
                <a:ea typeface="宋体" charset="-122"/>
              </a:rPr>
              <a:t>out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827584" y="2276872"/>
            <a:ext cx="79822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400" dirty="0">
                <a:ea typeface="宋体" panose="02010600030101010101" pitchFamily="2" charset="-122"/>
              </a:rPr>
              <a:t>The serial in/serial out shift register accepts data serially- that is, one bit at a time on a single </a:t>
            </a:r>
            <a:r>
              <a:rPr lang="en-US" altLang="zh-CN" sz="2400" dirty="0" smtClean="0">
                <a:ea typeface="宋体" panose="02010600030101010101" pitchFamily="2" charset="-122"/>
              </a:rPr>
              <a:t>line. </a:t>
            </a:r>
          </a:p>
          <a:p>
            <a:pPr algn="just"/>
            <a:r>
              <a:rPr lang="en-US" altLang="zh-CN" sz="2400" dirty="0" smtClean="0">
                <a:ea typeface="宋体" panose="02010600030101010101" pitchFamily="2" charset="-122"/>
              </a:rPr>
              <a:t>It </a:t>
            </a:r>
            <a:r>
              <a:rPr lang="en-US" altLang="zh-CN" sz="2400" dirty="0">
                <a:ea typeface="宋体" panose="02010600030101010101" pitchFamily="2" charset="-122"/>
              </a:rPr>
              <a:t>produces the stored information on its output also in serial </a:t>
            </a:r>
            <a:r>
              <a:rPr lang="en-US" altLang="zh-CN" sz="2400" dirty="0" smtClean="0">
                <a:ea typeface="宋体" panose="02010600030101010101" pitchFamily="2" charset="-122"/>
              </a:rPr>
              <a:t>form.</a:t>
            </a:r>
            <a:endParaRPr lang="en-US" altLang="zh-CN" sz="2400" dirty="0">
              <a:ea typeface="宋体" panose="02010600030101010101" pitchFamily="2" charset="-122"/>
            </a:endParaRPr>
          </a:p>
        </p:txBody>
      </p:sp>
      <p:graphicFrame>
        <p:nvGraphicFramePr>
          <p:cNvPr id="27" name="Object 27"/>
          <p:cNvGraphicFramePr>
            <a:graphicFrameLocks noChangeAspect="1"/>
          </p:cNvGraphicFramePr>
          <p:nvPr>
            <p:extLst>
              <p:ext uri="{D42A27DB-BD31-4B8C-83A1-F6EECF244321}">
                <p14:modId xmlns:p14="http://schemas.microsoft.com/office/powerpoint/2010/main" val="1162217270"/>
              </p:ext>
            </p:extLst>
          </p:nvPr>
        </p:nvGraphicFramePr>
        <p:xfrm>
          <a:off x="992832" y="4318372"/>
          <a:ext cx="7467600" cy="1787525"/>
        </p:xfrm>
        <a:graphic>
          <a:graphicData uri="http://schemas.openxmlformats.org/presentationml/2006/ole">
            <mc:AlternateContent xmlns:mc="http://schemas.openxmlformats.org/markup-compatibility/2006">
              <mc:Choice xmlns:v="urn:schemas-microsoft-com:vml" Requires="v">
                <p:oleObj spid="_x0000_s274046" name="CorelDRAW" r:id="rId3" imgW="4215384" imgH="1009802" progId="CorelDRAW.Graphic.12">
                  <p:embed/>
                </p:oleObj>
              </mc:Choice>
              <mc:Fallback>
                <p:oleObj name="CorelDRAW" r:id="rId3" imgW="4215384" imgH="100980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832" y="4318372"/>
                        <a:ext cx="746760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 Box 29"/>
          <p:cNvSpPr txBox="1">
            <a:spLocks noChangeArrowheads="1"/>
          </p:cNvSpPr>
          <p:nvPr/>
        </p:nvSpPr>
        <p:spPr bwMode="auto">
          <a:xfrm>
            <a:off x="1526232" y="4381872"/>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nvGrpSpPr>
          <p:cNvPr id="29" name="Group 30"/>
          <p:cNvGrpSpPr>
            <a:grpSpLocks/>
          </p:cNvGrpSpPr>
          <p:nvPr/>
        </p:nvGrpSpPr>
        <p:grpSpPr bwMode="auto">
          <a:xfrm>
            <a:off x="1602432" y="4077072"/>
            <a:ext cx="1447800" cy="671513"/>
            <a:chOff x="912" y="2448"/>
            <a:chExt cx="912" cy="423"/>
          </a:xfrm>
        </p:grpSpPr>
        <p:graphicFrame>
          <p:nvGraphicFramePr>
            <p:cNvPr id="30" name="Object 31"/>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74047" name="CorelDRAW" r:id="rId5" imgW="1197254" imgH="542544" progId="CorelDRAW.Graphic.12">
                    <p:embed/>
                  </p:oleObj>
                </mc:Choice>
                <mc:Fallback>
                  <p:oleObj name="CorelDRAW" r:id="rId5" imgW="1197254" imgH="542544"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32"/>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32" name="Group 33"/>
          <p:cNvGrpSpPr>
            <a:grpSpLocks/>
          </p:cNvGrpSpPr>
          <p:nvPr/>
        </p:nvGrpSpPr>
        <p:grpSpPr bwMode="auto">
          <a:xfrm>
            <a:off x="2821632" y="4077072"/>
            <a:ext cx="1447800" cy="671513"/>
            <a:chOff x="912" y="2448"/>
            <a:chExt cx="912" cy="423"/>
          </a:xfrm>
        </p:grpSpPr>
        <p:graphicFrame>
          <p:nvGraphicFramePr>
            <p:cNvPr id="33" name="Object 34"/>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74048" name="CorelDRAW" r:id="rId7" imgW="1197254" imgH="542544" progId="CorelDRAW.Graphic.12">
                    <p:embed/>
                  </p:oleObj>
                </mc:Choice>
                <mc:Fallback>
                  <p:oleObj name="CorelDRAW" r:id="rId7" imgW="1197254" imgH="542544"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 Box 35"/>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35" name="Group 36"/>
          <p:cNvGrpSpPr>
            <a:grpSpLocks/>
          </p:cNvGrpSpPr>
          <p:nvPr/>
        </p:nvGrpSpPr>
        <p:grpSpPr bwMode="auto">
          <a:xfrm>
            <a:off x="4040832" y="4077072"/>
            <a:ext cx="1447800" cy="671513"/>
            <a:chOff x="912" y="2448"/>
            <a:chExt cx="912" cy="423"/>
          </a:xfrm>
        </p:grpSpPr>
        <p:graphicFrame>
          <p:nvGraphicFramePr>
            <p:cNvPr id="37" name="Object 37"/>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74049" name="CorelDRAW" r:id="rId8" imgW="1197254" imgH="542544" progId="CorelDRAW.Graphic.12">
                    <p:embed/>
                  </p:oleObj>
                </mc:Choice>
                <mc:Fallback>
                  <p:oleObj name="CorelDRAW" r:id="rId8" imgW="1197254" imgH="542544"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38"/>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39" name="Group 39"/>
          <p:cNvGrpSpPr>
            <a:grpSpLocks/>
          </p:cNvGrpSpPr>
          <p:nvPr/>
        </p:nvGrpSpPr>
        <p:grpSpPr bwMode="auto">
          <a:xfrm>
            <a:off x="5260032" y="4077072"/>
            <a:ext cx="1447800" cy="671513"/>
            <a:chOff x="912" y="2448"/>
            <a:chExt cx="912" cy="423"/>
          </a:xfrm>
        </p:grpSpPr>
        <p:graphicFrame>
          <p:nvGraphicFramePr>
            <p:cNvPr id="40" name="Object 40"/>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74050" name="CorelDRAW" r:id="rId9" imgW="1197254" imgH="542544" progId="CorelDRAW.Graphic.12">
                    <p:embed/>
                  </p:oleObj>
                </mc:Choice>
                <mc:Fallback>
                  <p:oleObj name="CorelDRAW" r:id="rId9" imgW="1197254" imgH="542544"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Text Box 41"/>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42" name="Group 42"/>
          <p:cNvGrpSpPr>
            <a:grpSpLocks/>
          </p:cNvGrpSpPr>
          <p:nvPr/>
        </p:nvGrpSpPr>
        <p:grpSpPr bwMode="auto">
          <a:xfrm>
            <a:off x="6479232" y="4077072"/>
            <a:ext cx="1447800" cy="671513"/>
            <a:chOff x="912" y="2448"/>
            <a:chExt cx="912" cy="423"/>
          </a:xfrm>
        </p:grpSpPr>
        <p:graphicFrame>
          <p:nvGraphicFramePr>
            <p:cNvPr id="43" name="Object 43"/>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74051" name="CorelDRAW" r:id="rId10" imgW="1197254" imgH="542544" progId="CorelDRAW.Graphic.12">
                    <p:embed/>
                  </p:oleObj>
                </mc:Choice>
                <mc:Fallback>
                  <p:oleObj name="CorelDRAW" r:id="rId10" imgW="1197254" imgH="542544"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Text Box 44"/>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45" name="Group 45"/>
          <p:cNvGrpSpPr>
            <a:grpSpLocks/>
          </p:cNvGrpSpPr>
          <p:nvPr/>
        </p:nvGrpSpPr>
        <p:grpSpPr bwMode="auto">
          <a:xfrm>
            <a:off x="688032" y="5637585"/>
            <a:ext cx="919163" cy="679450"/>
            <a:chOff x="336" y="3431"/>
            <a:chExt cx="579" cy="428"/>
          </a:xfrm>
        </p:grpSpPr>
        <p:pic>
          <p:nvPicPr>
            <p:cNvPr id="46" name="Picture 46" descr="MCDD00016_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47"/>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48" name="Group 48"/>
          <p:cNvGrpSpPr>
            <a:grpSpLocks/>
          </p:cNvGrpSpPr>
          <p:nvPr/>
        </p:nvGrpSpPr>
        <p:grpSpPr bwMode="auto">
          <a:xfrm>
            <a:off x="688032" y="5607422"/>
            <a:ext cx="919163" cy="679450"/>
            <a:chOff x="336" y="3431"/>
            <a:chExt cx="579" cy="428"/>
          </a:xfrm>
        </p:grpSpPr>
        <p:pic>
          <p:nvPicPr>
            <p:cNvPr id="49" name="Picture 49" descr="MCDD00016_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50"/>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51" name="Group 51"/>
          <p:cNvGrpSpPr>
            <a:grpSpLocks/>
          </p:cNvGrpSpPr>
          <p:nvPr/>
        </p:nvGrpSpPr>
        <p:grpSpPr bwMode="auto">
          <a:xfrm>
            <a:off x="688032" y="5601072"/>
            <a:ext cx="919163" cy="679450"/>
            <a:chOff x="336" y="3431"/>
            <a:chExt cx="579" cy="428"/>
          </a:xfrm>
        </p:grpSpPr>
        <p:pic>
          <p:nvPicPr>
            <p:cNvPr id="52" name="Picture 52" descr="MCDD00016_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53"/>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54" name="Group 54"/>
          <p:cNvGrpSpPr>
            <a:grpSpLocks/>
          </p:cNvGrpSpPr>
          <p:nvPr/>
        </p:nvGrpSpPr>
        <p:grpSpPr bwMode="auto">
          <a:xfrm>
            <a:off x="688032" y="5601072"/>
            <a:ext cx="919163" cy="679450"/>
            <a:chOff x="336" y="3431"/>
            <a:chExt cx="579" cy="428"/>
          </a:xfrm>
        </p:grpSpPr>
        <p:pic>
          <p:nvPicPr>
            <p:cNvPr id="55" name="Picture 55" descr="MCDD00016_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56" name="Text Box 56"/>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57" name="Group 57"/>
          <p:cNvGrpSpPr>
            <a:grpSpLocks/>
          </p:cNvGrpSpPr>
          <p:nvPr/>
        </p:nvGrpSpPr>
        <p:grpSpPr bwMode="auto">
          <a:xfrm>
            <a:off x="688032" y="5601072"/>
            <a:ext cx="919163" cy="679450"/>
            <a:chOff x="336" y="3431"/>
            <a:chExt cx="579" cy="428"/>
          </a:xfrm>
        </p:grpSpPr>
        <p:pic>
          <p:nvPicPr>
            <p:cNvPr id="58" name="Picture 58" descr="MCDD00016_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59"/>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spTree>
    <p:extLst>
      <p:ext uri="{BB962C8B-B14F-4D97-AF65-F5344CB8AC3E}">
        <p14:creationId xmlns:p14="http://schemas.microsoft.com/office/powerpoint/2010/main" val="6899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par>
                                <p:cTn id="7" presetID="17" presetClass="entr" presetSubtype="10" fill="remove" nodeType="withEffect">
                                  <p:stCondLst>
                                    <p:cond delay="0"/>
                                  </p:stCondLst>
                                  <p:childTnLst>
                                    <p:set>
                                      <p:cBhvr>
                                        <p:cTn id="8" dur="1" fill="hold">
                                          <p:stCondLst>
                                            <p:cond delay="0"/>
                                          </p:stCondLst>
                                        </p:cTn>
                                        <p:tgtEl>
                                          <p:spTgt spid="45"/>
                                        </p:tgtEl>
                                        <p:attrNameLst>
                                          <p:attrName>style.visibility</p:attrName>
                                        </p:attrNameLst>
                                      </p:cBhvr>
                                      <p:to>
                                        <p:strVal val="visible"/>
                                      </p:to>
                                    </p:set>
                                    <p:anim calcmode="lin" valueType="num">
                                      <p:cBhvr>
                                        <p:cTn id="9" dur="500" fill="hold"/>
                                        <p:tgtEl>
                                          <p:spTgt spid="45"/>
                                        </p:tgtEl>
                                        <p:attrNameLst>
                                          <p:attrName>ppt_w</p:attrName>
                                        </p:attrNameLst>
                                      </p:cBhvr>
                                      <p:tavLst>
                                        <p:tav tm="0">
                                          <p:val>
                                            <p:fltVal val="0"/>
                                          </p:val>
                                        </p:tav>
                                        <p:tav tm="100000">
                                          <p:val>
                                            <p:strVal val="#ppt_w"/>
                                          </p:val>
                                        </p:tav>
                                      </p:tavLst>
                                    </p:anim>
                                    <p:anim calcmode="lin" valueType="num">
                                      <p:cBhvr>
                                        <p:cTn id="10" dur="500" fill="hold"/>
                                        <p:tgtEl>
                                          <p:spTgt spid="45"/>
                                        </p:tgtEl>
                                        <p:attrNameLst>
                                          <p:attrName>ppt_h</p:attrName>
                                        </p:attrNameLst>
                                      </p:cBhvr>
                                      <p:tavLst>
                                        <p:tav tm="0">
                                          <p:val>
                                            <p:strVal val="#ppt_h"/>
                                          </p:val>
                                        </p:tav>
                                        <p:tav tm="100000">
                                          <p:val>
                                            <p:strVal val="#ppt_h"/>
                                          </p:val>
                                        </p:tav>
                                      </p:tavLst>
                                    </p:anim>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9"/>
                                        </p:tgtEl>
                                        <p:attrNameLst>
                                          <p:attrName>style.visibility</p:attrName>
                                        </p:attrNameLst>
                                      </p:cBhvr>
                                      <p:to>
                                        <p:strVal val="hidden"/>
                                      </p:to>
                                    </p:set>
                                  </p:childTnLst>
                                </p:cTn>
                              </p:par>
                              <p:par>
                                <p:cTn id="18" presetID="17" presetClass="entr" presetSubtype="10" fill="remove"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500" fill="hold"/>
                                        <p:tgtEl>
                                          <p:spTgt spid="48"/>
                                        </p:tgtEl>
                                        <p:attrNameLst>
                                          <p:attrName>ppt_w</p:attrName>
                                        </p:attrNameLst>
                                      </p:cBhvr>
                                      <p:tavLst>
                                        <p:tav tm="0">
                                          <p:val>
                                            <p:fltVal val="0"/>
                                          </p:val>
                                        </p:tav>
                                        <p:tav tm="100000">
                                          <p:val>
                                            <p:strVal val="#ppt_w"/>
                                          </p:val>
                                        </p:tav>
                                      </p:tavLst>
                                    </p:anim>
                                    <p:anim calcmode="lin" valueType="num">
                                      <p:cBhvr>
                                        <p:cTn id="21" dur="500" fill="hold"/>
                                        <p:tgtEl>
                                          <p:spTgt spid="48"/>
                                        </p:tgtEl>
                                        <p:attrNameLst>
                                          <p:attrName>ppt_h</p:attrName>
                                        </p:attrNameLst>
                                      </p:cBhvr>
                                      <p:tavLst>
                                        <p:tav tm="0">
                                          <p:val>
                                            <p:strVal val="#ppt_h"/>
                                          </p:val>
                                        </p:tav>
                                        <p:tav tm="100000">
                                          <p:val>
                                            <p:strVal val="#ppt_h"/>
                                          </p:val>
                                        </p:tav>
                                      </p:tavLst>
                                    </p:anim>
                                  </p:childTnLst>
                                </p:cTn>
                              </p:par>
                              <p:par>
                                <p:cTn id="22" presetID="22" presetClass="entr" presetSubtype="8"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2"/>
                                        </p:tgtEl>
                                        <p:attrNameLst>
                                          <p:attrName>style.visibility</p:attrName>
                                        </p:attrNameLst>
                                      </p:cBhvr>
                                      <p:to>
                                        <p:strVal val="hidden"/>
                                      </p:to>
                                    </p:set>
                                  </p:childTnLst>
                                </p:cTn>
                              </p:par>
                              <p:par>
                                <p:cTn id="29" presetID="17" presetClass="entr" presetSubtype="10" fill="remove"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500" fill="hold"/>
                                        <p:tgtEl>
                                          <p:spTgt spid="51"/>
                                        </p:tgtEl>
                                        <p:attrNameLst>
                                          <p:attrName>ppt_w</p:attrName>
                                        </p:attrNameLst>
                                      </p:cBhvr>
                                      <p:tavLst>
                                        <p:tav tm="0">
                                          <p:val>
                                            <p:fltVal val="0"/>
                                          </p:val>
                                        </p:tav>
                                        <p:tav tm="100000">
                                          <p:val>
                                            <p:strVal val="#ppt_w"/>
                                          </p:val>
                                        </p:tav>
                                      </p:tavLst>
                                    </p:anim>
                                    <p:anim calcmode="lin" valueType="num">
                                      <p:cBhvr>
                                        <p:cTn id="32" dur="500" fill="hold"/>
                                        <p:tgtEl>
                                          <p:spTgt spid="51"/>
                                        </p:tgtEl>
                                        <p:attrNameLst>
                                          <p:attrName>ppt_h</p:attrName>
                                        </p:attrNameLst>
                                      </p:cBhvr>
                                      <p:tavLst>
                                        <p:tav tm="0">
                                          <p:val>
                                            <p:strVal val="#ppt_h"/>
                                          </p:val>
                                        </p:tav>
                                        <p:tav tm="100000">
                                          <p:val>
                                            <p:strVal val="#ppt_h"/>
                                          </p:val>
                                        </p:tav>
                                      </p:tavLst>
                                    </p:anim>
                                  </p:childTnLst>
                                </p:cTn>
                              </p:par>
                              <p:par>
                                <p:cTn id="33" presetID="22" presetClass="entr" presetSubtype="8"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5"/>
                                        </p:tgtEl>
                                        <p:attrNameLst>
                                          <p:attrName>style.visibility</p:attrName>
                                        </p:attrNameLst>
                                      </p:cBhvr>
                                      <p:to>
                                        <p:strVal val="hidden"/>
                                      </p:to>
                                    </p:set>
                                  </p:childTnLst>
                                </p:cTn>
                              </p:par>
                              <p:par>
                                <p:cTn id="40" presetID="17" presetClass="entr" presetSubtype="10" fill="remove" nodeType="with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p:cTn id="42" dur="500" fill="hold"/>
                                        <p:tgtEl>
                                          <p:spTgt spid="54"/>
                                        </p:tgtEl>
                                        <p:attrNameLst>
                                          <p:attrName>ppt_w</p:attrName>
                                        </p:attrNameLst>
                                      </p:cBhvr>
                                      <p:tavLst>
                                        <p:tav tm="0">
                                          <p:val>
                                            <p:fltVal val="0"/>
                                          </p:val>
                                        </p:tav>
                                        <p:tav tm="100000">
                                          <p:val>
                                            <p:strVal val="#ppt_w"/>
                                          </p:val>
                                        </p:tav>
                                      </p:tavLst>
                                    </p:anim>
                                    <p:anim calcmode="lin" valueType="num">
                                      <p:cBhvr>
                                        <p:cTn id="43" dur="500" fill="hold"/>
                                        <p:tgtEl>
                                          <p:spTgt spid="54"/>
                                        </p:tgtEl>
                                        <p:attrNameLst>
                                          <p:attrName>ppt_h</p:attrName>
                                        </p:attrNameLst>
                                      </p:cBhvr>
                                      <p:tavLst>
                                        <p:tav tm="0">
                                          <p:val>
                                            <p:strVal val="#ppt_h"/>
                                          </p:val>
                                        </p:tav>
                                        <p:tav tm="100000">
                                          <p:val>
                                            <p:strVal val="#ppt_h"/>
                                          </p:val>
                                        </p:tav>
                                      </p:tavLst>
                                    </p:anim>
                                  </p:childTnLst>
                                </p:cTn>
                              </p:par>
                              <p:par>
                                <p:cTn id="44" presetID="22" presetClass="entr" presetSubtype="8"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9"/>
                                        </p:tgtEl>
                                        <p:attrNameLst>
                                          <p:attrName>style.visibility</p:attrName>
                                        </p:attrNameLst>
                                      </p:cBhvr>
                                      <p:to>
                                        <p:strVal val="hidden"/>
                                      </p:to>
                                    </p:set>
                                  </p:childTnLst>
                                </p:cTn>
                              </p:par>
                              <p:par>
                                <p:cTn id="51" presetID="17" presetClass="entr" presetSubtype="10" fill="remove" nodeType="with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p:cTn id="53" dur="500" fill="hold"/>
                                        <p:tgtEl>
                                          <p:spTgt spid="57"/>
                                        </p:tgtEl>
                                        <p:attrNameLst>
                                          <p:attrName>ppt_w</p:attrName>
                                        </p:attrNameLst>
                                      </p:cBhvr>
                                      <p:tavLst>
                                        <p:tav tm="0">
                                          <p:val>
                                            <p:fltVal val="0"/>
                                          </p:val>
                                        </p:tav>
                                        <p:tav tm="100000">
                                          <p:val>
                                            <p:strVal val="#ppt_w"/>
                                          </p:val>
                                        </p:tav>
                                      </p:tavLst>
                                    </p:anim>
                                    <p:anim calcmode="lin" valueType="num">
                                      <p:cBhvr>
                                        <p:cTn id="54" dur="500" fill="hold"/>
                                        <p:tgtEl>
                                          <p:spTgt spid="57"/>
                                        </p:tgtEl>
                                        <p:attrNameLst>
                                          <p:attrName>ppt_h</p:attrName>
                                        </p:attrNameLst>
                                      </p:cBhvr>
                                      <p:tavLst>
                                        <p:tav tm="0">
                                          <p:val>
                                            <p:strVal val="#ppt_h"/>
                                          </p:val>
                                        </p:tav>
                                        <p:tav tm="100000">
                                          <p:val>
                                            <p:strVal val="#ppt_h"/>
                                          </p:val>
                                        </p:tav>
                                      </p:tavLst>
                                    </p:anim>
                                  </p:childTnLst>
                                </p:cTn>
                              </p:par>
                              <p:par>
                                <p:cTn id="55" presetID="22" presetClass="entr" presetSubtype="8"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Serial-in/Serial </a:t>
            </a:r>
            <a:r>
              <a:rPr lang="en-US" altLang="zh-CN" b="1" dirty="0">
                <a:ea typeface="宋体" charset="-122"/>
              </a:rPr>
              <a:t>out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pic>
        <p:nvPicPr>
          <p:cNvPr id="60" name="Picture 4" descr="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4068"/>
            <a:ext cx="7488237" cy="6337300"/>
          </a:xfrm>
          <a:prstGeom prst="rect">
            <a:avLst/>
          </a:prstGeom>
          <a:noFill/>
          <a:extLst>
            <a:ext uri="{909E8E84-426E-40DD-AFC4-6F175D3DCCD1}">
              <a14:hiddenFill xmlns:a14="http://schemas.microsoft.com/office/drawing/2010/main">
                <a:solidFill>
                  <a:srgbClr val="FFFFFF"/>
                </a:solidFill>
              </a14:hiddenFill>
            </a:ext>
          </a:extLst>
        </p:spPr>
      </p:pic>
      <p:sp>
        <p:nvSpPr>
          <p:cNvPr id="61" name="Line 5"/>
          <p:cNvSpPr>
            <a:spLocks noChangeShapeType="1"/>
          </p:cNvSpPr>
          <p:nvPr/>
        </p:nvSpPr>
        <p:spPr bwMode="auto">
          <a:xfrm>
            <a:off x="2123108" y="3067893"/>
            <a:ext cx="28892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6"/>
          <p:cNvSpPr>
            <a:spLocks noChangeShapeType="1"/>
          </p:cNvSpPr>
          <p:nvPr/>
        </p:nvSpPr>
        <p:spPr bwMode="auto">
          <a:xfrm>
            <a:off x="2483470" y="3860056"/>
            <a:ext cx="863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7"/>
          <p:cNvSpPr>
            <a:spLocks noChangeShapeType="1"/>
          </p:cNvSpPr>
          <p:nvPr/>
        </p:nvSpPr>
        <p:spPr bwMode="auto">
          <a:xfrm>
            <a:off x="3420095" y="4509343"/>
            <a:ext cx="863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8"/>
          <p:cNvSpPr>
            <a:spLocks noChangeShapeType="1"/>
          </p:cNvSpPr>
          <p:nvPr/>
        </p:nvSpPr>
        <p:spPr bwMode="auto">
          <a:xfrm>
            <a:off x="4355133" y="5085606"/>
            <a:ext cx="863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9"/>
          <p:cNvSpPr>
            <a:spLocks noChangeShapeType="1"/>
          </p:cNvSpPr>
          <p:nvPr/>
        </p:nvSpPr>
        <p:spPr bwMode="auto">
          <a:xfrm>
            <a:off x="5220320" y="5733306"/>
            <a:ext cx="863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10"/>
          <p:cNvSpPr>
            <a:spLocks noChangeShapeType="1"/>
          </p:cNvSpPr>
          <p:nvPr/>
        </p:nvSpPr>
        <p:spPr bwMode="auto">
          <a:xfrm>
            <a:off x="6155358" y="6309568"/>
            <a:ext cx="863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12"/>
          <p:cNvSpPr>
            <a:spLocks noChangeShapeType="1"/>
          </p:cNvSpPr>
          <p:nvPr/>
        </p:nvSpPr>
        <p:spPr bwMode="auto">
          <a:xfrm>
            <a:off x="2196133" y="3140918"/>
            <a:ext cx="2159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13"/>
          <p:cNvSpPr>
            <a:spLocks noChangeShapeType="1"/>
          </p:cNvSpPr>
          <p:nvPr/>
        </p:nvSpPr>
        <p:spPr bwMode="auto">
          <a:xfrm>
            <a:off x="6155358" y="6236543"/>
            <a:ext cx="865187"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14"/>
          <p:cNvSpPr>
            <a:spLocks noChangeShapeType="1"/>
          </p:cNvSpPr>
          <p:nvPr/>
        </p:nvSpPr>
        <p:spPr bwMode="auto">
          <a:xfrm>
            <a:off x="2483470" y="3140968"/>
            <a:ext cx="865188" cy="0"/>
          </a:xfrm>
          <a:prstGeom prst="line">
            <a:avLst/>
          </a:prstGeom>
          <a:noFill/>
          <a:ln w="25400">
            <a:solidFill>
              <a:schemeClr val="folHlink"/>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15"/>
          <p:cNvSpPr>
            <a:spLocks noChangeShapeType="1"/>
          </p:cNvSpPr>
          <p:nvPr/>
        </p:nvSpPr>
        <p:spPr bwMode="auto">
          <a:xfrm>
            <a:off x="6155358" y="5660281"/>
            <a:ext cx="865187" cy="0"/>
          </a:xfrm>
          <a:prstGeom prst="line">
            <a:avLst/>
          </a:prstGeom>
          <a:noFill/>
          <a:ln w="25400">
            <a:solidFill>
              <a:schemeClr val="folHlink"/>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16"/>
          <p:cNvSpPr>
            <a:spLocks noChangeShapeType="1"/>
          </p:cNvSpPr>
          <p:nvPr/>
        </p:nvSpPr>
        <p:spPr bwMode="auto">
          <a:xfrm>
            <a:off x="3635995" y="3356818"/>
            <a:ext cx="865188" cy="0"/>
          </a:xfrm>
          <a:prstGeom prst="line">
            <a:avLst/>
          </a:prstGeom>
          <a:noFill/>
          <a:ln w="25400">
            <a:solidFill>
              <a:srgbClr val="008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17"/>
          <p:cNvSpPr>
            <a:spLocks noChangeShapeType="1"/>
          </p:cNvSpPr>
          <p:nvPr/>
        </p:nvSpPr>
        <p:spPr bwMode="auto">
          <a:xfrm>
            <a:off x="4570909" y="3068960"/>
            <a:ext cx="865187" cy="0"/>
          </a:xfrm>
          <a:prstGeom prst="line">
            <a:avLst/>
          </a:prstGeom>
          <a:noFill/>
          <a:ln w="25400">
            <a:solidFill>
              <a:srgbClr val="FF00FF"/>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18"/>
          <p:cNvSpPr>
            <a:spLocks noChangeShapeType="1"/>
          </p:cNvSpPr>
          <p:nvPr/>
        </p:nvSpPr>
        <p:spPr bwMode="auto">
          <a:xfrm>
            <a:off x="6155358" y="5301506"/>
            <a:ext cx="865187" cy="0"/>
          </a:xfrm>
          <a:prstGeom prst="line">
            <a:avLst/>
          </a:prstGeom>
          <a:noFill/>
          <a:ln w="25400">
            <a:solidFill>
              <a:srgbClr val="008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Line 19"/>
          <p:cNvSpPr>
            <a:spLocks noChangeShapeType="1"/>
          </p:cNvSpPr>
          <p:nvPr/>
        </p:nvSpPr>
        <p:spPr bwMode="auto">
          <a:xfrm>
            <a:off x="6155358" y="4509343"/>
            <a:ext cx="865187" cy="0"/>
          </a:xfrm>
          <a:prstGeom prst="line">
            <a:avLst/>
          </a:prstGeom>
          <a:noFill/>
          <a:ln w="25400">
            <a:solidFill>
              <a:srgbClr val="FF00FF"/>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Line 20"/>
          <p:cNvSpPr>
            <a:spLocks noChangeShapeType="1"/>
          </p:cNvSpPr>
          <p:nvPr/>
        </p:nvSpPr>
        <p:spPr bwMode="auto">
          <a:xfrm>
            <a:off x="5436096" y="3356818"/>
            <a:ext cx="865187" cy="0"/>
          </a:xfrm>
          <a:prstGeom prst="line">
            <a:avLst/>
          </a:prstGeom>
          <a:noFill/>
          <a:ln w="25400">
            <a:solidFill>
              <a:srgbClr val="FF99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21"/>
          <p:cNvSpPr>
            <a:spLocks noChangeShapeType="1"/>
          </p:cNvSpPr>
          <p:nvPr/>
        </p:nvSpPr>
        <p:spPr bwMode="auto">
          <a:xfrm>
            <a:off x="6155358" y="4077543"/>
            <a:ext cx="865187" cy="0"/>
          </a:xfrm>
          <a:prstGeom prst="line">
            <a:avLst/>
          </a:prstGeom>
          <a:noFill/>
          <a:ln w="25400">
            <a:solidFill>
              <a:srgbClr val="FF99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66459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left)">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left)">
                                      <p:cBhvr>
                                        <p:cTn id="42" dur="500"/>
                                        <p:tgtEl>
                                          <p:spTgt spid="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left)">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wipe(left)">
                                      <p:cBhvr>
                                        <p:cTn id="52" dur="500"/>
                                        <p:tgtEl>
                                          <p:spTgt spid="7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wipe(left)">
                                      <p:cBhvr>
                                        <p:cTn id="62" dur="5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left)">
                                      <p:cBhvr>
                                        <p:cTn id="72" dur="500"/>
                                        <p:tgtEl>
                                          <p:spTgt spid="7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wipe(left)">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left)">
                                      <p:cBhvr>
                                        <p:cTn id="8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Serial-in/Parallel </a:t>
            </a:r>
            <a:r>
              <a:rPr lang="en-US" altLang="zh-CN" b="1" dirty="0">
                <a:ea typeface="宋体" charset="-122"/>
              </a:rPr>
              <a:t>out Shift Register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2" name="Text Box 2"/>
          <p:cNvSpPr txBox="1">
            <a:spLocks noChangeArrowheads="1"/>
          </p:cNvSpPr>
          <p:nvPr/>
        </p:nvSpPr>
        <p:spPr bwMode="auto">
          <a:xfrm>
            <a:off x="827584" y="2391271"/>
            <a:ext cx="7982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ea typeface="宋体" panose="02010600030101010101" pitchFamily="2" charset="-122"/>
              </a:rPr>
              <a:t>4-bit serial in/parallel out shift register and its logic symbol</a:t>
            </a:r>
          </a:p>
        </p:txBody>
      </p:sp>
      <p:pic>
        <p:nvPicPr>
          <p:cNvPr id="7" name="Picture 6" descr="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37" y="3212976"/>
            <a:ext cx="8358188" cy="259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43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Shift Register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a:t>
            </a:r>
            <a:r>
              <a:rPr lang="en-US" altLang="zh-CN" b="1" dirty="0">
                <a:ea typeface="宋体" charset="-122"/>
              </a:rPr>
              <a:t>74HC164A Shift Register </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910208" y="2227511"/>
            <a:ext cx="7982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74HC164A is a CMOS 8-bit serial in/parallel out shift register. </a:t>
            </a:r>
            <a:r>
              <a:rPr lang="en-US" altLang="zh-CN" sz="2200" i="1" dirty="0">
                <a:ea typeface="宋体" panose="02010600030101010101" pitchFamily="2" charset="-122"/>
              </a:rPr>
              <a:t>V</a:t>
            </a:r>
            <a:r>
              <a:rPr lang="en-US" altLang="zh-CN" sz="2200" baseline="-25000" dirty="0">
                <a:ea typeface="宋体" panose="02010600030101010101" pitchFamily="2" charset="-122"/>
              </a:rPr>
              <a:t>CC</a:t>
            </a:r>
            <a:r>
              <a:rPr lang="en-US" altLang="zh-CN" sz="2200" dirty="0">
                <a:ea typeface="宋体" panose="02010600030101010101" pitchFamily="2" charset="-122"/>
              </a:rPr>
              <a:t> can be from +2.0 V to +6.0 V.</a:t>
            </a:r>
          </a:p>
        </p:txBody>
      </p:sp>
      <p:sp>
        <p:nvSpPr>
          <p:cNvPr id="26" name="Text Box 2"/>
          <p:cNvSpPr txBox="1">
            <a:spLocks noChangeArrowheads="1"/>
          </p:cNvSpPr>
          <p:nvPr/>
        </p:nvSpPr>
        <p:spPr bwMode="auto">
          <a:xfrm>
            <a:off x="827584" y="5100280"/>
            <a:ext cx="748883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ts val="0"/>
              </a:spcBef>
            </a:pPr>
            <a:r>
              <a:rPr lang="en-US" altLang="zh-CN" sz="2200" dirty="0">
                <a:ea typeface="宋体" panose="02010600030101010101" pitchFamily="2" charset="-122"/>
              </a:rPr>
              <a:t>One of the two serial data inputs may be used as an active HIGH enable to gate the other input. If no enable is needed, the other serial input can be connected to </a:t>
            </a:r>
            <a:r>
              <a:rPr lang="en-US" altLang="zh-CN" sz="2200" i="1" dirty="0">
                <a:ea typeface="宋体" panose="02010600030101010101" pitchFamily="2" charset="-122"/>
              </a:rPr>
              <a:t>V</a:t>
            </a:r>
            <a:r>
              <a:rPr lang="en-US" altLang="zh-CN" sz="2200" baseline="-25000" dirty="0">
                <a:ea typeface="宋体" panose="02010600030101010101" pitchFamily="2" charset="-122"/>
              </a:rPr>
              <a:t>CC</a:t>
            </a:r>
            <a:r>
              <a:rPr lang="en-US" altLang="zh-CN" sz="2200" dirty="0">
                <a:ea typeface="宋体" panose="02010600030101010101" pitchFamily="2" charset="-122"/>
              </a:rPr>
              <a:t>.  </a:t>
            </a:r>
            <a:endParaRPr lang="en-US" altLang="zh-CN" sz="2200" dirty="0" smtClean="0">
              <a:ea typeface="宋体" panose="02010600030101010101" pitchFamily="2" charset="-122"/>
            </a:endParaRPr>
          </a:p>
          <a:p>
            <a:pPr algn="just" eaLnBrk="1" hangingPunct="1">
              <a:spcBef>
                <a:spcPts val="0"/>
              </a:spcBef>
            </a:pPr>
            <a:r>
              <a:rPr lang="en-US" altLang="zh-CN" sz="2200" dirty="0" smtClean="0">
                <a:ea typeface="宋体" panose="02010600030101010101" pitchFamily="2" charset="-122"/>
              </a:rPr>
              <a:t>The </a:t>
            </a:r>
            <a:r>
              <a:rPr lang="en-US" altLang="zh-CN" sz="2200" dirty="0">
                <a:ea typeface="宋体" panose="02010600030101010101" pitchFamily="2" charset="-122"/>
              </a:rPr>
              <a:t>74HC164A has an active LOW asynchronous clear. Data is entered on the leading-edge of the clock.</a:t>
            </a:r>
          </a:p>
        </p:txBody>
      </p:sp>
      <p:graphicFrame>
        <p:nvGraphicFramePr>
          <p:cNvPr id="79" name="Object 34"/>
          <p:cNvGraphicFramePr>
            <a:graphicFrameLocks noChangeAspect="1"/>
          </p:cNvGraphicFramePr>
          <p:nvPr>
            <p:extLst>
              <p:ext uri="{D42A27DB-BD31-4B8C-83A1-F6EECF244321}">
                <p14:modId xmlns:p14="http://schemas.microsoft.com/office/powerpoint/2010/main" val="2555537005"/>
              </p:ext>
            </p:extLst>
          </p:nvPr>
        </p:nvGraphicFramePr>
        <p:xfrm>
          <a:off x="1219200" y="2924944"/>
          <a:ext cx="6634163" cy="2092325"/>
        </p:xfrm>
        <a:graphic>
          <a:graphicData uri="http://schemas.openxmlformats.org/presentationml/2006/ole">
            <mc:AlternateContent xmlns:mc="http://schemas.openxmlformats.org/markup-compatibility/2006">
              <mc:Choice xmlns:v="urn:schemas-microsoft-com:vml" Requires="v">
                <p:oleObj spid="_x0000_s274549" name="CorelDRAW" r:id="rId3" imgW="5036900" imgH="1589512" progId="CorelDRAW.Graphic.13">
                  <p:embed/>
                </p:oleObj>
              </mc:Choice>
              <mc:Fallback>
                <p:oleObj name="CorelDRAW" r:id="rId3" imgW="5036900" imgH="158951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24944"/>
                        <a:ext cx="6634163"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 name="Rectangle 35"/>
          <p:cNvSpPr>
            <a:spLocks noChangeArrowheads="1"/>
          </p:cNvSpPr>
          <p:nvPr/>
        </p:nvSpPr>
        <p:spPr bwMode="auto">
          <a:xfrm>
            <a:off x="914400" y="3272607"/>
            <a:ext cx="381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81" name="Text Box 36"/>
          <p:cNvSpPr txBox="1">
            <a:spLocks noChangeArrowheads="1"/>
          </p:cNvSpPr>
          <p:nvPr/>
        </p:nvSpPr>
        <p:spPr bwMode="auto">
          <a:xfrm>
            <a:off x="2951163" y="4936307"/>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82" name="Text Box 37"/>
          <p:cNvSpPr txBox="1">
            <a:spLocks noChangeArrowheads="1"/>
          </p:cNvSpPr>
          <p:nvPr/>
        </p:nvSpPr>
        <p:spPr bwMode="auto">
          <a:xfrm>
            <a:off x="3621088" y="4936307"/>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83" name="Text Box 38"/>
          <p:cNvSpPr txBox="1">
            <a:spLocks noChangeArrowheads="1"/>
          </p:cNvSpPr>
          <p:nvPr/>
        </p:nvSpPr>
        <p:spPr bwMode="auto">
          <a:xfrm>
            <a:off x="4310063" y="4936307"/>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84" name="Text Box 39"/>
          <p:cNvSpPr txBox="1">
            <a:spLocks noChangeArrowheads="1"/>
          </p:cNvSpPr>
          <p:nvPr/>
        </p:nvSpPr>
        <p:spPr bwMode="auto">
          <a:xfrm>
            <a:off x="4953000" y="4928369"/>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85" name="Rectangle 40"/>
          <p:cNvSpPr>
            <a:spLocks noChangeArrowheads="1"/>
          </p:cNvSpPr>
          <p:nvPr/>
        </p:nvSpPr>
        <p:spPr bwMode="auto">
          <a:xfrm>
            <a:off x="914400" y="3001144"/>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CLR</a:t>
            </a:r>
            <a:endParaRPr lang="en-US" altLang="zh-CN" sz="1200">
              <a:ea typeface="宋体" panose="02010600030101010101" pitchFamily="2" charset="-122"/>
            </a:endParaRPr>
          </a:p>
        </p:txBody>
      </p:sp>
      <p:sp>
        <p:nvSpPr>
          <p:cNvPr id="86" name="Text Box 41"/>
          <p:cNvSpPr txBox="1">
            <a:spLocks noChangeArrowheads="1"/>
          </p:cNvSpPr>
          <p:nvPr/>
        </p:nvSpPr>
        <p:spPr bwMode="auto">
          <a:xfrm>
            <a:off x="5618163" y="4936307"/>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4</a:t>
            </a:r>
          </a:p>
        </p:txBody>
      </p:sp>
      <p:sp>
        <p:nvSpPr>
          <p:cNvPr id="87" name="Text Box 42"/>
          <p:cNvSpPr txBox="1">
            <a:spLocks noChangeArrowheads="1"/>
          </p:cNvSpPr>
          <p:nvPr/>
        </p:nvSpPr>
        <p:spPr bwMode="auto">
          <a:xfrm>
            <a:off x="6288088" y="4936307"/>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5</a:t>
            </a:r>
          </a:p>
        </p:txBody>
      </p:sp>
      <p:sp>
        <p:nvSpPr>
          <p:cNvPr id="88" name="Text Box 43"/>
          <p:cNvSpPr txBox="1">
            <a:spLocks noChangeArrowheads="1"/>
          </p:cNvSpPr>
          <p:nvPr/>
        </p:nvSpPr>
        <p:spPr bwMode="auto">
          <a:xfrm>
            <a:off x="6977063" y="4936307"/>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6</a:t>
            </a:r>
          </a:p>
        </p:txBody>
      </p:sp>
      <p:sp>
        <p:nvSpPr>
          <p:cNvPr id="89" name="Text Box 44"/>
          <p:cNvSpPr txBox="1">
            <a:spLocks noChangeArrowheads="1"/>
          </p:cNvSpPr>
          <p:nvPr/>
        </p:nvSpPr>
        <p:spPr bwMode="auto">
          <a:xfrm>
            <a:off x="7620000" y="4928369"/>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90" name="Line 45"/>
          <p:cNvSpPr>
            <a:spLocks noChangeShapeType="1"/>
          </p:cNvSpPr>
          <p:nvPr/>
        </p:nvSpPr>
        <p:spPr bwMode="auto">
          <a:xfrm>
            <a:off x="927100" y="3001144"/>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Rectangle 46"/>
          <p:cNvSpPr>
            <a:spLocks noChangeArrowheads="1"/>
          </p:cNvSpPr>
          <p:nvPr/>
        </p:nvSpPr>
        <p:spPr bwMode="auto">
          <a:xfrm>
            <a:off x="838200" y="3534544"/>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Serial  inputs</a:t>
            </a:r>
            <a:endParaRPr lang="en-US" altLang="zh-CN" sz="1200">
              <a:solidFill>
                <a:srgbClr val="FF0000"/>
              </a:solidFill>
              <a:ea typeface="宋体" panose="02010600030101010101" pitchFamily="2" charset="-122"/>
            </a:endParaRPr>
          </a:p>
        </p:txBody>
      </p:sp>
      <p:sp>
        <p:nvSpPr>
          <p:cNvPr id="92" name="Text Box 47"/>
          <p:cNvSpPr txBox="1">
            <a:spLocks noChangeArrowheads="1"/>
          </p:cNvSpPr>
          <p:nvPr/>
        </p:nvSpPr>
        <p:spPr bwMode="auto">
          <a:xfrm>
            <a:off x="1225550" y="3471044"/>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p>
        </p:txBody>
      </p:sp>
      <p:sp>
        <p:nvSpPr>
          <p:cNvPr id="93" name="Text Box 48"/>
          <p:cNvSpPr txBox="1">
            <a:spLocks noChangeArrowheads="1"/>
          </p:cNvSpPr>
          <p:nvPr/>
        </p:nvSpPr>
        <p:spPr bwMode="auto">
          <a:xfrm>
            <a:off x="1219200" y="3667894"/>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B</a:t>
            </a:r>
          </a:p>
        </p:txBody>
      </p:sp>
    </p:spTree>
    <p:extLst>
      <p:ext uri="{BB962C8B-B14F-4D97-AF65-F5344CB8AC3E}">
        <p14:creationId xmlns:p14="http://schemas.microsoft.com/office/powerpoint/2010/main" val="109992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slide(fromLeft)">
                                      <p:cBhvr>
                                        <p:cTn id="7" dur="500"/>
                                        <p:tgtEl>
                                          <p:spTgt spid="81"/>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slide(fromLeft)">
                                      <p:cBhvr>
                                        <p:cTn id="10" dur="500"/>
                                        <p:tgtEl>
                                          <p:spTgt spid="8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slide(fromLeft)">
                                      <p:cBhvr>
                                        <p:cTn id="13" dur="500"/>
                                        <p:tgtEl>
                                          <p:spTgt spid="8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slide(fromLeft)">
                                      <p:cBhvr>
                                        <p:cTn id="16" dur="500"/>
                                        <p:tgtEl>
                                          <p:spTgt spid="8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slide(fromLeft)">
                                      <p:cBhvr>
                                        <p:cTn id="19" dur="500"/>
                                        <p:tgtEl>
                                          <p:spTgt spid="86"/>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slide(fromLeft)">
                                      <p:cBhvr>
                                        <p:cTn id="22" dur="500"/>
                                        <p:tgtEl>
                                          <p:spTgt spid="8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slide(fromLeft)">
                                      <p:cBhvr>
                                        <p:cTn id="25" dur="500"/>
                                        <p:tgtEl>
                                          <p:spTgt spid="88"/>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slide(fromLeft)">
                                      <p:cBhvr>
                                        <p:cTn id="2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6" grpId="0"/>
      <p:bldP spid="87" grpId="0"/>
      <p:bldP spid="88" grpId="0"/>
      <p:bldP spid="89" grpId="0"/>
    </p:bld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7991</TotalTime>
  <Words>1604</Words>
  <Application>Microsoft Office PowerPoint</Application>
  <PresentationFormat>全屏显示(4:3)</PresentationFormat>
  <Paragraphs>401</Paragraphs>
  <Slides>48</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2" baseType="lpstr">
      <vt:lpstr>Arial Unicode MS</vt:lpstr>
      <vt:lpstr>Gulim</vt:lpstr>
      <vt:lpstr>PMingLiU</vt:lpstr>
      <vt:lpstr>宋体</vt:lpstr>
      <vt:lpstr>Arial</vt:lpstr>
      <vt:lpstr>Arial Black</vt:lpstr>
      <vt:lpstr>Impact</vt:lpstr>
      <vt:lpstr>Times</vt:lpstr>
      <vt:lpstr>Times New Roman</vt:lpstr>
      <vt:lpstr>Verdana</vt:lpstr>
      <vt:lpstr>Wingdings</vt:lpstr>
      <vt:lpstr>com8_p</vt:lpstr>
      <vt:lpstr>CorelDRAW</vt:lpstr>
      <vt:lpstr>Image</vt:lpstr>
      <vt:lpstr>Digital Circuits and Logic Design</vt:lpstr>
      <vt:lpstr>PowerPoint 演示文稿</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vt:lpstr>
      <vt:lpstr>Shift Register Counters</vt:lpstr>
      <vt:lpstr>Shift Register Counters</vt:lpstr>
      <vt:lpstr>Shift Register Counters</vt:lpstr>
      <vt:lpstr>Shift Register Counters</vt:lpstr>
      <vt:lpstr>Shift Register Counters</vt:lpstr>
      <vt:lpstr>Shift Register Counters</vt:lpstr>
      <vt:lpstr>Shift Register Counters</vt:lpstr>
      <vt:lpstr>Shift Register Counters</vt:lpstr>
      <vt:lpstr>Shift Register Counters</vt:lpstr>
      <vt:lpstr>Shift Register Counters</vt:lpstr>
      <vt:lpstr>Shift Register Counters</vt:lpstr>
      <vt:lpstr>Shift Register Counters</vt:lpstr>
      <vt:lpstr>Shift Register Counters</vt:lpstr>
      <vt:lpstr>Applications</vt:lpstr>
      <vt:lpstr>Applications</vt:lpstr>
      <vt:lpstr>Applications</vt:lpstr>
      <vt:lpstr>Applications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Pan</cp:lastModifiedBy>
  <cp:revision>899</cp:revision>
  <dcterms:created xsi:type="dcterms:W3CDTF">2003-10-31T07:41:03Z</dcterms:created>
  <dcterms:modified xsi:type="dcterms:W3CDTF">2014-05-11T13:52:38Z</dcterms:modified>
</cp:coreProperties>
</file>