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385" r:id="rId2"/>
    <p:sldId id="257" r:id="rId3"/>
    <p:sldId id="382" r:id="rId4"/>
    <p:sldId id="383" r:id="rId5"/>
    <p:sldId id="384" r:id="rId6"/>
    <p:sldId id="261" r:id="rId7"/>
    <p:sldId id="378" r:id="rId8"/>
    <p:sldId id="265" r:id="rId9"/>
    <p:sldId id="379" r:id="rId10"/>
    <p:sldId id="266" r:id="rId11"/>
    <p:sldId id="267" r:id="rId12"/>
    <p:sldId id="268" r:id="rId13"/>
    <p:sldId id="269" r:id="rId14"/>
    <p:sldId id="270" r:id="rId15"/>
    <p:sldId id="271" r:id="rId16"/>
    <p:sldId id="272" r:id="rId17"/>
    <p:sldId id="273" r:id="rId18"/>
    <p:sldId id="274" r:id="rId19"/>
    <p:sldId id="275" r:id="rId20"/>
    <p:sldId id="276" r:id="rId21"/>
    <p:sldId id="380" r:id="rId22"/>
    <p:sldId id="281" r:id="rId23"/>
    <p:sldId id="284" r:id="rId24"/>
    <p:sldId id="286" r:id="rId25"/>
    <p:sldId id="287" r:id="rId26"/>
    <p:sldId id="288" r:id="rId27"/>
    <p:sldId id="289" r:id="rId28"/>
    <p:sldId id="291" r:id="rId29"/>
    <p:sldId id="292" r:id="rId30"/>
    <p:sldId id="293" r:id="rId31"/>
    <p:sldId id="294" r:id="rId32"/>
    <p:sldId id="295" r:id="rId33"/>
    <p:sldId id="296" r:id="rId34"/>
    <p:sldId id="381" r:id="rId35"/>
    <p:sldId id="298" r:id="rId36"/>
    <p:sldId id="299" r:id="rId37"/>
    <p:sldId id="300" r:id="rId38"/>
    <p:sldId id="301" r:id="rId39"/>
    <p:sldId id="305" r:id="rId40"/>
    <p:sldId id="308" r:id="rId41"/>
    <p:sldId id="307" r:id="rId42"/>
    <p:sldId id="310" r:id="rId43"/>
    <p:sldId id="311" r:id="rId44"/>
    <p:sldId id="312" r:id="rId45"/>
    <p:sldId id="315" r:id="rId46"/>
    <p:sldId id="316" r:id="rId47"/>
    <p:sldId id="317" r:id="rId48"/>
    <p:sldId id="319" r:id="rId49"/>
    <p:sldId id="320" r:id="rId50"/>
    <p:sldId id="321" r:id="rId51"/>
    <p:sldId id="322" r:id="rId52"/>
    <p:sldId id="323" r:id="rId53"/>
    <p:sldId id="324" r:id="rId54"/>
    <p:sldId id="325" r:id="rId55"/>
    <p:sldId id="326" r:id="rId56"/>
    <p:sldId id="330" r:id="rId57"/>
    <p:sldId id="332" r:id="rId58"/>
    <p:sldId id="331" r:id="rId59"/>
    <p:sldId id="333" r:id="rId60"/>
    <p:sldId id="334" r:id="rId61"/>
    <p:sldId id="335" r:id="rId62"/>
    <p:sldId id="341" r:id="rId63"/>
    <p:sldId id="342" r:id="rId64"/>
    <p:sldId id="343" r:id="rId65"/>
    <p:sldId id="345" r:id="rId66"/>
    <p:sldId id="346" r:id="rId67"/>
    <p:sldId id="362" r:id="rId68"/>
    <p:sldId id="364" r:id="rId69"/>
    <p:sldId id="365" r:id="rId70"/>
    <p:sldId id="366" r:id="rId71"/>
    <p:sldId id="367" r:id="rId72"/>
    <p:sldId id="369" r:id="rId73"/>
    <p:sldId id="370" r:id="rId74"/>
    <p:sldId id="371" r:id="rId75"/>
    <p:sldId id="372" r:id="rId76"/>
    <p:sldId id="373" r:id="rId77"/>
    <p:sldId id="375" r:id="rId78"/>
    <p:sldId id="376" r:id="rId79"/>
    <p:sldId id="377" r:id="rId8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p:cViewPr varScale="1">
        <p:scale>
          <a:sx n="86" d="100"/>
          <a:sy n="86" d="100"/>
        </p:scale>
        <p:origin x="936" y="96"/>
      </p:cViewPr>
      <p:guideLst>
        <p:guide orient="horz" pos="2160"/>
        <p:guide pos="2880"/>
      </p:guideLst>
    </p:cSldViewPr>
  </p:slideViewPr>
  <p:outlineViewPr>
    <p:cViewPr>
      <p:scale>
        <a:sx n="33" d="100"/>
        <a:sy n="33" d="100"/>
      </p:scale>
      <p:origin x="108" y="69012"/>
    </p:cViewPr>
    <p:sldLst>
      <p:sld r:id="rId1" collapse="1"/>
      <p:sld r:id="rId2" collapse="1"/>
    </p:sldLst>
  </p:outlineViewPr>
  <p:notesTextViewPr>
    <p:cViewPr>
      <p:scale>
        <a:sx n="100" d="100"/>
        <a:sy n="100" d="100"/>
      </p:scale>
      <p:origin x="0" y="0"/>
    </p:cViewPr>
  </p:notesTextViewPr>
  <p:sorterViewPr>
    <p:cViewPr>
      <p:scale>
        <a:sx n="192" d="100"/>
        <a:sy n="192" d="100"/>
      </p:scale>
      <p:origin x="0" y="878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slide" Target="slides/slide6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1746" name="Group 2"/>
          <p:cNvGrpSpPr>
            <a:grpSpLocks/>
          </p:cNvGrpSpPr>
          <p:nvPr/>
        </p:nvGrpSpPr>
        <p:grpSpPr bwMode="auto">
          <a:xfrm>
            <a:off x="1658938" y="1600200"/>
            <a:ext cx="6837362" cy="3200400"/>
            <a:chOff x="1045" y="1008"/>
            <a:chExt cx="4307" cy="2016"/>
          </a:xfrm>
        </p:grpSpPr>
        <p:sp>
          <p:nvSpPr>
            <p:cNvPr id="31747"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1748"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1749"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1750"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1751"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1752"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grpSp>
      <p:sp>
        <p:nvSpPr>
          <p:cNvPr id="31753" name="Rectangle 9"/>
          <p:cNvSpPr>
            <a:spLocks noGrp="1" noChangeArrowheads="1"/>
          </p:cNvSpPr>
          <p:nvPr>
            <p:ph type="dt" sz="half" idx="2"/>
          </p:nvPr>
        </p:nvSpPr>
        <p:spPr/>
        <p:txBody>
          <a:bodyPr/>
          <a:lstStyle>
            <a:lvl1pPr>
              <a:defRPr/>
            </a:lvl1pPr>
          </a:lstStyle>
          <a:p>
            <a:endParaRPr lang="en-US" altLang="zh-CN"/>
          </a:p>
        </p:txBody>
      </p:sp>
      <p:sp>
        <p:nvSpPr>
          <p:cNvPr id="31754" name="Rectangle 10"/>
          <p:cNvSpPr>
            <a:spLocks noGrp="1" noChangeArrowheads="1"/>
          </p:cNvSpPr>
          <p:nvPr>
            <p:ph type="ftr" sz="quarter" idx="3"/>
          </p:nvPr>
        </p:nvSpPr>
        <p:spPr/>
        <p:txBody>
          <a:bodyPr/>
          <a:lstStyle>
            <a:lvl1pPr>
              <a:defRPr/>
            </a:lvl1pPr>
          </a:lstStyle>
          <a:p>
            <a:endParaRPr lang="en-US" altLang="zh-CN"/>
          </a:p>
        </p:txBody>
      </p:sp>
      <p:sp>
        <p:nvSpPr>
          <p:cNvPr id="31755" name="Rectangle 11"/>
          <p:cNvSpPr>
            <a:spLocks noGrp="1" noChangeArrowheads="1"/>
          </p:cNvSpPr>
          <p:nvPr>
            <p:ph type="sldNum" sz="quarter" idx="4"/>
          </p:nvPr>
        </p:nvSpPr>
        <p:spPr/>
        <p:txBody>
          <a:bodyPr/>
          <a:lstStyle>
            <a:lvl1pPr>
              <a:defRPr/>
            </a:lvl1pPr>
          </a:lstStyle>
          <a:p>
            <a:fld id="{8B1CAE37-C2D6-4EF9-A909-FB21182A0061}" type="slidenum">
              <a:rPr lang="en-US" altLang="zh-CN"/>
              <a:pPr/>
              <a:t>‹#›</a:t>
            </a:fld>
            <a:endParaRPr lang="en-US" altLang="zh-CN"/>
          </a:p>
        </p:txBody>
      </p:sp>
      <p:sp>
        <p:nvSpPr>
          <p:cNvPr id="31756"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31757"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125C75D-DC4A-41AC-8633-EF7618CB7903}" type="slidenum">
              <a:rPr lang="en-US" altLang="zh-CN"/>
              <a:pPr/>
              <a:t>‹#›</a:t>
            </a:fld>
            <a:endParaRPr lang="en-US" altLang="zh-CN"/>
          </a:p>
        </p:txBody>
      </p:sp>
    </p:spTree>
    <p:extLst>
      <p:ext uri="{BB962C8B-B14F-4D97-AF65-F5344CB8AC3E}">
        <p14:creationId xmlns:p14="http://schemas.microsoft.com/office/powerpoint/2010/main" val="177808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A2B7D6-1790-4A1A-A215-A3E5127FC186}" type="slidenum">
              <a:rPr lang="en-US" altLang="zh-CN"/>
              <a:pPr/>
              <a:t>‹#›</a:t>
            </a:fld>
            <a:endParaRPr lang="en-US" altLang="zh-CN"/>
          </a:p>
        </p:txBody>
      </p:sp>
    </p:spTree>
    <p:extLst>
      <p:ext uri="{BB962C8B-B14F-4D97-AF65-F5344CB8AC3E}">
        <p14:creationId xmlns:p14="http://schemas.microsoft.com/office/powerpoint/2010/main" val="116436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553BF7-2A3E-4D44-BEA6-02351B1A9227}" type="slidenum">
              <a:rPr lang="en-US" altLang="zh-CN"/>
              <a:pPr/>
              <a:t>‹#›</a:t>
            </a:fld>
            <a:endParaRPr lang="en-US" altLang="zh-CN"/>
          </a:p>
        </p:txBody>
      </p:sp>
    </p:spTree>
    <p:extLst>
      <p:ext uri="{BB962C8B-B14F-4D97-AF65-F5344CB8AC3E}">
        <p14:creationId xmlns:p14="http://schemas.microsoft.com/office/powerpoint/2010/main" val="204978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883D01-0462-4853-8542-6B6722221F57}" type="slidenum">
              <a:rPr lang="en-US" altLang="zh-CN"/>
              <a:pPr/>
              <a:t>‹#›</a:t>
            </a:fld>
            <a:endParaRPr lang="en-US" altLang="zh-CN"/>
          </a:p>
        </p:txBody>
      </p:sp>
    </p:spTree>
    <p:extLst>
      <p:ext uri="{BB962C8B-B14F-4D97-AF65-F5344CB8AC3E}">
        <p14:creationId xmlns:p14="http://schemas.microsoft.com/office/powerpoint/2010/main" val="309578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BCD908E-74F0-45F1-8849-F8D2D5C1BE1E}" type="slidenum">
              <a:rPr lang="en-US" altLang="zh-CN"/>
              <a:pPr/>
              <a:t>‹#›</a:t>
            </a:fld>
            <a:endParaRPr lang="en-US" altLang="zh-CN"/>
          </a:p>
        </p:txBody>
      </p:sp>
    </p:spTree>
    <p:extLst>
      <p:ext uri="{BB962C8B-B14F-4D97-AF65-F5344CB8AC3E}">
        <p14:creationId xmlns:p14="http://schemas.microsoft.com/office/powerpoint/2010/main" val="3978986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9553B91-DA1C-4445-BD77-E873A0F9D9FB}" type="slidenum">
              <a:rPr lang="en-US" altLang="zh-CN"/>
              <a:pPr/>
              <a:t>‹#›</a:t>
            </a:fld>
            <a:endParaRPr lang="en-US" altLang="zh-CN"/>
          </a:p>
        </p:txBody>
      </p:sp>
    </p:spTree>
    <p:extLst>
      <p:ext uri="{BB962C8B-B14F-4D97-AF65-F5344CB8AC3E}">
        <p14:creationId xmlns:p14="http://schemas.microsoft.com/office/powerpoint/2010/main" val="30725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3DD581A-E6D6-44BB-B925-3FDEAA44EE9E}" type="slidenum">
              <a:rPr lang="en-US" altLang="zh-CN"/>
              <a:pPr/>
              <a:t>‹#›</a:t>
            </a:fld>
            <a:endParaRPr lang="en-US" altLang="zh-CN"/>
          </a:p>
        </p:txBody>
      </p:sp>
    </p:spTree>
    <p:extLst>
      <p:ext uri="{BB962C8B-B14F-4D97-AF65-F5344CB8AC3E}">
        <p14:creationId xmlns:p14="http://schemas.microsoft.com/office/powerpoint/2010/main" val="269963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E8B8522-CE69-4E2A-8E23-EADA86C6D79F}" type="slidenum">
              <a:rPr lang="en-US" altLang="zh-CN"/>
              <a:pPr/>
              <a:t>‹#›</a:t>
            </a:fld>
            <a:endParaRPr lang="en-US" altLang="zh-CN"/>
          </a:p>
        </p:txBody>
      </p:sp>
    </p:spTree>
    <p:extLst>
      <p:ext uri="{BB962C8B-B14F-4D97-AF65-F5344CB8AC3E}">
        <p14:creationId xmlns:p14="http://schemas.microsoft.com/office/powerpoint/2010/main" val="426515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BD62900-AB19-4547-B064-67D545901DD3}" type="slidenum">
              <a:rPr lang="en-US" altLang="zh-CN"/>
              <a:pPr/>
              <a:t>‹#›</a:t>
            </a:fld>
            <a:endParaRPr lang="en-US" altLang="zh-CN"/>
          </a:p>
        </p:txBody>
      </p:sp>
    </p:spTree>
    <p:extLst>
      <p:ext uri="{BB962C8B-B14F-4D97-AF65-F5344CB8AC3E}">
        <p14:creationId xmlns:p14="http://schemas.microsoft.com/office/powerpoint/2010/main" val="157724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38F37A8-C938-4E56-A5CE-FC3D676F17D6}" type="slidenum">
              <a:rPr lang="en-US" altLang="zh-CN"/>
              <a:pPr/>
              <a:t>‹#›</a:t>
            </a:fld>
            <a:endParaRPr lang="en-US" altLang="zh-CN"/>
          </a:p>
        </p:txBody>
      </p:sp>
    </p:spTree>
    <p:extLst>
      <p:ext uri="{BB962C8B-B14F-4D97-AF65-F5344CB8AC3E}">
        <p14:creationId xmlns:p14="http://schemas.microsoft.com/office/powerpoint/2010/main" val="88634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1071563" y="304800"/>
            <a:ext cx="7615237" cy="1106488"/>
            <a:chOff x="675" y="192"/>
            <a:chExt cx="4797" cy="697"/>
          </a:xfrm>
        </p:grpSpPr>
        <p:sp>
          <p:nvSpPr>
            <p:cNvPr id="30723"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4"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5"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6"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30727"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grpSp>
      <p:sp>
        <p:nvSpPr>
          <p:cNvPr id="30728"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29"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30730"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30731"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326DDB9F-8642-40C9-B5C0-883789AF1CDF}" type="slidenum">
              <a:rPr lang="en-US" altLang="zh-CN"/>
              <a:pPr/>
              <a:t>‹#›</a:t>
            </a:fld>
            <a:endParaRPr lang="en-US" altLang="zh-CN"/>
          </a:p>
        </p:txBody>
      </p:sp>
      <p:sp>
        <p:nvSpPr>
          <p:cNvPr id="30732"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4"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pitchFamily="34" charset="0"/>
          <a:ea typeface="宋体" pitchFamily="2" charset="-122"/>
        </a:defRPr>
      </a:lvl2pPr>
      <a:lvl3pPr algn="l" rtl="0" fontAlgn="base">
        <a:spcBef>
          <a:spcPct val="0"/>
        </a:spcBef>
        <a:spcAft>
          <a:spcPct val="0"/>
        </a:spcAft>
        <a:defRPr sz="3800">
          <a:solidFill>
            <a:schemeClr val="tx2"/>
          </a:solidFill>
          <a:latin typeface="Arial" pitchFamily="34" charset="0"/>
          <a:ea typeface="宋体" pitchFamily="2" charset="-122"/>
        </a:defRPr>
      </a:lvl3pPr>
      <a:lvl4pPr algn="l" rtl="0" fontAlgn="base">
        <a:spcBef>
          <a:spcPct val="0"/>
        </a:spcBef>
        <a:spcAft>
          <a:spcPct val="0"/>
        </a:spcAft>
        <a:defRPr sz="3800">
          <a:solidFill>
            <a:schemeClr val="tx2"/>
          </a:solidFill>
          <a:latin typeface="Arial" pitchFamily="34" charset="0"/>
          <a:ea typeface="宋体" pitchFamily="2" charset="-122"/>
        </a:defRPr>
      </a:lvl4pPr>
      <a:lvl5pPr algn="l" rtl="0" fontAlgn="base">
        <a:spcBef>
          <a:spcPct val="0"/>
        </a:spcBef>
        <a:spcAft>
          <a:spcPct val="0"/>
        </a:spcAft>
        <a:defRPr sz="3800">
          <a:solidFill>
            <a:schemeClr val="tx2"/>
          </a:solidFill>
          <a:latin typeface="Arial" pitchFamily="34" charset="0"/>
          <a:ea typeface="宋体" pitchFamily="2" charset="-122"/>
        </a:defRPr>
      </a:lvl5pPr>
      <a:lvl6pPr marL="457200" algn="l" rtl="0" fontAlgn="base">
        <a:spcBef>
          <a:spcPct val="0"/>
        </a:spcBef>
        <a:spcAft>
          <a:spcPct val="0"/>
        </a:spcAft>
        <a:defRPr sz="3800">
          <a:solidFill>
            <a:schemeClr val="tx2"/>
          </a:solidFill>
          <a:latin typeface="Arial" pitchFamily="34" charset="0"/>
          <a:ea typeface="宋体" pitchFamily="2" charset="-122"/>
        </a:defRPr>
      </a:lvl6pPr>
      <a:lvl7pPr marL="914400" algn="l" rtl="0" fontAlgn="base">
        <a:spcBef>
          <a:spcPct val="0"/>
        </a:spcBef>
        <a:spcAft>
          <a:spcPct val="0"/>
        </a:spcAft>
        <a:defRPr sz="3800">
          <a:solidFill>
            <a:schemeClr val="tx2"/>
          </a:solidFill>
          <a:latin typeface="Arial" pitchFamily="34" charset="0"/>
          <a:ea typeface="宋体" pitchFamily="2" charset="-122"/>
        </a:defRPr>
      </a:lvl7pPr>
      <a:lvl8pPr marL="1371600" algn="l" rtl="0" fontAlgn="base">
        <a:spcBef>
          <a:spcPct val="0"/>
        </a:spcBef>
        <a:spcAft>
          <a:spcPct val="0"/>
        </a:spcAft>
        <a:defRPr sz="3800">
          <a:solidFill>
            <a:schemeClr val="tx2"/>
          </a:solidFill>
          <a:latin typeface="Arial" pitchFamily="34" charset="0"/>
          <a:ea typeface="宋体" pitchFamily="2" charset="-122"/>
        </a:defRPr>
      </a:lvl8pPr>
      <a:lvl9pPr marL="1828800" algn="l" rtl="0" fontAlgn="base">
        <a:spcBef>
          <a:spcPct val="0"/>
        </a:spcBef>
        <a:spcAft>
          <a:spcPct val="0"/>
        </a:spcAft>
        <a:defRPr sz="38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fontAlgn="base">
        <a:spcBef>
          <a:spcPct val="20000"/>
        </a:spcBef>
        <a:spcAft>
          <a:spcPct val="0"/>
        </a:spcAft>
        <a:buClr>
          <a:schemeClr val="accent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考试注意：</a:t>
            </a:r>
            <a:endParaRPr lang="zh-CN" altLang="en-US" dirty="0"/>
          </a:p>
        </p:txBody>
      </p:sp>
      <p:sp>
        <p:nvSpPr>
          <p:cNvPr id="3" name="内容占位符 2"/>
          <p:cNvSpPr>
            <a:spLocks noGrp="1"/>
          </p:cNvSpPr>
          <p:nvPr>
            <p:ph idx="1"/>
          </p:nvPr>
        </p:nvSpPr>
        <p:spPr/>
        <p:txBody>
          <a:bodyPr/>
          <a:lstStyle/>
          <a:p>
            <a:r>
              <a:rPr lang="zh-CN" altLang="en-US" dirty="0"/>
              <a:t>期末考试</a:t>
            </a:r>
            <a:r>
              <a:rPr lang="en-US" altLang="zh-CN" dirty="0"/>
              <a:t>2.3.4.12.13</a:t>
            </a:r>
            <a:r>
              <a:rPr lang="zh-CN" altLang="en-US" dirty="0"/>
              <a:t>章不考，</a:t>
            </a:r>
            <a:r>
              <a:rPr lang="en-US" altLang="zh-CN" dirty="0" err="1"/>
              <a:t>ppt</a:t>
            </a:r>
            <a:r>
              <a:rPr lang="zh-CN" altLang="en-US" dirty="0"/>
              <a:t>为考试重点</a:t>
            </a:r>
            <a:r>
              <a:rPr lang="zh-CN" altLang="en-US" dirty="0" smtClean="0"/>
              <a:t>，</a:t>
            </a:r>
            <a:r>
              <a:rPr lang="en-US" altLang="zh-CN" dirty="0" err="1" smtClean="0"/>
              <a:t>ppt</a:t>
            </a:r>
            <a:r>
              <a:rPr lang="zh-CN" altLang="en-US" dirty="0"/>
              <a:t>展示占</a:t>
            </a:r>
            <a:r>
              <a:rPr lang="en-US" altLang="zh-CN" dirty="0"/>
              <a:t>15%</a:t>
            </a:r>
            <a:r>
              <a:rPr lang="zh-CN" altLang="en-US" dirty="0"/>
              <a:t>，均为满分，期中占</a:t>
            </a:r>
            <a:r>
              <a:rPr lang="en-US" altLang="zh-CN" dirty="0"/>
              <a:t>15%</a:t>
            </a:r>
            <a:r>
              <a:rPr lang="zh-CN" altLang="en-US" dirty="0"/>
              <a:t>，平时</a:t>
            </a:r>
            <a:r>
              <a:rPr lang="en-US" altLang="zh-CN" dirty="0"/>
              <a:t>10%</a:t>
            </a:r>
            <a:r>
              <a:rPr lang="zh-CN" altLang="en-US" dirty="0"/>
              <a:t>，期末</a:t>
            </a:r>
            <a:r>
              <a:rPr lang="en-US" altLang="zh-CN" dirty="0"/>
              <a:t>60%</a:t>
            </a:r>
            <a:r>
              <a:rPr lang="zh-CN" altLang="en-US" dirty="0"/>
              <a:t>，考试形式为闭卷，</a:t>
            </a:r>
          </a:p>
          <a:p>
            <a:r>
              <a:rPr lang="zh-CN" altLang="en-US" dirty="0" smtClean="0"/>
              <a:t>题型</a:t>
            </a:r>
            <a:r>
              <a:rPr lang="zh-CN" altLang="en-US" dirty="0"/>
              <a:t>：简答题</a:t>
            </a:r>
            <a:r>
              <a:rPr lang="en-US" altLang="zh-CN" dirty="0"/>
              <a:t>5</a:t>
            </a:r>
            <a:r>
              <a:rPr lang="zh-CN" altLang="en-US" dirty="0"/>
              <a:t>道（只答要点，不用分析）；判别分析题</a:t>
            </a:r>
            <a:r>
              <a:rPr lang="en-US" altLang="zh-CN" dirty="0"/>
              <a:t>2</a:t>
            </a:r>
            <a:r>
              <a:rPr lang="zh-CN" altLang="en-US" dirty="0"/>
              <a:t>道（先判断，再简要分析）；论述题</a:t>
            </a:r>
            <a:r>
              <a:rPr lang="en-US" altLang="zh-CN" dirty="0"/>
              <a:t>3</a:t>
            </a:r>
            <a:r>
              <a:rPr lang="zh-CN" altLang="en-US" dirty="0"/>
              <a:t>道（一定要充分，详细）</a:t>
            </a:r>
            <a:r>
              <a:rPr lang="en-US" altLang="zh-CN" dirty="0" err="1"/>
              <a:t>ppt</a:t>
            </a:r>
            <a:r>
              <a:rPr lang="zh-CN" altLang="en-US" dirty="0"/>
              <a:t>要点占总</a:t>
            </a:r>
            <a:r>
              <a:rPr lang="zh-CN" altLang="en-US" dirty="0" smtClean="0"/>
              <a:t>分值的</a:t>
            </a:r>
            <a:r>
              <a:rPr lang="en-US" altLang="zh-CN" dirty="0" smtClean="0"/>
              <a:t>85%</a:t>
            </a:r>
            <a:r>
              <a:rPr lang="zh-CN" altLang="en-US" dirty="0" smtClean="0"/>
              <a:t>以上</a:t>
            </a:r>
            <a:r>
              <a:rPr lang="en-US" altLang="zh-CN" dirty="0" smtClean="0"/>
              <a:t>(</a:t>
            </a:r>
            <a:r>
              <a:rPr lang="zh-CN" altLang="en-US" dirty="0" smtClean="0"/>
              <a:t>此</a:t>
            </a:r>
            <a:r>
              <a:rPr lang="en-US" altLang="zh-CN" dirty="0" err="1" smtClean="0"/>
              <a:t>ppt</a:t>
            </a:r>
            <a:r>
              <a:rPr lang="zh-CN" altLang="en-US" dirty="0" smtClean="0"/>
              <a:t>来自网络，部分章节不考</a:t>
            </a:r>
            <a:r>
              <a:rPr lang="en-US" altLang="zh-CN" dirty="0" smtClean="0"/>
              <a:t>)</a:t>
            </a:r>
            <a:endParaRPr lang="zh-CN" altLang="en-US" dirty="0"/>
          </a:p>
        </p:txBody>
      </p:sp>
    </p:spTree>
    <p:extLst>
      <p:ext uri="{BB962C8B-B14F-4D97-AF65-F5344CB8AC3E}">
        <p14:creationId xmlns:p14="http://schemas.microsoft.com/office/powerpoint/2010/main" val="600750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03.</a:t>
            </a:r>
            <a:r>
              <a:rPr lang="zh-CN" altLang="en-US" dirty="0"/>
              <a:t>教学重点与难点</a:t>
            </a:r>
            <a:r>
              <a:rPr lang="en-US" altLang="zh-CN" dirty="0"/>
              <a:t>:</a:t>
            </a:r>
          </a:p>
        </p:txBody>
      </p:sp>
      <p:sp>
        <p:nvSpPr>
          <p:cNvPr id="23555" name="Rectangle 3"/>
          <p:cNvSpPr>
            <a:spLocks noGrp="1" noChangeArrowheads="1"/>
          </p:cNvSpPr>
          <p:nvPr>
            <p:ph idx="1"/>
          </p:nvPr>
        </p:nvSpPr>
        <p:spPr/>
        <p:txBody>
          <a:bodyPr/>
          <a:lstStyle/>
          <a:p>
            <a:pPr marL="762000" indent="-762000">
              <a:buFont typeface="Wingdings" pitchFamily="2" charset="2"/>
              <a:buNone/>
            </a:pPr>
            <a:r>
              <a:rPr lang="zh-CN" altLang="en-US" b="1" dirty="0"/>
              <a:t>重点</a:t>
            </a:r>
            <a:r>
              <a:rPr lang="en-US" altLang="zh-CN" b="1" dirty="0"/>
              <a:t>:</a:t>
            </a:r>
          </a:p>
          <a:p>
            <a:pPr marL="762000" indent="-762000">
              <a:buFont typeface="Wingdings" pitchFamily="2" charset="2"/>
              <a:buAutoNum type="ea1JpnChsDbPeriod"/>
            </a:pPr>
            <a:r>
              <a:rPr lang="zh-CN" altLang="zh-CN" b="1" dirty="0"/>
              <a:t>毛泽东思想</a:t>
            </a:r>
            <a:r>
              <a:rPr lang="en-US" altLang="zh-CN" b="1" dirty="0"/>
              <a:t>;</a:t>
            </a:r>
          </a:p>
          <a:p>
            <a:pPr marL="762000" indent="-762000">
              <a:buFont typeface="Wingdings" pitchFamily="2" charset="2"/>
              <a:buAutoNum type="ea1JpnChsDbPeriod"/>
            </a:pPr>
            <a:r>
              <a:rPr lang="zh-CN" altLang="en-US" b="1" dirty="0"/>
              <a:t>新民主主义革命理论的主要理论观点</a:t>
            </a:r>
          </a:p>
          <a:p>
            <a:pPr marL="762000" indent="-762000">
              <a:buFont typeface="Wingdings" pitchFamily="2" charset="2"/>
              <a:buNone/>
            </a:pPr>
            <a:endParaRPr lang="zh-CN" altLang="en-US" sz="1500" b="1"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23554"/>
                                        </p:tgtEl>
                                        <p:attrNameLst>
                                          <p:attrName>style.visibility</p:attrName>
                                        </p:attrNameLst>
                                      </p:cBhvr>
                                      <p:to>
                                        <p:strVal val="visible"/>
                                      </p:to>
                                    </p:set>
                                    <p:animEffect transition="in" filter="fade">
                                      <p:cBhvr>
                                        <p:cTn id="7" dur="767" decel="100000"/>
                                        <p:tgtEl>
                                          <p:spTgt spid="23554"/>
                                        </p:tgtEl>
                                      </p:cBhvr>
                                    </p:animEffect>
                                    <p:animScale>
                                      <p:cBhvr>
                                        <p:cTn id="8" dur="767" decel="100000"/>
                                        <p:tgtEl>
                                          <p:spTgt spid="23554"/>
                                        </p:tgtEl>
                                      </p:cBhvr>
                                      <p:from x="10000" y="10000"/>
                                      <p:to x="200000" y="450000"/>
                                    </p:animScale>
                                    <p:animScale>
                                      <p:cBhvr>
                                        <p:cTn id="9" dur="1228" accel="100000" fill="hold">
                                          <p:stCondLst>
                                            <p:cond delay="767"/>
                                          </p:stCondLst>
                                        </p:cTn>
                                        <p:tgtEl>
                                          <p:spTgt spid="23554"/>
                                        </p:tgtEl>
                                      </p:cBhvr>
                                      <p:from x="200000" y="450000"/>
                                      <p:to x="100000" y="100000"/>
                                    </p:animScale>
                                    <p:set>
                                      <p:cBhvr>
                                        <p:cTn id="10" dur="767" fill="hold"/>
                                        <p:tgtEl>
                                          <p:spTgt spid="23554"/>
                                        </p:tgtEl>
                                        <p:attrNameLst>
                                          <p:attrName>ppt_x</p:attrName>
                                        </p:attrNameLst>
                                      </p:cBhvr>
                                      <p:to>
                                        <p:strVal val="(0.5)"/>
                                      </p:to>
                                    </p:set>
                                    <p:anim from="(0.5)" to="(#ppt_x)" calcmode="lin" valueType="num">
                                      <p:cBhvr>
                                        <p:cTn id="11" dur="1228" accel="100000" fill="hold">
                                          <p:stCondLst>
                                            <p:cond delay="767"/>
                                          </p:stCondLst>
                                        </p:cTn>
                                        <p:tgtEl>
                                          <p:spTgt spid="23554"/>
                                        </p:tgtEl>
                                        <p:attrNameLst>
                                          <p:attrName>ppt_x</p:attrName>
                                        </p:attrNameLst>
                                      </p:cBhvr>
                                    </p:anim>
                                    <p:set>
                                      <p:cBhvr>
                                        <p:cTn id="12" dur="767" fill="hold"/>
                                        <p:tgtEl>
                                          <p:spTgt spid="23554"/>
                                        </p:tgtEl>
                                        <p:attrNameLst>
                                          <p:attrName>ppt_y</p:attrName>
                                        </p:attrNameLst>
                                      </p:cBhvr>
                                      <p:to>
                                        <p:strVal val="(#ppt_y+0.4)"/>
                                      </p:to>
                                    </p:set>
                                    <p:anim from="(#ppt_y+0.4)" to="(#ppt_y)" calcmode="lin" valueType="num">
                                      <p:cBhvr>
                                        <p:cTn id="13" dur="1228" accel="100000" fill="hold">
                                          <p:stCondLst>
                                            <p:cond delay="767"/>
                                          </p:stCondLst>
                                        </p:cTn>
                                        <p:tgtEl>
                                          <p:spTgt spid="23554"/>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23555">
                                            <p:txEl>
                                              <p:pRg st="0" end="0"/>
                                            </p:txEl>
                                          </p:spTgt>
                                        </p:tgtEl>
                                        <p:attrNameLst>
                                          <p:attrName>style.visibility</p:attrName>
                                        </p:attrNameLst>
                                      </p:cBhvr>
                                      <p:to>
                                        <p:strVal val="visible"/>
                                      </p:to>
                                    </p:set>
                                    <p:anim calcmode="lin" valueType="num">
                                      <p:cBhvr>
                                        <p:cTn id="18" dur="500" fill="hold"/>
                                        <p:tgtEl>
                                          <p:spTgt spid="23555">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23555">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2355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23555">
                                            <p:txEl>
                                              <p:pRg st="1" end="1"/>
                                            </p:txEl>
                                          </p:spTgt>
                                        </p:tgtEl>
                                        <p:attrNameLst>
                                          <p:attrName>style.visibility</p:attrName>
                                        </p:attrNameLst>
                                      </p:cBhvr>
                                      <p:to>
                                        <p:strVal val="visible"/>
                                      </p:to>
                                    </p:set>
                                    <p:anim calcmode="lin" valueType="num">
                                      <p:cBhvr>
                                        <p:cTn id="25" dur="500" fill="hold"/>
                                        <p:tgtEl>
                                          <p:spTgt spid="23555">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23555">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2355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23555">
                                            <p:txEl>
                                              <p:pRg st="2" end="2"/>
                                            </p:txEl>
                                          </p:spTgt>
                                        </p:tgtEl>
                                        <p:attrNameLst>
                                          <p:attrName>style.visibility</p:attrName>
                                        </p:attrNameLst>
                                      </p:cBhvr>
                                      <p:to>
                                        <p:strVal val="visible"/>
                                      </p:to>
                                    </p:set>
                                    <p:anim calcmode="lin" valueType="num">
                                      <p:cBhvr>
                                        <p:cTn id="32" dur="500" fill="hold"/>
                                        <p:tgtEl>
                                          <p:spTgt spid="23555">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23555">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0723" name="Rectangle 3"/>
          <p:cNvSpPr>
            <a:spLocks noGrp="1" noChangeArrowheads="1"/>
          </p:cNvSpPr>
          <p:nvPr>
            <p:ph idx="1"/>
          </p:nvPr>
        </p:nvSpPr>
        <p:spPr/>
        <p:txBody>
          <a:bodyPr/>
          <a:lstStyle/>
          <a:p>
            <a:pPr>
              <a:buFont typeface="Wingdings" pitchFamily="2" charset="2"/>
              <a:buNone/>
            </a:pPr>
            <a:r>
              <a:rPr lang="zh-CN" altLang="en-US" sz="3400" b="1" dirty="0"/>
              <a:t>一、毛泽东思想：</a:t>
            </a:r>
          </a:p>
          <a:p>
            <a:pPr>
              <a:buFont typeface="Wingdings" pitchFamily="2" charset="2"/>
              <a:buNone/>
            </a:pPr>
            <a:r>
              <a:rPr lang="zh-CN" altLang="en-US" dirty="0"/>
              <a:t>   </a:t>
            </a:r>
            <a:r>
              <a:rPr lang="zh-CN" altLang="en-US" sz="2600" dirty="0"/>
              <a:t>是马克思列宁主义在中国的运用和发展</a:t>
            </a:r>
          </a:p>
          <a:p>
            <a:pPr>
              <a:buFont typeface="Wingdings" pitchFamily="2" charset="2"/>
              <a:buNone/>
            </a:pPr>
            <a:r>
              <a:rPr lang="zh-CN" altLang="en-US" sz="2600" dirty="0"/>
              <a:t>   是被实践证明了的关于中国革命的正确的理论原则和经验总结</a:t>
            </a:r>
          </a:p>
          <a:p>
            <a:pPr>
              <a:buFont typeface="Wingdings" pitchFamily="2" charset="2"/>
              <a:buNone/>
            </a:pPr>
            <a:r>
              <a:rPr lang="zh-CN" altLang="en-US" sz="2600" dirty="0"/>
              <a:t>   是中国共产党集体智慧的结晶。</a:t>
            </a:r>
          </a:p>
          <a:p>
            <a:pPr>
              <a:buFont typeface="Wingdings" pitchFamily="2" charset="2"/>
              <a:buNone/>
            </a:pPr>
            <a:endParaRPr lang="zh-CN" altLang="en-US" sz="2600" dirty="0"/>
          </a:p>
          <a:p>
            <a:pPr>
              <a:buFont typeface="Wingdings" pitchFamily="2" charset="2"/>
              <a:buNone/>
            </a:pPr>
            <a:r>
              <a:rPr lang="zh-CN" altLang="en-US" sz="3400" b="1" dirty="0"/>
              <a:t>毛泽东思想的活的灵魂：</a:t>
            </a:r>
          </a:p>
          <a:p>
            <a:pPr>
              <a:buFont typeface="Wingdings" pitchFamily="2" charset="2"/>
              <a:buNone/>
            </a:pPr>
            <a:r>
              <a:rPr lang="zh-CN" altLang="en-US" dirty="0"/>
              <a:t>   </a:t>
            </a:r>
            <a:r>
              <a:rPr lang="zh-CN" altLang="en-US" sz="2600" dirty="0"/>
              <a:t>实事求是、群众路线、独立自主</a:t>
            </a:r>
            <a:r>
              <a:rPr lang="zh-CN" altLang="en-US" dirty="0"/>
              <a:t>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30723">
                                            <p:txEl>
                                              <p:pRg st="0" end="0"/>
                                            </p:txEl>
                                          </p:spTgt>
                                        </p:tgtEl>
                                        <p:attrNameLst>
                                          <p:attrName>style.visibility</p:attrName>
                                        </p:attrNameLst>
                                      </p:cBhvr>
                                      <p:to>
                                        <p:strVal val="visible"/>
                                      </p:to>
                                    </p:set>
                                    <p:anim calcmode="lin" valueType="num">
                                      <p:cBhvr>
                                        <p:cTn id="7" dur="5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30723">
                                            <p:txEl>
                                              <p:pRg st="1" end="1"/>
                                            </p:txEl>
                                          </p:spTgt>
                                        </p:tgtEl>
                                        <p:attrNameLst>
                                          <p:attrName>style.visibility</p:attrName>
                                        </p:attrNameLst>
                                      </p:cBhvr>
                                      <p:to>
                                        <p:strVal val="visible"/>
                                      </p:to>
                                    </p:set>
                                    <p:anim calcmode="lin" valueType="num">
                                      <p:cBhvr>
                                        <p:cTn id="14"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0" fill="hold">
                                          <p:stCondLst>
                                            <p:cond delay="0"/>
                                          </p:stCondLst>
                                        </p:cTn>
                                        <p:tgtEl>
                                          <p:spTgt spid="30723">
                                            <p:txEl>
                                              <p:pRg st="2" end="2"/>
                                            </p:txEl>
                                          </p:spTgt>
                                        </p:tgtEl>
                                        <p:attrNameLst>
                                          <p:attrName>style.visibility</p:attrName>
                                        </p:attrNameLst>
                                      </p:cBhvr>
                                      <p:to>
                                        <p:strVal val="visible"/>
                                      </p:to>
                                    </p:set>
                                    <p:anim calcmode="lin" valueType="num">
                                      <p:cBhvr>
                                        <p:cTn id="21" dur="500" fill="hold"/>
                                        <p:tgtEl>
                                          <p:spTgt spid="3072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072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07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0" fill="hold">
                                          <p:stCondLst>
                                            <p:cond delay="0"/>
                                          </p:stCondLst>
                                        </p:cTn>
                                        <p:tgtEl>
                                          <p:spTgt spid="30723">
                                            <p:txEl>
                                              <p:pRg st="3" end="3"/>
                                            </p:txEl>
                                          </p:spTgt>
                                        </p:tgtEl>
                                        <p:attrNameLst>
                                          <p:attrName>style.visibility</p:attrName>
                                        </p:attrNameLst>
                                      </p:cBhvr>
                                      <p:to>
                                        <p:strVal val="visible"/>
                                      </p:to>
                                    </p:set>
                                    <p:anim calcmode="lin" valueType="num">
                                      <p:cBhvr>
                                        <p:cTn id="28" dur="500" fill="hold"/>
                                        <p:tgtEl>
                                          <p:spTgt spid="3072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072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072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0" fill="hold">
                                          <p:stCondLst>
                                            <p:cond delay="0"/>
                                          </p:stCondLst>
                                        </p:cTn>
                                        <p:tgtEl>
                                          <p:spTgt spid="30723">
                                            <p:txEl>
                                              <p:pRg st="5" end="5"/>
                                            </p:txEl>
                                          </p:spTgt>
                                        </p:tgtEl>
                                        <p:attrNameLst>
                                          <p:attrName>style.visibility</p:attrName>
                                        </p:attrNameLst>
                                      </p:cBhvr>
                                      <p:to>
                                        <p:strVal val="visible"/>
                                      </p:to>
                                    </p:set>
                                    <p:anim calcmode="lin" valueType="num">
                                      <p:cBhvr>
                                        <p:cTn id="35" dur="500" fill="hold"/>
                                        <p:tgtEl>
                                          <p:spTgt spid="3072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072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07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grpId="0" nodeType="clickEffect">
                                  <p:stCondLst>
                                    <p:cond delay="0"/>
                                  </p:stCondLst>
                                  <p:childTnLst>
                                    <p:set>
                                      <p:cBhvr>
                                        <p:cTn id="41" dur="0" fill="hold">
                                          <p:stCondLst>
                                            <p:cond delay="0"/>
                                          </p:stCondLst>
                                        </p:cTn>
                                        <p:tgtEl>
                                          <p:spTgt spid="30723">
                                            <p:txEl>
                                              <p:pRg st="6" end="6"/>
                                            </p:txEl>
                                          </p:spTgt>
                                        </p:tgtEl>
                                        <p:attrNameLst>
                                          <p:attrName>style.visibility</p:attrName>
                                        </p:attrNameLst>
                                      </p:cBhvr>
                                      <p:to>
                                        <p:strVal val="visible"/>
                                      </p:to>
                                    </p:set>
                                    <p:anim calcmode="lin" valueType="num">
                                      <p:cBhvr>
                                        <p:cTn id="42" dur="500" fill="hold"/>
                                        <p:tgtEl>
                                          <p:spTgt spid="3072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072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zh-CN" altLang="en-US" dirty="0"/>
              <a:t>毛泽东思想是中国革命的</a:t>
            </a:r>
            <a:r>
              <a:rPr lang="zh-CN" altLang="en-US" dirty="0" smtClean="0"/>
              <a:t>经验总结 </a:t>
            </a:r>
            <a:endParaRPr lang="zh-CN" altLang="en-US" dirty="0"/>
          </a:p>
        </p:txBody>
      </p:sp>
      <p:sp>
        <p:nvSpPr>
          <p:cNvPr id="31747" name="Rectangle 3"/>
          <p:cNvSpPr>
            <a:spLocks noGrp="1" noChangeArrowheads="1"/>
          </p:cNvSpPr>
          <p:nvPr>
            <p:ph idx="1"/>
          </p:nvPr>
        </p:nvSpPr>
        <p:spPr/>
        <p:txBody>
          <a:bodyPr/>
          <a:lstStyle/>
          <a:p>
            <a:pPr>
              <a:buFont typeface="Wingdings" pitchFamily="2" charset="2"/>
              <a:buNone/>
            </a:pPr>
            <a:r>
              <a:rPr lang="zh-CN" altLang="en-US" b="1" dirty="0"/>
              <a:t>主要内容是</a:t>
            </a:r>
            <a:r>
              <a:rPr lang="zh-CN" altLang="en-US" dirty="0"/>
              <a:t>：</a:t>
            </a:r>
          </a:p>
          <a:p>
            <a:pPr>
              <a:buFont typeface="Wingdings" pitchFamily="2" charset="2"/>
              <a:buNone/>
            </a:pPr>
            <a:endParaRPr lang="zh-CN" altLang="en-US" dirty="0"/>
          </a:p>
          <a:p>
            <a:pPr>
              <a:buFont typeface="Wingdings" pitchFamily="2" charset="2"/>
              <a:buNone/>
            </a:pPr>
            <a:r>
              <a:rPr lang="zh-CN" altLang="en-US" sz="2600" dirty="0"/>
              <a:t>关于新民主主义革命</a:t>
            </a:r>
          </a:p>
          <a:p>
            <a:pPr>
              <a:buFont typeface="Wingdings" pitchFamily="2" charset="2"/>
              <a:buNone/>
            </a:pPr>
            <a:r>
              <a:rPr lang="zh-CN" altLang="en-US" sz="2600" dirty="0"/>
              <a:t>关于社会主义革命和社会主义建设</a:t>
            </a:r>
          </a:p>
          <a:p>
            <a:pPr>
              <a:buFont typeface="Wingdings" pitchFamily="2" charset="2"/>
              <a:buNone/>
            </a:pPr>
            <a:r>
              <a:rPr lang="zh-CN" altLang="en-US" sz="2600" dirty="0"/>
              <a:t>关于革命军队的建设和军事战略</a:t>
            </a:r>
          </a:p>
          <a:p>
            <a:pPr>
              <a:buFont typeface="Wingdings" pitchFamily="2" charset="2"/>
              <a:buNone/>
            </a:pPr>
            <a:r>
              <a:rPr lang="zh-CN" altLang="en-US" sz="2600" dirty="0"/>
              <a:t>关于政策和策略</a:t>
            </a:r>
          </a:p>
          <a:p>
            <a:pPr>
              <a:buFont typeface="Wingdings" pitchFamily="2" charset="2"/>
              <a:buNone/>
            </a:pPr>
            <a:r>
              <a:rPr lang="zh-CN" altLang="en-US" sz="2600" dirty="0"/>
              <a:t>关于思想政治工作和文化工作</a:t>
            </a:r>
          </a:p>
          <a:p>
            <a:pPr>
              <a:buFont typeface="Wingdings" pitchFamily="2" charset="2"/>
              <a:buNone/>
            </a:pPr>
            <a:r>
              <a:rPr lang="zh-CN" altLang="en-US" sz="2600" dirty="0"/>
              <a:t>关于党的建设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1746"/>
                                        </p:tgtEl>
                                        <p:attrNameLst>
                                          <p:attrName>style.visibility</p:attrName>
                                        </p:attrNameLst>
                                      </p:cBhvr>
                                      <p:to>
                                        <p:strVal val="visible"/>
                                      </p:to>
                                    </p:set>
                                    <p:animEffect transition="in" filter="fade">
                                      <p:cBhvr>
                                        <p:cTn id="7" dur="767" decel="100000"/>
                                        <p:tgtEl>
                                          <p:spTgt spid="31746"/>
                                        </p:tgtEl>
                                      </p:cBhvr>
                                    </p:animEffect>
                                    <p:animScale>
                                      <p:cBhvr>
                                        <p:cTn id="8" dur="767" decel="100000"/>
                                        <p:tgtEl>
                                          <p:spTgt spid="31746"/>
                                        </p:tgtEl>
                                      </p:cBhvr>
                                      <p:from x="10000" y="10000"/>
                                      <p:to x="200000" y="450000"/>
                                    </p:animScale>
                                    <p:animScale>
                                      <p:cBhvr>
                                        <p:cTn id="9" dur="1228" accel="100000" fill="hold">
                                          <p:stCondLst>
                                            <p:cond delay="767"/>
                                          </p:stCondLst>
                                        </p:cTn>
                                        <p:tgtEl>
                                          <p:spTgt spid="31746"/>
                                        </p:tgtEl>
                                      </p:cBhvr>
                                      <p:from x="200000" y="450000"/>
                                      <p:to x="100000" y="100000"/>
                                    </p:animScale>
                                    <p:set>
                                      <p:cBhvr>
                                        <p:cTn id="10" dur="767" fill="hold"/>
                                        <p:tgtEl>
                                          <p:spTgt spid="31746"/>
                                        </p:tgtEl>
                                        <p:attrNameLst>
                                          <p:attrName>ppt_x</p:attrName>
                                        </p:attrNameLst>
                                      </p:cBhvr>
                                      <p:to>
                                        <p:strVal val="(0.5)"/>
                                      </p:to>
                                    </p:set>
                                    <p:anim from="(0.5)" to="(#ppt_x)" calcmode="lin" valueType="num">
                                      <p:cBhvr>
                                        <p:cTn id="11" dur="1228" accel="100000" fill="hold">
                                          <p:stCondLst>
                                            <p:cond delay="767"/>
                                          </p:stCondLst>
                                        </p:cTn>
                                        <p:tgtEl>
                                          <p:spTgt spid="31746"/>
                                        </p:tgtEl>
                                        <p:attrNameLst>
                                          <p:attrName>ppt_x</p:attrName>
                                        </p:attrNameLst>
                                      </p:cBhvr>
                                    </p:anim>
                                    <p:set>
                                      <p:cBhvr>
                                        <p:cTn id="12" dur="767" fill="hold"/>
                                        <p:tgtEl>
                                          <p:spTgt spid="31746"/>
                                        </p:tgtEl>
                                        <p:attrNameLst>
                                          <p:attrName>ppt_y</p:attrName>
                                        </p:attrNameLst>
                                      </p:cBhvr>
                                      <p:to>
                                        <p:strVal val="(#ppt_y+0.4)"/>
                                      </p:to>
                                    </p:set>
                                    <p:anim from="(#ppt_y+0.4)" to="(#ppt_y)" calcmode="lin" valueType="num">
                                      <p:cBhvr>
                                        <p:cTn id="13" dur="1228" accel="100000" fill="hold">
                                          <p:stCondLst>
                                            <p:cond delay="767"/>
                                          </p:stCondLst>
                                        </p:cTn>
                                        <p:tgtEl>
                                          <p:spTgt spid="3174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31747">
                                            <p:txEl>
                                              <p:pRg st="0" end="0"/>
                                            </p:txEl>
                                          </p:spTgt>
                                        </p:tgtEl>
                                        <p:attrNameLst>
                                          <p:attrName>style.visibility</p:attrName>
                                        </p:attrNameLst>
                                      </p:cBhvr>
                                      <p:to>
                                        <p:strVal val="visible"/>
                                      </p:to>
                                    </p:set>
                                    <p:anim calcmode="lin" valueType="num">
                                      <p:cBhvr>
                                        <p:cTn id="18" dur="500" fill="hold"/>
                                        <p:tgtEl>
                                          <p:spTgt spid="3174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174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174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31747">
                                            <p:txEl>
                                              <p:pRg st="2" end="2"/>
                                            </p:txEl>
                                          </p:spTgt>
                                        </p:tgtEl>
                                        <p:attrNameLst>
                                          <p:attrName>style.visibility</p:attrName>
                                        </p:attrNameLst>
                                      </p:cBhvr>
                                      <p:to>
                                        <p:strVal val="visible"/>
                                      </p:to>
                                    </p:set>
                                    <p:anim calcmode="lin" valueType="num">
                                      <p:cBhvr>
                                        <p:cTn id="25" dur="500" fill="hold"/>
                                        <p:tgtEl>
                                          <p:spTgt spid="3174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1747">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174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31747">
                                            <p:txEl>
                                              <p:pRg st="3" end="3"/>
                                            </p:txEl>
                                          </p:spTgt>
                                        </p:tgtEl>
                                        <p:attrNameLst>
                                          <p:attrName>style.visibility</p:attrName>
                                        </p:attrNameLst>
                                      </p:cBhvr>
                                      <p:to>
                                        <p:strVal val="visible"/>
                                      </p:to>
                                    </p:set>
                                    <p:anim calcmode="lin" valueType="num">
                                      <p:cBhvr>
                                        <p:cTn id="32" dur="500" fill="hold"/>
                                        <p:tgtEl>
                                          <p:spTgt spid="31747">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1747">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31747">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31747">
                                            <p:txEl>
                                              <p:pRg st="4" end="4"/>
                                            </p:txEl>
                                          </p:spTgt>
                                        </p:tgtEl>
                                        <p:attrNameLst>
                                          <p:attrName>style.visibility</p:attrName>
                                        </p:attrNameLst>
                                      </p:cBhvr>
                                      <p:to>
                                        <p:strVal val="visible"/>
                                      </p:to>
                                    </p:set>
                                    <p:anim calcmode="lin" valueType="num">
                                      <p:cBhvr>
                                        <p:cTn id="39" dur="500" fill="hold"/>
                                        <p:tgtEl>
                                          <p:spTgt spid="31747">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31747">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31747">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31747">
                                            <p:txEl>
                                              <p:pRg st="5" end="5"/>
                                            </p:txEl>
                                          </p:spTgt>
                                        </p:tgtEl>
                                        <p:attrNameLst>
                                          <p:attrName>style.visibility</p:attrName>
                                        </p:attrNameLst>
                                      </p:cBhvr>
                                      <p:to>
                                        <p:strVal val="visible"/>
                                      </p:to>
                                    </p:set>
                                    <p:anim calcmode="lin" valueType="num">
                                      <p:cBhvr>
                                        <p:cTn id="46" dur="500" fill="hold"/>
                                        <p:tgtEl>
                                          <p:spTgt spid="31747">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31747">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31747">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31747">
                                            <p:txEl>
                                              <p:pRg st="6" end="6"/>
                                            </p:txEl>
                                          </p:spTgt>
                                        </p:tgtEl>
                                        <p:attrNameLst>
                                          <p:attrName>style.visibility</p:attrName>
                                        </p:attrNameLst>
                                      </p:cBhvr>
                                      <p:to>
                                        <p:strVal val="visible"/>
                                      </p:to>
                                    </p:set>
                                    <p:anim calcmode="lin" valueType="num">
                                      <p:cBhvr>
                                        <p:cTn id="53" dur="500" fill="hold"/>
                                        <p:tgtEl>
                                          <p:spTgt spid="31747">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31747">
                                            <p:txEl>
                                              <p:pRg st="6" end="6"/>
                                            </p:txEl>
                                          </p:spTgt>
                                        </p:tgtEl>
                                        <p:attrNameLst>
                                          <p:attrName>ppt_h</p:attrName>
                                        </p:attrNameLst>
                                      </p:cBhvr>
                                      <p:tavLst>
                                        <p:tav tm="0">
                                          <p:val>
                                            <p:fltVal val="0"/>
                                          </p:val>
                                        </p:tav>
                                        <p:tav tm="100000">
                                          <p:val>
                                            <p:strVal val="#ppt_h"/>
                                          </p:val>
                                        </p:tav>
                                      </p:tavLst>
                                    </p:anim>
                                    <p:animEffect transition="in" filter="fade">
                                      <p:cBhvr>
                                        <p:cTn id="55" dur="500"/>
                                        <p:tgtEl>
                                          <p:spTgt spid="31747">
                                            <p:txEl>
                                              <p:pRg st="6" end="6"/>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31747">
                                            <p:txEl>
                                              <p:pRg st="7" end="7"/>
                                            </p:txEl>
                                          </p:spTgt>
                                        </p:tgtEl>
                                        <p:attrNameLst>
                                          <p:attrName>style.visibility</p:attrName>
                                        </p:attrNameLst>
                                      </p:cBhvr>
                                      <p:to>
                                        <p:strVal val="visible"/>
                                      </p:to>
                                    </p:set>
                                    <p:anim calcmode="lin" valueType="num">
                                      <p:cBhvr>
                                        <p:cTn id="60" dur="500" fill="hold"/>
                                        <p:tgtEl>
                                          <p:spTgt spid="31747">
                                            <p:txEl>
                                              <p:pRg st="7" end="7"/>
                                            </p:txEl>
                                          </p:spTgt>
                                        </p:tgtEl>
                                        <p:attrNameLst>
                                          <p:attrName>ppt_w</p:attrName>
                                        </p:attrNameLst>
                                      </p:cBhvr>
                                      <p:tavLst>
                                        <p:tav tm="0">
                                          <p:val>
                                            <p:fltVal val="0"/>
                                          </p:val>
                                        </p:tav>
                                        <p:tav tm="100000">
                                          <p:val>
                                            <p:strVal val="#ppt_w"/>
                                          </p:val>
                                        </p:tav>
                                      </p:tavLst>
                                    </p:anim>
                                    <p:anim calcmode="lin" valueType="num">
                                      <p:cBhvr>
                                        <p:cTn id="61" dur="500" fill="hold"/>
                                        <p:tgtEl>
                                          <p:spTgt spid="31747">
                                            <p:txEl>
                                              <p:pRg st="7" end="7"/>
                                            </p:txEl>
                                          </p:spTgt>
                                        </p:tgtEl>
                                        <p:attrNameLst>
                                          <p:attrName>ppt_h</p:attrName>
                                        </p:attrNameLst>
                                      </p:cBhvr>
                                      <p:tavLst>
                                        <p:tav tm="0">
                                          <p:val>
                                            <p:fltVal val="0"/>
                                          </p:val>
                                        </p:tav>
                                        <p:tav tm="100000">
                                          <p:val>
                                            <p:strVal val="#ppt_h"/>
                                          </p:val>
                                        </p:tav>
                                      </p:tavLst>
                                    </p:anim>
                                    <p:animEffect transition="in" filter="fade">
                                      <p:cBhvr>
                                        <p:cTn id="62"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8675" name="Rectangle 3"/>
          <p:cNvSpPr>
            <a:spLocks noGrp="1" noChangeArrowheads="1"/>
          </p:cNvSpPr>
          <p:nvPr>
            <p:ph idx="1"/>
          </p:nvPr>
        </p:nvSpPr>
        <p:spPr/>
        <p:txBody>
          <a:bodyPr>
            <a:normAutofit fontScale="85000" lnSpcReduction="10000"/>
          </a:bodyPr>
          <a:lstStyle/>
          <a:p>
            <a:pPr marL="571500" indent="-571500">
              <a:lnSpc>
                <a:spcPct val="90000"/>
              </a:lnSpc>
              <a:buFont typeface="Wingdings" pitchFamily="2" charset="2"/>
              <a:buNone/>
            </a:pPr>
            <a:r>
              <a:rPr lang="zh-CN" altLang="en-US" b="1" dirty="0"/>
              <a:t>二、新民主主义革命理论的主要理论观点</a:t>
            </a:r>
            <a:endParaRPr lang="zh-CN" altLang="en-US" dirty="0"/>
          </a:p>
          <a:p>
            <a:pPr marL="571500" indent="-571500">
              <a:lnSpc>
                <a:spcPct val="90000"/>
              </a:lnSpc>
              <a:buFont typeface="Wingdings" pitchFamily="2" charset="2"/>
              <a:buAutoNum type="circleNumDbPlain"/>
            </a:pPr>
            <a:r>
              <a:rPr lang="en-US" altLang="zh-CN" dirty="0"/>
              <a:t>1</a:t>
            </a:r>
            <a:r>
              <a:rPr lang="zh-CN" altLang="en-US" dirty="0"/>
              <a:t>、新民主主义革命总路线：</a:t>
            </a:r>
            <a:r>
              <a:rPr lang="zh-CN" altLang="en-US" sz="2600" dirty="0"/>
              <a:t>无产阶级领导的，人民大众的，反对帝国主义、封建主义和官僚资本主义的革命。</a:t>
            </a:r>
          </a:p>
          <a:p>
            <a:pPr marL="571500" indent="-571500">
              <a:lnSpc>
                <a:spcPct val="90000"/>
              </a:lnSpc>
              <a:buFont typeface="Wingdings" pitchFamily="2" charset="2"/>
              <a:buAutoNum type="circleNumDbPlain"/>
            </a:pPr>
            <a:r>
              <a:rPr lang="en-US" altLang="zh-CN" dirty="0"/>
              <a:t>2</a:t>
            </a:r>
            <a:r>
              <a:rPr lang="zh-CN" altLang="en-US" dirty="0"/>
              <a:t>、新民主主义革命对象：帝国主义、封建主义、官僚资本主义</a:t>
            </a:r>
          </a:p>
          <a:p>
            <a:pPr marL="571500" indent="-571500">
              <a:lnSpc>
                <a:spcPct val="90000"/>
              </a:lnSpc>
              <a:buFont typeface="Wingdings" pitchFamily="2" charset="2"/>
              <a:buAutoNum type="circleNumDbPlain"/>
            </a:pPr>
            <a:r>
              <a:rPr lang="en-US" altLang="zh-CN" dirty="0"/>
              <a:t>3</a:t>
            </a:r>
            <a:r>
              <a:rPr lang="zh-CN" altLang="en-US" dirty="0"/>
              <a:t>、新民主主义革命的动力：工人阶级农民阶级城市小资产阶级和民族资产阶级，根本的动力是工人和农民</a:t>
            </a:r>
          </a:p>
          <a:p>
            <a:pPr marL="571500" indent="-571500">
              <a:lnSpc>
                <a:spcPct val="90000"/>
              </a:lnSpc>
              <a:buFont typeface="Wingdings" pitchFamily="2" charset="2"/>
              <a:buAutoNum type="circleNumDbPlain"/>
            </a:pPr>
            <a:r>
              <a:rPr lang="en-US" altLang="zh-CN" dirty="0"/>
              <a:t>4</a:t>
            </a:r>
            <a:r>
              <a:rPr lang="zh-CN" altLang="en-US" dirty="0"/>
              <a:t>、新民主主义革命领导：无产阶级 ；新民主主义革命主力军：农民</a:t>
            </a:r>
          </a:p>
          <a:p>
            <a:pPr marL="571500" indent="-571500">
              <a:lnSpc>
                <a:spcPct val="90000"/>
              </a:lnSpc>
              <a:buFont typeface="Wingdings" pitchFamily="2" charset="2"/>
              <a:buAutoNum type="circleNumDbPlain"/>
            </a:pPr>
            <a:r>
              <a:rPr lang="en-US" altLang="zh-CN" dirty="0"/>
              <a:t>5</a:t>
            </a:r>
            <a:r>
              <a:rPr lang="zh-CN" altLang="en-US" dirty="0"/>
              <a:t>、新民主主义革命的性质和前途：资产阶级民主主义革命；社会主义</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28675">
                                            <p:txEl>
                                              <p:pRg st="0" end="0"/>
                                            </p:txEl>
                                          </p:spTgt>
                                        </p:tgtEl>
                                        <p:attrNameLst>
                                          <p:attrName>style.visibility</p:attrName>
                                        </p:attrNameLst>
                                      </p:cBhvr>
                                      <p:to>
                                        <p:strVal val="visible"/>
                                      </p:to>
                                    </p:set>
                                    <p:anim calcmode="lin" valueType="num">
                                      <p:cBhvr>
                                        <p:cTn id="7" dur="500" fill="hold"/>
                                        <p:tgtEl>
                                          <p:spTgt spid="286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86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867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28675">
                                            <p:txEl>
                                              <p:pRg st="1" end="1"/>
                                            </p:txEl>
                                          </p:spTgt>
                                        </p:tgtEl>
                                        <p:attrNameLst>
                                          <p:attrName>style.visibility</p:attrName>
                                        </p:attrNameLst>
                                      </p:cBhvr>
                                      <p:to>
                                        <p:strVal val="visible"/>
                                      </p:to>
                                    </p:set>
                                    <p:anim calcmode="lin" valueType="num">
                                      <p:cBhvr>
                                        <p:cTn id="14" dur="500" fill="hold"/>
                                        <p:tgtEl>
                                          <p:spTgt spid="2867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867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867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0" fill="hold">
                                          <p:stCondLst>
                                            <p:cond delay="0"/>
                                          </p:stCondLst>
                                        </p:cTn>
                                        <p:tgtEl>
                                          <p:spTgt spid="28675">
                                            <p:txEl>
                                              <p:pRg st="2" end="2"/>
                                            </p:txEl>
                                          </p:spTgt>
                                        </p:tgtEl>
                                        <p:attrNameLst>
                                          <p:attrName>style.visibility</p:attrName>
                                        </p:attrNameLst>
                                      </p:cBhvr>
                                      <p:to>
                                        <p:strVal val="visible"/>
                                      </p:to>
                                    </p:set>
                                    <p:anim calcmode="lin" valueType="num">
                                      <p:cBhvr>
                                        <p:cTn id="21" dur="5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867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86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0" fill="hold">
                                          <p:stCondLst>
                                            <p:cond delay="0"/>
                                          </p:stCondLst>
                                        </p:cTn>
                                        <p:tgtEl>
                                          <p:spTgt spid="28675">
                                            <p:txEl>
                                              <p:pRg st="3" end="3"/>
                                            </p:txEl>
                                          </p:spTgt>
                                        </p:tgtEl>
                                        <p:attrNameLst>
                                          <p:attrName>style.visibility</p:attrName>
                                        </p:attrNameLst>
                                      </p:cBhvr>
                                      <p:to>
                                        <p:strVal val="visible"/>
                                      </p:to>
                                    </p:set>
                                    <p:anim calcmode="lin" valueType="num">
                                      <p:cBhvr>
                                        <p:cTn id="28" dur="5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867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867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0" fill="hold">
                                          <p:stCondLst>
                                            <p:cond delay="0"/>
                                          </p:stCondLst>
                                        </p:cTn>
                                        <p:tgtEl>
                                          <p:spTgt spid="28675">
                                            <p:txEl>
                                              <p:pRg st="4" end="4"/>
                                            </p:txEl>
                                          </p:spTgt>
                                        </p:tgtEl>
                                        <p:attrNameLst>
                                          <p:attrName>style.visibility</p:attrName>
                                        </p:attrNameLst>
                                      </p:cBhvr>
                                      <p:to>
                                        <p:strVal val="visible"/>
                                      </p:to>
                                    </p:set>
                                    <p:anim calcmode="lin" valueType="num">
                                      <p:cBhvr>
                                        <p:cTn id="35" dur="5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8675">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867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grpId="0" nodeType="clickEffect">
                                  <p:stCondLst>
                                    <p:cond delay="0"/>
                                  </p:stCondLst>
                                  <p:childTnLst>
                                    <p:set>
                                      <p:cBhvr>
                                        <p:cTn id="41" dur="0" fill="hold">
                                          <p:stCondLst>
                                            <p:cond delay="0"/>
                                          </p:stCondLst>
                                        </p:cTn>
                                        <p:tgtEl>
                                          <p:spTgt spid="28675">
                                            <p:txEl>
                                              <p:pRg st="5" end="5"/>
                                            </p:txEl>
                                          </p:spTgt>
                                        </p:tgtEl>
                                        <p:attrNameLst>
                                          <p:attrName>style.visibility</p:attrName>
                                        </p:attrNameLst>
                                      </p:cBhvr>
                                      <p:to>
                                        <p:strVal val="visible"/>
                                      </p:to>
                                    </p:set>
                                    <p:anim calcmode="lin" valueType="num">
                                      <p:cBhvr>
                                        <p:cTn id="42" dur="500" fill="hold"/>
                                        <p:tgtEl>
                                          <p:spTgt spid="28675">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8675">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t>04.</a:t>
            </a:r>
            <a:r>
              <a:rPr lang="zh-CN" altLang="en-US" smtClean="0"/>
              <a:t>教学重点</a:t>
            </a:r>
            <a:endParaRPr lang="zh-CN" altLang="en-US" dirty="0"/>
          </a:p>
        </p:txBody>
      </p:sp>
      <p:sp>
        <p:nvSpPr>
          <p:cNvPr id="23555" name="Rectangle 3"/>
          <p:cNvSpPr>
            <a:spLocks noGrp="1" noChangeArrowheads="1"/>
          </p:cNvSpPr>
          <p:nvPr>
            <p:ph idx="1"/>
          </p:nvPr>
        </p:nvSpPr>
        <p:spPr/>
        <p:txBody>
          <a:bodyPr/>
          <a:lstStyle/>
          <a:p>
            <a:endParaRPr lang="en-US" altLang="zh-CN" dirty="0" smtClean="0"/>
          </a:p>
          <a:p>
            <a:r>
              <a:rPr lang="zh-CN" altLang="en-US" dirty="0" smtClean="0"/>
              <a:t>党在过渡时期的总路线</a:t>
            </a:r>
          </a:p>
          <a:p>
            <a:r>
              <a:rPr lang="zh-CN" altLang="en-US" dirty="0" smtClean="0"/>
              <a:t>适合中国特点的社会主义改造道路</a:t>
            </a:r>
          </a:p>
          <a:p>
            <a:r>
              <a:rPr lang="zh-CN" altLang="en-US" dirty="0" smtClean="0"/>
              <a:t>社会主义改造的历史经验与问题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mtClean="0"/>
              <a:t>一、党在过渡时期的总路线 </a:t>
            </a:r>
            <a:endParaRPr lang="zh-CN" altLang="en-US" dirty="0"/>
          </a:p>
        </p:txBody>
      </p:sp>
      <p:sp>
        <p:nvSpPr>
          <p:cNvPr id="32771" name="Rectangle 3"/>
          <p:cNvSpPr>
            <a:spLocks noGrp="1" noChangeArrowheads="1"/>
          </p:cNvSpPr>
          <p:nvPr>
            <p:ph idx="1"/>
          </p:nvPr>
        </p:nvSpPr>
        <p:spPr/>
        <p:txBody>
          <a:bodyPr>
            <a:normAutofit fontScale="92500"/>
          </a:bodyPr>
          <a:lstStyle/>
          <a:p>
            <a:r>
              <a:rPr lang="en-US" altLang="zh-CN" dirty="0" smtClean="0"/>
              <a:t>1.</a:t>
            </a:r>
            <a:r>
              <a:rPr lang="zh-CN" altLang="en-US" dirty="0" smtClean="0"/>
              <a:t>新民主主义向社会主义转变的历史必然性</a:t>
            </a:r>
          </a:p>
          <a:p>
            <a:endParaRPr lang="zh-CN" altLang="en-US" dirty="0" smtClean="0"/>
          </a:p>
          <a:p>
            <a:r>
              <a:rPr lang="zh-CN" altLang="en-US" dirty="0" smtClean="0"/>
              <a:t> 新民主主义革命是社会主义革命的必要准备，社会主义革命是新民主主义革命的必然趋势； </a:t>
            </a:r>
          </a:p>
          <a:p>
            <a:r>
              <a:rPr lang="zh-CN" altLang="en-US" dirty="0" smtClean="0"/>
              <a:t>民主革命胜利后，工人阶级同资产阶级的矛盾上升为主要矛盾，必须通过社会主义革命来解决； </a:t>
            </a:r>
          </a:p>
          <a:p>
            <a:r>
              <a:rPr lang="zh-CN" altLang="en-US" dirty="0" smtClean="0"/>
              <a:t>从国际环境看，中国也必须走社会主义道路。 </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2.</a:t>
            </a:r>
            <a:r>
              <a:rPr lang="zh-CN" altLang="en-US" smtClean="0"/>
              <a:t>过渡时期总路线的提出</a:t>
            </a:r>
            <a:endParaRPr lang="zh-CN" altLang="en-US" dirty="0"/>
          </a:p>
        </p:txBody>
      </p:sp>
      <p:sp>
        <p:nvSpPr>
          <p:cNvPr id="33795" name="Rectangle 3"/>
          <p:cNvSpPr>
            <a:spLocks noGrp="1" noChangeArrowheads="1"/>
          </p:cNvSpPr>
          <p:nvPr>
            <p:ph idx="1"/>
          </p:nvPr>
        </p:nvSpPr>
        <p:spPr/>
        <p:txBody>
          <a:bodyPr>
            <a:normAutofit fontScale="92500"/>
          </a:bodyPr>
          <a:lstStyle/>
          <a:p>
            <a:r>
              <a:rPr lang="zh-CN" altLang="en-US" dirty="0" smtClean="0"/>
              <a:t>初步的设想：</a:t>
            </a:r>
          </a:p>
          <a:p>
            <a:r>
              <a:rPr lang="zh-CN" altLang="en-US" dirty="0" smtClean="0"/>
              <a:t>第一，关于过渡的时间，估计大约</a:t>
            </a:r>
            <a:r>
              <a:rPr lang="en-US" altLang="zh-CN" dirty="0" smtClean="0"/>
              <a:t>15</a:t>
            </a:r>
            <a:r>
              <a:rPr lang="zh-CN" altLang="en-US" dirty="0" smtClean="0"/>
              <a:t>年至</a:t>
            </a:r>
            <a:r>
              <a:rPr lang="en-US" altLang="zh-CN" dirty="0" smtClean="0"/>
              <a:t>20</a:t>
            </a:r>
            <a:r>
              <a:rPr lang="zh-CN" altLang="en-US" dirty="0" smtClean="0"/>
              <a:t>年时间。</a:t>
            </a:r>
          </a:p>
          <a:p>
            <a:r>
              <a:rPr lang="zh-CN" altLang="en-US" dirty="0" smtClean="0"/>
              <a:t>第二，关于转变的条件，认为只有先实现了国家工业化，才能实现私营企业国有化和个体农业的集体化。</a:t>
            </a:r>
          </a:p>
          <a:p>
            <a:r>
              <a:rPr lang="zh-CN" altLang="en-US" dirty="0" smtClean="0"/>
              <a:t>第三，关于过渡的步骤和方式，毛泽东的提法是“全线进攻”，一举完成向社会主义过渡，但方式是和平地和有代价地消灭资本主义。</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3</a:t>
            </a:r>
            <a:r>
              <a:rPr lang="zh-CN" altLang="en-US" smtClean="0"/>
              <a:t>、过渡时期总路线的基本内容 </a:t>
            </a:r>
            <a:endParaRPr lang="zh-CN" altLang="en-US" dirty="0"/>
          </a:p>
        </p:txBody>
      </p:sp>
      <p:sp>
        <p:nvSpPr>
          <p:cNvPr id="34819" name="Rectangle 3"/>
          <p:cNvSpPr>
            <a:spLocks noGrp="1" noChangeArrowheads="1"/>
          </p:cNvSpPr>
          <p:nvPr>
            <p:ph idx="1"/>
          </p:nvPr>
        </p:nvSpPr>
        <p:spPr/>
        <p:txBody>
          <a:bodyPr/>
          <a:lstStyle/>
          <a:p>
            <a:r>
              <a:rPr lang="zh-CN" altLang="en-US" dirty="0" smtClean="0"/>
              <a:t>党在这个过渡时期的总路线和总任务是要在一个相当长的时期内逐步实现国家的社会主义工业化，并逐步实现国家对农业、对手工业和对资本主义工商业的社会主义改造。 </a:t>
            </a:r>
            <a:endParaRPr lang="zh-CN" altLang="en-US" dirty="0"/>
          </a:p>
        </p:txBody>
      </p:sp>
      <p:grpSp>
        <p:nvGrpSpPr>
          <p:cNvPr id="34820" name="Group 4"/>
          <p:cNvGrpSpPr>
            <a:grpSpLocks/>
          </p:cNvGrpSpPr>
          <p:nvPr/>
        </p:nvGrpSpPr>
        <p:grpSpPr bwMode="auto">
          <a:xfrm>
            <a:off x="1676400" y="3733800"/>
            <a:ext cx="990600" cy="1676400"/>
            <a:chOff x="1392" y="1488"/>
            <a:chExt cx="624" cy="1056"/>
          </a:xfrm>
        </p:grpSpPr>
        <p:sp>
          <p:nvSpPr>
            <p:cNvPr id="34821" name="Line 5"/>
            <p:cNvSpPr>
              <a:spLocks noChangeShapeType="1"/>
            </p:cNvSpPr>
            <p:nvPr/>
          </p:nvSpPr>
          <p:spPr bwMode="auto">
            <a:xfrm>
              <a:off x="1392" y="2016"/>
              <a:ext cx="336"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sp>
          <p:nvSpPr>
            <p:cNvPr id="34822" name="Line 6"/>
            <p:cNvSpPr>
              <a:spLocks noChangeShapeType="1"/>
            </p:cNvSpPr>
            <p:nvPr/>
          </p:nvSpPr>
          <p:spPr bwMode="auto">
            <a:xfrm>
              <a:off x="1728" y="1488"/>
              <a:ext cx="2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grpSp>
          <p:nvGrpSpPr>
            <p:cNvPr id="34823" name="Group 7"/>
            <p:cNvGrpSpPr>
              <a:grpSpLocks/>
            </p:cNvGrpSpPr>
            <p:nvPr/>
          </p:nvGrpSpPr>
          <p:grpSpPr bwMode="auto">
            <a:xfrm>
              <a:off x="1728" y="1488"/>
              <a:ext cx="0" cy="1056"/>
              <a:chOff x="1728" y="1488"/>
              <a:chExt cx="0" cy="1056"/>
            </a:xfrm>
          </p:grpSpPr>
          <p:sp>
            <p:nvSpPr>
              <p:cNvPr id="34824" name="Line 8"/>
              <p:cNvSpPr>
                <a:spLocks noChangeShapeType="1"/>
              </p:cNvSpPr>
              <p:nvPr/>
            </p:nvSpPr>
            <p:spPr bwMode="auto">
              <a:xfrm flipV="1">
                <a:off x="1728" y="1488"/>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sp>
            <p:nvSpPr>
              <p:cNvPr id="34825" name="Line 9"/>
              <p:cNvSpPr>
                <a:spLocks noChangeShapeType="1"/>
              </p:cNvSpPr>
              <p:nvPr/>
            </p:nvSpPr>
            <p:spPr bwMode="auto">
              <a:xfrm flipV="1">
                <a:off x="1728" y="2016"/>
                <a:ext cx="0" cy="52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grpSp>
        <p:sp>
          <p:nvSpPr>
            <p:cNvPr id="34826" name="Line 10"/>
            <p:cNvSpPr>
              <a:spLocks noChangeShapeType="1"/>
            </p:cNvSpPr>
            <p:nvPr/>
          </p:nvSpPr>
          <p:spPr bwMode="auto">
            <a:xfrm>
              <a:off x="1728" y="2544"/>
              <a:ext cx="2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grpSp>
      <p:sp>
        <p:nvSpPr>
          <p:cNvPr id="34827" name="Line 11"/>
          <p:cNvSpPr>
            <a:spLocks noChangeShapeType="1"/>
          </p:cNvSpPr>
          <p:nvPr/>
        </p:nvSpPr>
        <p:spPr bwMode="auto">
          <a:xfrm>
            <a:off x="4495800" y="5410200"/>
            <a:ext cx="522288" cy="0"/>
          </a:xfrm>
          <a:prstGeom prst="line">
            <a:avLst/>
          </a:prstGeom>
          <a:noFill/>
          <a:ln w="19050">
            <a:solidFill>
              <a:srgbClr val="333399"/>
            </a:solidFill>
            <a:round/>
            <a:headEnd/>
            <a:tailEn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34828" name="Line 12"/>
          <p:cNvSpPr>
            <a:spLocks noChangeShapeType="1"/>
          </p:cNvSpPr>
          <p:nvPr/>
        </p:nvSpPr>
        <p:spPr bwMode="auto">
          <a:xfrm>
            <a:off x="5018088" y="4343400"/>
            <a:ext cx="0" cy="1066800"/>
          </a:xfrm>
          <a:prstGeom prst="line">
            <a:avLst/>
          </a:prstGeom>
          <a:noFill/>
          <a:ln w="19050">
            <a:solidFill>
              <a:srgbClr val="333399"/>
            </a:solidFill>
            <a:round/>
            <a:headEnd/>
            <a:tailEn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34829" name="Line 13"/>
          <p:cNvSpPr>
            <a:spLocks noChangeShapeType="1"/>
          </p:cNvSpPr>
          <p:nvPr/>
        </p:nvSpPr>
        <p:spPr bwMode="auto">
          <a:xfrm>
            <a:off x="5018088" y="5410200"/>
            <a:ext cx="392112" cy="0"/>
          </a:xfrm>
          <a:prstGeom prst="line">
            <a:avLst/>
          </a:prstGeom>
          <a:noFill/>
          <a:ln w="19050">
            <a:solidFill>
              <a:srgbClr val="333399"/>
            </a:solidFill>
            <a:round/>
            <a:headEnd/>
            <a:tailEn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34830" name="Line 14"/>
          <p:cNvSpPr>
            <a:spLocks noChangeShapeType="1"/>
          </p:cNvSpPr>
          <p:nvPr/>
        </p:nvSpPr>
        <p:spPr bwMode="auto">
          <a:xfrm>
            <a:off x="5018088" y="4343400"/>
            <a:ext cx="392112" cy="0"/>
          </a:xfrm>
          <a:prstGeom prst="line">
            <a:avLst/>
          </a:prstGeom>
          <a:noFill/>
          <a:ln w="19050">
            <a:solidFill>
              <a:srgbClr val="333399"/>
            </a:solidFill>
            <a:round/>
            <a:headEnd/>
            <a:tailEn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34831" name="Line 15"/>
          <p:cNvSpPr>
            <a:spLocks noChangeShapeType="1"/>
          </p:cNvSpPr>
          <p:nvPr/>
        </p:nvSpPr>
        <p:spPr bwMode="auto">
          <a:xfrm>
            <a:off x="5018088" y="5410200"/>
            <a:ext cx="0" cy="1066800"/>
          </a:xfrm>
          <a:prstGeom prst="line">
            <a:avLst/>
          </a:prstGeom>
          <a:noFill/>
          <a:ln w="19050">
            <a:solidFill>
              <a:srgbClr val="333399"/>
            </a:solidFill>
            <a:round/>
            <a:headEnd/>
            <a:tailEn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spAutoFit/>
          </a:bodyPr>
          <a:lstStyle/>
          <a:p>
            <a:endParaRPr lang="zh-CN" altLang="en-US"/>
          </a:p>
        </p:txBody>
      </p:sp>
      <p:sp>
        <p:nvSpPr>
          <p:cNvPr id="34832" name="Line 16"/>
          <p:cNvSpPr>
            <a:spLocks noChangeShapeType="1"/>
          </p:cNvSpPr>
          <p:nvPr/>
        </p:nvSpPr>
        <p:spPr bwMode="auto">
          <a:xfrm>
            <a:off x="5018088" y="6477000"/>
            <a:ext cx="3921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endParaRPr lang="zh-CN" altLang="en-US"/>
          </a:p>
        </p:txBody>
      </p:sp>
      <p:sp>
        <p:nvSpPr>
          <p:cNvPr id="34833" name="Rectangle 17"/>
          <p:cNvSpPr>
            <a:spLocks noChangeArrowheads="1"/>
          </p:cNvSpPr>
          <p:nvPr/>
        </p:nvSpPr>
        <p:spPr bwMode="auto">
          <a:xfrm>
            <a:off x="152400" y="4191000"/>
            <a:ext cx="1524000" cy="6858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endParaRPr lang="zh-CN" altLang="en-US"/>
          </a:p>
        </p:txBody>
      </p:sp>
      <p:sp>
        <p:nvSpPr>
          <p:cNvPr id="34834" name="Text Box 18"/>
          <p:cNvSpPr txBox="1">
            <a:spLocks noChangeArrowheads="1"/>
          </p:cNvSpPr>
          <p:nvPr/>
        </p:nvSpPr>
        <p:spPr bwMode="auto">
          <a:xfrm>
            <a:off x="152400" y="4267200"/>
            <a:ext cx="1371600" cy="5191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spcBef>
                <a:spcPct val="50000"/>
              </a:spcBef>
            </a:pPr>
            <a:r>
              <a:rPr kumimoji="1" lang="zh-CN" altLang="en-US" sz="2800" b="1">
                <a:solidFill>
                  <a:srgbClr val="FF9900"/>
                </a:solidFill>
                <a:latin typeface="宋体" pitchFamily="2" charset="-122"/>
              </a:rPr>
              <a:t>总路线</a:t>
            </a:r>
          </a:p>
        </p:txBody>
      </p:sp>
      <p:sp>
        <p:nvSpPr>
          <p:cNvPr id="34835" name="Rectangle 19"/>
          <p:cNvSpPr>
            <a:spLocks noChangeArrowheads="1"/>
          </p:cNvSpPr>
          <p:nvPr/>
        </p:nvSpPr>
        <p:spPr bwMode="auto">
          <a:xfrm>
            <a:off x="2705100" y="3780366"/>
            <a:ext cx="1828800" cy="6858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endParaRPr lang="zh-CN" altLang="en-US"/>
          </a:p>
        </p:txBody>
      </p:sp>
      <p:sp>
        <p:nvSpPr>
          <p:cNvPr id="34836" name="Rectangle 20"/>
          <p:cNvSpPr>
            <a:spLocks noChangeArrowheads="1"/>
          </p:cNvSpPr>
          <p:nvPr/>
        </p:nvSpPr>
        <p:spPr bwMode="auto">
          <a:xfrm>
            <a:off x="2667000" y="5029200"/>
            <a:ext cx="1828800" cy="6858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endParaRPr lang="zh-CN" altLang="en-US"/>
          </a:p>
        </p:txBody>
      </p:sp>
      <p:sp>
        <p:nvSpPr>
          <p:cNvPr id="34837" name="Text Box 21"/>
          <p:cNvSpPr txBox="1">
            <a:spLocks noChangeArrowheads="1"/>
          </p:cNvSpPr>
          <p:nvPr/>
        </p:nvSpPr>
        <p:spPr bwMode="auto">
          <a:xfrm>
            <a:off x="2895600" y="383222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lgn="ctr">
              <a:spcBef>
                <a:spcPct val="50000"/>
              </a:spcBef>
            </a:pPr>
            <a:r>
              <a:rPr kumimoji="1" lang="zh-CN" altLang="en-US" sz="2400" b="1" dirty="0">
                <a:solidFill>
                  <a:srgbClr val="FF9900"/>
                </a:solidFill>
                <a:latin typeface="宋体" pitchFamily="2" charset="-122"/>
              </a:rPr>
              <a:t>工业化</a:t>
            </a:r>
          </a:p>
        </p:txBody>
      </p:sp>
      <p:sp>
        <p:nvSpPr>
          <p:cNvPr id="34838" name="Text Box 22"/>
          <p:cNvSpPr txBox="1">
            <a:spLocks noChangeArrowheads="1"/>
          </p:cNvSpPr>
          <p:nvPr/>
        </p:nvSpPr>
        <p:spPr bwMode="auto">
          <a:xfrm>
            <a:off x="2895600" y="5105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spcBef>
                <a:spcPct val="50000"/>
              </a:spcBef>
            </a:pPr>
            <a:r>
              <a:rPr kumimoji="1" lang="zh-CN" altLang="en-US" sz="2400" b="1">
                <a:solidFill>
                  <a:srgbClr val="FF9900"/>
                </a:solidFill>
                <a:latin typeface="宋体" pitchFamily="2" charset="-122"/>
              </a:rPr>
              <a:t>三大改造</a:t>
            </a:r>
          </a:p>
        </p:txBody>
      </p:sp>
      <p:sp>
        <p:nvSpPr>
          <p:cNvPr id="34839" name="Rectangle 23"/>
          <p:cNvSpPr>
            <a:spLocks noChangeArrowheads="1"/>
          </p:cNvSpPr>
          <p:nvPr/>
        </p:nvSpPr>
        <p:spPr bwMode="auto">
          <a:xfrm>
            <a:off x="5410200" y="4060825"/>
            <a:ext cx="2057400" cy="6413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endParaRPr kumimoji="1" lang="zh-CN" altLang="zh-CN" sz="3600">
              <a:solidFill>
                <a:srgbClr val="CC0000"/>
              </a:solidFill>
              <a:latin typeface="Times New Roman" pitchFamily="18" charset="0"/>
              <a:ea typeface="方正魏碑简体" pitchFamily="2" charset="-122"/>
            </a:endParaRPr>
          </a:p>
        </p:txBody>
      </p:sp>
      <p:sp>
        <p:nvSpPr>
          <p:cNvPr id="34840" name="Rectangle 24"/>
          <p:cNvSpPr>
            <a:spLocks noChangeArrowheads="1"/>
          </p:cNvSpPr>
          <p:nvPr/>
        </p:nvSpPr>
        <p:spPr bwMode="auto">
          <a:xfrm>
            <a:off x="5410200" y="5073650"/>
            <a:ext cx="2057400" cy="6413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endParaRPr kumimoji="1" lang="zh-CN" altLang="zh-CN" sz="3600">
              <a:solidFill>
                <a:srgbClr val="CC0000"/>
              </a:solidFill>
              <a:latin typeface="Times New Roman" pitchFamily="18" charset="0"/>
              <a:ea typeface="方正魏碑简体" pitchFamily="2" charset="-122"/>
            </a:endParaRPr>
          </a:p>
        </p:txBody>
      </p:sp>
      <p:sp>
        <p:nvSpPr>
          <p:cNvPr id="34841" name="Rectangle 25"/>
          <p:cNvSpPr>
            <a:spLocks noChangeArrowheads="1"/>
          </p:cNvSpPr>
          <p:nvPr/>
        </p:nvSpPr>
        <p:spPr bwMode="auto">
          <a:xfrm>
            <a:off x="5410200" y="6064250"/>
            <a:ext cx="2057400" cy="64135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p>
            <a:pPr algn="ctr"/>
            <a:endParaRPr kumimoji="1" lang="zh-CN" altLang="zh-CN" sz="3600">
              <a:solidFill>
                <a:srgbClr val="CC0000"/>
              </a:solidFill>
              <a:latin typeface="Times New Roman" pitchFamily="18" charset="0"/>
              <a:ea typeface="方正魏碑简体" pitchFamily="2" charset="-122"/>
            </a:endParaRPr>
          </a:p>
        </p:txBody>
      </p:sp>
      <p:sp>
        <p:nvSpPr>
          <p:cNvPr id="34842" name="Text Box 26"/>
          <p:cNvSpPr txBox="1">
            <a:spLocks noChangeArrowheads="1"/>
          </p:cNvSpPr>
          <p:nvPr/>
        </p:nvSpPr>
        <p:spPr bwMode="auto">
          <a:xfrm>
            <a:off x="5715000" y="4114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lgn="ctr">
              <a:spcBef>
                <a:spcPct val="50000"/>
              </a:spcBef>
            </a:pPr>
            <a:r>
              <a:rPr kumimoji="1" lang="zh-CN" altLang="en-US" sz="2400" b="1">
                <a:solidFill>
                  <a:srgbClr val="FF9900"/>
                </a:solidFill>
                <a:latin typeface="宋体" pitchFamily="2" charset="-122"/>
              </a:rPr>
              <a:t>农  业</a:t>
            </a:r>
          </a:p>
        </p:txBody>
      </p:sp>
      <p:sp>
        <p:nvSpPr>
          <p:cNvPr id="34843" name="Text Box 27"/>
          <p:cNvSpPr txBox="1">
            <a:spLocks noChangeArrowheads="1"/>
          </p:cNvSpPr>
          <p:nvPr/>
        </p:nvSpPr>
        <p:spPr bwMode="auto">
          <a:xfrm>
            <a:off x="5867400" y="5181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spcBef>
                <a:spcPct val="50000"/>
              </a:spcBef>
            </a:pPr>
            <a:r>
              <a:rPr kumimoji="1" lang="zh-CN" altLang="en-US" sz="2400" b="1">
                <a:solidFill>
                  <a:srgbClr val="FF9900"/>
                </a:solidFill>
                <a:latin typeface="宋体" pitchFamily="2" charset="-122"/>
              </a:rPr>
              <a:t>手 工 业</a:t>
            </a:r>
          </a:p>
        </p:txBody>
      </p:sp>
      <p:sp>
        <p:nvSpPr>
          <p:cNvPr id="34844" name="Text Box 28"/>
          <p:cNvSpPr txBox="1">
            <a:spLocks noChangeArrowheads="1"/>
          </p:cNvSpPr>
          <p:nvPr/>
        </p:nvSpPr>
        <p:spPr bwMode="auto">
          <a:xfrm>
            <a:off x="5410200" y="6248400"/>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pPr>
              <a:spcBef>
                <a:spcPct val="50000"/>
              </a:spcBef>
            </a:pPr>
            <a:r>
              <a:rPr kumimoji="1" lang="zh-CN" altLang="en-US" sz="2000" b="1">
                <a:solidFill>
                  <a:srgbClr val="FF9900"/>
                </a:solidFill>
                <a:latin typeface="宋体" pitchFamily="2" charset="-122"/>
              </a:rPr>
              <a:t>资本主义工商业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dissolve">
                                      <p:cBhvr>
                                        <p:cTn id="7" dur="500"/>
                                        <p:tgtEl>
                                          <p:spTgt spid="3482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27"/>
                                        </p:tgtEl>
                                        <p:attrNameLst>
                                          <p:attrName>style.visibility</p:attrName>
                                        </p:attrNameLst>
                                      </p:cBhvr>
                                      <p:to>
                                        <p:strVal val="visible"/>
                                      </p:to>
                                    </p:set>
                                    <p:animEffect transition="in" filter="dissolve">
                                      <p:cBhvr>
                                        <p:cTn id="11" dur="500"/>
                                        <p:tgtEl>
                                          <p:spTgt spid="3482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828"/>
                                        </p:tgtEl>
                                        <p:attrNameLst>
                                          <p:attrName>style.visibility</p:attrName>
                                        </p:attrNameLst>
                                      </p:cBhvr>
                                      <p:to>
                                        <p:strVal val="visible"/>
                                      </p:to>
                                    </p:set>
                                    <p:animEffect transition="in" filter="dissolve">
                                      <p:cBhvr>
                                        <p:cTn id="15" dur="500"/>
                                        <p:tgtEl>
                                          <p:spTgt spid="3482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4829"/>
                                        </p:tgtEl>
                                        <p:attrNameLst>
                                          <p:attrName>style.visibility</p:attrName>
                                        </p:attrNameLst>
                                      </p:cBhvr>
                                      <p:to>
                                        <p:strVal val="visible"/>
                                      </p:to>
                                    </p:set>
                                    <p:animEffect transition="in" filter="dissolve">
                                      <p:cBhvr>
                                        <p:cTn id="19" dur="500"/>
                                        <p:tgtEl>
                                          <p:spTgt spid="3482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4830"/>
                                        </p:tgtEl>
                                        <p:attrNameLst>
                                          <p:attrName>style.visibility</p:attrName>
                                        </p:attrNameLst>
                                      </p:cBhvr>
                                      <p:to>
                                        <p:strVal val="visible"/>
                                      </p:to>
                                    </p:set>
                                    <p:animEffect transition="in" filter="dissolve">
                                      <p:cBhvr>
                                        <p:cTn id="23" dur="500"/>
                                        <p:tgtEl>
                                          <p:spTgt spid="34830"/>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4831"/>
                                        </p:tgtEl>
                                        <p:attrNameLst>
                                          <p:attrName>style.visibility</p:attrName>
                                        </p:attrNameLst>
                                      </p:cBhvr>
                                      <p:to>
                                        <p:strVal val="visible"/>
                                      </p:to>
                                    </p:set>
                                    <p:animEffect transition="in" filter="dissolve">
                                      <p:cBhvr>
                                        <p:cTn id="27" dur="500"/>
                                        <p:tgtEl>
                                          <p:spTgt spid="34831"/>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4832"/>
                                        </p:tgtEl>
                                        <p:attrNameLst>
                                          <p:attrName>style.visibility</p:attrName>
                                        </p:attrNameLst>
                                      </p:cBhvr>
                                      <p:to>
                                        <p:strVal val="visible"/>
                                      </p:to>
                                    </p:set>
                                    <p:animEffect transition="in" filter="dissolve">
                                      <p:cBhvr>
                                        <p:cTn id="31" dur="50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P spid="34828" grpId="0" animBg="1"/>
      <p:bldP spid="34829" grpId="0" animBg="1"/>
      <p:bldP spid="34830" grpId="0" animBg="1"/>
      <p:bldP spid="34831" grpId="0" animBg="1"/>
      <p:bldP spid="3483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mtClean="0"/>
              <a:t>4</a:t>
            </a:r>
            <a:r>
              <a:rPr lang="zh-CN" altLang="en-US" smtClean="0"/>
              <a:t>、过渡时期总路线的特点 </a:t>
            </a:r>
            <a:endParaRPr lang="zh-CN" altLang="en-US" dirty="0"/>
          </a:p>
        </p:txBody>
      </p:sp>
      <p:sp>
        <p:nvSpPr>
          <p:cNvPr id="35843" name="Rectangle 3"/>
          <p:cNvSpPr>
            <a:spLocks noGrp="1" noChangeArrowheads="1"/>
          </p:cNvSpPr>
          <p:nvPr>
            <p:ph idx="1"/>
          </p:nvPr>
        </p:nvSpPr>
        <p:spPr/>
        <p:txBody>
          <a:bodyPr>
            <a:normAutofit fontScale="92500"/>
          </a:bodyPr>
          <a:lstStyle/>
          <a:p>
            <a:r>
              <a:rPr lang="zh-CN" altLang="en-US" dirty="0" smtClean="0"/>
              <a:t>把建设与改造并举，要求把国家工业化和社会主义三大改造紧密地结合起来，在社会改革中保持生产力的同步发展。</a:t>
            </a:r>
          </a:p>
          <a:p>
            <a:r>
              <a:rPr lang="zh-CN" altLang="en-US" dirty="0" smtClean="0"/>
              <a:t>工业化是社会主义改造的基础和目的，社会主义改造是工业化不可缺少的条件和手段。一方面强调只有社会主义才能发展中国，才是实现中国工业化的唯一正确道路；另一方面表明社会主义改造的目的是为了发展生产力，为了实现工业化，反对离开生产力谈社会主义。</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686050" y="181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67" name="Rectangle 3"/>
          <p:cNvSpPr>
            <a:spLocks noChangeArrowheads="1"/>
          </p:cNvSpPr>
          <p:nvPr/>
        </p:nvSpPr>
        <p:spPr bwMode="auto">
          <a:xfrm>
            <a:off x="2686050" y="181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868" name="Rectangle 4"/>
          <p:cNvSpPr>
            <a:spLocks noChangeArrowheads="1"/>
          </p:cNvSpPr>
          <p:nvPr/>
        </p:nvSpPr>
        <p:spPr bwMode="auto">
          <a:xfrm>
            <a:off x="228600" y="1600200"/>
            <a:ext cx="742950" cy="28368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4000" b="1">
                <a:solidFill>
                  <a:srgbClr val="EA1639"/>
                </a:solidFill>
                <a:latin typeface="Times New Roman" pitchFamily="18" charset="0"/>
                <a:ea typeface="黑体" pitchFamily="49" charset="-122"/>
              </a:rPr>
              <a:t>三</a:t>
            </a:r>
          </a:p>
          <a:p>
            <a:pPr algn="ctr"/>
            <a:r>
              <a:rPr kumimoji="1" lang="zh-CN" altLang="en-US" sz="4000" b="1">
                <a:solidFill>
                  <a:srgbClr val="EA1639"/>
                </a:solidFill>
                <a:latin typeface="Times New Roman" pitchFamily="18" charset="0"/>
                <a:ea typeface="黑体" pitchFamily="49" charset="-122"/>
              </a:rPr>
              <a:t>大</a:t>
            </a:r>
          </a:p>
          <a:p>
            <a:pPr algn="ctr"/>
            <a:r>
              <a:rPr kumimoji="1" lang="zh-CN" altLang="en-US" sz="4000" b="1">
                <a:solidFill>
                  <a:srgbClr val="EA1639"/>
                </a:solidFill>
                <a:latin typeface="Times New Roman" pitchFamily="18" charset="0"/>
                <a:ea typeface="黑体" pitchFamily="49" charset="-122"/>
              </a:rPr>
              <a:t>改</a:t>
            </a:r>
          </a:p>
          <a:p>
            <a:pPr algn="ctr"/>
            <a:r>
              <a:rPr kumimoji="1" lang="zh-CN" altLang="en-US" sz="4000" b="1">
                <a:solidFill>
                  <a:srgbClr val="EA1639"/>
                </a:solidFill>
                <a:latin typeface="Times New Roman" pitchFamily="18" charset="0"/>
                <a:ea typeface="黑体" pitchFamily="49" charset="-122"/>
              </a:rPr>
              <a:t>造</a:t>
            </a:r>
          </a:p>
        </p:txBody>
      </p:sp>
      <p:sp>
        <p:nvSpPr>
          <p:cNvPr id="36869" name="Line 5"/>
          <p:cNvSpPr>
            <a:spLocks noChangeShapeType="1"/>
          </p:cNvSpPr>
          <p:nvPr/>
        </p:nvSpPr>
        <p:spPr bwMode="auto">
          <a:xfrm flipV="1">
            <a:off x="971550" y="1557338"/>
            <a:ext cx="1071563" cy="1511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0" name="Line 6"/>
          <p:cNvSpPr>
            <a:spLocks noChangeShapeType="1"/>
          </p:cNvSpPr>
          <p:nvPr/>
        </p:nvSpPr>
        <p:spPr bwMode="auto">
          <a:xfrm flipV="1">
            <a:off x="971550" y="2924175"/>
            <a:ext cx="1066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1" name="Line 7"/>
          <p:cNvSpPr>
            <a:spLocks noChangeShapeType="1"/>
          </p:cNvSpPr>
          <p:nvPr/>
        </p:nvSpPr>
        <p:spPr bwMode="auto">
          <a:xfrm>
            <a:off x="971550" y="3068638"/>
            <a:ext cx="1071563" cy="1071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2" name="Rectangle 8"/>
          <p:cNvSpPr>
            <a:spLocks noChangeArrowheads="1"/>
          </p:cNvSpPr>
          <p:nvPr/>
        </p:nvSpPr>
        <p:spPr bwMode="auto">
          <a:xfrm>
            <a:off x="2051050" y="1196975"/>
            <a:ext cx="15240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3333CC"/>
                </a:solidFill>
                <a:latin typeface="Times New Roman" pitchFamily="18" charset="0"/>
              </a:rPr>
              <a:t>农 业</a:t>
            </a:r>
          </a:p>
        </p:txBody>
      </p:sp>
      <p:sp>
        <p:nvSpPr>
          <p:cNvPr id="36873" name="Rectangle 9"/>
          <p:cNvSpPr>
            <a:spLocks noChangeArrowheads="1"/>
          </p:cNvSpPr>
          <p:nvPr/>
        </p:nvSpPr>
        <p:spPr bwMode="auto">
          <a:xfrm>
            <a:off x="1979613" y="2420938"/>
            <a:ext cx="1676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3333CC"/>
                </a:solidFill>
                <a:latin typeface="Times New Roman" pitchFamily="18" charset="0"/>
              </a:rPr>
              <a:t>手 工 业</a:t>
            </a:r>
          </a:p>
        </p:txBody>
      </p:sp>
      <p:sp>
        <p:nvSpPr>
          <p:cNvPr id="36874" name="Rectangle 10"/>
          <p:cNvSpPr>
            <a:spLocks noChangeArrowheads="1"/>
          </p:cNvSpPr>
          <p:nvPr/>
        </p:nvSpPr>
        <p:spPr bwMode="auto">
          <a:xfrm>
            <a:off x="2051050" y="3716338"/>
            <a:ext cx="1371600" cy="1828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3333CC"/>
                </a:solidFill>
                <a:latin typeface="Times New Roman" pitchFamily="18" charset="0"/>
              </a:rPr>
              <a:t>资本主</a:t>
            </a:r>
          </a:p>
          <a:p>
            <a:pPr algn="ctr"/>
            <a:r>
              <a:rPr kumimoji="1" lang="zh-CN" altLang="en-US" sz="3200" b="1">
                <a:solidFill>
                  <a:srgbClr val="3333CC"/>
                </a:solidFill>
                <a:latin typeface="Times New Roman" pitchFamily="18" charset="0"/>
              </a:rPr>
              <a:t>义工</a:t>
            </a:r>
          </a:p>
          <a:p>
            <a:pPr algn="ctr"/>
            <a:r>
              <a:rPr kumimoji="1" lang="zh-CN" altLang="en-US" sz="3200" b="1">
                <a:solidFill>
                  <a:srgbClr val="3333CC"/>
                </a:solidFill>
                <a:latin typeface="Times New Roman" pitchFamily="18" charset="0"/>
              </a:rPr>
              <a:t>商 业</a:t>
            </a:r>
          </a:p>
        </p:txBody>
      </p:sp>
      <p:sp>
        <p:nvSpPr>
          <p:cNvPr id="36875" name="Line 11"/>
          <p:cNvSpPr>
            <a:spLocks noChangeShapeType="1"/>
          </p:cNvSpPr>
          <p:nvPr/>
        </p:nvSpPr>
        <p:spPr bwMode="auto">
          <a:xfrm>
            <a:off x="3563938" y="1700213"/>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6" name="Oval 12"/>
          <p:cNvSpPr>
            <a:spLocks noChangeArrowheads="1"/>
          </p:cNvSpPr>
          <p:nvPr/>
        </p:nvSpPr>
        <p:spPr bwMode="auto">
          <a:xfrm>
            <a:off x="4284663" y="1196975"/>
            <a:ext cx="2362200" cy="9144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EA1639"/>
                </a:solidFill>
                <a:latin typeface="Times New Roman" pitchFamily="18" charset="0"/>
              </a:rPr>
              <a:t>合 作 社</a:t>
            </a:r>
          </a:p>
        </p:txBody>
      </p:sp>
      <p:sp>
        <p:nvSpPr>
          <p:cNvPr id="36877" name="Oval 13"/>
          <p:cNvSpPr>
            <a:spLocks noChangeArrowheads="1"/>
          </p:cNvSpPr>
          <p:nvPr/>
        </p:nvSpPr>
        <p:spPr bwMode="auto">
          <a:xfrm>
            <a:off x="4211638" y="3860800"/>
            <a:ext cx="2232025" cy="172878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a:solidFill>
                  <a:srgbClr val="EA1639"/>
                </a:solidFill>
                <a:latin typeface="Times New Roman" pitchFamily="18" charset="0"/>
              </a:rPr>
              <a:t>   </a:t>
            </a:r>
            <a:r>
              <a:rPr kumimoji="1" lang="zh-CN" altLang="en-US" sz="3200" b="1">
                <a:solidFill>
                  <a:srgbClr val="EA1639"/>
                </a:solidFill>
                <a:latin typeface="Times New Roman" pitchFamily="18" charset="0"/>
              </a:rPr>
              <a:t>赎买、</a:t>
            </a:r>
          </a:p>
          <a:p>
            <a:pPr algn="ctr"/>
            <a:r>
              <a:rPr kumimoji="1" lang="zh-CN" altLang="en-US" sz="3200" b="1">
                <a:solidFill>
                  <a:srgbClr val="EA1639"/>
                </a:solidFill>
                <a:latin typeface="Times New Roman" pitchFamily="18" charset="0"/>
              </a:rPr>
              <a:t>全行业</a:t>
            </a:r>
          </a:p>
          <a:p>
            <a:pPr algn="ctr"/>
            <a:r>
              <a:rPr kumimoji="1" lang="zh-CN" altLang="en-US" sz="3200" b="1">
                <a:solidFill>
                  <a:srgbClr val="EA1639"/>
                </a:solidFill>
                <a:latin typeface="Times New Roman" pitchFamily="18" charset="0"/>
              </a:rPr>
              <a:t>公私合营</a:t>
            </a:r>
          </a:p>
        </p:txBody>
      </p:sp>
      <p:sp>
        <p:nvSpPr>
          <p:cNvPr id="36878" name="Line 14"/>
          <p:cNvSpPr>
            <a:spLocks noChangeShapeType="1"/>
          </p:cNvSpPr>
          <p:nvPr/>
        </p:nvSpPr>
        <p:spPr bwMode="auto">
          <a:xfrm>
            <a:off x="3419475" y="4652963"/>
            <a:ext cx="7921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79" name="Line 15"/>
          <p:cNvSpPr>
            <a:spLocks noChangeShapeType="1"/>
          </p:cNvSpPr>
          <p:nvPr/>
        </p:nvSpPr>
        <p:spPr bwMode="auto">
          <a:xfrm>
            <a:off x="6516688" y="1916113"/>
            <a:ext cx="574675" cy="1152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0" name="Line 16"/>
          <p:cNvSpPr>
            <a:spLocks noChangeShapeType="1"/>
          </p:cNvSpPr>
          <p:nvPr/>
        </p:nvSpPr>
        <p:spPr bwMode="auto">
          <a:xfrm flipV="1">
            <a:off x="6372225" y="2997200"/>
            <a:ext cx="720725" cy="1368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1" name="Rectangle 17">
            <a:hlinkClick r:id="rId2" action="ppaction://hlinksldjump"/>
          </p:cNvPr>
          <p:cNvSpPr>
            <a:spLocks noChangeArrowheads="1"/>
          </p:cNvSpPr>
          <p:nvPr/>
        </p:nvSpPr>
        <p:spPr bwMode="auto">
          <a:xfrm>
            <a:off x="7092950" y="1052513"/>
            <a:ext cx="685800" cy="487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1">
                <a:solidFill>
                  <a:srgbClr val="EA1639"/>
                </a:solidFill>
                <a:latin typeface="Times New Roman" pitchFamily="18" charset="0"/>
              </a:rPr>
              <a:t>社</a:t>
            </a:r>
          </a:p>
          <a:p>
            <a:pPr algn="ctr"/>
            <a:r>
              <a:rPr kumimoji="1" lang="zh-CN" altLang="en-US" sz="3200" b="1">
                <a:solidFill>
                  <a:srgbClr val="EA1639"/>
                </a:solidFill>
                <a:latin typeface="Times New Roman" pitchFamily="18" charset="0"/>
              </a:rPr>
              <a:t>会</a:t>
            </a:r>
          </a:p>
          <a:p>
            <a:pPr algn="ctr"/>
            <a:r>
              <a:rPr kumimoji="1" lang="zh-CN" altLang="en-US" sz="3200" b="1">
                <a:solidFill>
                  <a:srgbClr val="EA1639"/>
                </a:solidFill>
                <a:latin typeface="Times New Roman" pitchFamily="18" charset="0"/>
              </a:rPr>
              <a:t>主</a:t>
            </a:r>
          </a:p>
          <a:p>
            <a:pPr algn="ctr"/>
            <a:r>
              <a:rPr kumimoji="1" lang="zh-CN" altLang="en-US" sz="3200" b="1">
                <a:solidFill>
                  <a:srgbClr val="EA1639"/>
                </a:solidFill>
                <a:latin typeface="Times New Roman" pitchFamily="18" charset="0"/>
              </a:rPr>
              <a:t>义</a:t>
            </a:r>
          </a:p>
          <a:p>
            <a:pPr algn="ctr"/>
            <a:r>
              <a:rPr kumimoji="1" lang="zh-CN" altLang="en-US" sz="3200" b="1">
                <a:solidFill>
                  <a:srgbClr val="EA1639"/>
                </a:solidFill>
                <a:latin typeface="Times New Roman" pitchFamily="18" charset="0"/>
              </a:rPr>
              <a:t>制</a:t>
            </a:r>
          </a:p>
          <a:p>
            <a:pPr algn="ctr"/>
            <a:r>
              <a:rPr kumimoji="1" lang="zh-CN" altLang="en-US" sz="3200" b="1">
                <a:solidFill>
                  <a:srgbClr val="EA1639"/>
                </a:solidFill>
                <a:latin typeface="Times New Roman" pitchFamily="18" charset="0"/>
              </a:rPr>
              <a:t>度</a:t>
            </a:r>
          </a:p>
          <a:p>
            <a:pPr algn="ctr"/>
            <a:r>
              <a:rPr kumimoji="1" lang="zh-CN" altLang="en-US" sz="3200" b="1">
                <a:solidFill>
                  <a:srgbClr val="EA1639"/>
                </a:solidFill>
                <a:latin typeface="Times New Roman" pitchFamily="18" charset="0"/>
              </a:rPr>
              <a:t>基</a:t>
            </a:r>
          </a:p>
          <a:p>
            <a:pPr algn="ctr"/>
            <a:r>
              <a:rPr kumimoji="1" lang="zh-CN" altLang="en-US" sz="3200" b="1">
                <a:solidFill>
                  <a:srgbClr val="EA1639"/>
                </a:solidFill>
                <a:latin typeface="Times New Roman" pitchFamily="18" charset="0"/>
              </a:rPr>
              <a:t>本</a:t>
            </a:r>
          </a:p>
          <a:p>
            <a:pPr algn="ctr"/>
            <a:r>
              <a:rPr kumimoji="1" lang="zh-CN" altLang="en-US" sz="3200" b="1">
                <a:solidFill>
                  <a:srgbClr val="EA1639"/>
                </a:solidFill>
                <a:latin typeface="Times New Roman" pitchFamily="18" charset="0"/>
              </a:rPr>
              <a:t>确</a:t>
            </a:r>
          </a:p>
          <a:p>
            <a:pPr algn="ctr"/>
            <a:r>
              <a:rPr kumimoji="1" lang="zh-CN" altLang="en-US" sz="3200" b="1">
                <a:solidFill>
                  <a:srgbClr val="EA1639"/>
                </a:solidFill>
                <a:latin typeface="Times New Roman" pitchFamily="18" charset="0"/>
              </a:rPr>
              <a:t>立</a:t>
            </a:r>
          </a:p>
        </p:txBody>
      </p:sp>
      <p:sp>
        <p:nvSpPr>
          <p:cNvPr id="36882" name="Line 18"/>
          <p:cNvSpPr>
            <a:spLocks noChangeShapeType="1"/>
          </p:cNvSpPr>
          <p:nvPr/>
        </p:nvSpPr>
        <p:spPr bwMode="auto">
          <a:xfrm flipV="1">
            <a:off x="3635375" y="1989138"/>
            <a:ext cx="1152525" cy="863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883" name="Text Box 19"/>
          <p:cNvSpPr txBox="1">
            <a:spLocks noChangeArrowheads="1"/>
          </p:cNvSpPr>
          <p:nvPr/>
        </p:nvSpPr>
        <p:spPr bwMode="auto">
          <a:xfrm>
            <a:off x="7467600" y="3048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u="sng">
                <a:solidFill>
                  <a:srgbClr val="FFFFCC"/>
                </a:solidFill>
                <a:latin typeface="Times New Roman" pitchFamily="18" charset="0"/>
              </a:rPr>
              <a:t>1956</a:t>
            </a:r>
            <a:r>
              <a:rPr kumimoji="1" lang="zh-CN" altLang="en-US" sz="2800" b="1" u="sng">
                <a:solidFill>
                  <a:srgbClr val="FFFFCC"/>
                </a:solidFill>
                <a:latin typeface="Times New Roman" pitchFamily="18" charset="0"/>
              </a:rPr>
              <a:t>年底</a:t>
            </a:r>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strips(downLeft)">
                                      <p:cBhvr>
                                        <p:cTn id="7" dur="500"/>
                                        <p:tgtEl>
                                          <p:spTgt spid="36868"/>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6869"/>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6870"/>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3687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68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36873"/>
                                        </p:tgtEl>
                                        <p:attrNameLst>
                                          <p:attrName>style.visibility</p:attrName>
                                        </p:attrNameLst>
                                      </p:cBhvr>
                                      <p:to>
                                        <p:strVal val="visible"/>
                                      </p:to>
                                    </p:set>
                                    <p:animEffect transition="in" filter="wedge">
                                      <p:cBhvr>
                                        <p:cTn id="25" dur="500"/>
                                        <p:tgtEl>
                                          <p:spTgt spid="368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36874"/>
                                        </p:tgtEl>
                                        <p:attrNameLst>
                                          <p:attrName>style.visibility</p:attrName>
                                        </p:attrNameLst>
                                      </p:cBhvr>
                                      <p:to>
                                        <p:strVal val="visible"/>
                                      </p:to>
                                    </p:set>
                                    <p:animEffect transition="in" filter="wedge">
                                      <p:cBhvr>
                                        <p:cTn id="30" dur="500"/>
                                        <p:tgtEl>
                                          <p:spTgt spid="36874"/>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3687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687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6882"/>
                                        </p:tgtEl>
                                        <p:attrNameLst>
                                          <p:attrName>style.visibility</p:attrName>
                                        </p:attrNameLst>
                                      </p:cBhvr>
                                      <p:to>
                                        <p:strVal val="visible"/>
                                      </p:to>
                                    </p:set>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3687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6877"/>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36879"/>
                                        </p:tgtEl>
                                        <p:attrNameLst>
                                          <p:attrName>style.visibility</p:attrName>
                                        </p:attrNameLst>
                                      </p:cBhvr>
                                      <p:to>
                                        <p:strVal val="visible"/>
                                      </p:to>
                                    </p:set>
                                  </p:childTnLst>
                                </p:cTn>
                              </p:par>
                            </p:childTnLst>
                          </p:cTn>
                        </p:par>
                        <p:par>
                          <p:cTn id="52" fill="hold" nodeType="afterGroup">
                            <p:stCondLst>
                              <p:cond delay="1000"/>
                            </p:stCondLst>
                            <p:childTnLst>
                              <p:par>
                                <p:cTn id="53" presetID="1" presetClass="entr" presetSubtype="0" fill="hold" grpId="0" nodeType="afterEffect">
                                  <p:stCondLst>
                                    <p:cond delay="0"/>
                                  </p:stCondLst>
                                  <p:childTnLst>
                                    <p:set>
                                      <p:cBhvr>
                                        <p:cTn id="54" dur="1" fill="hold">
                                          <p:stCondLst>
                                            <p:cond delay="499"/>
                                          </p:stCondLst>
                                        </p:cTn>
                                        <p:tgtEl>
                                          <p:spTgt spid="3688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6881"/>
                                        </p:tgtEl>
                                        <p:attrNameLst>
                                          <p:attrName>style.visibility</p:attrName>
                                        </p:attrNameLst>
                                      </p:cBhvr>
                                      <p:to>
                                        <p:strVal val="visible"/>
                                      </p:to>
                                    </p:set>
                                    <p:anim calcmode="lin" valueType="num">
                                      <p:cBhvr additive="base">
                                        <p:cTn id="59" dur="500" fill="hold"/>
                                        <p:tgtEl>
                                          <p:spTgt spid="36881"/>
                                        </p:tgtEl>
                                        <p:attrNameLst>
                                          <p:attrName>ppt_x</p:attrName>
                                        </p:attrNameLst>
                                      </p:cBhvr>
                                      <p:tavLst>
                                        <p:tav tm="0">
                                          <p:val>
                                            <p:strVal val="#ppt_x"/>
                                          </p:val>
                                        </p:tav>
                                        <p:tav tm="100000">
                                          <p:val>
                                            <p:strVal val="#ppt_x"/>
                                          </p:val>
                                        </p:tav>
                                      </p:tavLst>
                                    </p:anim>
                                    <p:anim calcmode="lin" valueType="num">
                                      <p:cBhvr additive="base">
                                        <p:cTn id="60" dur="500" fill="hold"/>
                                        <p:tgtEl>
                                          <p:spTgt spid="36881"/>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6883"/>
                                        </p:tgtEl>
                                        <p:attrNameLst>
                                          <p:attrName>style.visibility</p:attrName>
                                        </p:attrNameLst>
                                      </p:cBhvr>
                                      <p:to>
                                        <p:strVal val="visible"/>
                                      </p:to>
                                    </p:set>
                                    <p:anim calcmode="lin" valueType="num">
                                      <p:cBhvr additive="base">
                                        <p:cTn id="65" dur="500" fill="hold"/>
                                        <p:tgtEl>
                                          <p:spTgt spid="36883"/>
                                        </p:tgtEl>
                                        <p:attrNameLst>
                                          <p:attrName>ppt_x</p:attrName>
                                        </p:attrNameLst>
                                      </p:cBhvr>
                                      <p:tavLst>
                                        <p:tav tm="0">
                                          <p:val>
                                            <p:strVal val="0-#ppt_w/2"/>
                                          </p:val>
                                        </p:tav>
                                        <p:tav tm="100000">
                                          <p:val>
                                            <p:strVal val="#ppt_x"/>
                                          </p:val>
                                        </p:tav>
                                      </p:tavLst>
                                    </p:anim>
                                    <p:anim calcmode="lin" valueType="num">
                                      <p:cBhvr additive="base">
                                        <p:cTn id="66" dur="500" fill="hold"/>
                                        <p:tgtEl>
                                          <p:spTgt spid="36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P spid="36869" grpId="0" animBg="1"/>
      <p:bldP spid="36870" grpId="0" animBg="1"/>
      <p:bldP spid="36871" grpId="0" animBg="1"/>
      <p:bldP spid="36872" grpId="0" animBg="1" autoUpdateAnimBg="0"/>
      <p:bldP spid="36873" grpId="0" animBg="1" autoUpdateAnimBg="0"/>
      <p:bldP spid="36874" grpId="0" animBg="1" autoUpdateAnimBg="0"/>
      <p:bldP spid="36875" grpId="0" animBg="1"/>
      <p:bldP spid="36876" grpId="0" animBg="1" autoUpdateAnimBg="0"/>
      <p:bldP spid="36877" grpId="0" animBg="1" autoUpdateAnimBg="0"/>
      <p:bldP spid="36878" grpId="0" animBg="1"/>
      <p:bldP spid="36879" grpId="0" animBg="1"/>
      <p:bldP spid="36880" grpId="0" animBg="1"/>
      <p:bldP spid="36881" grpId="0" animBg="1" autoUpdateAnimBg="0"/>
      <p:bldP spid="36882" grpId="0" animBg="1"/>
      <p:bldP spid="3688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en-US" altLang="zh-CN" b="1" dirty="0"/>
              <a:t>01 </a:t>
            </a:r>
            <a:r>
              <a:rPr lang="en-US" altLang="zh-CN" b="1" dirty="0" smtClean="0"/>
              <a:t>.</a:t>
            </a:r>
            <a:r>
              <a:rPr lang="zh-CN" altLang="en-US" b="1" dirty="0" smtClean="0"/>
              <a:t>本章</a:t>
            </a:r>
            <a:r>
              <a:rPr lang="zh-CN" altLang="en-US" b="1" dirty="0"/>
              <a:t>重点</a:t>
            </a:r>
          </a:p>
        </p:txBody>
      </p:sp>
      <p:sp>
        <p:nvSpPr>
          <p:cNvPr id="5123" name="Rectangle 3"/>
          <p:cNvSpPr>
            <a:spLocks noGrp="1" noRot="1" noChangeArrowheads="1"/>
          </p:cNvSpPr>
          <p:nvPr>
            <p:ph idx="1"/>
          </p:nvPr>
        </p:nvSpPr>
        <p:spPr/>
        <p:txBody>
          <a:bodyPr/>
          <a:lstStyle/>
          <a:p>
            <a:pPr marL="812800" indent="-812800">
              <a:buFont typeface="Wingdings" pitchFamily="2" charset="2"/>
              <a:buAutoNum type="ea1JpnChsDbPeriod"/>
            </a:pPr>
            <a:r>
              <a:rPr lang="zh-CN" altLang="en-US" sz="3600" b="1" dirty="0">
                <a:solidFill>
                  <a:srgbClr val="000000"/>
                </a:solidFill>
              </a:rPr>
              <a:t>马克思主义中国化的科学内涵及其意义</a:t>
            </a:r>
          </a:p>
          <a:p>
            <a:pPr marL="812800" indent="-812800">
              <a:buFont typeface="Wingdings" pitchFamily="2" charset="2"/>
              <a:buAutoNum type="ea1JpnChsDbPeriod"/>
            </a:pPr>
            <a:r>
              <a:rPr lang="zh-CN" altLang="en-US" sz="3600" b="1" dirty="0">
                <a:solidFill>
                  <a:srgbClr val="000000"/>
                </a:solidFill>
              </a:rPr>
              <a:t>科学发展观的涵义</a:t>
            </a:r>
          </a:p>
          <a:p>
            <a:pPr marL="812800" indent="-812800">
              <a:buFont typeface="Wingdings" pitchFamily="2" charset="2"/>
              <a:buAutoNum type="ea1JpnChsDbPeriod"/>
            </a:pPr>
            <a:r>
              <a:rPr lang="zh-CN" altLang="en-US" b="1" dirty="0">
                <a:latin typeface="宋体" pitchFamily="2" charset="-122"/>
              </a:rPr>
              <a:t>科学发展观的意义</a:t>
            </a:r>
            <a:endParaRPr lang="zh-CN" altLang="en-US" sz="3600" b="1" dirty="0"/>
          </a:p>
          <a:p>
            <a:pPr marL="812800" indent="-812800"/>
            <a:endParaRPr lang="zh-CN" altLang="en-US" dirty="0"/>
          </a:p>
          <a:p>
            <a:pPr marL="812800" indent="-812800"/>
            <a:endParaRPr lang="en-US" altLang="zh-CN"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二、适合中国特点的社会主义改造道路</a:t>
            </a:r>
            <a:endParaRPr lang="zh-CN" altLang="en-US" dirty="0"/>
          </a:p>
        </p:txBody>
      </p:sp>
      <p:sp>
        <p:nvSpPr>
          <p:cNvPr id="37891" name="Rectangle 3"/>
          <p:cNvSpPr>
            <a:spLocks noGrp="1" noChangeArrowheads="1"/>
          </p:cNvSpPr>
          <p:nvPr>
            <p:ph idx="1"/>
          </p:nvPr>
        </p:nvSpPr>
        <p:spPr/>
        <p:txBody>
          <a:bodyPr/>
          <a:lstStyle/>
          <a:p>
            <a:endParaRPr lang="en-US" altLang="zh-CN" dirty="0" smtClean="0"/>
          </a:p>
          <a:p>
            <a:r>
              <a:rPr lang="en-US" altLang="zh-CN" dirty="0" smtClean="0"/>
              <a:t>1</a:t>
            </a:r>
            <a:r>
              <a:rPr lang="zh-CN" altLang="en-US" dirty="0" smtClean="0"/>
              <a:t>、对农业、手工业的社会主义改造 </a:t>
            </a:r>
          </a:p>
          <a:p>
            <a:endParaRPr lang="zh-CN" altLang="en-US" dirty="0" smtClean="0"/>
          </a:p>
          <a:p>
            <a:r>
              <a:rPr lang="zh-CN" altLang="en-US" dirty="0" smtClean="0"/>
              <a:t>改造原则：</a:t>
            </a:r>
          </a:p>
          <a:p>
            <a:r>
              <a:rPr lang="zh-CN" altLang="en-US" dirty="0" smtClean="0"/>
              <a:t>自愿互利，</a:t>
            </a:r>
          </a:p>
          <a:p>
            <a:r>
              <a:rPr lang="zh-CN" altLang="en-US" dirty="0" smtClean="0"/>
              <a:t>典型示范，</a:t>
            </a:r>
          </a:p>
          <a:p>
            <a:r>
              <a:rPr lang="zh-CN" altLang="en-US" dirty="0" smtClean="0"/>
              <a:t> 国家帮助。</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改造的具体步骤 </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第一阶段：</a:t>
            </a:r>
            <a:r>
              <a:rPr lang="en-US" altLang="zh-CN" dirty="0" smtClean="0"/>
              <a:t>1949</a:t>
            </a:r>
            <a:r>
              <a:rPr lang="zh-CN" altLang="en-US" dirty="0" smtClean="0"/>
              <a:t>年新中国成立到</a:t>
            </a:r>
            <a:r>
              <a:rPr lang="en-US" altLang="zh-CN" dirty="0" smtClean="0"/>
              <a:t>1953</a:t>
            </a:r>
            <a:r>
              <a:rPr lang="zh-CN" altLang="en-US" dirty="0" smtClean="0"/>
              <a:t>年，是组织互助组阶段。</a:t>
            </a:r>
          </a:p>
          <a:p>
            <a:r>
              <a:rPr lang="zh-CN" altLang="en-US" dirty="0" smtClean="0"/>
              <a:t>第二阶段：</a:t>
            </a:r>
            <a:r>
              <a:rPr lang="en-US" altLang="zh-CN" dirty="0" smtClean="0"/>
              <a:t>1953</a:t>
            </a:r>
            <a:r>
              <a:rPr lang="zh-CN" altLang="en-US" dirty="0" smtClean="0"/>
              <a:t>年到</a:t>
            </a:r>
            <a:r>
              <a:rPr lang="en-US" altLang="zh-CN" dirty="0" smtClean="0"/>
              <a:t>1955</a:t>
            </a:r>
            <a:r>
              <a:rPr lang="zh-CN" altLang="en-US" dirty="0" smtClean="0"/>
              <a:t>年上半年，大办农业生产合作初级社阶段。 </a:t>
            </a:r>
          </a:p>
          <a:p>
            <a:r>
              <a:rPr lang="zh-CN" altLang="en-US" dirty="0" smtClean="0"/>
              <a:t>第三阶段：</a:t>
            </a:r>
            <a:r>
              <a:rPr lang="en-US" altLang="zh-CN" dirty="0" smtClean="0"/>
              <a:t>1955</a:t>
            </a:r>
            <a:r>
              <a:rPr lang="zh-CN" altLang="en-US" dirty="0" smtClean="0"/>
              <a:t>年夏到</a:t>
            </a:r>
            <a:r>
              <a:rPr lang="en-US" altLang="zh-CN" dirty="0" smtClean="0"/>
              <a:t>1956</a:t>
            </a:r>
            <a:r>
              <a:rPr lang="zh-CN" altLang="en-US" dirty="0" smtClean="0"/>
              <a:t>年底，合作化运动的高潮阶段，初级社纷纷发展为高级社。</a:t>
            </a:r>
          </a:p>
          <a:p>
            <a:endParaRPr lang="zh-CN" altLang="en-US" dirty="0"/>
          </a:p>
        </p:txBody>
      </p:sp>
    </p:spTree>
    <p:extLst>
      <p:ext uri="{BB962C8B-B14F-4D97-AF65-F5344CB8AC3E}">
        <p14:creationId xmlns:p14="http://schemas.microsoft.com/office/powerpoint/2010/main" val="4147410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t>1</a:t>
            </a:r>
            <a:r>
              <a:rPr lang="zh-CN" altLang="en-US" smtClean="0"/>
              <a:t>、农业社会主义改造的经验教训</a:t>
            </a:r>
            <a:endParaRPr lang="zh-CN" altLang="en-US" dirty="0"/>
          </a:p>
        </p:txBody>
      </p:sp>
      <p:sp>
        <p:nvSpPr>
          <p:cNvPr id="43011" name="Rectangle 3"/>
          <p:cNvSpPr>
            <a:spLocks noGrp="1" noChangeArrowheads="1"/>
          </p:cNvSpPr>
          <p:nvPr>
            <p:ph idx="1"/>
          </p:nvPr>
        </p:nvSpPr>
        <p:spPr/>
        <p:txBody>
          <a:bodyPr>
            <a:normAutofit fontScale="77500" lnSpcReduction="20000"/>
          </a:bodyPr>
          <a:lstStyle/>
          <a:p>
            <a:r>
              <a:rPr lang="en-US" altLang="zh-CN" dirty="0" smtClean="0"/>
              <a:t>  </a:t>
            </a:r>
            <a:r>
              <a:rPr lang="zh-CN" altLang="en-US" dirty="0" smtClean="0"/>
              <a:t>我国的农业合作化运动，基本上是成功的，五亿多农民在中国共产党的领导下走上了社会主义道路。 </a:t>
            </a:r>
          </a:p>
          <a:p>
            <a:r>
              <a:rPr lang="zh-CN" altLang="en-US" dirty="0" smtClean="0"/>
              <a:t>（</a:t>
            </a:r>
            <a:r>
              <a:rPr lang="en-US" altLang="zh-CN" dirty="0" smtClean="0"/>
              <a:t>1</a:t>
            </a:r>
            <a:r>
              <a:rPr lang="zh-CN" altLang="en-US" dirty="0" smtClean="0"/>
              <a:t>）农业合作化的胜利，把汪洋大海般的小农个体经济改造成为社会主义集体经济，实现了土地工有，避免了两极分化。同时也解决了社会主义工业化同小农经济的矛盾，在新的基础上巩固了工农联盟和社会主义制度。</a:t>
            </a:r>
            <a:endParaRPr lang="en-US" altLang="zh-CN" dirty="0" smtClean="0"/>
          </a:p>
          <a:p>
            <a:r>
              <a:rPr lang="zh-CN" altLang="en-US" dirty="0" smtClean="0"/>
              <a:t>（</a:t>
            </a:r>
            <a:r>
              <a:rPr lang="en-US" altLang="zh-CN" dirty="0" smtClean="0"/>
              <a:t>2</a:t>
            </a:r>
            <a:r>
              <a:rPr lang="zh-CN" altLang="en-US" dirty="0" smtClean="0"/>
              <a:t>）农业集体化促进了农业生产的发展，兴修了许多水利工程，进行了大规模的农田水利基本建设，这就增强了抵御自然灾害的能力，推动了农业生产的发展。</a:t>
            </a:r>
          </a:p>
          <a:p>
            <a:r>
              <a:rPr lang="zh-CN" altLang="en-US" dirty="0" smtClean="0"/>
              <a:t>（</a:t>
            </a:r>
            <a:r>
              <a:rPr lang="en-US" altLang="zh-CN" dirty="0" smtClean="0"/>
              <a:t>3</a:t>
            </a:r>
            <a:r>
              <a:rPr lang="zh-CN" altLang="en-US" dirty="0" smtClean="0"/>
              <a:t>）在农业生产发展的基础上，基本上保证了城乡人民对农产品的需求，也使农民生活有所改善，还为国家工业化积累了资金，也有利于资本主义工商业的社会主义改造。</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2</a:t>
            </a:r>
            <a:r>
              <a:rPr lang="zh-CN" altLang="en-US" smtClean="0"/>
              <a:t>、 对资本主义工商业的社会主义改造 </a:t>
            </a:r>
            <a:endParaRPr lang="zh-CN" altLang="en-US" dirty="0"/>
          </a:p>
        </p:txBody>
      </p:sp>
      <p:sp>
        <p:nvSpPr>
          <p:cNvPr id="46083" name="Rectangle 3"/>
          <p:cNvSpPr>
            <a:spLocks noGrp="1" noChangeArrowheads="1"/>
          </p:cNvSpPr>
          <p:nvPr>
            <p:ph idx="1"/>
          </p:nvPr>
        </p:nvSpPr>
        <p:spPr/>
        <p:txBody>
          <a:bodyPr>
            <a:normAutofit fontScale="77500" lnSpcReduction="20000"/>
          </a:bodyPr>
          <a:lstStyle/>
          <a:p>
            <a:r>
              <a:rPr lang="zh-CN" altLang="en-US" dirty="0" smtClean="0"/>
              <a:t>资本主义改造的途径</a:t>
            </a:r>
          </a:p>
          <a:p>
            <a:r>
              <a:rPr lang="zh-CN" altLang="en-US" dirty="0" smtClean="0"/>
              <a:t>    我国对资本主义工商业的改造是通过国家资本主义的途径，用和平赎买的方式实现的。国家资本主义，是指在人民政府管理之下的，用各种形式和社会主义国营经济联系着的并受工人监督的资本主义经济。</a:t>
            </a:r>
            <a:endParaRPr lang="en-US" altLang="zh-CN" dirty="0" smtClean="0"/>
          </a:p>
          <a:p>
            <a:r>
              <a:rPr lang="zh-CN" altLang="en-US" dirty="0" smtClean="0"/>
              <a:t>改造的原则</a:t>
            </a:r>
          </a:p>
          <a:p>
            <a:r>
              <a:rPr lang="zh-CN" altLang="en-US" dirty="0" smtClean="0"/>
              <a:t>（</a:t>
            </a:r>
            <a:r>
              <a:rPr lang="en-US" altLang="zh-CN" dirty="0" smtClean="0"/>
              <a:t>1</a:t>
            </a:r>
            <a:r>
              <a:rPr lang="zh-CN" altLang="en-US" dirty="0" smtClean="0"/>
              <a:t>）严格区分官僚资本和民族资本，对官僚资本无偿剥夺，对民族资本进行赎买。 </a:t>
            </a:r>
          </a:p>
          <a:p>
            <a:r>
              <a:rPr lang="zh-CN" altLang="en-US" dirty="0" smtClean="0"/>
              <a:t>（</a:t>
            </a:r>
            <a:r>
              <a:rPr lang="en-US" altLang="zh-CN" dirty="0" smtClean="0"/>
              <a:t>2</a:t>
            </a:r>
            <a:r>
              <a:rPr lang="zh-CN" altLang="en-US" dirty="0" smtClean="0"/>
              <a:t>）采取了一系列从低级到高级的国家资本主义的过渡形式。 </a:t>
            </a:r>
          </a:p>
          <a:p>
            <a:r>
              <a:rPr lang="zh-CN" altLang="en-US" dirty="0" smtClean="0"/>
              <a:t>（</a:t>
            </a:r>
            <a:r>
              <a:rPr lang="en-US" altLang="zh-CN" dirty="0" smtClean="0"/>
              <a:t>3</a:t>
            </a:r>
            <a:r>
              <a:rPr lang="zh-CN" altLang="en-US" dirty="0" smtClean="0"/>
              <a:t>）把对企业的改造和对人的改造结合起来，把原来的剥削者逐步改造成为自食其力的劳动者。</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国家资本主义的具体形式</a:t>
            </a:r>
            <a:endParaRPr lang="zh-CN" altLang="en-US" dirty="0"/>
          </a:p>
        </p:txBody>
      </p:sp>
      <p:sp>
        <p:nvSpPr>
          <p:cNvPr id="48131" name="AutoShape 3"/>
          <p:cNvSpPr>
            <a:spLocks noGrp="1" noChangeArrowheads="1"/>
          </p:cNvSpPr>
          <p:nvPr>
            <p:ph idx="1"/>
          </p:nvPr>
        </p:nvSpPr>
        <p:spPr/>
        <p:txBody>
          <a:bodyPr>
            <a:normAutofit fontScale="92500" lnSpcReduction="10000"/>
          </a:bodyPr>
          <a:lstStyle/>
          <a:p>
            <a:r>
              <a:rPr lang="zh-CN" altLang="en-US" dirty="0" smtClean="0"/>
              <a:t>初级形式：</a:t>
            </a:r>
            <a:endParaRPr lang="en-US" altLang="zh-CN" dirty="0" smtClean="0"/>
          </a:p>
          <a:p>
            <a:r>
              <a:rPr lang="zh-CN" altLang="en-US" dirty="0" smtClean="0"/>
              <a:t>委托加工</a:t>
            </a:r>
          </a:p>
          <a:p>
            <a:r>
              <a:rPr lang="zh-CN" altLang="en-US" dirty="0" smtClean="0"/>
              <a:t>计划订货</a:t>
            </a:r>
          </a:p>
          <a:p>
            <a:r>
              <a:rPr lang="zh-CN" altLang="en-US" dirty="0" smtClean="0"/>
              <a:t>统购包销</a:t>
            </a:r>
          </a:p>
          <a:p>
            <a:r>
              <a:rPr lang="zh-CN" altLang="en-US" dirty="0" smtClean="0"/>
              <a:t>经销代销</a:t>
            </a:r>
          </a:p>
          <a:p>
            <a:endParaRPr lang="zh-CN" altLang="en-US" dirty="0" smtClean="0"/>
          </a:p>
          <a:p>
            <a:r>
              <a:rPr lang="zh-CN" altLang="en-US" dirty="0" smtClean="0"/>
              <a:t>高级形式：</a:t>
            </a:r>
            <a:endParaRPr lang="en-US" altLang="zh-CN" dirty="0" smtClean="0"/>
          </a:p>
          <a:p>
            <a:r>
              <a:rPr lang="zh-CN" altLang="en-US" dirty="0" smtClean="0"/>
              <a:t>个别企业公私合营</a:t>
            </a:r>
          </a:p>
          <a:p>
            <a:r>
              <a:rPr lang="zh-CN" altLang="en-US" dirty="0" smtClean="0"/>
              <a:t>全行业公私合营</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8131">
                                            <p:bg/>
                                          </p:spTgt>
                                        </p:tgtEl>
                                        <p:attrNameLst>
                                          <p:attrName>style.visibility</p:attrName>
                                        </p:attrNameLst>
                                      </p:cBhvr>
                                      <p:to>
                                        <p:strVal val="visible"/>
                                      </p:to>
                                    </p:set>
                                    <p:anim calcmode="lin" valueType="num">
                                      <p:cBhvr>
                                        <p:cTn id="7" dur="500" fill="hold"/>
                                        <p:tgtEl>
                                          <p:spTgt spid="48131">
                                            <p:bg/>
                                          </p:spTgt>
                                        </p:tgtEl>
                                        <p:attrNameLst>
                                          <p:attrName>ppt_w</p:attrName>
                                        </p:attrNameLst>
                                      </p:cBhvr>
                                      <p:tavLst>
                                        <p:tav tm="0">
                                          <p:val>
                                            <p:fltVal val="0"/>
                                          </p:val>
                                        </p:tav>
                                        <p:tav tm="100000">
                                          <p:val>
                                            <p:strVal val="#ppt_w"/>
                                          </p:val>
                                        </p:tav>
                                      </p:tavLst>
                                    </p:anim>
                                    <p:anim calcmode="lin" valueType="num">
                                      <p:cBhvr>
                                        <p:cTn id="8" dur="500" fill="hold"/>
                                        <p:tgtEl>
                                          <p:spTgt spid="48131">
                                            <p:bg/>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p:cTn id="13" dur="500" fill="hold"/>
                                        <p:tgtEl>
                                          <p:spTgt spid="48131">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813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8131">
                                            <p:txEl>
                                              <p:pRg st="1" end="1"/>
                                            </p:txEl>
                                          </p:spTgt>
                                        </p:tgtEl>
                                        <p:attrNameLst>
                                          <p:attrName>style.visibility</p:attrName>
                                        </p:attrNameLst>
                                      </p:cBhvr>
                                      <p:to>
                                        <p:strVal val="visible"/>
                                      </p:to>
                                    </p:set>
                                    <p:anim calcmode="lin" valueType="num">
                                      <p:cBhvr>
                                        <p:cTn id="19" dur="500" fill="hold"/>
                                        <p:tgtEl>
                                          <p:spTgt spid="48131">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813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8131">
                                            <p:txEl>
                                              <p:pRg st="2" end="2"/>
                                            </p:txEl>
                                          </p:spTgt>
                                        </p:tgtEl>
                                        <p:attrNameLst>
                                          <p:attrName>style.visibility</p:attrName>
                                        </p:attrNameLst>
                                      </p:cBhvr>
                                      <p:to>
                                        <p:strVal val="visible"/>
                                      </p:to>
                                    </p:set>
                                    <p:anim calcmode="lin" valueType="num">
                                      <p:cBhvr>
                                        <p:cTn id="25" dur="500" fill="hold"/>
                                        <p:tgtEl>
                                          <p:spTgt spid="48131">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813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8131">
                                            <p:txEl>
                                              <p:pRg st="3" end="3"/>
                                            </p:txEl>
                                          </p:spTgt>
                                        </p:tgtEl>
                                        <p:attrNameLst>
                                          <p:attrName>style.visibility</p:attrName>
                                        </p:attrNameLst>
                                      </p:cBhvr>
                                      <p:to>
                                        <p:strVal val="visible"/>
                                      </p:to>
                                    </p:set>
                                    <p:anim calcmode="lin" valueType="num">
                                      <p:cBhvr>
                                        <p:cTn id="31" dur="500" fill="hold"/>
                                        <p:tgtEl>
                                          <p:spTgt spid="48131">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4813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8131">
                                            <p:txEl>
                                              <p:pRg st="4" end="4"/>
                                            </p:txEl>
                                          </p:spTgt>
                                        </p:tgtEl>
                                        <p:attrNameLst>
                                          <p:attrName>style.visibility</p:attrName>
                                        </p:attrNameLst>
                                      </p:cBhvr>
                                      <p:to>
                                        <p:strVal val="visible"/>
                                      </p:to>
                                    </p:set>
                                    <p:anim calcmode="lin" valueType="num">
                                      <p:cBhvr>
                                        <p:cTn id="37" dur="500" fill="hold"/>
                                        <p:tgtEl>
                                          <p:spTgt spid="48131">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4813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8131">
                                            <p:txEl>
                                              <p:pRg st="6" end="6"/>
                                            </p:txEl>
                                          </p:spTgt>
                                        </p:tgtEl>
                                        <p:attrNameLst>
                                          <p:attrName>style.visibility</p:attrName>
                                        </p:attrNameLst>
                                      </p:cBhvr>
                                      <p:to>
                                        <p:strVal val="visible"/>
                                      </p:to>
                                    </p:set>
                                    <p:anim calcmode="lin" valueType="num">
                                      <p:cBhvr>
                                        <p:cTn id="43" dur="500" fill="hold"/>
                                        <p:tgtEl>
                                          <p:spTgt spid="48131">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813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48131">
                                            <p:txEl>
                                              <p:pRg st="7" end="7"/>
                                            </p:txEl>
                                          </p:spTgt>
                                        </p:tgtEl>
                                        <p:attrNameLst>
                                          <p:attrName>style.visibility</p:attrName>
                                        </p:attrNameLst>
                                      </p:cBhvr>
                                      <p:to>
                                        <p:strVal val="visible"/>
                                      </p:to>
                                    </p:set>
                                    <p:anim calcmode="lin" valueType="num">
                                      <p:cBhvr>
                                        <p:cTn id="49" dur="500" fill="hold"/>
                                        <p:tgtEl>
                                          <p:spTgt spid="48131">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813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8131">
                                            <p:txEl>
                                              <p:pRg st="8" end="8"/>
                                            </p:txEl>
                                          </p:spTgt>
                                        </p:tgtEl>
                                        <p:attrNameLst>
                                          <p:attrName>style.visibility</p:attrName>
                                        </p:attrNameLst>
                                      </p:cBhvr>
                                      <p:to>
                                        <p:strVal val="visible"/>
                                      </p:to>
                                    </p:set>
                                    <p:anim calcmode="lin" valueType="num">
                                      <p:cBhvr>
                                        <p:cTn id="55" dur="500" fill="hold"/>
                                        <p:tgtEl>
                                          <p:spTgt spid="48131">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48131">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赎买≠购买</a:t>
            </a:r>
            <a:endParaRPr lang="zh-CN" altLang="en-US" dirty="0"/>
          </a:p>
        </p:txBody>
      </p:sp>
      <p:sp>
        <p:nvSpPr>
          <p:cNvPr id="49155" name="AutoShape 3"/>
          <p:cNvSpPr>
            <a:spLocks noGrp="1" noChangeArrowheads="1"/>
          </p:cNvSpPr>
          <p:nvPr>
            <p:ph idx="1"/>
          </p:nvPr>
        </p:nvSpPr>
        <p:spPr/>
        <p:txBody>
          <a:bodyPr>
            <a:normAutofit fontScale="92500" lnSpcReduction="10000"/>
          </a:bodyPr>
          <a:lstStyle/>
          <a:p>
            <a:r>
              <a:rPr lang="zh-CN" altLang="en-US" dirty="0" smtClean="0"/>
              <a:t>国家所得税 </a:t>
            </a:r>
            <a:r>
              <a:rPr lang="en-US" altLang="zh-CN" dirty="0" smtClean="0"/>
              <a:t>34.5%</a:t>
            </a:r>
          </a:p>
          <a:p>
            <a:r>
              <a:rPr lang="zh-CN" altLang="en-US" dirty="0" smtClean="0"/>
              <a:t>企业公积金 </a:t>
            </a:r>
            <a:r>
              <a:rPr lang="en-US" altLang="zh-CN" dirty="0" smtClean="0"/>
              <a:t>30%</a:t>
            </a:r>
          </a:p>
          <a:p>
            <a:r>
              <a:rPr lang="zh-CN" altLang="en-US" dirty="0" smtClean="0"/>
              <a:t>职工福利费 </a:t>
            </a:r>
            <a:r>
              <a:rPr lang="en-US" altLang="zh-CN" dirty="0" smtClean="0"/>
              <a:t>15%</a:t>
            </a:r>
          </a:p>
          <a:p>
            <a:r>
              <a:rPr lang="zh-CN" altLang="en-US" dirty="0" smtClean="0"/>
              <a:t>资方红利   </a:t>
            </a:r>
            <a:r>
              <a:rPr lang="en-US" altLang="zh-CN" dirty="0" smtClean="0"/>
              <a:t>20.5%</a:t>
            </a:r>
          </a:p>
          <a:p>
            <a:r>
              <a:rPr lang="zh-CN" altLang="en-US" dirty="0" smtClean="0"/>
              <a:t>核定私股</a:t>
            </a:r>
            <a:r>
              <a:rPr lang="en-US" altLang="zh-CN" dirty="0" smtClean="0"/>
              <a:t>24</a:t>
            </a:r>
            <a:r>
              <a:rPr lang="zh-CN" altLang="en-US" dirty="0" smtClean="0"/>
              <a:t>亿元</a:t>
            </a:r>
          </a:p>
          <a:p>
            <a:r>
              <a:rPr lang="zh-CN" altLang="en-US" dirty="0" smtClean="0"/>
              <a:t>定息：年息</a:t>
            </a:r>
            <a:r>
              <a:rPr lang="en-US" altLang="zh-CN" dirty="0" smtClean="0"/>
              <a:t>5%</a:t>
            </a:r>
          </a:p>
          <a:p>
            <a:r>
              <a:rPr lang="zh-CN" altLang="en-US" dirty="0" smtClean="0"/>
              <a:t>付息</a:t>
            </a:r>
            <a:r>
              <a:rPr lang="en-US" altLang="zh-CN" dirty="0" smtClean="0"/>
              <a:t>10</a:t>
            </a:r>
            <a:r>
              <a:rPr lang="zh-CN" altLang="en-US" dirty="0" smtClean="0"/>
              <a:t>年</a:t>
            </a:r>
          </a:p>
          <a:p>
            <a:r>
              <a:rPr lang="en-US" altLang="zh-CN" dirty="0" smtClean="0"/>
              <a:t>1956.1-1966</a:t>
            </a:r>
            <a:r>
              <a:rPr lang="zh-CN" altLang="en-US" dirty="0" smtClean="0"/>
              <a:t>年</a:t>
            </a:r>
            <a:endParaRPr lang="en-US" altLang="zh-CN" dirty="0" smtClean="0"/>
          </a:p>
          <a:p>
            <a:r>
              <a:rPr lang="zh-CN" altLang="en-US" dirty="0" smtClean="0"/>
              <a:t>四马分肥 定息制度</a:t>
            </a:r>
          </a:p>
          <a:p>
            <a:endParaRPr lang="zh-CN" altLang="en-US" dirty="0" smtClean="0"/>
          </a:p>
          <a:p>
            <a:endParaRPr lang="zh-CN" altLang="en-US" dirty="0" smtClean="0"/>
          </a:p>
          <a:p>
            <a:endParaRPr lang="en-US" altLang="zh-CN" dirty="0"/>
          </a:p>
        </p:txBody>
      </p:sp>
      <p:sp>
        <p:nvSpPr>
          <p:cNvPr id="49157" name="WordArt 5"/>
          <p:cNvSpPr>
            <a:spLocks noChangeArrowheads="1" noChangeShapeType="1" noTextEdit="1"/>
          </p:cNvSpPr>
          <p:nvPr/>
        </p:nvSpPr>
        <p:spPr bwMode="auto">
          <a:xfrm>
            <a:off x="827088" y="5157788"/>
            <a:ext cx="25146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3600" kern="10" dirty="0">
              <a:solidFill>
                <a:srgbClr val="336699"/>
              </a:solidFill>
              <a:effectLst>
                <a:outerShdw dist="45791" dir="2021404" algn="ctr" rotWithShape="0">
                  <a:srgbClr val="C0C0C0"/>
                </a:outerShdw>
              </a:effectLst>
              <a:latin typeface="隶书"/>
              <a:ea typeface="隶书"/>
            </a:endParaRPr>
          </a:p>
        </p:txBody>
      </p:sp>
      <p:sp>
        <p:nvSpPr>
          <p:cNvPr id="49158" name="WordArt 6"/>
          <p:cNvSpPr>
            <a:spLocks noChangeArrowheads="1" noChangeShapeType="1" noTextEdit="1"/>
          </p:cNvSpPr>
          <p:nvPr/>
        </p:nvSpPr>
        <p:spPr bwMode="auto">
          <a:xfrm>
            <a:off x="4572000" y="5157788"/>
            <a:ext cx="25146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3600" kern="10" dirty="0">
              <a:solidFill>
                <a:srgbClr val="336699"/>
              </a:solidFill>
              <a:effectLst>
                <a:outerShdw dist="45791" dir="2021404" algn="ctr" rotWithShape="0">
                  <a:srgbClr val="C0C0C0"/>
                </a:outerShdw>
              </a:effectLst>
              <a:latin typeface="隶书"/>
              <a:ea typeface="隶书"/>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9155">
                                            <p:bg/>
                                          </p:spTgt>
                                        </p:tgtEl>
                                        <p:attrNameLst>
                                          <p:attrName>style.visibility</p:attrName>
                                        </p:attrNameLst>
                                      </p:cBhvr>
                                      <p:to>
                                        <p:strVal val="visible"/>
                                      </p:to>
                                    </p:set>
                                    <p:anim calcmode="lin" valueType="num">
                                      <p:cBhvr>
                                        <p:cTn id="7" dur="500" fill="hold"/>
                                        <p:tgtEl>
                                          <p:spTgt spid="49155">
                                            <p:bg/>
                                          </p:spTgt>
                                        </p:tgtEl>
                                        <p:attrNameLst>
                                          <p:attrName>ppt_w</p:attrName>
                                        </p:attrNameLst>
                                      </p:cBhvr>
                                      <p:tavLst>
                                        <p:tav tm="0">
                                          <p:val>
                                            <p:fltVal val="0"/>
                                          </p:val>
                                        </p:tav>
                                        <p:tav tm="100000">
                                          <p:val>
                                            <p:strVal val="#ppt_w"/>
                                          </p:val>
                                        </p:tav>
                                      </p:tavLst>
                                    </p:anim>
                                    <p:anim calcmode="lin" valueType="num">
                                      <p:cBhvr>
                                        <p:cTn id="8" dur="500" fill="hold"/>
                                        <p:tgtEl>
                                          <p:spTgt spid="49155">
                                            <p:bg/>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155">
                                            <p:txEl>
                                              <p:pRg st="0" end="0"/>
                                            </p:txEl>
                                          </p:spTgt>
                                        </p:tgtEl>
                                        <p:attrNameLst>
                                          <p:attrName>style.visibility</p:attrName>
                                        </p:attrNameLst>
                                      </p:cBhvr>
                                      <p:to>
                                        <p:strVal val="visible"/>
                                      </p:to>
                                    </p:set>
                                    <p:anim calcmode="lin" valueType="num">
                                      <p:cBhvr>
                                        <p:cTn id="13" dur="500" fill="hold"/>
                                        <p:tgtEl>
                                          <p:spTgt spid="49155">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4915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55">
                                            <p:txEl>
                                              <p:pRg st="1" end="1"/>
                                            </p:txEl>
                                          </p:spTgt>
                                        </p:tgtEl>
                                        <p:attrNameLst>
                                          <p:attrName>style.visibility</p:attrName>
                                        </p:attrNameLst>
                                      </p:cBhvr>
                                      <p:to>
                                        <p:strVal val="visible"/>
                                      </p:to>
                                    </p:set>
                                    <p:anim calcmode="lin" valueType="num">
                                      <p:cBhvr>
                                        <p:cTn id="19" dur="500" fill="hold"/>
                                        <p:tgtEl>
                                          <p:spTgt spid="4915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4915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9155">
                                            <p:txEl>
                                              <p:pRg st="2" end="2"/>
                                            </p:txEl>
                                          </p:spTgt>
                                        </p:tgtEl>
                                        <p:attrNameLst>
                                          <p:attrName>style.visibility</p:attrName>
                                        </p:attrNameLst>
                                      </p:cBhvr>
                                      <p:to>
                                        <p:strVal val="visible"/>
                                      </p:to>
                                    </p:set>
                                    <p:anim calcmode="lin" valueType="num">
                                      <p:cBhvr>
                                        <p:cTn id="25" dur="5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4915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9155">
                                            <p:txEl>
                                              <p:pRg st="3" end="3"/>
                                            </p:txEl>
                                          </p:spTgt>
                                        </p:tgtEl>
                                        <p:attrNameLst>
                                          <p:attrName>style.visibility</p:attrName>
                                        </p:attrNameLst>
                                      </p:cBhvr>
                                      <p:to>
                                        <p:strVal val="visible"/>
                                      </p:to>
                                    </p:set>
                                    <p:anim calcmode="lin" valueType="num">
                                      <p:cBhvr>
                                        <p:cTn id="31" dur="5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4915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9155">
                                            <p:txEl>
                                              <p:pRg st="4" end="4"/>
                                            </p:txEl>
                                          </p:spTgt>
                                        </p:tgtEl>
                                        <p:attrNameLst>
                                          <p:attrName>style.visibility</p:attrName>
                                        </p:attrNameLst>
                                      </p:cBhvr>
                                      <p:to>
                                        <p:strVal val="visible"/>
                                      </p:to>
                                    </p:set>
                                    <p:anim calcmode="lin" valueType="num">
                                      <p:cBhvr>
                                        <p:cTn id="37" dur="500" fill="hold"/>
                                        <p:tgtEl>
                                          <p:spTgt spid="4915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49155">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9155">
                                            <p:txEl>
                                              <p:pRg st="5" end="5"/>
                                            </p:txEl>
                                          </p:spTgt>
                                        </p:tgtEl>
                                        <p:attrNameLst>
                                          <p:attrName>style.visibility</p:attrName>
                                        </p:attrNameLst>
                                      </p:cBhvr>
                                      <p:to>
                                        <p:strVal val="visible"/>
                                      </p:to>
                                    </p:set>
                                    <p:anim calcmode="lin" valueType="num">
                                      <p:cBhvr>
                                        <p:cTn id="43" dur="500" fill="hold"/>
                                        <p:tgtEl>
                                          <p:spTgt spid="49155">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9155">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49155">
                                            <p:txEl>
                                              <p:pRg st="6" end="6"/>
                                            </p:txEl>
                                          </p:spTgt>
                                        </p:tgtEl>
                                        <p:attrNameLst>
                                          <p:attrName>style.visibility</p:attrName>
                                        </p:attrNameLst>
                                      </p:cBhvr>
                                      <p:to>
                                        <p:strVal val="visible"/>
                                      </p:to>
                                    </p:set>
                                    <p:anim calcmode="lin" valueType="num">
                                      <p:cBhvr>
                                        <p:cTn id="49" dur="500" fill="hold"/>
                                        <p:tgtEl>
                                          <p:spTgt spid="49155">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49155">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9155">
                                            <p:txEl>
                                              <p:pRg st="7" end="7"/>
                                            </p:txEl>
                                          </p:spTgt>
                                        </p:tgtEl>
                                        <p:attrNameLst>
                                          <p:attrName>style.visibility</p:attrName>
                                        </p:attrNameLst>
                                      </p:cBhvr>
                                      <p:to>
                                        <p:strVal val="visible"/>
                                      </p:to>
                                    </p:set>
                                    <p:anim calcmode="lin" valueType="num">
                                      <p:cBhvr>
                                        <p:cTn id="55" dur="500" fill="hold"/>
                                        <p:tgtEl>
                                          <p:spTgt spid="49155">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49155">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49155">
                                            <p:txEl>
                                              <p:pRg st="8" end="8"/>
                                            </p:txEl>
                                          </p:spTgt>
                                        </p:tgtEl>
                                        <p:attrNameLst>
                                          <p:attrName>style.visibility</p:attrName>
                                        </p:attrNameLst>
                                      </p:cBhvr>
                                      <p:to>
                                        <p:strVal val="visible"/>
                                      </p:to>
                                    </p:set>
                                    <p:anim calcmode="lin" valueType="num">
                                      <p:cBhvr>
                                        <p:cTn id="61" dur="500" fill="hold"/>
                                        <p:tgtEl>
                                          <p:spTgt spid="49155">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49155">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nodePh="1">
                                  <p:stCondLst>
                                    <p:cond delay="0"/>
                                  </p:stCondLst>
                                  <p:endCondLst>
                                    <p:cond evt="begin" delay="0">
                                      <p:tn val="65"/>
                                    </p:cond>
                                  </p:endCondLst>
                                  <p:childTnLst>
                                    <p:set>
                                      <p:cBhvr>
                                        <p:cTn id="66" dur="1" fill="hold">
                                          <p:stCondLst>
                                            <p:cond delay="0"/>
                                          </p:stCondLst>
                                        </p:cTn>
                                        <p:tgtEl>
                                          <p:spTgt spid="49157"/>
                                        </p:tgtEl>
                                        <p:attrNameLst>
                                          <p:attrName>style.visibility</p:attrName>
                                        </p:attrNameLst>
                                      </p:cBhvr>
                                      <p:to>
                                        <p:strVal val="visible"/>
                                      </p:to>
                                    </p:set>
                                    <p:anim calcmode="lin" valueType="num">
                                      <p:cBhvr additive="base">
                                        <p:cTn id="67" dur="500" fill="hold"/>
                                        <p:tgtEl>
                                          <p:spTgt spid="49157"/>
                                        </p:tgtEl>
                                        <p:attrNameLst>
                                          <p:attrName>ppt_x</p:attrName>
                                        </p:attrNameLst>
                                      </p:cBhvr>
                                      <p:tavLst>
                                        <p:tav tm="0">
                                          <p:val>
                                            <p:strVal val="#ppt_x"/>
                                          </p:val>
                                        </p:tav>
                                        <p:tav tm="100000">
                                          <p:val>
                                            <p:strVal val="#ppt_x"/>
                                          </p:val>
                                        </p:tav>
                                      </p:tavLst>
                                    </p:anim>
                                    <p:anim calcmode="lin" valueType="num">
                                      <p:cBhvr additive="base">
                                        <p:cTn id="68"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nodePh="1">
                                  <p:stCondLst>
                                    <p:cond delay="0"/>
                                  </p:stCondLst>
                                  <p:endCondLst>
                                    <p:cond evt="begin" delay="0">
                                      <p:tn val="71"/>
                                    </p:cond>
                                  </p:endCondLst>
                                  <p:childTnLst>
                                    <p:set>
                                      <p:cBhvr>
                                        <p:cTn id="72" dur="1" fill="hold">
                                          <p:stCondLst>
                                            <p:cond delay="0"/>
                                          </p:stCondLst>
                                        </p:cTn>
                                        <p:tgtEl>
                                          <p:spTgt spid="49158"/>
                                        </p:tgtEl>
                                        <p:attrNameLst>
                                          <p:attrName>style.visibility</p:attrName>
                                        </p:attrNameLst>
                                      </p:cBhvr>
                                      <p:to>
                                        <p:strVal val="visible"/>
                                      </p:to>
                                    </p:set>
                                    <p:anim calcmode="lin" valueType="num">
                                      <p:cBhvr additive="base">
                                        <p:cTn id="73" dur="500" fill="hold"/>
                                        <p:tgtEl>
                                          <p:spTgt spid="49158"/>
                                        </p:tgtEl>
                                        <p:attrNameLst>
                                          <p:attrName>ppt_x</p:attrName>
                                        </p:attrNameLst>
                                      </p:cBhvr>
                                      <p:tavLst>
                                        <p:tav tm="0">
                                          <p:val>
                                            <p:strVal val="#ppt_x"/>
                                          </p:val>
                                        </p:tav>
                                        <p:tav tm="100000">
                                          <p:val>
                                            <p:strVal val="#ppt_x"/>
                                          </p:val>
                                        </p:tav>
                                      </p:tavLst>
                                    </p:anim>
                                    <p:anim calcmode="lin" valueType="num">
                                      <p:cBhvr additive="base">
                                        <p:cTn id="74"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nimBg="1" autoUpdateAnimBg="0"/>
      <p:bldP spid="49157" grpId="0" animBg="1"/>
      <p:bldP spid="4915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50178" name="Rectangle 2"/>
          <p:cNvSpPr>
            <a:spLocks noGrp="1" noChangeArrowheads="1"/>
          </p:cNvSpPr>
          <p:nvPr>
            <p:ph idx="1"/>
          </p:nvPr>
        </p:nvSpPr>
        <p:spPr/>
        <p:txBody>
          <a:bodyPr>
            <a:normAutofit fontScale="70000" lnSpcReduction="20000"/>
          </a:bodyPr>
          <a:lstStyle/>
          <a:p>
            <a:r>
              <a:rPr lang="zh-CN" altLang="en-US" dirty="0" smtClean="0"/>
              <a:t>资本主义工商业的改造阶段 </a:t>
            </a:r>
          </a:p>
          <a:p>
            <a:r>
              <a:rPr lang="zh-CN" altLang="en-US" dirty="0" smtClean="0"/>
              <a:t>第一阶段：建国后到</a:t>
            </a:r>
            <a:r>
              <a:rPr lang="en-US" altLang="zh-CN" dirty="0" smtClean="0"/>
              <a:t>1953</a:t>
            </a:r>
            <a:r>
              <a:rPr lang="zh-CN" altLang="en-US" dirty="0" smtClean="0"/>
              <a:t>年底，</a:t>
            </a:r>
          </a:p>
          <a:p>
            <a:r>
              <a:rPr lang="zh-CN" altLang="en-US" dirty="0" smtClean="0"/>
              <a:t>主要是实行初级形式的国家资本主义。</a:t>
            </a:r>
          </a:p>
          <a:p>
            <a:r>
              <a:rPr lang="zh-CN" altLang="en-US" dirty="0" smtClean="0"/>
              <a:t>委托加工、计划订货、统购包销、经销代销。</a:t>
            </a:r>
          </a:p>
          <a:p>
            <a:r>
              <a:rPr lang="zh-CN" altLang="en-US" dirty="0" smtClean="0"/>
              <a:t>第二阶段：从</a:t>
            </a:r>
            <a:r>
              <a:rPr lang="en-US" altLang="zh-CN" dirty="0" smtClean="0"/>
              <a:t>1954</a:t>
            </a:r>
            <a:r>
              <a:rPr lang="zh-CN" altLang="en-US" dirty="0" smtClean="0"/>
              <a:t>年到</a:t>
            </a:r>
            <a:r>
              <a:rPr lang="en-US" altLang="zh-CN" dirty="0" smtClean="0"/>
              <a:t>1955</a:t>
            </a:r>
            <a:r>
              <a:rPr lang="zh-CN" altLang="en-US" dirty="0" smtClean="0"/>
              <a:t>年夏，</a:t>
            </a:r>
          </a:p>
          <a:p>
            <a:r>
              <a:rPr lang="zh-CN" altLang="en-US" dirty="0" smtClean="0"/>
              <a:t>主要是实行个别企业的公私合营个别企业的公私合营， 就是在原有的私营企业中加入国家的公股，企业的生产资料由资本家和国家共同所有，国家派遣干部负责对企业的领导管理。</a:t>
            </a:r>
          </a:p>
          <a:p>
            <a:r>
              <a:rPr lang="zh-CN" altLang="en-US" dirty="0" smtClean="0"/>
              <a:t>第三阶段</a:t>
            </a:r>
            <a:r>
              <a:rPr lang="en-US" altLang="zh-CN" dirty="0" smtClean="0"/>
              <a:t>:   </a:t>
            </a:r>
            <a:r>
              <a:rPr lang="zh-CN" altLang="en-US" dirty="0" smtClean="0"/>
              <a:t>从</a:t>
            </a:r>
            <a:r>
              <a:rPr lang="en-US" altLang="zh-CN" dirty="0" smtClean="0"/>
              <a:t>1955</a:t>
            </a:r>
            <a:r>
              <a:rPr lang="zh-CN" altLang="en-US" dirty="0" smtClean="0"/>
              <a:t>年秋到</a:t>
            </a:r>
            <a:r>
              <a:rPr lang="en-US" altLang="zh-CN" dirty="0" smtClean="0"/>
              <a:t>1956</a:t>
            </a:r>
            <a:r>
              <a:rPr lang="zh-CN" altLang="en-US" dirty="0" smtClean="0"/>
              <a:t>年底，是实行全行业公私合营阶段。在社会主义国营经济领导下，按地区、按行业将所有的私营企业全部实行公私合营，组成一个企业单位。定股定息。至</a:t>
            </a:r>
            <a:r>
              <a:rPr lang="en-US" altLang="zh-CN" dirty="0" smtClean="0"/>
              <a:t>1956</a:t>
            </a:r>
            <a:r>
              <a:rPr lang="zh-CN" altLang="en-US" dirty="0" smtClean="0"/>
              <a:t>年底，私营工业的</a:t>
            </a:r>
            <a:r>
              <a:rPr lang="en-US" altLang="zh-CN" dirty="0" smtClean="0"/>
              <a:t>99%</a:t>
            </a:r>
            <a:r>
              <a:rPr lang="zh-CN" altLang="en-US" dirty="0" smtClean="0"/>
              <a:t>，私营商业的</a:t>
            </a:r>
            <a:r>
              <a:rPr lang="en-US" altLang="zh-CN" dirty="0" smtClean="0"/>
              <a:t>82%</a:t>
            </a:r>
            <a:r>
              <a:rPr lang="zh-CN" altLang="en-US" dirty="0" smtClean="0"/>
              <a:t>都参加了全行业公私合营。 </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三、社会主义改造的历史经验 </a:t>
            </a:r>
            <a:endParaRPr lang="zh-CN" altLang="en-US" dirty="0"/>
          </a:p>
        </p:txBody>
      </p:sp>
      <p:sp>
        <p:nvSpPr>
          <p:cNvPr id="53251" name="Rectangle 3"/>
          <p:cNvSpPr>
            <a:spLocks noGrp="1" noChangeArrowheads="1"/>
          </p:cNvSpPr>
          <p:nvPr>
            <p:ph idx="1"/>
          </p:nvPr>
        </p:nvSpPr>
        <p:spPr/>
        <p:txBody>
          <a:bodyPr>
            <a:normAutofit fontScale="92500"/>
          </a:bodyPr>
          <a:lstStyle/>
          <a:p>
            <a:r>
              <a:rPr lang="en-US" altLang="zh-CN" dirty="0" smtClean="0"/>
              <a:t>1</a:t>
            </a:r>
            <a:r>
              <a:rPr lang="zh-CN" altLang="en-US" dirty="0" smtClean="0"/>
              <a:t>、实行社会主义工业化与社会主义改造并举的方针。我国在进行社会主义改造的过程中，丝毫没有放松经济建设。在第一个五年计划期间，我国建设了</a:t>
            </a:r>
            <a:r>
              <a:rPr lang="en-US" altLang="zh-CN" dirty="0" smtClean="0"/>
              <a:t>156</a:t>
            </a:r>
            <a:r>
              <a:rPr lang="zh-CN" altLang="en-US" dirty="0" smtClean="0"/>
              <a:t>个重点工程，从而为社会主义工业化奠定了初步的坚实基础。 </a:t>
            </a:r>
          </a:p>
          <a:p>
            <a:r>
              <a:rPr lang="en-US" altLang="zh-CN" dirty="0" smtClean="0"/>
              <a:t>2</a:t>
            </a:r>
            <a:r>
              <a:rPr lang="zh-CN" altLang="en-US" dirty="0" smtClean="0"/>
              <a:t>、采取积极引导、逐步过渡的办法。对个体农业进行社会主义改造。</a:t>
            </a:r>
          </a:p>
          <a:p>
            <a:r>
              <a:rPr lang="en-US" altLang="zh-CN" dirty="0" smtClean="0"/>
              <a:t>3</a:t>
            </a:r>
            <a:r>
              <a:rPr lang="zh-CN" altLang="en-US" dirty="0" smtClean="0"/>
              <a:t>、用和平方法进行改造。经过国家资本主义，逐步对资本主义工商业进行社会主义改造。</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社会主义改造存在的问题</a:t>
            </a:r>
            <a:endParaRPr lang="zh-CN" altLang="en-US" dirty="0"/>
          </a:p>
        </p:txBody>
      </p:sp>
      <p:sp>
        <p:nvSpPr>
          <p:cNvPr id="55299" name="Rectangle 3"/>
          <p:cNvSpPr>
            <a:spLocks noGrp="1" noChangeArrowheads="1"/>
          </p:cNvSpPr>
          <p:nvPr>
            <p:ph idx="1"/>
          </p:nvPr>
        </p:nvSpPr>
        <p:spPr/>
        <p:txBody>
          <a:bodyPr>
            <a:normAutofit fontScale="92500" lnSpcReduction="10000"/>
          </a:bodyPr>
          <a:lstStyle/>
          <a:p>
            <a:r>
              <a:rPr lang="zh-CN" altLang="en-US" dirty="0" smtClean="0"/>
              <a:t>第一、要求过急、发展过快、工作过粗、改造形式过于简单划一。社会主义改造在</a:t>
            </a:r>
            <a:r>
              <a:rPr lang="en-US" altLang="zh-CN" dirty="0" smtClean="0"/>
              <a:t>1955</a:t>
            </a:r>
            <a:r>
              <a:rPr lang="zh-CN" altLang="en-US" dirty="0" smtClean="0"/>
              <a:t>年下半年明显地过急过快，不仅广大农村由初级合作社向高级合作社的转变动之以情，而且资本主义工商业实现全行业公私合营的时间也过于短促。</a:t>
            </a:r>
          </a:p>
          <a:p>
            <a:r>
              <a:rPr lang="zh-CN" altLang="en-US" dirty="0" smtClean="0"/>
              <a:t>第二、随着对资本主义经济和个体经济改造的完成，高度集中的计划经济体制也随之扩大到整个社会经济生活；</a:t>
            </a:r>
          </a:p>
          <a:p>
            <a:r>
              <a:rPr lang="zh-CN" altLang="en-US" dirty="0" smtClean="0"/>
              <a:t>第三、所有制结构过于单一。 </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smtClean="0"/>
              <a:t>5.</a:t>
            </a:r>
            <a:r>
              <a:rPr lang="zh-CN" altLang="en-US" smtClean="0"/>
              <a:t>重点</a:t>
            </a:r>
            <a:endParaRPr lang="zh-CN" altLang="en-US" dirty="0"/>
          </a:p>
        </p:txBody>
      </p:sp>
      <p:sp>
        <p:nvSpPr>
          <p:cNvPr id="56323" name="Rectangle 3"/>
          <p:cNvSpPr>
            <a:spLocks noGrp="1" noChangeArrowheads="1"/>
          </p:cNvSpPr>
          <p:nvPr>
            <p:ph idx="1"/>
          </p:nvPr>
        </p:nvSpPr>
        <p:spPr/>
        <p:txBody>
          <a:bodyPr/>
          <a:lstStyle/>
          <a:p>
            <a:r>
              <a:rPr lang="zh-CN" altLang="en-US" smtClean="0"/>
              <a:t>社会主义本质的科学含义</a:t>
            </a:r>
          </a:p>
          <a:p>
            <a:r>
              <a:rPr lang="zh-CN" altLang="en-US" smtClean="0"/>
              <a:t>掌握社会主义本质理论的重要意义</a:t>
            </a:r>
          </a:p>
          <a:p>
            <a:r>
              <a:rPr lang="zh-CN" altLang="en-US" smtClean="0"/>
              <a:t>为什么发展才是硬道理</a:t>
            </a:r>
          </a:p>
          <a:p>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en-US" altLang="zh-CN" dirty="0" smtClean="0"/>
              <a:t>1.</a:t>
            </a:r>
            <a:r>
              <a:rPr lang="zh-CN" altLang="en-US" dirty="0" smtClean="0"/>
              <a:t>马克思主义中国化的科学内涵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马克思主义中国化</a:t>
            </a:r>
            <a:r>
              <a:rPr lang="en-US" altLang="zh-CN" dirty="0" smtClean="0"/>
              <a:t>,</a:t>
            </a:r>
            <a:r>
              <a:rPr lang="zh-CN" altLang="en-US" dirty="0" smtClean="0"/>
              <a:t>就是将马克思主义基本原理同中国具体实际相结合。</a:t>
            </a:r>
          </a:p>
          <a:p>
            <a:r>
              <a:rPr lang="en-US" altLang="zh-CN" dirty="0" smtClean="0"/>
              <a:t>【</a:t>
            </a:r>
            <a:r>
              <a:rPr lang="zh-CN" altLang="en-US" dirty="0" smtClean="0"/>
              <a:t>就是</a:t>
            </a:r>
            <a:r>
              <a:rPr lang="zh-CN" altLang="en-US" dirty="0"/>
              <a:t>将马克思主义的基本原理更进一步地通中国实践、中国历史、中国文化结合</a:t>
            </a:r>
            <a:r>
              <a:rPr lang="zh-CN" altLang="en-US" dirty="0" smtClean="0"/>
              <a:t>起来</a:t>
            </a:r>
            <a:r>
              <a:rPr lang="en-US" altLang="zh-CN" dirty="0" smtClean="0"/>
              <a:t>】</a:t>
            </a:r>
            <a:endParaRPr lang="en-US" altLang="zh-CN" dirty="0"/>
          </a:p>
          <a:p>
            <a:r>
              <a:rPr lang="en-US" altLang="zh-CN" dirty="0" smtClean="0"/>
              <a:t>1</a:t>
            </a:r>
            <a:r>
              <a:rPr lang="zh-CN" altLang="en-US" dirty="0" smtClean="0"/>
              <a:t>、马克思主义中国化就是运用马克思主义解决中国革命、建设和改革的实际问题。</a:t>
            </a:r>
          </a:p>
          <a:p>
            <a:r>
              <a:rPr lang="en-US" altLang="zh-CN" dirty="0" smtClean="0"/>
              <a:t>2</a:t>
            </a:r>
            <a:r>
              <a:rPr lang="zh-CN" altLang="en-US" dirty="0" smtClean="0"/>
              <a:t>、马克思主义中国化就是把中国革命、建设和改革的实践经验和历史经验提升为理论。</a:t>
            </a:r>
          </a:p>
          <a:p>
            <a:r>
              <a:rPr lang="en-US" altLang="zh-CN" dirty="0" smtClean="0"/>
              <a:t>3</a:t>
            </a:r>
            <a:r>
              <a:rPr lang="zh-CN" altLang="en-US" dirty="0" smtClean="0"/>
              <a:t>、马克思主义中国化就是把马克思主义植根于中国的优秀文化之中。</a:t>
            </a:r>
          </a:p>
          <a:p>
            <a:endParaRPr lang="zh-CN" altLang="en-US" dirty="0"/>
          </a:p>
        </p:txBody>
      </p:sp>
    </p:spTree>
    <p:extLst>
      <p:ext uri="{BB962C8B-B14F-4D97-AF65-F5344CB8AC3E}">
        <p14:creationId xmlns:p14="http://schemas.microsoft.com/office/powerpoint/2010/main" val="1603369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一、 社会主义本质的科学含义</a:t>
            </a:r>
            <a:endParaRPr lang="zh-CN" altLang="en-US" dirty="0"/>
          </a:p>
        </p:txBody>
      </p:sp>
      <p:sp>
        <p:nvSpPr>
          <p:cNvPr id="61443" name="Rectangle 3"/>
          <p:cNvSpPr>
            <a:spLocks noGrp="1" noChangeArrowheads="1"/>
          </p:cNvSpPr>
          <p:nvPr>
            <p:ph idx="1"/>
          </p:nvPr>
        </p:nvSpPr>
        <p:spPr/>
        <p:txBody>
          <a:bodyPr/>
          <a:lstStyle/>
          <a:p>
            <a:r>
              <a:rPr lang="en-US" altLang="zh-CN" dirty="0" smtClean="0"/>
              <a:t>   </a:t>
            </a:r>
            <a:r>
              <a:rPr lang="zh-CN" altLang="en-US" dirty="0" smtClean="0"/>
              <a:t>社会主义本质是解放生产力，发展生产力，消灭剥削，消除两极分化，最终达到共同富裕。</a:t>
            </a:r>
          </a:p>
          <a:p>
            <a:r>
              <a:rPr lang="zh-CN" altLang="en-US" dirty="0" smtClean="0"/>
              <a:t>第一，把解放和发展生产力纳入社会主义本质</a:t>
            </a:r>
          </a:p>
          <a:p>
            <a:r>
              <a:rPr lang="zh-CN" altLang="en-US" dirty="0" smtClean="0"/>
              <a:t>第二，突出消灭剥削，消除两极分化最终达到共同富裕。</a:t>
            </a:r>
            <a:r>
              <a:rPr lang="en-US" altLang="zh-CN" dirty="0" smtClean="0"/>
              <a:t>——</a:t>
            </a:r>
            <a:r>
              <a:rPr lang="zh-CN" altLang="en-US" dirty="0" smtClean="0"/>
              <a:t>目标</a:t>
            </a:r>
          </a:p>
          <a:p>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二、 社会主义本质的重要意义</a:t>
            </a:r>
            <a:endParaRPr lang="zh-CN" altLang="en-US" dirty="0"/>
          </a:p>
        </p:txBody>
      </p:sp>
      <p:sp>
        <p:nvSpPr>
          <p:cNvPr id="62467" name="Rectangle 3"/>
          <p:cNvSpPr>
            <a:spLocks noGrp="1" noChangeArrowheads="1"/>
          </p:cNvSpPr>
          <p:nvPr>
            <p:ph idx="1"/>
          </p:nvPr>
        </p:nvSpPr>
        <p:spPr/>
        <p:txBody>
          <a:bodyPr>
            <a:normAutofit fontScale="92500" lnSpcReduction="20000"/>
          </a:bodyPr>
          <a:lstStyle/>
          <a:p>
            <a:r>
              <a:rPr lang="en-US" altLang="zh-CN" sz="2800" dirty="0" smtClean="0"/>
              <a:t>1</a:t>
            </a:r>
            <a:r>
              <a:rPr lang="zh-CN" altLang="en-US" sz="2800" dirty="0" smtClean="0"/>
              <a:t>、把我们对社会主义的认识提高了一个新的科学水平</a:t>
            </a:r>
          </a:p>
          <a:p>
            <a:r>
              <a:rPr lang="zh-CN" altLang="en-US" sz="2800" dirty="0" smtClean="0"/>
              <a:t>      纠正拘泥于经典作家对未来社会特征的描述倾向，从目标层次揭示社会主义本质，对社会主义的认识提高到最高最稳定的层次</a:t>
            </a:r>
          </a:p>
          <a:p>
            <a:r>
              <a:rPr lang="en-US" altLang="zh-CN" sz="2800" dirty="0" smtClean="0"/>
              <a:t>2</a:t>
            </a:r>
            <a:r>
              <a:rPr lang="zh-CN" altLang="en-US" sz="2800" dirty="0" smtClean="0"/>
              <a:t>、对探索怎样建设社会主义具有重要的实践意义</a:t>
            </a:r>
          </a:p>
          <a:p>
            <a:r>
              <a:rPr lang="zh-CN" altLang="en-US" sz="2800" dirty="0" smtClean="0"/>
              <a:t>       纠正了过去忽视生产力作用的做法，明确了解放生产力和发展生产力是社会主义发展的根本动力；</a:t>
            </a:r>
          </a:p>
          <a:p>
            <a:r>
              <a:rPr lang="zh-CN" altLang="en-US" sz="2800" dirty="0" smtClean="0"/>
              <a:t>       确立了社会主义的发展目标，强调发展生产力的成果属于人民；</a:t>
            </a:r>
          </a:p>
          <a:p>
            <a:r>
              <a:rPr lang="zh-CN" altLang="en-US" sz="2800" dirty="0" smtClean="0"/>
              <a:t>      为坚持以公有制为主体并不断发展和完善公有制指明方向。</a:t>
            </a:r>
          </a:p>
          <a:p>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t>      </a:t>
            </a:r>
            <a:r>
              <a:rPr lang="zh-CN" altLang="en-US" smtClean="0"/>
              <a:t>三、为什么发展才是硬道理？</a:t>
            </a:r>
            <a:endParaRPr lang="zh-CN" altLang="en-US" dirty="0"/>
          </a:p>
        </p:txBody>
      </p:sp>
      <p:sp>
        <p:nvSpPr>
          <p:cNvPr id="64515" name="Rectangle 3"/>
          <p:cNvSpPr>
            <a:spLocks noGrp="1" noChangeArrowheads="1"/>
          </p:cNvSpPr>
          <p:nvPr>
            <p:ph idx="1"/>
          </p:nvPr>
        </p:nvSpPr>
        <p:spPr/>
        <p:txBody>
          <a:bodyPr/>
          <a:lstStyle/>
          <a:p>
            <a:r>
              <a:rPr lang="zh-CN" altLang="en-US" dirty="0" smtClean="0"/>
              <a:t>第一、发展才是硬道理，把发展生产力作为社会主义建设的根本任务，符合马克思主义基本原理，是巩固和发展社会主义制度的必然要求；</a:t>
            </a:r>
          </a:p>
          <a:p>
            <a:r>
              <a:rPr lang="zh-CN" altLang="en-US" dirty="0" smtClean="0"/>
              <a:t>第二、发展才是硬道理，是对社会主义实践经验教训的深刻总结；</a:t>
            </a:r>
          </a:p>
          <a:p>
            <a:r>
              <a:rPr lang="zh-CN" altLang="en-US" dirty="0" smtClean="0"/>
              <a:t>第三、发展才是硬道理，是适应时代主题变化的需要。</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t>06.</a:t>
            </a:r>
            <a:r>
              <a:rPr lang="zh-CN" altLang="en-US" smtClean="0"/>
              <a:t>教学重点</a:t>
            </a:r>
            <a:endParaRPr lang="zh-CN" altLang="en-US" dirty="0"/>
          </a:p>
        </p:txBody>
      </p:sp>
      <p:sp>
        <p:nvSpPr>
          <p:cNvPr id="65539" name="Rectangle 3"/>
          <p:cNvSpPr>
            <a:spLocks noGrp="1" noChangeArrowheads="1"/>
          </p:cNvSpPr>
          <p:nvPr>
            <p:ph idx="1"/>
          </p:nvPr>
        </p:nvSpPr>
        <p:spPr/>
        <p:txBody>
          <a:bodyPr/>
          <a:lstStyle/>
          <a:p>
            <a:r>
              <a:rPr lang="zh-CN" altLang="en-US" dirty="0" smtClean="0"/>
              <a:t>社会主义初级阶段的科学含义和意义</a:t>
            </a:r>
          </a:p>
          <a:p>
            <a:r>
              <a:rPr lang="zh-CN" altLang="en-US" dirty="0" smtClean="0"/>
              <a:t>我国现在处于并将长期处于社会主义初级阶段的原因</a:t>
            </a:r>
          </a:p>
          <a:p>
            <a:r>
              <a:rPr lang="zh-CN" altLang="en-US" dirty="0" smtClean="0"/>
              <a:t>党在社会主义初级阶段的基本路线的内容</a:t>
            </a:r>
          </a:p>
          <a:p>
            <a:r>
              <a:rPr lang="zh-CN" altLang="en-US" dirty="0" smtClean="0"/>
              <a:t>“三步走”发展战略构想主要内容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to="" calcmode="lin" valueType="num">
                                      <p:cBhvr>
                                        <p:cTn id="7" dur="1" fill="hold"/>
                                        <p:tgtEl>
                                          <p:spTgt spid="6553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to="" calcmode="lin" valueType="num">
                                      <p:cBhvr>
                                        <p:cTn id="12" dur="1" fill="hold"/>
                                        <p:tgtEl>
                                          <p:spTgt spid="6553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 to="" calcmode="lin" valueType="num">
                                      <p:cBhvr>
                                        <p:cTn id="17" dur="1" fill="hold"/>
                                        <p:tgtEl>
                                          <p:spTgt spid="6553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 to="" calcmode="lin" valueType="num">
                                      <p:cBhvr>
                                        <p:cTn id="22" dur="1" fill="hold"/>
                                        <p:tgtEl>
                                          <p:spTgt spid="6553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a:t>
            </a:r>
            <a:r>
              <a:rPr lang="en-US" altLang="zh-CN" smtClean="0"/>
              <a:t>1</a:t>
            </a:r>
            <a:r>
              <a:rPr lang="zh-CN" altLang="en-US" smtClean="0"/>
              <a:t>、社会主义初级阶段的科学含义</a:t>
            </a:r>
            <a:endParaRPr lang="zh-CN" altLang="en-US" dirty="0"/>
          </a:p>
        </p:txBody>
      </p:sp>
      <p:sp>
        <p:nvSpPr>
          <p:cNvPr id="3" name="内容占位符 2"/>
          <p:cNvSpPr>
            <a:spLocks noGrp="1"/>
          </p:cNvSpPr>
          <p:nvPr>
            <p:ph idx="1"/>
          </p:nvPr>
        </p:nvSpPr>
        <p:spPr/>
        <p:txBody>
          <a:bodyPr/>
          <a:lstStyle/>
          <a:p>
            <a:r>
              <a:rPr lang="zh-CN" altLang="en-US" dirty="0" smtClean="0"/>
              <a:t>我国社会主义的初级阶段，　　它不是泛指任何国家进入社会主义都会经历的起始阶段，而是特指我国在生产力落后、商品经济不发达条件下建设社会主义必然要经历的特定阶段。</a:t>
            </a:r>
          </a:p>
          <a:p>
            <a:endParaRPr lang="zh-CN" altLang="en-US" dirty="0"/>
          </a:p>
        </p:txBody>
      </p:sp>
    </p:spTree>
    <p:extLst>
      <p:ext uri="{BB962C8B-B14F-4D97-AF65-F5344CB8AC3E}">
        <p14:creationId xmlns:p14="http://schemas.microsoft.com/office/powerpoint/2010/main" val="3589728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t>社会主义初级阶段包含两层含义：</a:t>
            </a:r>
            <a:endParaRPr lang="zh-CN" altLang="en-US" dirty="0"/>
          </a:p>
        </p:txBody>
      </p:sp>
      <p:sp>
        <p:nvSpPr>
          <p:cNvPr id="67587" name="Rectangle 3"/>
          <p:cNvSpPr>
            <a:spLocks noGrp="1" noChangeArrowheads="1"/>
          </p:cNvSpPr>
          <p:nvPr>
            <p:ph idx="1"/>
          </p:nvPr>
        </p:nvSpPr>
        <p:spPr/>
        <p:txBody>
          <a:bodyPr>
            <a:normAutofit fontScale="85000" lnSpcReduction="10000"/>
          </a:bodyPr>
          <a:lstStyle/>
          <a:p>
            <a:r>
              <a:rPr lang="zh-CN" altLang="en-US" dirty="0" smtClean="0"/>
              <a:t>含义之一，我国已经进入了社会主义社会。</a:t>
            </a:r>
          </a:p>
          <a:p>
            <a:r>
              <a:rPr lang="zh-CN" altLang="en-US" dirty="0" smtClean="0"/>
              <a:t>这是就社会性质来说，我国已具备社会主义质的规定性，具有了社会主义最基本的特征</a:t>
            </a:r>
            <a:r>
              <a:rPr lang="en-US" altLang="zh-CN" dirty="0" smtClean="0"/>
              <a:t>.</a:t>
            </a:r>
          </a:p>
          <a:p>
            <a:r>
              <a:rPr lang="zh-CN" altLang="en-US" dirty="0" smtClean="0"/>
              <a:t>因为，我国已经建立了社会主义的经济基础和上层建筑。</a:t>
            </a:r>
          </a:p>
          <a:p>
            <a:r>
              <a:rPr lang="zh-CN" altLang="en-US" dirty="0" smtClean="0"/>
              <a:t>在经济上建立了生产资料公有制为主体的社会主义经济制度；</a:t>
            </a:r>
          </a:p>
          <a:p>
            <a:r>
              <a:rPr lang="zh-CN" altLang="en-US" dirty="0" smtClean="0"/>
              <a:t>在政治上建立了人民民主专政的社会主义政治制度</a:t>
            </a:r>
            <a:r>
              <a:rPr lang="en-US" altLang="zh-CN" dirty="0" smtClean="0"/>
              <a:t>;</a:t>
            </a:r>
          </a:p>
          <a:p>
            <a:r>
              <a:rPr lang="zh-CN" altLang="en-US" dirty="0" smtClean="0"/>
              <a:t>在思想文化上马克思主义在意识形态领域中的主导地位已经确立。</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含义之二：我国的社会主义还处在初级阶段。</a:t>
            </a:r>
            <a:endParaRPr lang="zh-CN" altLang="en-US" dirty="0"/>
          </a:p>
        </p:txBody>
      </p:sp>
      <p:sp>
        <p:nvSpPr>
          <p:cNvPr id="68611" name="Rectangle 3"/>
          <p:cNvSpPr>
            <a:spLocks noGrp="1" noChangeArrowheads="1"/>
          </p:cNvSpPr>
          <p:nvPr>
            <p:ph idx="1"/>
          </p:nvPr>
        </p:nvSpPr>
        <p:spPr/>
        <p:txBody>
          <a:bodyPr>
            <a:normAutofit fontScale="92500" lnSpcReduction="20000"/>
          </a:bodyPr>
          <a:lstStyle/>
          <a:p>
            <a:r>
              <a:rPr lang="zh-CN" altLang="en-US" dirty="0" smtClean="0"/>
              <a:t>这是就发展程度来说，我国还没有从根本上摆脱贫穷落后的不发达状态，我国的基本国情是人口多、底子薄、地区发展不平衡、生产力不发达的状态没有根本改变；</a:t>
            </a:r>
          </a:p>
          <a:p>
            <a:r>
              <a:rPr lang="zh-CN" altLang="en-US" dirty="0" smtClean="0"/>
              <a:t>社会主义制度还不完善，</a:t>
            </a:r>
          </a:p>
          <a:p>
            <a:r>
              <a:rPr lang="zh-CN" altLang="en-US" dirty="0" smtClean="0"/>
              <a:t>社会主义市场经济体制还不成熟，</a:t>
            </a:r>
          </a:p>
          <a:p>
            <a:r>
              <a:rPr lang="zh-CN" altLang="en-US" dirty="0" smtClean="0"/>
              <a:t>社会主义民主法制还不够健全，封建主义、资本主义腐朽思想和小生产习惯在社会上还有广泛影响。</a:t>
            </a:r>
          </a:p>
          <a:p>
            <a:r>
              <a:rPr lang="zh-CN" altLang="en-US" dirty="0" smtClean="0"/>
              <a:t>我们必须从初级阶段的实际出发，而不能超越这个阶段。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ltLang="zh-CN" smtClean="0"/>
              <a:t>2</a:t>
            </a:r>
            <a:r>
              <a:rPr lang="zh-CN" altLang="en-US" smtClean="0"/>
              <a:t>、科学认识和准确把握社会主义初级阶段的意义</a:t>
            </a:r>
            <a:endParaRPr lang="zh-CN" altLang="en-US" dirty="0"/>
          </a:p>
        </p:txBody>
      </p:sp>
      <p:sp>
        <p:nvSpPr>
          <p:cNvPr id="73731" name="Rectangle 3"/>
          <p:cNvSpPr>
            <a:spLocks noGrp="1" noRot="1" noChangeArrowheads="1"/>
          </p:cNvSpPr>
          <p:nvPr>
            <p:ph idx="1"/>
          </p:nvPr>
        </p:nvSpPr>
        <p:spPr/>
        <p:txBody>
          <a:bodyPr>
            <a:normAutofit fontScale="85000" lnSpcReduction="20000"/>
          </a:bodyPr>
          <a:lstStyle/>
          <a:p>
            <a:r>
              <a:rPr lang="zh-CN" altLang="en-US" dirty="0" smtClean="0"/>
              <a:t>第一，社会主义初级阶段理论，发展了马克思主义关于社会主义发展阶段理论，是邓小平理论形成的“基石”。</a:t>
            </a:r>
          </a:p>
          <a:p>
            <a:r>
              <a:rPr lang="zh-CN" altLang="en-US" dirty="0" smtClean="0"/>
              <a:t>第二，社会主义初级阶段理论，是中国共产党制定路线、方针、政策，确定战略目标和战略步骤的基本依据。</a:t>
            </a:r>
          </a:p>
          <a:p>
            <a:r>
              <a:rPr lang="zh-CN" altLang="en-US" dirty="0" smtClean="0"/>
              <a:t>第三，社会主义初级阶段理论，是排除“左”右干扰，夺取我国改革开放和现代化建设胜利的思想武器。</a:t>
            </a:r>
          </a:p>
          <a:p>
            <a:r>
              <a:rPr lang="zh-CN" altLang="en-US" dirty="0" smtClean="0"/>
              <a:t>第四，社会主义初级阶段理论，使我们对社会主义现代化建设的长期性、紧迫性、复杂性和艰巨性有了更加清醒的认识和思想准备。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to="" calcmode="lin" valueType="num">
                                      <p:cBhvr>
                                        <p:cTn id="7" dur="1" fill="hold"/>
                                        <p:tgtEl>
                                          <p:spTgt spid="7373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 to="" calcmode="lin" valueType="num">
                                      <p:cBhvr>
                                        <p:cTn id="12" dur="1" fill="hold"/>
                                        <p:tgtEl>
                                          <p:spTgt spid="73731">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 to="" calcmode="lin" valueType="num">
                                      <p:cBhvr>
                                        <p:cTn id="17" dur="1" fill="hold"/>
                                        <p:tgtEl>
                                          <p:spTgt spid="73731">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 to="" calcmode="lin" valueType="num">
                                      <p:cBhvr>
                                        <p:cTn id="22" dur="1" fill="hold"/>
                                        <p:tgtEl>
                                          <p:spTgt spid="7373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r>
              <a:rPr lang="zh-CN" altLang="en-US" smtClean="0"/>
              <a:t>二、初级阶段长期性的原因</a:t>
            </a:r>
            <a:endParaRPr lang="zh-CN" altLang="en-US" dirty="0"/>
          </a:p>
        </p:txBody>
      </p:sp>
      <p:sp>
        <p:nvSpPr>
          <p:cNvPr id="75779" name="Rectangle 3"/>
          <p:cNvSpPr>
            <a:spLocks noGrp="1" noRot="1" noChangeArrowheads="1"/>
          </p:cNvSpPr>
          <p:nvPr>
            <p:ph idx="1"/>
          </p:nvPr>
        </p:nvSpPr>
        <p:spPr/>
        <p:txBody>
          <a:bodyPr>
            <a:normAutofit fontScale="55000" lnSpcReduction="20000"/>
          </a:bodyPr>
          <a:lstStyle/>
          <a:p>
            <a:r>
              <a:rPr lang="zh-CN" altLang="en-US" dirty="0" smtClean="0"/>
              <a:t>初级阶段的长期性，从根本上说，是由于中国进入社会主义的历史条件和建成社会主义所需要的物质基础所决定的。</a:t>
            </a:r>
          </a:p>
          <a:p>
            <a:r>
              <a:rPr lang="en-US" altLang="zh-CN" dirty="0" smtClean="0"/>
              <a:t>1.</a:t>
            </a:r>
            <a:r>
              <a:rPr lang="zh-CN" altLang="en-US" dirty="0" smtClean="0"/>
              <a:t>这是由我国进入社会主义的历史条件决定的：我国是在经济文化极端落后的半殖民地半封建社会的基础上，越过资本主义充分发展的历史阶段，经由新民主主义而进入社会主义，这是中国历史和革命发展的显著特点。</a:t>
            </a:r>
          </a:p>
          <a:p>
            <a:r>
              <a:rPr lang="zh-CN" altLang="en-US" dirty="0" smtClean="0"/>
              <a:t>这种逾越，并不违背社会历史发展的一般规律，反而是它的生动体现。</a:t>
            </a:r>
          </a:p>
          <a:p>
            <a:r>
              <a:rPr lang="zh-CN" altLang="en-US" dirty="0" smtClean="0"/>
              <a:t>但旧中国的半殖民地半封建社会，虽然具备了我国人民取得革命胜利的一定数量的现代经济和革命阶级，但并没有为社会主义准备好自身应有的物质基础。 </a:t>
            </a:r>
          </a:p>
          <a:p>
            <a:r>
              <a:rPr lang="en-US" altLang="zh-CN" dirty="0" smtClean="0"/>
              <a:t>2.</a:t>
            </a:r>
            <a:r>
              <a:rPr lang="zh-CN" altLang="en-US" dirty="0" smtClean="0"/>
              <a:t>这也是由我国的现实状况决定的 </a:t>
            </a:r>
          </a:p>
          <a:p>
            <a:r>
              <a:rPr lang="zh-CN" altLang="en-US" dirty="0" smtClean="0"/>
              <a:t>生产力是社会发展的最终决定力量，它是衡量一个社会发展程度的最重要内容。</a:t>
            </a:r>
          </a:p>
          <a:p>
            <a:r>
              <a:rPr lang="zh-CN" altLang="en-US" dirty="0" smtClean="0"/>
              <a:t>判断我国现在是否处在社会主义初级阶段，主要客观依据是我国比较落后的生产力发展状况有无根本改变，工业化和生产的商品化、社会化、现代化的任务是否实现，以及由此所决定的在生产关系方面和上层建筑领域，是不是改变了不完善不成熟的特征。 </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r>
              <a:rPr lang="zh-CN" altLang="en-US" smtClean="0"/>
              <a:t>反对两种错误倾向</a:t>
            </a:r>
            <a:endParaRPr lang="zh-CN" altLang="en-US" dirty="0"/>
          </a:p>
        </p:txBody>
      </p:sp>
      <p:sp>
        <p:nvSpPr>
          <p:cNvPr id="79875" name="Rectangle 3"/>
          <p:cNvSpPr>
            <a:spLocks noGrp="1" noRot="1" noChangeArrowheads="1"/>
          </p:cNvSpPr>
          <p:nvPr>
            <p:ph idx="1"/>
          </p:nvPr>
        </p:nvSpPr>
        <p:spPr/>
        <p:txBody>
          <a:bodyPr/>
          <a:lstStyle/>
          <a:p>
            <a:r>
              <a:rPr lang="zh-CN" altLang="en-US" dirty="0" smtClean="0"/>
              <a:t>社会主义初级阶段这个科学论断包含了反对两种错误倾向：</a:t>
            </a:r>
          </a:p>
          <a:p>
            <a:pPr lvl="1"/>
            <a:r>
              <a:rPr lang="zh-CN" altLang="en-US" dirty="0" smtClean="0"/>
              <a:t>一种是不承认中国人民可以不经过资本主义充分发展阶段而走上社会主义道路，这是革命发展问题上的机械论，是右倾错误的重要认识根源；</a:t>
            </a:r>
          </a:p>
          <a:p>
            <a:pPr lvl="1"/>
            <a:r>
              <a:rPr lang="zh-CN" altLang="en-US" dirty="0" smtClean="0"/>
              <a:t>另一种是以为不经过生产力的巨大发展就可以越过社会主义初级阶段，这是革命发展问题上的空想论，是“左”倾错误的重要认识根源。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to="" calcmode="lin" valueType="num">
                                      <p:cBhvr>
                                        <p:cTn id="7" dur="1" fill="hold"/>
                                        <p:tgtEl>
                                          <p:spTgt spid="7987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 to="" calcmode="lin" valueType="num">
                                      <p:cBhvr>
                                        <p:cTn id="12" dur="1" fill="hold"/>
                                        <p:tgtEl>
                                          <p:spTgt spid="7987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 to="" calcmode="lin" valueType="num">
                                      <p:cBhvr>
                                        <p:cTn id="17" dur="1" fill="hold"/>
                                        <p:tgtEl>
                                          <p:spTgt spid="7987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、重要意义</a:t>
            </a:r>
            <a:endParaRPr lang="zh-CN" altLang="en-US" dirty="0"/>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1</a:t>
            </a:r>
            <a:r>
              <a:rPr lang="zh-CN" altLang="en-US" dirty="0"/>
              <a:t>）马克思主义中国化，指导</a:t>
            </a:r>
            <a:r>
              <a:rPr lang="zh-CN" altLang="en-US" dirty="0" smtClean="0"/>
              <a:t>党和人民的伟大事业不断取得胜利。</a:t>
            </a:r>
          </a:p>
          <a:p>
            <a:r>
              <a:rPr lang="zh-CN" altLang="en-US" dirty="0" smtClean="0"/>
              <a:t>（</a:t>
            </a:r>
            <a:r>
              <a:rPr lang="en-US" altLang="zh-CN" dirty="0" smtClean="0"/>
              <a:t>2</a:t>
            </a:r>
            <a:r>
              <a:rPr lang="zh-CN" altLang="en-US" dirty="0"/>
              <a:t>）马克思主义中国化，提供</a:t>
            </a:r>
            <a:r>
              <a:rPr lang="zh-CN" altLang="en-US" dirty="0" smtClean="0"/>
              <a:t>了凝聚全党和全国各族人民的强大精神支柱。</a:t>
            </a:r>
          </a:p>
          <a:p>
            <a:r>
              <a:rPr lang="zh-CN" altLang="en-US" dirty="0" smtClean="0"/>
              <a:t>（</a:t>
            </a:r>
            <a:r>
              <a:rPr lang="en-US" altLang="zh-CN" dirty="0" smtClean="0"/>
              <a:t>3</a:t>
            </a:r>
            <a:r>
              <a:rPr lang="zh-CN" altLang="en-US" dirty="0" smtClean="0"/>
              <a:t>）马克思主义</a:t>
            </a:r>
            <a:r>
              <a:rPr lang="zh-CN" altLang="en-US" dirty="0"/>
              <a:t>中国化，倡导和体现了对待马克思主义的科学态度和优良学风，不断</a:t>
            </a:r>
            <a:r>
              <a:rPr lang="zh-CN" altLang="en-US" dirty="0" smtClean="0"/>
              <a:t>开拓着马克思主义</a:t>
            </a:r>
            <a:r>
              <a:rPr lang="zh-CN" altLang="en-US" dirty="0"/>
              <a:t>在中国发展的新境界</a:t>
            </a:r>
            <a:endParaRPr lang="zh-CN" altLang="en-US" dirty="0" smtClean="0"/>
          </a:p>
          <a:p>
            <a:endParaRPr lang="zh-CN" altLang="en-US" dirty="0"/>
          </a:p>
        </p:txBody>
      </p:sp>
    </p:spTree>
    <p:extLst>
      <p:ext uri="{BB962C8B-B14F-4D97-AF65-F5344CB8AC3E}">
        <p14:creationId xmlns:p14="http://schemas.microsoft.com/office/powerpoint/2010/main" val="1825118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zh-CN" altLang="en-US" smtClean="0"/>
              <a:t>三、党在社会主义初级阶段的基本路线的内容：</a:t>
            </a:r>
            <a:endParaRPr lang="zh-CN" altLang="en-US" dirty="0"/>
          </a:p>
        </p:txBody>
      </p:sp>
      <p:sp>
        <p:nvSpPr>
          <p:cNvPr id="84995" name="Rectangle 3"/>
          <p:cNvSpPr>
            <a:spLocks noGrp="1" noRot="1" noChangeArrowheads="1"/>
          </p:cNvSpPr>
          <p:nvPr>
            <p:ph idx="1"/>
          </p:nvPr>
        </p:nvSpPr>
        <p:spPr/>
        <p:txBody>
          <a:bodyPr/>
          <a:lstStyle/>
          <a:p>
            <a:r>
              <a:rPr lang="zh-CN" altLang="en-US" dirty="0" smtClean="0"/>
              <a:t>领导和团结全国各族人民，以经济建设为中心，坚持四项基本原则，坚持改革开放，自力更生，艰苦创业，为把我国建设成为富强、民主、文明的社会主义现代化国家而奋斗。</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r>
              <a:rPr lang="zh-CN" altLang="en-US" smtClean="0"/>
              <a:t>四、“三步走”的发展战略构想主要内容</a:t>
            </a:r>
            <a:endParaRPr lang="zh-CN" altLang="en-US" dirty="0"/>
          </a:p>
        </p:txBody>
      </p:sp>
      <p:sp>
        <p:nvSpPr>
          <p:cNvPr id="83971" name="Rectangle 3"/>
          <p:cNvSpPr>
            <a:spLocks noGrp="1" noRot="1" noChangeArrowheads="1"/>
          </p:cNvSpPr>
          <p:nvPr>
            <p:ph idx="1"/>
          </p:nvPr>
        </p:nvSpPr>
        <p:spPr/>
        <p:txBody>
          <a:bodyPr/>
          <a:lstStyle/>
          <a:p>
            <a:r>
              <a:rPr lang="zh-CN" altLang="en-US" dirty="0" smtClean="0"/>
              <a:t>第一步：从</a:t>
            </a:r>
            <a:r>
              <a:rPr lang="en-US" altLang="zh-CN" dirty="0" smtClean="0"/>
              <a:t>1980</a:t>
            </a:r>
            <a:r>
              <a:rPr lang="zh-CN" altLang="en-US" dirty="0" smtClean="0"/>
              <a:t>年到</a:t>
            </a:r>
            <a:r>
              <a:rPr lang="en-US" altLang="zh-CN" dirty="0" smtClean="0"/>
              <a:t>1990</a:t>
            </a:r>
            <a:r>
              <a:rPr lang="zh-CN" altLang="en-US" dirty="0" smtClean="0"/>
              <a:t>年国民生产总值翻一番，解决人民温饱问题；</a:t>
            </a:r>
          </a:p>
          <a:p>
            <a:r>
              <a:rPr lang="zh-CN" altLang="en-US" dirty="0" smtClean="0"/>
              <a:t>第二步：从</a:t>
            </a:r>
            <a:r>
              <a:rPr lang="en-US" altLang="zh-CN" dirty="0" smtClean="0"/>
              <a:t>1991</a:t>
            </a:r>
            <a:r>
              <a:rPr lang="zh-CN" altLang="en-US" dirty="0" smtClean="0"/>
              <a:t>年到</a:t>
            </a:r>
            <a:r>
              <a:rPr lang="en-US" altLang="zh-CN" dirty="0" smtClean="0"/>
              <a:t>20</a:t>
            </a:r>
            <a:r>
              <a:rPr lang="zh-CN" altLang="en-US" dirty="0" smtClean="0"/>
              <a:t>世纪末国民生产总值再翻一番，人民生活达到小康； </a:t>
            </a:r>
          </a:p>
          <a:p>
            <a:r>
              <a:rPr lang="zh-CN" altLang="en-US" dirty="0" smtClean="0"/>
              <a:t>第三步：到</a:t>
            </a:r>
            <a:r>
              <a:rPr lang="en-US" altLang="zh-CN" dirty="0" smtClean="0"/>
              <a:t>21</a:t>
            </a:r>
            <a:r>
              <a:rPr lang="zh-CN" altLang="en-US" dirty="0" smtClean="0"/>
              <a:t>世纪中叶，人均国民生产总值达到中等发达国家水平，人民生活比较富裕，基本实现现代化。</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r>
              <a:rPr lang="en-US" altLang="zh-CN" smtClean="0"/>
              <a:t>07.</a:t>
            </a:r>
            <a:r>
              <a:rPr lang="zh-CN" altLang="en-US" smtClean="0"/>
              <a:t>重点</a:t>
            </a:r>
            <a:endParaRPr lang="zh-CN" altLang="en-US" dirty="0"/>
          </a:p>
        </p:txBody>
      </p:sp>
      <p:sp>
        <p:nvSpPr>
          <p:cNvPr id="91139" name="Rectangle 3"/>
          <p:cNvSpPr>
            <a:spLocks noGrp="1" noRot="1" noChangeArrowheads="1"/>
          </p:cNvSpPr>
          <p:nvPr>
            <p:ph idx="1"/>
          </p:nvPr>
        </p:nvSpPr>
        <p:spPr/>
        <p:txBody>
          <a:bodyPr/>
          <a:lstStyle/>
          <a:p>
            <a:r>
              <a:rPr lang="zh-CN" altLang="en-US" dirty="0" smtClean="0"/>
              <a:t>毛泽东社会主义社会矛盾学说：</a:t>
            </a:r>
          </a:p>
          <a:p>
            <a:r>
              <a:rPr lang="zh-CN" altLang="en-US" dirty="0" smtClean="0"/>
              <a:t>社会主义改革的目标；</a:t>
            </a:r>
          </a:p>
          <a:p>
            <a:r>
              <a:rPr lang="zh-CN" altLang="en-US" dirty="0" smtClean="0"/>
              <a:t>社会主义改革的具体表现；</a:t>
            </a:r>
          </a:p>
          <a:p>
            <a:r>
              <a:rPr lang="zh-CN" altLang="en-US" dirty="0" smtClean="0"/>
              <a:t>改革、发展与稳定三者之间的关系。</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187450" y="476250"/>
            <a:ext cx="7956550" cy="5651500"/>
          </a:xfrm>
          <a:prstGeom prst="rect">
            <a:avLst/>
          </a:prstGeom>
          <a:noFill/>
          <a:ln>
            <a:noFill/>
          </a:ln>
          <a:effectLst/>
          <a:extLst>
            <a:ext uri="{909E8E84-426E-40DD-AFC4-6F175D3DCCD1}">
              <a14:hiddenFill xmlns:a14="http://schemas.microsoft.com/office/drawing/2010/main">
                <a:solidFill>
                  <a:srgbClr val="FFE5CB"/>
                </a:solidFill>
              </a14:hiddenFill>
            </a:ext>
            <a:ext uri="{91240B29-F687-4F45-9708-019B960494DF}">
              <a14:hiddenLine xmlns:a14="http://schemas.microsoft.com/office/drawing/2010/main" w="1905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spcAft>
                <a:spcPct val="35000"/>
              </a:spcAft>
            </a:pPr>
            <a:r>
              <a:rPr kumimoji="1" lang="zh-CN" altLang="en-US" sz="3400" b="1">
                <a:latin typeface="华文新魏" pitchFamily="2" charset="-122"/>
                <a:ea typeface="华文新魏" pitchFamily="2" charset="-122"/>
              </a:rPr>
              <a:t>一、毛泽东社会主义社会矛盾学说：</a:t>
            </a:r>
          </a:p>
          <a:p>
            <a:pPr>
              <a:spcBef>
                <a:spcPct val="50000"/>
              </a:spcBef>
              <a:buClr>
                <a:srgbClr val="3333FF"/>
              </a:buClr>
              <a:buFont typeface="Wingdings" pitchFamily="2" charset="2"/>
              <a:buChar char="l"/>
            </a:pPr>
            <a:r>
              <a:rPr kumimoji="1" lang="zh-CN" altLang="en-US" sz="3000" b="1">
                <a:latin typeface="楷体_GB2312" pitchFamily="49" charset="-122"/>
                <a:ea typeface="楷体_GB2312" pitchFamily="49" charset="-122"/>
              </a:rPr>
              <a:t>社会主义基本矛盾是在生产关系和生产力、上层建筑和经济基础之间基本适应条件下的矛盾，是在人民根本利益一致基础上的矛盾。它是非对抗性的矛盾；</a:t>
            </a:r>
          </a:p>
          <a:p>
            <a:pPr>
              <a:spcBef>
                <a:spcPct val="50000"/>
              </a:spcBef>
              <a:buClr>
                <a:srgbClr val="3333FF"/>
              </a:buClr>
              <a:buFont typeface="Wingdings" pitchFamily="2" charset="2"/>
              <a:buChar char="l"/>
            </a:pPr>
            <a:r>
              <a:rPr kumimoji="1" lang="zh-CN" altLang="en-US" sz="3000" b="1">
                <a:latin typeface="楷体_GB2312" pitchFamily="49" charset="-122"/>
                <a:ea typeface="楷体_GB2312" pitchFamily="49" charset="-122"/>
              </a:rPr>
              <a:t>社会主义社会基本矛盾的特点是矛盾双方既相适应又相矛盾；</a:t>
            </a:r>
          </a:p>
          <a:p>
            <a:pPr>
              <a:spcBef>
                <a:spcPct val="50000"/>
              </a:spcBef>
              <a:buClr>
                <a:srgbClr val="3333FF"/>
              </a:buClr>
              <a:buFont typeface="Wingdings" pitchFamily="2" charset="2"/>
              <a:buChar char="l"/>
            </a:pPr>
            <a:r>
              <a:rPr kumimoji="1" lang="zh-CN" altLang="en-US" sz="3000" b="1">
                <a:latin typeface="楷体_GB2312" pitchFamily="49" charset="-122"/>
                <a:ea typeface="楷体_GB2312" pitchFamily="49" charset="-122"/>
              </a:rPr>
              <a:t>非对抗性的社会主义社会基本矛盾可以通过社会主义制度本身的调整和完善不断地得到解决。</a:t>
            </a:r>
            <a:r>
              <a:rPr kumimoji="1" lang="zh-CN" altLang="en-US" sz="3400" b="1">
                <a:solidFill>
                  <a:srgbClr val="080808"/>
                </a:solidFill>
                <a:latin typeface="楷体_GB2312" pitchFamily="49" charset="-122"/>
                <a:ea typeface="楷体_GB2312" pitchFamily="49" charset="-122"/>
              </a:rPr>
              <a:t> </a:t>
            </a:r>
          </a:p>
        </p:txBody>
      </p:sp>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r>
              <a:rPr lang="zh-CN" altLang="en-US" smtClean="0"/>
              <a:t>二、社会主义改革的目标</a:t>
            </a:r>
            <a:endParaRPr lang="zh-CN" altLang="en-US" dirty="0"/>
          </a:p>
        </p:txBody>
      </p:sp>
      <p:sp>
        <p:nvSpPr>
          <p:cNvPr id="93187" name="Rectangle 3"/>
          <p:cNvSpPr>
            <a:spLocks noGrp="1" noRot="1" noChangeArrowheads="1"/>
          </p:cNvSpPr>
          <p:nvPr>
            <p:ph idx="1"/>
          </p:nvPr>
        </p:nvSpPr>
        <p:spPr/>
        <p:txBody>
          <a:bodyPr/>
          <a:lstStyle/>
          <a:p>
            <a:r>
              <a:rPr lang="zh-CN" altLang="en-US" smtClean="0"/>
              <a:t>要从根本上改变束缚中国生产力发展的经济体制，建设充满生机与活力地社会主义新经济体制，同时相应地改革政治和其他方面的体制，进一步解放和发展生产力，实现中国的社会主义现代化。</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p:txBody>
          <a:bodyPr/>
          <a:lstStyle/>
          <a:p>
            <a:r>
              <a:rPr lang="zh-CN" altLang="en-US" smtClean="0"/>
              <a:t>三、社会主义改革的具体表现</a:t>
            </a:r>
            <a:endParaRPr lang="zh-CN" altLang="en-US" dirty="0"/>
          </a:p>
        </p:txBody>
      </p:sp>
      <p:sp>
        <p:nvSpPr>
          <p:cNvPr id="96259" name="Rectangle 3"/>
          <p:cNvSpPr>
            <a:spLocks noGrp="1" noRot="1" noChangeArrowheads="1"/>
          </p:cNvSpPr>
          <p:nvPr>
            <p:ph idx="1"/>
          </p:nvPr>
        </p:nvSpPr>
        <p:spPr/>
        <p:txBody>
          <a:bodyPr>
            <a:normAutofit fontScale="47500" lnSpcReduction="20000"/>
          </a:bodyPr>
          <a:lstStyle/>
          <a:p>
            <a:r>
              <a:rPr lang="en-US" altLang="zh-CN" dirty="0" smtClean="0"/>
              <a:t>A</a:t>
            </a:r>
            <a:r>
              <a:rPr lang="zh-CN" altLang="en-US" dirty="0" smtClean="0"/>
              <a:t>全面改革实践上的表现</a:t>
            </a:r>
          </a:p>
          <a:p>
            <a:r>
              <a:rPr lang="zh-CN" altLang="en-US" dirty="0" smtClean="0"/>
              <a:t>地域上：是除了港澳台之外的中国所有地方；</a:t>
            </a:r>
          </a:p>
          <a:p>
            <a:r>
              <a:rPr lang="zh-CN" altLang="en-US" dirty="0" smtClean="0"/>
              <a:t>行业上：包括工业、农业、服务业等所有部门；</a:t>
            </a:r>
          </a:p>
          <a:p>
            <a:r>
              <a:rPr lang="zh-CN" altLang="en-US" dirty="0" smtClean="0"/>
              <a:t>部门上：改革涵盖了从中央到地方的所有部门。</a:t>
            </a:r>
          </a:p>
          <a:p>
            <a:r>
              <a:rPr lang="zh-CN" altLang="en-US" dirty="0" smtClean="0"/>
              <a:t>领域上：经济、政治、文化、对外关系全面变革。</a:t>
            </a:r>
          </a:p>
          <a:p>
            <a:r>
              <a:rPr lang="zh-CN" altLang="en-US" dirty="0" smtClean="0"/>
              <a:t>层面上：体制层面与整个社会关系、思想观念层面的重大变革。</a:t>
            </a:r>
          </a:p>
          <a:p>
            <a:r>
              <a:rPr lang="en-US" altLang="zh-CN" dirty="0" smtClean="0"/>
              <a:t>B</a:t>
            </a:r>
            <a:r>
              <a:rPr lang="zh-CN" altLang="en-US" dirty="0" smtClean="0"/>
              <a:t>经济体制改革</a:t>
            </a:r>
          </a:p>
          <a:p>
            <a:r>
              <a:rPr lang="zh-CN" altLang="en-US" dirty="0" smtClean="0"/>
              <a:t>目标：建设社会主义市场经济体制</a:t>
            </a:r>
          </a:p>
          <a:p>
            <a:r>
              <a:rPr lang="zh-CN" altLang="en-US" dirty="0" smtClean="0"/>
              <a:t>改革内容：要素市场；企业与政府行为；市场交易和法律环境</a:t>
            </a:r>
          </a:p>
          <a:p>
            <a:r>
              <a:rPr lang="zh-CN" altLang="en-US" dirty="0" smtClean="0"/>
              <a:t>涉及领域：所有制制度、分配制度、国家宏观调控制度。国企改革是中心环节。</a:t>
            </a:r>
          </a:p>
          <a:p>
            <a:r>
              <a:rPr lang="zh-CN" altLang="en-US" dirty="0" smtClean="0"/>
              <a:t>改革步骤：从农村到城市</a:t>
            </a:r>
          </a:p>
          <a:p>
            <a:r>
              <a:rPr lang="en-US" altLang="zh-CN" dirty="0" smtClean="0"/>
              <a:t>C</a:t>
            </a:r>
            <a:r>
              <a:rPr lang="zh-CN" altLang="en-US" dirty="0" smtClean="0"/>
              <a:t>政治体制改革</a:t>
            </a:r>
          </a:p>
          <a:p>
            <a:r>
              <a:rPr lang="zh-CN" altLang="en-US" dirty="0" smtClean="0"/>
              <a:t>目标：建设高度民主、法制的社会主义政治体制</a:t>
            </a:r>
          </a:p>
          <a:p>
            <a:r>
              <a:rPr lang="zh-CN" altLang="en-US" dirty="0" smtClean="0"/>
              <a:t>改革内容：</a:t>
            </a:r>
          </a:p>
          <a:p>
            <a:r>
              <a:rPr lang="en-US" altLang="zh-CN" dirty="0" smtClean="0"/>
              <a:t>1</a:t>
            </a:r>
            <a:r>
              <a:rPr lang="zh-CN" altLang="en-US" dirty="0" smtClean="0"/>
              <a:t>、建立和完善社会主义民主制度、法律制度，理顺党政关系。</a:t>
            </a:r>
            <a:r>
              <a:rPr lang="en-US" altLang="zh-CN" dirty="0" smtClean="0"/>
              <a:t>2</a:t>
            </a:r>
            <a:r>
              <a:rPr lang="zh-CN" altLang="en-US" dirty="0" smtClean="0"/>
              <a:t>、进行政府行政体制改革：改革和完善党的领导方式和执政方式；转变政府职能；政府机构改革</a:t>
            </a:r>
          </a:p>
          <a:p>
            <a:r>
              <a:rPr lang="en-US" altLang="zh-CN" dirty="0" smtClean="0"/>
              <a:t>B</a:t>
            </a:r>
            <a:r>
              <a:rPr lang="zh-CN" altLang="en-US" dirty="0" smtClean="0"/>
              <a:t>与</a:t>
            </a:r>
            <a:r>
              <a:rPr lang="en-US" altLang="zh-CN" dirty="0" smtClean="0"/>
              <a:t>C</a:t>
            </a:r>
            <a:r>
              <a:rPr lang="zh-CN" altLang="en-US" dirty="0" smtClean="0"/>
              <a:t>相互配套、相互补充</a:t>
            </a:r>
          </a:p>
          <a:p>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r>
              <a:rPr lang="zh-CN" altLang="en-US" smtClean="0"/>
              <a:t>四、改革、发展与稳定三者之间的关系</a:t>
            </a:r>
            <a:endParaRPr lang="zh-CN" altLang="en-US" dirty="0"/>
          </a:p>
        </p:txBody>
      </p:sp>
      <p:sp>
        <p:nvSpPr>
          <p:cNvPr id="97283" name="Rectangle 3"/>
          <p:cNvSpPr>
            <a:spLocks noGrp="1" noRot="1" noChangeArrowheads="1"/>
          </p:cNvSpPr>
          <p:nvPr>
            <p:ph idx="1"/>
          </p:nvPr>
        </p:nvSpPr>
        <p:spPr/>
        <p:txBody>
          <a:bodyPr>
            <a:normAutofit fontScale="70000" lnSpcReduction="20000"/>
          </a:bodyPr>
          <a:lstStyle/>
          <a:p>
            <a:r>
              <a:rPr lang="zh-CN" altLang="en-US" dirty="0" smtClean="0"/>
              <a:t>改革是动力</a:t>
            </a:r>
          </a:p>
          <a:p>
            <a:r>
              <a:rPr lang="zh-CN" altLang="en-US" dirty="0" smtClean="0"/>
              <a:t>没有改革，就不可能走出一条中国特色的正确道路，社会主义事业就不可能顺利前进。</a:t>
            </a:r>
          </a:p>
          <a:p>
            <a:r>
              <a:rPr lang="zh-CN" altLang="en-US" dirty="0" smtClean="0"/>
              <a:t>发展是目的</a:t>
            </a:r>
          </a:p>
          <a:p>
            <a:r>
              <a:rPr lang="zh-CN" altLang="en-US" dirty="0" smtClean="0"/>
              <a:t>没有发展，就不可能实现现代化，不可能保持党和国家的长治久安。</a:t>
            </a:r>
          </a:p>
          <a:p>
            <a:r>
              <a:rPr lang="zh-CN" altLang="en-US" dirty="0" smtClean="0"/>
              <a:t>稳定是前提和保障</a:t>
            </a:r>
          </a:p>
          <a:p>
            <a:r>
              <a:rPr lang="zh-CN" altLang="en-US" dirty="0" smtClean="0"/>
              <a:t>没有稳定，改革和发展无从进行。</a:t>
            </a:r>
          </a:p>
          <a:p>
            <a:r>
              <a:rPr lang="zh-CN" altLang="en-US" dirty="0" smtClean="0"/>
              <a:t>如何正确处理三者关系？</a:t>
            </a:r>
          </a:p>
          <a:p>
            <a:r>
              <a:rPr lang="zh-CN" altLang="en-US" dirty="0" smtClean="0"/>
              <a:t>保持改革、发展、稳定在动态中的协调和相互促进；</a:t>
            </a:r>
          </a:p>
          <a:p>
            <a:r>
              <a:rPr lang="zh-CN" altLang="en-US" dirty="0" smtClean="0"/>
              <a:t>把改革的力度、发展的速度同社会可以承受的程度统一起来；</a:t>
            </a:r>
          </a:p>
          <a:p>
            <a:r>
              <a:rPr lang="zh-CN" altLang="en-US" dirty="0" smtClean="0"/>
              <a:t>把不断改善人民生活作为处理改革、发展、稳定关系的重要结合点。</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lstStyle/>
          <a:p>
            <a:r>
              <a:rPr lang="en-US" altLang="zh-CN" smtClean="0"/>
              <a:t>08.</a:t>
            </a:r>
            <a:r>
              <a:rPr lang="zh-CN" altLang="en-US" smtClean="0"/>
              <a:t>教学重点：</a:t>
            </a:r>
            <a:endParaRPr lang="zh-CN" altLang="en-US" dirty="0"/>
          </a:p>
        </p:txBody>
      </p:sp>
      <p:sp>
        <p:nvSpPr>
          <p:cNvPr id="98307" name="Rectangle 3"/>
          <p:cNvSpPr>
            <a:spLocks noGrp="1" noRot="1" noChangeArrowheads="1"/>
          </p:cNvSpPr>
          <p:nvPr>
            <p:ph idx="1"/>
          </p:nvPr>
        </p:nvSpPr>
        <p:spPr/>
        <p:txBody>
          <a:bodyPr/>
          <a:lstStyle/>
          <a:p>
            <a:r>
              <a:rPr lang="zh-CN" altLang="en-US" smtClean="0"/>
              <a:t>（</a:t>
            </a:r>
            <a:r>
              <a:rPr lang="en-US" altLang="zh-CN" smtClean="0"/>
              <a:t>1</a:t>
            </a:r>
            <a:r>
              <a:rPr lang="zh-CN" altLang="en-US" smtClean="0"/>
              <a:t>）社会主义市场经济的基本框架；</a:t>
            </a:r>
          </a:p>
          <a:p>
            <a:r>
              <a:rPr lang="zh-CN" altLang="en-US" smtClean="0"/>
              <a:t>（</a:t>
            </a:r>
            <a:r>
              <a:rPr lang="en-US" altLang="zh-CN" smtClean="0"/>
              <a:t>2</a:t>
            </a:r>
            <a:r>
              <a:rPr lang="zh-CN" altLang="en-US" smtClean="0"/>
              <a:t>）社会主义市场经济体制的基本特征；</a:t>
            </a:r>
          </a:p>
          <a:p>
            <a:r>
              <a:rPr lang="zh-CN" altLang="en-US" smtClean="0"/>
              <a:t>（</a:t>
            </a:r>
            <a:r>
              <a:rPr lang="en-US" altLang="zh-CN" smtClean="0"/>
              <a:t>3</a:t>
            </a:r>
            <a:r>
              <a:rPr lang="zh-CN" altLang="en-US" smtClean="0"/>
              <a:t>）公有制主体地位的主要表现</a:t>
            </a:r>
            <a:r>
              <a:rPr lang="en-US" altLang="zh-CN" smtClean="0"/>
              <a:t>;</a:t>
            </a:r>
          </a:p>
          <a:p>
            <a:r>
              <a:rPr lang="zh-CN" altLang="en-US" smtClean="0"/>
              <a:t>（</a:t>
            </a:r>
            <a:r>
              <a:rPr lang="en-US" altLang="zh-CN" smtClean="0"/>
              <a:t>4</a:t>
            </a:r>
            <a:r>
              <a:rPr lang="zh-CN" altLang="en-US" smtClean="0"/>
              <a:t>）社会主义初级阶段的分配制度；</a:t>
            </a:r>
          </a:p>
          <a:p>
            <a:r>
              <a:rPr lang="zh-CN" altLang="en-US" smtClean="0"/>
              <a:t>（</a:t>
            </a:r>
            <a:r>
              <a:rPr lang="en-US" altLang="zh-CN" smtClean="0"/>
              <a:t>5</a:t>
            </a:r>
            <a:r>
              <a:rPr lang="zh-CN" altLang="en-US" smtClean="0"/>
              <a:t>）新型工业化道路的内涵和特点；</a:t>
            </a:r>
          </a:p>
          <a:p>
            <a:r>
              <a:rPr lang="zh-CN" altLang="en-US" smtClean="0"/>
              <a:t>（</a:t>
            </a:r>
            <a:r>
              <a:rPr lang="en-US" altLang="zh-CN" smtClean="0"/>
              <a:t>6</a:t>
            </a:r>
            <a:r>
              <a:rPr lang="zh-CN" altLang="en-US" smtClean="0"/>
              <a:t>）资源节约型社会</a:t>
            </a:r>
            <a:r>
              <a:rPr lang="en-US" altLang="zh-CN" smtClean="0"/>
              <a:t>.</a:t>
            </a:r>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zh-CN" altLang="en-US" smtClean="0"/>
              <a:t>一、社会主义市场经济的基本框架</a:t>
            </a:r>
            <a:br>
              <a:rPr lang="zh-CN" altLang="en-US" smtClean="0"/>
            </a:br>
            <a:endParaRPr lang="zh-CN" altLang="en-US" dirty="0"/>
          </a:p>
        </p:txBody>
      </p:sp>
      <p:sp>
        <p:nvSpPr>
          <p:cNvPr id="102403" name="Rectangle 3"/>
          <p:cNvSpPr>
            <a:spLocks noGrp="1" noRot="1" noChangeArrowheads="1"/>
          </p:cNvSpPr>
          <p:nvPr>
            <p:ph idx="1"/>
          </p:nvPr>
        </p:nvSpPr>
        <p:spPr/>
        <p:txBody>
          <a:bodyPr>
            <a:normAutofit lnSpcReduction="10000"/>
          </a:bodyPr>
          <a:lstStyle/>
          <a:p>
            <a:r>
              <a:rPr lang="zh-CN" altLang="en-US" dirty="0" smtClean="0"/>
              <a:t>一是坚持以公有制为主体、多种经济成分共同发展的方针，进一步转换国有企业经营机制，建立现代企业制度；</a:t>
            </a:r>
          </a:p>
          <a:p>
            <a:r>
              <a:rPr lang="zh-CN" altLang="en-US" dirty="0" smtClean="0"/>
              <a:t>二是建立全国统一开放的市场体系；</a:t>
            </a:r>
          </a:p>
          <a:p>
            <a:r>
              <a:rPr lang="zh-CN" altLang="en-US" dirty="0" smtClean="0"/>
              <a:t>三是转变政府管理经济的职能，建立以间接手段为主的完善的宏观调控体系；</a:t>
            </a:r>
          </a:p>
          <a:p>
            <a:r>
              <a:rPr lang="zh-CN" altLang="en-US" dirty="0" smtClean="0"/>
              <a:t>四是建立以按劳分配为主体，效率优先、兼顾公平的收人分配制度；</a:t>
            </a:r>
          </a:p>
          <a:p>
            <a:r>
              <a:rPr lang="zh-CN" altLang="en-US" dirty="0" smtClean="0"/>
              <a:t>五是建立多层次的社会保障制度。 </a:t>
            </a:r>
          </a:p>
          <a:p>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zh-CN" altLang="en-US" smtClean="0"/>
              <a:t>二、社会主义市场经济体制的基本特征</a:t>
            </a:r>
            <a:endParaRPr lang="zh-CN" altLang="en-US" dirty="0"/>
          </a:p>
        </p:txBody>
      </p:sp>
      <p:sp>
        <p:nvSpPr>
          <p:cNvPr id="103427" name="Rectangle 3"/>
          <p:cNvSpPr>
            <a:spLocks noGrp="1" noRot="1" noChangeArrowheads="1"/>
          </p:cNvSpPr>
          <p:nvPr>
            <p:ph idx="1"/>
          </p:nvPr>
        </p:nvSpPr>
        <p:spPr/>
        <p:txBody>
          <a:bodyPr>
            <a:normAutofit fontScale="55000" lnSpcReduction="20000"/>
          </a:bodyPr>
          <a:lstStyle/>
          <a:p>
            <a:r>
              <a:rPr lang="en-US" altLang="zh-CN" dirty="0" smtClean="0"/>
              <a:t>1</a:t>
            </a:r>
            <a:r>
              <a:rPr lang="zh-CN" altLang="en-US" dirty="0" smtClean="0"/>
              <a:t>、市场经济的共同特征（一般性）</a:t>
            </a:r>
          </a:p>
          <a:p>
            <a:r>
              <a:rPr lang="zh-CN" altLang="en-US" dirty="0" smtClean="0"/>
              <a:t>市场经济本身不具有特定的社会基本制度的性质，所以市场经济运行的一般规律不会因不同国家社会经济制度上的差异而有不同。市场经济的共同特征主要有：</a:t>
            </a:r>
          </a:p>
          <a:p>
            <a:r>
              <a:rPr lang="zh-CN" altLang="en-US" dirty="0" smtClean="0"/>
              <a:t>（</a:t>
            </a:r>
            <a:r>
              <a:rPr lang="en-US" altLang="zh-CN" dirty="0" smtClean="0"/>
              <a:t>1</a:t>
            </a:r>
            <a:r>
              <a:rPr lang="zh-CN" altLang="en-US" dirty="0" smtClean="0"/>
              <a:t>）市场是实现资源配置的主要方式，整个社会的经济活动主要靠市场调节。 </a:t>
            </a:r>
          </a:p>
          <a:p>
            <a:r>
              <a:rPr lang="zh-CN" altLang="en-US" dirty="0" smtClean="0"/>
              <a:t>（</a:t>
            </a:r>
            <a:r>
              <a:rPr lang="en-US" altLang="zh-CN" dirty="0" smtClean="0"/>
              <a:t>2</a:t>
            </a:r>
            <a:r>
              <a:rPr lang="zh-CN" altLang="en-US" dirty="0" smtClean="0"/>
              <a:t>）企业是市场的主体，是能够自主经营、自负盈亏的商品生产者和经营者。</a:t>
            </a:r>
          </a:p>
          <a:p>
            <a:r>
              <a:rPr lang="zh-CN" altLang="en-US" dirty="0" smtClean="0"/>
              <a:t>（</a:t>
            </a:r>
            <a:r>
              <a:rPr lang="en-US" altLang="zh-CN" dirty="0" smtClean="0"/>
              <a:t>3</a:t>
            </a:r>
            <a:r>
              <a:rPr lang="zh-CN" altLang="en-US" dirty="0" smtClean="0"/>
              <a:t>）具有完善的间接宏观调控体系。</a:t>
            </a:r>
          </a:p>
          <a:p>
            <a:r>
              <a:rPr lang="zh-CN" altLang="en-US" dirty="0" smtClean="0"/>
              <a:t>国家政府不能直接干预企业的生产经营活动，而是运用各种手段来实行宏观调控。 </a:t>
            </a:r>
          </a:p>
          <a:p>
            <a:r>
              <a:rPr lang="zh-CN" altLang="en-US" dirty="0" smtClean="0"/>
              <a:t>（</a:t>
            </a:r>
            <a:r>
              <a:rPr lang="en-US" altLang="zh-CN" dirty="0" smtClean="0"/>
              <a:t>4</a:t>
            </a:r>
            <a:r>
              <a:rPr lang="zh-CN" altLang="en-US" dirty="0" smtClean="0"/>
              <a:t>）具有完善的法制基础。</a:t>
            </a:r>
          </a:p>
          <a:p>
            <a:r>
              <a:rPr lang="zh-CN" altLang="en-US" dirty="0" smtClean="0"/>
              <a:t>市场经济是法制经济。</a:t>
            </a:r>
          </a:p>
          <a:p>
            <a:r>
              <a:rPr lang="en-US" altLang="zh-CN" dirty="0" smtClean="0"/>
              <a:t>2</a:t>
            </a:r>
            <a:r>
              <a:rPr lang="zh-CN" altLang="en-US" dirty="0" smtClean="0"/>
              <a:t>、社会主义市场经济的主要特征（特殊性）</a:t>
            </a:r>
          </a:p>
          <a:p>
            <a:r>
              <a:rPr lang="zh-CN" altLang="en-US" dirty="0" smtClean="0"/>
              <a:t>（</a:t>
            </a:r>
            <a:r>
              <a:rPr lang="en-US" altLang="zh-CN" dirty="0" smtClean="0"/>
              <a:t>1</a:t>
            </a:r>
            <a:r>
              <a:rPr lang="zh-CN" altLang="en-US" dirty="0" smtClean="0"/>
              <a:t>）在所有制结构上，是以公有制为主体，多种所有制经济共同发展。</a:t>
            </a:r>
          </a:p>
          <a:p>
            <a:r>
              <a:rPr lang="zh-CN" altLang="en-US" dirty="0" smtClean="0"/>
              <a:t>（</a:t>
            </a:r>
            <a:r>
              <a:rPr lang="en-US" altLang="zh-CN" dirty="0" smtClean="0"/>
              <a:t>2</a:t>
            </a:r>
            <a:r>
              <a:rPr lang="zh-CN" altLang="en-US" dirty="0" smtClean="0"/>
              <a:t>）在分配制度上，是以按劳分配为主体，多种分配方式并存，坚持效率优先，兼顾公平的原则，以最终实现共同富裕为目标。</a:t>
            </a:r>
          </a:p>
          <a:p>
            <a:r>
              <a:rPr lang="zh-CN" altLang="en-US" dirty="0" smtClean="0"/>
              <a:t>（</a:t>
            </a:r>
            <a:r>
              <a:rPr lang="en-US" altLang="zh-CN" dirty="0" smtClean="0"/>
              <a:t>3</a:t>
            </a:r>
            <a:r>
              <a:rPr lang="zh-CN" altLang="en-US" dirty="0" smtClean="0"/>
              <a:t>）在宏观调控上，社会主义国家能够把人民的当前利益与长远利益、局部利益与整体利益结合起来，从而能够更有效地实现宏观调控的目标。</a:t>
            </a:r>
          </a:p>
          <a:p>
            <a:endParaRPr lang="en-US" altLang="zh-CN"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3426"/>
                                        </p:tgtEl>
                                        <p:attrNameLst>
                                          <p:attrName>style.visibility</p:attrName>
                                        </p:attrNameLst>
                                      </p:cBhvr>
                                      <p:to>
                                        <p:strVal val="visible"/>
                                      </p:to>
                                    </p:set>
                                    <p:animEffect transition="in" filter="fade">
                                      <p:cBhvr>
                                        <p:cTn id="7" dur="767" decel="100000"/>
                                        <p:tgtEl>
                                          <p:spTgt spid="103426"/>
                                        </p:tgtEl>
                                      </p:cBhvr>
                                    </p:animEffect>
                                    <p:animScale>
                                      <p:cBhvr>
                                        <p:cTn id="8" dur="767" decel="100000"/>
                                        <p:tgtEl>
                                          <p:spTgt spid="103426"/>
                                        </p:tgtEl>
                                      </p:cBhvr>
                                      <p:from x="10000" y="10000"/>
                                      <p:to x="200000" y="450000"/>
                                    </p:animScale>
                                    <p:animScale>
                                      <p:cBhvr>
                                        <p:cTn id="9" dur="1228" accel="100000" fill="hold">
                                          <p:stCondLst>
                                            <p:cond delay="767"/>
                                          </p:stCondLst>
                                        </p:cTn>
                                        <p:tgtEl>
                                          <p:spTgt spid="103426"/>
                                        </p:tgtEl>
                                      </p:cBhvr>
                                      <p:from x="200000" y="450000"/>
                                      <p:to x="100000" y="100000"/>
                                    </p:animScale>
                                    <p:set>
                                      <p:cBhvr>
                                        <p:cTn id="10" dur="767" fill="hold"/>
                                        <p:tgtEl>
                                          <p:spTgt spid="103426"/>
                                        </p:tgtEl>
                                        <p:attrNameLst>
                                          <p:attrName>ppt_x</p:attrName>
                                        </p:attrNameLst>
                                      </p:cBhvr>
                                      <p:to>
                                        <p:strVal val="(0.5)"/>
                                      </p:to>
                                    </p:set>
                                    <p:anim from="(0.5)" to="(#ppt_x)" calcmode="lin" valueType="num">
                                      <p:cBhvr>
                                        <p:cTn id="11" dur="1228" accel="100000" fill="hold">
                                          <p:stCondLst>
                                            <p:cond delay="767"/>
                                          </p:stCondLst>
                                        </p:cTn>
                                        <p:tgtEl>
                                          <p:spTgt spid="103426"/>
                                        </p:tgtEl>
                                        <p:attrNameLst>
                                          <p:attrName>ppt_x</p:attrName>
                                        </p:attrNameLst>
                                      </p:cBhvr>
                                    </p:anim>
                                    <p:set>
                                      <p:cBhvr>
                                        <p:cTn id="12" dur="767" fill="hold"/>
                                        <p:tgtEl>
                                          <p:spTgt spid="103426"/>
                                        </p:tgtEl>
                                        <p:attrNameLst>
                                          <p:attrName>ppt_y</p:attrName>
                                        </p:attrNameLst>
                                      </p:cBhvr>
                                      <p:to>
                                        <p:strVal val="(#ppt_y+0.4)"/>
                                      </p:to>
                                    </p:set>
                                    <p:anim from="(#ppt_y+0.4)" to="(#ppt_y)" calcmode="lin" valueType="num">
                                      <p:cBhvr>
                                        <p:cTn id="13" dur="1228" accel="100000" fill="hold">
                                          <p:stCondLst>
                                            <p:cond delay="767"/>
                                          </p:stCondLst>
                                        </p:cTn>
                                        <p:tgtEl>
                                          <p:spTgt spid="10342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03427">
                                            <p:txEl>
                                              <p:pRg st="0" end="0"/>
                                            </p:txEl>
                                          </p:spTgt>
                                        </p:tgtEl>
                                        <p:attrNameLst>
                                          <p:attrName>style.visibility</p:attrName>
                                        </p:attrNameLst>
                                      </p:cBhvr>
                                      <p:to>
                                        <p:strVal val="visible"/>
                                      </p:to>
                                    </p:set>
                                    <p:anim calcmode="lin" valueType="num">
                                      <p:cBhvr>
                                        <p:cTn id="18" dur="500" fill="hold"/>
                                        <p:tgtEl>
                                          <p:spTgt spid="10342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342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342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03427">
                                            <p:txEl>
                                              <p:pRg st="1" end="1"/>
                                            </p:txEl>
                                          </p:spTgt>
                                        </p:tgtEl>
                                        <p:attrNameLst>
                                          <p:attrName>style.visibility</p:attrName>
                                        </p:attrNameLst>
                                      </p:cBhvr>
                                      <p:to>
                                        <p:strVal val="visible"/>
                                      </p:to>
                                    </p:set>
                                    <p:anim calcmode="lin" valueType="num">
                                      <p:cBhvr>
                                        <p:cTn id="25" dur="500" fill="hold"/>
                                        <p:tgtEl>
                                          <p:spTgt spid="103427">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3427">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34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03427">
                                            <p:txEl>
                                              <p:pRg st="2" end="2"/>
                                            </p:txEl>
                                          </p:spTgt>
                                        </p:tgtEl>
                                        <p:attrNameLst>
                                          <p:attrName>style.visibility</p:attrName>
                                        </p:attrNameLst>
                                      </p:cBhvr>
                                      <p:to>
                                        <p:strVal val="visible"/>
                                      </p:to>
                                    </p:set>
                                    <p:anim calcmode="lin" valueType="num">
                                      <p:cBhvr>
                                        <p:cTn id="32" dur="500" fill="hold"/>
                                        <p:tgtEl>
                                          <p:spTgt spid="103427">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03427">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03427">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03427">
                                            <p:txEl>
                                              <p:pRg st="3" end="3"/>
                                            </p:txEl>
                                          </p:spTgt>
                                        </p:tgtEl>
                                        <p:attrNameLst>
                                          <p:attrName>style.visibility</p:attrName>
                                        </p:attrNameLst>
                                      </p:cBhvr>
                                      <p:to>
                                        <p:strVal val="visible"/>
                                      </p:to>
                                    </p:set>
                                    <p:anim calcmode="lin" valueType="num">
                                      <p:cBhvr>
                                        <p:cTn id="39" dur="500" fill="hold"/>
                                        <p:tgtEl>
                                          <p:spTgt spid="103427">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03427">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03427">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103427">
                                            <p:txEl>
                                              <p:pRg st="4" end="4"/>
                                            </p:txEl>
                                          </p:spTgt>
                                        </p:tgtEl>
                                        <p:attrNameLst>
                                          <p:attrName>style.visibility</p:attrName>
                                        </p:attrNameLst>
                                      </p:cBhvr>
                                      <p:to>
                                        <p:strVal val="visible"/>
                                      </p:to>
                                    </p:set>
                                    <p:anim calcmode="lin" valueType="num">
                                      <p:cBhvr>
                                        <p:cTn id="46" dur="500" fill="hold"/>
                                        <p:tgtEl>
                                          <p:spTgt spid="103427">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03427">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03427">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103427">
                                            <p:txEl>
                                              <p:pRg st="5" end="5"/>
                                            </p:txEl>
                                          </p:spTgt>
                                        </p:tgtEl>
                                        <p:attrNameLst>
                                          <p:attrName>style.visibility</p:attrName>
                                        </p:attrNameLst>
                                      </p:cBhvr>
                                      <p:to>
                                        <p:strVal val="visible"/>
                                      </p:to>
                                    </p:set>
                                    <p:anim calcmode="lin" valueType="num">
                                      <p:cBhvr>
                                        <p:cTn id="53" dur="500" fill="hold"/>
                                        <p:tgtEl>
                                          <p:spTgt spid="103427">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103427">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103427">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103427">
                                            <p:txEl>
                                              <p:pRg st="6" end="6"/>
                                            </p:txEl>
                                          </p:spTgt>
                                        </p:tgtEl>
                                        <p:attrNameLst>
                                          <p:attrName>style.visibility</p:attrName>
                                        </p:attrNameLst>
                                      </p:cBhvr>
                                      <p:to>
                                        <p:strVal val="visible"/>
                                      </p:to>
                                    </p:set>
                                    <p:anim calcmode="lin" valueType="num">
                                      <p:cBhvr>
                                        <p:cTn id="60" dur="500" fill="hold"/>
                                        <p:tgtEl>
                                          <p:spTgt spid="103427">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103427">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103427">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grpId="0" nodeType="clickEffect">
                                  <p:stCondLst>
                                    <p:cond delay="0"/>
                                  </p:stCondLst>
                                  <p:childTnLst>
                                    <p:set>
                                      <p:cBhvr>
                                        <p:cTn id="66" dur="0" fill="hold">
                                          <p:stCondLst>
                                            <p:cond delay="0"/>
                                          </p:stCondLst>
                                        </p:cTn>
                                        <p:tgtEl>
                                          <p:spTgt spid="103427">
                                            <p:txEl>
                                              <p:pRg st="7" end="7"/>
                                            </p:txEl>
                                          </p:spTgt>
                                        </p:tgtEl>
                                        <p:attrNameLst>
                                          <p:attrName>style.visibility</p:attrName>
                                        </p:attrNameLst>
                                      </p:cBhvr>
                                      <p:to>
                                        <p:strVal val="visible"/>
                                      </p:to>
                                    </p:set>
                                    <p:anim calcmode="lin" valueType="num">
                                      <p:cBhvr>
                                        <p:cTn id="67" dur="500" fill="hold"/>
                                        <p:tgtEl>
                                          <p:spTgt spid="103427">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103427">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103427">
                                            <p:txEl>
                                              <p:pRg st="7" end="7"/>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0" fill="hold">
                                          <p:stCondLst>
                                            <p:cond delay="0"/>
                                          </p:stCondLst>
                                        </p:cTn>
                                        <p:tgtEl>
                                          <p:spTgt spid="103427">
                                            <p:txEl>
                                              <p:pRg st="8" end="8"/>
                                            </p:txEl>
                                          </p:spTgt>
                                        </p:tgtEl>
                                        <p:attrNameLst>
                                          <p:attrName>style.visibility</p:attrName>
                                        </p:attrNameLst>
                                      </p:cBhvr>
                                      <p:to>
                                        <p:strVal val="visible"/>
                                      </p:to>
                                    </p:set>
                                    <p:anim calcmode="lin" valueType="num">
                                      <p:cBhvr>
                                        <p:cTn id="74" dur="500" fill="hold"/>
                                        <p:tgtEl>
                                          <p:spTgt spid="103427">
                                            <p:txEl>
                                              <p:pRg st="8" end="8"/>
                                            </p:txEl>
                                          </p:spTgt>
                                        </p:tgtEl>
                                        <p:attrNameLst>
                                          <p:attrName>ppt_w</p:attrName>
                                        </p:attrNameLst>
                                      </p:cBhvr>
                                      <p:tavLst>
                                        <p:tav tm="0">
                                          <p:val>
                                            <p:fltVal val="0"/>
                                          </p:val>
                                        </p:tav>
                                        <p:tav tm="100000">
                                          <p:val>
                                            <p:strVal val="#ppt_w"/>
                                          </p:val>
                                        </p:tav>
                                      </p:tavLst>
                                    </p:anim>
                                    <p:anim calcmode="lin" valueType="num">
                                      <p:cBhvr>
                                        <p:cTn id="75" dur="500" fill="hold"/>
                                        <p:tgtEl>
                                          <p:spTgt spid="103427">
                                            <p:txEl>
                                              <p:pRg st="8" end="8"/>
                                            </p:txEl>
                                          </p:spTgt>
                                        </p:tgtEl>
                                        <p:attrNameLst>
                                          <p:attrName>ppt_h</p:attrName>
                                        </p:attrNameLst>
                                      </p:cBhvr>
                                      <p:tavLst>
                                        <p:tav tm="0">
                                          <p:val>
                                            <p:fltVal val="0"/>
                                          </p:val>
                                        </p:tav>
                                        <p:tav tm="100000">
                                          <p:val>
                                            <p:strVal val="#ppt_h"/>
                                          </p:val>
                                        </p:tav>
                                      </p:tavLst>
                                    </p:anim>
                                    <p:animEffect transition="in" filter="fade">
                                      <p:cBhvr>
                                        <p:cTn id="76" dur="500"/>
                                        <p:tgtEl>
                                          <p:spTgt spid="103427">
                                            <p:txEl>
                                              <p:pRg st="8" end="8"/>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0" fill="hold">
                                          <p:stCondLst>
                                            <p:cond delay="0"/>
                                          </p:stCondLst>
                                        </p:cTn>
                                        <p:tgtEl>
                                          <p:spTgt spid="103427">
                                            <p:txEl>
                                              <p:pRg st="9" end="9"/>
                                            </p:txEl>
                                          </p:spTgt>
                                        </p:tgtEl>
                                        <p:attrNameLst>
                                          <p:attrName>style.visibility</p:attrName>
                                        </p:attrNameLst>
                                      </p:cBhvr>
                                      <p:to>
                                        <p:strVal val="visible"/>
                                      </p:to>
                                    </p:set>
                                    <p:anim calcmode="lin" valueType="num">
                                      <p:cBhvr>
                                        <p:cTn id="81" dur="500" fill="hold"/>
                                        <p:tgtEl>
                                          <p:spTgt spid="103427">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103427">
                                            <p:txEl>
                                              <p:pRg st="9" end="9"/>
                                            </p:txEl>
                                          </p:spTgt>
                                        </p:tgtEl>
                                        <p:attrNameLst>
                                          <p:attrName>ppt_h</p:attrName>
                                        </p:attrNameLst>
                                      </p:cBhvr>
                                      <p:tavLst>
                                        <p:tav tm="0">
                                          <p:val>
                                            <p:fltVal val="0"/>
                                          </p:val>
                                        </p:tav>
                                        <p:tav tm="100000">
                                          <p:val>
                                            <p:strVal val="#ppt_h"/>
                                          </p:val>
                                        </p:tav>
                                      </p:tavLst>
                                    </p:anim>
                                    <p:animEffect transition="in" filter="fade">
                                      <p:cBhvr>
                                        <p:cTn id="83" dur="500"/>
                                        <p:tgtEl>
                                          <p:spTgt spid="103427">
                                            <p:txEl>
                                              <p:pRg st="9" end="9"/>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3" presetClass="entr" presetSubtype="0" fill="hold" grpId="0" nodeType="clickEffect">
                                  <p:stCondLst>
                                    <p:cond delay="0"/>
                                  </p:stCondLst>
                                  <p:childTnLst>
                                    <p:set>
                                      <p:cBhvr>
                                        <p:cTn id="87" dur="0" fill="hold">
                                          <p:stCondLst>
                                            <p:cond delay="0"/>
                                          </p:stCondLst>
                                        </p:cTn>
                                        <p:tgtEl>
                                          <p:spTgt spid="103427">
                                            <p:txEl>
                                              <p:pRg st="10" end="10"/>
                                            </p:txEl>
                                          </p:spTgt>
                                        </p:tgtEl>
                                        <p:attrNameLst>
                                          <p:attrName>style.visibility</p:attrName>
                                        </p:attrNameLst>
                                      </p:cBhvr>
                                      <p:to>
                                        <p:strVal val="visible"/>
                                      </p:to>
                                    </p:set>
                                    <p:anim calcmode="lin" valueType="num">
                                      <p:cBhvr>
                                        <p:cTn id="88" dur="500" fill="hold"/>
                                        <p:tgtEl>
                                          <p:spTgt spid="103427">
                                            <p:txEl>
                                              <p:pRg st="10" end="10"/>
                                            </p:txEl>
                                          </p:spTgt>
                                        </p:tgtEl>
                                        <p:attrNameLst>
                                          <p:attrName>ppt_w</p:attrName>
                                        </p:attrNameLst>
                                      </p:cBhvr>
                                      <p:tavLst>
                                        <p:tav tm="0">
                                          <p:val>
                                            <p:fltVal val="0"/>
                                          </p:val>
                                        </p:tav>
                                        <p:tav tm="100000">
                                          <p:val>
                                            <p:strVal val="#ppt_w"/>
                                          </p:val>
                                        </p:tav>
                                      </p:tavLst>
                                    </p:anim>
                                    <p:anim calcmode="lin" valueType="num">
                                      <p:cBhvr>
                                        <p:cTn id="89" dur="500" fill="hold"/>
                                        <p:tgtEl>
                                          <p:spTgt spid="103427">
                                            <p:txEl>
                                              <p:pRg st="10" end="10"/>
                                            </p:txEl>
                                          </p:spTgt>
                                        </p:tgtEl>
                                        <p:attrNameLst>
                                          <p:attrName>ppt_h</p:attrName>
                                        </p:attrNameLst>
                                      </p:cBhvr>
                                      <p:tavLst>
                                        <p:tav tm="0">
                                          <p:val>
                                            <p:fltVal val="0"/>
                                          </p:val>
                                        </p:tav>
                                        <p:tav tm="100000">
                                          <p:val>
                                            <p:strVal val="#ppt_h"/>
                                          </p:val>
                                        </p:tav>
                                      </p:tavLst>
                                    </p:anim>
                                    <p:animEffect transition="in" filter="fade">
                                      <p:cBhvr>
                                        <p:cTn id="90" dur="500"/>
                                        <p:tgtEl>
                                          <p:spTgt spid="103427">
                                            <p:txEl>
                                              <p:pRg st="10" end="1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grpId="0" nodeType="clickEffect">
                                  <p:stCondLst>
                                    <p:cond delay="0"/>
                                  </p:stCondLst>
                                  <p:childTnLst>
                                    <p:set>
                                      <p:cBhvr>
                                        <p:cTn id="94" dur="0" fill="hold">
                                          <p:stCondLst>
                                            <p:cond delay="0"/>
                                          </p:stCondLst>
                                        </p:cTn>
                                        <p:tgtEl>
                                          <p:spTgt spid="103427">
                                            <p:txEl>
                                              <p:pRg st="11" end="11"/>
                                            </p:txEl>
                                          </p:spTgt>
                                        </p:tgtEl>
                                        <p:attrNameLst>
                                          <p:attrName>style.visibility</p:attrName>
                                        </p:attrNameLst>
                                      </p:cBhvr>
                                      <p:to>
                                        <p:strVal val="visible"/>
                                      </p:to>
                                    </p:set>
                                    <p:anim calcmode="lin" valueType="num">
                                      <p:cBhvr>
                                        <p:cTn id="95" dur="500" fill="hold"/>
                                        <p:tgtEl>
                                          <p:spTgt spid="103427">
                                            <p:txEl>
                                              <p:pRg st="11" end="11"/>
                                            </p:txEl>
                                          </p:spTgt>
                                        </p:tgtEl>
                                        <p:attrNameLst>
                                          <p:attrName>ppt_w</p:attrName>
                                        </p:attrNameLst>
                                      </p:cBhvr>
                                      <p:tavLst>
                                        <p:tav tm="0">
                                          <p:val>
                                            <p:fltVal val="0"/>
                                          </p:val>
                                        </p:tav>
                                        <p:tav tm="100000">
                                          <p:val>
                                            <p:strVal val="#ppt_w"/>
                                          </p:val>
                                        </p:tav>
                                      </p:tavLst>
                                    </p:anim>
                                    <p:anim calcmode="lin" valueType="num">
                                      <p:cBhvr>
                                        <p:cTn id="96" dur="500" fill="hold"/>
                                        <p:tgtEl>
                                          <p:spTgt spid="103427">
                                            <p:txEl>
                                              <p:pRg st="11" end="11"/>
                                            </p:txEl>
                                          </p:spTgt>
                                        </p:tgtEl>
                                        <p:attrNameLst>
                                          <p:attrName>ppt_h</p:attrName>
                                        </p:attrNameLst>
                                      </p:cBhvr>
                                      <p:tavLst>
                                        <p:tav tm="0">
                                          <p:val>
                                            <p:fltVal val="0"/>
                                          </p:val>
                                        </p:tav>
                                        <p:tav tm="100000">
                                          <p:val>
                                            <p:strVal val="#ppt_h"/>
                                          </p:val>
                                        </p:tav>
                                      </p:tavLst>
                                    </p:anim>
                                    <p:animEffect transition="in" filter="fade">
                                      <p:cBhvr>
                                        <p:cTn id="97" dur="500"/>
                                        <p:tgtEl>
                                          <p:spTgt spid="1034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二、科学发展观的含义</a:t>
            </a:r>
            <a:endParaRPr lang="zh-CN" altLang="en-US" dirty="0"/>
          </a:p>
        </p:txBody>
      </p:sp>
      <p:sp>
        <p:nvSpPr>
          <p:cNvPr id="3" name="内容占位符 2"/>
          <p:cNvSpPr>
            <a:spLocks noGrp="1"/>
          </p:cNvSpPr>
          <p:nvPr>
            <p:ph idx="1"/>
          </p:nvPr>
        </p:nvSpPr>
        <p:spPr/>
        <p:txBody>
          <a:bodyPr/>
          <a:lstStyle/>
          <a:p>
            <a:r>
              <a:rPr lang="zh-CN" altLang="en-US" dirty="0" smtClean="0"/>
              <a:t>科学发展观，第一要义是发展，</a:t>
            </a:r>
          </a:p>
          <a:p>
            <a:r>
              <a:rPr lang="zh-CN" altLang="en-US" dirty="0" smtClean="0"/>
              <a:t>  核心是以人为本，</a:t>
            </a:r>
          </a:p>
          <a:p>
            <a:r>
              <a:rPr lang="zh-CN" altLang="en-US" dirty="0" smtClean="0"/>
              <a:t>  基本要求是全面协调可持续，</a:t>
            </a:r>
          </a:p>
          <a:p>
            <a:r>
              <a:rPr lang="zh-CN" altLang="en-US" dirty="0" smtClean="0"/>
              <a:t>  根本方法是统筹兼顾 。</a:t>
            </a:r>
            <a:endParaRPr lang="en-US" altLang="zh-CN" dirty="0" smtClean="0"/>
          </a:p>
          <a:p>
            <a:pPr marL="0" indent="0">
              <a:buNone/>
            </a:pPr>
            <a:r>
              <a:rPr lang="zh-CN" altLang="en-US" dirty="0" smtClean="0"/>
              <a:t>一句话：坚持以人为本，树立全面、协调、可持续的发展观</a:t>
            </a:r>
          </a:p>
        </p:txBody>
      </p:sp>
    </p:spTree>
    <p:extLst>
      <p:ext uri="{BB962C8B-B14F-4D97-AF65-F5344CB8AC3E}">
        <p14:creationId xmlns:p14="http://schemas.microsoft.com/office/powerpoint/2010/main" val="419208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r>
              <a:rPr lang="zh-CN" altLang="en-US" smtClean="0"/>
              <a:t>三、公有制的主体地位主要表现</a:t>
            </a:r>
            <a:endParaRPr lang="zh-CN" altLang="en-US" dirty="0"/>
          </a:p>
        </p:txBody>
      </p:sp>
      <p:sp>
        <p:nvSpPr>
          <p:cNvPr id="106499" name="Rectangle 3"/>
          <p:cNvSpPr>
            <a:spLocks noGrp="1" noRot="1" noChangeArrowheads="1"/>
          </p:cNvSpPr>
          <p:nvPr>
            <p:ph idx="1"/>
          </p:nvPr>
        </p:nvSpPr>
        <p:spPr/>
        <p:txBody>
          <a:bodyPr/>
          <a:lstStyle/>
          <a:p>
            <a:r>
              <a:rPr lang="en-US" altLang="zh-CN" dirty="0" smtClean="0"/>
              <a:t>1</a:t>
            </a:r>
            <a:r>
              <a:rPr lang="zh-CN" altLang="en-US" dirty="0" smtClean="0"/>
              <a:t>、公有资产在社会总资产中占优势。</a:t>
            </a:r>
          </a:p>
          <a:p>
            <a:r>
              <a:rPr lang="en-US" altLang="zh-CN" dirty="0" smtClean="0"/>
              <a:t>2</a:t>
            </a:r>
            <a:r>
              <a:rPr lang="zh-CN" altLang="en-US" dirty="0" smtClean="0"/>
              <a:t>、国有经济控制国民经济命脉、对经济发展起主导作用。国有经济在经济发展中起主导作用，主要体现在控制力上。</a:t>
            </a:r>
          </a:p>
          <a:p>
            <a:r>
              <a:rPr lang="en-US" altLang="zh-CN" dirty="0" smtClean="0"/>
              <a:t>3</a:t>
            </a:r>
            <a:r>
              <a:rPr lang="zh-CN" altLang="en-US" dirty="0" smtClean="0"/>
              <a:t>、公有制经济在整个经济中的主体地位，是就全国来说的，在有的地方、有的产业可以有所差别。</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r>
              <a:rPr lang="zh-CN" altLang="en-US" smtClean="0"/>
              <a:t>四、社会主义初级阶段的分配制度</a:t>
            </a:r>
            <a:endParaRPr lang="zh-CN" altLang="en-US" dirty="0"/>
          </a:p>
        </p:txBody>
      </p:sp>
      <p:sp>
        <p:nvSpPr>
          <p:cNvPr id="109571" name="Rectangle 3"/>
          <p:cNvSpPr>
            <a:spLocks noGrp="1" noRot="1" noChangeArrowheads="1"/>
          </p:cNvSpPr>
          <p:nvPr>
            <p:ph idx="1"/>
          </p:nvPr>
        </p:nvSpPr>
        <p:spPr/>
        <p:txBody>
          <a:bodyPr/>
          <a:lstStyle/>
          <a:p>
            <a:r>
              <a:rPr lang="zh-CN" altLang="en-US" smtClean="0"/>
              <a:t>以按劳分配为主体，多种分配方式并存。</a:t>
            </a:r>
            <a:endParaRPr lang="zh-CN" alt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9570"/>
                                        </p:tgtEl>
                                        <p:attrNameLst>
                                          <p:attrName>style.visibility</p:attrName>
                                        </p:attrNameLst>
                                      </p:cBhvr>
                                      <p:to>
                                        <p:strVal val="visible"/>
                                      </p:to>
                                    </p:set>
                                    <p:animEffect transition="in" filter="fade">
                                      <p:cBhvr>
                                        <p:cTn id="7" dur="767" decel="100000"/>
                                        <p:tgtEl>
                                          <p:spTgt spid="109570"/>
                                        </p:tgtEl>
                                      </p:cBhvr>
                                    </p:animEffect>
                                    <p:animScale>
                                      <p:cBhvr>
                                        <p:cTn id="8" dur="767" decel="100000"/>
                                        <p:tgtEl>
                                          <p:spTgt spid="109570"/>
                                        </p:tgtEl>
                                      </p:cBhvr>
                                      <p:from x="10000" y="10000"/>
                                      <p:to x="200000" y="450000"/>
                                    </p:animScale>
                                    <p:animScale>
                                      <p:cBhvr>
                                        <p:cTn id="9" dur="1228" accel="100000" fill="hold">
                                          <p:stCondLst>
                                            <p:cond delay="767"/>
                                          </p:stCondLst>
                                        </p:cTn>
                                        <p:tgtEl>
                                          <p:spTgt spid="109570"/>
                                        </p:tgtEl>
                                      </p:cBhvr>
                                      <p:from x="200000" y="450000"/>
                                      <p:to x="100000" y="100000"/>
                                    </p:animScale>
                                    <p:set>
                                      <p:cBhvr>
                                        <p:cTn id="10" dur="767" fill="hold"/>
                                        <p:tgtEl>
                                          <p:spTgt spid="109570"/>
                                        </p:tgtEl>
                                        <p:attrNameLst>
                                          <p:attrName>ppt_x</p:attrName>
                                        </p:attrNameLst>
                                      </p:cBhvr>
                                      <p:to>
                                        <p:strVal val="(0.5)"/>
                                      </p:to>
                                    </p:set>
                                    <p:anim from="(0.5)" to="(#ppt_x)" calcmode="lin" valueType="num">
                                      <p:cBhvr>
                                        <p:cTn id="11" dur="1228" accel="100000" fill="hold">
                                          <p:stCondLst>
                                            <p:cond delay="767"/>
                                          </p:stCondLst>
                                        </p:cTn>
                                        <p:tgtEl>
                                          <p:spTgt spid="109570"/>
                                        </p:tgtEl>
                                        <p:attrNameLst>
                                          <p:attrName>ppt_x</p:attrName>
                                        </p:attrNameLst>
                                      </p:cBhvr>
                                    </p:anim>
                                    <p:set>
                                      <p:cBhvr>
                                        <p:cTn id="12" dur="767" fill="hold"/>
                                        <p:tgtEl>
                                          <p:spTgt spid="109570"/>
                                        </p:tgtEl>
                                        <p:attrNameLst>
                                          <p:attrName>ppt_y</p:attrName>
                                        </p:attrNameLst>
                                      </p:cBhvr>
                                      <p:to>
                                        <p:strVal val="(#ppt_y+0.4)"/>
                                      </p:to>
                                    </p:set>
                                    <p:anim from="(#ppt_y+0.4)" to="(#ppt_y)" calcmode="lin" valueType="num">
                                      <p:cBhvr>
                                        <p:cTn id="13" dur="1228" accel="100000" fill="hold">
                                          <p:stCondLst>
                                            <p:cond delay="767"/>
                                          </p:stCondLst>
                                        </p:cTn>
                                        <p:tgtEl>
                                          <p:spTgt spid="10957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09571">
                                            <p:txEl>
                                              <p:pRg st="0" end="0"/>
                                            </p:txEl>
                                          </p:spTgt>
                                        </p:tgtEl>
                                        <p:attrNameLst>
                                          <p:attrName>style.visibility</p:attrName>
                                        </p:attrNameLst>
                                      </p:cBhvr>
                                      <p:to>
                                        <p:strVal val="visible"/>
                                      </p:to>
                                    </p:set>
                                    <p:anim calcmode="lin" valueType="num">
                                      <p:cBhvr>
                                        <p:cTn id="18" dur="500" fill="hold"/>
                                        <p:tgtEl>
                                          <p:spTgt spid="10957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9571">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95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P spid="10957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10594" name="Rectangle 2"/>
          <p:cNvSpPr>
            <a:spLocks noGrp="1" noRot="1" noChangeArrowheads="1"/>
          </p:cNvSpPr>
          <p:nvPr>
            <p:ph idx="1"/>
          </p:nvPr>
        </p:nvSpPr>
        <p:spPr/>
        <p:txBody>
          <a:bodyPr>
            <a:normAutofit fontScale="77500" lnSpcReduction="20000"/>
          </a:bodyPr>
          <a:lstStyle/>
          <a:p>
            <a:r>
              <a:rPr lang="zh-CN" altLang="en-US" dirty="0" smtClean="0"/>
              <a:t>五、新型工业化道路的内涵和特点</a:t>
            </a:r>
          </a:p>
          <a:p>
            <a:endParaRPr lang="zh-CN" altLang="en-US" dirty="0" smtClean="0"/>
          </a:p>
          <a:p>
            <a:r>
              <a:rPr lang="zh-CN" altLang="en-US" dirty="0" smtClean="0"/>
              <a:t>党的十六大报告明确提出：</a:t>
            </a:r>
          </a:p>
          <a:p>
            <a:r>
              <a:rPr lang="zh-CN" altLang="en-US" dirty="0" smtClean="0"/>
              <a:t>“坚持以信息化带动工业化，以工业化促进信息化，走出一条科技含量高、经济效益好、资源消耗低、环境污染少、人力资源优势得到充分发挥的新型工业化路子。”  </a:t>
            </a:r>
          </a:p>
          <a:p>
            <a:r>
              <a:rPr lang="zh-CN" altLang="en-US" dirty="0" smtClean="0"/>
              <a:t>新型工业化道路是相对于传统工业化道路而言的。</a:t>
            </a:r>
          </a:p>
          <a:p>
            <a:r>
              <a:rPr lang="zh-CN" altLang="en-US" dirty="0" smtClean="0"/>
              <a:t>新型工业化道路的主要特点是：</a:t>
            </a:r>
          </a:p>
          <a:p>
            <a:r>
              <a:rPr lang="zh-CN" altLang="en-US" dirty="0" smtClean="0"/>
              <a:t>同信息化等现代高科技发展紧密结合；注重经济发展同资源环境相协调；坚持城乡协调发展；实现资金技术密集型产业同劳动密集型产业相结合。</a:t>
            </a:r>
            <a:endParaRPr lang="zh-CN" alt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110594">
                                            <p:txEl>
                                              <p:pRg st="0" end="0"/>
                                            </p:txEl>
                                          </p:spTgt>
                                        </p:tgtEl>
                                        <p:attrNameLst>
                                          <p:attrName>style.visibility</p:attrName>
                                        </p:attrNameLst>
                                      </p:cBhvr>
                                      <p:to>
                                        <p:strVal val="visible"/>
                                      </p:to>
                                    </p:set>
                                    <p:anim calcmode="lin" valueType="num">
                                      <p:cBhvr>
                                        <p:cTn id="7" dur="500" fill="hold"/>
                                        <p:tgtEl>
                                          <p:spTgt spid="11059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059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0594">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110594">
                                            <p:txEl>
                                              <p:pRg st="2" end="2"/>
                                            </p:txEl>
                                          </p:spTgt>
                                        </p:tgtEl>
                                        <p:attrNameLst>
                                          <p:attrName>style.visibility</p:attrName>
                                        </p:attrNameLst>
                                      </p:cBhvr>
                                      <p:to>
                                        <p:strVal val="visible"/>
                                      </p:to>
                                    </p:set>
                                    <p:anim calcmode="lin" valueType="num">
                                      <p:cBhvr>
                                        <p:cTn id="14" dur="500" fill="hold"/>
                                        <p:tgtEl>
                                          <p:spTgt spid="11059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1059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1059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0" fill="hold">
                                          <p:stCondLst>
                                            <p:cond delay="0"/>
                                          </p:stCondLst>
                                        </p:cTn>
                                        <p:tgtEl>
                                          <p:spTgt spid="110594">
                                            <p:txEl>
                                              <p:pRg st="3" end="3"/>
                                            </p:txEl>
                                          </p:spTgt>
                                        </p:tgtEl>
                                        <p:attrNameLst>
                                          <p:attrName>style.visibility</p:attrName>
                                        </p:attrNameLst>
                                      </p:cBhvr>
                                      <p:to>
                                        <p:strVal val="visible"/>
                                      </p:to>
                                    </p:set>
                                    <p:anim calcmode="lin" valueType="num">
                                      <p:cBhvr>
                                        <p:cTn id="21" dur="500" fill="hold"/>
                                        <p:tgtEl>
                                          <p:spTgt spid="110594">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10594">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1059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0" fill="hold">
                                          <p:stCondLst>
                                            <p:cond delay="0"/>
                                          </p:stCondLst>
                                        </p:cTn>
                                        <p:tgtEl>
                                          <p:spTgt spid="110594">
                                            <p:txEl>
                                              <p:pRg st="4" end="4"/>
                                            </p:txEl>
                                          </p:spTgt>
                                        </p:tgtEl>
                                        <p:attrNameLst>
                                          <p:attrName>style.visibility</p:attrName>
                                        </p:attrNameLst>
                                      </p:cBhvr>
                                      <p:to>
                                        <p:strVal val="visible"/>
                                      </p:to>
                                    </p:set>
                                    <p:anim calcmode="lin" valueType="num">
                                      <p:cBhvr>
                                        <p:cTn id="28" dur="500" fill="hold"/>
                                        <p:tgtEl>
                                          <p:spTgt spid="110594">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10594">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10594">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0" fill="hold">
                                          <p:stCondLst>
                                            <p:cond delay="0"/>
                                          </p:stCondLst>
                                        </p:cTn>
                                        <p:tgtEl>
                                          <p:spTgt spid="110594">
                                            <p:txEl>
                                              <p:pRg st="5" end="5"/>
                                            </p:txEl>
                                          </p:spTgt>
                                        </p:tgtEl>
                                        <p:attrNameLst>
                                          <p:attrName>style.visibility</p:attrName>
                                        </p:attrNameLst>
                                      </p:cBhvr>
                                      <p:to>
                                        <p:strVal val="visible"/>
                                      </p:to>
                                    </p:set>
                                    <p:anim calcmode="lin" valueType="num">
                                      <p:cBhvr>
                                        <p:cTn id="35" dur="500" fill="hold"/>
                                        <p:tgtEl>
                                          <p:spTgt spid="110594">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10594">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1059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grpId="0" nodeType="clickEffect">
                                  <p:stCondLst>
                                    <p:cond delay="0"/>
                                  </p:stCondLst>
                                  <p:childTnLst>
                                    <p:set>
                                      <p:cBhvr>
                                        <p:cTn id="41" dur="0" fill="hold">
                                          <p:stCondLst>
                                            <p:cond delay="0"/>
                                          </p:stCondLst>
                                        </p:cTn>
                                        <p:tgtEl>
                                          <p:spTgt spid="110594">
                                            <p:txEl>
                                              <p:pRg st="6" end="6"/>
                                            </p:txEl>
                                          </p:spTgt>
                                        </p:tgtEl>
                                        <p:attrNameLst>
                                          <p:attrName>style.visibility</p:attrName>
                                        </p:attrNameLst>
                                      </p:cBhvr>
                                      <p:to>
                                        <p:strVal val="visible"/>
                                      </p:to>
                                    </p:set>
                                    <p:anim calcmode="lin" valueType="num">
                                      <p:cBhvr>
                                        <p:cTn id="42" dur="500" fill="hold"/>
                                        <p:tgtEl>
                                          <p:spTgt spid="110594">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110594">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110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p:txBody>
          <a:bodyPr/>
          <a:lstStyle/>
          <a:p>
            <a:r>
              <a:rPr lang="zh-CN" altLang="en-US" smtClean="0"/>
              <a:t>六、资源节约型社会</a:t>
            </a:r>
            <a:endParaRPr lang="zh-CN" altLang="en-US" dirty="0"/>
          </a:p>
        </p:txBody>
      </p:sp>
      <p:sp>
        <p:nvSpPr>
          <p:cNvPr id="112643" name="Rectangle 3"/>
          <p:cNvSpPr>
            <a:spLocks noGrp="1" noRot="1" noChangeArrowheads="1"/>
          </p:cNvSpPr>
          <p:nvPr>
            <p:ph idx="1"/>
          </p:nvPr>
        </p:nvSpPr>
        <p:spPr/>
        <p:txBody>
          <a:bodyPr/>
          <a:lstStyle/>
          <a:p>
            <a:r>
              <a:rPr lang="zh-CN" altLang="en-US" smtClean="0"/>
              <a:t>资源节约型社会，是指以能源资源高效率利用的方式进行生产、以节约的方式进行消费为根本特征的社会。</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pPr algn="l"/>
            <a:r>
              <a:rPr lang="en-US" altLang="zh-CN" sz="6000" b="1" dirty="0">
                <a:ea typeface="黑体" pitchFamily="49" charset="-122"/>
              </a:rPr>
              <a:t>         09. </a:t>
            </a:r>
            <a:r>
              <a:rPr lang="zh-CN" altLang="en-US" sz="6000" b="1" dirty="0">
                <a:solidFill>
                  <a:schemeClr val="tx1"/>
                </a:solidFill>
                <a:ea typeface="黑体" pitchFamily="49" charset="-122"/>
              </a:rPr>
              <a:t>教学重点</a:t>
            </a:r>
          </a:p>
        </p:txBody>
      </p:sp>
      <p:sp>
        <p:nvSpPr>
          <p:cNvPr id="97283" name="Rectangle 3"/>
          <p:cNvSpPr>
            <a:spLocks noGrp="1" noRot="1" noChangeArrowheads="1"/>
          </p:cNvSpPr>
          <p:nvPr>
            <p:ph idx="1"/>
          </p:nvPr>
        </p:nvSpPr>
        <p:spPr/>
        <p:txBody>
          <a:bodyPr/>
          <a:lstStyle/>
          <a:p>
            <a:pPr marL="812800" indent="-812800">
              <a:buFont typeface="Wingdings" pitchFamily="2" charset="2"/>
              <a:buAutoNum type="ea1JpnChsDbPeriod"/>
            </a:pPr>
            <a:r>
              <a:rPr lang="en-US" altLang="zh-CN" sz="3600" b="1" dirty="0">
                <a:ea typeface="黑体" pitchFamily="49" charset="-122"/>
              </a:rPr>
              <a:t>1</a:t>
            </a:r>
            <a:r>
              <a:rPr lang="zh-CN" altLang="en-US" sz="3600" b="1" dirty="0">
                <a:ea typeface="黑体" pitchFamily="49" charset="-122"/>
              </a:rPr>
              <a:t>、人民代表大会制度</a:t>
            </a:r>
          </a:p>
          <a:p>
            <a:pPr marL="812800" indent="-812800">
              <a:buFont typeface="Wingdings" pitchFamily="2" charset="2"/>
              <a:buAutoNum type="ea1JpnChsDbPeriod"/>
            </a:pPr>
            <a:r>
              <a:rPr lang="en-US" altLang="zh-CN" sz="3600" b="1" dirty="0">
                <a:ea typeface="黑体" pitchFamily="49" charset="-122"/>
              </a:rPr>
              <a:t>2</a:t>
            </a:r>
            <a:r>
              <a:rPr lang="zh-CN" altLang="en-US" sz="3600" b="1" dirty="0">
                <a:ea typeface="黑体" pitchFamily="49" charset="-122"/>
              </a:rPr>
              <a:t>、政治体制改革</a:t>
            </a:r>
          </a:p>
          <a:p>
            <a:pPr marL="812800" indent="-812800">
              <a:buFont typeface="Wingdings" pitchFamily="2" charset="2"/>
              <a:buAutoNum type="ea1JpnChsDbPeriod"/>
            </a:pPr>
            <a:r>
              <a:rPr lang="en-US" altLang="zh-CN" sz="3600" b="1" dirty="0">
                <a:ea typeface="黑体" pitchFamily="49" charset="-122"/>
              </a:rPr>
              <a:t>3</a:t>
            </a:r>
            <a:r>
              <a:rPr lang="zh-CN" altLang="en-US" sz="3600" b="1" dirty="0">
                <a:ea typeface="黑体" pitchFamily="49" charset="-122"/>
              </a:rPr>
              <a:t>、依法治国的实质要求和意义</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97282"/>
                                        </p:tgtEl>
                                        <p:attrNameLst>
                                          <p:attrName>style.visibility</p:attrName>
                                        </p:attrNameLst>
                                      </p:cBhvr>
                                      <p:to>
                                        <p:strVal val="visible"/>
                                      </p:to>
                                    </p:set>
                                    <p:animEffect transition="in" filter="fade">
                                      <p:cBhvr>
                                        <p:cTn id="7" dur="767" decel="100000"/>
                                        <p:tgtEl>
                                          <p:spTgt spid="97282"/>
                                        </p:tgtEl>
                                      </p:cBhvr>
                                    </p:animEffect>
                                    <p:animScale>
                                      <p:cBhvr>
                                        <p:cTn id="8" dur="767" decel="100000"/>
                                        <p:tgtEl>
                                          <p:spTgt spid="97282"/>
                                        </p:tgtEl>
                                      </p:cBhvr>
                                      <p:from x="10000" y="10000"/>
                                      <p:to x="200000" y="450000"/>
                                    </p:animScale>
                                    <p:animScale>
                                      <p:cBhvr>
                                        <p:cTn id="9" dur="1228" accel="100000" fill="hold">
                                          <p:stCondLst>
                                            <p:cond delay="767"/>
                                          </p:stCondLst>
                                        </p:cTn>
                                        <p:tgtEl>
                                          <p:spTgt spid="97282"/>
                                        </p:tgtEl>
                                      </p:cBhvr>
                                      <p:from x="200000" y="450000"/>
                                      <p:to x="100000" y="100000"/>
                                    </p:animScale>
                                    <p:set>
                                      <p:cBhvr>
                                        <p:cTn id="10" dur="767" fill="hold"/>
                                        <p:tgtEl>
                                          <p:spTgt spid="97282"/>
                                        </p:tgtEl>
                                        <p:attrNameLst>
                                          <p:attrName>ppt_x</p:attrName>
                                        </p:attrNameLst>
                                      </p:cBhvr>
                                      <p:to>
                                        <p:strVal val="(0.5)"/>
                                      </p:to>
                                    </p:set>
                                    <p:anim from="(0.5)" to="(#ppt_x)" calcmode="lin" valueType="num">
                                      <p:cBhvr>
                                        <p:cTn id="11" dur="1228" accel="100000" fill="hold">
                                          <p:stCondLst>
                                            <p:cond delay="767"/>
                                          </p:stCondLst>
                                        </p:cTn>
                                        <p:tgtEl>
                                          <p:spTgt spid="97282"/>
                                        </p:tgtEl>
                                        <p:attrNameLst>
                                          <p:attrName>ppt_x</p:attrName>
                                        </p:attrNameLst>
                                      </p:cBhvr>
                                    </p:anim>
                                    <p:set>
                                      <p:cBhvr>
                                        <p:cTn id="12" dur="767" fill="hold"/>
                                        <p:tgtEl>
                                          <p:spTgt spid="97282"/>
                                        </p:tgtEl>
                                        <p:attrNameLst>
                                          <p:attrName>ppt_y</p:attrName>
                                        </p:attrNameLst>
                                      </p:cBhvr>
                                      <p:to>
                                        <p:strVal val="(#ppt_y+0.4)"/>
                                      </p:to>
                                    </p:set>
                                    <p:anim from="(#ppt_y+0.4)" to="(#ppt_y)" calcmode="lin" valueType="num">
                                      <p:cBhvr>
                                        <p:cTn id="13" dur="1228" accel="100000" fill="hold">
                                          <p:stCondLst>
                                            <p:cond delay="767"/>
                                          </p:stCondLst>
                                        </p:cTn>
                                        <p:tgtEl>
                                          <p:spTgt spid="9728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97283">
                                            <p:txEl>
                                              <p:pRg st="0" end="0"/>
                                            </p:txEl>
                                          </p:spTgt>
                                        </p:tgtEl>
                                        <p:attrNameLst>
                                          <p:attrName>style.visibility</p:attrName>
                                        </p:attrNameLst>
                                      </p:cBhvr>
                                      <p:to>
                                        <p:strVal val="visible"/>
                                      </p:to>
                                    </p:set>
                                    <p:anim calcmode="lin" valueType="num">
                                      <p:cBhvr>
                                        <p:cTn id="18" dur="500" fill="hold"/>
                                        <p:tgtEl>
                                          <p:spTgt spid="9728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728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9728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97283">
                                            <p:txEl>
                                              <p:pRg st="1" end="1"/>
                                            </p:txEl>
                                          </p:spTgt>
                                        </p:tgtEl>
                                        <p:attrNameLst>
                                          <p:attrName>style.visibility</p:attrName>
                                        </p:attrNameLst>
                                      </p:cBhvr>
                                      <p:to>
                                        <p:strVal val="visible"/>
                                      </p:to>
                                    </p:set>
                                    <p:anim calcmode="lin" valueType="num">
                                      <p:cBhvr>
                                        <p:cTn id="25" dur="500" fill="hold"/>
                                        <p:tgtEl>
                                          <p:spTgt spid="9728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9728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9728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97283">
                                            <p:txEl>
                                              <p:pRg st="2" end="2"/>
                                            </p:txEl>
                                          </p:spTgt>
                                        </p:tgtEl>
                                        <p:attrNameLst>
                                          <p:attrName>style.visibility</p:attrName>
                                        </p:attrNameLst>
                                      </p:cBhvr>
                                      <p:to>
                                        <p:strVal val="visible"/>
                                      </p:to>
                                    </p:set>
                                    <p:anim calcmode="lin" valueType="num">
                                      <p:cBhvr>
                                        <p:cTn id="32" dur="500" fill="hold"/>
                                        <p:tgtEl>
                                          <p:spTgt spid="9728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97283">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97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a:lstStyle/>
          <a:p>
            <a:r>
              <a:rPr lang="en-US" altLang="zh-CN" sz="6000" b="1" dirty="0">
                <a:ea typeface="黑体" pitchFamily="49" charset="-122"/>
              </a:rPr>
              <a:t>    </a:t>
            </a:r>
            <a:r>
              <a:rPr lang="zh-CN" altLang="en-US" sz="4800" b="1" dirty="0">
                <a:solidFill>
                  <a:schemeClr val="tx1"/>
                </a:solidFill>
                <a:ea typeface="黑体" pitchFamily="49" charset="-122"/>
              </a:rPr>
              <a:t>一、人民代表大会制度</a:t>
            </a:r>
          </a:p>
        </p:txBody>
      </p:sp>
      <p:sp>
        <p:nvSpPr>
          <p:cNvPr id="102403" name="Rectangle 3"/>
          <p:cNvSpPr>
            <a:spLocks noGrp="1" noRot="1" noChangeArrowheads="1"/>
          </p:cNvSpPr>
          <p:nvPr>
            <p:ph idx="1"/>
          </p:nvPr>
        </p:nvSpPr>
        <p:spPr/>
        <p:txBody>
          <a:bodyPr/>
          <a:lstStyle/>
          <a:p>
            <a:pPr>
              <a:lnSpc>
                <a:spcPct val="80000"/>
              </a:lnSpc>
            </a:pPr>
            <a:r>
              <a:rPr lang="zh-CN" altLang="en-US" sz="1400" b="1" dirty="0">
                <a:latin typeface="宋体" pitchFamily="2" charset="-122"/>
              </a:rPr>
              <a:t>（一）、人民代表大会制度</a:t>
            </a:r>
          </a:p>
          <a:p>
            <a:pPr>
              <a:lnSpc>
                <a:spcPct val="80000"/>
              </a:lnSpc>
            </a:pPr>
            <a:r>
              <a:rPr lang="zh-CN" altLang="en-US" sz="1400" b="1" dirty="0">
                <a:latin typeface="宋体" pitchFamily="2" charset="-122"/>
              </a:rPr>
              <a:t>    人民代表大会制度是中国人民当家作主的根本政治制度，是我国的政体。</a:t>
            </a:r>
          </a:p>
          <a:p>
            <a:pPr>
              <a:lnSpc>
                <a:spcPct val="80000"/>
              </a:lnSpc>
            </a:pPr>
            <a:r>
              <a:rPr lang="zh-CN" altLang="en-US" sz="1400" b="1" dirty="0">
                <a:latin typeface="宋体" pitchFamily="2" charset="-122"/>
              </a:rPr>
              <a:t>人民当家作主是社会主义民主政治的本质和核心。</a:t>
            </a:r>
          </a:p>
          <a:p>
            <a:pPr>
              <a:lnSpc>
                <a:spcPct val="80000"/>
              </a:lnSpc>
            </a:pPr>
            <a:r>
              <a:rPr lang="zh-CN" altLang="en-US" sz="1400" b="1" dirty="0">
                <a:latin typeface="宋体" pitchFamily="2" charset="-122"/>
              </a:rPr>
              <a:t>（二）、人民代表大会制度符合我国国情</a:t>
            </a:r>
          </a:p>
          <a:p>
            <a:pPr>
              <a:lnSpc>
                <a:spcPct val="80000"/>
              </a:lnSpc>
            </a:pPr>
            <a:r>
              <a:rPr lang="zh-CN" altLang="en-US" sz="1400" b="1" dirty="0">
                <a:latin typeface="宋体" pitchFamily="2" charset="-122"/>
              </a:rPr>
              <a:t>第一，便于吸引人民群众参加国家管理。</a:t>
            </a:r>
          </a:p>
          <a:p>
            <a:pPr>
              <a:lnSpc>
                <a:spcPct val="80000"/>
              </a:lnSpc>
            </a:pPr>
            <a:r>
              <a:rPr lang="zh-CN" altLang="en-US" sz="1400" b="1" dirty="0">
                <a:latin typeface="宋体" pitchFamily="2" charset="-122"/>
              </a:rPr>
              <a:t>我国人民代表大会是由人民选举的代表组成的。我国的选举权是普遍的、平等的。除依法被剥夺政治权利者外，凡年满１８周岁的公民，不分民族、种族、性别、职业、家庭出身、宗教信仰、教育程度、财产状况、居住期限，都有选举权和被选举权。</a:t>
            </a:r>
          </a:p>
          <a:p>
            <a:pPr>
              <a:lnSpc>
                <a:spcPct val="80000"/>
              </a:lnSpc>
            </a:pPr>
            <a:r>
              <a:rPr lang="zh-CN" altLang="en-US" sz="1400" b="1" dirty="0">
                <a:latin typeface="宋体" pitchFamily="2" charset="-122"/>
              </a:rPr>
              <a:t>通过选举，全国各民主党派、各阶层、各民族、各社会职业均有代表被选入人民代表大会，</a:t>
            </a:r>
          </a:p>
          <a:p>
            <a:pPr>
              <a:lnSpc>
                <a:spcPct val="80000"/>
              </a:lnSpc>
            </a:pPr>
            <a:r>
              <a:rPr lang="zh-CN" altLang="en-US" sz="1400" b="1" dirty="0">
                <a:latin typeface="宋体" pitchFamily="2" charset="-122"/>
              </a:rPr>
              <a:t>从而使人民代表大会在决定问题时既能反映人民的共同利益，又能照顾各阶层和各方面的特殊利益。</a:t>
            </a:r>
          </a:p>
          <a:p>
            <a:pPr>
              <a:lnSpc>
                <a:spcPct val="80000"/>
              </a:lnSpc>
            </a:pPr>
            <a:r>
              <a:rPr lang="zh-CN" altLang="en-US" sz="1400" b="1" dirty="0">
                <a:latin typeface="宋体" pitchFamily="2" charset="-122"/>
              </a:rPr>
              <a:t>第二，便于实行“议行合一”。</a:t>
            </a:r>
          </a:p>
          <a:p>
            <a:pPr>
              <a:lnSpc>
                <a:spcPct val="80000"/>
              </a:lnSpc>
            </a:pPr>
            <a:r>
              <a:rPr lang="zh-CN" altLang="en-US" sz="1400" b="1" dirty="0">
                <a:latin typeface="宋体" pitchFamily="2" charset="-122"/>
              </a:rPr>
              <a:t>“议行合一”是人民代表大会制的基本活动原则；</a:t>
            </a:r>
          </a:p>
          <a:p>
            <a:pPr>
              <a:lnSpc>
                <a:spcPct val="80000"/>
              </a:lnSpc>
            </a:pPr>
            <a:r>
              <a:rPr lang="zh-CN" altLang="en-US" sz="1400" b="1" dirty="0">
                <a:latin typeface="宋体" pitchFamily="2" charset="-122"/>
              </a:rPr>
              <a:t>人民代表大会之所以便于实行“议行合一”，是因为它把国家权力集中起来由自己行使。</a:t>
            </a:r>
          </a:p>
          <a:p>
            <a:pPr>
              <a:lnSpc>
                <a:spcPct val="80000"/>
              </a:lnSpc>
            </a:pPr>
            <a:r>
              <a:rPr lang="zh-CN" altLang="en-US" sz="1400" b="1" dirty="0">
                <a:latin typeface="宋体" pitchFamily="2" charset="-122"/>
              </a:rPr>
              <a:t>这种国家权力的全权性，使它成为行使国家立法权的机关，并有权议决国家大事；</a:t>
            </a:r>
          </a:p>
          <a:p>
            <a:pPr>
              <a:lnSpc>
                <a:spcPct val="80000"/>
              </a:lnSpc>
            </a:pPr>
            <a:r>
              <a:rPr lang="zh-CN" altLang="en-US" sz="1400" b="1" dirty="0">
                <a:latin typeface="宋体" pitchFamily="2" charset="-122"/>
              </a:rPr>
              <a:t>使它有权组织其他国家机关，特别是国家行政机关，并领导和监督它们执行法律和决议。</a:t>
            </a:r>
          </a:p>
          <a:p>
            <a:pPr>
              <a:lnSpc>
                <a:spcPct val="80000"/>
              </a:lnSpc>
            </a:pPr>
            <a:r>
              <a:rPr lang="zh-CN" altLang="en-US" sz="1400" b="1" dirty="0">
                <a:latin typeface="宋体" pitchFamily="2" charset="-122"/>
              </a:rPr>
              <a:t>第三，既能保证中央的统一领导，又能发挥地方的积极性和创造性。</a:t>
            </a:r>
          </a:p>
          <a:p>
            <a:pPr>
              <a:lnSpc>
                <a:spcPct val="80000"/>
              </a:lnSpc>
              <a:buFont typeface="Wingdings" pitchFamily="2" charset="2"/>
              <a:buNone/>
            </a:pPr>
            <a:r>
              <a:rPr lang="zh-CN" altLang="en-US" sz="1400" b="1" dirty="0">
                <a:latin typeface="宋体" pitchFamily="2" charset="-122"/>
              </a:rPr>
              <a:t>   在人民代表大会制度下，最高权力机关有权修改宪法，制定法律，决定国家的一切重大问题，其他国家机关都必须遵守和执行，从而集中全国立法权、行政权于中央；</a:t>
            </a:r>
          </a:p>
          <a:p>
            <a:pPr>
              <a:lnSpc>
                <a:spcPct val="80000"/>
              </a:lnSpc>
              <a:buFont typeface="Wingdings" pitchFamily="2" charset="2"/>
              <a:buNone/>
            </a:pPr>
            <a:r>
              <a:rPr lang="zh-CN" altLang="en-US" sz="1400" b="1" dirty="0">
                <a:latin typeface="宋体" pitchFamily="2" charset="-122"/>
              </a:rPr>
              <a:t>   同时地方各级权力机关保证宪法、法律、行政法规在本行政区域内遵守与执行，有权决定本行政区域内一切重大问题这些重要规定，保证了中央的集中统一领导，又有利于进一步发挥地方政权机关的积极性和主动性。</a:t>
            </a:r>
            <a:br>
              <a:rPr lang="zh-CN" altLang="en-US" sz="1400" b="1" dirty="0">
                <a:latin typeface="宋体" pitchFamily="2" charset="-122"/>
              </a:rPr>
            </a:br>
            <a:r>
              <a:rPr lang="zh-CN" altLang="en-US" sz="1400" b="1" dirty="0">
                <a:latin typeface="宋体" pitchFamily="2" charset="-122"/>
              </a:rPr>
              <a:t>人民代表大会制度保证了国家权力的协调和谐运转。</a:t>
            </a:r>
            <a:r>
              <a:rPr lang="zh-CN" altLang="en-US" sz="1600" b="1" dirty="0">
                <a:latin typeface="宋体" pitchFamily="2" charset="-122"/>
              </a:rPr>
              <a:t> </a:t>
            </a:r>
          </a:p>
          <a:p>
            <a:pPr>
              <a:lnSpc>
                <a:spcPct val="80000"/>
              </a:lnSpc>
            </a:pPr>
            <a:endParaRPr lang="en-US" altLang="zh-CN" sz="1600" b="1" dirty="0">
              <a:latin typeface="宋体" pitchFamily="2"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2402"/>
                                        </p:tgtEl>
                                        <p:attrNameLst>
                                          <p:attrName>style.visibility</p:attrName>
                                        </p:attrNameLst>
                                      </p:cBhvr>
                                      <p:to>
                                        <p:strVal val="visible"/>
                                      </p:to>
                                    </p:set>
                                    <p:animEffect transition="in" filter="fade">
                                      <p:cBhvr>
                                        <p:cTn id="7" dur="767" decel="100000"/>
                                        <p:tgtEl>
                                          <p:spTgt spid="102402"/>
                                        </p:tgtEl>
                                      </p:cBhvr>
                                    </p:animEffect>
                                    <p:animScale>
                                      <p:cBhvr>
                                        <p:cTn id="8" dur="767" decel="100000"/>
                                        <p:tgtEl>
                                          <p:spTgt spid="102402"/>
                                        </p:tgtEl>
                                      </p:cBhvr>
                                      <p:from x="10000" y="10000"/>
                                      <p:to x="200000" y="450000"/>
                                    </p:animScale>
                                    <p:animScale>
                                      <p:cBhvr>
                                        <p:cTn id="9" dur="1228" accel="100000" fill="hold">
                                          <p:stCondLst>
                                            <p:cond delay="767"/>
                                          </p:stCondLst>
                                        </p:cTn>
                                        <p:tgtEl>
                                          <p:spTgt spid="102402"/>
                                        </p:tgtEl>
                                      </p:cBhvr>
                                      <p:from x="200000" y="450000"/>
                                      <p:to x="100000" y="100000"/>
                                    </p:animScale>
                                    <p:set>
                                      <p:cBhvr>
                                        <p:cTn id="10" dur="767" fill="hold"/>
                                        <p:tgtEl>
                                          <p:spTgt spid="102402"/>
                                        </p:tgtEl>
                                        <p:attrNameLst>
                                          <p:attrName>ppt_x</p:attrName>
                                        </p:attrNameLst>
                                      </p:cBhvr>
                                      <p:to>
                                        <p:strVal val="(0.5)"/>
                                      </p:to>
                                    </p:set>
                                    <p:anim from="(0.5)" to="(#ppt_x)" calcmode="lin" valueType="num">
                                      <p:cBhvr>
                                        <p:cTn id="11" dur="1228" accel="100000" fill="hold">
                                          <p:stCondLst>
                                            <p:cond delay="767"/>
                                          </p:stCondLst>
                                        </p:cTn>
                                        <p:tgtEl>
                                          <p:spTgt spid="102402"/>
                                        </p:tgtEl>
                                        <p:attrNameLst>
                                          <p:attrName>ppt_x</p:attrName>
                                        </p:attrNameLst>
                                      </p:cBhvr>
                                    </p:anim>
                                    <p:set>
                                      <p:cBhvr>
                                        <p:cTn id="12" dur="767" fill="hold"/>
                                        <p:tgtEl>
                                          <p:spTgt spid="102402"/>
                                        </p:tgtEl>
                                        <p:attrNameLst>
                                          <p:attrName>ppt_y</p:attrName>
                                        </p:attrNameLst>
                                      </p:cBhvr>
                                      <p:to>
                                        <p:strVal val="(#ppt_y+0.4)"/>
                                      </p:to>
                                    </p:set>
                                    <p:anim from="(#ppt_y+0.4)" to="(#ppt_y)" calcmode="lin" valueType="num">
                                      <p:cBhvr>
                                        <p:cTn id="13" dur="1228" accel="100000" fill="hold">
                                          <p:stCondLst>
                                            <p:cond delay="767"/>
                                          </p:stCondLst>
                                        </p:cTn>
                                        <p:tgtEl>
                                          <p:spTgt spid="10240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02403">
                                            <p:txEl>
                                              <p:pRg st="0" end="0"/>
                                            </p:txEl>
                                          </p:spTgt>
                                        </p:tgtEl>
                                        <p:attrNameLst>
                                          <p:attrName>style.visibility</p:attrName>
                                        </p:attrNameLst>
                                      </p:cBhvr>
                                      <p:to>
                                        <p:strVal val="visible"/>
                                      </p:to>
                                    </p:set>
                                    <p:anim calcmode="lin" valueType="num">
                                      <p:cBhvr>
                                        <p:cTn id="18" dur="500" fill="hold"/>
                                        <p:tgtEl>
                                          <p:spTgt spid="10240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240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240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02403">
                                            <p:txEl>
                                              <p:pRg st="1" end="1"/>
                                            </p:txEl>
                                          </p:spTgt>
                                        </p:tgtEl>
                                        <p:attrNameLst>
                                          <p:attrName>style.visibility</p:attrName>
                                        </p:attrNameLst>
                                      </p:cBhvr>
                                      <p:to>
                                        <p:strVal val="visible"/>
                                      </p:to>
                                    </p:set>
                                    <p:anim calcmode="lin" valueType="num">
                                      <p:cBhvr>
                                        <p:cTn id="25" dur="500" fill="hold"/>
                                        <p:tgtEl>
                                          <p:spTgt spid="10240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240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240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02403">
                                            <p:txEl>
                                              <p:pRg st="2" end="2"/>
                                            </p:txEl>
                                          </p:spTgt>
                                        </p:tgtEl>
                                        <p:attrNameLst>
                                          <p:attrName>style.visibility</p:attrName>
                                        </p:attrNameLst>
                                      </p:cBhvr>
                                      <p:to>
                                        <p:strVal val="visible"/>
                                      </p:to>
                                    </p:set>
                                    <p:anim calcmode="lin" valueType="num">
                                      <p:cBhvr>
                                        <p:cTn id="32" dur="500" fill="hold"/>
                                        <p:tgtEl>
                                          <p:spTgt spid="10240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02403">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02403">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02403">
                                            <p:txEl>
                                              <p:pRg st="3" end="3"/>
                                            </p:txEl>
                                          </p:spTgt>
                                        </p:tgtEl>
                                        <p:attrNameLst>
                                          <p:attrName>style.visibility</p:attrName>
                                        </p:attrNameLst>
                                      </p:cBhvr>
                                      <p:to>
                                        <p:strVal val="visible"/>
                                      </p:to>
                                    </p:set>
                                    <p:anim calcmode="lin" valueType="num">
                                      <p:cBhvr>
                                        <p:cTn id="39" dur="500" fill="hold"/>
                                        <p:tgtEl>
                                          <p:spTgt spid="102403">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02403">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02403">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102403">
                                            <p:txEl>
                                              <p:pRg st="4" end="4"/>
                                            </p:txEl>
                                          </p:spTgt>
                                        </p:tgtEl>
                                        <p:attrNameLst>
                                          <p:attrName>style.visibility</p:attrName>
                                        </p:attrNameLst>
                                      </p:cBhvr>
                                      <p:to>
                                        <p:strVal val="visible"/>
                                      </p:to>
                                    </p:set>
                                    <p:anim calcmode="lin" valueType="num">
                                      <p:cBhvr>
                                        <p:cTn id="46" dur="500" fill="hold"/>
                                        <p:tgtEl>
                                          <p:spTgt spid="102403">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02403">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02403">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102403">
                                            <p:txEl>
                                              <p:pRg st="5" end="5"/>
                                            </p:txEl>
                                          </p:spTgt>
                                        </p:tgtEl>
                                        <p:attrNameLst>
                                          <p:attrName>style.visibility</p:attrName>
                                        </p:attrNameLst>
                                      </p:cBhvr>
                                      <p:to>
                                        <p:strVal val="visible"/>
                                      </p:to>
                                    </p:set>
                                    <p:anim calcmode="lin" valueType="num">
                                      <p:cBhvr>
                                        <p:cTn id="53" dur="500" fill="hold"/>
                                        <p:tgtEl>
                                          <p:spTgt spid="102403">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102403">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102403">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102403">
                                            <p:txEl>
                                              <p:pRg st="6" end="6"/>
                                            </p:txEl>
                                          </p:spTgt>
                                        </p:tgtEl>
                                        <p:attrNameLst>
                                          <p:attrName>style.visibility</p:attrName>
                                        </p:attrNameLst>
                                      </p:cBhvr>
                                      <p:to>
                                        <p:strVal val="visible"/>
                                      </p:to>
                                    </p:set>
                                    <p:anim calcmode="lin" valueType="num">
                                      <p:cBhvr>
                                        <p:cTn id="60" dur="500" fill="hold"/>
                                        <p:tgtEl>
                                          <p:spTgt spid="102403">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102403">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102403">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grpId="0" nodeType="clickEffect">
                                  <p:stCondLst>
                                    <p:cond delay="0"/>
                                  </p:stCondLst>
                                  <p:childTnLst>
                                    <p:set>
                                      <p:cBhvr>
                                        <p:cTn id="66" dur="0" fill="hold">
                                          <p:stCondLst>
                                            <p:cond delay="0"/>
                                          </p:stCondLst>
                                        </p:cTn>
                                        <p:tgtEl>
                                          <p:spTgt spid="102403">
                                            <p:txEl>
                                              <p:pRg st="7" end="7"/>
                                            </p:txEl>
                                          </p:spTgt>
                                        </p:tgtEl>
                                        <p:attrNameLst>
                                          <p:attrName>style.visibility</p:attrName>
                                        </p:attrNameLst>
                                      </p:cBhvr>
                                      <p:to>
                                        <p:strVal val="visible"/>
                                      </p:to>
                                    </p:set>
                                    <p:anim calcmode="lin" valueType="num">
                                      <p:cBhvr>
                                        <p:cTn id="67" dur="500" fill="hold"/>
                                        <p:tgtEl>
                                          <p:spTgt spid="10240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10240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102403">
                                            <p:txEl>
                                              <p:pRg st="7" end="7"/>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0" fill="hold">
                                          <p:stCondLst>
                                            <p:cond delay="0"/>
                                          </p:stCondLst>
                                        </p:cTn>
                                        <p:tgtEl>
                                          <p:spTgt spid="102403">
                                            <p:txEl>
                                              <p:pRg st="8" end="8"/>
                                            </p:txEl>
                                          </p:spTgt>
                                        </p:tgtEl>
                                        <p:attrNameLst>
                                          <p:attrName>style.visibility</p:attrName>
                                        </p:attrNameLst>
                                      </p:cBhvr>
                                      <p:to>
                                        <p:strVal val="visible"/>
                                      </p:to>
                                    </p:set>
                                    <p:anim calcmode="lin" valueType="num">
                                      <p:cBhvr>
                                        <p:cTn id="74" dur="500" fill="hold"/>
                                        <p:tgtEl>
                                          <p:spTgt spid="102403">
                                            <p:txEl>
                                              <p:pRg st="8" end="8"/>
                                            </p:txEl>
                                          </p:spTgt>
                                        </p:tgtEl>
                                        <p:attrNameLst>
                                          <p:attrName>ppt_w</p:attrName>
                                        </p:attrNameLst>
                                      </p:cBhvr>
                                      <p:tavLst>
                                        <p:tav tm="0">
                                          <p:val>
                                            <p:fltVal val="0"/>
                                          </p:val>
                                        </p:tav>
                                        <p:tav tm="100000">
                                          <p:val>
                                            <p:strVal val="#ppt_w"/>
                                          </p:val>
                                        </p:tav>
                                      </p:tavLst>
                                    </p:anim>
                                    <p:anim calcmode="lin" valueType="num">
                                      <p:cBhvr>
                                        <p:cTn id="75" dur="500" fill="hold"/>
                                        <p:tgtEl>
                                          <p:spTgt spid="102403">
                                            <p:txEl>
                                              <p:pRg st="8" end="8"/>
                                            </p:txEl>
                                          </p:spTgt>
                                        </p:tgtEl>
                                        <p:attrNameLst>
                                          <p:attrName>ppt_h</p:attrName>
                                        </p:attrNameLst>
                                      </p:cBhvr>
                                      <p:tavLst>
                                        <p:tav tm="0">
                                          <p:val>
                                            <p:fltVal val="0"/>
                                          </p:val>
                                        </p:tav>
                                        <p:tav tm="100000">
                                          <p:val>
                                            <p:strVal val="#ppt_h"/>
                                          </p:val>
                                        </p:tav>
                                      </p:tavLst>
                                    </p:anim>
                                    <p:animEffect transition="in" filter="fade">
                                      <p:cBhvr>
                                        <p:cTn id="76" dur="500"/>
                                        <p:tgtEl>
                                          <p:spTgt spid="102403">
                                            <p:txEl>
                                              <p:pRg st="8" end="8"/>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0" fill="hold">
                                          <p:stCondLst>
                                            <p:cond delay="0"/>
                                          </p:stCondLst>
                                        </p:cTn>
                                        <p:tgtEl>
                                          <p:spTgt spid="102403">
                                            <p:txEl>
                                              <p:pRg st="9" end="9"/>
                                            </p:txEl>
                                          </p:spTgt>
                                        </p:tgtEl>
                                        <p:attrNameLst>
                                          <p:attrName>style.visibility</p:attrName>
                                        </p:attrNameLst>
                                      </p:cBhvr>
                                      <p:to>
                                        <p:strVal val="visible"/>
                                      </p:to>
                                    </p:set>
                                    <p:anim calcmode="lin" valueType="num">
                                      <p:cBhvr>
                                        <p:cTn id="81" dur="500" fill="hold"/>
                                        <p:tgtEl>
                                          <p:spTgt spid="102403">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102403">
                                            <p:txEl>
                                              <p:pRg st="9" end="9"/>
                                            </p:txEl>
                                          </p:spTgt>
                                        </p:tgtEl>
                                        <p:attrNameLst>
                                          <p:attrName>ppt_h</p:attrName>
                                        </p:attrNameLst>
                                      </p:cBhvr>
                                      <p:tavLst>
                                        <p:tav tm="0">
                                          <p:val>
                                            <p:fltVal val="0"/>
                                          </p:val>
                                        </p:tav>
                                        <p:tav tm="100000">
                                          <p:val>
                                            <p:strVal val="#ppt_h"/>
                                          </p:val>
                                        </p:tav>
                                      </p:tavLst>
                                    </p:anim>
                                    <p:animEffect transition="in" filter="fade">
                                      <p:cBhvr>
                                        <p:cTn id="83" dur="500"/>
                                        <p:tgtEl>
                                          <p:spTgt spid="102403">
                                            <p:txEl>
                                              <p:pRg st="9" end="9"/>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3" presetClass="entr" presetSubtype="0" fill="hold" grpId="0" nodeType="clickEffect">
                                  <p:stCondLst>
                                    <p:cond delay="0"/>
                                  </p:stCondLst>
                                  <p:childTnLst>
                                    <p:set>
                                      <p:cBhvr>
                                        <p:cTn id="87" dur="0" fill="hold">
                                          <p:stCondLst>
                                            <p:cond delay="0"/>
                                          </p:stCondLst>
                                        </p:cTn>
                                        <p:tgtEl>
                                          <p:spTgt spid="102403">
                                            <p:txEl>
                                              <p:pRg st="10" end="10"/>
                                            </p:txEl>
                                          </p:spTgt>
                                        </p:tgtEl>
                                        <p:attrNameLst>
                                          <p:attrName>style.visibility</p:attrName>
                                        </p:attrNameLst>
                                      </p:cBhvr>
                                      <p:to>
                                        <p:strVal val="visible"/>
                                      </p:to>
                                    </p:set>
                                    <p:anim calcmode="lin" valueType="num">
                                      <p:cBhvr>
                                        <p:cTn id="88" dur="500" fill="hold"/>
                                        <p:tgtEl>
                                          <p:spTgt spid="102403">
                                            <p:txEl>
                                              <p:pRg st="10" end="10"/>
                                            </p:txEl>
                                          </p:spTgt>
                                        </p:tgtEl>
                                        <p:attrNameLst>
                                          <p:attrName>ppt_w</p:attrName>
                                        </p:attrNameLst>
                                      </p:cBhvr>
                                      <p:tavLst>
                                        <p:tav tm="0">
                                          <p:val>
                                            <p:fltVal val="0"/>
                                          </p:val>
                                        </p:tav>
                                        <p:tav tm="100000">
                                          <p:val>
                                            <p:strVal val="#ppt_w"/>
                                          </p:val>
                                        </p:tav>
                                      </p:tavLst>
                                    </p:anim>
                                    <p:anim calcmode="lin" valueType="num">
                                      <p:cBhvr>
                                        <p:cTn id="89" dur="500" fill="hold"/>
                                        <p:tgtEl>
                                          <p:spTgt spid="102403">
                                            <p:txEl>
                                              <p:pRg st="10" end="10"/>
                                            </p:txEl>
                                          </p:spTgt>
                                        </p:tgtEl>
                                        <p:attrNameLst>
                                          <p:attrName>ppt_h</p:attrName>
                                        </p:attrNameLst>
                                      </p:cBhvr>
                                      <p:tavLst>
                                        <p:tav tm="0">
                                          <p:val>
                                            <p:fltVal val="0"/>
                                          </p:val>
                                        </p:tav>
                                        <p:tav tm="100000">
                                          <p:val>
                                            <p:strVal val="#ppt_h"/>
                                          </p:val>
                                        </p:tav>
                                      </p:tavLst>
                                    </p:anim>
                                    <p:animEffect transition="in" filter="fade">
                                      <p:cBhvr>
                                        <p:cTn id="90" dur="500"/>
                                        <p:tgtEl>
                                          <p:spTgt spid="102403">
                                            <p:txEl>
                                              <p:pRg st="10" end="1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grpId="0" nodeType="clickEffect">
                                  <p:stCondLst>
                                    <p:cond delay="0"/>
                                  </p:stCondLst>
                                  <p:childTnLst>
                                    <p:set>
                                      <p:cBhvr>
                                        <p:cTn id="94" dur="0" fill="hold">
                                          <p:stCondLst>
                                            <p:cond delay="0"/>
                                          </p:stCondLst>
                                        </p:cTn>
                                        <p:tgtEl>
                                          <p:spTgt spid="102403">
                                            <p:txEl>
                                              <p:pRg st="11" end="11"/>
                                            </p:txEl>
                                          </p:spTgt>
                                        </p:tgtEl>
                                        <p:attrNameLst>
                                          <p:attrName>style.visibility</p:attrName>
                                        </p:attrNameLst>
                                      </p:cBhvr>
                                      <p:to>
                                        <p:strVal val="visible"/>
                                      </p:to>
                                    </p:set>
                                    <p:anim calcmode="lin" valueType="num">
                                      <p:cBhvr>
                                        <p:cTn id="95" dur="500" fill="hold"/>
                                        <p:tgtEl>
                                          <p:spTgt spid="102403">
                                            <p:txEl>
                                              <p:pRg st="11" end="11"/>
                                            </p:txEl>
                                          </p:spTgt>
                                        </p:tgtEl>
                                        <p:attrNameLst>
                                          <p:attrName>ppt_w</p:attrName>
                                        </p:attrNameLst>
                                      </p:cBhvr>
                                      <p:tavLst>
                                        <p:tav tm="0">
                                          <p:val>
                                            <p:fltVal val="0"/>
                                          </p:val>
                                        </p:tav>
                                        <p:tav tm="100000">
                                          <p:val>
                                            <p:strVal val="#ppt_w"/>
                                          </p:val>
                                        </p:tav>
                                      </p:tavLst>
                                    </p:anim>
                                    <p:anim calcmode="lin" valueType="num">
                                      <p:cBhvr>
                                        <p:cTn id="96" dur="500" fill="hold"/>
                                        <p:tgtEl>
                                          <p:spTgt spid="102403">
                                            <p:txEl>
                                              <p:pRg st="11" end="11"/>
                                            </p:txEl>
                                          </p:spTgt>
                                        </p:tgtEl>
                                        <p:attrNameLst>
                                          <p:attrName>ppt_h</p:attrName>
                                        </p:attrNameLst>
                                      </p:cBhvr>
                                      <p:tavLst>
                                        <p:tav tm="0">
                                          <p:val>
                                            <p:fltVal val="0"/>
                                          </p:val>
                                        </p:tav>
                                        <p:tav tm="100000">
                                          <p:val>
                                            <p:strVal val="#ppt_h"/>
                                          </p:val>
                                        </p:tav>
                                      </p:tavLst>
                                    </p:anim>
                                    <p:animEffect transition="in" filter="fade">
                                      <p:cBhvr>
                                        <p:cTn id="97" dur="500"/>
                                        <p:tgtEl>
                                          <p:spTgt spid="102403">
                                            <p:txEl>
                                              <p:pRg st="11" end="1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3" presetClass="entr" presetSubtype="0" fill="hold" grpId="0" nodeType="clickEffect">
                                  <p:stCondLst>
                                    <p:cond delay="0"/>
                                  </p:stCondLst>
                                  <p:childTnLst>
                                    <p:set>
                                      <p:cBhvr>
                                        <p:cTn id="101" dur="0" fill="hold">
                                          <p:stCondLst>
                                            <p:cond delay="0"/>
                                          </p:stCondLst>
                                        </p:cTn>
                                        <p:tgtEl>
                                          <p:spTgt spid="102403">
                                            <p:txEl>
                                              <p:pRg st="12" end="12"/>
                                            </p:txEl>
                                          </p:spTgt>
                                        </p:tgtEl>
                                        <p:attrNameLst>
                                          <p:attrName>style.visibility</p:attrName>
                                        </p:attrNameLst>
                                      </p:cBhvr>
                                      <p:to>
                                        <p:strVal val="visible"/>
                                      </p:to>
                                    </p:set>
                                    <p:anim calcmode="lin" valueType="num">
                                      <p:cBhvr>
                                        <p:cTn id="102" dur="500" fill="hold"/>
                                        <p:tgtEl>
                                          <p:spTgt spid="102403">
                                            <p:txEl>
                                              <p:pRg st="12" end="12"/>
                                            </p:txEl>
                                          </p:spTgt>
                                        </p:tgtEl>
                                        <p:attrNameLst>
                                          <p:attrName>ppt_w</p:attrName>
                                        </p:attrNameLst>
                                      </p:cBhvr>
                                      <p:tavLst>
                                        <p:tav tm="0">
                                          <p:val>
                                            <p:fltVal val="0"/>
                                          </p:val>
                                        </p:tav>
                                        <p:tav tm="100000">
                                          <p:val>
                                            <p:strVal val="#ppt_w"/>
                                          </p:val>
                                        </p:tav>
                                      </p:tavLst>
                                    </p:anim>
                                    <p:anim calcmode="lin" valueType="num">
                                      <p:cBhvr>
                                        <p:cTn id="103" dur="500" fill="hold"/>
                                        <p:tgtEl>
                                          <p:spTgt spid="102403">
                                            <p:txEl>
                                              <p:pRg st="12" end="12"/>
                                            </p:txEl>
                                          </p:spTgt>
                                        </p:tgtEl>
                                        <p:attrNameLst>
                                          <p:attrName>ppt_h</p:attrName>
                                        </p:attrNameLst>
                                      </p:cBhvr>
                                      <p:tavLst>
                                        <p:tav tm="0">
                                          <p:val>
                                            <p:fltVal val="0"/>
                                          </p:val>
                                        </p:tav>
                                        <p:tav tm="100000">
                                          <p:val>
                                            <p:strVal val="#ppt_h"/>
                                          </p:val>
                                        </p:tav>
                                      </p:tavLst>
                                    </p:anim>
                                    <p:animEffect transition="in" filter="fade">
                                      <p:cBhvr>
                                        <p:cTn id="104" dur="500"/>
                                        <p:tgtEl>
                                          <p:spTgt spid="102403">
                                            <p:txEl>
                                              <p:pRg st="12" end="12"/>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3" presetClass="entr" presetSubtype="0" fill="hold" grpId="0" nodeType="clickEffect">
                                  <p:stCondLst>
                                    <p:cond delay="0"/>
                                  </p:stCondLst>
                                  <p:childTnLst>
                                    <p:set>
                                      <p:cBhvr>
                                        <p:cTn id="108" dur="0" fill="hold">
                                          <p:stCondLst>
                                            <p:cond delay="0"/>
                                          </p:stCondLst>
                                        </p:cTn>
                                        <p:tgtEl>
                                          <p:spTgt spid="102403">
                                            <p:txEl>
                                              <p:pRg st="13" end="13"/>
                                            </p:txEl>
                                          </p:spTgt>
                                        </p:tgtEl>
                                        <p:attrNameLst>
                                          <p:attrName>style.visibility</p:attrName>
                                        </p:attrNameLst>
                                      </p:cBhvr>
                                      <p:to>
                                        <p:strVal val="visible"/>
                                      </p:to>
                                    </p:set>
                                    <p:anim calcmode="lin" valueType="num">
                                      <p:cBhvr>
                                        <p:cTn id="109" dur="500" fill="hold"/>
                                        <p:tgtEl>
                                          <p:spTgt spid="102403">
                                            <p:txEl>
                                              <p:pRg st="13" end="13"/>
                                            </p:txEl>
                                          </p:spTgt>
                                        </p:tgtEl>
                                        <p:attrNameLst>
                                          <p:attrName>ppt_w</p:attrName>
                                        </p:attrNameLst>
                                      </p:cBhvr>
                                      <p:tavLst>
                                        <p:tav tm="0">
                                          <p:val>
                                            <p:fltVal val="0"/>
                                          </p:val>
                                        </p:tav>
                                        <p:tav tm="100000">
                                          <p:val>
                                            <p:strVal val="#ppt_w"/>
                                          </p:val>
                                        </p:tav>
                                      </p:tavLst>
                                    </p:anim>
                                    <p:anim calcmode="lin" valueType="num">
                                      <p:cBhvr>
                                        <p:cTn id="110" dur="500" fill="hold"/>
                                        <p:tgtEl>
                                          <p:spTgt spid="102403">
                                            <p:txEl>
                                              <p:pRg st="13" end="13"/>
                                            </p:txEl>
                                          </p:spTgt>
                                        </p:tgtEl>
                                        <p:attrNameLst>
                                          <p:attrName>ppt_h</p:attrName>
                                        </p:attrNameLst>
                                      </p:cBhvr>
                                      <p:tavLst>
                                        <p:tav tm="0">
                                          <p:val>
                                            <p:fltVal val="0"/>
                                          </p:val>
                                        </p:tav>
                                        <p:tav tm="100000">
                                          <p:val>
                                            <p:strVal val="#ppt_h"/>
                                          </p:val>
                                        </p:tav>
                                      </p:tavLst>
                                    </p:anim>
                                    <p:animEffect transition="in" filter="fade">
                                      <p:cBhvr>
                                        <p:cTn id="111" dur="500"/>
                                        <p:tgtEl>
                                          <p:spTgt spid="102403">
                                            <p:txEl>
                                              <p:pRg st="13" end="13"/>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53" presetClass="entr" presetSubtype="0" fill="hold" grpId="0" nodeType="clickEffect">
                                  <p:stCondLst>
                                    <p:cond delay="0"/>
                                  </p:stCondLst>
                                  <p:childTnLst>
                                    <p:set>
                                      <p:cBhvr>
                                        <p:cTn id="115" dur="0" fill="hold">
                                          <p:stCondLst>
                                            <p:cond delay="0"/>
                                          </p:stCondLst>
                                        </p:cTn>
                                        <p:tgtEl>
                                          <p:spTgt spid="102403">
                                            <p:txEl>
                                              <p:pRg st="14" end="14"/>
                                            </p:txEl>
                                          </p:spTgt>
                                        </p:tgtEl>
                                        <p:attrNameLst>
                                          <p:attrName>style.visibility</p:attrName>
                                        </p:attrNameLst>
                                      </p:cBhvr>
                                      <p:to>
                                        <p:strVal val="visible"/>
                                      </p:to>
                                    </p:set>
                                    <p:anim calcmode="lin" valueType="num">
                                      <p:cBhvr>
                                        <p:cTn id="116" dur="500" fill="hold"/>
                                        <p:tgtEl>
                                          <p:spTgt spid="102403">
                                            <p:txEl>
                                              <p:pRg st="14" end="14"/>
                                            </p:txEl>
                                          </p:spTgt>
                                        </p:tgtEl>
                                        <p:attrNameLst>
                                          <p:attrName>ppt_w</p:attrName>
                                        </p:attrNameLst>
                                      </p:cBhvr>
                                      <p:tavLst>
                                        <p:tav tm="0">
                                          <p:val>
                                            <p:fltVal val="0"/>
                                          </p:val>
                                        </p:tav>
                                        <p:tav tm="100000">
                                          <p:val>
                                            <p:strVal val="#ppt_w"/>
                                          </p:val>
                                        </p:tav>
                                      </p:tavLst>
                                    </p:anim>
                                    <p:anim calcmode="lin" valueType="num">
                                      <p:cBhvr>
                                        <p:cTn id="117" dur="500" fill="hold"/>
                                        <p:tgtEl>
                                          <p:spTgt spid="102403">
                                            <p:txEl>
                                              <p:pRg st="14" end="14"/>
                                            </p:txEl>
                                          </p:spTgt>
                                        </p:tgtEl>
                                        <p:attrNameLst>
                                          <p:attrName>ppt_h</p:attrName>
                                        </p:attrNameLst>
                                      </p:cBhvr>
                                      <p:tavLst>
                                        <p:tav tm="0">
                                          <p:val>
                                            <p:fltVal val="0"/>
                                          </p:val>
                                        </p:tav>
                                        <p:tav tm="100000">
                                          <p:val>
                                            <p:strVal val="#ppt_h"/>
                                          </p:val>
                                        </p:tav>
                                      </p:tavLst>
                                    </p:anim>
                                    <p:animEffect transition="in" filter="fade">
                                      <p:cBhvr>
                                        <p:cTn id="118" dur="500"/>
                                        <p:tgtEl>
                                          <p:spTgt spid="102403">
                                            <p:txEl>
                                              <p:pRg st="14" end="14"/>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53" presetClass="entr" presetSubtype="0" fill="hold" grpId="0" nodeType="clickEffect">
                                  <p:stCondLst>
                                    <p:cond delay="0"/>
                                  </p:stCondLst>
                                  <p:childTnLst>
                                    <p:set>
                                      <p:cBhvr>
                                        <p:cTn id="122" dur="0" fill="hold">
                                          <p:stCondLst>
                                            <p:cond delay="0"/>
                                          </p:stCondLst>
                                        </p:cTn>
                                        <p:tgtEl>
                                          <p:spTgt spid="102403">
                                            <p:txEl>
                                              <p:pRg st="15" end="15"/>
                                            </p:txEl>
                                          </p:spTgt>
                                        </p:tgtEl>
                                        <p:attrNameLst>
                                          <p:attrName>style.visibility</p:attrName>
                                        </p:attrNameLst>
                                      </p:cBhvr>
                                      <p:to>
                                        <p:strVal val="visible"/>
                                      </p:to>
                                    </p:set>
                                    <p:anim calcmode="lin" valueType="num">
                                      <p:cBhvr>
                                        <p:cTn id="123" dur="500" fill="hold"/>
                                        <p:tgtEl>
                                          <p:spTgt spid="102403">
                                            <p:txEl>
                                              <p:pRg st="15" end="15"/>
                                            </p:txEl>
                                          </p:spTgt>
                                        </p:tgtEl>
                                        <p:attrNameLst>
                                          <p:attrName>ppt_w</p:attrName>
                                        </p:attrNameLst>
                                      </p:cBhvr>
                                      <p:tavLst>
                                        <p:tav tm="0">
                                          <p:val>
                                            <p:fltVal val="0"/>
                                          </p:val>
                                        </p:tav>
                                        <p:tav tm="100000">
                                          <p:val>
                                            <p:strVal val="#ppt_w"/>
                                          </p:val>
                                        </p:tav>
                                      </p:tavLst>
                                    </p:anim>
                                    <p:anim calcmode="lin" valueType="num">
                                      <p:cBhvr>
                                        <p:cTn id="124" dur="500" fill="hold"/>
                                        <p:tgtEl>
                                          <p:spTgt spid="102403">
                                            <p:txEl>
                                              <p:pRg st="15" end="15"/>
                                            </p:txEl>
                                          </p:spTgt>
                                        </p:tgtEl>
                                        <p:attrNameLst>
                                          <p:attrName>ppt_h</p:attrName>
                                        </p:attrNameLst>
                                      </p:cBhvr>
                                      <p:tavLst>
                                        <p:tav tm="0">
                                          <p:val>
                                            <p:fltVal val="0"/>
                                          </p:val>
                                        </p:tav>
                                        <p:tav tm="100000">
                                          <p:val>
                                            <p:strVal val="#ppt_h"/>
                                          </p:val>
                                        </p:tav>
                                      </p:tavLst>
                                    </p:anim>
                                    <p:animEffect transition="in" filter="fade">
                                      <p:cBhvr>
                                        <p:cTn id="125" dur="500"/>
                                        <p:tgtEl>
                                          <p:spTgt spid="10240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r>
              <a:rPr lang="en-US" altLang="zh-CN" sz="6600" b="1" dirty="0">
                <a:ea typeface="黑体" pitchFamily="49" charset="-122"/>
              </a:rPr>
              <a:t>   </a:t>
            </a:r>
            <a:endParaRPr lang="en-US" altLang="zh-CN" sz="4000" b="1" dirty="0">
              <a:solidFill>
                <a:schemeClr val="tx1"/>
              </a:solidFill>
              <a:ea typeface="黑体" pitchFamily="49" charset="-122"/>
            </a:endParaRPr>
          </a:p>
        </p:txBody>
      </p:sp>
      <p:sp>
        <p:nvSpPr>
          <p:cNvPr id="106499" name="Rectangle 3"/>
          <p:cNvSpPr>
            <a:spLocks noGrp="1" noRot="1" noChangeArrowheads="1"/>
          </p:cNvSpPr>
          <p:nvPr>
            <p:ph idx="1"/>
          </p:nvPr>
        </p:nvSpPr>
        <p:spPr/>
        <p:txBody>
          <a:bodyPr/>
          <a:lstStyle/>
          <a:p>
            <a:pPr>
              <a:lnSpc>
                <a:spcPct val="90000"/>
              </a:lnSpc>
            </a:pPr>
            <a:r>
              <a:rPr lang="zh-CN" altLang="en-US" sz="2000" b="1" dirty="0">
                <a:latin typeface="宋体" pitchFamily="2" charset="-122"/>
              </a:rPr>
              <a:t>（三）完善人民代表大会制度</a:t>
            </a:r>
          </a:p>
          <a:p>
            <a:pPr>
              <a:lnSpc>
                <a:spcPct val="90000"/>
              </a:lnSpc>
            </a:pPr>
            <a:r>
              <a:rPr lang="zh-CN" altLang="en-US" sz="2000" b="1" dirty="0">
                <a:latin typeface="宋体" pitchFamily="2" charset="-122"/>
              </a:rPr>
              <a:t>党的十七大报告</a:t>
            </a:r>
          </a:p>
          <a:p>
            <a:pPr>
              <a:lnSpc>
                <a:spcPct val="90000"/>
              </a:lnSpc>
            </a:pPr>
            <a:r>
              <a:rPr lang="zh-CN" altLang="en-US" sz="2000" b="1" dirty="0">
                <a:latin typeface="宋体" pitchFamily="2" charset="-122"/>
              </a:rPr>
              <a:t>支持人民代表大会依法履行职能，</a:t>
            </a:r>
          </a:p>
          <a:p>
            <a:pPr>
              <a:lnSpc>
                <a:spcPct val="90000"/>
              </a:lnSpc>
            </a:pPr>
            <a:r>
              <a:rPr lang="zh-CN" altLang="en-US" sz="2000" b="1" dirty="0">
                <a:latin typeface="宋体" pitchFamily="2" charset="-122"/>
              </a:rPr>
              <a:t>善于使党的主张通过法定程序成为国家意志；</a:t>
            </a:r>
          </a:p>
          <a:p>
            <a:pPr>
              <a:lnSpc>
                <a:spcPct val="90000"/>
              </a:lnSpc>
            </a:pPr>
            <a:r>
              <a:rPr lang="zh-CN" altLang="en-US" sz="2000" b="1" dirty="0">
                <a:latin typeface="宋体" pitchFamily="2" charset="-122"/>
              </a:rPr>
              <a:t>保障人大代表依法行使职权，</a:t>
            </a:r>
          </a:p>
          <a:p>
            <a:pPr>
              <a:lnSpc>
                <a:spcPct val="90000"/>
              </a:lnSpc>
            </a:pPr>
            <a:r>
              <a:rPr lang="zh-CN" altLang="en-US" sz="2000" b="1" dirty="0">
                <a:latin typeface="宋体" pitchFamily="2" charset="-122"/>
              </a:rPr>
              <a:t>密切人大代表同人民的联系，</a:t>
            </a:r>
          </a:p>
          <a:p>
            <a:pPr>
              <a:lnSpc>
                <a:spcPct val="90000"/>
              </a:lnSpc>
            </a:pPr>
            <a:r>
              <a:rPr lang="zh-CN" altLang="en-US" sz="2000" b="1" dirty="0">
                <a:latin typeface="宋体" pitchFamily="2" charset="-122"/>
              </a:rPr>
              <a:t>建议逐步实行城乡按相同人口比例选举人大代表；</a:t>
            </a:r>
          </a:p>
          <a:p>
            <a:pPr>
              <a:lnSpc>
                <a:spcPct val="90000"/>
              </a:lnSpc>
            </a:pPr>
            <a:r>
              <a:rPr lang="zh-CN" altLang="en-US" sz="2000" b="1" dirty="0">
                <a:latin typeface="宋体" pitchFamily="2" charset="-122"/>
              </a:rPr>
              <a:t>加强人大常委会制度建设，</a:t>
            </a:r>
          </a:p>
          <a:p>
            <a:pPr>
              <a:lnSpc>
                <a:spcPct val="90000"/>
              </a:lnSpc>
            </a:pPr>
            <a:r>
              <a:rPr lang="zh-CN" altLang="en-US" sz="2000" b="1" dirty="0">
                <a:latin typeface="宋体" pitchFamily="2" charset="-122"/>
              </a:rPr>
              <a:t>优化组成人员知识结构和年龄结构。 </a:t>
            </a:r>
          </a:p>
          <a:p>
            <a:pPr>
              <a:lnSpc>
                <a:spcPct val="90000"/>
              </a:lnSpc>
            </a:pPr>
            <a:r>
              <a:rPr lang="zh-CN" altLang="en-US" sz="2000" b="1" dirty="0">
                <a:latin typeface="宋体" pitchFamily="2" charset="-122"/>
              </a:rPr>
              <a:t> </a:t>
            </a:r>
            <a:r>
              <a:rPr lang="en-US" altLang="zh-CN" sz="2000" b="1" dirty="0">
                <a:latin typeface="宋体" pitchFamily="2" charset="-122"/>
              </a:rPr>
              <a:t>2007</a:t>
            </a:r>
            <a:r>
              <a:rPr lang="zh-CN" altLang="en-US" sz="2000" b="1" dirty="0">
                <a:latin typeface="宋体" pitchFamily="2" charset="-122"/>
              </a:rPr>
              <a:t>年</a:t>
            </a:r>
            <a:r>
              <a:rPr lang="en-US" altLang="zh-CN" sz="2000" b="1" dirty="0">
                <a:latin typeface="宋体" pitchFamily="2" charset="-122"/>
              </a:rPr>
              <a:t>10</a:t>
            </a:r>
            <a:r>
              <a:rPr lang="zh-CN" altLang="en-US" sz="2000" b="1" dirty="0">
                <a:latin typeface="宋体" pitchFamily="2" charset="-122"/>
              </a:rPr>
              <a:t>月</a:t>
            </a:r>
            <a:r>
              <a:rPr lang="en-US" altLang="zh-CN" sz="2000" b="1" dirty="0">
                <a:latin typeface="宋体" pitchFamily="2" charset="-122"/>
              </a:rPr>
              <a:t>24</a:t>
            </a:r>
            <a:r>
              <a:rPr lang="zh-CN" altLang="en-US" sz="2000" b="1" dirty="0">
                <a:latin typeface="宋体" pitchFamily="2" charset="-122"/>
              </a:rPr>
              <a:t>日 新华社 </a:t>
            </a:r>
          </a:p>
          <a:p>
            <a:pPr>
              <a:lnSpc>
                <a:spcPct val="90000"/>
              </a:lnSpc>
            </a:pPr>
            <a:r>
              <a:rPr lang="zh-CN" altLang="en-US" sz="2000" b="1" dirty="0">
                <a:latin typeface="宋体" pitchFamily="2" charset="-122"/>
              </a:rPr>
              <a:t>总结：人民代表大会制度为依法管理国家的各项事务提供了法治保障，坚持和完善人民代表大会制度是建设和谐社会的根本制度基础和政治保障</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06498"/>
                                        </p:tgtEl>
                                        <p:attrNameLst>
                                          <p:attrName>style.visibility</p:attrName>
                                        </p:attrNameLst>
                                      </p:cBhvr>
                                      <p:to>
                                        <p:strVal val="visible"/>
                                      </p:to>
                                    </p:set>
                                    <p:animEffect transition="in" filter="fade">
                                      <p:cBhvr>
                                        <p:cTn id="7" dur="767" decel="100000"/>
                                        <p:tgtEl>
                                          <p:spTgt spid="106498"/>
                                        </p:tgtEl>
                                      </p:cBhvr>
                                    </p:animEffect>
                                    <p:animScale>
                                      <p:cBhvr>
                                        <p:cTn id="8" dur="767" decel="100000"/>
                                        <p:tgtEl>
                                          <p:spTgt spid="106498"/>
                                        </p:tgtEl>
                                      </p:cBhvr>
                                      <p:from x="10000" y="10000"/>
                                      <p:to x="200000" y="450000"/>
                                    </p:animScale>
                                    <p:animScale>
                                      <p:cBhvr>
                                        <p:cTn id="9" dur="1228" accel="100000" fill="hold">
                                          <p:stCondLst>
                                            <p:cond delay="767"/>
                                          </p:stCondLst>
                                        </p:cTn>
                                        <p:tgtEl>
                                          <p:spTgt spid="106498"/>
                                        </p:tgtEl>
                                      </p:cBhvr>
                                      <p:from x="200000" y="450000"/>
                                      <p:to x="100000" y="100000"/>
                                    </p:animScale>
                                    <p:set>
                                      <p:cBhvr>
                                        <p:cTn id="10" dur="767" fill="hold"/>
                                        <p:tgtEl>
                                          <p:spTgt spid="106498"/>
                                        </p:tgtEl>
                                        <p:attrNameLst>
                                          <p:attrName>ppt_x</p:attrName>
                                        </p:attrNameLst>
                                      </p:cBhvr>
                                      <p:to>
                                        <p:strVal val="(0.5)"/>
                                      </p:to>
                                    </p:set>
                                    <p:anim from="(0.5)" to="(#ppt_x)" calcmode="lin" valueType="num">
                                      <p:cBhvr>
                                        <p:cTn id="11" dur="1228" accel="100000" fill="hold">
                                          <p:stCondLst>
                                            <p:cond delay="767"/>
                                          </p:stCondLst>
                                        </p:cTn>
                                        <p:tgtEl>
                                          <p:spTgt spid="106498"/>
                                        </p:tgtEl>
                                        <p:attrNameLst>
                                          <p:attrName>ppt_x</p:attrName>
                                        </p:attrNameLst>
                                      </p:cBhvr>
                                    </p:anim>
                                    <p:set>
                                      <p:cBhvr>
                                        <p:cTn id="12" dur="767" fill="hold"/>
                                        <p:tgtEl>
                                          <p:spTgt spid="106498"/>
                                        </p:tgtEl>
                                        <p:attrNameLst>
                                          <p:attrName>ppt_y</p:attrName>
                                        </p:attrNameLst>
                                      </p:cBhvr>
                                      <p:to>
                                        <p:strVal val="(#ppt_y+0.4)"/>
                                      </p:to>
                                    </p:set>
                                    <p:anim from="(#ppt_y+0.4)" to="(#ppt_y)" calcmode="lin" valueType="num">
                                      <p:cBhvr>
                                        <p:cTn id="13" dur="1228" accel="100000" fill="hold">
                                          <p:stCondLst>
                                            <p:cond delay="767"/>
                                          </p:stCondLst>
                                        </p:cTn>
                                        <p:tgtEl>
                                          <p:spTgt spid="106498"/>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06499">
                                            <p:txEl>
                                              <p:pRg st="0" end="0"/>
                                            </p:txEl>
                                          </p:spTgt>
                                        </p:tgtEl>
                                        <p:attrNameLst>
                                          <p:attrName>style.visibility</p:attrName>
                                        </p:attrNameLst>
                                      </p:cBhvr>
                                      <p:to>
                                        <p:strVal val="visible"/>
                                      </p:to>
                                    </p:set>
                                    <p:anim calcmode="lin" valueType="num">
                                      <p:cBhvr>
                                        <p:cTn id="18" dur="500" fill="hold"/>
                                        <p:tgtEl>
                                          <p:spTgt spid="106499">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06499">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0649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06499">
                                            <p:txEl>
                                              <p:pRg st="1" end="1"/>
                                            </p:txEl>
                                          </p:spTgt>
                                        </p:tgtEl>
                                        <p:attrNameLst>
                                          <p:attrName>style.visibility</p:attrName>
                                        </p:attrNameLst>
                                      </p:cBhvr>
                                      <p:to>
                                        <p:strVal val="visible"/>
                                      </p:to>
                                    </p:set>
                                    <p:anim calcmode="lin" valueType="num">
                                      <p:cBhvr>
                                        <p:cTn id="25" dur="500" fill="hold"/>
                                        <p:tgtEl>
                                          <p:spTgt spid="106499">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06499">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0649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06499">
                                            <p:txEl>
                                              <p:pRg st="2" end="2"/>
                                            </p:txEl>
                                          </p:spTgt>
                                        </p:tgtEl>
                                        <p:attrNameLst>
                                          <p:attrName>style.visibility</p:attrName>
                                        </p:attrNameLst>
                                      </p:cBhvr>
                                      <p:to>
                                        <p:strVal val="visible"/>
                                      </p:to>
                                    </p:set>
                                    <p:anim calcmode="lin" valueType="num">
                                      <p:cBhvr>
                                        <p:cTn id="32" dur="500" fill="hold"/>
                                        <p:tgtEl>
                                          <p:spTgt spid="106499">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06499">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06499">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06499">
                                            <p:txEl>
                                              <p:pRg st="3" end="3"/>
                                            </p:txEl>
                                          </p:spTgt>
                                        </p:tgtEl>
                                        <p:attrNameLst>
                                          <p:attrName>style.visibility</p:attrName>
                                        </p:attrNameLst>
                                      </p:cBhvr>
                                      <p:to>
                                        <p:strVal val="visible"/>
                                      </p:to>
                                    </p:set>
                                    <p:anim calcmode="lin" valueType="num">
                                      <p:cBhvr>
                                        <p:cTn id="39" dur="500" fill="hold"/>
                                        <p:tgtEl>
                                          <p:spTgt spid="106499">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06499">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06499">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106499">
                                            <p:txEl>
                                              <p:pRg st="4" end="4"/>
                                            </p:txEl>
                                          </p:spTgt>
                                        </p:tgtEl>
                                        <p:attrNameLst>
                                          <p:attrName>style.visibility</p:attrName>
                                        </p:attrNameLst>
                                      </p:cBhvr>
                                      <p:to>
                                        <p:strVal val="visible"/>
                                      </p:to>
                                    </p:set>
                                    <p:anim calcmode="lin" valueType="num">
                                      <p:cBhvr>
                                        <p:cTn id="46" dur="500" fill="hold"/>
                                        <p:tgtEl>
                                          <p:spTgt spid="106499">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06499">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06499">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106499">
                                            <p:txEl>
                                              <p:pRg st="5" end="5"/>
                                            </p:txEl>
                                          </p:spTgt>
                                        </p:tgtEl>
                                        <p:attrNameLst>
                                          <p:attrName>style.visibility</p:attrName>
                                        </p:attrNameLst>
                                      </p:cBhvr>
                                      <p:to>
                                        <p:strVal val="visible"/>
                                      </p:to>
                                    </p:set>
                                    <p:anim calcmode="lin" valueType="num">
                                      <p:cBhvr>
                                        <p:cTn id="53" dur="500" fill="hold"/>
                                        <p:tgtEl>
                                          <p:spTgt spid="106499">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106499">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106499">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106499">
                                            <p:txEl>
                                              <p:pRg st="6" end="6"/>
                                            </p:txEl>
                                          </p:spTgt>
                                        </p:tgtEl>
                                        <p:attrNameLst>
                                          <p:attrName>style.visibility</p:attrName>
                                        </p:attrNameLst>
                                      </p:cBhvr>
                                      <p:to>
                                        <p:strVal val="visible"/>
                                      </p:to>
                                    </p:set>
                                    <p:anim calcmode="lin" valueType="num">
                                      <p:cBhvr>
                                        <p:cTn id="60" dur="500" fill="hold"/>
                                        <p:tgtEl>
                                          <p:spTgt spid="106499">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106499">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106499">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grpId="0" nodeType="clickEffect">
                                  <p:stCondLst>
                                    <p:cond delay="0"/>
                                  </p:stCondLst>
                                  <p:childTnLst>
                                    <p:set>
                                      <p:cBhvr>
                                        <p:cTn id="66" dur="0" fill="hold">
                                          <p:stCondLst>
                                            <p:cond delay="0"/>
                                          </p:stCondLst>
                                        </p:cTn>
                                        <p:tgtEl>
                                          <p:spTgt spid="106499">
                                            <p:txEl>
                                              <p:pRg st="7" end="7"/>
                                            </p:txEl>
                                          </p:spTgt>
                                        </p:tgtEl>
                                        <p:attrNameLst>
                                          <p:attrName>style.visibility</p:attrName>
                                        </p:attrNameLst>
                                      </p:cBhvr>
                                      <p:to>
                                        <p:strVal val="visible"/>
                                      </p:to>
                                    </p:set>
                                    <p:anim calcmode="lin" valueType="num">
                                      <p:cBhvr>
                                        <p:cTn id="67" dur="500" fill="hold"/>
                                        <p:tgtEl>
                                          <p:spTgt spid="106499">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106499">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106499">
                                            <p:txEl>
                                              <p:pRg st="7" end="7"/>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0" fill="hold">
                                          <p:stCondLst>
                                            <p:cond delay="0"/>
                                          </p:stCondLst>
                                        </p:cTn>
                                        <p:tgtEl>
                                          <p:spTgt spid="106499">
                                            <p:txEl>
                                              <p:pRg st="8" end="8"/>
                                            </p:txEl>
                                          </p:spTgt>
                                        </p:tgtEl>
                                        <p:attrNameLst>
                                          <p:attrName>style.visibility</p:attrName>
                                        </p:attrNameLst>
                                      </p:cBhvr>
                                      <p:to>
                                        <p:strVal val="visible"/>
                                      </p:to>
                                    </p:set>
                                    <p:anim calcmode="lin" valueType="num">
                                      <p:cBhvr>
                                        <p:cTn id="74" dur="500" fill="hold"/>
                                        <p:tgtEl>
                                          <p:spTgt spid="106499">
                                            <p:txEl>
                                              <p:pRg st="8" end="8"/>
                                            </p:txEl>
                                          </p:spTgt>
                                        </p:tgtEl>
                                        <p:attrNameLst>
                                          <p:attrName>ppt_w</p:attrName>
                                        </p:attrNameLst>
                                      </p:cBhvr>
                                      <p:tavLst>
                                        <p:tav tm="0">
                                          <p:val>
                                            <p:fltVal val="0"/>
                                          </p:val>
                                        </p:tav>
                                        <p:tav tm="100000">
                                          <p:val>
                                            <p:strVal val="#ppt_w"/>
                                          </p:val>
                                        </p:tav>
                                      </p:tavLst>
                                    </p:anim>
                                    <p:anim calcmode="lin" valueType="num">
                                      <p:cBhvr>
                                        <p:cTn id="75" dur="500" fill="hold"/>
                                        <p:tgtEl>
                                          <p:spTgt spid="106499">
                                            <p:txEl>
                                              <p:pRg st="8" end="8"/>
                                            </p:txEl>
                                          </p:spTgt>
                                        </p:tgtEl>
                                        <p:attrNameLst>
                                          <p:attrName>ppt_h</p:attrName>
                                        </p:attrNameLst>
                                      </p:cBhvr>
                                      <p:tavLst>
                                        <p:tav tm="0">
                                          <p:val>
                                            <p:fltVal val="0"/>
                                          </p:val>
                                        </p:tav>
                                        <p:tav tm="100000">
                                          <p:val>
                                            <p:strVal val="#ppt_h"/>
                                          </p:val>
                                        </p:tav>
                                      </p:tavLst>
                                    </p:anim>
                                    <p:animEffect transition="in" filter="fade">
                                      <p:cBhvr>
                                        <p:cTn id="76" dur="500"/>
                                        <p:tgtEl>
                                          <p:spTgt spid="106499">
                                            <p:txEl>
                                              <p:pRg st="8" end="8"/>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0" fill="hold">
                                          <p:stCondLst>
                                            <p:cond delay="0"/>
                                          </p:stCondLst>
                                        </p:cTn>
                                        <p:tgtEl>
                                          <p:spTgt spid="106499">
                                            <p:txEl>
                                              <p:pRg st="9" end="9"/>
                                            </p:txEl>
                                          </p:spTgt>
                                        </p:tgtEl>
                                        <p:attrNameLst>
                                          <p:attrName>style.visibility</p:attrName>
                                        </p:attrNameLst>
                                      </p:cBhvr>
                                      <p:to>
                                        <p:strVal val="visible"/>
                                      </p:to>
                                    </p:set>
                                    <p:anim calcmode="lin" valueType="num">
                                      <p:cBhvr>
                                        <p:cTn id="81" dur="500" fill="hold"/>
                                        <p:tgtEl>
                                          <p:spTgt spid="106499">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106499">
                                            <p:txEl>
                                              <p:pRg st="9" end="9"/>
                                            </p:txEl>
                                          </p:spTgt>
                                        </p:tgtEl>
                                        <p:attrNameLst>
                                          <p:attrName>ppt_h</p:attrName>
                                        </p:attrNameLst>
                                      </p:cBhvr>
                                      <p:tavLst>
                                        <p:tav tm="0">
                                          <p:val>
                                            <p:fltVal val="0"/>
                                          </p:val>
                                        </p:tav>
                                        <p:tav tm="100000">
                                          <p:val>
                                            <p:strVal val="#ppt_h"/>
                                          </p:val>
                                        </p:tav>
                                      </p:tavLst>
                                    </p:anim>
                                    <p:animEffect transition="in" filter="fade">
                                      <p:cBhvr>
                                        <p:cTn id="83" dur="500"/>
                                        <p:tgtEl>
                                          <p:spTgt spid="106499">
                                            <p:txEl>
                                              <p:pRg st="9" end="9"/>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3" presetClass="entr" presetSubtype="0" fill="hold" grpId="0" nodeType="clickEffect">
                                  <p:stCondLst>
                                    <p:cond delay="0"/>
                                  </p:stCondLst>
                                  <p:childTnLst>
                                    <p:set>
                                      <p:cBhvr>
                                        <p:cTn id="87" dur="0" fill="hold">
                                          <p:stCondLst>
                                            <p:cond delay="0"/>
                                          </p:stCondLst>
                                        </p:cTn>
                                        <p:tgtEl>
                                          <p:spTgt spid="106499">
                                            <p:txEl>
                                              <p:pRg st="10" end="10"/>
                                            </p:txEl>
                                          </p:spTgt>
                                        </p:tgtEl>
                                        <p:attrNameLst>
                                          <p:attrName>style.visibility</p:attrName>
                                        </p:attrNameLst>
                                      </p:cBhvr>
                                      <p:to>
                                        <p:strVal val="visible"/>
                                      </p:to>
                                    </p:set>
                                    <p:anim calcmode="lin" valueType="num">
                                      <p:cBhvr>
                                        <p:cTn id="88" dur="500" fill="hold"/>
                                        <p:tgtEl>
                                          <p:spTgt spid="106499">
                                            <p:txEl>
                                              <p:pRg st="10" end="10"/>
                                            </p:txEl>
                                          </p:spTgt>
                                        </p:tgtEl>
                                        <p:attrNameLst>
                                          <p:attrName>ppt_w</p:attrName>
                                        </p:attrNameLst>
                                      </p:cBhvr>
                                      <p:tavLst>
                                        <p:tav tm="0">
                                          <p:val>
                                            <p:fltVal val="0"/>
                                          </p:val>
                                        </p:tav>
                                        <p:tav tm="100000">
                                          <p:val>
                                            <p:strVal val="#ppt_w"/>
                                          </p:val>
                                        </p:tav>
                                      </p:tavLst>
                                    </p:anim>
                                    <p:anim calcmode="lin" valueType="num">
                                      <p:cBhvr>
                                        <p:cTn id="89" dur="500" fill="hold"/>
                                        <p:tgtEl>
                                          <p:spTgt spid="106499">
                                            <p:txEl>
                                              <p:pRg st="10" end="10"/>
                                            </p:txEl>
                                          </p:spTgt>
                                        </p:tgtEl>
                                        <p:attrNameLst>
                                          <p:attrName>ppt_h</p:attrName>
                                        </p:attrNameLst>
                                      </p:cBhvr>
                                      <p:tavLst>
                                        <p:tav tm="0">
                                          <p:val>
                                            <p:fltVal val="0"/>
                                          </p:val>
                                        </p:tav>
                                        <p:tav tm="100000">
                                          <p:val>
                                            <p:strVal val="#ppt_h"/>
                                          </p:val>
                                        </p:tav>
                                      </p:tavLst>
                                    </p:anim>
                                    <p:animEffect transition="in" filter="fade">
                                      <p:cBhvr>
                                        <p:cTn id="90" dur="500"/>
                                        <p:tgtEl>
                                          <p:spTgt spid="1064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499"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r>
              <a:rPr lang="zh-CN" altLang="en-US" sz="3200" b="1" dirty="0">
                <a:ea typeface="黑体" pitchFamily="49" charset="-122"/>
              </a:rPr>
              <a:t>二、</a:t>
            </a:r>
            <a:r>
              <a:rPr lang="zh-CN" altLang="en-US" sz="3200" b="1" dirty="0">
                <a:solidFill>
                  <a:schemeClr val="tx1"/>
                </a:solidFill>
                <a:ea typeface="黑体" pitchFamily="49" charset="-122"/>
              </a:rPr>
              <a:t>政治体制改革的主要任务和基本原则</a:t>
            </a:r>
          </a:p>
        </p:txBody>
      </p:sp>
      <p:sp>
        <p:nvSpPr>
          <p:cNvPr id="113667" name="Rectangle 3"/>
          <p:cNvSpPr>
            <a:spLocks noGrp="1" noRot="1" noChangeArrowheads="1"/>
          </p:cNvSpPr>
          <p:nvPr>
            <p:ph idx="1"/>
          </p:nvPr>
        </p:nvSpPr>
        <p:spPr/>
        <p:txBody>
          <a:bodyPr/>
          <a:lstStyle/>
          <a:p>
            <a:pPr marL="381000" indent="-381000">
              <a:lnSpc>
                <a:spcPct val="80000"/>
              </a:lnSpc>
            </a:pPr>
            <a:r>
              <a:rPr lang="zh-CN" altLang="en-US" sz="2000" b="1" dirty="0"/>
              <a:t>主要任务：</a:t>
            </a:r>
          </a:p>
          <a:p>
            <a:pPr marL="381000" indent="-381000">
              <a:lnSpc>
                <a:spcPct val="80000"/>
              </a:lnSpc>
              <a:buFont typeface="Wingdings" pitchFamily="2" charset="2"/>
              <a:buAutoNum type="circleNumDbPlain"/>
            </a:pPr>
            <a:r>
              <a:rPr lang="zh-CN" altLang="en-US" sz="2000" b="1" dirty="0"/>
              <a:t>健全民主制度，丰富民主形式，拓宽民主渠道，</a:t>
            </a:r>
          </a:p>
          <a:p>
            <a:pPr marL="381000" indent="-381000">
              <a:lnSpc>
                <a:spcPct val="80000"/>
              </a:lnSpc>
              <a:buFont typeface="Wingdings" pitchFamily="2" charset="2"/>
              <a:buAutoNum type="circleNumDbPlain"/>
            </a:pPr>
            <a:r>
              <a:rPr lang="zh-CN" altLang="en-US" sz="2000" b="1" dirty="0"/>
              <a:t>依法实行民主选举、民主决策、民主管理、民主监督，</a:t>
            </a:r>
          </a:p>
          <a:p>
            <a:pPr marL="381000" indent="-381000">
              <a:lnSpc>
                <a:spcPct val="80000"/>
              </a:lnSpc>
              <a:buFont typeface="Wingdings" pitchFamily="2" charset="2"/>
              <a:buAutoNum type="circleNumDbPlain"/>
            </a:pPr>
            <a:r>
              <a:rPr lang="zh-CN" altLang="en-US" sz="2000" b="1" dirty="0"/>
              <a:t>保障人民的知情权、参与权、表达权、监督权，</a:t>
            </a:r>
          </a:p>
          <a:p>
            <a:pPr marL="381000" indent="-381000">
              <a:lnSpc>
                <a:spcPct val="80000"/>
              </a:lnSpc>
              <a:buFont typeface="Wingdings" pitchFamily="2" charset="2"/>
              <a:buAutoNum type="circleNumDbPlain"/>
            </a:pPr>
            <a:r>
              <a:rPr lang="zh-CN" altLang="en-US" sz="2000" b="1" dirty="0"/>
              <a:t>实现社会主义民主政治制度化、规范化、程序化，</a:t>
            </a:r>
          </a:p>
          <a:p>
            <a:pPr marL="381000" indent="-381000">
              <a:lnSpc>
                <a:spcPct val="80000"/>
              </a:lnSpc>
              <a:buFont typeface="Wingdings" pitchFamily="2" charset="2"/>
              <a:buAutoNum type="circleNumDbPlain"/>
            </a:pPr>
            <a:r>
              <a:rPr lang="zh-CN" altLang="en-US" sz="2000" b="1" dirty="0"/>
              <a:t>巩固人民当家作主的政治地位</a:t>
            </a:r>
          </a:p>
          <a:p>
            <a:pPr marL="381000" indent="-381000">
              <a:lnSpc>
                <a:spcPct val="80000"/>
              </a:lnSpc>
            </a:pPr>
            <a:r>
              <a:rPr lang="zh-CN" altLang="en-US" sz="2000" b="1" dirty="0">
                <a:ea typeface="黑体" pitchFamily="49" charset="-122"/>
              </a:rPr>
              <a:t>基本原则：</a:t>
            </a:r>
          </a:p>
          <a:p>
            <a:pPr marL="381000" indent="-381000">
              <a:lnSpc>
                <a:spcPct val="80000"/>
              </a:lnSpc>
              <a:buFont typeface="Wingdings" pitchFamily="2" charset="2"/>
              <a:buAutoNum type="circleNumDbPlain"/>
            </a:pPr>
            <a:r>
              <a:rPr lang="zh-CN" altLang="en-US" sz="2000" b="1" dirty="0">
                <a:ea typeface="黑体" pitchFamily="49" charset="-122"/>
              </a:rPr>
              <a:t>坚持正确的政治方向（四项基本原则）；</a:t>
            </a:r>
          </a:p>
          <a:p>
            <a:pPr marL="381000" indent="-381000">
              <a:lnSpc>
                <a:spcPct val="80000"/>
              </a:lnSpc>
              <a:buFont typeface="Wingdings" pitchFamily="2" charset="2"/>
              <a:buAutoNum type="circleNumDbPlain"/>
            </a:pPr>
            <a:r>
              <a:rPr lang="zh-CN" altLang="en-US" sz="2000" b="1" dirty="0">
                <a:ea typeface="黑体" pitchFamily="49" charset="-122"/>
              </a:rPr>
              <a:t>从中国国情出发，走自己的路；</a:t>
            </a:r>
          </a:p>
          <a:p>
            <a:pPr marL="381000" indent="-381000">
              <a:lnSpc>
                <a:spcPct val="80000"/>
              </a:lnSpc>
              <a:buFont typeface="Wingdings" pitchFamily="2" charset="2"/>
              <a:buAutoNum type="circleNumDbPlain"/>
            </a:pPr>
            <a:r>
              <a:rPr lang="zh-CN" altLang="en-US" sz="2000" b="1" dirty="0">
                <a:ea typeface="黑体" pitchFamily="49" charset="-122"/>
              </a:rPr>
              <a:t>分步骤、有领导、有秩序进行；</a:t>
            </a:r>
          </a:p>
          <a:p>
            <a:pPr marL="381000" indent="-381000">
              <a:lnSpc>
                <a:spcPct val="80000"/>
              </a:lnSpc>
              <a:buFont typeface="Wingdings" pitchFamily="2" charset="2"/>
              <a:buAutoNum type="circleNumDbPlain"/>
            </a:pPr>
            <a:r>
              <a:rPr lang="zh-CN" altLang="en-US" sz="2000" b="1" dirty="0">
                <a:ea typeface="黑体" pitchFamily="49" charset="-122"/>
              </a:rPr>
              <a:t>政治体制改革必须和经济体制改革、文化体制改革、社会改革相配合。</a:t>
            </a:r>
          </a:p>
          <a:p>
            <a:pPr marL="381000" indent="-381000">
              <a:lnSpc>
                <a:spcPct val="80000"/>
              </a:lnSpc>
              <a:buFont typeface="Wingdings" pitchFamily="2" charset="2"/>
              <a:buAutoNum type="circleNumDbPlain"/>
            </a:pPr>
            <a:endParaRPr lang="zh-CN" altLang="en-US" sz="2000" b="1" dirty="0">
              <a:ea typeface="黑体" pitchFamily="49" charset="-122"/>
            </a:endParaRPr>
          </a:p>
          <a:p>
            <a:pPr marL="381000" indent="-381000">
              <a:lnSpc>
                <a:spcPct val="80000"/>
              </a:lnSpc>
              <a:buFont typeface="Wingdings" pitchFamily="2" charset="2"/>
              <a:buAutoNum type="circleNumDbPlain"/>
            </a:pPr>
            <a:r>
              <a:rPr lang="zh-CN" altLang="en-US" sz="2000" b="1" dirty="0"/>
              <a:t>全国乡镇机构改革进入攻坚阶段</a:t>
            </a:r>
            <a:r>
              <a:rPr lang="zh-CN" altLang="en-US" sz="2000" dirty="0"/>
              <a:t> </a:t>
            </a:r>
            <a:endParaRPr lang="zh-CN" altLang="en-US" sz="2000" b="1" dirty="0">
              <a:ea typeface="黑体" pitchFamily="49" charset="-122"/>
            </a:endParaRPr>
          </a:p>
          <a:p>
            <a:pPr marL="381000" indent="-381000">
              <a:lnSpc>
                <a:spcPct val="80000"/>
              </a:lnSpc>
            </a:pPr>
            <a:endParaRPr lang="en-US" altLang="zh-CN" sz="2000" b="1" dirty="0">
              <a:ea typeface="黑体" pitchFamily="49"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13666"/>
                                        </p:tgtEl>
                                        <p:attrNameLst>
                                          <p:attrName>style.visibility</p:attrName>
                                        </p:attrNameLst>
                                      </p:cBhvr>
                                      <p:to>
                                        <p:strVal val="visible"/>
                                      </p:to>
                                    </p:set>
                                    <p:animEffect transition="in" filter="fade">
                                      <p:cBhvr>
                                        <p:cTn id="7" dur="767" decel="100000"/>
                                        <p:tgtEl>
                                          <p:spTgt spid="113666"/>
                                        </p:tgtEl>
                                      </p:cBhvr>
                                    </p:animEffect>
                                    <p:animScale>
                                      <p:cBhvr>
                                        <p:cTn id="8" dur="767" decel="100000"/>
                                        <p:tgtEl>
                                          <p:spTgt spid="113666"/>
                                        </p:tgtEl>
                                      </p:cBhvr>
                                      <p:from x="10000" y="10000"/>
                                      <p:to x="200000" y="450000"/>
                                    </p:animScale>
                                    <p:animScale>
                                      <p:cBhvr>
                                        <p:cTn id="9" dur="1228" accel="100000" fill="hold">
                                          <p:stCondLst>
                                            <p:cond delay="767"/>
                                          </p:stCondLst>
                                        </p:cTn>
                                        <p:tgtEl>
                                          <p:spTgt spid="113666"/>
                                        </p:tgtEl>
                                      </p:cBhvr>
                                      <p:from x="200000" y="450000"/>
                                      <p:to x="100000" y="100000"/>
                                    </p:animScale>
                                    <p:set>
                                      <p:cBhvr>
                                        <p:cTn id="10" dur="767" fill="hold"/>
                                        <p:tgtEl>
                                          <p:spTgt spid="113666"/>
                                        </p:tgtEl>
                                        <p:attrNameLst>
                                          <p:attrName>ppt_x</p:attrName>
                                        </p:attrNameLst>
                                      </p:cBhvr>
                                      <p:to>
                                        <p:strVal val="(0.5)"/>
                                      </p:to>
                                    </p:set>
                                    <p:anim from="(0.5)" to="(#ppt_x)" calcmode="lin" valueType="num">
                                      <p:cBhvr>
                                        <p:cTn id="11" dur="1228" accel="100000" fill="hold">
                                          <p:stCondLst>
                                            <p:cond delay="767"/>
                                          </p:stCondLst>
                                        </p:cTn>
                                        <p:tgtEl>
                                          <p:spTgt spid="113666"/>
                                        </p:tgtEl>
                                        <p:attrNameLst>
                                          <p:attrName>ppt_x</p:attrName>
                                        </p:attrNameLst>
                                      </p:cBhvr>
                                    </p:anim>
                                    <p:set>
                                      <p:cBhvr>
                                        <p:cTn id="12" dur="767" fill="hold"/>
                                        <p:tgtEl>
                                          <p:spTgt spid="113666"/>
                                        </p:tgtEl>
                                        <p:attrNameLst>
                                          <p:attrName>ppt_y</p:attrName>
                                        </p:attrNameLst>
                                      </p:cBhvr>
                                      <p:to>
                                        <p:strVal val="(#ppt_y+0.4)"/>
                                      </p:to>
                                    </p:set>
                                    <p:anim from="(#ppt_y+0.4)" to="(#ppt_y)" calcmode="lin" valueType="num">
                                      <p:cBhvr>
                                        <p:cTn id="13" dur="1228" accel="100000" fill="hold">
                                          <p:stCondLst>
                                            <p:cond delay="767"/>
                                          </p:stCondLst>
                                        </p:cTn>
                                        <p:tgtEl>
                                          <p:spTgt spid="11366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13667">
                                            <p:txEl>
                                              <p:pRg st="0" end="0"/>
                                            </p:txEl>
                                          </p:spTgt>
                                        </p:tgtEl>
                                        <p:attrNameLst>
                                          <p:attrName>style.visibility</p:attrName>
                                        </p:attrNameLst>
                                      </p:cBhvr>
                                      <p:to>
                                        <p:strVal val="visible"/>
                                      </p:to>
                                    </p:set>
                                    <p:anim calcmode="lin" valueType="num">
                                      <p:cBhvr>
                                        <p:cTn id="18" dur="500" fill="hold"/>
                                        <p:tgtEl>
                                          <p:spTgt spid="11366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1366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1366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13667">
                                            <p:txEl>
                                              <p:pRg st="1" end="1"/>
                                            </p:txEl>
                                          </p:spTgt>
                                        </p:tgtEl>
                                        <p:attrNameLst>
                                          <p:attrName>style.visibility</p:attrName>
                                        </p:attrNameLst>
                                      </p:cBhvr>
                                      <p:to>
                                        <p:strVal val="visible"/>
                                      </p:to>
                                    </p:set>
                                    <p:anim calcmode="lin" valueType="num">
                                      <p:cBhvr>
                                        <p:cTn id="25" dur="500" fill="hold"/>
                                        <p:tgtEl>
                                          <p:spTgt spid="113667">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13667">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1366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13667">
                                            <p:txEl>
                                              <p:pRg st="2" end="2"/>
                                            </p:txEl>
                                          </p:spTgt>
                                        </p:tgtEl>
                                        <p:attrNameLst>
                                          <p:attrName>style.visibility</p:attrName>
                                        </p:attrNameLst>
                                      </p:cBhvr>
                                      <p:to>
                                        <p:strVal val="visible"/>
                                      </p:to>
                                    </p:set>
                                    <p:anim calcmode="lin" valueType="num">
                                      <p:cBhvr>
                                        <p:cTn id="32" dur="500" fill="hold"/>
                                        <p:tgtEl>
                                          <p:spTgt spid="113667">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13667">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13667">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13667">
                                            <p:txEl>
                                              <p:pRg st="3" end="3"/>
                                            </p:txEl>
                                          </p:spTgt>
                                        </p:tgtEl>
                                        <p:attrNameLst>
                                          <p:attrName>style.visibility</p:attrName>
                                        </p:attrNameLst>
                                      </p:cBhvr>
                                      <p:to>
                                        <p:strVal val="visible"/>
                                      </p:to>
                                    </p:set>
                                    <p:anim calcmode="lin" valueType="num">
                                      <p:cBhvr>
                                        <p:cTn id="39" dur="500" fill="hold"/>
                                        <p:tgtEl>
                                          <p:spTgt spid="113667">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13667">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13667">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113667">
                                            <p:txEl>
                                              <p:pRg st="4" end="4"/>
                                            </p:txEl>
                                          </p:spTgt>
                                        </p:tgtEl>
                                        <p:attrNameLst>
                                          <p:attrName>style.visibility</p:attrName>
                                        </p:attrNameLst>
                                      </p:cBhvr>
                                      <p:to>
                                        <p:strVal val="visible"/>
                                      </p:to>
                                    </p:set>
                                    <p:anim calcmode="lin" valueType="num">
                                      <p:cBhvr>
                                        <p:cTn id="46" dur="500" fill="hold"/>
                                        <p:tgtEl>
                                          <p:spTgt spid="113667">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13667">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13667">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113667">
                                            <p:txEl>
                                              <p:pRg st="5" end="5"/>
                                            </p:txEl>
                                          </p:spTgt>
                                        </p:tgtEl>
                                        <p:attrNameLst>
                                          <p:attrName>style.visibility</p:attrName>
                                        </p:attrNameLst>
                                      </p:cBhvr>
                                      <p:to>
                                        <p:strVal val="visible"/>
                                      </p:to>
                                    </p:set>
                                    <p:anim calcmode="lin" valueType="num">
                                      <p:cBhvr>
                                        <p:cTn id="53" dur="500" fill="hold"/>
                                        <p:tgtEl>
                                          <p:spTgt spid="113667">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113667">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113667">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113667">
                                            <p:txEl>
                                              <p:pRg st="6" end="6"/>
                                            </p:txEl>
                                          </p:spTgt>
                                        </p:tgtEl>
                                        <p:attrNameLst>
                                          <p:attrName>style.visibility</p:attrName>
                                        </p:attrNameLst>
                                      </p:cBhvr>
                                      <p:to>
                                        <p:strVal val="visible"/>
                                      </p:to>
                                    </p:set>
                                    <p:anim calcmode="lin" valueType="num">
                                      <p:cBhvr>
                                        <p:cTn id="60" dur="500" fill="hold"/>
                                        <p:tgtEl>
                                          <p:spTgt spid="113667">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113667">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113667">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grpId="0" nodeType="clickEffect">
                                  <p:stCondLst>
                                    <p:cond delay="0"/>
                                  </p:stCondLst>
                                  <p:childTnLst>
                                    <p:set>
                                      <p:cBhvr>
                                        <p:cTn id="66" dur="0" fill="hold">
                                          <p:stCondLst>
                                            <p:cond delay="0"/>
                                          </p:stCondLst>
                                        </p:cTn>
                                        <p:tgtEl>
                                          <p:spTgt spid="113667">
                                            <p:txEl>
                                              <p:pRg st="7" end="7"/>
                                            </p:txEl>
                                          </p:spTgt>
                                        </p:tgtEl>
                                        <p:attrNameLst>
                                          <p:attrName>style.visibility</p:attrName>
                                        </p:attrNameLst>
                                      </p:cBhvr>
                                      <p:to>
                                        <p:strVal val="visible"/>
                                      </p:to>
                                    </p:set>
                                    <p:anim calcmode="lin" valueType="num">
                                      <p:cBhvr>
                                        <p:cTn id="67" dur="500" fill="hold"/>
                                        <p:tgtEl>
                                          <p:spTgt spid="113667">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113667">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113667">
                                            <p:txEl>
                                              <p:pRg st="7" end="7"/>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0" fill="hold" grpId="0" nodeType="clickEffect">
                                  <p:stCondLst>
                                    <p:cond delay="0"/>
                                  </p:stCondLst>
                                  <p:childTnLst>
                                    <p:set>
                                      <p:cBhvr>
                                        <p:cTn id="73" dur="0" fill="hold">
                                          <p:stCondLst>
                                            <p:cond delay="0"/>
                                          </p:stCondLst>
                                        </p:cTn>
                                        <p:tgtEl>
                                          <p:spTgt spid="113667">
                                            <p:txEl>
                                              <p:pRg st="8" end="8"/>
                                            </p:txEl>
                                          </p:spTgt>
                                        </p:tgtEl>
                                        <p:attrNameLst>
                                          <p:attrName>style.visibility</p:attrName>
                                        </p:attrNameLst>
                                      </p:cBhvr>
                                      <p:to>
                                        <p:strVal val="visible"/>
                                      </p:to>
                                    </p:set>
                                    <p:anim calcmode="lin" valueType="num">
                                      <p:cBhvr>
                                        <p:cTn id="74" dur="500" fill="hold"/>
                                        <p:tgtEl>
                                          <p:spTgt spid="113667">
                                            <p:txEl>
                                              <p:pRg st="8" end="8"/>
                                            </p:txEl>
                                          </p:spTgt>
                                        </p:tgtEl>
                                        <p:attrNameLst>
                                          <p:attrName>ppt_w</p:attrName>
                                        </p:attrNameLst>
                                      </p:cBhvr>
                                      <p:tavLst>
                                        <p:tav tm="0">
                                          <p:val>
                                            <p:fltVal val="0"/>
                                          </p:val>
                                        </p:tav>
                                        <p:tav tm="100000">
                                          <p:val>
                                            <p:strVal val="#ppt_w"/>
                                          </p:val>
                                        </p:tav>
                                      </p:tavLst>
                                    </p:anim>
                                    <p:anim calcmode="lin" valueType="num">
                                      <p:cBhvr>
                                        <p:cTn id="75" dur="500" fill="hold"/>
                                        <p:tgtEl>
                                          <p:spTgt spid="113667">
                                            <p:txEl>
                                              <p:pRg st="8" end="8"/>
                                            </p:txEl>
                                          </p:spTgt>
                                        </p:tgtEl>
                                        <p:attrNameLst>
                                          <p:attrName>ppt_h</p:attrName>
                                        </p:attrNameLst>
                                      </p:cBhvr>
                                      <p:tavLst>
                                        <p:tav tm="0">
                                          <p:val>
                                            <p:fltVal val="0"/>
                                          </p:val>
                                        </p:tav>
                                        <p:tav tm="100000">
                                          <p:val>
                                            <p:strVal val="#ppt_h"/>
                                          </p:val>
                                        </p:tav>
                                      </p:tavLst>
                                    </p:anim>
                                    <p:animEffect transition="in" filter="fade">
                                      <p:cBhvr>
                                        <p:cTn id="76" dur="500"/>
                                        <p:tgtEl>
                                          <p:spTgt spid="113667">
                                            <p:txEl>
                                              <p:pRg st="8" end="8"/>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53" presetClass="entr" presetSubtype="0" fill="hold" grpId="0" nodeType="clickEffect">
                                  <p:stCondLst>
                                    <p:cond delay="0"/>
                                  </p:stCondLst>
                                  <p:childTnLst>
                                    <p:set>
                                      <p:cBhvr>
                                        <p:cTn id="80" dur="0" fill="hold">
                                          <p:stCondLst>
                                            <p:cond delay="0"/>
                                          </p:stCondLst>
                                        </p:cTn>
                                        <p:tgtEl>
                                          <p:spTgt spid="113667">
                                            <p:txEl>
                                              <p:pRg st="9" end="9"/>
                                            </p:txEl>
                                          </p:spTgt>
                                        </p:tgtEl>
                                        <p:attrNameLst>
                                          <p:attrName>style.visibility</p:attrName>
                                        </p:attrNameLst>
                                      </p:cBhvr>
                                      <p:to>
                                        <p:strVal val="visible"/>
                                      </p:to>
                                    </p:set>
                                    <p:anim calcmode="lin" valueType="num">
                                      <p:cBhvr>
                                        <p:cTn id="81" dur="500" fill="hold"/>
                                        <p:tgtEl>
                                          <p:spTgt spid="113667">
                                            <p:txEl>
                                              <p:pRg st="9" end="9"/>
                                            </p:txEl>
                                          </p:spTgt>
                                        </p:tgtEl>
                                        <p:attrNameLst>
                                          <p:attrName>ppt_w</p:attrName>
                                        </p:attrNameLst>
                                      </p:cBhvr>
                                      <p:tavLst>
                                        <p:tav tm="0">
                                          <p:val>
                                            <p:fltVal val="0"/>
                                          </p:val>
                                        </p:tav>
                                        <p:tav tm="100000">
                                          <p:val>
                                            <p:strVal val="#ppt_w"/>
                                          </p:val>
                                        </p:tav>
                                      </p:tavLst>
                                    </p:anim>
                                    <p:anim calcmode="lin" valueType="num">
                                      <p:cBhvr>
                                        <p:cTn id="82" dur="500" fill="hold"/>
                                        <p:tgtEl>
                                          <p:spTgt spid="113667">
                                            <p:txEl>
                                              <p:pRg st="9" end="9"/>
                                            </p:txEl>
                                          </p:spTgt>
                                        </p:tgtEl>
                                        <p:attrNameLst>
                                          <p:attrName>ppt_h</p:attrName>
                                        </p:attrNameLst>
                                      </p:cBhvr>
                                      <p:tavLst>
                                        <p:tav tm="0">
                                          <p:val>
                                            <p:fltVal val="0"/>
                                          </p:val>
                                        </p:tav>
                                        <p:tav tm="100000">
                                          <p:val>
                                            <p:strVal val="#ppt_h"/>
                                          </p:val>
                                        </p:tav>
                                      </p:tavLst>
                                    </p:anim>
                                    <p:animEffect transition="in" filter="fade">
                                      <p:cBhvr>
                                        <p:cTn id="83" dur="500"/>
                                        <p:tgtEl>
                                          <p:spTgt spid="113667">
                                            <p:txEl>
                                              <p:pRg st="9" end="9"/>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53" presetClass="entr" presetSubtype="0" fill="hold" grpId="0" nodeType="clickEffect">
                                  <p:stCondLst>
                                    <p:cond delay="0"/>
                                  </p:stCondLst>
                                  <p:childTnLst>
                                    <p:set>
                                      <p:cBhvr>
                                        <p:cTn id="87" dur="0" fill="hold">
                                          <p:stCondLst>
                                            <p:cond delay="0"/>
                                          </p:stCondLst>
                                        </p:cTn>
                                        <p:tgtEl>
                                          <p:spTgt spid="113667">
                                            <p:txEl>
                                              <p:pRg st="10" end="10"/>
                                            </p:txEl>
                                          </p:spTgt>
                                        </p:tgtEl>
                                        <p:attrNameLst>
                                          <p:attrName>style.visibility</p:attrName>
                                        </p:attrNameLst>
                                      </p:cBhvr>
                                      <p:to>
                                        <p:strVal val="visible"/>
                                      </p:to>
                                    </p:set>
                                    <p:anim calcmode="lin" valueType="num">
                                      <p:cBhvr>
                                        <p:cTn id="88" dur="500" fill="hold"/>
                                        <p:tgtEl>
                                          <p:spTgt spid="113667">
                                            <p:txEl>
                                              <p:pRg st="10" end="10"/>
                                            </p:txEl>
                                          </p:spTgt>
                                        </p:tgtEl>
                                        <p:attrNameLst>
                                          <p:attrName>ppt_w</p:attrName>
                                        </p:attrNameLst>
                                      </p:cBhvr>
                                      <p:tavLst>
                                        <p:tav tm="0">
                                          <p:val>
                                            <p:fltVal val="0"/>
                                          </p:val>
                                        </p:tav>
                                        <p:tav tm="100000">
                                          <p:val>
                                            <p:strVal val="#ppt_w"/>
                                          </p:val>
                                        </p:tav>
                                      </p:tavLst>
                                    </p:anim>
                                    <p:anim calcmode="lin" valueType="num">
                                      <p:cBhvr>
                                        <p:cTn id="89" dur="500" fill="hold"/>
                                        <p:tgtEl>
                                          <p:spTgt spid="113667">
                                            <p:txEl>
                                              <p:pRg st="10" end="10"/>
                                            </p:txEl>
                                          </p:spTgt>
                                        </p:tgtEl>
                                        <p:attrNameLst>
                                          <p:attrName>ppt_h</p:attrName>
                                        </p:attrNameLst>
                                      </p:cBhvr>
                                      <p:tavLst>
                                        <p:tav tm="0">
                                          <p:val>
                                            <p:fltVal val="0"/>
                                          </p:val>
                                        </p:tav>
                                        <p:tav tm="100000">
                                          <p:val>
                                            <p:strVal val="#ppt_h"/>
                                          </p:val>
                                        </p:tav>
                                      </p:tavLst>
                                    </p:anim>
                                    <p:animEffect transition="in" filter="fade">
                                      <p:cBhvr>
                                        <p:cTn id="90" dur="500"/>
                                        <p:tgtEl>
                                          <p:spTgt spid="113667">
                                            <p:txEl>
                                              <p:pRg st="10" end="10"/>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grpId="0" nodeType="clickEffect">
                                  <p:stCondLst>
                                    <p:cond delay="0"/>
                                  </p:stCondLst>
                                  <p:childTnLst>
                                    <p:set>
                                      <p:cBhvr>
                                        <p:cTn id="94" dur="0" fill="hold">
                                          <p:stCondLst>
                                            <p:cond delay="0"/>
                                          </p:stCondLst>
                                        </p:cTn>
                                        <p:tgtEl>
                                          <p:spTgt spid="113667">
                                            <p:txEl>
                                              <p:pRg st="12" end="12"/>
                                            </p:txEl>
                                          </p:spTgt>
                                        </p:tgtEl>
                                        <p:attrNameLst>
                                          <p:attrName>style.visibility</p:attrName>
                                        </p:attrNameLst>
                                      </p:cBhvr>
                                      <p:to>
                                        <p:strVal val="visible"/>
                                      </p:to>
                                    </p:set>
                                    <p:anim calcmode="lin" valueType="num">
                                      <p:cBhvr>
                                        <p:cTn id="95" dur="500" fill="hold"/>
                                        <p:tgtEl>
                                          <p:spTgt spid="113667">
                                            <p:txEl>
                                              <p:pRg st="12" end="12"/>
                                            </p:txEl>
                                          </p:spTgt>
                                        </p:tgtEl>
                                        <p:attrNameLst>
                                          <p:attrName>ppt_w</p:attrName>
                                        </p:attrNameLst>
                                      </p:cBhvr>
                                      <p:tavLst>
                                        <p:tav tm="0">
                                          <p:val>
                                            <p:fltVal val="0"/>
                                          </p:val>
                                        </p:tav>
                                        <p:tav tm="100000">
                                          <p:val>
                                            <p:strVal val="#ppt_w"/>
                                          </p:val>
                                        </p:tav>
                                      </p:tavLst>
                                    </p:anim>
                                    <p:anim calcmode="lin" valueType="num">
                                      <p:cBhvr>
                                        <p:cTn id="96" dur="500" fill="hold"/>
                                        <p:tgtEl>
                                          <p:spTgt spid="113667">
                                            <p:txEl>
                                              <p:pRg st="12" end="12"/>
                                            </p:txEl>
                                          </p:spTgt>
                                        </p:tgtEl>
                                        <p:attrNameLst>
                                          <p:attrName>ppt_h</p:attrName>
                                        </p:attrNameLst>
                                      </p:cBhvr>
                                      <p:tavLst>
                                        <p:tav tm="0">
                                          <p:val>
                                            <p:fltVal val="0"/>
                                          </p:val>
                                        </p:tav>
                                        <p:tav tm="100000">
                                          <p:val>
                                            <p:strVal val="#ppt_h"/>
                                          </p:val>
                                        </p:tav>
                                      </p:tavLst>
                                    </p:anim>
                                    <p:animEffect transition="in" filter="fade">
                                      <p:cBhvr>
                                        <p:cTn id="97" dur="500"/>
                                        <p:tgtEl>
                                          <p:spTgt spid="1136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p:txBody>
          <a:bodyPr/>
          <a:lstStyle/>
          <a:p>
            <a:r>
              <a:rPr lang="en-US" altLang="zh-CN" sz="4000" b="1" dirty="0">
                <a:solidFill>
                  <a:schemeClr val="tx1"/>
                </a:solidFill>
                <a:ea typeface="黑体" pitchFamily="49" charset="-122"/>
              </a:rPr>
              <a:t>  </a:t>
            </a:r>
            <a:r>
              <a:rPr lang="zh-CN" altLang="en-US" sz="4000" b="1" dirty="0">
                <a:solidFill>
                  <a:schemeClr val="tx1"/>
                </a:solidFill>
                <a:ea typeface="黑体" pitchFamily="49" charset="-122"/>
              </a:rPr>
              <a:t>三、</a:t>
            </a:r>
            <a:r>
              <a:rPr lang="zh-CN" altLang="en-US" sz="4000" b="1" dirty="0"/>
              <a:t>依法治国的实质要求和意义</a:t>
            </a:r>
            <a:endParaRPr lang="zh-CN" altLang="en-US" sz="4000" b="1" dirty="0">
              <a:solidFill>
                <a:schemeClr val="tx1"/>
              </a:solidFill>
              <a:ea typeface="黑体" pitchFamily="49" charset="-122"/>
            </a:endParaRPr>
          </a:p>
        </p:txBody>
      </p:sp>
      <p:sp>
        <p:nvSpPr>
          <p:cNvPr id="122883" name="Rectangle 3"/>
          <p:cNvSpPr>
            <a:spLocks noGrp="1" noRot="1" noChangeArrowheads="1"/>
          </p:cNvSpPr>
          <p:nvPr>
            <p:ph idx="1"/>
          </p:nvPr>
        </p:nvSpPr>
        <p:spPr/>
        <p:txBody>
          <a:bodyPr/>
          <a:lstStyle/>
          <a:p>
            <a:r>
              <a:rPr lang="zh-CN" altLang="en-US" sz="2000" dirty="0">
                <a:latin typeface="宋体" pitchFamily="2" charset="-122"/>
              </a:rPr>
              <a:t>（一）依法治国的实质和要求</a:t>
            </a:r>
          </a:p>
          <a:p>
            <a:r>
              <a:rPr lang="zh-CN" altLang="en-US" sz="2000" dirty="0">
                <a:latin typeface="宋体" pitchFamily="2" charset="-122"/>
              </a:rPr>
              <a:t>依法治国，就是广大人民群众在党的领导下，依照宪法和法律的规定，通过多种途径和形式参与管理国家，管理经济文化事业，管理社会事务，保证国家各项工作都依法进行，逐步实现社会主义民主的制度化、法律化，使这种制度和法律不因领导人的改变而改变，不因领导人看法和注意力的改变而改变。</a:t>
            </a:r>
          </a:p>
          <a:p>
            <a:r>
              <a:rPr lang="zh-CN" altLang="en-US" sz="2000" dirty="0">
                <a:latin typeface="宋体" pitchFamily="2" charset="-122"/>
              </a:rPr>
              <a:t>    要求：法律面前人人平等，树立和维护法律权威，严格依法办事。</a:t>
            </a:r>
            <a:r>
              <a:rPr lang="zh-CN" altLang="en-US" b="1" dirty="0">
                <a:ea typeface="黑体" pitchFamily="49" charset="-122"/>
              </a:rPr>
              <a:t>  </a:t>
            </a:r>
          </a:p>
          <a:p>
            <a:r>
              <a:rPr lang="zh-CN" altLang="en-US" sz="2000" dirty="0">
                <a:latin typeface="宋体" pitchFamily="2" charset="-122"/>
              </a:rPr>
              <a:t>（二）  依法治国的重要意义</a:t>
            </a:r>
          </a:p>
          <a:p>
            <a:r>
              <a:rPr lang="en-US" altLang="zh-CN" sz="2000" dirty="0">
                <a:latin typeface="宋体" pitchFamily="2" charset="-122"/>
              </a:rPr>
              <a:t>1</a:t>
            </a:r>
            <a:r>
              <a:rPr lang="zh-CN" altLang="en-US" sz="2000" dirty="0">
                <a:latin typeface="宋体" pitchFamily="2" charset="-122"/>
              </a:rPr>
              <a:t>、是中国共产党执政方式的重大转变。</a:t>
            </a:r>
          </a:p>
          <a:p>
            <a:r>
              <a:rPr lang="en-US" altLang="zh-CN" sz="2000" dirty="0">
                <a:latin typeface="宋体" pitchFamily="2" charset="-122"/>
              </a:rPr>
              <a:t>2</a:t>
            </a:r>
            <a:r>
              <a:rPr lang="zh-CN" altLang="en-US" sz="2000" dirty="0">
                <a:latin typeface="宋体" pitchFamily="2" charset="-122"/>
              </a:rPr>
              <a:t>、是社会主义民主的基本保障。</a:t>
            </a:r>
          </a:p>
          <a:p>
            <a:r>
              <a:rPr lang="en-US" altLang="zh-CN" sz="2000" dirty="0">
                <a:latin typeface="宋体" pitchFamily="2" charset="-122"/>
              </a:rPr>
              <a:t>3</a:t>
            </a:r>
            <a:r>
              <a:rPr lang="zh-CN" altLang="en-US" sz="2000" dirty="0">
                <a:latin typeface="宋体" pitchFamily="2" charset="-122"/>
              </a:rPr>
              <a:t>、是社会主义市场经济对外开放的必然要求。</a:t>
            </a:r>
          </a:p>
          <a:p>
            <a:r>
              <a:rPr lang="en-US" altLang="zh-CN" sz="2000" dirty="0">
                <a:latin typeface="宋体" pitchFamily="2" charset="-122"/>
              </a:rPr>
              <a:t>4</a:t>
            </a:r>
            <a:r>
              <a:rPr lang="zh-CN" altLang="en-US" sz="2000" dirty="0">
                <a:latin typeface="宋体" pitchFamily="2" charset="-122"/>
              </a:rPr>
              <a:t>、是国家稳定和长治久安的有力保证。</a:t>
            </a:r>
          </a:p>
          <a:p>
            <a:endParaRPr lang="en-US" altLang="zh-CN" b="1" dirty="0">
              <a:ea typeface="黑体" pitchFamily="49"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22882"/>
                                        </p:tgtEl>
                                        <p:attrNameLst>
                                          <p:attrName>style.visibility</p:attrName>
                                        </p:attrNameLst>
                                      </p:cBhvr>
                                      <p:to>
                                        <p:strVal val="visible"/>
                                      </p:to>
                                    </p:set>
                                    <p:animEffect transition="in" filter="fade">
                                      <p:cBhvr>
                                        <p:cTn id="7" dur="767" decel="100000"/>
                                        <p:tgtEl>
                                          <p:spTgt spid="122882"/>
                                        </p:tgtEl>
                                      </p:cBhvr>
                                    </p:animEffect>
                                    <p:animScale>
                                      <p:cBhvr>
                                        <p:cTn id="8" dur="767" decel="100000"/>
                                        <p:tgtEl>
                                          <p:spTgt spid="122882"/>
                                        </p:tgtEl>
                                      </p:cBhvr>
                                      <p:from x="10000" y="10000"/>
                                      <p:to x="200000" y="450000"/>
                                    </p:animScale>
                                    <p:animScale>
                                      <p:cBhvr>
                                        <p:cTn id="9" dur="1228" accel="100000" fill="hold">
                                          <p:stCondLst>
                                            <p:cond delay="767"/>
                                          </p:stCondLst>
                                        </p:cTn>
                                        <p:tgtEl>
                                          <p:spTgt spid="122882"/>
                                        </p:tgtEl>
                                      </p:cBhvr>
                                      <p:from x="200000" y="450000"/>
                                      <p:to x="100000" y="100000"/>
                                    </p:animScale>
                                    <p:set>
                                      <p:cBhvr>
                                        <p:cTn id="10" dur="767" fill="hold"/>
                                        <p:tgtEl>
                                          <p:spTgt spid="122882"/>
                                        </p:tgtEl>
                                        <p:attrNameLst>
                                          <p:attrName>ppt_x</p:attrName>
                                        </p:attrNameLst>
                                      </p:cBhvr>
                                      <p:to>
                                        <p:strVal val="(0.5)"/>
                                      </p:to>
                                    </p:set>
                                    <p:anim from="(0.5)" to="(#ppt_x)" calcmode="lin" valueType="num">
                                      <p:cBhvr>
                                        <p:cTn id="11" dur="1228" accel="100000" fill="hold">
                                          <p:stCondLst>
                                            <p:cond delay="767"/>
                                          </p:stCondLst>
                                        </p:cTn>
                                        <p:tgtEl>
                                          <p:spTgt spid="122882"/>
                                        </p:tgtEl>
                                        <p:attrNameLst>
                                          <p:attrName>ppt_x</p:attrName>
                                        </p:attrNameLst>
                                      </p:cBhvr>
                                    </p:anim>
                                    <p:set>
                                      <p:cBhvr>
                                        <p:cTn id="12" dur="767" fill="hold"/>
                                        <p:tgtEl>
                                          <p:spTgt spid="122882"/>
                                        </p:tgtEl>
                                        <p:attrNameLst>
                                          <p:attrName>ppt_y</p:attrName>
                                        </p:attrNameLst>
                                      </p:cBhvr>
                                      <p:to>
                                        <p:strVal val="(#ppt_y+0.4)"/>
                                      </p:to>
                                    </p:set>
                                    <p:anim from="(#ppt_y+0.4)" to="(#ppt_y)" calcmode="lin" valueType="num">
                                      <p:cBhvr>
                                        <p:cTn id="13" dur="1228" accel="100000" fill="hold">
                                          <p:stCondLst>
                                            <p:cond delay="767"/>
                                          </p:stCondLst>
                                        </p:cTn>
                                        <p:tgtEl>
                                          <p:spTgt spid="122882"/>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22883">
                                            <p:txEl>
                                              <p:pRg st="0" end="0"/>
                                            </p:txEl>
                                          </p:spTgt>
                                        </p:tgtEl>
                                        <p:attrNameLst>
                                          <p:attrName>style.visibility</p:attrName>
                                        </p:attrNameLst>
                                      </p:cBhvr>
                                      <p:to>
                                        <p:strVal val="visible"/>
                                      </p:to>
                                    </p:set>
                                    <p:anim calcmode="lin" valueType="num">
                                      <p:cBhvr>
                                        <p:cTn id="18" dur="500" fill="hold"/>
                                        <p:tgtEl>
                                          <p:spTgt spid="122883">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22883">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2288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22883">
                                            <p:txEl>
                                              <p:pRg st="1" end="1"/>
                                            </p:txEl>
                                          </p:spTgt>
                                        </p:tgtEl>
                                        <p:attrNameLst>
                                          <p:attrName>style.visibility</p:attrName>
                                        </p:attrNameLst>
                                      </p:cBhvr>
                                      <p:to>
                                        <p:strVal val="visible"/>
                                      </p:to>
                                    </p:set>
                                    <p:anim calcmode="lin" valueType="num">
                                      <p:cBhvr>
                                        <p:cTn id="25" dur="500" fill="hold"/>
                                        <p:tgtEl>
                                          <p:spTgt spid="122883">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2883">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288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22883">
                                            <p:txEl>
                                              <p:pRg st="2" end="2"/>
                                            </p:txEl>
                                          </p:spTgt>
                                        </p:tgtEl>
                                        <p:attrNameLst>
                                          <p:attrName>style.visibility</p:attrName>
                                        </p:attrNameLst>
                                      </p:cBhvr>
                                      <p:to>
                                        <p:strVal val="visible"/>
                                      </p:to>
                                    </p:set>
                                    <p:anim calcmode="lin" valueType="num">
                                      <p:cBhvr>
                                        <p:cTn id="32" dur="500" fill="hold"/>
                                        <p:tgtEl>
                                          <p:spTgt spid="122883">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22883">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22883">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22883">
                                            <p:txEl>
                                              <p:pRg st="3" end="3"/>
                                            </p:txEl>
                                          </p:spTgt>
                                        </p:tgtEl>
                                        <p:attrNameLst>
                                          <p:attrName>style.visibility</p:attrName>
                                        </p:attrNameLst>
                                      </p:cBhvr>
                                      <p:to>
                                        <p:strVal val="visible"/>
                                      </p:to>
                                    </p:set>
                                    <p:anim calcmode="lin" valueType="num">
                                      <p:cBhvr>
                                        <p:cTn id="39" dur="500" fill="hold"/>
                                        <p:tgtEl>
                                          <p:spTgt spid="122883">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22883">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22883">
                                            <p:txEl>
                                              <p:pRg st="3" end="3"/>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3" presetClass="entr" presetSubtype="0" fill="hold" grpId="0" nodeType="clickEffect">
                                  <p:stCondLst>
                                    <p:cond delay="0"/>
                                  </p:stCondLst>
                                  <p:childTnLst>
                                    <p:set>
                                      <p:cBhvr>
                                        <p:cTn id="45" dur="0" fill="hold">
                                          <p:stCondLst>
                                            <p:cond delay="0"/>
                                          </p:stCondLst>
                                        </p:cTn>
                                        <p:tgtEl>
                                          <p:spTgt spid="122883">
                                            <p:txEl>
                                              <p:pRg st="4" end="4"/>
                                            </p:txEl>
                                          </p:spTgt>
                                        </p:tgtEl>
                                        <p:attrNameLst>
                                          <p:attrName>style.visibility</p:attrName>
                                        </p:attrNameLst>
                                      </p:cBhvr>
                                      <p:to>
                                        <p:strVal val="visible"/>
                                      </p:to>
                                    </p:set>
                                    <p:anim calcmode="lin" valueType="num">
                                      <p:cBhvr>
                                        <p:cTn id="46" dur="500" fill="hold"/>
                                        <p:tgtEl>
                                          <p:spTgt spid="122883">
                                            <p:txEl>
                                              <p:pRg st="4" end="4"/>
                                            </p:txEl>
                                          </p:spTgt>
                                        </p:tgtEl>
                                        <p:attrNameLst>
                                          <p:attrName>ppt_w</p:attrName>
                                        </p:attrNameLst>
                                      </p:cBhvr>
                                      <p:tavLst>
                                        <p:tav tm="0">
                                          <p:val>
                                            <p:fltVal val="0"/>
                                          </p:val>
                                        </p:tav>
                                        <p:tav tm="100000">
                                          <p:val>
                                            <p:strVal val="#ppt_w"/>
                                          </p:val>
                                        </p:tav>
                                      </p:tavLst>
                                    </p:anim>
                                    <p:anim calcmode="lin" valueType="num">
                                      <p:cBhvr>
                                        <p:cTn id="47" dur="500" fill="hold"/>
                                        <p:tgtEl>
                                          <p:spTgt spid="122883">
                                            <p:txEl>
                                              <p:pRg st="4" end="4"/>
                                            </p:txEl>
                                          </p:spTgt>
                                        </p:tgtEl>
                                        <p:attrNameLst>
                                          <p:attrName>ppt_h</p:attrName>
                                        </p:attrNameLst>
                                      </p:cBhvr>
                                      <p:tavLst>
                                        <p:tav tm="0">
                                          <p:val>
                                            <p:fltVal val="0"/>
                                          </p:val>
                                        </p:tav>
                                        <p:tav tm="100000">
                                          <p:val>
                                            <p:strVal val="#ppt_h"/>
                                          </p:val>
                                        </p:tav>
                                      </p:tavLst>
                                    </p:anim>
                                    <p:animEffect transition="in" filter="fade">
                                      <p:cBhvr>
                                        <p:cTn id="48" dur="500"/>
                                        <p:tgtEl>
                                          <p:spTgt spid="122883">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grpId="0" nodeType="clickEffect">
                                  <p:stCondLst>
                                    <p:cond delay="0"/>
                                  </p:stCondLst>
                                  <p:childTnLst>
                                    <p:set>
                                      <p:cBhvr>
                                        <p:cTn id="52" dur="0" fill="hold">
                                          <p:stCondLst>
                                            <p:cond delay="0"/>
                                          </p:stCondLst>
                                        </p:cTn>
                                        <p:tgtEl>
                                          <p:spTgt spid="122883">
                                            <p:txEl>
                                              <p:pRg st="5" end="5"/>
                                            </p:txEl>
                                          </p:spTgt>
                                        </p:tgtEl>
                                        <p:attrNameLst>
                                          <p:attrName>style.visibility</p:attrName>
                                        </p:attrNameLst>
                                      </p:cBhvr>
                                      <p:to>
                                        <p:strVal val="visible"/>
                                      </p:to>
                                    </p:set>
                                    <p:anim calcmode="lin" valueType="num">
                                      <p:cBhvr>
                                        <p:cTn id="53" dur="500" fill="hold"/>
                                        <p:tgtEl>
                                          <p:spTgt spid="122883">
                                            <p:txEl>
                                              <p:pRg st="5" end="5"/>
                                            </p:txEl>
                                          </p:spTgt>
                                        </p:tgtEl>
                                        <p:attrNameLst>
                                          <p:attrName>ppt_w</p:attrName>
                                        </p:attrNameLst>
                                      </p:cBhvr>
                                      <p:tavLst>
                                        <p:tav tm="0">
                                          <p:val>
                                            <p:fltVal val="0"/>
                                          </p:val>
                                        </p:tav>
                                        <p:tav tm="100000">
                                          <p:val>
                                            <p:strVal val="#ppt_w"/>
                                          </p:val>
                                        </p:tav>
                                      </p:tavLst>
                                    </p:anim>
                                    <p:anim calcmode="lin" valueType="num">
                                      <p:cBhvr>
                                        <p:cTn id="54" dur="500" fill="hold"/>
                                        <p:tgtEl>
                                          <p:spTgt spid="122883">
                                            <p:txEl>
                                              <p:pRg st="5" end="5"/>
                                            </p:txEl>
                                          </p:spTgt>
                                        </p:tgtEl>
                                        <p:attrNameLst>
                                          <p:attrName>ppt_h</p:attrName>
                                        </p:attrNameLst>
                                      </p:cBhvr>
                                      <p:tavLst>
                                        <p:tav tm="0">
                                          <p:val>
                                            <p:fltVal val="0"/>
                                          </p:val>
                                        </p:tav>
                                        <p:tav tm="100000">
                                          <p:val>
                                            <p:strVal val="#ppt_h"/>
                                          </p:val>
                                        </p:tav>
                                      </p:tavLst>
                                    </p:anim>
                                    <p:animEffect transition="in" filter="fade">
                                      <p:cBhvr>
                                        <p:cTn id="55" dur="500"/>
                                        <p:tgtEl>
                                          <p:spTgt spid="122883">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grpId="0" nodeType="clickEffect">
                                  <p:stCondLst>
                                    <p:cond delay="0"/>
                                  </p:stCondLst>
                                  <p:childTnLst>
                                    <p:set>
                                      <p:cBhvr>
                                        <p:cTn id="59" dur="0" fill="hold">
                                          <p:stCondLst>
                                            <p:cond delay="0"/>
                                          </p:stCondLst>
                                        </p:cTn>
                                        <p:tgtEl>
                                          <p:spTgt spid="122883">
                                            <p:txEl>
                                              <p:pRg st="6" end="6"/>
                                            </p:txEl>
                                          </p:spTgt>
                                        </p:tgtEl>
                                        <p:attrNameLst>
                                          <p:attrName>style.visibility</p:attrName>
                                        </p:attrNameLst>
                                      </p:cBhvr>
                                      <p:to>
                                        <p:strVal val="visible"/>
                                      </p:to>
                                    </p:set>
                                    <p:anim calcmode="lin" valueType="num">
                                      <p:cBhvr>
                                        <p:cTn id="60" dur="500" fill="hold"/>
                                        <p:tgtEl>
                                          <p:spTgt spid="122883">
                                            <p:txEl>
                                              <p:pRg st="6" end="6"/>
                                            </p:txEl>
                                          </p:spTgt>
                                        </p:tgtEl>
                                        <p:attrNameLst>
                                          <p:attrName>ppt_w</p:attrName>
                                        </p:attrNameLst>
                                      </p:cBhvr>
                                      <p:tavLst>
                                        <p:tav tm="0">
                                          <p:val>
                                            <p:fltVal val="0"/>
                                          </p:val>
                                        </p:tav>
                                        <p:tav tm="100000">
                                          <p:val>
                                            <p:strVal val="#ppt_w"/>
                                          </p:val>
                                        </p:tav>
                                      </p:tavLst>
                                    </p:anim>
                                    <p:anim calcmode="lin" valueType="num">
                                      <p:cBhvr>
                                        <p:cTn id="61" dur="500" fill="hold"/>
                                        <p:tgtEl>
                                          <p:spTgt spid="122883">
                                            <p:txEl>
                                              <p:pRg st="6" end="6"/>
                                            </p:txEl>
                                          </p:spTgt>
                                        </p:tgtEl>
                                        <p:attrNameLst>
                                          <p:attrName>ppt_h</p:attrName>
                                        </p:attrNameLst>
                                      </p:cBhvr>
                                      <p:tavLst>
                                        <p:tav tm="0">
                                          <p:val>
                                            <p:fltVal val="0"/>
                                          </p:val>
                                        </p:tav>
                                        <p:tav tm="100000">
                                          <p:val>
                                            <p:strVal val="#ppt_h"/>
                                          </p:val>
                                        </p:tav>
                                      </p:tavLst>
                                    </p:anim>
                                    <p:animEffect transition="in" filter="fade">
                                      <p:cBhvr>
                                        <p:cTn id="62" dur="500"/>
                                        <p:tgtEl>
                                          <p:spTgt spid="122883">
                                            <p:txEl>
                                              <p:pRg st="6" end="6"/>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grpId="0" nodeType="clickEffect">
                                  <p:stCondLst>
                                    <p:cond delay="0"/>
                                  </p:stCondLst>
                                  <p:childTnLst>
                                    <p:set>
                                      <p:cBhvr>
                                        <p:cTn id="66" dur="0" fill="hold">
                                          <p:stCondLst>
                                            <p:cond delay="0"/>
                                          </p:stCondLst>
                                        </p:cTn>
                                        <p:tgtEl>
                                          <p:spTgt spid="122883">
                                            <p:txEl>
                                              <p:pRg st="7" end="7"/>
                                            </p:txEl>
                                          </p:spTgt>
                                        </p:tgtEl>
                                        <p:attrNameLst>
                                          <p:attrName>style.visibility</p:attrName>
                                        </p:attrNameLst>
                                      </p:cBhvr>
                                      <p:to>
                                        <p:strVal val="visible"/>
                                      </p:to>
                                    </p:set>
                                    <p:anim calcmode="lin" valueType="num">
                                      <p:cBhvr>
                                        <p:cTn id="67" dur="500" fill="hold"/>
                                        <p:tgtEl>
                                          <p:spTgt spid="122883">
                                            <p:txEl>
                                              <p:pRg st="7" end="7"/>
                                            </p:txEl>
                                          </p:spTgt>
                                        </p:tgtEl>
                                        <p:attrNameLst>
                                          <p:attrName>ppt_w</p:attrName>
                                        </p:attrNameLst>
                                      </p:cBhvr>
                                      <p:tavLst>
                                        <p:tav tm="0">
                                          <p:val>
                                            <p:fltVal val="0"/>
                                          </p:val>
                                        </p:tav>
                                        <p:tav tm="100000">
                                          <p:val>
                                            <p:strVal val="#ppt_w"/>
                                          </p:val>
                                        </p:tav>
                                      </p:tavLst>
                                    </p:anim>
                                    <p:anim calcmode="lin" valueType="num">
                                      <p:cBhvr>
                                        <p:cTn id="68" dur="500" fill="hold"/>
                                        <p:tgtEl>
                                          <p:spTgt spid="122883">
                                            <p:txEl>
                                              <p:pRg st="7" end="7"/>
                                            </p:txEl>
                                          </p:spTgt>
                                        </p:tgtEl>
                                        <p:attrNameLst>
                                          <p:attrName>ppt_h</p:attrName>
                                        </p:attrNameLst>
                                      </p:cBhvr>
                                      <p:tavLst>
                                        <p:tav tm="0">
                                          <p:val>
                                            <p:fltVal val="0"/>
                                          </p:val>
                                        </p:tav>
                                        <p:tav tm="100000">
                                          <p:val>
                                            <p:strVal val="#ppt_h"/>
                                          </p:val>
                                        </p:tav>
                                      </p:tavLst>
                                    </p:anim>
                                    <p:animEffect transition="in" filter="fade">
                                      <p:cBhvr>
                                        <p:cTn id="69" dur="500"/>
                                        <p:tgtEl>
                                          <p:spTgt spid="12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r>
              <a:rPr lang="en-US" altLang="zh-CN" smtClean="0"/>
              <a:t>10.</a:t>
            </a:r>
            <a:r>
              <a:rPr lang="zh-CN" altLang="en-US" smtClean="0"/>
              <a:t>重点： </a:t>
            </a:r>
            <a:endParaRPr lang="zh-CN" altLang="en-US" dirty="0"/>
          </a:p>
        </p:txBody>
      </p:sp>
      <p:sp>
        <p:nvSpPr>
          <p:cNvPr id="124931" name="Rectangle 3"/>
          <p:cNvSpPr>
            <a:spLocks noGrp="1" noRot="1" noChangeArrowheads="1"/>
          </p:cNvSpPr>
          <p:nvPr>
            <p:ph idx="1"/>
          </p:nvPr>
        </p:nvSpPr>
        <p:spPr/>
        <p:txBody>
          <a:bodyPr/>
          <a:lstStyle/>
          <a:p>
            <a:r>
              <a:rPr lang="zh-CN" altLang="en-US" dirty="0" smtClean="0"/>
              <a:t>中国特色社会主义文化建设的根本任务</a:t>
            </a:r>
            <a:r>
              <a:rPr lang="en-US" altLang="zh-CN" dirty="0" smtClean="0"/>
              <a:t>;</a:t>
            </a:r>
          </a:p>
          <a:p>
            <a:r>
              <a:rPr lang="zh-CN" altLang="en-US" dirty="0" smtClean="0"/>
              <a:t>社会主义核心价值体系的基本内容；</a:t>
            </a:r>
          </a:p>
          <a:p>
            <a:r>
              <a:rPr lang="zh-CN" altLang="en-US" dirty="0" smtClean="0"/>
              <a:t>民族精神</a:t>
            </a:r>
          </a:p>
          <a:p>
            <a:r>
              <a:rPr lang="zh-CN" altLang="en-US" dirty="0" smtClean="0"/>
              <a:t>时代精神</a:t>
            </a:r>
          </a:p>
          <a:p>
            <a:endParaRPr lang="en-US" altLang="zh-CN"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124930"/>
                                        </p:tgtEl>
                                        <p:attrNameLst>
                                          <p:attrName>style.visibility</p:attrName>
                                        </p:attrNameLst>
                                      </p:cBhvr>
                                      <p:to>
                                        <p:strVal val="visible"/>
                                      </p:to>
                                    </p:set>
                                    <p:animEffect transition="in" filter="fade">
                                      <p:cBhvr>
                                        <p:cTn id="7" dur="767" decel="100000"/>
                                        <p:tgtEl>
                                          <p:spTgt spid="124930"/>
                                        </p:tgtEl>
                                      </p:cBhvr>
                                    </p:animEffect>
                                    <p:animScale>
                                      <p:cBhvr>
                                        <p:cTn id="8" dur="767" decel="100000"/>
                                        <p:tgtEl>
                                          <p:spTgt spid="124930"/>
                                        </p:tgtEl>
                                      </p:cBhvr>
                                      <p:from x="10000" y="10000"/>
                                      <p:to x="200000" y="450000"/>
                                    </p:animScale>
                                    <p:animScale>
                                      <p:cBhvr>
                                        <p:cTn id="9" dur="1228" accel="100000" fill="hold">
                                          <p:stCondLst>
                                            <p:cond delay="767"/>
                                          </p:stCondLst>
                                        </p:cTn>
                                        <p:tgtEl>
                                          <p:spTgt spid="124930"/>
                                        </p:tgtEl>
                                      </p:cBhvr>
                                      <p:from x="200000" y="450000"/>
                                      <p:to x="100000" y="100000"/>
                                    </p:animScale>
                                    <p:set>
                                      <p:cBhvr>
                                        <p:cTn id="10" dur="767" fill="hold"/>
                                        <p:tgtEl>
                                          <p:spTgt spid="124930"/>
                                        </p:tgtEl>
                                        <p:attrNameLst>
                                          <p:attrName>ppt_x</p:attrName>
                                        </p:attrNameLst>
                                      </p:cBhvr>
                                      <p:to>
                                        <p:strVal val="(0.5)"/>
                                      </p:to>
                                    </p:set>
                                    <p:anim from="(0.5)" to="(#ppt_x)" calcmode="lin" valueType="num">
                                      <p:cBhvr>
                                        <p:cTn id="11" dur="1228" accel="100000" fill="hold">
                                          <p:stCondLst>
                                            <p:cond delay="767"/>
                                          </p:stCondLst>
                                        </p:cTn>
                                        <p:tgtEl>
                                          <p:spTgt spid="124930"/>
                                        </p:tgtEl>
                                        <p:attrNameLst>
                                          <p:attrName>ppt_x</p:attrName>
                                        </p:attrNameLst>
                                      </p:cBhvr>
                                    </p:anim>
                                    <p:set>
                                      <p:cBhvr>
                                        <p:cTn id="12" dur="767" fill="hold"/>
                                        <p:tgtEl>
                                          <p:spTgt spid="124930"/>
                                        </p:tgtEl>
                                        <p:attrNameLst>
                                          <p:attrName>ppt_y</p:attrName>
                                        </p:attrNameLst>
                                      </p:cBhvr>
                                      <p:to>
                                        <p:strVal val="(#ppt_y+0.4)"/>
                                      </p:to>
                                    </p:set>
                                    <p:anim from="(#ppt_y+0.4)" to="(#ppt_y)" calcmode="lin" valueType="num">
                                      <p:cBhvr>
                                        <p:cTn id="13" dur="1228" accel="100000" fill="hold">
                                          <p:stCondLst>
                                            <p:cond delay="767"/>
                                          </p:stCondLst>
                                        </p:cTn>
                                        <p:tgtEl>
                                          <p:spTgt spid="12493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124931">
                                            <p:txEl>
                                              <p:pRg st="0" end="0"/>
                                            </p:txEl>
                                          </p:spTgt>
                                        </p:tgtEl>
                                        <p:attrNameLst>
                                          <p:attrName>style.visibility</p:attrName>
                                        </p:attrNameLst>
                                      </p:cBhvr>
                                      <p:to>
                                        <p:strVal val="visible"/>
                                      </p:to>
                                    </p:set>
                                    <p:anim calcmode="lin" valueType="num">
                                      <p:cBhvr>
                                        <p:cTn id="18" dur="500" fill="hold"/>
                                        <p:tgtEl>
                                          <p:spTgt spid="12493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124931">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12493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124931">
                                            <p:txEl>
                                              <p:pRg st="1" end="1"/>
                                            </p:txEl>
                                          </p:spTgt>
                                        </p:tgtEl>
                                        <p:attrNameLst>
                                          <p:attrName>style.visibility</p:attrName>
                                        </p:attrNameLst>
                                      </p:cBhvr>
                                      <p:to>
                                        <p:strVal val="visible"/>
                                      </p:to>
                                    </p:set>
                                    <p:anim calcmode="lin" valueType="num">
                                      <p:cBhvr>
                                        <p:cTn id="25" dur="500" fill="hold"/>
                                        <p:tgtEl>
                                          <p:spTgt spid="124931">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4931">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12493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124931">
                                            <p:txEl>
                                              <p:pRg st="2" end="2"/>
                                            </p:txEl>
                                          </p:spTgt>
                                        </p:tgtEl>
                                        <p:attrNameLst>
                                          <p:attrName>style.visibility</p:attrName>
                                        </p:attrNameLst>
                                      </p:cBhvr>
                                      <p:to>
                                        <p:strVal val="visible"/>
                                      </p:to>
                                    </p:set>
                                    <p:anim calcmode="lin" valueType="num">
                                      <p:cBhvr>
                                        <p:cTn id="32" dur="500" fill="hold"/>
                                        <p:tgtEl>
                                          <p:spTgt spid="124931">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24931">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24931">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0" fill="hold">
                                          <p:stCondLst>
                                            <p:cond delay="0"/>
                                          </p:stCondLst>
                                        </p:cTn>
                                        <p:tgtEl>
                                          <p:spTgt spid="124931">
                                            <p:txEl>
                                              <p:pRg st="3" end="3"/>
                                            </p:txEl>
                                          </p:spTgt>
                                        </p:tgtEl>
                                        <p:attrNameLst>
                                          <p:attrName>style.visibility</p:attrName>
                                        </p:attrNameLst>
                                      </p:cBhvr>
                                      <p:to>
                                        <p:strVal val="visible"/>
                                      </p:to>
                                    </p:set>
                                    <p:anim calcmode="lin" valueType="num">
                                      <p:cBhvr>
                                        <p:cTn id="39" dur="500" fill="hold"/>
                                        <p:tgtEl>
                                          <p:spTgt spid="124931">
                                            <p:txEl>
                                              <p:pRg st="3" end="3"/>
                                            </p:txEl>
                                          </p:spTgt>
                                        </p:tgtEl>
                                        <p:attrNameLst>
                                          <p:attrName>ppt_w</p:attrName>
                                        </p:attrNameLst>
                                      </p:cBhvr>
                                      <p:tavLst>
                                        <p:tav tm="0">
                                          <p:val>
                                            <p:fltVal val="0"/>
                                          </p:val>
                                        </p:tav>
                                        <p:tav tm="100000">
                                          <p:val>
                                            <p:strVal val="#ppt_w"/>
                                          </p:val>
                                        </p:tav>
                                      </p:tavLst>
                                    </p:anim>
                                    <p:anim calcmode="lin" valueType="num">
                                      <p:cBhvr>
                                        <p:cTn id="40" dur="500" fill="hold"/>
                                        <p:tgtEl>
                                          <p:spTgt spid="124931">
                                            <p:txEl>
                                              <p:pRg st="3" end="3"/>
                                            </p:txEl>
                                          </p:spTgt>
                                        </p:tgtEl>
                                        <p:attrNameLst>
                                          <p:attrName>ppt_h</p:attrName>
                                        </p:attrNameLst>
                                      </p:cBhvr>
                                      <p:tavLst>
                                        <p:tav tm="0">
                                          <p:val>
                                            <p:fltVal val="0"/>
                                          </p:val>
                                        </p:tav>
                                        <p:tav tm="100000">
                                          <p:val>
                                            <p:strVal val="#ppt_h"/>
                                          </p:val>
                                        </p:tav>
                                      </p:tavLst>
                                    </p:anim>
                                    <p:animEffect transition="in" filter="fade">
                                      <p:cBhvr>
                                        <p:cTn id="41" dur="500"/>
                                        <p:tgtEl>
                                          <p:spTgt spid="1249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4130" name="Rectangle 2"/>
          <p:cNvSpPr>
            <a:spLocks noGrp="1" noRot="1" noChangeArrowheads="1"/>
          </p:cNvSpPr>
          <p:nvPr>
            <p:ph type="title"/>
          </p:nvPr>
        </p:nvSpPr>
        <p:spPr/>
        <p:txBody>
          <a:bodyPr>
            <a:normAutofit/>
          </a:bodyPr>
          <a:lstStyle/>
          <a:p>
            <a:pPr algn="l"/>
            <a:r>
              <a:rPr lang="zh-CN" altLang="en-US" b="1" dirty="0" smtClean="0">
                <a:solidFill>
                  <a:srgbClr val="0000FF"/>
                </a:solidFill>
                <a:latin typeface="宋体" pitchFamily="2" charset="-122"/>
              </a:rPr>
              <a:t>三</a:t>
            </a:r>
            <a:r>
              <a:rPr lang="zh-CN" altLang="en-US" b="1" dirty="0">
                <a:solidFill>
                  <a:srgbClr val="0000FF"/>
                </a:solidFill>
                <a:latin typeface="宋体" pitchFamily="2" charset="-122"/>
              </a:rPr>
              <a:t>、科学发展观</a:t>
            </a:r>
            <a:r>
              <a:rPr lang="zh-CN" altLang="en-US" b="1" dirty="0" smtClean="0">
                <a:solidFill>
                  <a:srgbClr val="0000FF"/>
                </a:solidFill>
                <a:latin typeface="宋体" pitchFamily="2" charset="-122"/>
              </a:rPr>
              <a:t>的指导意义</a:t>
            </a:r>
            <a:endParaRPr lang="zh-CN" altLang="en-US" b="1" dirty="0">
              <a:solidFill>
                <a:srgbClr val="0000FF"/>
              </a:solidFill>
              <a:latin typeface="宋体" pitchFamily="2" charset="-122"/>
            </a:endParaRPr>
          </a:p>
        </p:txBody>
      </p:sp>
      <p:sp>
        <p:nvSpPr>
          <p:cNvPr id="304131" name="Rectangle 3"/>
          <p:cNvSpPr>
            <a:spLocks noGrp="1" noRot="1" noChangeArrowheads="1"/>
          </p:cNvSpPr>
          <p:nvPr>
            <p:ph idx="1"/>
          </p:nvPr>
        </p:nvSpPr>
        <p:spPr/>
        <p:txBody>
          <a:bodyPr/>
          <a:lstStyle/>
          <a:p>
            <a:pPr marL="609600" indent="-609600">
              <a:buFont typeface="Wingdings" pitchFamily="2" charset="2"/>
              <a:buAutoNum type="circleNumDbPlain"/>
            </a:pPr>
            <a:r>
              <a:rPr lang="en-US" altLang="zh-CN" sz="2800" b="1" dirty="0">
                <a:solidFill>
                  <a:srgbClr val="0000FF"/>
                </a:solidFill>
                <a:latin typeface="宋体" pitchFamily="2" charset="-122"/>
              </a:rPr>
              <a:t>1</a:t>
            </a:r>
            <a:r>
              <a:rPr lang="zh-CN" altLang="en-US" sz="2800" b="1" dirty="0">
                <a:solidFill>
                  <a:srgbClr val="0000FF"/>
                </a:solidFill>
                <a:latin typeface="宋体" pitchFamily="2" charset="-122"/>
              </a:rPr>
              <a:t>、科学发展观是同</a:t>
            </a:r>
            <a:r>
              <a:rPr lang="zh-CN" altLang="en-US" sz="2800" b="1" dirty="0" smtClean="0">
                <a:solidFill>
                  <a:srgbClr val="0000FF"/>
                </a:solidFill>
                <a:latin typeface="宋体" pitchFamily="2" charset="-122"/>
              </a:rPr>
              <a:t>马克思列宁主义、毛泽东思想、邓小平</a:t>
            </a:r>
            <a:r>
              <a:rPr lang="zh-CN" altLang="en-US" sz="2800" b="1" dirty="0">
                <a:solidFill>
                  <a:srgbClr val="0000FF"/>
                </a:solidFill>
                <a:latin typeface="宋体" pitchFamily="2" charset="-122"/>
              </a:rPr>
              <a:t>理论和</a:t>
            </a:r>
            <a:r>
              <a:rPr lang="zh-CN" altLang="en-US" sz="2800" b="1" dirty="0" smtClean="0">
                <a:solidFill>
                  <a:srgbClr val="0000FF"/>
                </a:solidFill>
                <a:latin typeface="宋体" pitchFamily="2" charset="-122"/>
              </a:rPr>
              <a:t>“三个代表”重要思想既</a:t>
            </a:r>
            <a:r>
              <a:rPr lang="zh-CN" altLang="en-US" sz="2800" b="1" dirty="0">
                <a:solidFill>
                  <a:srgbClr val="0000FF"/>
                </a:solidFill>
                <a:latin typeface="宋体" pitchFamily="2" charset="-122"/>
              </a:rPr>
              <a:t>一脉相承又与时俱进的科学理论</a:t>
            </a:r>
            <a:endParaRPr lang="zh-CN" altLang="en-US" sz="2800" dirty="0"/>
          </a:p>
          <a:p>
            <a:pPr marL="609600" indent="-609600">
              <a:buFont typeface="Wingdings" pitchFamily="2" charset="2"/>
              <a:buAutoNum type="circleNumDbPlain"/>
            </a:pPr>
            <a:r>
              <a:rPr lang="en-US" altLang="zh-CN" sz="2800" dirty="0"/>
              <a:t>2</a:t>
            </a:r>
            <a:r>
              <a:rPr lang="zh-CN" altLang="en-US" sz="2800" dirty="0"/>
              <a:t>、</a:t>
            </a:r>
            <a:r>
              <a:rPr lang="zh-CN" altLang="en-US" sz="2800" b="1" dirty="0">
                <a:solidFill>
                  <a:srgbClr val="0000FF"/>
                </a:solidFill>
                <a:latin typeface="宋体" pitchFamily="2" charset="-122"/>
              </a:rPr>
              <a:t>科学发展观是马克思主义关于发展的世界观和方法论的集中体现</a:t>
            </a:r>
          </a:p>
          <a:p>
            <a:pPr marL="609600" indent="-609600">
              <a:buFont typeface="Wingdings" pitchFamily="2" charset="2"/>
              <a:buAutoNum type="circleNumDbPlain"/>
            </a:pPr>
            <a:r>
              <a:rPr lang="en-US" altLang="zh-CN" sz="2800" b="1" dirty="0">
                <a:solidFill>
                  <a:srgbClr val="0000FF"/>
                </a:solidFill>
                <a:latin typeface="宋体" pitchFamily="2" charset="-122"/>
              </a:rPr>
              <a:t>3</a:t>
            </a:r>
            <a:r>
              <a:rPr lang="zh-CN" altLang="en-US" sz="2800" b="1" dirty="0">
                <a:solidFill>
                  <a:srgbClr val="0000FF"/>
                </a:solidFill>
                <a:latin typeface="宋体" pitchFamily="2" charset="-122"/>
              </a:rPr>
              <a:t>、科学发展观是我国经济社会发展的重要指导方针和发展中国特色社会主义必须坚持和贯彻的重大战略思想</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0" fill="hold">
                                          <p:stCondLst>
                                            <p:cond delay="0"/>
                                          </p:stCondLst>
                                        </p:cTn>
                                        <p:tgtEl>
                                          <p:spTgt spid="304130"/>
                                        </p:tgtEl>
                                        <p:attrNameLst>
                                          <p:attrName>style.visibility</p:attrName>
                                        </p:attrNameLst>
                                      </p:cBhvr>
                                      <p:to>
                                        <p:strVal val="visible"/>
                                      </p:to>
                                    </p:set>
                                    <p:animEffect transition="in" filter="fade">
                                      <p:cBhvr>
                                        <p:cTn id="7" dur="767" decel="100000"/>
                                        <p:tgtEl>
                                          <p:spTgt spid="304130"/>
                                        </p:tgtEl>
                                      </p:cBhvr>
                                    </p:animEffect>
                                    <p:animScale>
                                      <p:cBhvr>
                                        <p:cTn id="8" dur="767" decel="100000"/>
                                        <p:tgtEl>
                                          <p:spTgt spid="304130"/>
                                        </p:tgtEl>
                                      </p:cBhvr>
                                      <p:from x="10000" y="10000"/>
                                      <p:to x="200000" y="450000"/>
                                    </p:animScale>
                                    <p:animScale>
                                      <p:cBhvr>
                                        <p:cTn id="9" dur="1228" accel="100000" fill="hold">
                                          <p:stCondLst>
                                            <p:cond delay="767"/>
                                          </p:stCondLst>
                                        </p:cTn>
                                        <p:tgtEl>
                                          <p:spTgt spid="304130"/>
                                        </p:tgtEl>
                                      </p:cBhvr>
                                      <p:from x="200000" y="450000"/>
                                      <p:to x="100000" y="100000"/>
                                    </p:animScale>
                                    <p:set>
                                      <p:cBhvr>
                                        <p:cTn id="10" dur="767" fill="hold"/>
                                        <p:tgtEl>
                                          <p:spTgt spid="304130"/>
                                        </p:tgtEl>
                                        <p:attrNameLst>
                                          <p:attrName>ppt_x</p:attrName>
                                        </p:attrNameLst>
                                      </p:cBhvr>
                                      <p:to>
                                        <p:strVal val="(0.5)"/>
                                      </p:to>
                                    </p:set>
                                    <p:anim from="(0.5)" to="(#ppt_x)" calcmode="lin" valueType="num">
                                      <p:cBhvr>
                                        <p:cTn id="11" dur="1228" accel="100000" fill="hold">
                                          <p:stCondLst>
                                            <p:cond delay="767"/>
                                          </p:stCondLst>
                                        </p:cTn>
                                        <p:tgtEl>
                                          <p:spTgt spid="304130"/>
                                        </p:tgtEl>
                                        <p:attrNameLst>
                                          <p:attrName>ppt_x</p:attrName>
                                        </p:attrNameLst>
                                      </p:cBhvr>
                                    </p:anim>
                                    <p:set>
                                      <p:cBhvr>
                                        <p:cTn id="12" dur="767" fill="hold"/>
                                        <p:tgtEl>
                                          <p:spTgt spid="304130"/>
                                        </p:tgtEl>
                                        <p:attrNameLst>
                                          <p:attrName>ppt_y</p:attrName>
                                        </p:attrNameLst>
                                      </p:cBhvr>
                                      <p:to>
                                        <p:strVal val="(#ppt_y+0.4)"/>
                                      </p:to>
                                    </p:set>
                                    <p:anim from="(#ppt_y+0.4)" to="(#ppt_y)" calcmode="lin" valueType="num">
                                      <p:cBhvr>
                                        <p:cTn id="13" dur="1228" accel="100000" fill="hold">
                                          <p:stCondLst>
                                            <p:cond delay="767"/>
                                          </p:stCondLst>
                                        </p:cTn>
                                        <p:tgtEl>
                                          <p:spTgt spid="304130"/>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0" fill="hold">
                                          <p:stCondLst>
                                            <p:cond delay="0"/>
                                          </p:stCondLst>
                                        </p:cTn>
                                        <p:tgtEl>
                                          <p:spTgt spid="304131">
                                            <p:txEl>
                                              <p:pRg st="0" end="0"/>
                                            </p:txEl>
                                          </p:spTgt>
                                        </p:tgtEl>
                                        <p:attrNameLst>
                                          <p:attrName>style.visibility</p:attrName>
                                        </p:attrNameLst>
                                      </p:cBhvr>
                                      <p:to>
                                        <p:strVal val="visible"/>
                                      </p:to>
                                    </p:set>
                                    <p:anim calcmode="lin" valueType="num">
                                      <p:cBhvr>
                                        <p:cTn id="18" dur="500" fill="hold"/>
                                        <p:tgtEl>
                                          <p:spTgt spid="30413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304131">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30413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0" fill="hold">
                                          <p:stCondLst>
                                            <p:cond delay="0"/>
                                          </p:stCondLst>
                                        </p:cTn>
                                        <p:tgtEl>
                                          <p:spTgt spid="304131">
                                            <p:txEl>
                                              <p:pRg st="1" end="1"/>
                                            </p:txEl>
                                          </p:spTgt>
                                        </p:tgtEl>
                                        <p:attrNameLst>
                                          <p:attrName>style.visibility</p:attrName>
                                        </p:attrNameLst>
                                      </p:cBhvr>
                                      <p:to>
                                        <p:strVal val="visible"/>
                                      </p:to>
                                    </p:set>
                                    <p:anim calcmode="lin" valueType="num">
                                      <p:cBhvr>
                                        <p:cTn id="25" dur="500" fill="hold"/>
                                        <p:tgtEl>
                                          <p:spTgt spid="304131">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304131">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30413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0" fill="hold">
                                          <p:stCondLst>
                                            <p:cond delay="0"/>
                                          </p:stCondLst>
                                        </p:cTn>
                                        <p:tgtEl>
                                          <p:spTgt spid="304131">
                                            <p:txEl>
                                              <p:pRg st="2" end="2"/>
                                            </p:txEl>
                                          </p:spTgt>
                                        </p:tgtEl>
                                        <p:attrNameLst>
                                          <p:attrName>style.visibility</p:attrName>
                                        </p:attrNameLst>
                                      </p:cBhvr>
                                      <p:to>
                                        <p:strVal val="visible"/>
                                      </p:to>
                                    </p:set>
                                    <p:anim calcmode="lin" valueType="num">
                                      <p:cBhvr>
                                        <p:cTn id="32" dur="500" fill="hold"/>
                                        <p:tgtEl>
                                          <p:spTgt spid="304131">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304131">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30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0" grpId="0"/>
      <p:bldP spid="30413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r>
              <a:rPr lang="zh-CN" altLang="en-US" smtClean="0"/>
              <a:t>一、中国特色社会主义文化建设的根本任务</a:t>
            </a:r>
            <a:endParaRPr lang="zh-CN" altLang="en-US" dirty="0"/>
          </a:p>
        </p:txBody>
      </p:sp>
      <p:sp>
        <p:nvSpPr>
          <p:cNvPr id="125955" name="Rectangle 3"/>
          <p:cNvSpPr>
            <a:spLocks noGrp="1" noRot="1" noChangeArrowheads="1"/>
          </p:cNvSpPr>
          <p:nvPr>
            <p:ph idx="1"/>
          </p:nvPr>
        </p:nvSpPr>
        <p:spPr/>
        <p:txBody>
          <a:bodyPr>
            <a:normAutofit fontScale="77500" lnSpcReduction="20000"/>
          </a:bodyPr>
          <a:lstStyle/>
          <a:p>
            <a:r>
              <a:rPr lang="zh-CN" altLang="en-US" dirty="0" smtClean="0"/>
              <a:t>培养四有公民，提高全民族的思想道德素质和科学文化素质。</a:t>
            </a:r>
          </a:p>
          <a:p>
            <a:r>
              <a:rPr lang="zh-CN" altLang="en-US" dirty="0" smtClean="0"/>
              <a:t>有理想：是指对马克思主义和共产主义的坚定信仰，对党和人民事业的科学信念。</a:t>
            </a:r>
          </a:p>
          <a:p>
            <a:r>
              <a:rPr lang="zh-CN" altLang="en-US" dirty="0" smtClean="0"/>
              <a:t>有道德：是指要遵守社会主义和共产主义道德。社会主义道德的基本要求是：爱祖国、爱人民、爱劳动、爱科学、爱社会主义，并使“五爱”在社会</a:t>
            </a:r>
            <a:r>
              <a:rPr lang="zh-CN" altLang="en-GB" dirty="0" smtClean="0"/>
              <a:t> </a:t>
            </a:r>
            <a:r>
              <a:rPr lang="zh-CN" altLang="en-US" dirty="0" smtClean="0"/>
              <a:t>生活各方面体现出来。 </a:t>
            </a:r>
          </a:p>
          <a:p>
            <a:r>
              <a:rPr lang="zh-CN" altLang="en-US" dirty="0" smtClean="0"/>
              <a:t>有文化：是指社会主义公民应当具有良好的社会文化素质，具有为社会主义现代化建设服务所必备的科学文化知识和劳动技能。 </a:t>
            </a:r>
          </a:p>
          <a:p>
            <a:r>
              <a:rPr lang="zh-CN" altLang="en-US" dirty="0" smtClean="0"/>
              <a:t>有纪律：是指社会主义公民应当增强法纪观念，自觉地遵纪守法。</a:t>
            </a:r>
          </a:p>
          <a:p>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r>
              <a:rPr lang="zh-CN" altLang="en-US" smtClean="0"/>
              <a:t>二、社会主义核心价值体系的基本内容</a:t>
            </a:r>
            <a:endParaRPr lang="zh-CN" altLang="en-US" dirty="0"/>
          </a:p>
        </p:txBody>
      </p:sp>
      <p:sp>
        <p:nvSpPr>
          <p:cNvPr id="126979" name="Rectangle 3"/>
          <p:cNvSpPr>
            <a:spLocks noGrp="1" noRot="1" noChangeArrowheads="1"/>
          </p:cNvSpPr>
          <p:nvPr>
            <p:ph idx="1"/>
          </p:nvPr>
        </p:nvSpPr>
        <p:spPr/>
        <p:txBody>
          <a:bodyPr/>
          <a:lstStyle/>
          <a:p>
            <a:endParaRPr lang="en-US" altLang="zh-CN" dirty="0" smtClean="0"/>
          </a:p>
          <a:p>
            <a:r>
              <a:rPr lang="zh-CN" altLang="en-US" dirty="0" smtClean="0"/>
              <a:t>包括四个方面：</a:t>
            </a:r>
          </a:p>
          <a:p>
            <a:r>
              <a:rPr lang="zh-CN" altLang="en-US" dirty="0" smtClean="0"/>
              <a:t>一是马克思主义指导思想；</a:t>
            </a:r>
          </a:p>
          <a:p>
            <a:r>
              <a:rPr lang="zh-CN" altLang="en-US" dirty="0" smtClean="0"/>
              <a:t>二是中国特色社会主义共同理想；</a:t>
            </a:r>
          </a:p>
          <a:p>
            <a:r>
              <a:rPr lang="zh-CN" altLang="en-US" dirty="0" smtClean="0"/>
              <a:t>三是以爱国主义为核心的民族精神和以改革创新为核心的时代精神。</a:t>
            </a:r>
          </a:p>
          <a:p>
            <a:r>
              <a:rPr lang="zh-CN" altLang="en-US" dirty="0" smtClean="0"/>
              <a:t>四是以“八荣八耻”为主要内容的社会主义荣辱观。 </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r>
              <a:rPr lang="zh-CN" altLang="en-US" smtClean="0"/>
              <a:t>三、民族精神</a:t>
            </a:r>
            <a:endParaRPr lang="zh-CN" altLang="en-US" dirty="0"/>
          </a:p>
        </p:txBody>
      </p:sp>
      <p:sp>
        <p:nvSpPr>
          <p:cNvPr id="133123" name="Rectangle 3"/>
          <p:cNvSpPr>
            <a:spLocks noGrp="1" noRot="1" noChangeArrowheads="1"/>
          </p:cNvSpPr>
          <p:nvPr>
            <p:ph idx="1"/>
          </p:nvPr>
        </p:nvSpPr>
        <p:spPr/>
        <p:txBody>
          <a:bodyPr>
            <a:normAutofit fontScale="47500" lnSpcReduction="20000"/>
          </a:bodyPr>
          <a:lstStyle/>
          <a:p>
            <a:r>
              <a:rPr lang="en-US" altLang="zh-CN" dirty="0" smtClean="0"/>
              <a:t>1</a:t>
            </a:r>
            <a:r>
              <a:rPr lang="zh-CN" altLang="en-US" dirty="0" smtClean="0"/>
              <a:t>、什么是民族精神</a:t>
            </a:r>
          </a:p>
          <a:p>
            <a:r>
              <a:rPr lang="zh-CN" altLang="en-US" dirty="0" smtClean="0"/>
              <a:t>民族精神是一个民族在长期的共同生活和共同的社会实践基础上形成和发展的，为民族大多数成员所认同和接受的思想品格、价值取向和道德规范，是一个民族的心理特征、文化传统、思想情感等的综合反映。</a:t>
            </a:r>
          </a:p>
          <a:p>
            <a:r>
              <a:rPr lang="zh-CN" altLang="en-US" dirty="0" smtClean="0"/>
              <a:t>民族精神是民族的守护神，它的存在与否决定着一个民族的生死存亡。</a:t>
            </a:r>
          </a:p>
          <a:p>
            <a:r>
              <a:rPr lang="en-US" altLang="zh-CN" dirty="0" smtClean="0"/>
              <a:t>2</a:t>
            </a:r>
            <a:r>
              <a:rPr lang="zh-CN" altLang="en-US" dirty="0" smtClean="0"/>
              <a:t>、民族精神的当代体现</a:t>
            </a:r>
          </a:p>
          <a:p>
            <a:r>
              <a:rPr lang="zh-CN" altLang="en-US" dirty="0" smtClean="0"/>
              <a:t>在五千多年的历史长河中，中华民族形成了以爱国主义为核心的团结统一、爱好和平、勤劳勇敢、自强不息的伟大民族精神。</a:t>
            </a:r>
          </a:p>
          <a:p>
            <a:r>
              <a:rPr lang="zh-CN" altLang="en-US" dirty="0" smtClean="0"/>
              <a:t>民族精神既深深植根于中华民族的优秀传统文化之中，又广泛吸收了人类文明的一切有益成果，既是五千年悠久历史文化的积淀，又是中国共产党领导人民在革命、建设和改革实践中所创造的革命精神、时代精神的凝聚。</a:t>
            </a:r>
          </a:p>
          <a:p>
            <a:r>
              <a:rPr lang="en-US" altLang="zh-CN" dirty="0" smtClean="0"/>
              <a:t>3</a:t>
            </a:r>
            <a:r>
              <a:rPr lang="zh-CN" altLang="en-US" dirty="0" smtClean="0"/>
              <a:t>、如何弘扬民族精神</a:t>
            </a:r>
          </a:p>
          <a:p>
            <a:r>
              <a:rPr lang="zh-CN" altLang="en-US" dirty="0" smtClean="0"/>
              <a:t>（</a:t>
            </a:r>
            <a:r>
              <a:rPr lang="en-US" altLang="zh-CN" dirty="0" smtClean="0"/>
              <a:t>1</a:t>
            </a:r>
            <a:r>
              <a:rPr lang="zh-CN" altLang="en-US" dirty="0" smtClean="0"/>
              <a:t>）不仅要继承民族文化的优良传统，也要借鉴和吸收人类文 明的共同成果。 </a:t>
            </a:r>
            <a:endParaRPr lang="zh-CN" altLang="en-GB" dirty="0" smtClean="0"/>
          </a:p>
          <a:p>
            <a:r>
              <a:rPr lang="zh-CN" altLang="en-US" dirty="0" smtClean="0"/>
              <a:t>（</a:t>
            </a:r>
            <a:r>
              <a:rPr lang="en-US" altLang="zh-CN" dirty="0" smtClean="0"/>
              <a:t>2</a:t>
            </a:r>
            <a:r>
              <a:rPr lang="zh-CN" altLang="en-US" dirty="0" smtClean="0"/>
              <a:t>） 不仅要保持鲜明的民族特色，也要体现改革开放和社会主义现代化建设的时代要求。</a:t>
            </a:r>
            <a:endParaRPr lang="zh-CN" altLang="en-GB" dirty="0" smtClean="0"/>
          </a:p>
          <a:p>
            <a:r>
              <a:rPr lang="zh-CN" altLang="en-US" dirty="0" smtClean="0"/>
              <a:t>（</a:t>
            </a:r>
            <a:r>
              <a:rPr lang="en-US" altLang="zh-CN" dirty="0" smtClean="0"/>
              <a:t>3</a:t>
            </a:r>
            <a:r>
              <a:rPr lang="zh-CN" altLang="en-US" dirty="0" smtClean="0"/>
              <a:t>） 要不断丰富民族精神的内涵，不断增强中国特色社会主义文化的吸引力、凝聚力和感召力。 </a:t>
            </a:r>
          </a:p>
          <a:p>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p:txBody>
          <a:bodyPr/>
          <a:lstStyle/>
          <a:p>
            <a:r>
              <a:rPr lang="zh-CN" altLang="en-US" smtClean="0"/>
              <a:t>四、时代精神</a:t>
            </a:r>
            <a:endParaRPr lang="zh-CN" altLang="en-US" dirty="0"/>
          </a:p>
        </p:txBody>
      </p:sp>
      <p:sp>
        <p:nvSpPr>
          <p:cNvPr id="134147" name="Rectangle 3"/>
          <p:cNvSpPr>
            <a:spLocks noGrp="1" noRot="1" noChangeArrowheads="1"/>
          </p:cNvSpPr>
          <p:nvPr>
            <p:ph idx="1"/>
          </p:nvPr>
        </p:nvSpPr>
        <p:spPr/>
        <p:txBody>
          <a:bodyPr>
            <a:normAutofit fontScale="70000" lnSpcReduction="20000"/>
          </a:bodyPr>
          <a:lstStyle/>
          <a:p>
            <a:r>
              <a:rPr lang="en-US" altLang="zh-CN" dirty="0" smtClean="0"/>
              <a:t>1</a:t>
            </a:r>
            <a:r>
              <a:rPr lang="zh-CN" altLang="en-US" dirty="0" smtClean="0"/>
              <a:t>、什么是时代精神</a:t>
            </a:r>
          </a:p>
          <a:p>
            <a:r>
              <a:rPr lang="zh-CN" altLang="en-US" dirty="0" smtClean="0"/>
              <a:t>时代精神是基于历史和时代要求而形成的崇高的思想感情和精神境界，它是时代的客观本质及发展趋势在社会精神生活领域中的体现，</a:t>
            </a:r>
          </a:p>
          <a:p>
            <a:r>
              <a:rPr lang="zh-CN" altLang="en-US" dirty="0" smtClean="0"/>
              <a:t>并代表和反映着所处时代历史的中心主题及其肩负的历史使命，是一个时代精神文明程度的重要标志。</a:t>
            </a:r>
          </a:p>
          <a:p>
            <a:r>
              <a:rPr lang="en-US" altLang="zh-CN" dirty="0" smtClean="0"/>
              <a:t>2</a:t>
            </a:r>
            <a:r>
              <a:rPr lang="zh-CN" altLang="en-US" dirty="0" smtClean="0"/>
              <a:t>、怎样才能弘扬时代精神</a:t>
            </a:r>
          </a:p>
          <a:p>
            <a:r>
              <a:rPr lang="zh-CN" altLang="en-US" dirty="0" smtClean="0"/>
              <a:t>必须坚持解放思想、实事求是，解放思想不但是弘扬时代精神的前提，也是弘扬时代精神的必要条件。</a:t>
            </a:r>
            <a:endParaRPr lang="zh-CN" altLang="en-GB" dirty="0" smtClean="0"/>
          </a:p>
          <a:p>
            <a:r>
              <a:rPr lang="zh-CN" altLang="en-US" dirty="0" smtClean="0"/>
              <a:t>必须勇于实践，实践是弘扬时代精神的最重要基石。实践是激发、产生时代精神的最重要动力之源。</a:t>
            </a:r>
          </a:p>
          <a:p>
            <a:r>
              <a:rPr lang="zh-CN" altLang="en-US" dirty="0" smtClean="0"/>
              <a:t>必须勇于创新。时代的进步、社会变革，无不以创新为基础和先导。</a:t>
            </a:r>
          </a:p>
          <a:p>
            <a:r>
              <a:rPr lang="zh-CN" altLang="en-US" dirty="0" smtClean="0"/>
              <a:t>必须大力弘扬具有时代特色的思想观念和精神风貌。</a:t>
            </a:r>
          </a:p>
          <a:p>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35170" name="Rectangle 2"/>
          <p:cNvSpPr>
            <a:spLocks noGrp="1" noRot="1" noChangeArrowheads="1"/>
          </p:cNvSpPr>
          <p:nvPr>
            <p:ph idx="1"/>
          </p:nvPr>
        </p:nvSpPr>
        <p:spPr/>
        <p:txBody>
          <a:bodyPr/>
          <a:lstStyle/>
          <a:p>
            <a:r>
              <a:rPr lang="en-US" altLang="zh-CN" dirty="0" smtClean="0"/>
              <a:t>11.</a:t>
            </a:r>
            <a:r>
              <a:rPr lang="zh-CN" altLang="en-US" dirty="0" smtClean="0"/>
              <a:t>教学重点：</a:t>
            </a:r>
          </a:p>
          <a:p>
            <a:endParaRPr lang="zh-CN" altLang="en-US" dirty="0" smtClean="0"/>
          </a:p>
          <a:p>
            <a:r>
              <a:rPr lang="zh-CN" altLang="en-US" dirty="0" smtClean="0"/>
              <a:t>把握构建社会主义和谐社会的科学内涵及其意义。</a:t>
            </a:r>
          </a:p>
          <a:p>
            <a:endParaRPr lang="zh-CN" altLang="en-US" dirty="0" smtClean="0"/>
          </a:p>
          <a:p>
            <a:r>
              <a:rPr lang="zh-CN" altLang="en-US" dirty="0" smtClean="0"/>
              <a:t>掌握构建社会主义和谐社会的基本原则和主要任务。 </a:t>
            </a:r>
            <a:endParaRPr lang="zh-CN" altLang="en-US" dirty="0"/>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p:txBody>
          <a:bodyPr/>
          <a:lstStyle/>
          <a:p>
            <a:r>
              <a:rPr lang="zh-CN" altLang="en-US" smtClean="0"/>
              <a:t>一、构建社会主义和谐社会的科学内涵和意义</a:t>
            </a:r>
            <a:endParaRPr lang="zh-CN" altLang="en-US" dirty="0"/>
          </a:p>
        </p:txBody>
      </p:sp>
      <p:sp>
        <p:nvSpPr>
          <p:cNvPr id="141315" name="Rectangle 3"/>
          <p:cNvSpPr>
            <a:spLocks noGrp="1" noRot="1" noChangeArrowheads="1"/>
          </p:cNvSpPr>
          <p:nvPr>
            <p:ph idx="1"/>
          </p:nvPr>
        </p:nvSpPr>
        <p:spPr/>
        <p:txBody>
          <a:bodyPr>
            <a:normAutofit fontScale="55000" lnSpcReduction="20000"/>
          </a:bodyPr>
          <a:lstStyle/>
          <a:p>
            <a:r>
              <a:rPr lang="en-US" altLang="zh-CN" dirty="0" smtClean="0"/>
              <a:t>1.</a:t>
            </a:r>
            <a:r>
              <a:rPr lang="zh-CN" altLang="en-US" dirty="0" smtClean="0"/>
              <a:t>构建社会主义和谐社会的科学内涵</a:t>
            </a:r>
          </a:p>
          <a:p>
            <a:r>
              <a:rPr lang="zh-CN" altLang="en-US" dirty="0" smtClean="0"/>
              <a:t>民主法治、公平正义、诚信友爱、充满活力、安定有序、人与自然和谐相处的社会。</a:t>
            </a:r>
          </a:p>
          <a:p>
            <a:r>
              <a:rPr lang="en-US" altLang="zh-CN" dirty="0" smtClean="0"/>
              <a:t>2.</a:t>
            </a:r>
            <a:r>
              <a:rPr lang="zh-CN" altLang="en-US" dirty="0" smtClean="0"/>
              <a:t>构建社会主义和谐社会的重要意义</a:t>
            </a:r>
          </a:p>
          <a:p>
            <a:r>
              <a:rPr lang="zh-CN" altLang="en-US" dirty="0" smtClean="0"/>
              <a:t>（一）理论意义</a:t>
            </a:r>
          </a:p>
          <a:p>
            <a:r>
              <a:rPr lang="zh-CN" altLang="en-US" dirty="0" smtClean="0"/>
              <a:t>１，构建社会主义和谐社会，是对人类社会发展规律认识的深化，是对马克思主义关于社会主义社会建设理论的丰富和发展。</a:t>
            </a:r>
          </a:p>
          <a:p>
            <a:r>
              <a:rPr lang="zh-CN" altLang="en-US" dirty="0" smtClean="0"/>
              <a:t>２，提出构建社会主义和谐社会，是对社会主义社会建设规律认识的深化，丰富和发展了中国特色社会主义理论</a:t>
            </a:r>
          </a:p>
          <a:p>
            <a:r>
              <a:rPr lang="zh-CN" altLang="en-US" dirty="0" smtClean="0"/>
              <a:t>３，提出构建社会主义和谐社会，是对共产党执政规律认识的深化，是党执政理念的升华。</a:t>
            </a:r>
          </a:p>
          <a:p>
            <a:r>
              <a:rPr lang="zh-CN" altLang="en-US" dirty="0" smtClean="0"/>
              <a:t>（二）实践意义</a:t>
            </a:r>
          </a:p>
          <a:p>
            <a:r>
              <a:rPr lang="zh-CN" altLang="en-US" dirty="0" smtClean="0"/>
              <a:t>１、四位一体的总体布局；</a:t>
            </a:r>
          </a:p>
          <a:p>
            <a:r>
              <a:rPr lang="zh-CN" altLang="en-US" dirty="0" smtClean="0"/>
              <a:t>２、调动各方积极性；</a:t>
            </a:r>
          </a:p>
          <a:p>
            <a:r>
              <a:rPr lang="zh-CN" altLang="en-US" dirty="0" smtClean="0"/>
              <a:t>３、人民根本利益；</a:t>
            </a:r>
          </a:p>
          <a:p>
            <a:r>
              <a:rPr lang="zh-CN" altLang="en-US" dirty="0" smtClean="0"/>
              <a:t>４、应对外部挑战，维护国家主权。</a:t>
            </a:r>
          </a:p>
          <a:p>
            <a:endParaRPr lang="zh-CN" altLang="en-US" dirty="0" smtClean="0"/>
          </a:p>
          <a:p>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9" name="Rectangle 3"/>
          <p:cNvSpPr>
            <a:spLocks noGrp="1" noRot="1" noChangeArrowheads="1"/>
          </p:cNvSpPr>
          <p:nvPr>
            <p:ph type="title"/>
          </p:nvPr>
        </p:nvSpPr>
        <p:spPr/>
        <p:txBody>
          <a:bodyPr/>
          <a:lstStyle/>
          <a:p>
            <a:r>
              <a:rPr lang="zh-CN" altLang="en-US" smtClean="0"/>
              <a:t>二、构建社会主义和谐社会的基本原则和主要任务</a:t>
            </a:r>
            <a:endParaRPr lang="zh-CN" altLang="en-US" dirty="0"/>
          </a:p>
        </p:txBody>
      </p:sp>
      <p:sp>
        <p:nvSpPr>
          <p:cNvPr id="142338" name="Rectangle 2"/>
          <p:cNvSpPr>
            <a:spLocks noGrp="1" noRot="1" noChangeArrowheads="1"/>
          </p:cNvSpPr>
          <p:nvPr>
            <p:ph idx="1"/>
          </p:nvPr>
        </p:nvSpPr>
        <p:spPr/>
        <p:txBody>
          <a:bodyPr>
            <a:normAutofit fontScale="40000" lnSpcReduction="20000"/>
          </a:bodyPr>
          <a:lstStyle/>
          <a:p>
            <a:r>
              <a:rPr lang="zh-CN" altLang="en-US" dirty="0" smtClean="0"/>
              <a:t>基本原则： </a:t>
            </a:r>
          </a:p>
          <a:p>
            <a:r>
              <a:rPr lang="en-US" altLang="zh-CN" dirty="0" smtClean="0"/>
              <a:t>1</a:t>
            </a:r>
            <a:r>
              <a:rPr lang="zh-CN" altLang="en-US" dirty="0" smtClean="0"/>
              <a:t>、必须坚持以人为本</a:t>
            </a:r>
          </a:p>
          <a:p>
            <a:r>
              <a:rPr lang="zh-CN" altLang="en-US" dirty="0" smtClean="0"/>
              <a:t>始终把最广大人民的根本利益作为党和国家一切工作的出发点和落脚点，实现好、维护好、发展好最广大人民的根本利益，不断满足人民日益增长的物质文化需要，做到发展为了人民、发展依靠人民、发展成果由人民共享，促进人的全面发展。 </a:t>
            </a:r>
          </a:p>
          <a:p>
            <a:r>
              <a:rPr lang="en-US" altLang="zh-CN" dirty="0" smtClean="0"/>
              <a:t>2</a:t>
            </a:r>
            <a:r>
              <a:rPr lang="zh-CN" altLang="en-US" dirty="0" smtClean="0"/>
              <a:t>、必须坚持科学发展</a:t>
            </a:r>
          </a:p>
          <a:p>
            <a:r>
              <a:rPr lang="zh-CN" altLang="en-US" dirty="0" smtClean="0"/>
              <a:t> 切实抓好发展这个党执政兴国的第一要务，统筹城乡发展，统筹区域发展，统筹经济社会发展，统筹人与自然和谐发展，统筹国内发展和对外开放，转变增长方式，提高发展质量，推进节约发展、清洁发展、安全发展，实现经济社会全面协调可持续发展。 </a:t>
            </a:r>
          </a:p>
          <a:p>
            <a:r>
              <a:rPr lang="en-US" altLang="zh-CN" dirty="0" smtClean="0"/>
              <a:t>3</a:t>
            </a:r>
            <a:r>
              <a:rPr lang="zh-CN" altLang="en-US" dirty="0" smtClean="0"/>
              <a:t>、必须坚持改革开放</a:t>
            </a:r>
          </a:p>
          <a:p>
            <a:r>
              <a:rPr lang="zh-CN" altLang="en-US" dirty="0" smtClean="0"/>
              <a:t>坚持社会主义市场经济的改革方向，适应社会发展要求，推进经济体制、政治体制、文化体制、社会体制改革和创新，进一步扩大对外开放，提高改革决策的科学性、改革措施的协调性，建立健全充满活力、富有效率、更加开放的体制机制。</a:t>
            </a:r>
          </a:p>
          <a:p>
            <a:r>
              <a:rPr lang="en-US" altLang="zh-CN" dirty="0" smtClean="0"/>
              <a:t>4</a:t>
            </a:r>
            <a:r>
              <a:rPr lang="zh-CN" altLang="en-US" dirty="0" smtClean="0"/>
              <a:t>、必须坚持民主法制</a:t>
            </a:r>
          </a:p>
          <a:p>
            <a:r>
              <a:rPr lang="zh-CN" altLang="en-US" dirty="0" smtClean="0"/>
              <a:t>加强社会主义民主政治建设，发展社会主义民主，实施依法治国基本方略，建设社会主义法治国家，树立社会主义法治理念，增强全社会法律意识，推进国家经济、政治、文化、社会生活法制化、规范化，逐步形成社会公平保障体系，促进社会公平正义。</a:t>
            </a:r>
          </a:p>
          <a:p>
            <a:r>
              <a:rPr lang="en-US" altLang="zh-CN" dirty="0" smtClean="0"/>
              <a:t>5</a:t>
            </a:r>
            <a:r>
              <a:rPr lang="zh-CN" altLang="en-US" dirty="0" smtClean="0"/>
              <a:t>、必须坚持正确处理改革发展稳定的关系</a:t>
            </a:r>
          </a:p>
          <a:p>
            <a:r>
              <a:rPr lang="zh-CN" altLang="en-US" dirty="0" smtClean="0"/>
              <a:t>把改革的力度、发展的速度和社会可承受的程度统一起来，维护社会安定团结，以改革促进和谐、以发展巩固和谐、以稳定保障和谐，确保人民安居乐业、社会安定有序、国家长治久安。</a:t>
            </a:r>
          </a:p>
          <a:p>
            <a:r>
              <a:rPr lang="en-US" altLang="zh-CN" dirty="0" smtClean="0"/>
              <a:t>6</a:t>
            </a:r>
            <a:r>
              <a:rPr lang="zh-CN" altLang="en-US" dirty="0" smtClean="0"/>
              <a:t>、必须坚持在党的领导下全社会共同建设</a:t>
            </a:r>
          </a:p>
          <a:p>
            <a:r>
              <a:rPr lang="zh-CN" altLang="en-US" dirty="0" smtClean="0"/>
              <a:t>坚持科学执政、民主执政、依法执政，发挥党的领导核心作用，维护人民群众的主体地位，团结一切可以团结的力量，调动一切积极因素，形成促进和谐人人有责、和谐社会人人共享的生动局面。</a:t>
            </a:r>
          </a:p>
          <a:p>
            <a:endParaRPr lang="zh-CN" altLang="en-US" dirty="0" smtClean="0"/>
          </a:p>
          <a:p>
            <a:endParaRPr lang="en-US" altLang="zh-CN" dirty="0"/>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158723" name="Rectangle 3"/>
          <p:cNvSpPr>
            <a:spLocks noGrp="1" noRot="1" noChangeArrowheads="1"/>
          </p:cNvSpPr>
          <p:nvPr>
            <p:ph idx="1"/>
          </p:nvPr>
        </p:nvSpPr>
        <p:spPr/>
        <p:txBody>
          <a:bodyPr>
            <a:normAutofit fontScale="55000" lnSpcReduction="20000"/>
          </a:bodyPr>
          <a:lstStyle/>
          <a:p>
            <a:r>
              <a:rPr lang="zh-CN" altLang="en-US" sz="3300" dirty="0" smtClean="0">
                <a:latin typeface="+mn-ea"/>
              </a:rPr>
              <a:t>主要任务：</a:t>
            </a:r>
          </a:p>
          <a:p>
            <a:r>
              <a:rPr lang="en-US" altLang="zh-CN" sz="3300" dirty="0" smtClean="0">
                <a:latin typeface="+mn-ea"/>
              </a:rPr>
              <a:t>1.</a:t>
            </a:r>
            <a:r>
              <a:rPr lang="zh-CN" altLang="en-US" sz="3300" dirty="0" smtClean="0">
                <a:latin typeface="+mn-ea"/>
              </a:rPr>
              <a:t>社会主义民主法制更加完善，依法治国基本方略得到全面落实，人民的权益得到切实尊重和保障</a:t>
            </a:r>
          </a:p>
          <a:p>
            <a:r>
              <a:rPr lang="en-US" altLang="zh-CN" sz="3300" dirty="0" smtClean="0">
                <a:latin typeface="+mn-ea"/>
              </a:rPr>
              <a:t>2.</a:t>
            </a:r>
            <a:r>
              <a:rPr lang="zh-CN" altLang="en-US" sz="3300" dirty="0" smtClean="0">
                <a:latin typeface="+mn-ea"/>
              </a:rPr>
              <a:t>城乡、区域发展差距扩大的趋势逐步扭转，合理有序的收入分配格局基本形成，家庭财产普遍增加，人民过上更加富足的生活 </a:t>
            </a:r>
          </a:p>
          <a:p>
            <a:r>
              <a:rPr lang="en-US" altLang="zh-CN" sz="3300" dirty="0" smtClean="0">
                <a:latin typeface="+mn-ea"/>
              </a:rPr>
              <a:t>3.</a:t>
            </a:r>
            <a:r>
              <a:rPr lang="zh-CN" altLang="en-US" sz="3300" dirty="0" smtClean="0">
                <a:latin typeface="+mn-ea"/>
              </a:rPr>
              <a:t>社会就业比较充分，覆盖城乡居民的社会保障体系基本建立 </a:t>
            </a:r>
          </a:p>
          <a:p>
            <a:r>
              <a:rPr lang="en-US" altLang="zh-CN" sz="3300" dirty="0" smtClean="0">
                <a:latin typeface="+mn-ea"/>
              </a:rPr>
              <a:t>4.</a:t>
            </a:r>
            <a:r>
              <a:rPr lang="zh-CN" altLang="en-US" sz="3300" dirty="0" smtClean="0">
                <a:latin typeface="+mn-ea"/>
              </a:rPr>
              <a:t>基本公共服务体系更加完备政府管理和服务水平有较大提高 </a:t>
            </a:r>
          </a:p>
          <a:p>
            <a:r>
              <a:rPr lang="en-US" altLang="zh-CN" sz="3300" dirty="0" smtClean="0">
                <a:latin typeface="+mn-ea"/>
              </a:rPr>
              <a:t>5.</a:t>
            </a:r>
            <a:r>
              <a:rPr lang="zh-CN" altLang="en-US" sz="3300" dirty="0" smtClean="0">
                <a:latin typeface="+mn-ea"/>
              </a:rPr>
              <a:t>全民族的思想道德素质、科学文化素质和健康素质明显提高，良好道德风尚、和谐人际关系进一步形成</a:t>
            </a:r>
          </a:p>
          <a:p>
            <a:r>
              <a:rPr lang="en-US" altLang="zh-CN" sz="3300" dirty="0" smtClean="0">
                <a:latin typeface="+mn-ea"/>
              </a:rPr>
              <a:t>6.</a:t>
            </a:r>
            <a:r>
              <a:rPr lang="zh-CN" altLang="en-US" sz="3300" dirty="0" smtClean="0">
                <a:latin typeface="+mn-ea"/>
              </a:rPr>
              <a:t>全社会创造活力显著增强，创新型国家基本建成 要营造鼓励人们干事业、支持人们干成事业的社会氛围，放手让一切劳动、知识、技术、管理和资本的活力竞相迸发，让一切创造社会财富的源泉充分涌流，以促进经济和社会事业的不断发展。 </a:t>
            </a:r>
          </a:p>
          <a:p>
            <a:r>
              <a:rPr lang="en-US" altLang="zh-CN" sz="3300" dirty="0" smtClean="0">
                <a:latin typeface="+mn-ea"/>
              </a:rPr>
              <a:t>7.</a:t>
            </a:r>
            <a:r>
              <a:rPr lang="zh-CN" altLang="en-US" sz="3300" dirty="0" smtClean="0">
                <a:latin typeface="+mn-ea"/>
              </a:rPr>
              <a:t>社会管理体系更加完善，社会秩序良好 </a:t>
            </a:r>
          </a:p>
          <a:p>
            <a:r>
              <a:rPr lang="en-US" altLang="zh-CN" sz="3300" dirty="0" smtClean="0">
                <a:latin typeface="+mn-ea"/>
              </a:rPr>
              <a:t>8.</a:t>
            </a:r>
            <a:r>
              <a:rPr lang="zh-CN" altLang="en-US" sz="3300" dirty="0" smtClean="0">
                <a:latin typeface="+mn-ea"/>
              </a:rPr>
              <a:t>资源利用效率显著提高，生态环境明显好转 </a:t>
            </a:r>
          </a:p>
          <a:p>
            <a:r>
              <a:rPr lang="en-US" altLang="zh-CN" sz="3300" dirty="0" smtClean="0">
                <a:latin typeface="+mn-ea"/>
              </a:rPr>
              <a:t>9.</a:t>
            </a:r>
            <a:r>
              <a:rPr lang="zh-CN" altLang="en-US" sz="3300" dirty="0" smtClean="0">
                <a:latin typeface="+mn-ea"/>
              </a:rPr>
              <a:t>实现全面建设惠及十几亿人口的更高水平的小康社会的目标，努力形成全体人民各尽其能、各得其所而又和谐相处的局面 </a:t>
            </a:r>
          </a:p>
          <a:p>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r>
              <a:rPr lang="en-US" altLang="zh-CN" smtClean="0"/>
              <a:t>12.</a:t>
            </a:r>
            <a:r>
              <a:rPr lang="zh-CN" altLang="en-US" smtClean="0"/>
              <a:t>教学重点 祖国统一的最佳途径</a:t>
            </a:r>
            <a:endParaRPr lang="zh-CN" altLang="en-US" dirty="0"/>
          </a:p>
        </p:txBody>
      </p:sp>
      <p:sp>
        <p:nvSpPr>
          <p:cNvPr id="160771" name="Rectangle 3"/>
          <p:cNvSpPr>
            <a:spLocks noGrp="1" noRot="1" noChangeArrowheads="1"/>
          </p:cNvSpPr>
          <p:nvPr>
            <p:ph idx="1"/>
          </p:nvPr>
        </p:nvSpPr>
        <p:spPr/>
        <p:txBody>
          <a:bodyPr/>
          <a:lstStyle/>
          <a:p>
            <a:r>
              <a:rPr lang="en-US" altLang="zh-CN" dirty="0" smtClean="0"/>
              <a:t> “</a:t>
            </a:r>
            <a:r>
              <a:rPr lang="zh-CN" altLang="en-US" dirty="0" smtClean="0"/>
              <a:t>一国两制”的基本内容</a:t>
            </a:r>
          </a:p>
          <a:p>
            <a:endParaRPr lang="zh-CN" altLang="en-US" dirty="0" smtClean="0"/>
          </a:p>
          <a:p>
            <a:r>
              <a:rPr lang="zh-CN" altLang="en-US" dirty="0" smtClean="0"/>
              <a:t>    “一国两制”构想的基本内容是：在一个中国的前提下，国家的主体坚持社会主义制度；香港、澳门、台湾是中华人民共和国不可分割的部分，它们作为特别行政区保持原有的资本主义制度长期不变。在国际上代表中国的，只能是中华人民共和国。</a:t>
            </a:r>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p:txBody>
          <a:bodyPr/>
          <a:lstStyle/>
          <a:p>
            <a:r>
              <a:rPr lang="en-US" altLang="zh-CN" smtClean="0"/>
              <a:t>13.</a:t>
            </a:r>
            <a:r>
              <a:rPr lang="zh-CN" altLang="en-US" smtClean="0"/>
              <a:t>教学重点：坚持走和平发展道路的内容、意义和要求</a:t>
            </a:r>
            <a:br>
              <a:rPr lang="zh-CN" altLang="en-US" smtClean="0"/>
            </a:br>
            <a:endParaRPr lang="zh-CN" altLang="en-US" dirty="0"/>
          </a:p>
        </p:txBody>
      </p:sp>
      <p:sp>
        <p:nvSpPr>
          <p:cNvPr id="161795" name="Rectangle 3"/>
          <p:cNvSpPr>
            <a:spLocks noGrp="1" noRot="1" noChangeArrowheads="1"/>
          </p:cNvSpPr>
          <p:nvPr>
            <p:ph idx="1"/>
          </p:nvPr>
        </p:nvSpPr>
        <p:spPr/>
        <p:txBody>
          <a:bodyPr>
            <a:normAutofit fontScale="47500" lnSpcReduction="20000"/>
          </a:bodyPr>
          <a:lstStyle/>
          <a:p>
            <a:r>
              <a:rPr lang="zh-CN" altLang="en-US" dirty="0" smtClean="0"/>
              <a:t>内容</a:t>
            </a:r>
            <a:endParaRPr lang="en-US" altLang="zh-CN" dirty="0" smtClean="0"/>
          </a:p>
          <a:p>
            <a:r>
              <a:rPr lang="zh-CN" altLang="en-US" dirty="0" smtClean="0"/>
              <a:t>中国将坚定不移地走和平发展道路，努力实现和平的发展、开放的发展、合作的发展、和谐的发展。</a:t>
            </a:r>
          </a:p>
          <a:p>
            <a:r>
              <a:rPr lang="zh-CN" altLang="en-US" dirty="0" smtClean="0"/>
              <a:t>    </a:t>
            </a:r>
            <a:r>
              <a:rPr lang="en-US" altLang="zh-CN" dirty="0" smtClean="0"/>
              <a:t>——</a:t>
            </a:r>
            <a:r>
              <a:rPr lang="zh-CN" altLang="en-US" dirty="0" smtClean="0"/>
              <a:t>争取和平的国际环境发展自己，又以自身的发展促进世界和平；</a:t>
            </a:r>
          </a:p>
          <a:p>
            <a:r>
              <a:rPr lang="zh-CN" altLang="en-US" dirty="0" smtClean="0"/>
              <a:t>    </a:t>
            </a:r>
            <a:r>
              <a:rPr lang="en-US" altLang="zh-CN" dirty="0" smtClean="0"/>
              <a:t>——</a:t>
            </a:r>
            <a:r>
              <a:rPr lang="zh-CN" altLang="en-US" dirty="0" smtClean="0"/>
              <a:t>依靠自身力量和改革创新实现发展，同时坚持实行对外开放；</a:t>
            </a:r>
          </a:p>
          <a:p>
            <a:r>
              <a:rPr lang="zh-CN" altLang="en-US" dirty="0" smtClean="0"/>
              <a:t>    </a:t>
            </a:r>
            <a:r>
              <a:rPr lang="en-US" altLang="zh-CN" dirty="0" smtClean="0"/>
              <a:t>——</a:t>
            </a:r>
            <a:r>
              <a:rPr lang="zh-CN" altLang="en-US" dirty="0" smtClean="0"/>
              <a:t>顺应经济全球化发展趋势，努力实现与各国的互利共赢和共同发展；</a:t>
            </a:r>
          </a:p>
          <a:p>
            <a:r>
              <a:rPr lang="zh-CN" altLang="en-US" dirty="0" smtClean="0"/>
              <a:t>    </a:t>
            </a:r>
            <a:r>
              <a:rPr lang="en-US" altLang="zh-CN" dirty="0" smtClean="0"/>
              <a:t>——</a:t>
            </a:r>
            <a:r>
              <a:rPr lang="zh-CN" altLang="en-US" dirty="0" smtClean="0"/>
              <a:t>坚持和平、发展、合作，与各国共同致力于建设持久和平与共同繁荣的和谐世界。</a:t>
            </a:r>
          </a:p>
          <a:p>
            <a:r>
              <a:rPr lang="zh-CN" altLang="en-US" dirty="0" smtClean="0"/>
              <a:t>意义与要求</a:t>
            </a:r>
            <a:endParaRPr lang="en-US" altLang="zh-CN" dirty="0" smtClean="0"/>
          </a:p>
          <a:p>
            <a:r>
              <a:rPr lang="zh-CN" altLang="en-US" dirty="0" smtClean="0"/>
              <a:t>坚持走和平发展道路，是中国特色社会主义的本质要求，是我国独立自主的和平外交政策的应有之义，符合我们党和国家一贯坚持的对外大政方针，符合我国人民的根本利益，符合中华民族爱好和平的历史文化传统，符合人类进步的时代潮流。</a:t>
            </a:r>
          </a:p>
          <a:p>
            <a:r>
              <a:rPr lang="zh-CN" altLang="en-US" dirty="0" smtClean="0"/>
              <a:t>要加强同世界各国和平共处、互利合作，恪守和平共处五项原则，积极营造和平稳定的国际环境、睦邻友好的周边环境、平等互利的合作环境、互信协作的安全环境、客观友善的舆论环境。</a:t>
            </a:r>
          </a:p>
          <a:p>
            <a:r>
              <a:rPr lang="zh-CN" altLang="en-US" dirty="0" smtClean="0"/>
              <a:t>要把中国人民的根本利益与各国人民的共同利益结合起来，把我国的对外政策主张与各国人民的进步意愿结合起来，以合作谋和平，以合作促发展，以合作解争端。 </a:t>
            </a:r>
          </a:p>
          <a:p>
            <a:endParaRPr lang="zh-CN"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en-US" altLang="zh-CN" smtClean="0"/>
              <a:t>02.</a:t>
            </a:r>
            <a:r>
              <a:rPr lang="zh-CN" altLang="en-US" smtClean="0"/>
              <a:t>教学重点：</a:t>
            </a:r>
            <a:endParaRPr lang="zh-CN" altLang="en-US" dirty="0"/>
          </a:p>
        </p:txBody>
      </p:sp>
      <p:sp>
        <p:nvSpPr>
          <p:cNvPr id="16387" name="Rectangle 3"/>
          <p:cNvSpPr>
            <a:spLocks noGrp="1" noRot="1" noChangeArrowheads="1"/>
          </p:cNvSpPr>
          <p:nvPr>
            <p:ph idx="1"/>
          </p:nvPr>
        </p:nvSpPr>
        <p:spPr/>
        <p:txBody>
          <a:bodyPr/>
          <a:lstStyle/>
          <a:p>
            <a:r>
              <a:rPr lang="en-US" altLang="zh-CN" dirty="0" smtClean="0"/>
              <a:t>1</a:t>
            </a:r>
            <a:r>
              <a:rPr lang="zh-CN" altLang="en-US" dirty="0" smtClean="0"/>
              <a:t>、实事求是的涵义</a:t>
            </a:r>
          </a:p>
          <a:p>
            <a:r>
              <a:rPr lang="en-US" altLang="zh-CN" dirty="0" smtClean="0"/>
              <a:t>2</a:t>
            </a:r>
            <a:r>
              <a:rPr lang="zh-CN" altLang="en-US" dirty="0" smtClean="0"/>
              <a:t>、实事求是思想路线的基本内容</a:t>
            </a:r>
          </a:p>
          <a:p>
            <a:r>
              <a:rPr lang="en-US" altLang="zh-CN" dirty="0" smtClean="0"/>
              <a:t>3</a:t>
            </a:r>
            <a:r>
              <a:rPr lang="zh-CN" altLang="en-US" dirty="0" smtClean="0"/>
              <a:t>、实事求是思想路线的重要意义</a:t>
            </a:r>
          </a:p>
          <a:p>
            <a:endParaRPr lang="zh-CN" altLang="en-US" dirty="0"/>
          </a:p>
        </p:txBody>
      </p:sp>
    </p:spTree>
    <p:extLst>
      <p:ext uri="{BB962C8B-B14F-4D97-AF65-F5344CB8AC3E}">
        <p14:creationId xmlns:p14="http://schemas.microsoft.com/office/powerpoint/2010/main" val="306109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smtClean="0"/>
              <a:t>14.</a:t>
            </a:r>
            <a:r>
              <a:rPr lang="zh-CN" altLang="en-US" smtClean="0"/>
              <a:t>教学重点：</a:t>
            </a:r>
            <a:endParaRPr lang="zh-CN" altLang="en-US" dirty="0"/>
          </a:p>
        </p:txBody>
      </p:sp>
      <p:sp>
        <p:nvSpPr>
          <p:cNvPr id="477187" name="Rectangle 3"/>
          <p:cNvSpPr>
            <a:spLocks noGrp="1" noChangeArrowheads="1"/>
          </p:cNvSpPr>
          <p:nvPr>
            <p:ph idx="1"/>
          </p:nvPr>
        </p:nvSpPr>
        <p:spPr/>
        <p:txBody>
          <a:bodyPr/>
          <a:lstStyle/>
          <a:p>
            <a:endParaRPr lang="en-US" altLang="zh-CN" dirty="0" smtClean="0"/>
          </a:p>
          <a:p>
            <a:r>
              <a:rPr lang="zh-CN" altLang="en-US" dirty="0" smtClean="0"/>
              <a:t>建设中国特色社会主义是全国人民的共同事业</a:t>
            </a:r>
            <a:r>
              <a:rPr lang="en-US" altLang="zh-CN" dirty="0" smtClean="0"/>
              <a:t>;</a:t>
            </a:r>
          </a:p>
          <a:p>
            <a:r>
              <a:rPr lang="zh-CN" altLang="en-US" dirty="0" smtClean="0"/>
              <a:t>新时期爱国统一战线的内容和基本任务。</a:t>
            </a:r>
          </a:p>
          <a:p>
            <a:endParaRPr lang="en-US" altLang="zh-CN" dirty="0"/>
          </a:p>
        </p:txBody>
      </p:sp>
    </p:spTree>
    <p:extLst>
      <p:ext uri="{BB962C8B-B14F-4D97-AF65-F5344CB8AC3E}">
        <p14:creationId xmlns:p14="http://schemas.microsoft.com/office/powerpoint/2010/main" val="56784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dirty="0" smtClean="0"/>
              <a:t>一、建设有中国特色社会主义是全国各族人民的共同事业</a:t>
            </a:r>
            <a:endParaRPr lang="zh-CN" altLang="en-US" dirty="0"/>
          </a:p>
        </p:txBody>
      </p:sp>
      <p:sp>
        <p:nvSpPr>
          <p:cNvPr id="369668" name="Rectangle 4"/>
          <p:cNvSpPr>
            <a:spLocks noGrp="1" noChangeArrowheads="1"/>
          </p:cNvSpPr>
          <p:nvPr>
            <p:ph idx="1"/>
          </p:nvPr>
        </p:nvSpPr>
        <p:spPr/>
        <p:txBody>
          <a:bodyPr>
            <a:normAutofit lnSpcReduction="10000"/>
          </a:bodyPr>
          <a:lstStyle/>
          <a:p>
            <a:r>
              <a:rPr lang="en-US" altLang="zh-CN" dirty="0" smtClean="0"/>
              <a:t>1</a:t>
            </a:r>
            <a:r>
              <a:rPr lang="zh-CN" altLang="en-US" dirty="0" smtClean="0"/>
              <a:t> 、工人、农民和知识分子是建设有中国特色社会主义的根本力量。</a:t>
            </a:r>
          </a:p>
          <a:p>
            <a:r>
              <a:rPr lang="en-US" altLang="zh-CN" dirty="0" smtClean="0"/>
              <a:t>1</a:t>
            </a:r>
            <a:r>
              <a:rPr lang="zh-CN" altLang="en-US" dirty="0" smtClean="0"/>
              <a:t>）、工人阶级是我国的领导阶级</a:t>
            </a:r>
          </a:p>
          <a:p>
            <a:r>
              <a:rPr lang="en-US" altLang="zh-CN" dirty="0" smtClean="0"/>
              <a:t>2</a:t>
            </a:r>
            <a:r>
              <a:rPr lang="zh-CN" altLang="en-US" dirty="0" smtClean="0"/>
              <a:t>）、农民是我国人数最多的基本依靠力量</a:t>
            </a:r>
          </a:p>
          <a:p>
            <a:r>
              <a:rPr lang="en-US" altLang="zh-CN" dirty="0" smtClean="0"/>
              <a:t>3</a:t>
            </a:r>
            <a:r>
              <a:rPr lang="zh-CN" altLang="en-US" dirty="0" smtClean="0"/>
              <a:t>）、知识分子是中国工人阶级的</a:t>
            </a:r>
            <a:r>
              <a:rPr lang="zh-CN" altLang="en-US" dirty="0" smtClean="0"/>
              <a:t>一部分</a:t>
            </a:r>
            <a:endParaRPr lang="en-US" altLang="zh-CN" dirty="0" smtClean="0"/>
          </a:p>
          <a:p>
            <a:endParaRPr lang="en-US" altLang="zh-CN" dirty="0"/>
          </a:p>
          <a:p>
            <a:endParaRPr lang="en-US" altLang="zh-CN" dirty="0" smtClean="0"/>
          </a:p>
          <a:p>
            <a:r>
              <a:rPr lang="zh-CN" altLang="en-US" sz="1800" dirty="0" smtClean="0"/>
              <a:t>毛主席与知识分子的交往</a:t>
            </a:r>
          </a:p>
          <a:p>
            <a:r>
              <a:rPr lang="zh-CN" altLang="en-US" sz="1800" dirty="0" smtClean="0"/>
              <a:t>知识分子的形象发生</a:t>
            </a:r>
            <a:r>
              <a:rPr lang="zh-CN" altLang="en-US" sz="1800" dirty="0" smtClean="0"/>
              <a:t>变化</a:t>
            </a:r>
            <a:endParaRPr lang="zh-CN" altLang="en-US" sz="1800" dirty="0" smtClean="0"/>
          </a:p>
          <a:p>
            <a:endParaRPr lang="en-US" altLang="zh-CN" dirty="0"/>
          </a:p>
        </p:txBody>
      </p:sp>
    </p:spTree>
    <p:extLst>
      <p:ext uri="{BB962C8B-B14F-4D97-AF65-F5344CB8AC3E}">
        <p14:creationId xmlns:p14="http://schemas.microsoft.com/office/powerpoint/2010/main" val="279004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smtClean="0"/>
              <a:t>3</a:t>
            </a:r>
            <a:r>
              <a:rPr lang="zh-CN" altLang="en-US" smtClean="0"/>
              <a:t>、新的社会阶层是中国特色社会主义事业的建设者</a:t>
            </a:r>
            <a:endParaRPr lang="zh-CN" altLang="en-US" dirty="0"/>
          </a:p>
        </p:txBody>
      </p:sp>
      <p:sp>
        <p:nvSpPr>
          <p:cNvPr id="397315" name="Rectangle 3"/>
          <p:cNvSpPr>
            <a:spLocks noGrp="1" noChangeArrowheads="1"/>
          </p:cNvSpPr>
          <p:nvPr>
            <p:ph idx="1"/>
          </p:nvPr>
        </p:nvSpPr>
        <p:spPr/>
        <p:txBody>
          <a:bodyPr>
            <a:normAutofit lnSpcReduction="10000"/>
          </a:bodyPr>
          <a:lstStyle/>
          <a:p>
            <a:r>
              <a:rPr lang="en-US" altLang="zh-CN" dirty="0" smtClean="0"/>
              <a:t>          </a:t>
            </a:r>
          </a:p>
          <a:p>
            <a:r>
              <a:rPr lang="en-US" altLang="zh-CN" dirty="0" smtClean="0"/>
              <a:t>         </a:t>
            </a:r>
            <a:r>
              <a:rPr lang="zh-CN" altLang="en-US" dirty="0" smtClean="0"/>
              <a:t>新的社会阶层的内涵：包括民营企业的创业人员和技术人员、受聘于外资企业的管理技术人员、个体户、私营企业主、中介组织的从业人员、自由职业者等社会阶层。</a:t>
            </a:r>
          </a:p>
          <a:p>
            <a:endParaRPr lang="zh-CN" altLang="en-US" dirty="0" smtClean="0"/>
          </a:p>
          <a:p>
            <a:r>
              <a:rPr lang="zh-CN" altLang="en-US" dirty="0" smtClean="0"/>
              <a:t>      地位：新的社会阶层也是社会主义事业的建设者。 </a:t>
            </a:r>
          </a:p>
          <a:p>
            <a:endParaRPr lang="zh-CN" altLang="en-US" dirty="0" smtClean="0"/>
          </a:p>
          <a:p>
            <a:endParaRPr lang="zh-CN" altLang="en-US" dirty="0" smtClean="0"/>
          </a:p>
          <a:p>
            <a:endParaRPr lang="en-US" altLang="zh-CN" dirty="0"/>
          </a:p>
        </p:txBody>
      </p:sp>
    </p:spTree>
    <p:extLst>
      <p:ext uri="{BB962C8B-B14F-4D97-AF65-F5344CB8AC3E}">
        <p14:creationId xmlns:p14="http://schemas.microsoft.com/office/powerpoint/2010/main" val="485849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smtClean="0"/>
              <a:t>新的社会阶层为中国特色社会主义建设做出了重要贡献</a:t>
            </a:r>
            <a:endParaRPr lang="zh-CN" altLang="en-US" dirty="0"/>
          </a:p>
        </p:txBody>
      </p:sp>
      <p:sp>
        <p:nvSpPr>
          <p:cNvPr id="398339" name="Rectangle 3"/>
          <p:cNvSpPr>
            <a:spLocks noGrp="1" noChangeArrowheads="1"/>
          </p:cNvSpPr>
          <p:nvPr>
            <p:ph idx="1"/>
          </p:nvPr>
        </p:nvSpPr>
        <p:spPr/>
        <p:txBody>
          <a:bodyPr/>
          <a:lstStyle/>
          <a:p>
            <a:r>
              <a:rPr lang="en-US" altLang="zh-CN" dirty="0" smtClean="0"/>
              <a:t>  </a:t>
            </a:r>
            <a:r>
              <a:rPr lang="zh-CN" altLang="en-US" dirty="0" smtClean="0"/>
              <a:t>第一，他们的劳动推动了社会经济的发展。 </a:t>
            </a:r>
          </a:p>
          <a:p>
            <a:r>
              <a:rPr lang="zh-CN" altLang="en-US" dirty="0" smtClean="0"/>
              <a:t>  第二，他们的工作开拓了就业途径。   </a:t>
            </a:r>
          </a:p>
          <a:p>
            <a:r>
              <a:rPr lang="zh-CN" altLang="en-US" dirty="0" smtClean="0"/>
              <a:t>   第三，他们的创业精神成为时代精神的重要组成部分。</a:t>
            </a:r>
          </a:p>
          <a:p>
            <a:endParaRPr lang="en-US" altLang="zh-CN" dirty="0"/>
          </a:p>
        </p:txBody>
      </p:sp>
    </p:spTree>
    <p:extLst>
      <p:ext uri="{BB962C8B-B14F-4D97-AF65-F5344CB8AC3E}">
        <p14:creationId xmlns:p14="http://schemas.microsoft.com/office/powerpoint/2010/main" val="282743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smtClean="0"/>
              <a:t>4</a:t>
            </a:r>
            <a:r>
              <a:rPr lang="zh-CN" altLang="en-US" smtClean="0"/>
              <a:t>、尊重劳动、尊重知识、尊重人才、尊重创造</a:t>
            </a:r>
            <a:endParaRPr lang="zh-CN" altLang="en-US" dirty="0"/>
          </a:p>
        </p:txBody>
      </p:sp>
      <p:sp>
        <p:nvSpPr>
          <p:cNvPr id="399363" name="Rectangle 3"/>
          <p:cNvSpPr>
            <a:spLocks noGrp="1" noChangeArrowheads="1"/>
          </p:cNvSpPr>
          <p:nvPr>
            <p:ph idx="1"/>
          </p:nvPr>
        </p:nvSpPr>
        <p:spPr/>
        <p:txBody>
          <a:bodyPr>
            <a:normAutofit/>
          </a:bodyPr>
          <a:lstStyle/>
          <a:p>
            <a:r>
              <a:rPr lang="en-US" altLang="zh-CN" dirty="0" smtClean="0"/>
              <a:t>    </a:t>
            </a:r>
            <a:r>
              <a:rPr lang="zh-CN" altLang="en-US" sz="2400" dirty="0" smtClean="0"/>
              <a:t>在我国社会深刻变革、党和国家事业快速</a:t>
            </a:r>
            <a:r>
              <a:rPr lang="zh-CN" altLang="en-US" sz="2400" dirty="0" smtClean="0"/>
              <a:t>发展的</a:t>
            </a:r>
            <a:r>
              <a:rPr lang="zh-CN" altLang="en-US" sz="2400" dirty="0" smtClean="0"/>
              <a:t>进程中，最广泛最充分地调动一切积极因素</a:t>
            </a:r>
            <a:r>
              <a:rPr lang="zh-CN" altLang="en-US" sz="2400" dirty="0" smtClean="0"/>
              <a:t>，团结</a:t>
            </a:r>
            <a:r>
              <a:rPr lang="zh-CN" altLang="en-US" sz="2400" dirty="0" smtClean="0"/>
              <a:t>一切可以团结的力量，依靠最大多数的</a:t>
            </a:r>
            <a:r>
              <a:rPr lang="zh-CN" altLang="en-US" sz="2400" dirty="0" smtClean="0"/>
              <a:t>劳动者</a:t>
            </a:r>
            <a:r>
              <a:rPr lang="zh-CN" altLang="en-US" sz="2400" dirty="0" smtClean="0"/>
              <a:t>，对于党和国家事业的快速发展具有决定性</a:t>
            </a:r>
            <a:r>
              <a:rPr lang="zh-CN" altLang="en-US" sz="2400" dirty="0" smtClean="0"/>
              <a:t>的作用</a:t>
            </a:r>
            <a:r>
              <a:rPr lang="zh-CN" altLang="en-US" sz="2400" dirty="0" smtClean="0"/>
              <a:t>。因此，必须尊重劳动、尊重知识、</a:t>
            </a:r>
            <a:r>
              <a:rPr lang="zh-CN" altLang="en-US" sz="2400" dirty="0" smtClean="0"/>
              <a:t>尊重人才</a:t>
            </a:r>
            <a:r>
              <a:rPr lang="zh-CN" altLang="en-US" sz="2400" dirty="0" smtClean="0"/>
              <a:t>、尊重创造，这要作为党和国家的一项重大的方针在全社会认真贯彻。</a:t>
            </a:r>
            <a:endParaRPr lang="zh-CN" altLang="en-US" sz="2400" dirty="0"/>
          </a:p>
        </p:txBody>
      </p:sp>
    </p:spTree>
    <p:extLst>
      <p:ext uri="{BB962C8B-B14F-4D97-AF65-F5344CB8AC3E}">
        <p14:creationId xmlns:p14="http://schemas.microsoft.com/office/powerpoint/2010/main" val="939836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smtClean="0"/>
              <a:t>5</a:t>
            </a:r>
            <a:r>
              <a:rPr lang="zh-CN" altLang="en-US" smtClean="0"/>
              <a:t>、巩固和加强各族人民的团结合作</a:t>
            </a:r>
            <a:endParaRPr lang="zh-CN" altLang="en-US" dirty="0"/>
          </a:p>
        </p:txBody>
      </p:sp>
      <p:sp>
        <p:nvSpPr>
          <p:cNvPr id="401411" name="Rectangle 3"/>
          <p:cNvSpPr>
            <a:spLocks noGrp="1" noChangeArrowheads="1"/>
          </p:cNvSpPr>
          <p:nvPr>
            <p:ph idx="1"/>
          </p:nvPr>
        </p:nvSpPr>
        <p:spPr/>
        <p:txBody>
          <a:bodyPr>
            <a:normAutofit fontScale="85000" lnSpcReduction="10000"/>
          </a:bodyPr>
          <a:lstStyle/>
          <a:p>
            <a:r>
              <a:rPr lang="zh-CN" altLang="en-US" dirty="0" smtClean="0"/>
              <a:t>（一）加强各族人民团结合作的重要性</a:t>
            </a:r>
          </a:p>
          <a:p>
            <a:r>
              <a:rPr lang="zh-CN" altLang="en-US" dirty="0" smtClean="0"/>
              <a:t>（二）处理民族问题的基本原则：</a:t>
            </a:r>
          </a:p>
          <a:p>
            <a:r>
              <a:rPr lang="zh-CN" altLang="en-US" dirty="0" smtClean="0"/>
              <a:t>     第一，民族平等原则。</a:t>
            </a:r>
          </a:p>
          <a:p>
            <a:r>
              <a:rPr lang="zh-CN" altLang="en-US" dirty="0" smtClean="0"/>
              <a:t>     第二，民族团结原则。</a:t>
            </a:r>
          </a:p>
          <a:p>
            <a:r>
              <a:rPr lang="zh-CN" altLang="en-US" dirty="0" smtClean="0"/>
              <a:t>     第三，共同繁荣原则。</a:t>
            </a:r>
          </a:p>
          <a:p>
            <a:r>
              <a:rPr lang="zh-CN" altLang="en-US" dirty="0" smtClean="0"/>
              <a:t>       民族平等是实现民族团结的基础；民族团结是民族平等的必然发展；民族平等、民族团结是实现各民族共同繁荣的基本保证；各民族共同繁荣是实行民族平等和民族团结的目的，并为进一步促进民族平等、加强民族团结提供必需的物质条件。</a:t>
            </a:r>
            <a:endParaRPr lang="zh-CN" altLang="en-US" dirty="0"/>
          </a:p>
        </p:txBody>
      </p:sp>
    </p:spTree>
    <p:extLst>
      <p:ext uri="{BB962C8B-B14F-4D97-AF65-F5344CB8AC3E}">
        <p14:creationId xmlns:p14="http://schemas.microsoft.com/office/powerpoint/2010/main" val="147263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smtClean="0"/>
              <a:t>二、新时期爱国统一战线的内容与基本任务</a:t>
            </a:r>
            <a:endParaRPr lang="zh-CN" altLang="en-US" dirty="0"/>
          </a:p>
        </p:txBody>
      </p:sp>
      <p:sp>
        <p:nvSpPr>
          <p:cNvPr id="416771" name="Rectangle 3"/>
          <p:cNvSpPr>
            <a:spLocks noGrp="1" noChangeArrowheads="1"/>
          </p:cNvSpPr>
          <p:nvPr>
            <p:ph idx="1"/>
          </p:nvPr>
        </p:nvSpPr>
        <p:spPr/>
        <p:txBody>
          <a:bodyPr>
            <a:normAutofit fontScale="62500" lnSpcReduction="20000"/>
          </a:bodyPr>
          <a:lstStyle/>
          <a:p>
            <a:r>
              <a:rPr lang="en-US" altLang="zh-CN" dirty="0" smtClean="0"/>
              <a:t>  1</a:t>
            </a:r>
            <a:r>
              <a:rPr lang="zh-CN" altLang="en-US" dirty="0" smtClean="0"/>
              <a:t>、新时期我国统一战线的内容：</a:t>
            </a:r>
          </a:p>
          <a:p>
            <a:r>
              <a:rPr lang="zh-CN" altLang="en-US" dirty="0" smtClean="0"/>
              <a:t>       “我国的统一战线已经成为工人阶级领导的、以工农联盟为基础的社会主义劳动者联盟和拥护社会主义的爱国者的广泛联盟。”</a:t>
            </a:r>
            <a:endParaRPr lang="en-US" altLang="zh-CN" dirty="0" smtClean="0"/>
          </a:p>
          <a:p>
            <a:r>
              <a:rPr lang="en-US" altLang="zh-CN" dirty="0" smtClean="0"/>
              <a:t>2</a:t>
            </a:r>
            <a:r>
              <a:rPr lang="zh-CN" altLang="en-US" dirty="0" smtClean="0"/>
              <a:t>、新时期爱国统一战线的基本任务</a:t>
            </a:r>
            <a:r>
              <a:rPr lang="en-US" altLang="zh-CN" dirty="0" smtClean="0"/>
              <a:t>:</a:t>
            </a:r>
          </a:p>
          <a:p>
            <a:r>
              <a:rPr lang="zh-CN" altLang="en-US" dirty="0" smtClean="0"/>
              <a:t>   高举爱国主义、社会主义旗帜，团结一切可以团结的力量，调动一切积极因素，化消极因素为积极因素，为建设中国特色社会主义的经济、政治、文化服务，为维护安定团结的政治局面服务，为实现祖国完全统一服务，为维护世界和平与促进共同发展服务。</a:t>
            </a:r>
            <a:endParaRPr lang="en-US" altLang="zh-CN" dirty="0" smtClean="0"/>
          </a:p>
          <a:p>
            <a:r>
              <a:rPr lang="en-US" altLang="zh-CN" dirty="0" smtClean="0"/>
              <a:t>“</a:t>
            </a:r>
            <a:r>
              <a:rPr lang="zh-CN" altLang="en-US" dirty="0" smtClean="0"/>
              <a:t>两个联盟”的范围</a:t>
            </a:r>
            <a:endParaRPr lang="en-US" altLang="zh-CN" dirty="0" smtClean="0"/>
          </a:p>
          <a:p>
            <a:r>
              <a:rPr lang="en-US" altLang="zh-CN" dirty="0" smtClean="0"/>
              <a:t> 1</a:t>
            </a:r>
            <a:r>
              <a:rPr lang="zh-CN" altLang="en-US" dirty="0" smtClean="0"/>
              <a:t>）、以爱国主义和社会主义为政治基础的、团结全体劳动者和爱国者的联盟</a:t>
            </a:r>
          </a:p>
          <a:p>
            <a:endParaRPr lang="zh-CN" altLang="en-US" dirty="0" smtClean="0"/>
          </a:p>
          <a:p>
            <a:r>
              <a:rPr lang="zh-CN" altLang="en-US" dirty="0" smtClean="0"/>
              <a:t> </a:t>
            </a:r>
            <a:r>
              <a:rPr lang="en-US" altLang="zh-CN" dirty="0" smtClean="0"/>
              <a:t>2</a:t>
            </a:r>
            <a:r>
              <a:rPr lang="zh-CN" altLang="en-US" dirty="0" smtClean="0"/>
              <a:t>）、以爱国和拥护祖国统一为政治基础的、团结台湾同胞、港澳同胞和国外侨胞的联盟</a:t>
            </a:r>
          </a:p>
          <a:p>
            <a:endParaRPr lang="en-US" altLang="zh-CN" dirty="0" smtClean="0"/>
          </a:p>
          <a:p>
            <a:endParaRPr lang="zh-CN" altLang="en-US" dirty="0" smtClean="0"/>
          </a:p>
          <a:p>
            <a:endParaRPr lang="zh-CN" altLang="en-US" dirty="0"/>
          </a:p>
        </p:txBody>
      </p:sp>
    </p:spTree>
    <p:extLst>
      <p:ext uri="{BB962C8B-B14F-4D97-AF65-F5344CB8AC3E}">
        <p14:creationId xmlns:p14="http://schemas.microsoft.com/office/powerpoint/2010/main" val="126458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33122" name="Rectangle 2"/>
          <p:cNvSpPr>
            <a:spLocks noGrp="1" noChangeArrowheads="1"/>
          </p:cNvSpPr>
          <p:nvPr>
            <p:ph idx="1"/>
          </p:nvPr>
        </p:nvSpPr>
        <p:spPr/>
        <p:txBody>
          <a:bodyPr/>
          <a:lstStyle/>
          <a:p>
            <a:r>
              <a:rPr lang="en-US" altLang="zh-CN" dirty="0" smtClean="0"/>
              <a:t>15.</a:t>
            </a:r>
            <a:r>
              <a:rPr lang="zh-CN" altLang="en-US" dirty="0" smtClean="0"/>
              <a:t>本章重点：</a:t>
            </a:r>
          </a:p>
          <a:p>
            <a:r>
              <a:rPr lang="zh-CN" altLang="en-US" dirty="0" smtClean="0"/>
              <a:t>认识中国共产党的领导核心地位是在长期革命斗争中形成的，是中国近代历史发展和中国人民长期选择的必然结果</a:t>
            </a:r>
            <a:r>
              <a:rPr lang="en-US" altLang="zh-CN" dirty="0" smtClean="0"/>
              <a:t>;</a:t>
            </a:r>
          </a:p>
          <a:p>
            <a:r>
              <a:rPr lang="zh-CN" altLang="en-US" dirty="0" smtClean="0"/>
              <a:t>不断提高党的执政能力的内容。</a:t>
            </a:r>
            <a:endParaRPr lang="zh-CN" altLang="en-US" dirty="0"/>
          </a:p>
        </p:txBody>
      </p:sp>
    </p:spTree>
    <p:extLst>
      <p:ext uri="{BB962C8B-B14F-4D97-AF65-F5344CB8AC3E}">
        <p14:creationId xmlns:p14="http://schemas.microsoft.com/office/powerpoint/2010/main" val="3498392441"/>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133122">
                                            <p:txEl>
                                              <p:pRg st="0" end="0"/>
                                            </p:txEl>
                                          </p:spTgt>
                                        </p:tgtEl>
                                        <p:attrNameLst>
                                          <p:attrName>style.visibility</p:attrName>
                                        </p:attrNameLst>
                                      </p:cBhvr>
                                      <p:to>
                                        <p:strVal val="visible"/>
                                      </p:to>
                                    </p:set>
                                    <p:anim calcmode="lin" valueType="num">
                                      <p:cBhvr>
                                        <p:cTn id="7" dur="500" fill="hold"/>
                                        <p:tgtEl>
                                          <p:spTgt spid="13312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2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3122">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133122">
                                            <p:txEl>
                                              <p:pRg st="1" end="1"/>
                                            </p:txEl>
                                          </p:spTgt>
                                        </p:tgtEl>
                                        <p:attrNameLst>
                                          <p:attrName>style.visibility</p:attrName>
                                        </p:attrNameLst>
                                      </p:cBhvr>
                                      <p:to>
                                        <p:strVal val="visible"/>
                                      </p:to>
                                    </p:set>
                                    <p:anim calcmode="lin" valueType="num">
                                      <p:cBhvr>
                                        <p:cTn id="14" dur="500" fill="hold"/>
                                        <p:tgtEl>
                                          <p:spTgt spid="13312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312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312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0" fill="hold">
                                          <p:stCondLst>
                                            <p:cond delay="0"/>
                                          </p:stCondLst>
                                        </p:cTn>
                                        <p:tgtEl>
                                          <p:spTgt spid="133122">
                                            <p:txEl>
                                              <p:pRg st="2" end="2"/>
                                            </p:txEl>
                                          </p:spTgt>
                                        </p:tgtEl>
                                        <p:attrNameLst>
                                          <p:attrName>style.visibility</p:attrName>
                                        </p:attrNameLst>
                                      </p:cBhvr>
                                      <p:to>
                                        <p:strVal val="visible"/>
                                      </p:to>
                                    </p:set>
                                    <p:anim calcmode="lin" valueType="num">
                                      <p:cBhvr>
                                        <p:cTn id="21" dur="500" fill="hold"/>
                                        <p:tgtEl>
                                          <p:spTgt spid="13312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3312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33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39267" name="Rectangle 3"/>
          <p:cNvSpPr>
            <a:spLocks noGrp="1" noChangeArrowheads="1"/>
          </p:cNvSpPr>
          <p:nvPr>
            <p:ph idx="1"/>
          </p:nvPr>
        </p:nvSpPr>
        <p:spPr/>
        <p:txBody>
          <a:bodyPr>
            <a:normAutofit fontScale="85000" lnSpcReduction="10000"/>
          </a:bodyPr>
          <a:lstStyle/>
          <a:p>
            <a:r>
              <a:rPr lang="zh-CN" altLang="en-US" dirty="0" smtClean="0"/>
              <a:t>一、党的领导核心地位是由它的性质、宗旨以及在长期革命斗争中形成的优良的传统作风所决定的</a:t>
            </a:r>
          </a:p>
          <a:p>
            <a:r>
              <a:rPr lang="zh-CN" altLang="en-US" dirty="0" smtClean="0"/>
              <a:t>第一，党是工人阶级和中国人民、中华民族的先锋队，是中国各族人民利益的忠实代表。</a:t>
            </a:r>
          </a:p>
          <a:p>
            <a:r>
              <a:rPr lang="zh-CN" altLang="en-US" dirty="0" smtClean="0"/>
              <a:t>第二，党以全心全意为人民服务作为自己唯一的宗旨，没有自己狭隘的私利，因而能够最大限度地团结广大人民群众和一切进步力量，为人民的利益而奋斗。</a:t>
            </a:r>
          </a:p>
          <a:p>
            <a:r>
              <a:rPr lang="zh-CN" altLang="en-US" dirty="0" smtClean="0"/>
              <a:t>第三，党勇于坚持真理，修正错误，能够始终同广大人民群众保持着密切的血肉联系，因而能够战胜任何困难和敌人。 </a:t>
            </a:r>
            <a:endParaRPr lang="zh-CN" altLang="en-US" dirty="0"/>
          </a:p>
        </p:txBody>
      </p:sp>
    </p:spTree>
    <p:extLst>
      <p:ext uri="{BB962C8B-B14F-4D97-AF65-F5344CB8AC3E}">
        <p14:creationId xmlns:p14="http://schemas.microsoft.com/office/powerpoint/2010/main" val="3712048666"/>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0" fill="hold">
                                          <p:stCondLst>
                                            <p:cond delay="0"/>
                                          </p:stCondLst>
                                        </p:cTn>
                                        <p:tgtEl>
                                          <p:spTgt spid="139267">
                                            <p:txEl>
                                              <p:pRg st="0" end="0"/>
                                            </p:txEl>
                                          </p:spTgt>
                                        </p:tgtEl>
                                        <p:attrNameLst>
                                          <p:attrName>style.visibility</p:attrName>
                                        </p:attrNameLst>
                                      </p:cBhvr>
                                      <p:to>
                                        <p:strVal val="visible"/>
                                      </p:to>
                                    </p:set>
                                    <p:anim calcmode="lin" valueType="num">
                                      <p:cBhvr>
                                        <p:cTn id="7" dur="500" fill="hold"/>
                                        <p:tgtEl>
                                          <p:spTgt spid="1392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92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926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0" fill="hold">
                                          <p:stCondLst>
                                            <p:cond delay="0"/>
                                          </p:stCondLst>
                                        </p:cTn>
                                        <p:tgtEl>
                                          <p:spTgt spid="139267">
                                            <p:txEl>
                                              <p:pRg st="1" end="1"/>
                                            </p:txEl>
                                          </p:spTgt>
                                        </p:tgtEl>
                                        <p:attrNameLst>
                                          <p:attrName>style.visibility</p:attrName>
                                        </p:attrNameLst>
                                      </p:cBhvr>
                                      <p:to>
                                        <p:strVal val="visible"/>
                                      </p:to>
                                    </p:set>
                                    <p:anim calcmode="lin" valueType="num">
                                      <p:cBhvr>
                                        <p:cTn id="14" dur="500" fill="hold"/>
                                        <p:tgtEl>
                                          <p:spTgt spid="13926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3926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392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0" fill="hold">
                                          <p:stCondLst>
                                            <p:cond delay="0"/>
                                          </p:stCondLst>
                                        </p:cTn>
                                        <p:tgtEl>
                                          <p:spTgt spid="139267">
                                            <p:txEl>
                                              <p:pRg st="2" end="2"/>
                                            </p:txEl>
                                          </p:spTgt>
                                        </p:tgtEl>
                                        <p:attrNameLst>
                                          <p:attrName>style.visibility</p:attrName>
                                        </p:attrNameLst>
                                      </p:cBhvr>
                                      <p:to>
                                        <p:strVal val="visible"/>
                                      </p:to>
                                    </p:set>
                                    <p:anim calcmode="lin" valueType="num">
                                      <p:cBhvr>
                                        <p:cTn id="21" dur="500" fill="hold"/>
                                        <p:tgtEl>
                                          <p:spTgt spid="1392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3926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3926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0" fill="hold">
                                          <p:stCondLst>
                                            <p:cond delay="0"/>
                                          </p:stCondLst>
                                        </p:cTn>
                                        <p:tgtEl>
                                          <p:spTgt spid="139267">
                                            <p:txEl>
                                              <p:pRg st="3" end="3"/>
                                            </p:txEl>
                                          </p:spTgt>
                                        </p:tgtEl>
                                        <p:attrNameLst>
                                          <p:attrName>style.visibility</p:attrName>
                                        </p:attrNameLst>
                                      </p:cBhvr>
                                      <p:to>
                                        <p:strVal val="visible"/>
                                      </p:to>
                                    </p:set>
                                    <p:anim calcmode="lin" valueType="num">
                                      <p:cBhvr>
                                        <p:cTn id="28" dur="500" fill="hold"/>
                                        <p:tgtEl>
                                          <p:spTgt spid="13926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3926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39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二、不断提高党的执政能力的内容。</a:t>
            </a:r>
            <a:br>
              <a:rPr lang="zh-CN" altLang="en-US" smtClean="0"/>
            </a:b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内容：</a:t>
            </a:r>
            <a:endParaRPr lang="en-US" altLang="zh-CN" dirty="0" smtClean="0"/>
          </a:p>
          <a:p>
            <a:r>
              <a:rPr lang="zh-CN" altLang="en-US" dirty="0" smtClean="0"/>
              <a:t>1、不断提高科学判断形势能力——基本依据和首要任务。</a:t>
            </a:r>
          </a:p>
          <a:p>
            <a:r>
              <a:rPr lang="zh-CN" altLang="en-US" dirty="0" smtClean="0"/>
              <a:t>2、不断提高驾驭市场经济的能力。</a:t>
            </a:r>
          </a:p>
          <a:p>
            <a:r>
              <a:rPr lang="zh-CN" altLang="en-US" dirty="0" smtClean="0"/>
              <a:t>3、不断提高应对复杂局面的能力。</a:t>
            </a:r>
          </a:p>
          <a:p>
            <a:r>
              <a:rPr lang="zh-CN" altLang="en-US" dirty="0" smtClean="0"/>
              <a:t>4、不断提高依法行政的能力。</a:t>
            </a:r>
          </a:p>
          <a:p>
            <a:r>
              <a:rPr lang="zh-CN" altLang="en-US" dirty="0" smtClean="0"/>
              <a:t>5、不断提高总揽全局的能力。 </a:t>
            </a:r>
          </a:p>
          <a:p>
            <a:r>
              <a:rPr lang="en-US" altLang="zh-CN" dirty="0" smtClean="0"/>
              <a:t>6</a:t>
            </a:r>
            <a:r>
              <a:rPr lang="zh-CN" altLang="en-US" dirty="0" smtClean="0"/>
              <a:t>、要坚持马克思主义在意识形态领域的指导地位，不断提高建设社会主义先进文化的能力，加强马克思主义理论研究和建设，深化文化体制改革，牢牢把握舆论导向，加强和改进思想政治工作，优先发展教育和科学事业。</a:t>
            </a:r>
            <a:endParaRPr lang="en-US" altLang="zh-CN" dirty="0" smtClean="0"/>
          </a:p>
          <a:p>
            <a:r>
              <a:rPr lang="zh-CN" altLang="en-US" dirty="0" smtClean="0"/>
              <a:t>不断提高 </a:t>
            </a:r>
            <a:r>
              <a:rPr lang="en-US" altLang="zh-CN" dirty="0" smtClean="0"/>
              <a:t>5</a:t>
            </a:r>
            <a:r>
              <a:rPr lang="zh-CN" altLang="en-US" dirty="0" smtClean="0"/>
              <a:t>个能力： </a:t>
            </a:r>
          </a:p>
          <a:p>
            <a:r>
              <a:rPr lang="zh-CN" altLang="en-US" dirty="0" smtClean="0"/>
              <a:t>   驾驭社会主义市场经济的能力</a:t>
            </a:r>
          </a:p>
          <a:p>
            <a:r>
              <a:rPr lang="zh-CN" altLang="en-US" dirty="0" smtClean="0"/>
              <a:t>  发展社会主义民主政治的能力</a:t>
            </a:r>
          </a:p>
          <a:p>
            <a:r>
              <a:rPr lang="zh-CN" altLang="en-US" dirty="0" smtClean="0"/>
              <a:t>  建设社会主义先进文化的能力</a:t>
            </a:r>
          </a:p>
          <a:p>
            <a:r>
              <a:rPr lang="zh-CN" altLang="en-US" dirty="0" smtClean="0"/>
              <a:t>  构建社会主义和谐社会的能力</a:t>
            </a:r>
          </a:p>
          <a:p>
            <a:r>
              <a:rPr lang="zh-CN" altLang="en-US" dirty="0" smtClean="0"/>
              <a:t>  应对国际局势和处理国际事务的能力</a:t>
            </a:r>
          </a:p>
          <a:p>
            <a:endParaRPr lang="zh-CN" altLang="en-US" dirty="0" smtClean="0"/>
          </a:p>
          <a:p>
            <a:endParaRPr lang="zh-CN" altLang="en-US" dirty="0"/>
          </a:p>
        </p:txBody>
      </p:sp>
    </p:spTree>
    <p:extLst>
      <p:ext uri="{BB962C8B-B14F-4D97-AF65-F5344CB8AC3E}">
        <p14:creationId xmlns:p14="http://schemas.microsoft.com/office/powerpoint/2010/main" val="3620142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smtClean="0"/>
              <a:t>一、实事求是的含义</a:t>
            </a:r>
            <a:endParaRPr lang="zh-CN" altLang="en-US" dirty="0"/>
          </a:p>
        </p:txBody>
      </p:sp>
      <p:sp>
        <p:nvSpPr>
          <p:cNvPr id="16387" name="Rectangle 3"/>
          <p:cNvSpPr>
            <a:spLocks noGrp="1" noRot="1" noChangeArrowheads="1"/>
          </p:cNvSpPr>
          <p:nvPr>
            <p:ph idx="1"/>
          </p:nvPr>
        </p:nvSpPr>
        <p:spPr/>
        <p:txBody>
          <a:bodyPr/>
          <a:lstStyle/>
          <a:p>
            <a:r>
              <a:rPr lang="en-US" altLang="zh-CN" dirty="0" smtClean="0"/>
              <a:t>“‘</a:t>
            </a:r>
            <a:r>
              <a:rPr lang="zh-CN" altLang="en-US" dirty="0" smtClean="0"/>
              <a:t>实事’就是客观存在的一切事物，‘是’就是客观事物的内部联系，即规律性，‘求’就是我们去研究。”</a:t>
            </a:r>
          </a:p>
          <a:p>
            <a:pPr lvl="0"/>
            <a:r>
              <a:rPr lang="zh-CN" altLang="en-US" dirty="0" smtClean="0"/>
              <a:t>二、实事求是思想路线的基本内容</a:t>
            </a:r>
          </a:p>
          <a:p>
            <a:pPr lvl="1"/>
            <a:endParaRPr lang="en-US" altLang="zh-CN" dirty="0" smtClean="0"/>
          </a:p>
          <a:p>
            <a:pPr lvl="1"/>
            <a:r>
              <a:rPr lang="zh-CN" altLang="en-US" dirty="0" smtClean="0"/>
              <a:t>一切从实际出发</a:t>
            </a:r>
          </a:p>
          <a:p>
            <a:pPr lvl="1"/>
            <a:r>
              <a:rPr lang="zh-CN" altLang="en-US" dirty="0" smtClean="0"/>
              <a:t>理论联系实际</a:t>
            </a:r>
          </a:p>
          <a:p>
            <a:pPr lvl="1"/>
            <a:r>
              <a:rPr lang="zh-CN" altLang="en-US" dirty="0" smtClean="0"/>
              <a:t>实事求是</a:t>
            </a:r>
          </a:p>
          <a:p>
            <a:pPr lvl="1"/>
            <a:r>
              <a:rPr lang="zh-CN" altLang="en-US" dirty="0" smtClean="0"/>
              <a:t>在实践中检验真理和发展真理。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smtClean="0"/>
              <a:t>三、实事求是思想路线的重要意义</a:t>
            </a:r>
            <a:endParaRPr lang="zh-CN" altLang="en-US" dirty="0"/>
          </a:p>
        </p:txBody>
      </p:sp>
      <p:sp>
        <p:nvSpPr>
          <p:cNvPr id="16387" name="Rectangle 3"/>
          <p:cNvSpPr>
            <a:spLocks noGrp="1" noRot="1" noChangeArrowheads="1"/>
          </p:cNvSpPr>
          <p:nvPr>
            <p:ph idx="1"/>
          </p:nvPr>
        </p:nvSpPr>
        <p:spPr/>
        <p:txBody>
          <a:bodyPr/>
          <a:lstStyle/>
          <a:p>
            <a:r>
              <a:rPr lang="zh-CN" altLang="en-US" dirty="0" smtClean="0"/>
              <a:t>是马克思主义认识论在马克思主义中国化实践过程中的运用、丰富和发展。</a:t>
            </a:r>
          </a:p>
          <a:p>
            <a:endParaRPr lang="zh-CN" altLang="en-US" dirty="0" smtClean="0"/>
          </a:p>
          <a:p>
            <a:r>
              <a:rPr lang="zh-CN" altLang="en-US" dirty="0" smtClean="0"/>
              <a:t>是制定并贯彻执行正确的政治路线的思想基础。</a:t>
            </a:r>
          </a:p>
          <a:p>
            <a:endParaRPr lang="zh-CN" altLang="en-US" dirty="0" smtClean="0"/>
          </a:p>
          <a:p>
            <a:r>
              <a:rPr lang="zh-CN" altLang="en-US" dirty="0" smtClean="0"/>
              <a:t>加强党的思想作风建设和提高领导能力的重要内容</a:t>
            </a:r>
            <a:endParaRPr lang="zh-CN" altLang="en-US" dirty="0"/>
          </a:p>
        </p:txBody>
      </p:sp>
    </p:spTree>
    <p:extLst>
      <p:ext uri="{BB962C8B-B14F-4D97-AF65-F5344CB8AC3E}">
        <p14:creationId xmlns:p14="http://schemas.microsoft.com/office/powerpoint/2010/main" val="2308339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356</TotalTime>
  <Words>7171</Words>
  <Application>Microsoft Office PowerPoint</Application>
  <PresentationFormat>全屏显示(4:3)</PresentationFormat>
  <Paragraphs>538</Paragraphs>
  <Slides>79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79</vt:i4>
      </vt:variant>
    </vt:vector>
  </HeadingPairs>
  <TitlesOfParts>
    <vt:vector size="89" baseType="lpstr">
      <vt:lpstr>方正魏碑简体</vt:lpstr>
      <vt:lpstr>黑体</vt:lpstr>
      <vt:lpstr>华文新魏</vt:lpstr>
      <vt:lpstr>楷体_GB2312</vt:lpstr>
      <vt:lpstr>隶书</vt:lpstr>
      <vt:lpstr>宋体</vt:lpstr>
      <vt:lpstr>Arial</vt:lpstr>
      <vt:lpstr>Times New Roman</vt:lpstr>
      <vt:lpstr>Wingdings</vt:lpstr>
      <vt:lpstr>Watermark</vt:lpstr>
      <vt:lpstr>考试注意：</vt:lpstr>
      <vt:lpstr>01 .本章重点</vt:lpstr>
      <vt:lpstr>一、1.马克思主义中国化的科学内涵</vt:lpstr>
      <vt:lpstr>2、重要意义</vt:lpstr>
      <vt:lpstr>二、科学发展观的含义</vt:lpstr>
      <vt:lpstr>三、科学发展观的指导意义</vt:lpstr>
      <vt:lpstr>02.教学重点：</vt:lpstr>
      <vt:lpstr>一、实事求是的含义</vt:lpstr>
      <vt:lpstr>三、实事求是思想路线的重要意义</vt:lpstr>
      <vt:lpstr>03.教学重点与难点:</vt:lpstr>
      <vt:lpstr>PowerPoint 演示文稿</vt:lpstr>
      <vt:lpstr>毛泽东思想是中国革命的经验总结 </vt:lpstr>
      <vt:lpstr>PowerPoint 演示文稿</vt:lpstr>
      <vt:lpstr>04.教学重点</vt:lpstr>
      <vt:lpstr>一、党在过渡时期的总路线 </vt:lpstr>
      <vt:lpstr>2.过渡时期总路线的提出</vt:lpstr>
      <vt:lpstr>3、过渡时期总路线的基本内容 </vt:lpstr>
      <vt:lpstr>4、过渡时期总路线的特点 </vt:lpstr>
      <vt:lpstr>PowerPoint 演示文稿</vt:lpstr>
      <vt:lpstr>二、适合中国特点的社会主义改造道路</vt:lpstr>
      <vt:lpstr>改造的具体步骤  </vt:lpstr>
      <vt:lpstr>1、农业社会主义改造的经验教训</vt:lpstr>
      <vt:lpstr>2、 对资本主义工商业的社会主义改造 </vt:lpstr>
      <vt:lpstr>国家资本主义的具体形式</vt:lpstr>
      <vt:lpstr>赎买≠购买</vt:lpstr>
      <vt:lpstr>PowerPoint 演示文稿</vt:lpstr>
      <vt:lpstr>三、社会主义改造的历史经验 </vt:lpstr>
      <vt:lpstr>社会主义改造存在的问题</vt:lpstr>
      <vt:lpstr>5.重点</vt:lpstr>
      <vt:lpstr>一、 社会主义本质的科学含义</vt:lpstr>
      <vt:lpstr>二、 社会主义本质的重要意义</vt:lpstr>
      <vt:lpstr>      三、为什么发展才是硬道理？</vt:lpstr>
      <vt:lpstr>06.教学重点</vt:lpstr>
      <vt:lpstr>一、1、社会主义初级阶段的科学含义</vt:lpstr>
      <vt:lpstr>社会主义初级阶段包含两层含义：</vt:lpstr>
      <vt:lpstr>含义之二：我国的社会主义还处在初级阶段。</vt:lpstr>
      <vt:lpstr>2、科学认识和准确把握社会主义初级阶段的意义</vt:lpstr>
      <vt:lpstr>二、初级阶段长期性的原因</vt:lpstr>
      <vt:lpstr>反对两种错误倾向</vt:lpstr>
      <vt:lpstr>三、党在社会主义初级阶段的基本路线的内容：</vt:lpstr>
      <vt:lpstr>四、“三步走”的发展战略构想主要内容</vt:lpstr>
      <vt:lpstr>07.重点</vt:lpstr>
      <vt:lpstr>PowerPoint 演示文稿</vt:lpstr>
      <vt:lpstr>二、社会主义改革的目标</vt:lpstr>
      <vt:lpstr>三、社会主义改革的具体表现</vt:lpstr>
      <vt:lpstr>四、改革、发展与稳定三者之间的关系</vt:lpstr>
      <vt:lpstr>08.教学重点：</vt:lpstr>
      <vt:lpstr>一、社会主义市场经济的基本框架 </vt:lpstr>
      <vt:lpstr>二、社会主义市场经济体制的基本特征</vt:lpstr>
      <vt:lpstr>三、公有制的主体地位主要表现</vt:lpstr>
      <vt:lpstr>四、社会主义初级阶段的分配制度</vt:lpstr>
      <vt:lpstr>PowerPoint 演示文稿</vt:lpstr>
      <vt:lpstr>六、资源节约型社会</vt:lpstr>
      <vt:lpstr>         09. 教学重点</vt:lpstr>
      <vt:lpstr>    一、人民代表大会制度</vt:lpstr>
      <vt:lpstr>   </vt:lpstr>
      <vt:lpstr>二、政治体制改革的主要任务和基本原则</vt:lpstr>
      <vt:lpstr>  三、依法治国的实质要求和意义</vt:lpstr>
      <vt:lpstr>10.重点： </vt:lpstr>
      <vt:lpstr>一、中国特色社会主义文化建设的根本任务</vt:lpstr>
      <vt:lpstr>二、社会主义核心价值体系的基本内容</vt:lpstr>
      <vt:lpstr>三、民族精神</vt:lpstr>
      <vt:lpstr>四、时代精神</vt:lpstr>
      <vt:lpstr>PowerPoint 演示文稿</vt:lpstr>
      <vt:lpstr>一、构建社会主义和谐社会的科学内涵和意义</vt:lpstr>
      <vt:lpstr>二、构建社会主义和谐社会的基本原则和主要任务</vt:lpstr>
      <vt:lpstr>PowerPoint 演示文稿</vt:lpstr>
      <vt:lpstr>12.教学重点 祖国统一的最佳途径</vt:lpstr>
      <vt:lpstr>13.教学重点：坚持走和平发展道路的内容、意义和要求 </vt:lpstr>
      <vt:lpstr>14.教学重点：</vt:lpstr>
      <vt:lpstr>一、建设有中国特色社会主义是全国各族人民的共同事业</vt:lpstr>
      <vt:lpstr>3、新的社会阶层是中国特色社会主义事业的建设者</vt:lpstr>
      <vt:lpstr>新的社会阶层为中国特色社会主义建设做出了重要贡献</vt:lpstr>
      <vt:lpstr>4、尊重劳动、尊重知识、尊重人才、尊重创造</vt:lpstr>
      <vt:lpstr>5、巩固和加强各族人民的团结合作</vt:lpstr>
      <vt:lpstr>二、新时期爱国统一战线的内容与基本任务</vt:lpstr>
      <vt:lpstr>PowerPoint 演示文稿</vt:lpstr>
      <vt:lpstr>PowerPoint 演示文稿</vt:lpstr>
      <vt:lpstr>二、不断提高党的执政能力的内容。 </vt:lpstr>
    </vt:vector>
  </TitlesOfParts>
  <Company>sysu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袁小容</dc:creator>
  <cp:lastModifiedBy>JH_L</cp:lastModifiedBy>
  <cp:revision>50</cp:revision>
  <dcterms:created xsi:type="dcterms:W3CDTF">2012-06-04T08:54:27Z</dcterms:created>
  <dcterms:modified xsi:type="dcterms:W3CDTF">2013-06-26T17:33:03Z</dcterms:modified>
</cp:coreProperties>
</file>