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0"/>
  </p:notesMasterIdLst>
  <p:sldIdLst>
    <p:sldId id="256" r:id="rId3"/>
    <p:sldId id="257" r:id="rId4"/>
    <p:sldId id="258" r:id="rId5"/>
    <p:sldId id="259"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C80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4" y="-1428"/>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55AF5-BF74-451D-B431-538ED55C4A06}" type="datetimeFigureOut">
              <a:rPr lang="zh-CN" altLang="en-US" smtClean="0"/>
              <a:t>2018/4/6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3F1ED-9E57-47BA-B863-F52E0E2A04FF}" type="slidenum">
              <a:rPr lang="zh-CN" altLang="en-US" smtClean="0"/>
              <a:t>‹#›</a:t>
            </a:fld>
            <a:endParaRPr lang="zh-CN" altLang="en-US"/>
          </a:p>
        </p:txBody>
      </p:sp>
    </p:spTree>
    <p:extLst>
      <p:ext uri="{BB962C8B-B14F-4D97-AF65-F5344CB8AC3E}">
        <p14:creationId xmlns:p14="http://schemas.microsoft.com/office/powerpoint/2010/main" val="170266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a:t>
            </a:fld>
            <a:endParaRPr lang="zh-CN" altLang="en-US"/>
          </a:p>
        </p:txBody>
      </p:sp>
    </p:spTree>
    <p:extLst>
      <p:ext uri="{BB962C8B-B14F-4D97-AF65-F5344CB8AC3E}">
        <p14:creationId xmlns:p14="http://schemas.microsoft.com/office/powerpoint/2010/main" val="1023902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10</a:t>
            </a:fld>
            <a:endParaRPr lang="zh-CN" altLang="en-US"/>
          </a:p>
        </p:txBody>
      </p:sp>
    </p:spTree>
    <p:extLst>
      <p:ext uri="{BB962C8B-B14F-4D97-AF65-F5344CB8AC3E}">
        <p14:creationId xmlns:p14="http://schemas.microsoft.com/office/powerpoint/2010/main" val="2035719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11</a:t>
            </a:fld>
            <a:endParaRPr lang="zh-CN" altLang="en-US"/>
          </a:p>
        </p:txBody>
      </p:sp>
    </p:spTree>
    <p:extLst>
      <p:ext uri="{BB962C8B-B14F-4D97-AF65-F5344CB8AC3E}">
        <p14:creationId xmlns:p14="http://schemas.microsoft.com/office/powerpoint/2010/main" val="370905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12</a:t>
            </a:fld>
            <a:endParaRPr lang="zh-CN" altLang="en-US"/>
          </a:p>
        </p:txBody>
      </p:sp>
    </p:spTree>
    <p:extLst>
      <p:ext uri="{BB962C8B-B14F-4D97-AF65-F5344CB8AC3E}">
        <p14:creationId xmlns:p14="http://schemas.microsoft.com/office/powerpoint/2010/main" val="608550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13</a:t>
            </a:fld>
            <a:endParaRPr lang="zh-CN" altLang="en-US"/>
          </a:p>
        </p:txBody>
      </p:sp>
    </p:spTree>
    <p:extLst>
      <p:ext uri="{BB962C8B-B14F-4D97-AF65-F5344CB8AC3E}">
        <p14:creationId xmlns:p14="http://schemas.microsoft.com/office/powerpoint/2010/main" val="2106941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14</a:t>
            </a:fld>
            <a:endParaRPr lang="zh-CN" altLang="en-US"/>
          </a:p>
        </p:txBody>
      </p:sp>
    </p:spTree>
    <p:extLst>
      <p:ext uri="{BB962C8B-B14F-4D97-AF65-F5344CB8AC3E}">
        <p14:creationId xmlns:p14="http://schemas.microsoft.com/office/powerpoint/2010/main" val="3038995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15</a:t>
            </a:fld>
            <a:endParaRPr lang="zh-CN" altLang="en-US"/>
          </a:p>
        </p:txBody>
      </p:sp>
    </p:spTree>
    <p:extLst>
      <p:ext uri="{BB962C8B-B14F-4D97-AF65-F5344CB8AC3E}">
        <p14:creationId xmlns:p14="http://schemas.microsoft.com/office/powerpoint/2010/main" val="2849798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16</a:t>
            </a:fld>
            <a:endParaRPr lang="zh-CN" altLang="en-US"/>
          </a:p>
        </p:txBody>
      </p:sp>
    </p:spTree>
    <p:extLst>
      <p:ext uri="{BB962C8B-B14F-4D97-AF65-F5344CB8AC3E}">
        <p14:creationId xmlns:p14="http://schemas.microsoft.com/office/powerpoint/2010/main" val="2771036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17</a:t>
            </a:fld>
            <a:endParaRPr lang="zh-CN" altLang="en-US"/>
          </a:p>
        </p:txBody>
      </p:sp>
    </p:spTree>
    <p:extLst>
      <p:ext uri="{BB962C8B-B14F-4D97-AF65-F5344CB8AC3E}">
        <p14:creationId xmlns:p14="http://schemas.microsoft.com/office/powerpoint/2010/main" val="4000602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18</a:t>
            </a:fld>
            <a:endParaRPr lang="zh-CN" altLang="en-US"/>
          </a:p>
        </p:txBody>
      </p:sp>
    </p:spTree>
    <p:extLst>
      <p:ext uri="{BB962C8B-B14F-4D97-AF65-F5344CB8AC3E}">
        <p14:creationId xmlns:p14="http://schemas.microsoft.com/office/powerpoint/2010/main" val="3902709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19</a:t>
            </a:fld>
            <a:endParaRPr lang="zh-CN" altLang="en-US"/>
          </a:p>
        </p:txBody>
      </p:sp>
    </p:spTree>
    <p:extLst>
      <p:ext uri="{BB962C8B-B14F-4D97-AF65-F5344CB8AC3E}">
        <p14:creationId xmlns:p14="http://schemas.microsoft.com/office/powerpoint/2010/main" val="403919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a:t>
            </a:fld>
            <a:endParaRPr lang="zh-CN" altLang="en-US"/>
          </a:p>
        </p:txBody>
      </p:sp>
    </p:spTree>
    <p:extLst>
      <p:ext uri="{BB962C8B-B14F-4D97-AF65-F5344CB8AC3E}">
        <p14:creationId xmlns:p14="http://schemas.microsoft.com/office/powerpoint/2010/main" val="3628843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20</a:t>
            </a:fld>
            <a:endParaRPr lang="zh-CN" altLang="en-US"/>
          </a:p>
        </p:txBody>
      </p:sp>
    </p:spTree>
    <p:extLst>
      <p:ext uri="{BB962C8B-B14F-4D97-AF65-F5344CB8AC3E}">
        <p14:creationId xmlns:p14="http://schemas.microsoft.com/office/powerpoint/2010/main" val="2373192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21</a:t>
            </a:fld>
            <a:endParaRPr lang="zh-CN" altLang="en-US"/>
          </a:p>
        </p:txBody>
      </p:sp>
    </p:spTree>
    <p:extLst>
      <p:ext uri="{BB962C8B-B14F-4D97-AF65-F5344CB8AC3E}">
        <p14:creationId xmlns:p14="http://schemas.microsoft.com/office/powerpoint/2010/main" val="3536569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22</a:t>
            </a:fld>
            <a:endParaRPr lang="zh-CN" altLang="en-US"/>
          </a:p>
        </p:txBody>
      </p:sp>
    </p:spTree>
    <p:extLst>
      <p:ext uri="{BB962C8B-B14F-4D97-AF65-F5344CB8AC3E}">
        <p14:creationId xmlns:p14="http://schemas.microsoft.com/office/powerpoint/2010/main" val="2482379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23</a:t>
            </a:fld>
            <a:endParaRPr lang="zh-CN" altLang="en-US"/>
          </a:p>
        </p:txBody>
      </p:sp>
    </p:spTree>
    <p:extLst>
      <p:ext uri="{BB962C8B-B14F-4D97-AF65-F5344CB8AC3E}">
        <p14:creationId xmlns:p14="http://schemas.microsoft.com/office/powerpoint/2010/main" val="1756806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24</a:t>
            </a:fld>
            <a:endParaRPr lang="zh-CN" altLang="en-US"/>
          </a:p>
        </p:txBody>
      </p:sp>
    </p:spTree>
    <p:extLst>
      <p:ext uri="{BB962C8B-B14F-4D97-AF65-F5344CB8AC3E}">
        <p14:creationId xmlns:p14="http://schemas.microsoft.com/office/powerpoint/2010/main" val="328818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25</a:t>
            </a:fld>
            <a:endParaRPr lang="zh-CN" altLang="en-US"/>
          </a:p>
        </p:txBody>
      </p:sp>
    </p:spTree>
    <p:extLst>
      <p:ext uri="{BB962C8B-B14F-4D97-AF65-F5344CB8AC3E}">
        <p14:creationId xmlns:p14="http://schemas.microsoft.com/office/powerpoint/2010/main" val="1129937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26</a:t>
            </a:fld>
            <a:endParaRPr lang="zh-CN" altLang="en-US"/>
          </a:p>
        </p:txBody>
      </p:sp>
    </p:spTree>
    <p:extLst>
      <p:ext uri="{BB962C8B-B14F-4D97-AF65-F5344CB8AC3E}">
        <p14:creationId xmlns:p14="http://schemas.microsoft.com/office/powerpoint/2010/main" val="4009765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27</a:t>
            </a:fld>
            <a:endParaRPr lang="zh-CN" altLang="en-US"/>
          </a:p>
        </p:txBody>
      </p:sp>
    </p:spTree>
    <p:extLst>
      <p:ext uri="{BB962C8B-B14F-4D97-AF65-F5344CB8AC3E}">
        <p14:creationId xmlns:p14="http://schemas.microsoft.com/office/powerpoint/2010/main" val="3438677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28</a:t>
            </a:fld>
            <a:endParaRPr lang="zh-CN" altLang="en-US"/>
          </a:p>
        </p:txBody>
      </p:sp>
    </p:spTree>
    <p:extLst>
      <p:ext uri="{BB962C8B-B14F-4D97-AF65-F5344CB8AC3E}">
        <p14:creationId xmlns:p14="http://schemas.microsoft.com/office/powerpoint/2010/main" val="3135836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29</a:t>
            </a:fld>
            <a:endParaRPr lang="zh-CN" altLang="en-US"/>
          </a:p>
        </p:txBody>
      </p:sp>
    </p:spTree>
    <p:extLst>
      <p:ext uri="{BB962C8B-B14F-4D97-AF65-F5344CB8AC3E}">
        <p14:creationId xmlns:p14="http://schemas.microsoft.com/office/powerpoint/2010/main" val="60251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3</a:t>
            </a:fld>
            <a:endParaRPr lang="zh-CN" altLang="en-US"/>
          </a:p>
        </p:txBody>
      </p:sp>
    </p:spTree>
    <p:extLst>
      <p:ext uri="{BB962C8B-B14F-4D97-AF65-F5344CB8AC3E}">
        <p14:creationId xmlns:p14="http://schemas.microsoft.com/office/powerpoint/2010/main" val="3834384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30</a:t>
            </a:fld>
            <a:endParaRPr lang="zh-CN" altLang="en-US"/>
          </a:p>
        </p:txBody>
      </p:sp>
    </p:spTree>
    <p:extLst>
      <p:ext uri="{BB962C8B-B14F-4D97-AF65-F5344CB8AC3E}">
        <p14:creationId xmlns:p14="http://schemas.microsoft.com/office/powerpoint/2010/main" val="1428538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31</a:t>
            </a:fld>
            <a:endParaRPr lang="zh-CN" altLang="en-US"/>
          </a:p>
        </p:txBody>
      </p:sp>
    </p:spTree>
    <p:extLst>
      <p:ext uri="{BB962C8B-B14F-4D97-AF65-F5344CB8AC3E}">
        <p14:creationId xmlns:p14="http://schemas.microsoft.com/office/powerpoint/2010/main" val="852566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32</a:t>
            </a:fld>
            <a:endParaRPr lang="zh-CN" altLang="en-US"/>
          </a:p>
        </p:txBody>
      </p:sp>
    </p:spTree>
    <p:extLst>
      <p:ext uri="{BB962C8B-B14F-4D97-AF65-F5344CB8AC3E}">
        <p14:creationId xmlns:p14="http://schemas.microsoft.com/office/powerpoint/2010/main" val="2110704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33</a:t>
            </a:fld>
            <a:endParaRPr lang="zh-CN" altLang="en-US"/>
          </a:p>
        </p:txBody>
      </p:sp>
    </p:spTree>
    <p:extLst>
      <p:ext uri="{BB962C8B-B14F-4D97-AF65-F5344CB8AC3E}">
        <p14:creationId xmlns:p14="http://schemas.microsoft.com/office/powerpoint/2010/main" val="368998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34</a:t>
            </a:fld>
            <a:endParaRPr lang="zh-CN" altLang="en-US"/>
          </a:p>
        </p:txBody>
      </p:sp>
    </p:spTree>
    <p:extLst>
      <p:ext uri="{BB962C8B-B14F-4D97-AF65-F5344CB8AC3E}">
        <p14:creationId xmlns:p14="http://schemas.microsoft.com/office/powerpoint/2010/main" val="813436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35</a:t>
            </a:fld>
            <a:endParaRPr lang="zh-CN" altLang="en-US"/>
          </a:p>
        </p:txBody>
      </p:sp>
    </p:spTree>
    <p:extLst>
      <p:ext uri="{BB962C8B-B14F-4D97-AF65-F5344CB8AC3E}">
        <p14:creationId xmlns:p14="http://schemas.microsoft.com/office/powerpoint/2010/main" val="878358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36</a:t>
            </a:fld>
            <a:endParaRPr lang="zh-CN" altLang="en-US"/>
          </a:p>
        </p:txBody>
      </p:sp>
    </p:spTree>
    <p:extLst>
      <p:ext uri="{BB962C8B-B14F-4D97-AF65-F5344CB8AC3E}">
        <p14:creationId xmlns:p14="http://schemas.microsoft.com/office/powerpoint/2010/main" val="366873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4</a:t>
            </a:fld>
            <a:endParaRPr lang="zh-CN" altLang="en-US"/>
          </a:p>
        </p:txBody>
      </p:sp>
    </p:spTree>
    <p:extLst>
      <p:ext uri="{BB962C8B-B14F-4D97-AF65-F5344CB8AC3E}">
        <p14:creationId xmlns:p14="http://schemas.microsoft.com/office/powerpoint/2010/main" val="306257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5</a:t>
            </a:fld>
            <a:endParaRPr lang="zh-CN" altLang="en-US"/>
          </a:p>
        </p:txBody>
      </p:sp>
    </p:spTree>
    <p:extLst>
      <p:ext uri="{BB962C8B-B14F-4D97-AF65-F5344CB8AC3E}">
        <p14:creationId xmlns:p14="http://schemas.microsoft.com/office/powerpoint/2010/main" val="2566057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6</a:t>
            </a:fld>
            <a:endParaRPr lang="zh-CN" altLang="en-US"/>
          </a:p>
        </p:txBody>
      </p:sp>
    </p:spTree>
    <p:extLst>
      <p:ext uri="{BB962C8B-B14F-4D97-AF65-F5344CB8AC3E}">
        <p14:creationId xmlns:p14="http://schemas.microsoft.com/office/powerpoint/2010/main" val="405166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7</a:t>
            </a:fld>
            <a:endParaRPr lang="zh-CN" altLang="en-US"/>
          </a:p>
        </p:txBody>
      </p:sp>
    </p:spTree>
    <p:extLst>
      <p:ext uri="{BB962C8B-B14F-4D97-AF65-F5344CB8AC3E}">
        <p14:creationId xmlns:p14="http://schemas.microsoft.com/office/powerpoint/2010/main" val="1176992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8</a:t>
            </a:fld>
            <a:endParaRPr lang="zh-CN" altLang="en-US"/>
          </a:p>
        </p:txBody>
      </p:sp>
    </p:spTree>
    <p:extLst>
      <p:ext uri="{BB962C8B-B14F-4D97-AF65-F5344CB8AC3E}">
        <p14:creationId xmlns:p14="http://schemas.microsoft.com/office/powerpoint/2010/main" val="105379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13F1ED-9E57-47BA-B863-F52E0E2A04FF}" type="slidenum">
              <a:rPr lang="zh-CN" altLang="en-US" smtClean="0"/>
              <a:t>9</a:t>
            </a:fld>
            <a:endParaRPr lang="zh-CN" altLang="en-US"/>
          </a:p>
        </p:txBody>
      </p:sp>
    </p:spTree>
    <p:extLst>
      <p:ext uri="{BB962C8B-B14F-4D97-AF65-F5344CB8AC3E}">
        <p14:creationId xmlns:p14="http://schemas.microsoft.com/office/powerpoint/2010/main" val="230267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669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764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885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0321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028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9478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9344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68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7886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8883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349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13" name="直接连接符 12"/>
          <p:cNvCxnSpPr/>
          <p:nvPr userDrawn="1"/>
        </p:nvCxnSpPr>
        <p:spPr>
          <a:xfrm>
            <a:off x="0" y="1011663"/>
            <a:ext cx="12192000" cy="0"/>
          </a:xfrm>
          <a:prstGeom prst="line">
            <a:avLst/>
          </a:prstGeom>
          <a:ln w="19050">
            <a:solidFill>
              <a:srgbClr val="C00000"/>
            </a:solidFill>
            <a:prstDash val="solid"/>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9"/>
          <p:cNvSpPr txBox="1"/>
          <p:nvPr userDrawn="1"/>
        </p:nvSpPr>
        <p:spPr>
          <a:xfrm>
            <a:off x="9190004" y="420616"/>
            <a:ext cx="2621230" cy="430887"/>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CN" sz="2200" b="0" spc="-300" dirty="0" smtClean="0">
                <a:solidFill>
                  <a:srgbClr val="C8020B"/>
                </a:solidFill>
                <a:latin typeface="华文行楷" panose="02010800040101010101" pitchFamily="2" charset="-122"/>
                <a:ea typeface="华文行楷" panose="02010800040101010101" pitchFamily="2" charset="-122"/>
              </a:rPr>
              <a:t>“</a:t>
            </a:r>
            <a:r>
              <a:rPr lang="zh-CN" altLang="en-US" sz="2200" b="0" spc="-300" dirty="0" smtClean="0">
                <a:solidFill>
                  <a:srgbClr val="C8020B"/>
                </a:solidFill>
                <a:latin typeface="华文行楷" panose="02010800040101010101" pitchFamily="2" charset="-122"/>
                <a:ea typeface="华文行楷" panose="02010800040101010101" pitchFamily="2" charset="-122"/>
              </a:rPr>
              <a:t>两学一做</a:t>
            </a:r>
            <a:r>
              <a:rPr lang="en-US" altLang="zh-CN" sz="2200" b="0" spc="-300" dirty="0" smtClean="0">
                <a:solidFill>
                  <a:srgbClr val="C8020B"/>
                </a:solidFill>
                <a:latin typeface="华文行楷" panose="02010800040101010101" pitchFamily="2" charset="-122"/>
                <a:ea typeface="华文行楷" panose="02010800040101010101" pitchFamily="2" charset="-122"/>
              </a:rPr>
              <a:t>”</a:t>
            </a:r>
            <a:r>
              <a:rPr lang="zh-CN" altLang="en-US" sz="2200" b="0" spc="-300" dirty="0" smtClean="0">
                <a:solidFill>
                  <a:srgbClr val="C8020B"/>
                </a:solidFill>
                <a:latin typeface="华文行楷" panose="02010800040101010101" pitchFamily="2" charset="-122"/>
                <a:ea typeface="华文行楷" panose="02010800040101010101" pitchFamily="2" charset="-122"/>
              </a:rPr>
              <a:t>学习教育</a:t>
            </a:r>
            <a:endParaRPr lang="zh-CN" altLang="en-US" sz="2200" b="0" spc="-300" dirty="0">
              <a:solidFill>
                <a:srgbClr val="C8020B"/>
              </a:solidFill>
              <a:latin typeface="华文行楷" panose="02010800040101010101" pitchFamily="2" charset="-122"/>
              <a:ea typeface="华文行楷" panose="02010800040101010101" pitchFamily="2" charset="-122"/>
            </a:endParaRPr>
          </a:p>
        </p:txBody>
      </p:sp>
      <p:sp>
        <p:nvSpPr>
          <p:cNvPr id="18" name="文本占位符 2"/>
          <p:cNvSpPr>
            <a:spLocks noGrp="1"/>
          </p:cNvSpPr>
          <p:nvPr>
            <p:ph type="body" sz="quarter" idx="10" hasCustomPrompt="1"/>
          </p:nvPr>
        </p:nvSpPr>
        <p:spPr>
          <a:xfrm>
            <a:off x="1532866" y="450399"/>
            <a:ext cx="3577175" cy="422047"/>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点击添加标题</a:t>
            </a:r>
            <a:endParaRPr lang="zh-CN" altLang="en-US" dirty="0"/>
          </a:p>
        </p:txBody>
      </p:sp>
      <p:grpSp>
        <p:nvGrpSpPr>
          <p:cNvPr id="22" name="组合 21"/>
          <p:cNvGrpSpPr/>
          <p:nvPr userDrawn="1"/>
        </p:nvGrpSpPr>
        <p:grpSpPr>
          <a:xfrm>
            <a:off x="7659829" y="205719"/>
            <a:ext cx="1423699" cy="764880"/>
            <a:chOff x="5142872" y="142712"/>
            <a:chExt cx="1423698" cy="764880"/>
          </a:xfrm>
        </p:grpSpPr>
        <p:pic>
          <p:nvPicPr>
            <p:cNvPr id="16" name="Picture 2" descr="C:\Users\xb\Desktop\素材--党建\PNG--党（国）徽旗\党旗红旗\16sucai_201507091736.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5477365" y="301332"/>
              <a:ext cx="1089205" cy="571349"/>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142872" y="142712"/>
              <a:ext cx="821961" cy="764880"/>
            </a:xfrm>
            <a:prstGeom prst="rect">
              <a:avLst/>
            </a:prstGeom>
          </p:spPr>
        </p:pic>
      </p:grpSp>
      <p:pic>
        <p:nvPicPr>
          <p:cNvPr id="23" name="图片 22"/>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 y="2"/>
            <a:ext cx="2469823" cy="1104921"/>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6000" fill="hold" nodeType="withEffect" p14:presetBounceEnd="49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9000">
                                          <p:cBhvr additive="base">
                                            <p:cTn id="7" dur="1260" fill="hold"/>
                                            <p:tgtEl>
                                              <p:spTgt spid="23"/>
                                            </p:tgtEl>
                                            <p:attrNameLst>
                                              <p:attrName>ppt_x</p:attrName>
                                            </p:attrNameLst>
                                          </p:cBhvr>
                                          <p:tavLst>
                                            <p:tav tm="0">
                                              <p:val>
                                                <p:strVal val="#ppt_x"/>
                                              </p:val>
                                            </p:tav>
                                            <p:tav tm="100000">
                                              <p:val>
                                                <p:strVal val="#ppt_x"/>
                                              </p:val>
                                            </p:tav>
                                          </p:tavLst>
                                        </p:anim>
                                        <p:anim calcmode="lin" valueType="num" p14:bounceEnd="49000">
                                          <p:cBhvr additive="base">
                                            <p:cTn id="8" dur="126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2" presetClass="entr" presetSubtype="8"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750"/>
                                            <p:tgtEl>
                                              <p:spTgt spid="13"/>
                                            </p:tgtEl>
                                          </p:cBhvr>
                                        </p:animEffect>
                                      </p:childTnLst>
                                    </p:cTn>
                                  </p:par>
                                </p:childTnLst>
                              </p:cTn>
                            </p:par>
                            <p:par>
                              <p:cTn id="13" fill="hold">
                                <p:stCondLst>
                                  <p:cond delay="2500"/>
                                </p:stCondLst>
                                <p:childTnLst>
                                  <p:par>
                                    <p:cTn id="14" presetID="2" presetClass="entr" presetSubtype="2" decel="100000" fill="hold" grpId="0" nodeType="afterEffect">
                                      <p:stCondLst>
                                        <p:cond delay="0"/>
                                      </p:stCondLst>
                                      <p:iterate type="lt">
                                        <p:tmPct val="10000"/>
                                      </p:iterate>
                                      <p:childTnLst>
                                        <p:set>
                                          <p:cBhvr>
                                            <p:cTn id="15" dur="1" fill="hold">
                                              <p:stCondLst>
                                                <p:cond delay="0"/>
                                              </p:stCondLst>
                                            </p:cTn>
                                            <p:tgtEl>
                                              <p:spTgt spid="18">
                                                <p:txEl>
                                                  <p:pRg st="0" end="0"/>
                                                </p:txEl>
                                              </p:spTgt>
                                            </p:tgtEl>
                                            <p:attrNameLst>
                                              <p:attrName>style.visibility</p:attrName>
                                            </p:attrNameLst>
                                          </p:cBhvr>
                                          <p:to>
                                            <p:strVal val="visible"/>
                                          </p:to>
                                        </p:set>
                                        <p:anim calcmode="lin" valueType="num">
                                          <p:cBhvr additive="base">
                                            <p:cTn id="16"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600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260" fill="hold"/>
                                            <p:tgtEl>
                                              <p:spTgt spid="23"/>
                                            </p:tgtEl>
                                            <p:attrNameLst>
                                              <p:attrName>ppt_x</p:attrName>
                                            </p:attrNameLst>
                                          </p:cBhvr>
                                          <p:tavLst>
                                            <p:tav tm="0">
                                              <p:val>
                                                <p:strVal val="#ppt_x"/>
                                              </p:val>
                                            </p:tav>
                                            <p:tav tm="100000">
                                              <p:val>
                                                <p:strVal val="#ppt_x"/>
                                              </p:val>
                                            </p:tav>
                                          </p:tavLst>
                                        </p:anim>
                                        <p:anim calcmode="lin" valueType="num">
                                          <p:cBhvr additive="base">
                                            <p:cTn id="8" dur="126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2" presetClass="entr" presetSubtype="8"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750"/>
                                            <p:tgtEl>
                                              <p:spTgt spid="13"/>
                                            </p:tgtEl>
                                          </p:cBhvr>
                                        </p:animEffect>
                                      </p:childTnLst>
                                    </p:cTn>
                                  </p:par>
                                </p:childTnLst>
                              </p:cTn>
                            </p:par>
                            <p:par>
                              <p:cTn id="13" fill="hold">
                                <p:stCondLst>
                                  <p:cond delay="2500"/>
                                </p:stCondLst>
                                <p:childTnLst>
                                  <p:par>
                                    <p:cTn id="14" presetID="2" presetClass="entr" presetSubtype="2" decel="100000" fill="hold" grpId="0" nodeType="afterEffect">
                                      <p:stCondLst>
                                        <p:cond delay="0"/>
                                      </p:stCondLst>
                                      <p:iterate type="lt">
                                        <p:tmPct val="10000"/>
                                      </p:iterate>
                                      <p:childTnLst>
                                        <p:set>
                                          <p:cBhvr>
                                            <p:cTn id="15" dur="1" fill="hold">
                                              <p:stCondLst>
                                                <p:cond delay="0"/>
                                              </p:stCondLst>
                                            </p:cTn>
                                            <p:tgtEl>
                                              <p:spTgt spid="18">
                                                <p:txEl>
                                                  <p:pRg st="0" end="0"/>
                                                </p:txEl>
                                              </p:spTgt>
                                            </p:tgtEl>
                                            <p:attrNameLst>
                                              <p:attrName>style.visibility</p:attrName>
                                            </p:attrNameLst>
                                          </p:cBhvr>
                                          <p:to>
                                            <p:strVal val="visible"/>
                                          </p:to>
                                        </p:set>
                                        <p:anim calcmode="lin" valueType="num">
                                          <p:cBhvr additive="base">
                                            <p:cTn id="16"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1430E8-0415-4E9C-9897-C6B23FB519DA}" type="datetimeFigureOut">
              <a:rPr lang="zh-CN" altLang="en-US" smtClean="0"/>
              <a:t>2018/4/6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974F96-5084-4492-B9F7-4B5467C81E7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430E8-0415-4E9C-9897-C6B23FB519DA}" type="datetimeFigureOut">
              <a:rPr lang="zh-CN" altLang="en-US" smtClean="0"/>
              <a:t>2018/4/6</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74F96-5084-4492-B9F7-4B5467C81E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3116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1.jpeg"/><Relationship Id="rId10" Type="http://schemas.openxmlformats.org/officeDocument/2006/relationships/image" Target="../media/image8.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0" y="2937784"/>
            <a:ext cx="12192000" cy="3920216"/>
          </a:xfrm>
          <a:prstGeom prst="rect">
            <a:avLst/>
          </a:prstGeom>
        </p:spPr>
      </p:pic>
      <p:pic>
        <p:nvPicPr>
          <p:cNvPr id="4" name="图片 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5839154"/>
            <a:ext cx="10058400" cy="1018846"/>
          </a:xfrm>
          <a:prstGeom prst="rect">
            <a:avLst/>
          </a:prstGeom>
        </p:spPr>
      </p:pic>
      <p:pic>
        <p:nvPicPr>
          <p:cNvPr id="5" name="图片 4"/>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0" y="0"/>
            <a:ext cx="4825397" cy="2158730"/>
          </a:xfrm>
          <a:prstGeom prst="rect">
            <a:avLst/>
          </a:prstGeom>
        </p:spPr>
      </p:pic>
      <p:pic>
        <p:nvPicPr>
          <p:cNvPr id="7" name="图片 6"/>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6249145" y="4165939"/>
            <a:ext cx="5942857" cy="2692063"/>
          </a:xfrm>
          <a:prstGeom prst="rect">
            <a:avLst/>
          </a:prstGeom>
        </p:spPr>
      </p:pic>
      <p:pic>
        <p:nvPicPr>
          <p:cNvPr id="8" name="图片 7"/>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4347500" y="2"/>
            <a:ext cx="2742857" cy="2552381"/>
          </a:xfrm>
          <a:prstGeom prst="rect">
            <a:avLst/>
          </a:prstGeom>
        </p:spPr>
      </p:pic>
      <p:pic>
        <p:nvPicPr>
          <p:cNvPr id="9" name="图片 8"/>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928676" y="2040688"/>
            <a:ext cx="10058400" cy="2347783"/>
          </a:xfrm>
          <a:prstGeom prst="rect">
            <a:avLst/>
          </a:prstGeom>
        </p:spPr>
      </p:pic>
      <p:sp>
        <p:nvSpPr>
          <p:cNvPr id="2" name="矩形 1"/>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
        <p:nvSpPr>
          <p:cNvPr id="11" name="矩形 10"/>
          <p:cNvSpPr/>
          <p:nvPr>
            <p:custDataLst>
              <p:tags r:id="rId2"/>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76000" fill="hold" nodeType="withEffect" p14:presetBounceEnd="76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6000">
                                          <p:cBhvr additive="base">
                                            <p:cTn id="7" dur="1500" fill="hold"/>
                                            <p:tgtEl>
                                              <p:spTgt spid="5"/>
                                            </p:tgtEl>
                                            <p:attrNameLst>
                                              <p:attrName>ppt_x</p:attrName>
                                            </p:attrNameLst>
                                          </p:cBhvr>
                                          <p:tavLst>
                                            <p:tav tm="0">
                                              <p:val>
                                                <p:strVal val="#ppt_x"/>
                                              </p:val>
                                            </p:tav>
                                            <p:tav tm="100000">
                                              <p:val>
                                                <p:strVal val="#ppt_x"/>
                                              </p:val>
                                            </p:tav>
                                          </p:tavLst>
                                        </p:anim>
                                        <p:anim calcmode="lin" valueType="num" p14:bounceEnd="76000">
                                          <p:cBhvr additive="base">
                                            <p:cTn id="8" dur="1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4" accel="69000" fill="hold" nodeType="afterEffect" p14:presetBounceEnd="69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69000">
                                          <p:cBhvr additive="base">
                                            <p:cTn id="12" dur="1250" fill="hold"/>
                                            <p:tgtEl>
                                              <p:spTgt spid="6"/>
                                            </p:tgtEl>
                                            <p:attrNameLst>
                                              <p:attrName>ppt_x</p:attrName>
                                            </p:attrNameLst>
                                          </p:cBhvr>
                                          <p:tavLst>
                                            <p:tav tm="0">
                                              <p:val>
                                                <p:strVal val="#ppt_x"/>
                                              </p:val>
                                            </p:tav>
                                            <p:tav tm="100000">
                                              <p:val>
                                                <p:strVal val="#ppt_x"/>
                                              </p:val>
                                            </p:tav>
                                          </p:tavLst>
                                        </p:anim>
                                        <p:anim calcmode="lin" valueType="num" p14:bounceEnd="69000">
                                          <p:cBhvr additive="base">
                                            <p:cTn id="13" dur="1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275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750"/>
                                            <p:tgtEl>
                                              <p:spTgt spid="4"/>
                                            </p:tgtEl>
                                          </p:cBhvr>
                                        </p:animEffect>
                                      </p:childTnLst>
                                    </p:cTn>
                                  </p:par>
                                </p:childTnLst>
                              </p:cTn>
                            </p:par>
                            <p:par>
                              <p:cTn id="18" fill="hold">
                                <p:stCondLst>
                                  <p:cond delay="3500"/>
                                </p:stCondLst>
                                <p:childTnLst>
                                  <p:par>
                                    <p:cTn id="19" presetID="42"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4500"/>
                                </p:stCondLst>
                                <p:childTnLst>
                                  <p:par>
                                    <p:cTn id="25" presetID="53" presetClass="entr" presetSubtype="16"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par>
                              <p:cTn id="30" fill="hold">
                                <p:stCondLst>
                                  <p:cond delay="5000"/>
                                </p:stCondLst>
                                <p:childTnLst>
                                  <p:par>
                                    <p:cTn id="31" presetID="52"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Scale>
                                          <p:cBhvr>
                                            <p:cTn id="33" dur="1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500" decel="50000" fill="hold">
                                              <p:stCondLst>
                                                <p:cond delay="0"/>
                                              </p:stCondLst>
                                            </p:cTn>
                                            <p:tgtEl>
                                              <p:spTgt spid="9"/>
                                            </p:tgtEl>
                                            <p:attrNameLst>
                                              <p:attrName>ppt_x</p:attrName>
                                              <p:attrName>ppt_y</p:attrName>
                                            </p:attrNameLst>
                                          </p:cBhvr>
                                        </p:animMotion>
                                        <p:animEffect transition="in" filter="fade">
                                          <p:cBhvr>
                                            <p:cTn id="35"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76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4" accel="69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ppt_x"/>
                                              </p:val>
                                            </p:tav>
                                            <p:tav tm="100000">
                                              <p:val>
                                                <p:strVal val="#ppt_x"/>
                                              </p:val>
                                            </p:tav>
                                          </p:tavLst>
                                        </p:anim>
                                        <p:anim calcmode="lin" valueType="num">
                                          <p:cBhvr additive="base">
                                            <p:cTn id="13" dur="1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275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750"/>
                                            <p:tgtEl>
                                              <p:spTgt spid="4"/>
                                            </p:tgtEl>
                                          </p:cBhvr>
                                        </p:animEffect>
                                      </p:childTnLst>
                                    </p:cTn>
                                  </p:par>
                                </p:childTnLst>
                              </p:cTn>
                            </p:par>
                            <p:par>
                              <p:cTn id="18" fill="hold">
                                <p:stCondLst>
                                  <p:cond delay="3500"/>
                                </p:stCondLst>
                                <p:childTnLst>
                                  <p:par>
                                    <p:cTn id="19" presetID="42"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4500"/>
                                </p:stCondLst>
                                <p:childTnLst>
                                  <p:par>
                                    <p:cTn id="25" presetID="53" presetClass="entr" presetSubtype="16"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par>
                              <p:cTn id="30" fill="hold">
                                <p:stCondLst>
                                  <p:cond delay="5000"/>
                                </p:stCondLst>
                                <p:childTnLst>
                                  <p:par>
                                    <p:cTn id="31" presetID="52"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Scale>
                                          <p:cBhvr>
                                            <p:cTn id="33" dur="1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500" decel="50000" fill="hold">
                                              <p:stCondLst>
                                                <p:cond delay="0"/>
                                              </p:stCondLst>
                                            </p:cTn>
                                            <p:tgtEl>
                                              <p:spTgt spid="9"/>
                                            </p:tgtEl>
                                            <p:attrNameLst>
                                              <p:attrName>ppt_x</p:attrName>
                                              <p:attrName>ppt_y</p:attrName>
                                            </p:attrNameLst>
                                          </p:cBhvr>
                                        </p:animMotion>
                                        <p:animEffect transition="in" filter="fade">
                                          <p:cBhvr>
                                            <p:cTn id="35"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5062489" cy="422047"/>
          </a:xfrm>
        </p:spPr>
        <p:txBody>
          <a:bodyPr/>
          <a:lstStyle/>
          <a:p>
            <a:r>
              <a:rPr lang="zh-CN" altLang="en-US" dirty="0"/>
              <a:t>总体要求：</a:t>
            </a:r>
            <a:r>
              <a:rPr lang="zh-CN" altLang="en-US" dirty="0">
                <a:solidFill>
                  <a:srgbClr val="C00000"/>
                </a:solidFill>
              </a:rPr>
              <a:t>基础在学 关键在做</a:t>
            </a:r>
          </a:p>
          <a:p>
            <a:endParaRPr lang="zh-CN" altLang="en-US" dirty="0"/>
          </a:p>
        </p:txBody>
      </p:sp>
      <p:sp>
        <p:nvSpPr>
          <p:cNvPr id="3" name="Round Same Side Corner Rectangle 23"/>
          <p:cNvSpPr/>
          <p:nvPr/>
        </p:nvSpPr>
        <p:spPr>
          <a:xfrm rot="16200000">
            <a:off x="1460600" y="2387776"/>
            <a:ext cx="609215" cy="634407"/>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solidFill>
                  <a:schemeClr val="bg1">
                    <a:lumMod val="50000"/>
                    <a:lumOff val="50000"/>
                  </a:schemeClr>
                </a:solidFill>
                <a:latin typeface="Impact" panose="020B0806030902050204" pitchFamily="34" charset="0"/>
              </a:rPr>
              <a:t>01</a:t>
            </a:r>
            <a:endParaRPr lang="en-US" sz="2800" dirty="0">
              <a:solidFill>
                <a:schemeClr val="bg1">
                  <a:lumMod val="50000"/>
                  <a:lumOff val="50000"/>
                </a:schemeClr>
              </a:solidFill>
              <a:latin typeface="Impact" panose="020B0806030902050204" pitchFamily="34" charset="0"/>
            </a:endParaRPr>
          </a:p>
        </p:txBody>
      </p:sp>
      <p:sp>
        <p:nvSpPr>
          <p:cNvPr id="4" name="五边形 3"/>
          <p:cNvSpPr/>
          <p:nvPr/>
        </p:nvSpPr>
        <p:spPr>
          <a:xfrm>
            <a:off x="2186403" y="2436699"/>
            <a:ext cx="8971223" cy="559702"/>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进一步坚定理想信念，提高党性觉悟</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ound Same Side Corner Rectangle 23"/>
          <p:cNvSpPr/>
          <p:nvPr/>
        </p:nvSpPr>
        <p:spPr>
          <a:xfrm rot="16200000">
            <a:off x="1460600" y="3213248"/>
            <a:ext cx="609215" cy="634407"/>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solidFill>
                  <a:schemeClr val="bg1">
                    <a:lumMod val="50000"/>
                    <a:lumOff val="50000"/>
                  </a:schemeClr>
                </a:solidFill>
                <a:latin typeface="Impact" panose="020B0806030902050204" pitchFamily="34" charset="0"/>
              </a:rPr>
              <a:t>02</a:t>
            </a:r>
            <a:endParaRPr lang="en-US" sz="2800" dirty="0">
              <a:solidFill>
                <a:schemeClr val="bg1">
                  <a:lumMod val="50000"/>
                  <a:lumOff val="50000"/>
                </a:schemeClr>
              </a:solidFill>
              <a:latin typeface="Impact" panose="020B0806030902050204" pitchFamily="34" charset="0"/>
            </a:endParaRPr>
          </a:p>
        </p:txBody>
      </p:sp>
      <p:sp>
        <p:nvSpPr>
          <p:cNvPr id="6" name="五边形 5"/>
          <p:cNvSpPr/>
          <p:nvPr/>
        </p:nvSpPr>
        <p:spPr>
          <a:xfrm>
            <a:off x="2175651" y="3242717"/>
            <a:ext cx="9050068" cy="592343"/>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进一步增强政治意识、大局意识、核心意识、看齐意识，坚定正确政治方向</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ound Same Side Corner Rectangle 23"/>
          <p:cNvSpPr/>
          <p:nvPr/>
        </p:nvSpPr>
        <p:spPr>
          <a:xfrm rot="16200000">
            <a:off x="1462394" y="4068101"/>
            <a:ext cx="609215" cy="634407"/>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solidFill>
                  <a:schemeClr val="bg1">
                    <a:lumMod val="50000"/>
                    <a:lumOff val="50000"/>
                  </a:schemeClr>
                </a:solidFill>
                <a:latin typeface="Impact" panose="020B0806030902050204" pitchFamily="34" charset="0"/>
              </a:rPr>
              <a:t>03</a:t>
            </a:r>
            <a:endParaRPr lang="en-US" sz="2800" dirty="0">
              <a:solidFill>
                <a:schemeClr val="bg1">
                  <a:lumMod val="50000"/>
                  <a:lumOff val="50000"/>
                </a:schemeClr>
              </a:solidFill>
              <a:latin typeface="Impact" panose="020B0806030902050204" pitchFamily="34" charset="0"/>
            </a:endParaRPr>
          </a:p>
        </p:txBody>
      </p:sp>
      <p:sp>
        <p:nvSpPr>
          <p:cNvPr id="8" name="五边形 7"/>
          <p:cNvSpPr/>
          <p:nvPr/>
        </p:nvSpPr>
        <p:spPr>
          <a:xfrm>
            <a:off x="2206627" y="4107296"/>
            <a:ext cx="8999636" cy="582616"/>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进一步树立清风正气，严守政治纪律政治规矩</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Round Same Side Corner Rectangle 23"/>
          <p:cNvSpPr/>
          <p:nvPr/>
        </p:nvSpPr>
        <p:spPr>
          <a:xfrm rot="16200000">
            <a:off x="1461097" y="4952139"/>
            <a:ext cx="609215" cy="634407"/>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solidFill>
                  <a:schemeClr val="bg1">
                    <a:lumMod val="50000"/>
                    <a:lumOff val="50000"/>
                  </a:schemeClr>
                </a:solidFill>
                <a:latin typeface="Impact" panose="020B0806030902050204" pitchFamily="34" charset="0"/>
              </a:rPr>
              <a:t>04</a:t>
            </a:r>
            <a:endParaRPr lang="en-US" sz="2800" dirty="0">
              <a:solidFill>
                <a:schemeClr val="bg1">
                  <a:lumMod val="50000"/>
                  <a:lumOff val="50000"/>
                </a:schemeClr>
              </a:solidFill>
              <a:latin typeface="Impact" panose="020B0806030902050204" pitchFamily="34" charset="0"/>
            </a:endParaRPr>
          </a:p>
        </p:txBody>
      </p:sp>
      <p:sp>
        <p:nvSpPr>
          <p:cNvPr id="10" name="五边形 9"/>
          <p:cNvSpPr/>
          <p:nvPr/>
        </p:nvSpPr>
        <p:spPr>
          <a:xfrm>
            <a:off x="2205336" y="4981605"/>
            <a:ext cx="9000929" cy="592344"/>
          </a:xfrm>
          <a:prstGeom prst="homePlat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进一步坚定理想信念，提高党性觉悟</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196854" y="1187918"/>
            <a:ext cx="5010441" cy="1209594"/>
            <a:chOff x="2115188" y="1232523"/>
            <a:chExt cx="5010441" cy="1209594"/>
          </a:xfrm>
        </p:grpSpPr>
        <p:pic>
          <p:nvPicPr>
            <p:cNvPr id="12" name="图片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39923" y="1496481"/>
              <a:ext cx="4685706" cy="787302"/>
            </a:xfrm>
            <a:prstGeom prst="rect">
              <a:avLst/>
            </a:prstGeom>
          </p:spPr>
        </p:pic>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5188" y="1232523"/>
              <a:ext cx="1299862" cy="1209594"/>
            </a:xfrm>
            <a:prstGeom prst="rect">
              <a:avLst/>
            </a:prstGeom>
          </p:spPr>
        </p:pic>
      </p:grpSp>
      <p:sp>
        <p:nvSpPr>
          <p:cNvPr id="14" name="TextBox 46"/>
          <p:cNvSpPr txBox="1"/>
          <p:nvPr/>
        </p:nvSpPr>
        <p:spPr>
          <a:xfrm>
            <a:off x="4537283" y="1511211"/>
            <a:ext cx="3449124"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实现四个不一样</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childTnLst>
                              </p:cTn>
                            </p:par>
                            <p:par>
                              <p:cTn id="13" fill="hold">
                                <p:stCondLst>
                                  <p:cond delay="2099"/>
                                </p:stCondLst>
                                <p:childTnLst>
                                  <p:par>
                                    <p:cTn id="14" presetID="2" presetClass="entr" presetSubtype="8" fill="hold" grpId="0" nodeType="afterEffect" p14:presetBounceEnd="41000">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14:bounceEnd="41000">
                                          <p:cBhvr additive="base">
                                            <p:cTn id="16" dur="1000" fill="hold"/>
                                            <p:tgtEl>
                                              <p:spTgt spid="3"/>
                                            </p:tgtEl>
                                            <p:attrNameLst>
                                              <p:attrName>ppt_x</p:attrName>
                                            </p:attrNameLst>
                                          </p:cBhvr>
                                          <p:tavLst>
                                            <p:tav tm="0">
                                              <p:val>
                                                <p:strVal val="0-#ppt_w/2"/>
                                              </p:val>
                                            </p:tav>
                                            <p:tav tm="100000">
                                              <p:val>
                                                <p:strVal val="#ppt_x"/>
                                              </p:val>
                                            </p:tav>
                                          </p:tavLst>
                                        </p:anim>
                                        <p:anim calcmode="lin" valueType="num" p14:bounceEnd="41000">
                                          <p:cBhvr additive="base">
                                            <p:cTn id="17" dur="1000" fill="hold"/>
                                            <p:tgtEl>
                                              <p:spTgt spid="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41000">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14:bounceEnd="41000">
                                          <p:cBhvr additive="base">
                                            <p:cTn id="20" dur="1000" fill="hold"/>
                                            <p:tgtEl>
                                              <p:spTgt spid="4"/>
                                            </p:tgtEl>
                                            <p:attrNameLst>
                                              <p:attrName>ppt_x</p:attrName>
                                            </p:attrNameLst>
                                          </p:cBhvr>
                                          <p:tavLst>
                                            <p:tav tm="0">
                                              <p:val>
                                                <p:strVal val="1+#ppt_w/2"/>
                                              </p:val>
                                            </p:tav>
                                            <p:tav tm="100000">
                                              <p:val>
                                                <p:strVal val="#ppt_x"/>
                                              </p:val>
                                            </p:tav>
                                          </p:tavLst>
                                        </p:anim>
                                        <p:anim calcmode="lin" valueType="num" p14:bounceEnd="41000">
                                          <p:cBhvr additive="base">
                                            <p:cTn id="21" dur="10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3099"/>
                                </p:stCondLst>
                                <p:childTnLst>
                                  <p:par>
                                    <p:cTn id="23" presetID="2" presetClass="entr" presetSubtype="8" fill="hold" grpId="0" nodeType="afterEffect" p14:presetBounceEnd="41000">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14:bounceEnd="41000">
                                          <p:cBhvr additive="base">
                                            <p:cTn id="25" dur="1000" fill="hold"/>
                                            <p:tgtEl>
                                              <p:spTgt spid="5"/>
                                            </p:tgtEl>
                                            <p:attrNameLst>
                                              <p:attrName>ppt_x</p:attrName>
                                            </p:attrNameLst>
                                          </p:cBhvr>
                                          <p:tavLst>
                                            <p:tav tm="0">
                                              <p:val>
                                                <p:strVal val="0-#ppt_w/2"/>
                                              </p:val>
                                            </p:tav>
                                            <p:tav tm="100000">
                                              <p:val>
                                                <p:strVal val="#ppt_x"/>
                                              </p:val>
                                            </p:tav>
                                          </p:tavLst>
                                        </p:anim>
                                        <p:anim calcmode="lin" valueType="num" p14:bounceEnd="41000">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14:presetBounceEnd="41000">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14:bounceEnd="41000">
                                          <p:cBhvr additive="base">
                                            <p:cTn id="29" dur="1000" fill="hold"/>
                                            <p:tgtEl>
                                              <p:spTgt spid="6"/>
                                            </p:tgtEl>
                                            <p:attrNameLst>
                                              <p:attrName>ppt_x</p:attrName>
                                            </p:attrNameLst>
                                          </p:cBhvr>
                                          <p:tavLst>
                                            <p:tav tm="0">
                                              <p:val>
                                                <p:strVal val="1+#ppt_w/2"/>
                                              </p:val>
                                            </p:tav>
                                            <p:tav tm="100000">
                                              <p:val>
                                                <p:strVal val="#ppt_x"/>
                                              </p:val>
                                            </p:tav>
                                          </p:tavLst>
                                        </p:anim>
                                        <p:anim calcmode="lin" valueType="num" p14:bounceEnd="41000">
                                          <p:cBhvr additive="base">
                                            <p:cTn id="30" dur="1000" fill="hold"/>
                                            <p:tgtEl>
                                              <p:spTgt spid="6"/>
                                            </p:tgtEl>
                                            <p:attrNameLst>
                                              <p:attrName>ppt_y</p:attrName>
                                            </p:attrNameLst>
                                          </p:cBhvr>
                                          <p:tavLst>
                                            <p:tav tm="0">
                                              <p:val>
                                                <p:strVal val="#ppt_y"/>
                                              </p:val>
                                            </p:tav>
                                            <p:tav tm="100000">
                                              <p:val>
                                                <p:strVal val="#ppt_y"/>
                                              </p:val>
                                            </p:tav>
                                          </p:tavLst>
                                        </p:anim>
                                      </p:childTnLst>
                                    </p:cTn>
                                  </p:par>
                                </p:childTnLst>
                              </p:cTn>
                            </p:par>
                            <p:par>
                              <p:cTn id="31" fill="hold">
                                <p:stCondLst>
                                  <p:cond delay="4099"/>
                                </p:stCondLst>
                                <p:childTnLst>
                                  <p:par>
                                    <p:cTn id="32" presetID="2" presetClass="entr" presetSubtype="8" fill="hold" grpId="0" nodeType="afterEffect" p14:presetBounceEnd="41000">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14:bounceEnd="41000">
                                          <p:cBhvr additive="base">
                                            <p:cTn id="34" dur="1000" fill="hold"/>
                                            <p:tgtEl>
                                              <p:spTgt spid="7"/>
                                            </p:tgtEl>
                                            <p:attrNameLst>
                                              <p:attrName>ppt_x</p:attrName>
                                            </p:attrNameLst>
                                          </p:cBhvr>
                                          <p:tavLst>
                                            <p:tav tm="0">
                                              <p:val>
                                                <p:strVal val="0-#ppt_w/2"/>
                                              </p:val>
                                            </p:tav>
                                            <p:tav tm="100000">
                                              <p:val>
                                                <p:strVal val="#ppt_x"/>
                                              </p:val>
                                            </p:tav>
                                          </p:tavLst>
                                        </p:anim>
                                        <p:anim calcmode="lin" valueType="num" p14:bounceEnd="41000">
                                          <p:cBhvr additive="base">
                                            <p:cTn id="35" dur="1000" fill="hold"/>
                                            <p:tgtEl>
                                              <p:spTgt spid="7"/>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14:presetBounceEnd="41000">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14:bounceEnd="41000">
                                          <p:cBhvr additive="base">
                                            <p:cTn id="38" dur="1000" fill="hold"/>
                                            <p:tgtEl>
                                              <p:spTgt spid="8"/>
                                            </p:tgtEl>
                                            <p:attrNameLst>
                                              <p:attrName>ppt_x</p:attrName>
                                            </p:attrNameLst>
                                          </p:cBhvr>
                                          <p:tavLst>
                                            <p:tav tm="0">
                                              <p:val>
                                                <p:strVal val="1+#ppt_w/2"/>
                                              </p:val>
                                            </p:tav>
                                            <p:tav tm="100000">
                                              <p:val>
                                                <p:strVal val="#ppt_x"/>
                                              </p:val>
                                            </p:tav>
                                          </p:tavLst>
                                        </p:anim>
                                        <p:anim calcmode="lin" valueType="num" p14:bounceEnd="41000">
                                          <p:cBhvr additive="base">
                                            <p:cTn id="39" dur="100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5099"/>
                                </p:stCondLst>
                                <p:childTnLst>
                                  <p:par>
                                    <p:cTn id="41" presetID="2" presetClass="entr" presetSubtype="8" fill="hold" grpId="0" nodeType="afterEffect" p14:presetBounceEnd="41000">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14:bounceEnd="41000">
                                          <p:cBhvr additive="base">
                                            <p:cTn id="43" dur="1000" fill="hold"/>
                                            <p:tgtEl>
                                              <p:spTgt spid="9"/>
                                            </p:tgtEl>
                                            <p:attrNameLst>
                                              <p:attrName>ppt_x</p:attrName>
                                            </p:attrNameLst>
                                          </p:cBhvr>
                                          <p:tavLst>
                                            <p:tav tm="0">
                                              <p:val>
                                                <p:strVal val="0-#ppt_w/2"/>
                                              </p:val>
                                            </p:tav>
                                            <p:tav tm="100000">
                                              <p:val>
                                                <p:strVal val="#ppt_x"/>
                                              </p:val>
                                            </p:tav>
                                          </p:tavLst>
                                        </p:anim>
                                        <p:anim calcmode="lin" valueType="num" p14:bounceEnd="41000">
                                          <p:cBhvr additive="base">
                                            <p:cTn id="44" dur="1000" fill="hold"/>
                                            <p:tgtEl>
                                              <p:spTgt spid="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41000">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14:bounceEnd="41000">
                                          <p:cBhvr additive="base">
                                            <p:cTn id="47" dur="1000" fill="hold"/>
                                            <p:tgtEl>
                                              <p:spTgt spid="10"/>
                                            </p:tgtEl>
                                            <p:attrNameLst>
                                              <p:attrName>ppt_x</p:attrName>
                                            </p:attrNameLst>
                                          </p:cBhvr>
                                          <p:tavLst>
                                            <p:tav tm="0">
                                              <p:val>
                                                <p:strVal val="1+#ppt_w/2"/>
                                              </p:val>
                                            </p:tav>
                                            <p:tav tm="100000">
                                              <p:val>
                                                <p:strVal val="#ppt_x"/>
                                              </p:val>
                                            </p:tav>
                                          </p:tavLst>
                                        </p:anim>
                                        <p:anim calcmode="lin" valueType="num" p14:bounceEnd="41000">
                                          <p:cBhvr additive="base">
                                            <p:cTn id="4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childTnLst>
                              </p:cTn>
                            </p:par>
                            <p:par>
                              <p:cTn id="13" fill="hold">
                                <p:stCondLst>
                                  <p:cond delay="2099"/>
                                </p:stCondLst>
                                <p:childTnLst>
                                  <p:par>
                                    <p:cTn id="14" presetID="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0-#ppt_w/2"/>
                                              </p:val>
                                            </p:tav>
                                            <p:tav tm="100000">
                                              <p:val>
                                                <p:strVal val="#ppt_x"/>
                                              </p:val>
                                            </p:tav>
                                          </p:tavLst>
                                        </p:anim>
                                        <p:anim calcmode="lin" valueType="num">
                                          <p:cBhvr additive="base">
                                            <p:cTn id="17" dur="1000" fill="hold"/>
                                            <p:tgtEl>
                                              <p:spTgt spid="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3099"/>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1+#ppt_w/2"/>
                                              </p:val>
                                            </p:tav>
                                            <p:tav tm="100000">
                                              <p:val>
                                                <p:strVal val="#ppt_x"/>
                                              </p:val>
                                            </p:tav>
                                          </p:tavLst>
                                        </p:anim>
                                        <p:anim calcmode="lin" valueType="num">
                                          <p:cBhvr additive="base">
                                            <p:cTn id="30" dur="1000" fill="hold"/>
                                            <p:tgtEl>
                                              <p:spTgt spid="6"/>
                                            </p:tgtEl>
                                            <p:attrNameLst>
                                              <p:attrName>ppt_y</p:attrName>
                                            </p:attrNameLst>
                                          </p:cBhvr>
                                          <p:tavLst>
                                            <p:tav tm="0">
                                              <p:val>
                                                <p:strVal val="#ppt_y"/>
                                              </p:val>
                                            </p:tav>
                                            <p:tav tm="100000">
                                              <p:val>
                                                <p:strVal val="#ppt_y"/>
                                              </p:val>
                                            </p:tav>
                                          </p:tavLst>
                                        </p:anim>
                                      </p:childTnLst>
                                    </p:cTn>
                                  </p:par>
                                </p:childTnLst>
                              </p:cTn>
                            </p:par>
                            <p:par>
                              <p:cTn id="31" fill="hold">
                                <p:stCondLst>
                                  <p:cond delay="4099"/>
                                </p:stCondLst>
                                <p:childTnLst>
                                  <p:par>
                                    <p:cTn id="32" presetID="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1000" fill="hold"/>
                                            <p:tgtEl>
                                              <p:spTgt spid="7"/>
                                            </p:tgtEl>
                                            <p:attrNameLst>
                                              <p:attrName>ppt_x</p:attrName>
                                            </p:attrNameLst>
                                          </p:cBhvr>
                                          <p:tavLst>
                                            <p:tav tm="0">
                                              <p:val>
                                                <p:strVal val="0-#ppt_w/2"/>
                                              </p:val>
                                            </p:tav>
                                            <p:tav tm="100000">
                                              <p:val>
                                                <p:strVal val="#ppt_x"/>
                                              </p:val>
                                            </p:tav>
                                          </p:tavLst>
                                        </p:anim>
                                        <p:anim calcmode="lin" valueType="num">
                                          <p:cBhvr additive="base">
                                            <p:cTn id="35" dur="1000" fill="hold"/>
                                            <p:tgtEl>
                                              <p:spTgt spid="7"/>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1000" fill="hold"/>
                                            <p:tgtEl>
                                              <p:spTgt spid="8"/>
                                            </p:tgtEl>
                                            <p:attrNameLst>
                                              <p:attrName>ppt_x</p:attrName>
                                            </p:attrNameLst>
                                          </p:cBhvr>
                                          <p:tavLst>
                                            <p:tav tm="0">
                                              <p:val>
                                                <p:strVal val="1+#ppt_w/2"/>
                                              </p:val>
                                            </p:tav>
                                            <p:tav tm="100000">
                                              <p:val>
                                                <p:strVal val="#ppt_x"/>
                                              </p:val>
                                            </p:tav>
                                          </p:tavLst>
                                        </p:anim>
                                        <p:anim calcmode="lin" valueType="num">
                                          <p:cBhvr additive="base">
                                            <p:cTn id="39" dur="100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5099"/>
                                </p:stCondLst>
                                <p:childTnLst>
                                  <p:par>
                                    <p:cTn id="41" presetID="2" presetClass="entr" presetSubtype="8"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000" fill="hold"/>
                                            <p:tgtEl>
                                              <p:spTgt spid="9"/>
                                            </p:tgtEl>
                                            <p:attrNameLst>
                                              <p:attrName>ppt_x</p:attrName>
                                            </p:attrNameLst>
                                          </p:cBhvr>
                                          <p:tavLst>
                                            <p:tav tm="0">
                                              <p:val>
                                                <p:strVal val="0-#ppt_w/2"/>
                                              </p:val>
                                            </p:tav>
                                            <p:tav tm="100000">
                                              <p:val>
                                                <p:strVal val="#ppt_x"/>
                                              </p:val>
                                            </p:tav>
                                          </p:tavLst>
                                        </p:anim>
                                        <p:anim calcmode="lin" valueType="num">
                                          <p:cBhvr additive="base">
                                            <p:cTn id="44" dur="1000" fill="hold"/>
                                            <p:tgtEl>
                                              <p:spTgt spid="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000" fill="hold"/>
                                            <p:tgtEl>
                                              <p:spTgt spid="10"/>
                                            </p:tgtEl>
                                            <p:attrNameLst>
                                              <p:attrName>ppt_x</p:attrName>
                                            </p:attrNameLst>
                                          </p:cBhvr>
                                          <p:tavLst>
                                            <p:tav tm="0">
                                              <p:val>
                                                <p:strVal val="1+#ppt_w/2"/>
                                              </p:val>
                                            </p:tav>
                                            <p:tav tm="100000">
                                              <p:val>
                                                <p:strVal val="#ppt_x"/>
                                              </p:val>
                                            </p:tav>
                                          </p:tavLst>
                                        </p:anim>
                                        <p:anim calcmode="lin" valueType="num">
                                          <p:cBhvr additive="base">
                                            <p:cTn id="4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5918523" cy="422047"/>
          </a:xfrm>
        </p:spPr>
        <p:txBody>
          <a:bodyPr/>
          <a:lstStyle/>
          <a:p>
            <a:r>
              <a:rPr lang="zh-CN" altLang="en-US" dirty="0"/>
              <a:t>总体要求：</a:t>
            </a:r>
            <a:r>
              <a:rPr lang="zh-CN" altLang="en-US" dirty="0">
                <a:solidFill>
                  <a:srgbClr val="C00000"/>
                </a:solidFill>
              </a:rPr>
              <a:t>带着问题学，针对问题改</a:t>
            </a:r>
          </a:p>
          <a:p>
            <a:endParaRPr lang="zh-CN" altLang="en-US" dirty="0"/>
          </a:p>
        </p:txBody>
      </p:sp>
      <p:grpSp>
        <p:nvGrpSpPr>
          <p:cNvPr id="3" name="组合 2"/>
          <p:cNvGrpSpPr/>
          <p:nvPr/>
        </p:nvGrpSpPr>
        <p:grpSpPr>
          <a:xfrm>
            <a:off x="3069057" y="2770318"/>
            <a:ext cx="2207787" cy="620051"/>
            <a:chOff x="3666731" y="1984470"/>
            <a:chExt cx="2636520" cy="1447800"/>
          </a:xfrm>
        </p:grpSpPr>
        <p:sp>
          <p:nvSpPr>
            <p:cNvPr id="4" name="任意多边形 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3971726" y="2097522"/>
              <a:ext cx="2230360" cy="1221703"/>
            </a:xfrm>
            <a:prstGeom prst="rect">
              <a:avLst/>
            </a:prstGeom>
            <a:noFill/>
          </p:spPr>
          <p:txBody>
            <a:bodyPr wrap="square" rtlCol="0" anchor="ctr">
              <a:spAutoFit/>
            </a:bodyPr>
            <a:lstStyle/>
            <a:p>
              <a:pPr algn="ctr"/>
              <a:r>
                <a:rPr lang="en-US" altLang="zh-CN" sz="2800" b="1" dirty="0" smtClean="0">
                  <a:solidFill>
                    <a:schemeClr val="bg1">
                      <a:lumMod val="95000"/>
                    </a:schemeClr>
                  </a:solidFill>
                  <a:latin typeface="Impact" panose="020B0806030902050204" pitchFamily="34" charset="0"/>
                  <a:ea typeface="微软雅黑" panose="020B0503020204020204" pitchFamily="34" charset="-122"/>
                  <a:cs typeface="Arial" panose="020B0604020202020204" pitchFamily="34" charset="0"/>
                </a:rPr>
                <a:t>02</a:t>
              </a:r>
              <a:endParaRPr lang="zh-CN" altLang="en-US" sz="2800" b="1" baseline="-3000" dirty="0">
                <a:solidFill>
                  <a:schemeClr val="bg1">
                    <a:lumMod val="95000"/>
                  </a:schemeClr>
                </a:solidFill>
                <a:latin typeface="Impact" panose="020B0806030902050204" pitchFamily="34" charset="0"/>
                <a:ea typeface="微软雅黑" panose="020B0503020204020204" pitchFamily="34" charset="-122"/>
                <a:cs typeface="Arial" panose="020B0604020202020204" pitchFamily="34" charset="0"/>
              </a:endParaRPr>
            </a:p>
          </p:txBody>
        </p:sp>
      </p:grpSp>
      <p:grpSp>
        <p:nvGrpSpPr>
          <p:cNvPr id="6" name="组合 5"/>
          <p:cNvGrpSpPr/>
          <p:nvPr/>
        </p:nvGrpSpPr>
        <p:grpSpPr>
          <a:xfrm>
            <a:off x="1097121" y="2770318"/>
            <a:ext cx="2207787" cy="620051"/>
            <a:chOff x="1436370" y="1984470"/>
            <a:chExt cx="2636520" cy="1447800"/>
          </a:xfrm>
        </p:grpSpPr>
        <p:sp>
          <p:nvSpPr>
            <p:cNvPr id="7" name="任意多边形 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1709209" y="1996911"/>
              <a:ext cx="2293961" cy="1422926"/>
            </a:xfrm>
            <a:prstGeom prst="rect">
              <a:avLst/>
            </a:prstGeom>
            <a:noFill/>
          </p:spPr>
          <p:txBody>
            <a:bodyPr wrap="square" rtlCol="0" anchor="ctr">
              <a:spAutoFit/>
            </a:bodyPr>
            <a:lstStyle/>
            <a:p>
              <a:pPr algn="ctr">
                <a:lnSpc>
                  <a:spcPct val="120000"/>
                </a:lnSpc>
              </a:pPr>
              <a:r>
                <a:rPr lang="en-US" altLang="zh-CN" sz="2800" b="1" dirty="0" smtClean="0">
                  <a:solidFill>
                    <a:schemeClr val="bg1">
                      <a:lumMod val="95000"/>
                    </a:schemeClr>
                  </a:solidFill>
                  <a:latin typeface="Impact" panose="020B0806030902050204" pitchFamily="34" charset="0"/>
                  <a:ea typeface="微软雅黑" panose="020B0503020204020204" pitchFamily="34" charset="-122"/>
                  <a:cs typeface="Arial" panose="020B0604020202020204" pitchFamily="34" charset="0"/>
                </a:rPr>
                <a:t>01</a:t>
              </a:r>
              <a:endParaRPr lang="zh-CN" altLang="en-US" sz="2800" b="1" baseline="-3000" dirty="0">
                <a:solidFill>
                  <a:schemeClr val="bg1">
                    <a:lumMod val="95000"/>
                  </a:schemeClr>
                </a:solidFill>
                <a:latin typeface="Impact" panose="020B0806030902050204" pitchFamily="34" charset="0"/>
                <a:ea typeface="微软雅黑" panose="020B0503020204020204" pitchFamily="34" charset="-122"/>
                <a:cs typeface="Arial" panose="020B0604020202020204" pitchFamily="34" charset="0"/>
              </a:endParaRPr>
            </a:p>
          </p:txBody>
        </p:sp>
      </p:grpSp>
      <p:grpSp>
        <p:nvGrpSpPr>
          <p:cNvPr id="9" name="组合 8"/>
          <p:cNvGrpSpPr/>
          <p:nvPr/>
        </p:nvGrpSpPr>
        <p:grpSpPr>
          <a:xfrm>
            <a:off x="7035547" y="2794439"/>
            <a:ext cx="2207787" cy="620051"/>
            <a:chOff x="8127453" y="1984470"/>
            <a:chExt cx="2636520" cy="1447800"/>
          </a:xfrm>
        </p:grpSpPr>
        <p:sp>
          <p:nvSpPr>
            <p:cNvPr id="10" name="任意多边形 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0"/>
            <p:cNvSpPr txBox="1"/>
            <p:nvPr/>
          </p:nvSpPr>
          <p:spPr>
            <a:xfrm>
              <a:off x="8439016" y="2169388"/>
              <a:ext cx="2230360" cy="1077974"/>
            </a:xfrm>
            <a:prstGeom prst="rect">
              <a:avLst/>
            </a:prstGeom>
            <a:noFill/>
          </p:spPr>
          <p:txBody>
            <a:bodyPr wrap="square" rtlCol="0" anchor="ctr">
              <a:spAutoFit/>
            </a:bodyPr>
            <a:lstStyle/>
            <a:p>
              <a:pPr algn="ctr"/>
              <a:r>
                <a:rPr lang="en-US" altLang="zh-CN" sz="2400" b="1" dirty="0">
                  <a:solidFill>
                    <a:schemeClr val="bg1"/>
                  </a:solidFill>
                  <a:latin typeface="Impact" panose="020B0806030902050204" pitchFamily="34" charset="0"/>
                </a:rPr>
                <a:t>04</a:t>
              </a:r>
              <a:endParaRPr lang="zh-CN" altLang="en-US" sz="2400" b="1" dirty="0">
                <a:solidFill>
                  <a:schemeClr val="bg1"/>
                </a:solidFill>
                <a:latin typeface="Impact" panose="020B0806030902050204" pitchFamily="34" charset="0"/>
              </a:endParaRPr>
            </a:p>
          </p:txBody>
        </p:sp>
      </p:grpSp>
      <p:grpSp>
        <p:nvGrpSpPr>
          <p:cNvPr id="12" name="组合 11"/>
          <p:cNvGrpSpPr/>
          <p:nvPr/>
        </p:nvGrpSpPr>
        <p:grpSpPr>
          <a:xfrm>
            <a:off x="5063609" y="2770318"/>
            <a:ext cx="2207787" cy="620051"/>
            <a:chOff x="5897092" y="1984470"/>
            <a:chExt cx="2636520" cy="1447800"/>
          </a:xfrm>
        </p:grpSpPr>
        <p:sp>
          <p:nvSpPr>
            <p:cNvPr id="13" name="任意多边形 1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p:cNvSpPr txBox="1"/>
            <p:nvPr/>
          </p:nvSpPr>
          <p:spPr>
            <a:xfrm>
              <a:off x="6227711" y="1996915"/>
              <a:ext cx="2205655" cy="1422926"/>
            </a:xfrm>
            <a:prstGeom prst="rect">
              <a:avLst/>
            </a:prstGeom>
            <a:noFill/>
          </p:spPr>
          <p:txBody>
            <a:bodyPr wrap="square" rtlCol="0" anchor="ctr">
              <a:spAutoFit/>
            </a:bodyPr>
            <a:lstStyle/>
            <a:p>
              <a:pPr algn="ctr">
                <a:lnSpc>
                  <a:spcPct val="120000"/>
                </a:lnSpc>
              </a:pPr>
              <a:r>
                <a:rPr lang="en-US" altLang="zh-CN" sz="2800" b="1" dirty="0" smtClean="0">
                  <a:solidFill>
                    <a:schemeClr val="bg1">
                      <a:lumMod val="95000"/>
                    </a:schemeClr>
                  </a:solidFill>
                  <a:latin typeface="Impact" panose="020B0806030902050204" pitchFamily="34" charset="0"/>
                  <a:ea typeface="微软雅黑" panose="020B0503020204020204" pitchFamily="34" charset="-122"/>
                  <a:cs typeface="Arial" panose="020B0604020202020204" pitchFamily="34" charset="0"/>
                </a:rPr>
                <a:t>03</a:t>
              </a:r>
              <a:endParaRPr lang="zh-CN" altLang="en-US" sz="2800" b="1" baseline="-3000" dirty="0">
                <a:solidFill>
                  <a:schemeClr val="bg1">
                    <a:lumMod val="95000"/>
                  </a:schemeClr>
                </a:solidFill>
                <a:latin typeface="Impact" panose="020B0806030902050204" pitchFamily="34" charset="0"/>
                <a:ea typeface="微软雅黑" panose="020B0503020204020204" pitchFamily="34" charset="-122"/>
                <a:cs typeface="Arial" panose="020B0604020202020204" pitchFamily="34" charset="0"/>
              </a:endParaRPr>
            </a:p>
          </p:txBody>
        </p:sp>
      </p:grpSp>
      <p:grpSp>
        <p:nvGrpSpPr>
          <p:cNvPr id="15" name="组合 14"/>
          <p:cNvGrpSpPr/>
          <p:nvPr/>
        </p:nvGrpSpPr>
        <p:grpSpPr>
          <a:xfrm>
            <a:off x="8966477" y="2770546"/>
            <a:ext cx="2207787" cy="620051"/>
            <a:chOff x="8127453" y="1984470"/>
            <a:chExt cx="2636520" cy="1447800"/>
          </a:xfrm>
        </p:grpSpPr>
        <p:sp>
          <p:nvSpPr>
            <p:cNvPr id="16" name="任意多边形 15"/>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p:cNvSpPr txBox="1"/>
            <p:nvPr/>
          </p:nvSpPr>
          <p:spPr>
            <a:xfrm>
              <a:off x="8439016" y="2169386"/>
              <a:ext cx="2230360" cy="1077974"/>
            </a:xfrm>
            <a:prstGeom prst="rect">
              <a:avLst/>
            </a:prstGeom>
            <a:noFill/>
          </p:spPr>
          <p:txBody>
            <a:bodyPr wrap="square" rtlCol="0" anchor="ctr">
              <a:spAutoFit/>
            </a:bodyPr>
            <a:lstStyle/>
            <a:p>
              <a:pPr algn="ctr"/>
              <a:r>
                <a:rPr lang="en-US" altLang="zh-CN" sz="2400" b="1" dirty="0" smtClean="0">
                  <a:solidFill>
                    <a:schemeClr val="bg1">
                      <a:lumMod val="95000"/>
                    </a:schemeClr>
                  </a:solidFill>
                  <a:latin typeface="Impact" panose="020B0806030902050204" pitchFamily="34" charset="0"/>
                  <a:ea typeface="微软雅黑" panose="020B0503020204020204" pitchFamily="34" charset="-122"/>
                  <a:cs typeface="Arial" panose="020B0604020202020204" pitchFamily="34" charset="0"/>
                </a:rPr>
                <a:t>05</a:t>
              </a:r>
              <a:endParaRPr lang="zh-CN" altLang="en-US" sz="2400" b="1" baseline="-3000" dirty="0">
                <a:solidFill>
                  <a:schemeClr val="bg1">
                    <a:lumMod val="95000"/>
                  </a:schemeClr>
                </a:solidFill>
                <a:latin typeface="Impact" panose="020B0806030902050204" pitchFamily="34" charset="0"/>
                <a:ea typeface="微软雅黑" panose="020B0503020204020204" pitchFamily="34" charset="-122"/>
                <a:cs typeface="Arial" panose="020B0604020202020204" pitchFamily="34" charset="0"/>
              </a:endParaRPr>
            </a:p>
          </p:txBody>
        </p:sp>
      </p:grpSp>
      <p:grpSp>
        <p:nvGrpSpPr>
          <p:cNvPr id="18" name="组合 17"/>
          <p:cNvGrpSpPr/>
          <p:nvPr/>
        </p:nvGrpSpPr>
        <p:grpSpPr>
          <a:xfrm>
            <a:off x="3196854" y="1265742"/>
            <a:ext cx="5010441" cy="1209594"/>
            <a:chOff x="2115188" y="1232523"/>
            <a:chExt cx="5010441" cy="1209594"/>
          </a:xfrm>
        </p:grpSpPr>
        <p:pic>
          <p:nvPicPr>
            <p:cNvPr id="19" name="图片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39923" y="1496481"/>
              <a:ext cx="4685706" cy="787302"/>
            </a:xfrm>
            <a:prstGeom prst="rect">
              <a:avLst/>
            </a:prstGeom>
          </p:spPr>
        </p:pic>
        <p:pic>
          <p:nvPicPr>
            <p:cNvPr id="20" name="图片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5188" y="1232523"/>
              <a:ext cx="1299862" cy="1209594"/>
            </a:xfrm>
            <a:prstGeom prst="rect">
              <a:avLst/>
            </a:prstGeom>
          </p:spPr>
        </p:pic>
      </p:grpSp>
      <p:sp>
        <p:nvSpPr>
          <p:cNvPr id="21" name="TextBox 46"/>
          <p:cNvSpPr txBox="1"/>
          <p:nvPr/>
        </p:nvSpPr>
        <p:spPr>
          <a:xfrm>
            <a:off x="4537283" y="1589036"/>
            <a:ext cx="3449124"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解决五个问题</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2" name="TextBox 95"/>
          <p:cNvSpPr txBox="1"/>
          <p:nvPr/>
        </p:nvSpPr>
        <p:spPr>
          <a:xfrm>
            <a:off x="1325593" y="3740907"/>
            <a:ext cx="1457227" cy="400110"/>
          </a:xfrm>
          <a:prstGeom prst="rect">
            <a:avLst/>
          </a:prstGeom>
          <a:noFill/>
        </p:spPr>
        <p:txBody>
          <a:bodyPr wrap="square">
            <a:spAutoFit/>
          </a:bodyPr>
          <a:lstStyle/>
          <a:p>
            <a:pPr algn="ctr">
              <a:defRPr/>
            </a:pPr>
            <a:r>
              <a:rPr lang="zh-CN" altLang="en-US" sz="2000" b="1" dirty="0" smtClean="0">
                <a:solidFill>
                  <a:srgbClr val="C00000"/>
                </a:solidFill>
                <a:latin typeface="微软雅黑" panose="020B0503020204020204" pitchFamily="34" charset="-122"/>
                <a:ea typeface="微软雅黑" panose="020B0503020204020204" pitchFamily="34" charset="-122"/>
              </a:rPr>
              <a:t>着力解决</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23" name="TextBox 96"/>
          <p:cNvSpPr txBox="1"/>
          <p:nvPr/>
        </p:nvSpPr>
        <p:spPr>
          <a:xfrm>
            <a:off x="1069795" y="4421846"/>
            <a:ext cx="1999263" cy="6463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ctr"/>
            <a:r>
              <a:rPr lang="zh-CN" altLang="en-US" b="1" dirty="0" smtClean="0">
                <a:solidFill>
                  <a:schemeClr val="tx1">
                    <a:lumMod val="75000"/>
                    <a:lumOff val="25000"/>
                  </a:schemeClr>
                </a:solidFill>
              </a:rPr>
              <a:t>一些党员理想信念动摇模糊问题</a:t>
            </a:r>
            <a:endParaRPr lang="zh-CN" altLang="en-US" b="1" dirty="0">
              <a:solidFill>
                <a:schemeClr val="tx1">
                  <a:lumMod val="75000"/>
                  <a:lumOff val="25000"/>
                </a:schemeClr>
              </a:solidFill>
            </a:endParaRPr>
          </a:p>
        </p:txBody>
      </p:sp>
      <p:sp>
        <p:nvSpPr>
          <p:cNvPr id="24" name="TextBox 95"/>
          <p:cNvSpPr txBox="1"/>
          <p:nvPr/>
        </p:nvSpPr>
        <p:spPr>
          <a:xfrm>
            <a:off x="3448665" y="3740907"/>
            <a:ext cx="1457227" cy="400110"/>
          </a:xfrm>
          <a:prstGeom prst="rect">
            <a:avLst/>
          </a:prstGeom>
          <a:noFill/>
        </p:spPr>
        <p:txBody>
          <a:bodyPr wrap="square">
            <a:spAutoFit/>
          </a:bodyPr>
          <a:lstStyle/>
          <a:p>
            <a:pPr algn="ctr">
              <a:defRPr/>
            </a:pPr>
            <a:r>
              <a:rPr lang="zh-CN" altLang="en-US" sz="2000" b="1" dirty="0" smtClean="0">
                <a:solidFill>
                  <a:srgbClr val="C00000"/>
                </a:solidFill>
                <a:latin typeface="微软雅黑" panose="020B0503020204020204" pitchFamily="34" charset="-122"/>
                <a:ea typeface="微软雅黑" panose="020B0503020204020204" pitchFamily="34" charset="-122"/>
              </a:rPr>
              <a:t>着力解决</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25" name="TextBox 96"/>
          <p:cNvSpPr txBox="1"/>
          <p:nvPr/>
        </p:nvSpPr>
        <p:spPr>
          <a:xfrm>
            <a:off x="3183141" y="4421846"/>
            <a:ext cx="1999263" cy="6463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ctr"/>
            <a:r>
              <a:rPr lang="zh-CN" altLang="en-US" b="1" dirty="0">
                <a:solidFill>
                  <a:schemeClr val="tx1">
                    <a:lumMod val="75000"/>
                    <a:lumOff val="25000"/>
                  </a:schemeClr>
                </a:solidFill>
              </a:rPr>
              <a:t>一些党员党的意识淡化问题</a:t>
            </a:r>
          </a:p>
        </p:txBody>
      </p:sp>
      <p:sp>
        <p:nvSpPr>
          <p:cNvPr id="26" name="TextBox 95"/>
          <p:cNvSpPr txBox="1"/>
          <p:nvPr/>
        </p:nvSpPr>
        <p:spPr>
          <a:xfrm>
            <a:off x="5443274" y="3720630"/>
            <a:ext cx="1457227" cy="400110"/>
          </a:xfrm>
          <a:prstGeom prst="rect">
            <a:avLst/>
          </a:prstGeom>
          <a:noFill/>
        </p:spPr>
        <p:txBody>
          <a:bodyPr wrap="square">
            <a:spAutoFit/>
          </a:bodyPr>
          <a:lstStyle/>
          <a:p>
            <a:pPr algn="ctr">
              <a:defRPr/>
            </a:pPr>
            <a:r>
              <a:rPr lang="zh-CN" altLang="en-US" sz="2000" b="1" dirty="0" smtClean="0">
                <a:solidFill>
                  <a:srgbClr val="C00000"/>
                </a:solidFill>
                <a:latin typeface="微软雅黑" panose="020B0503020204020204" pitchFamily="34" charset="-122"/>
                <a:ea typeface="微软雅黑" panose="020B0503020204020204" pitchFamily="34" charset="-122"/>
              </a:rPr>
              <a:t>着力解决</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27" name="TextBox 96"/>
          <p:cNvSpPr txBox="1"/>
          <p:nvPr/>
        </p:nvSpPr>
        <p:spPr>
          <a:xfrm>
            <a:off x="5255574" y="4401569"/>
            <a:ext cx="1999263" cy="6463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ctr"/>
            <a:r>
              <a:rPr lang="zh-CN" altLang="en-US" b="1" dirty="0">
                <a:solidFill>
                  <a:schemeClr val="tx1">
                    <a:lumMod val="75000"/>
                    <a:lumOff val="25000"/>
                  </a:schemeClr>
                </a:solidFill>
              </a:rPr>
              <a:t>一些党员宗旨观念淡薄问题</a:t>
            </a:r>
          </a:p>
        </p:txBody>
      </p:sp>
      <p:sp>
        <p:nvSpPr>
          <p:cNvPr id="28" name="TextBox 95"/>
          <p:cNvSpPr txBox="1"/>
          <p:nvPr/>
        </p:nvSpPr>
        <p:spPr>
          <a:xfrm>
            <a:off x="7415816" y="3740907"/>
            <a:ext cx="1457227" cy="400110"/>
          </a:xfrm>
          <a:prstGeom prst="rect">
            <a:avLst/>
          </a:prstGeom>
          <a:noFill/>
        </p:spPr>
        <p:txBody>
          <a:bodyPr wrap="square">
            <a:spAutoFit/>
          </a:bodyPr>
          <a:lstStyle/>
          <a:p>
            <a:pPr algn="ctr">
              <a:defRPr/>
            </a:pPr>
            <a:r>
              <a:rPr lang="zh-CN" altLang="en-US" sz="2000" b="1" dirty="0" smtClean="0">
                <a:solidFill>
                  <a:srgbClr val="C00000"/>
                </a:solidFill>
                <a:latin typeface="微软雅黑" panose="020B0503020204020204" pitchFamily="34" charset="-122"/>
                <a:ea typeface="微软雅黑" panose="020B0503020204020204" pitchFamily="34" charset="-122"/>
              </a:rPr>
              <a:t>着力解决</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29" name="TextBox 96"/>
          <p:cNvSpPr txBox="1"/>
          <p:nvPr/>
        </p:nvSpPr>
        <p:spPr>
          <a:xfrm>
            <a:off x="7228114" y="4421847"/>
            <a:ext cx="1999263" cy="6463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ctr"/>
            <a:r>
              <a:rPr lang="zh-CN" altLang="en-US" b="1" dirty="0">
                <a:solidFill>
                  <a:schemeClr val="tx1">
                    <a:lumMod val="75000"/>
                    <a:lumOff val="25000"/>
                  </a:schemeClr>
                </a:solidFill>
              </a:rPr>
              <a:t>一些党员精神不振问题</a:t>
            </a:r>
          </a:p>
        </p:txBody>
      </p:sp>
      <p:sp>
        <p:nvSpPr>
          <p:cNvPr id="30" name="TextBox 95"/>
          <p:cNvSpPr txBox="1"/>
          <p:nvPr/>
        </p:nvSpPr>
        <p:spPr>
          <a:xfrm>
            <a:off x="9356315" y="3740907"/>
            <a:ext cx="1457227" cy="400110"/>
          </a:xfrm>
          <a:prstGeom prst="rect">
            <a:avLst/>
          </a:prstGeom>
          <a:noFill/>
        </p:spPr>
        <p:txBody>
          <a:bodyPr wrap="square">
            <a:spAutoFit/>
          </a:bodyPr>
          <a:lstStyle/>
          <a:p>
            <a:pPr algn="ctr">
              <a:defRPr/>
            </a:pPr>
            <a:r>
              <a:rPr lang="zh-CN" altLang="en-US" sz="2000" b="1" dirty="0" smtClean="0">
                <a:solidFill>
                  <a:srgbClr val="C00000"/>
                </a:solidFill>
                <a:latin typeface="微软雅黑" panose="020B0503020204020204" pitchFamily="34" charset="-122"/>
                <a:ea typeface="微软雅黑" panose="020B0503020204020204" pitchFamily="34" charset="-122"/>
              </a:rPr>
              <a:t>着力解决</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1" name="TextBox 96"/>
          <p:cNvSpPr txBox="1"/>
          <p:nvPr/>
        </p:nvSpPr>
        <p:spPr>
          <a:xfrm>
            <a:off x="9168613" y="4421846"/>
            <a:ext cx="1999263" cy="6463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ctr"/>
            <a:r>
              <a:rPr lang="zh-CN" altLang="en-US" b="1" dirty="0">
                <a:solidFill>
                  <a:schemeClr val="tx1">
                    <a:lumMod val="75000"/>
                    <a:lumOff val="25000"/>
                  </a:schemeClr>
                </a:solidFill>
              </a:rPr>
              <a:t>一些党员道德行为不端问题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par>
                          <p:cTn id="13" fill="hold">
                            <p:stCondLst>
                              <p:cond delay="2000"/>
                            </p:stCondLst>
                            <p:childTnLst>
                              <p:par>
                                <p:cTn id="14" presetID="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400" fill="hold"/>
                                        <p:tgtEl>
                                          <p:spTgt spid="6"/>
                                        </p:tgtEl>
                                        <p:attrNameLst>
                                          <p:attrName>ppt_x</p:attrName>
                                        </p:attrNameLst>
                                      </p:cBhvr>
                                      <p:tavLst>
                                        <p:tav tm="0">
                                          <p:val>
                                            <p:strVal val="0-#ppt_w/2"/>
                                          </p:val>
                                        </p:tav>
                                        <p:tav tm="100000">
                                          <p:val>
                                            <p:strVal val="#ppt_x"/>
                                          </p:val>
                                        </p:tav>
                                      </p:tavLst>
                                    </p:anim>
                                    <p:anim calcmode="lin" valueType="num">
                                      <p:cBhvr additive="base">
                                        <p:cTn id="17" dur="4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400"/>
                                        <p:tgtEl>
                                          <p:spTgt spid="3"/>
                                        </p:tgtEl>
                                        <p:attrNameLst>
                                          <p:attrName>ppt_x</p:attrName>
                                        </p:attrNameLst>
                                      </p:cBhvr>
                                      <p:tavLst>
                                        <p:tav tm="0">
                                          <p:val>
                                            <p:strVal val="#ppt_x-#ppt_w*1.125000"/>
                                          </p:val>
                                        </p:tav>
                                        <p:tav tm="100000">
                                          <p:val>
                                            <p:strVal val="#ppt_x"/>
                                          </p:val>
                                        </p:tav>
                                      </p:tavLst>
                                    </p:anim>
                                    <p:animEffect transition="in" filter="wipe(right)">
                                      <p:cBhvr>
                                        <p:cTn id="22" dur="400"/>
                                        <p:tgtEl>
                                          <p:spTgt spid="3"/>
                                        </p:tgtEl>
                                      </p:cBhvr>
                                    </p:animEffect>
                                  </p:childTnLst>
                                </p:cTn>
                              </p:par>
                            </p:childTnLst>
                          </p:cTn>
                        </p:par>
                        <p:par>
                          <p:cTn id="23" fill="hold">
                            <p:stCondLst>
                              <p:cond delay="3000"/>
                            </p:stCondLst>
                            <p:childTnLst>
                              <p:par>
                                <p:cTn id="24" presetID="1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400"/>
                                        <p:tgtEl>
                                          <p:spTgt spid="12"/>
                                        </p:tgtEl>
                                        <p:attrNameLst>
                                          <p:attrName>ppt_x</p:attrName>
                                        </p:attrNameLst>
                                      </p:cBhvr>
                                      <p:tavLst>
                                        <p:tav tm="0">
                                          <p:val>
                                            <p:strVal val="#ppt_x-#ppt_w*1.125000"/>
                                          </p:val>
                                        </p:tav>
                                        <p:tav tm="100000">
                                          <p:val>
                                            <p:strVal val="#ppt_x"/>
                                          </p:val>
                                        </p:tav>
                                      </p:tavLst>
                                    </p:anim>
                                    <p:animEffect transition="in" filter="wipe(right)">
                                      <p:cBhvr>
                                        <p:cTn id="27" dur="400"/>
                                        <p:tgtEl>
                                          <p:spTgt spid="12"/>
                                        </p:tgtEl>
                                      </p:cBhvr>
                                    </p:animEffect>
                                  </p:childTnLst>
                                </p:cTn>
                              </p:par>
                            </p:childTnLst>
                          </p:cTn>
                        </p:par>
                        <p:par>
                          <p:cTn id="28" fill="hold">
                            <p:stCondLst>
                              <p:cond delay="3500"/>
                            </p:stCondLst>
                            <p:childTnLst>
                              <p:par>
                                <p:cTn id="29" presetID="1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400"/>
                                        <p:tgtEl>
                                          <p:spTgt spid="9"/>
                                        </p:tgtEl>
                                        <p:attrNameLst>
                                          <p:attrName>ppt_x</p:attrName>
                                        </p:attrNameLst>
                                      </p:cBhvr>
                                      <p:tavLst>
                                        <p:tav tm="0">
                                          <p:val>
                                            <p:strVal val="#ppt_x-#ppt_w*1.125000"/>
                                          </p:val>
                                        </p:tav>
                                        <p:tav tm="100000">
                                          <p:val>
                                            <p:strVal val="#ppt_x"/>
                                          </p:val>
                                        </p:tav>
                                      </p:tavLst>
                                    </p:anim>
                                    <p:animEffect transition="in" filter="wipe(right)">
                                      <p:cBhvr>
                                        <p:cTn id="32" dur="400"/>
                                        <p:tgtEl>
                                          <p:spTgt spid="9"/>
                                        </p:tgtEl>
                                      </p:cBhvr>
                                    </p:animEffect>
                                  </p:childTnLst>
                                </p:cTn>
                              </p:par>
                            </p:childTnLst>
                          </p:cTn>
                        </p:par>
                        <p:par>
                          <p:cTn id="33" fill="hold">
                            <p:stCondLst>
                              <p:cond delay="4000"/>
                            </p:stCondLst>
                            <p:childTnLst>
                              <p:par>
                                <p:cTn id="34" presetID="12" presetClass="entr" presetSubtype="8"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400"/>
                                        <p:tgtEl>
                                          <p:spTgt spid="15"/>
                                        </p:tgtEl>
                                        <p:attrNameLst>
                                          <p:attrName>ppt_x</p:attrName>
                                        </p:attrNameLst>
                                      </p:cBhvr>
                                      <p:tavLst>
                                        <p:tav tm="0">
                                          <p:val>
                                            <p:strVal val="#ppt_x-#ppt_w*1.125000"/>
                                          </p:val>
                                        </p:tav>
                                        <p:tav tm="100000">
                                          <p:val>
                                            <p:strVal val="#ppt_x"/>
                                          </p:val>
                                        </p:tav>
                                      </p:tavLst>
                                    </p:anim>
                                    <p:animEffect transition="in" filter="wipe(right)">
                                      <p:cBhvr>
                                        <p:cTn id="37" dur="400"/>
                                        <p:tgtEl>
                                          <p:spTgt spid="15"/>
                                        </p:tgtEl>
                                      </p:cBhvr>
                                    </p:animEffect>
                                  </p:childTnLst>
                                </p:cTn>
                              </p:par>
                            </p:childTnLst>
                          </p:cTn>
                        </p:par>
                        <p:par>
                          <p:cTn id="38" fill="hold">
                            <p:stCondLst>
                              <p:cond delay="4500"/>
                            </p:stCondLst>
                            <p:childTnLst>
                              <p:par>
                                <p:cTn id="39" presetID="16" presetClass="entr" presetSubtype="21"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arn(inVertical)">
                                      <p:cBhvr>
                                        <p:cTn id="41" dur="750"/>
                                        <p:tgtEl>
                                          <p:spTgt spid="22"/>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up)">
                                      <p:cBhvr>
                                        <p:cTn id="45" dur="750"/>
                                        <p:tgtEl>
                                          <p:spTgt spid="23"/>
                                        </p:tgtEl>
                                      </p:cBhvr>
                                    </p:animEffect>
                                  </p:childTnLst>
                                </p:cTn>
                              </p:par>
                            </p:childTnLst>
                          </p:cTn>
                        </p:par>
                        <p:par>
                          <p:cTn id="46" fill="hold">
                            <p:stCondLst>
                              <p:cond delay="6500"/>
                            </p:stCondLst>
                            <p:childTnLst>
                              <p:par>
                                <p:cTn id="47" presetID="16" presetClass="entr" presetSubtype="2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arn(inVertical)">
                                      <p:cBhvr>
                                        <p:cTn id="49" dur="750"/>
                                        <p:tgtEl>
                                          <p:spTgt spid="24"/>
                                        </p:tgtEl>
                                      </p:cBhvr>
                                    </p:animEffect>
                                  </p:childTnLst>
                                </p:cTn>
                              </p:par>
                            </p:childTnLst>
                          </p:cTn>
                        </p:par>
                        <p:par>
                          <p:cTn id="50" fill="hold">
                            <p:stCondLst>
                              <p:cond delay="7500"/>
                            </p:stCondLst>
                            <p:childTnLst>
                              <p:par>
                                <p:cTn id="51" presetID="22" presetClass="entr" presetSubtype="1"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750"/>
                                        <p:tgtEl>
                                          <p:spTgt spid="25"/>
                                        </p:tgtEl>
                                      </p:cBhvr>
                                    </p:animEffect>
                                  </p:childTnLst>
                                </p:cTn>
                              </p:par>
                            </p:childTnLst>
                          </p:cTn>
                        </p:par>
                        <p:par>
                          <p:cTn id="54" fill="hold">
                            <p:stCondLst>
                              <p:cond delay="8500"/>
                            </p:stCondLst>
                            <p:childTnLst>
                              <p:par>
                                <p:cTn id="55" presetID="16" presetClass="entr" presetSubtype="2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arn(inVertical)">
                                      <p:cBhvr>
                                        <p:cTn id="57" dur="750"/>
                                        <p:tgtEl>
                                          <p:spTgt spid="26"/>
                                        </p:tgtEl>
                                      </p:cBhvr>
                                    </p:animEffect>
                                  </p:childTnLst>
                                </p:cTn>
                              </p:par>
                            </p:childTnLst>
                          </p:cTn>
                        </p:par>
                        <p:par>
                          <p:cTn id="58" fill="hold">
                            <p:stCondLst>
                              <p:cond delay="9500"/>
                            </p:stCondLst>
                            <p:childTnLst>
                              <p:par>
                                <p:cTn id="59" presetID="22" presetClass="entr" presetSubtype="1"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up)">
                                      <p:cBhvr>
                                        <p:cTn id="61" dur="750"/>
                                        <p:tgtEl>
                                          <p:spTgt spid="27"/>
                                        </p:tgtEl>
                                      </p:cBhvr>
                                    </p:animEffect>
                                  </p:childTnLst>
                                </p:cTn>
                              </p:par>
                            </p:childTnLst>
                          </p:cTn>
                        </p:par>
                        <p:par>
                          <p:cTn id="62" fill="hold">
                            <p:stCondLst>
                              <p:cond delay="10500"/>
                            </p:stCondLst>
                            <p:childTnLst>
                              <p:par>
                                <p:cTn id="63" presetID="16" presetClass="entr" presetSubtype="21"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750"/>
                                        <p:tgtEl>
                                          <p:spTgt spid="28"/>
                                        </p:tgtEl>
                                      </p:cBhvr>
                                    </p:animEffect>
                                  </p:childTnLst>
                                </p:cTn>
                              </p:par>
                            </p:childTnLst>
                          </p:cTn>
                        </p:par>
                        <p:par>
                          <p:cTn id="66" fill="hold">
                            <p:stCondLst>
                              <p:cond delay="11500"/>
                            </p:stCondLst>
                            <p:childTnLst>
                              <p:par>
                                <p:cTn id="67" presetID="22" presetClass="entr" presetSubtype="1"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up)">
                                      <p:cBhvr>
                                        <p:cTn id="69" dur="750"/>
                                        <p:tgtEl>
                                          <p:spTgt spid="29"/>
                                        </p:tgtEl>
                                      </p:cBhvr>
                                    </p:animEffect>
                                  </p:childTnLst>
                                </p:cTn>
                              </p:par>
                            </p:childTnLst>
                          </p:cTn>
                        </p:par>
                        <p:par>
                          <p:cTn id="70" fill="hold">
                            <p:stCondLst>
                              <p:cond delay="12500"/>
                            </p:stCondLst>
                            <p:childTnLst>
                              <p:par>
                                <p:cTn id="71" presetID="16" presetClass="entr" presetSubtype="21"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barn(inVertical)">
                                      <p:cBhvr>
                                        <p:cTn id="73" dur="750"/>
                                        <p:tgtEl>
                                          <p:spTgt spid="30"/>
                                        </p:tgtEl>
                                      </p:cBhvr>
                                    </p:animEffect>
                                  </p:childTnLst>
                                </p:cTn>
                              </p:par>
                            </p:childTnLst>
                          </p:cTn>
                        </p:par>
                        <p:par>
                          <p:cTn id="74" fill="hold">
                            <p:stCondLst>
                              <p:cond delay="13500"/>
                            </p:stCondLst>
                            <p:childTnLst>
                              <p:par>
                                <p:cTn id="75" presetID="22" presetClass="entr" presetSubtype="1"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4410736" cy="422047"/>
          </a:xfrm>
        </p:spPr>
        <p:txBody>
          <a:bodyPr/>
          <a:lstStyle/>
          <a:p>
            <a:r>
              <a:rPr lang="zh-CN" altLang="en-US" dirty="0"/>
              <a:t>总体要求：</a:t>
            </a:r>
            <a:r>
              <a:rPr lang="zh-CN" altLang="en-US" dirty="0">
                <a:solidFill>
                  <a:srgbClr val="C00000"/>
                </a:solidFill>
              </a:rPr>
              <a:t>做到五个坚持</a:t>
            </a:r>
          </a:p>
          <a:p>
            <a:endParaRPr lang="zh-CN" altLang="en-US" dirty="0"/>
          </a:p>
        </p:txBody>
      </p:sp>
      <p:sp>
        <p:nvSpPr>
          <p:cNvPr id="3" name="任意多边形 2"/>
          <p:cNvSpPr/>
          <p:nvPr/>
        </p:nvSpPr>
        <p:spPr>
          <a:xfrm rot="2700000">
            <a:off x="5439068" y="1648715"/>
            <a:ext cx="304899" cy="3048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18900000" flipH="1">
            <a:off x="6404711" y="2656181"/>
            <a:ext cx="304899" cy="3048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2700000">
            <a:off x="5439068" y="3663645"/>
            <a:ext cx="304899" cy="3048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18900000" flipH="1">
            <a:off x="6404711" y="4671110"/>
            <a:ext cx="304899" cy="3048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5439068" y="5678573"/>
            <a:ext cx="304899" cy="304899"/>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613945" y="1340768"/>
            <a:ext cx="920788" cy="920788"/>
            <a:chOff x="5613944" y="1340768"/>
            <a:chExt cx="920788" cy="920788"/>
          </a:xfrm>
        </p:grpSpPr>
        <p:sp>
          <p:nvSpPr>
            <p:cNvPr id="9" name="椭圆 8"/>
            <p:cNvSpPr/>
            <p:nvPr/>
          </p:nvSpPr>
          <p:spPr>
            <a:xfrm>
              <a:off x="5613944" y="1340768"/>
              <a:ext cx="920788" cy="92078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0"/>
            <p:cNvSpPr txBox="1"/>
            <p:nvPr/>
          </p:nvSpPr>
          <p:spPr>
            <a:xfrm>
              <a:off x="5780991" y="1606235"/>
              <a:ext cx="586699" cy="553998"/>
            </a:xfrm>
            <a:prstGeom prst="rect">
              <a:avLst/>
            </a:prstGeom>
            <a:noFill/>
          </p:spPr>
          <p:txBody>
            <a:bodyPr wrap="none" lIns="0" tIns="0" rIns="0" bIns="0" rtlCol="0">
              <a:spAutoFit/>
            </a:bodyPr>
            <a:lstStyle/>
            <a:p>
              <a:pPr algn="ctr"/>
              <a:r>
                <a:rPr lang="en-US" altLang="zh-CN" sz="3600" spc="400" dirty="0" smtClean="0">
                  <a:solidFill>
                    <a:schemeClr val="bg1">
                      <a:lumMod val="95000"/>
                    </a:schemeClr>
                  </a:solidFill>
                  <a:latin typeface="Agency FB" panose="020B0503020202020204" pitchFamily="34" charset="0"/>
                  <a:ea typeface="微软雅黑" panose="020B0503020204020204" pitchFamily="34" charset="-122"/>
                </a:rPr>
                <a:t>01</a:t>
              </a:r>
              <a:endParaRPr lang="zh-CN" altLang="en-US" sz="3600" spc="400" dirty="0">
                <a:solidFill>
                  <a:schemeClr val="bg1">
                    <a:lumMod val="95000"/>
                  </a:schemeClr>
                </a:solidFill>
                <a:latin typeface="Agency FB" panose="020B0503020202020204" pitchFamily="34" charset="0"/>
                <a:ea typeface="微软雅黑" panose="020B0503020204020204" pitchFamily="34" charset="-122"/>
              </a:endParaRPr>
            </a:p>
          </p:txBody>
        </p:sp>
      </p:grpSp>
      <p:grpSp>
        <p:nvGrpSpPr>
          <p:cNvPr id="13" name="组合 12"/>
          <p:cNvGrpSpPr/>
          <p:nvPr/>
        </p:nvGrpSpPr>
        <p:grpSpPr>
          <a:xfrm>
            <a:off x="5613945" y="2348233"/>
            <a:ext cx="920788" cy="920788"/>
            <a:chOff x="5613944" y="2348233"/>
            <a:chExt cx="920788" cy="920788"/>
          </a:xfrm>
          <a:solidFill>
            <a:srgbClr val="C00000"/>
          </a:solidFill>
        </p:grpSpPr>
        <p:sp>
          <p:nvSpPr>
            <p:cNvPr id="14" name="椭圆 13"/>
            <p:cNvSpPr/>
            <p:nvPr/>
          </p:nvSpPr>
          <p:spPr>
            <a:xfrm flipH="1">
              <a:off x="5613944" y="2348233"/>
              <a:ext cx="920788" cy="920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20"/>
            <p:cNvSpPr txBox="1"/>
            <p:nvPr/>
          </p:nvSpPr>
          <p:spPr>
            <a:xfrm>
              <a:off x="5832285" y="2613700"/>
              <a:ext cx="484107" cy="553998"/>
            </a:xfrm>
            <a:prstGeom prst="rect">
              <a:avLst/>
            </a:prstGeom>
            <a:grpFill/>
          </p:spPr>
          <p:txBody>
            <a:bodyPr wrap="none" lIns="0" tIns="0" rIns="0" bIns="0" rtlCol="0">
              <a:spAutoFit/>
            </a:bodyPr>
            <a:lstStyle/>
            <a:p>
              <a:pPr algn="ctr"/>
              <a:r>
                <a:rPr lang="en-US" altLang="zh-CN" sz="3600" dirty="0" smtClean="0">
                  <a:solidFill>
                    <a:schemeClr val="bg1">
                      <a:lumMod val="95000"/>
                    </a:schemeClr>
                  </a:solidFill>
                  <a:latin typeface="Agency FB" panose="020B0503020202020204" pitchFamily="34" charset="0"/>
                  <a:ea typeface="微软雅黑" panose="020B0503020204020204" pitchFamily="34" charset="-122"/>
                </a:rPr>
                <a:t>02</a:t>
              </a:r>
              <a:endParaRPr lang="zh-CN" altLang="en-US" sz="3600" dirty="0">
                <a:solidFill>
                  <a:schemeClr val="bg1">
                    <a:lumMod val="95000"/>
                  </a:schemeClr>
                </a:solidFill>
                <a:latin typeface="Agency FB" panose="020B0503020202020204" pitchFamily="34" charset="0"/>
                <a:ea typeface="微软雅黑" panose="020B0503020204020204" pitchFamily="34" charset="-122"/>
              </a:endParaRPr>
            </a:p>
          </p:txBody>
        </p:sp>
      </p:grpSp>
      <p:grpSp>
        <p:nvGrpSpPr>
          <p:cNvPr id="18" name="组合 17"/>
          <p:cNvGrpSpPr/>
          <p:nvPr/>
        </p:nvGrpSpPr>
        <p:grpSpPr>
          <a:xfrm>
            <a:off x="5613945" y="3355698"/>
            <a:ext cx="920788" cy="920788"/>
            <a:chOff x="5613944" y="3355698"/>
            <a:chExt cx="920788" cy="920788"/>
          </a:xfrm>
        </p:grpSpPr>
        <p:sp>
          <p:nvSpPr>
            <p:cNvPr id="19" name="椭圆 18"/>
            <p:cNvSpPr/>
            <p:nvPr/>
          </p:nvSpPr>
          <p:spPr>
            <a:xfrm>
              <a:off x="5613944" y="3355698"/>
              <a:ext cx="920788" cy="92078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5832286" y="3621165"/>
              <a:ext cx="484107" cy="553998"/>
            </a:xfrm>
            <a:prstGeom prst="rect">
              <a:avLst/>
            </a:prstGeom>
            <a:noFill/>
          </p:spPr>
          <p:txBody>
            <a:bodyPr wrap="none" lIns="0" tIns="0" rIns="0" bIns="0" rtlCol="0">
              <a:spAutoFit/>
            </a:bodyPr>
            <a:lstStyle/>
            <a:p>
              <a:pPr algn="ctr"/>
              <a:r>
                <a:rPr lang="en-US" altLang="zh-CN" sz="3600" dirty="0" smtClean="0">
                  <a:solidFill>
                    <a:schemeClr val="bg1">
                      <a:lumMod val="95000"/>
                    </a:schemeClr>
                  </a:solidFill>
                  <a:latin typeface="Agency FB" panose="020B0503020202020204" pitchFamily="34" charset="0"/>
                  <a:ea typeface="微软雅黑" panose="020B0503020204020204" pitchFamily="34" charset="-122"/>
                </a:rPr>
                <a:t>03</a:t>
              </a:r>
              <a:endParaRPr lang="zh-CN" altLang="en-US" sz="3600" dirty="0">
                <a:solidFill>
                  <a:schemeClr val="bg1">
                    <a:lumMod val="95000"/>
                  </a:schemeClr>
                </a:solidFill>
                <a:latin typeface="Agency FB" panose="020B0503020202020204" pitchFamily="34" charset="0"/>
                <a:ea typeface="微软雅黑" panose="020B0503020204020204" pitchFamily="34" charset="-122"/>
              </a:endParaRPr>
            </a:p>
          </p:txBody>
        </p:sp>
      </p:grpSp>
      <p:grpSp>
        <p:nvGrpSpPr>
          <p:cNvPr id="23" name="组合 22"/>
          <p:cNvGrpSpPr/>
          <p:nvPr/>
        </p:nvGrpSpPr>
        <p:grpSpPr>
          <a:xfrm>
            <a:off x="5613945" y="4363162"/>
            <a:ext cx="920788" cy="920788"/>
            <a:chOff x="5613944" y="4363162"/>
            <a:chExt cx="920788" cy="920788"/>
          </a:xfrm>
        </p:grpSpPr>
        <p:sp>
          <p:nvSpPr>
            <p:cNvPr id="24" name="椭圆 23"/>
            <p:cNvSpPr/>
            <p:nvPr/>
          </p:nvSpPr>
          <p:spPr>
            <a:xfrm flipH="1">
              <a:off x="5613944" y="4363162"/>
              <a:ext cx="920788" cy="92078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0"/>
            <p:cNvSpPr txBox="1"/>
            <p:nvPr/>
          </p:nvSpPr>
          <p:spPr>
            <a:xfrm>
              <a:off x="5832287" y="4628629"/>
              <a:ext cx="484107" cy="553998"/>
            </a:xfrm>
            <a:prstGeom prst="rect">
              <a:avLst/>
            </a:prstGeom>
            <a:noFill/>
          </p:spPr>
          <p:txBody>
            <a:bodyPr wrap="none" lIns="0" tIns="0" rIns="0" bIns="0" rtlCol="0">
              <a:spAutoFit/>
            </a:bodyPr>
            <a:lstStyle/>
            <a:p>
              <a:pPr algn="ctr"/>
              <a:r>
                <a:rPr lang="en-US" altLang="zh-CN" sz="3600" dirty="0" smtClean="0">
                  <a:solidFill>
                    <a:schemeClr val="bg1">
                      <a:lumMod val="95000"/>
                    </a:schemeClr>
                  </a:solidFill>
                  <a:latin typeface="Agency FB" panose="020B0503020202020204" pitchFamily="34" charset="0"/>
                  <a:ea typeface="微软雅黑" panose="020B0503020204020204" pitchFamily="34" charset="-122"/>
                </a:rPr>
                <a:t>04</a:t>
              </a:r>
              <a:endParaRPr lang="zh-CN" altLang="en-US" sz="3600" dirty="0">
                <a:solidFill>
                  <a:schemeClr val="bg1">
                    <a:lumMod val="95000"/>
                  </a:schemeClr>
                </a:solidFill>
                <a:latin typeface="Agency FB" panose="020B0503020202020204" pitchFamily="34" charset="0"/>
                <a:ea typeface="微软雅黑" panose="020B0503020204020204" pitchFamily="34" charset="-122"/>
              </a:endParaRPr>
            </a:p>
          </p:txBody>
        </p:sp>
      </p:grpSp>
      <p:grpSp>
        <p:nvGrpSpPr>
          <p:cNvPr id="28" name="组合 27"/>
          <p:cNvGrpSpPr/>
          <p:nvPr/>
        </p:nvGrpSpPr>
        <p:grpSpPr>
          <a:xfrm>
            <a:off x="5613945" y="5370626"/>
            <a:ext cx="920788" cy="920788"/>
            <a:chOff x="5613944" y="5370626"/>
            <a:chExt cx="920788" cy="920788"/>
          </a:xfrm>
        </p:grpSpPr>
        <p:sp>
          <p:nvSpPr>
            <p:cNvPr id="29" name="椭圆 28"/>
            <p:cNvSpPr/>
            <p:nvPr/>
          </p:nvSpPr>
          <p:spPr>
            <a:xfrm>
              <a:off x="5613944" y="5370626"/>
              <a:ext cx="920788" cy="92078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20"/>
            <p:cNvSpPr txBox="1"/>
            <p:nvPr/>
          </p:nvSpPr>
          <p:spPr>
            <a:xfrm>
              <a:off x="5832286" y="5636093"/>
              <a:ext cx="484107" cy="553998"/>
            </a:xfrm>
            <a:prstGeom prst="rect">
              <a:avLst/>
            </a:prstGeom>
            <a:noFill/>
          </p:spPr>
          <p:txBody>
            <a:bodyPr wrap="none" lIns="0" tIns="0" rIns="0" bIns="0" rtlCol="0">
              <a:spAutoFit/>
            </a:bodyPr>
            <a:lstStyle/>
            <a:p>
              <a:pPr algn="ctr"/>
              <a:r>
                <a:rPr lang="en-US" altLang="zh-CN" sz="3600" dirty="0" smtClean="0">
                  <a:solidFill>
                    <a:schemeClr val="bg1">
                      <a:lumMod val="95000"/>
                    </a:schemeClr>
                  </a:solidFill>
                  <a:latin typeface="Agency FB" panose="020B0503020202020204" pitchFamily="34" charset="0"/>
                  <a:ea typeface="微软雅黑" panose="020B0503020204020204" pitchFamily="34" charset="-122"/>
                </a:rPr>
                <a:t>05</a:t>
              </a:r>
              <a:endParaRPr lang="zh-CN" altLang="en-US" sz="3600" dirty="0">
                <a:solidFill>
                  <a:schemeClr val="bg1">
                    <a:lumMod val="95000"/>
                  </a:schemeClr>
                </a:solidFill>
                <a:latin typeface="Agency FB" panose="020B0503020202020204" pitchFamily="34" charset="0"/>
                <a:ea typeface="微软雅黑" panose="020B0503020204020204" pitchFamily="34" charset="-122"/>
              </a:endParaRPr>
            </a:p>
          </p:txBody>
        </p:sp>
      </p:grpSp>
      <p:sp>
        <p:nvSpPr>
          <p:cNvPr id="33" name="TextBox 19"/>
          <p:cNvSpPr txBox="1"/>
          <p:nvPr/>
        </p:nvSpPr>
        <p:spPr>
          <a:xfrm>
            <a:off x="1527587" y="1436170"/>
            <a:ext cx="3443660" cy="369332"/>
          </a:xfrm>
          <a:prstGeom prst="rect">
            <a:avLst/>
          </a:prstGeom>
          <a:noFill/>
        </p:spPr>
        <p:txBody>
          <a:bodyPr wrap="square" lIns="0" tIns="0" rIns="0" bIns="0" rtlCol="0">
            <a:spAutoFit/>
          </a:bodyPr>
          <a:lstStyle/>
          <a:p>
            <a:pPr algn="r"/>
            <a:r>
              <a:rPr lang="zh-CN" altLang="en-US" sz="2400" b="1" dirty="0">
                <a:solidFill>
                  <a:srgbClr val="C00000"/>
                </a:solidFill>
                <a:latin typeface="微软雅黑" panose="020B0503020204020204" pitchFamily="34" charset="-122"/>
                <a:ea typeface="微软雅黑" panose="020B0503020204020204" pitchFamily="34" charset="-122"/>
              </a:rPr>
              <a:t>坚持</a:t>
            </a:r>
          </a:p>
        </p:txBody>
      </p:sp>
      <p:sp>
        <p:nvSpPr>
          <p:cNvPr id="34" name="TextBox 106"/>
          <p:cNvSpPr txBox="1"/>
          <p:nvPr/>
        </p:nvSpPr>
        <p:spPr>
          <a:xfrm>
            <a:off x="1055442" y="1950786"/>
            <a:ext cx="3915807" cy="615553"/>
          </a:xfrm>
          <a:prstGeom prst="rect">
            <a:avLst/>
          </a:prstGeom>
          <a:noFill/>
        </p:spPr>
        <p:txBody>
          <a:bodyPr wrap="square" lIns="0" tIns="0" rIns="0" bIns="0" rtlCol="0">
            <a:spAutoFit/>
          </a:bodyPr>
          <a:lstStyle/>
          <a:p>
            <a:pPr algn="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坚持正面教育为主，用科学理论武装头脑</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19"/>
          <p:cNvSpPr txBox="1"/>
          <p:nvPr/>
        </p:nvSpPr>
        <p:spPr>
          <a:xfrm>
            <a:off x="7180313" y="2304739"/>
            <a:ext cx="3308177" cy="369332"/>
          </a:xfrm>
          <a:prstGeom prst="rect">
            <a:avLst/>
          </a:prstGeom>
          <a:noFill/>
        </p:spPr>
        <p:txBody>
          <a:bodyPr wrap="square" lIns="0" tIns="0" rIns="0" bIns="0"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坚持</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TextBox 106"/>
          <p:cNvSpPr txBox="1"/>
          <p:nvPr/>
        </p:nvSpPr>
        <p:spPr>
          <a:xfrm>
            <a:off x="7180312" y="2819355"/>
            <a:ext cx="3956248" cy="307777"/>
          </a:xfrm>
          <a:prstGeom prst="rect">
            <a:avLst/>
          </a:prstGeom>
          <a:noFill/>
        </p:spPr>
        <p:txBody>
          <a:bodyPr wrap="square" lIns="0" tIns="0" rIns="0" bIns="0" rtlCol="0">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坚持学用结合，知行合一</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Box 19"/>
          <p:cNvSpPr txBox="1"/>
          <p:nvPr/>
        </p:nvSpPr>
        <p:spPr>
          <a:xfrm>
            <a:off x="1656679" y="3322120"/>
            <a:ext cx="3314568" cy="369332"/>
          </a:xfrm>
          <a:prstGeom prst="rect">
            <a:avLst/>
          </a:prstGeom>
          <a:noFill/>
        </p:spPr>
        <p:txBody>
          <a:bodyPr wrap="square" lIns="0" tIns="0" rIns="0" bIns="0" rtlCol="0">
            <a:spAutoFit/>
          </a:bodyPr>
          <a:lstStyle/>
          <a:p>
            <a:pPr algn="r"/>
            <a:r>
              <a:rPr lang="zh-CN" altLang="en-US" sz="2400" b="1" dirty="0" smtClean="0">
                <a:solidFill>
                  <a:srgbClr val="49585F"/>
                </a:solidFill>
                <a:latin typeface="微软雅黑" panose="020B0503020204020204" pitchFamily="34" charset="-122"/>
                <a:ea typeface="微软雅黑" panose="020B0503020204020204" pitchFamily="34" charset="-122"/>
              </a:rPr>
              <a:t>坚持</a:t>
            </a:r>
            <a:endParaRPr lang="zh-CN" altLang="en-US" sz="2400" b="1" dirty="0">
              <a:solidFill>
                <a:srgbClr val="49585F"/>
              </a:solidFill>
              <a:latin typeface="微软雅黑" panose="020B0503020204020204" pitchFamily="34" charset="-122"/>
              <a:ea typeface="微软雅黑" panose="020B0503020204020204" pitchFamily="34" charset="-122"/>
            </a:endParaRPr>
          </a:p>
        </p:txBody>
      </p:sp>
      <p:sp>
        <p:nvSpPr>
          <p:cNvPr id="38" name="TextBox 106"/>
          <p:cNvSpPr txBox="1"/>
          <p:nvPr/>
        </p:nvSpPr>
        <p:spPr>
          <a:xfrm>
            <a:off x="1055442" y="3836736"/>
            <a:ext cx="3915807" cy="307777"/>
          </a:xfrm>
          <a:prstGeom prst="rect">
            <a:avLst/>
          </a:prstGeom>
          <a:noFill/>
        </p:spPr>
        <p:txBody>
          <a:bodyPr wrap="square" lIns="0" tIns="0" rIns="0" bIns="0" rtlCol="0">
            <a:spAutoFit/>
          </a:bodyPr>
          <a:lstStyle/>
          <a:p>
            <a:pPr algn="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坚持问题导向，注重实效</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Box 19"/>
          <p:cNvSpPr txBox="1"/>
          <p:nvPr/>
        </p:nvSpPr>
        <p:spPr>
          <a:xfrm>
            <a:off x="7180313" y="4338449"/>
            <a:ext cx="2880516" cy="369332"/>
          </a:xfrm>
          <a:prstGeom prst="rect">
            <a:avLst/>
          </a:prstGeom>
          <a:noFill/>
        </p:spPr>
        <p:txBody>
          <a:bodyPr wrap="square" lIns="0" tIns="0" rIns="0" bIns="0" rtlCol="0">
            <a:spAutoFit/>
          </a:bodyPr>
          <a:lstStyle/>
          <a:p>
            <a:r>
              <a:rPr lang="zh-CN" altLang="en-US" sz="2400" b="1" dirty="0" smtClean="0">
                <a:solidFill>
                  <a:srgbClr val="49585F"/>
                </a:solidFill>
                <a:latin typeface="微软雅黑" panose="020B0503020204020204" pitchFamily="34" charset="-122"/>
                <a:ea typeface="微软雅黑" panose="020B0503020204020204" pitchFamily="34" charset="-122"/>
              </a:rPr>
              <a:t>坚持</a:t>
            </a:r>
            <a:endParaRPr lang="zh-CN" altLang="en-US" sz="2400" b="1" dirty="0">
              <a:solidFill>
                <a:srgbClr val="49585F"/>
              </a:solidFill>
              <a:latin typeface="微软雅黑" panose="020B0503020204020204" pitchFamily="34" charset="-122"/>
              <a:ea typeface="微软雅黑" panose="020B0503020204020204" pitchFamily="34" charset="-122"/>
            </a:endParaRPr>
          </a:p>
        </p:txBody>
      </p:sp>
      <p:sp>
        <p:nvSpPr>
          <p:cNvPr id="40" name="TextBox 106"/>
          <p:cNvSpPr txBox="1"/>
          <p:nvPr/>
        </p:nvSpPr>
        <p:spPr>
          <a:xfrm>
            <a:off x="7180312" y="4853065"/>
            <a:ext cx="3956248" cy="307777"/>
          </a:xfrm>
          <a:prstGeom prst="rect">
            <a:avLst/>
          </a:prstGeom>
          <a:noFill/>
        </p:spPr>
        <p:txBody>
          <a:bodyPr wrap="square" lIns="0" tIns="0" rIns="0" bIns="0" rtlCol="0">
            <a:spAutoFit/>
          </a:bodyPr>
          <a:lstStyle/>
          <a:p>
            <a:r>
              <a:rPr lang="zh-CN" altLang="en-US" sz="2000" b="1" spc="-150" dirty="0" smtClean="0">
                <a:solidFill>
                  <a:schemeClr val="tx1">
                    <a:lumMod val="75000"/>
                    <a:lumOff val="25000"/>
                  </a:schemeClr>
                </a:solidFill>
                <a:latin typeface="微软雅黑" panose="020B0503020204020204" pitchFamily="34" charset="-122"/>
                <a:ea typeface="微软雅黑" panose="020B0503020204020204" pitchFamily="34" charset="-122"/>
              </a:rPr>
              <a:t>坚持领导带头，以上率下</a:t>
            </a:r>
            <a:r>
              <a:rPr lang="en-US" altLang="zh-CN" sz="2000" b="1" spc="-150" dirty="0" smtClean="0">
                <a:solidFill>
                  <a:schemeClr val="tx1">
                    <a:lumMod val="75000"/>
                    <a:lumOff val="25000"/>
                  </a:schemeClr>
                </a:solidFill>
                <a:latin typeface="微软雅黑" panose="020B0503020204020204" pitchFamily="34" charset="-122"/>
                <a:ea typeface="微软雅黑" panose="020B0503020204020204" pitchFamily="34" charset="-122"/>
              </a:rPr>
              <a:t>&gt;</a:t>
            </a:r>
            <a:endParaRPr lang="zh-CN" altLang="en-US" sz="2000" b="1" spc="-1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Box 19"/>
          <p:cNvSpPr txBox="1"/>
          <p:nvPr/>
        </p:nvSpPr>
        <p:spPr>
          <a:xfrm>
            <a:off x="2090730" y="5341420"/>
            <a:ext cx="2880517" cy="369332"/>
          </a:xfrm>
          <a:prstGeom prst="rect">
            <a:avLst/>
          </a:prstGeom>
          <a:noFill/>
        </p:spPr>
        <p:txBody>
          <a:bodyPr wrap="square" lIns="0" tIns="0" rIns="0" bIns="0" rtlCol="0">
            <a:spAutoFit/>
          </a:bodyPr>
          <a:lstStyle/>
          <a:p>
            <a:pPr algn="r"/>
            <a:r>
              <a:rPr lang="zh-CN" altLang="en-US" sz="2400" b="1" dirty="0" smtClean="0">
                <a:solidFill>
                  <a:srgbClr val="C00000"/>
                </a:solidFill>
                <a:latin typeface="微软雅黑" panose="020B0503020204020204" pitchFamily="34" charset="-122"/>
                <a:ea typeface="微软雅黑" panose="020B0503020204020204" pitchFamily="34" charset="-122"/>
              </a:rPr>
              <a:t>坚持</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TextBox 106"/>
          <p:cNvSpPr txBox="1"/>
          <p:nvPr/>
        </p:nvSpPr>
        <p:spPr>
          <a:xfrm>
            <a:off x="1055442" y="5856036"/>
            <a:ext cx="3915807" cy="307777"/>
          </a:xfrm>
          <a:prstGeom prst="rect">
            <a:avLst/>
          </a:prstGeom>
          <a:noFill/>
        </p:spPr>
        <p:txBody>
          <a:bodyPr wrap="square" lIns="0" tIns="0" rIns="0" bIns="0" rtlCol="0">
            <a:spAutoFit/>
          </a:bodyPr>
          <a:lstStyle/>
          <a:p>
            <a:pPr algn="r"/>
            <a:r>
              <a:rPr lang="zh-CN" altLang="en-US" sz="2000" b="1" spc="-150" dirty="0" smtClean="0">
                <a:solidFill>
                  <a:schemeClr val="tx1">
                    <a:lumMod val="75000"/>
                    <a:lumOff val="25000"/>
                  </a:schemeClr>
                </a:solidFill>
                <a:latin typeface="微软雅黑" panose="020B0503020204020204" pitchFamily="34" charset="-122"/>
                <a:ea typeface="微软雅黑" panose="020B0503020204020204" pitchFamily="34" charset="-122"/>
              </a:rPr>
              <a:t>坚持从实际出发，分类指导</a:t>
            </a:r>
            <a:endParaRPr lang="zh-CN" altLang="en-US" sz="2000" b="1" spc="-1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矩形 42"/>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fltVal val="0.5"/>
                                          </p:val>
                                        </p:tav>
                                        <p:tav tm="100000">
                                          <p:val>
                                            <p:strVal val="#ppt_x"/>
                                          </p:val>
                                        </p:tav>
                                      </p:tavLst>
                                    </p:anim>
                                    <p:anim calcmode="lin" valueType="num">
                                      <p:cBhvr>
                                        <p:cTn id="18" dur="500" fill="hold"/>
                                        <p:tgtEl>
                                          <p:spTgt spid="13"/>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anim calcmode="lin" valueType="num">
                                      <p:cBhvr>
                                        <p:cTn id="24" dur="500" fill="hold"/>
                                        <p:tgtEl>
                                          <p:spTgt spid="18"/>
                                        </p:tgtEl>
                                        <p:attrNameLst>
                                          <p:attrName>ppt_x</p:attrName>
                                        </p:attrNameLst>
                                      </p:cBhvr>
                                      <p:tavLst>
                                        <p:tav tm="0">
                                          <p:val>
                                            <p:fltVal val="0.5"/>
                                          </p:val>
                                        </p:tav>
                                        <p:tav tm="100000">
                                          <p:val>
                                            <p:strVal val="#ppt_x"/>
                                          </p:val>
                                        </p:tav>
                                      </p:tavLst>
                                    </p:anim>
                                    <p:anim calcmode="lin" valueType="num">
                                      <p:cBhvr>
                                        <p:cTn id="25" dur="500" fill="hold"/>
                                        <p:tgtEl>
                                          <p:spTgt spid="18"/>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anim calcmode="lin" valueType="num">
                                      <p:cBhvr>
                                        <p:cTn id="31" dur="500" fill="hold"/>
                                        <p:tgtEl>
                                          <p:spTgt spid="23"/>
                                        </p:tgtEl>
                                        <p:attrNameLst>
                                          <p:attrName>ppt_x</p:attrName>
                                        </p:attrNameLst>
                                      </p:cBhvr>
                                      <p:tavLst>
                                        <p:tav tm="0">
                                          <p:val>
                                            <p:fltVal val="0.5"/>
                                          </p:val>
                                        </p:tav>
                                        <p:tav tm="100000">
                                          <p:val>
                                            <p:strVal val="#ppt_x"/>
                                          </p:val>
                                        </p:tav>
                                      </p:tavLst>
                                    </p:anim>
                                    <p:anim calcmode="lin" valueType="num">
                                      <p:cBhvr>
                                        <p:cTn id="32" dur="500" fill="hold"/>
                                        <p:tgtEl>
                                          <p:spTgt spid="23"/>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fltVal val="0.5"/>
                                          </p:val>
                                        </p:tav>
                                        <p:tav tm="100000">
                                          <p:val>
                                            <p:strVal val="#ppt_x"/>
                                          </p:val>
                                        </p:tav>
                                      </p:tavLst>
                                    </p:anim>
                                    <p:anim calcmode="lin" valueType="num">
                                      <p:cBhvr>
                                        <p:cTn id="39" dur="500" fill="hold"/>
                                        <p:tgtEl>
                                          <p:spTgt spid="28"/>
                                        </p:tgtEl>
                                        <p:attrNameLst>
                                          <p:attrName>ppt_y</p:attrName>
                                        </p:attrNameLst>
                                      </p:cBhvr>
                                      <p:tavLst>
                                        <p:tav tm="0">
                                          <p:val>
                                            <p:fltVal val="0.5"/>
                                          </p:val>
                                        </p:tav>
                                        <p:tav tm="100000">
                                          <p:val>
                                            <p:strVal val="#ppt_y"/>
                                          </p:val>
                                        </p:tav>
                                      </p:tavLst>
                                    </p:anim>
                                  </p:childTnLst>
                                </p:cTn>
                              </p:par>
                            </p:childTnLst>
                          </p:cTn>
                        </p:par>
                        <p:par>
                          <p:cTn id="40" fill="hold">
                            <p:stCondLst>
                              <p:cond delay="500"/>
                            </p:stCondLst>
                            <p:childTnLst>
                              <p:par>
                                <p:cTn id="41" presetID="12" presetClass="entr" presetSubtype="2"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p:tgtEl>
                                          <p:spTgt spid="3"/>
                                        </p:tgtEl>
                                        <p:attrNameLst>
                                          <p:attrName>ppt_x</p:attrName>
                                        </p:attrNameLst>
                                      </p:cBhvr>
                                      <p:tavLst>
                                        <p:tav tm="0">
                                          <p:val>
                                            <p:strVal val="#ppt_x+#ppt_w*1.125000"/>
                                          </p:val>
                                        </p:tav>
                                        <p:tav tm="100000">
                                          <p:val>
                                            <p:strVal val="#ppt_x"/>
                                          </p:val>
                                        </p:tav>
                                      </p:tavLst>
                                    </p:anim>
                                    <p:animEffect transition="in" filter="wipe(left)">
                                      <p:cBhvr>
                                        <p:cTn id="44" dur="500"/>
                                        <p:tgtEl>
                                          <p:spTgt spid="3"/>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right)">
                                      <p:cBhvr>
                                        <p:cTn id="48" dur="500"/>
                                        <p:tgtEl>
                                          <p:spTgt spid="33"/>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right)">
                                      <p:cBhvr>
                                        <p:cTn id="51" dur="500"/>
                                        <p:tgtEl>
                                          <p:spTgt spid="34"/>
                                        </p:tgtEl>
                                      </p:cBhvr>
                                    </p:animEffect>
                                  </p:childTnLst>
                                </p:cTn>
                              </p:par>
                            </p:childTnLst>
                          </p:cTn>
                        </p:par>
                        <p:par>
                          <p:cTn id="52" fill="hold">
                            <p:stCondLst>
                              <p:cond delay="1500"/>
                            </p:stCondLst>
                            <p:childTnLst>
                              <p:par>
                                <p:cTn id="53" presetID="12" presetClass="entr" presetSubtype="8" fill="hold" grpId="0" nodeType="after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p:tgtEl>
                                          <p:spTgt spid="4"/>
                                        </p:tgtEl>
                                        <p:attrNameLst>
                                          <p:attrName>ppt_x</p:attrName>
                                        </p:attrNameLst>
                                      </p:cBhvr>
                                      <p:tavLst>
                                        <p:tav tm="0">
                                          <p:val>
                                            <p:strVal val="#ppt_x-#ppt_w*1.125000"/>
                                          </p:val>
                                        </p:tav>
                                        <p:tav tm="100000">
                                          <p:val>
                                            <p:strVal val="#ppt_x"/>
                                          </p:val>
                                        </p:tav>
                                      </p:tavLst>
                                    </p:anim>
                                    <p:animEffect transition="in" filter="wipe(right)">
                                      <p:cBhvr>
                                        <p:cTn id="56" dur="500"/>
                                        <p:tgtEl>
                                          <p:spTgt spid="4"/>
                                        </p:tgtEl>
                                      </p:cBhvr>
                                    </p:animEffect>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left)">
                                      <p:cBhvr>
                                        <p:cTn id="60" dur="500"/>
                                        <p:tgtEl>
                                          <p:spTgt spid="3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childTnLst>
                          </p:cTn>
                        </p:par>
                        <p:par>
                          <p:cTn id="64" fill="hold">
                            <p:stCondLst>
                              <p:cond delay="2500"/>
                            </p:stCondLst>
                            <p:childTnLst>
                              <p:par>
                                <p:cTn id="65" presetID="12" presetClass="entr" presetSubtype="2" fill="hold" grpId="0"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p:tgtEl>
                                          <p:spTgt spid="5"/>
                                        </p:tgtEl>
                                        <p:attrNameLst>
                                          <p:attrName>ppt_x</p:attrName>
                                        </p:attrNameLst>
                                      </p:cBhvr>
                                      <p:tavLst>
                                        <p:tav tm="0">
                                          <p:val>
                                            <p:strVal val="#ppt_x+#ppt_w*1.125000"/>
                                          </p:val>
                                        </p:tav>
                                        <p:tav tm="100000">
                                          <p:val>
                                            <p:strVal val="#ppt_x"/>
                                          </p:val>
                                        </p:tav>
                                      </p:tavLst>
                                    </p:anim>
                                    <p:animEffect transition="in" filter="wipe(left)">
                                      <p:cBhvr>
                                        <p:cTn id="68" dur="500"/>
                                        <p:tgtEl>
                                          <p:spTgt spid="5"/>
                                        </p:tgtEl>
                                      </p:cBhvr>
                                    </p:animEffect>
                                  </p:childTnLst>
                                </p:cTn>
                              </p:par>
                            </p:childTnLst>
                          </p:cTn>
                        </p:par>
                        <p:par>
                          <p:cTn id="69" fill="hold">
                            <p:stCondLst>
                              <p:cond delay="3000"/>
                            </p:stCondLst>
                            <p:childTnLst>
                              <p:par>
                                <p:cTn id="70" presetID="22" presetClass="entr" presetSubtype="2"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right)">
                                      <p:cBhvr>
                                        <p:cTn id="72" dur="500"/>
                                        <p:tgtEl>
                                          <p:spTgt spid="37"/>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right)">
                                      <p:cBhvr>
                                        <p:cTn id="75" dur="500"/>
                                        <p:tgtEl>
                                          <p:spTgt spid="38"/>
                                        </p:tgtEl>
                                      </p:cBhvr>
                                    </p:animEffect>
                                  </p:childTnLst>
                                </p:cTn>
                              </p:par>
                            </p:childTnLst>
                          </p:cTn>
                        </p:par>
                        <p:par>
                          <p:cTn id="76" fill="hold">
                            <p:stCondLst>
                              <p:cond delay="3500"/>
                            </p:stCondLst>
                            <p:childTnLst>
                              <p:par>
                                <p:cTn id="77" presetID="12" presetClass="entr" presetSubtype="8" fill="hold" grpId="0" nodeType="after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p:tgtEl>
                                          <p:spTgt spid="6"/>
                                        </p:tgtEl>
                                        <p:attrNameLst>
                                          <p:attrName>ppt_x</p:attrName>
                                        </p:attrNameLst>
                                      </p:cBhvr>
                                      <p:tavLst>
                                        <p:tav tm="0">
                                          <p:val>
                                            <p:strVal val="#ppt_x-#ppt_w*1.125000"/>
                                          </p:val>
                                        </p:tav>
                                        <p:tav tm="100000">
                                          <p:val>
                                            <p:strVal val="#ppt_x"/>
                                          </p:val>
                                        </p:tav>
                                      </p:tavLst>
                                    </p:anim>
                                    <p:animEffect transition="in" filter="wipe(right)">
                                      <p:cBhvr>
                                        <p:cTn id="80" dur="500"/>
                                        <p:tgtEl>
                                          <p:spTgt spid="6"/>
                                        </p:tgtEl>
                                      </p:cBhvr>
                                    </p:animEffect>
                                  </p:childTnLst>
                                </p:cTn>
                              </p:par>
                            </p:childTnLst>
                          </p:cTn>
                        </p:par>
                        <p:par>
                          <p:cTn id="81" fill="hold">
                            <p:stCondLst>
                              <p:cond delay="4000"/>
                            </p:stCondLst>
                            <p:childTnLst>
                              <p:par>
                                <p:cTn id="82" presetID="22" presetClass="entr" presetSubtype="8" fill="hold" grpId="0" nodeType="after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left)">
                                      <p:cBhvr>
                                        <p:cTn id="84" dur="500"/>
                                        <p:tgtEl>
                                          <p:spTgt spid="3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4500"/>
                            </p:stCondLst>
                            <p:childTnLst>
                              <p:par>
                                <p:cTn id="89" presetID="12" presetClass="entr" presetSubtype="2"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p:tgtEl>
                                          <p:spTgt spid="7"/>
                                        </p:tgtEl>
                                        <p:attrNameLst>
                                          <p:attrName>ppt_x</p:attrName>
                                        </p:attrNameLst>
                                      </p:cBhvr>
                                      <p:tavLst>
                                        <p:tav tm="0">
                                          <p:val>
                                            <p:strVal val="#ppt_x+#ppt_w*1.125000"/>
                                          </p:val>
                                        </p:tav>
                                        <p:tav tm="100000">
                                          <p:val>
                                            <p:strVal val="#ppt_x"/>
                                          </p:val>
                                        </p:tav>
                                      </p:tavLst>
                                    </p:anim>
                                    <p:animEffect transition="in" filter="wipe(left)">
                                      <p:cBhvr>
                                        <p:cTn id="92" dur="500"/>
                                        <p:tgtEl>
                                          <p:spTgt spid="7"/>
                                        </p:tgtEl>
                                      </p:cBhvr>
                                    </p:animEffect>
                                  </p:childTnLst>
                                </p:cTn>
                              </p:par>
                            </p:childTnLst>
                          </p:cTn>
                        </p:par>
                        <p:par>
                          <p:cTn id="93" fill="hold">
                            <p:stCondLst>
                              <p:cond delay="5000"/>
                            </p:stCondLst>
                            <p:childTnLst>
                              <p:par>
                                <p:cTn id="94" presetID="22" presetClass="entr" presetSubtype="2"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right)">
                                      <p:cBhvr>
                                        <p:cTn id="96" dur="500"/>
                                        <p:tgtEl>
                                          <p:spTgt spid="41"/>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wipe(right)">
                                      <p:cBhvr>
                                        <p:cTn id="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33" grpId="0"/>
      <p:bldP spid="34" grpId="0"/>
      <p:bldP spid="35" grpId="0"/>
      <p:bldP spid="36" grpId="0"/>
      <p:bldP spid="37" grpId="0"/>
      <p:bldP spid="38" grpId="0"/>
      <p:bldP spid="39"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482469" y="0"/>
            <a:ext cx="3267307" cy="473926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82467" y="6055112"/>
            <a:ext cx="3267308" cy="80288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482468" y="5811165"/>
            <a:ext cx="470953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35242" y="4936475"/>
            <a:ext cx="2544286" cy="707886"/>
          </a:xfrm>
          <a:prstGeom prst="rect">
            <a:avLst/>
          </a:prstGeom>
          <a:noFill/>
        </p:spPr>
        <p:txBody>
          <a:bodyPr wrap="none" rtlCol="0">
            <a:spAutoFit/>
          </a:bodyPr>
          <a:lstStyle/>
          <a:p>
            <a:r>
              <a:rPr lang="zh-CN" altLang="en-US" sz="4000" b="1" kern="1900" spc="600" dirty="0" smtClean="0">
                <a:solidFill>
                  <a:srgbClr val="C00000"/>
                </a:solidFill>
                <a:latin typeface="微软雅黑" panose="020B0503020204020204" pitchFamily="34" charset="-122"/>
                <a:ea typeface="微软雅黑" panose="020B0503020204020204" pitchFamily="34" charset="-122"/>
              </a:rPr>
              <a:t>两学一做</a:t>
            </a:r>
            <a:endParaRPr lang="zh-CN" altLang="en-US" sz="4000" b="1" kern="1900" spc="600" dirty="0">
              <a:solidFill>
                <a:srgbClr val="C00000"/>
              </a:solidFill>
              <a:latin typeface="微软雅黑" panose="020B0503020204020204" pitchFamily="34" charset="-122"/>
              <a:ea typeface="微软雅黑" panose="020B0503020204020204" pitchFamily="34" charset="-122"/>
            </a:endParaRPr>
          </a:p>
        </p:txBody>
      </p:sp>
      <p:pic>
        <p:nvPicPr>
          <p:cNvPr id="8" name="Picture 6" descr="G:\2016我图\两会\ooopic_10194892_b0c64675b11c678cafbc\004.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7482469" y="57192"/>
            <a:ext cx="3267305" cy="205441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854657" y="2251574"/>
            <a:ext cx="2522928" cy="2347724"/>
          </a:xfrm>
          <a:prstGeom prst="rect">
            <a:avLst/>
          </a:prstGeom>
        </p:spPr>
      </p:pic>
      <p:sp>
        <p:nvSpPr>
          <p:cNvPr id="10" name="TextBox 14"/>
          <p:cNvSpPr txBox="1"/>
          <p:nvPr/>
        </p:nvSpPr>
        <p:spPr>
          <a:xfrm>
            <a:off x="7382106" y="6218867"/>
            <a:ext cx="3190052"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zh-CN" altLang="en-US" sz="2800" b="0" dirty="0" smtClean="0">
                <a:solidFill>
                  <a:schemeClr val="accent2">
                    <a:lumMod val="20000"/>
                    <a:lumOff val="80000"/>
                  </a:schemeClr>
                </a:solidFill>
                <a:latin typeface="华文行楷" panose="02010800040101010101" pitchFamily="2" charset="-122"/>
                <a:ea typeface="华文行楷" panose="02010800040101010101" pitchFamily="2" charset="-122"/>
              </a:rPr>
              <a:t>中国共产党</a:t>
            </a:r>
            <a:r>
              <a:rPr lang="en-US" altLang="zh-CN" sz="2800" b="0" dirty="0" smtClean="0">
                <a:solidFill>
                  <a:schemeClr val="accent2">
                    <a:lumMod val="20000"/>
                    <a:lumOff val="80000"/>
                  </a:schemeClr>
                </a:solidFill>
                <a:latin typeface="华文行楷" panose="02010800040101010101" pitchFamily="2" charset="-122"/>
                <a:ea typeface="华文行楷" panose="02010800040101010101" pitchFamily="2" charset="-122"/>
              </a:rPr>
              <a:t>·</a:t>
            </a:r>
            <a:r>
              <a:rPr lang="en-US" altLang="zh-CN" sz="2800" b="0" dirty="0" smtClean="0">
                <a:solidFill>
                  <a:schemeClr val="accent2">
                    <a:lumMod val="20000"/>
                    <a:lumOff val="80000"/>
                  </a:schemeClr>
                </a:solidFill>
                <a:latin typeface="Impact" panose="020B0806030902050204" pitchFamily="34" charset="0"/>
                <a:ea typeface="华文行楷" panose="02010800040101010101" pitchFamily="2" charset="-122"/>
              </a:rPr>
              <a:t>2016</a:t>
            </a:r>
          </a:p>
        </p:txBody>
      </p:sp>
      <p:grpSp>
        <p:nvGrpSpPr>
          <p:cNvPr id="11" name="组合 10"/>
          <p:cNvGrpSpPr/>
          <p:nvPr/>
        </p:nvGrpSpPr>
        <p:grpSpPr bwMode="auto">
          <a:xfrm>
            <a:off x="1653591" y="4150131"/>
            <a:ext cx="5016731" cy="646331"/>
            <a:chOff x="4075558" y="2054456"/>
            <a:chExt cx="5785956" cy="745845"/>
          </a:xfrm>
        </p:grpSpPr>
        <p:sp>
          <p:nvSpPr>
            <p:cNvPr id="12" name="TextBox 124"/>
            <p:cNvSpPr txBox="1"/>
            <p:nvPr/>
          </p:nvSpPr>
          <p:spPr>
            <a:xfrm>
              <a:off x="4856458" y="2054456"/>
              <a:ext cx="5005056" cy="745845"/>
            </a:xfrm>
            <a:prstGeom prst="rect">
              <a:avLst/>
            </a:prstGeom>
            <a:noFill/>
          </p:spPr>
          <p:txBody>
            <a:bodyPr wrap="none">
              <a:spAutoFit/>
            </a:bodyPr>
            <a:lstStyle/>
            <a:p>
              <a:r>
                <a:rPr lang="zh-CN" altLang="en-US" sz="3600" b="1" dirty="0" smtClean="0">
                  <a:solidFill>
                    <a:srgbClr val="C00000"/>
                  </a:solidFill>
                  <a:latin typeface="微软雅黑" panose="020B0503020204020204" pitchFamily="34" charset="-122"/>
                  <a:ea typeface="微软雅黑" panose="020B0503020204020204" pitchFamily="34" charset="-122"/>
                </a:rPr>
                <a:t>两学一做的主要内容</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13" name="圆角矩形​​ 10"/>
            <p:cNvSpPr>
              <a:spLocks noChangeArrowheads="1"/>
            </p:cNvSpPr>
            <p:nvPr/>
          </p:nvSpPr>
          <p:spPr bwMode="auto">
            <a:xfrm>
              <a:off x="4075558" y="2054456"/>
              <a:ext cx="727240" cy="726906"/>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40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3</a:t>
              </a:r>
              <a:endParaRPr lang="zh-CN" altLang="en-US" sz="40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50" fill="hold"/>
                                        <p:tgtEl>
                                          <p:spTgt spid="5"/>
                                        </p:tgtEl>
                                        <p:attrNameLst>
                                          <p:attrName>ppt_x</p:attrName>
                                        </p:attrNameLst>
                                      </p:cBhvr>
                                      <p:tavLst>
                                        <p:tav tm="0">
                                          <p:val>
                                            <p:strVal val="#ppt_x"/>
                                          </p:val>
                                        </p:tav>
                                        <p:tav tm="100000">
                                          <p:val>
                                            <p:strVal val="#ppt_x"/>
                                          </p:val>
                                        </p:tav>
                                      </p:tavLst>
                                    </p:anim>
                                    <p:anim calcmode="lin" valueType="num">
                                      <p:cBhvr additive="base">
                                        <p:cTn id="13" dur="3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148089" cy="422047"/>
          </a:xfrm>
        </p:spPr>
        <p:txBody>
          <a:bodyPr/>
          <a:lstStyle/>
          <a:p>
            <a:r>
              <a:rPr lang="zh-CN" altLang="en-US" dirty="0"/>
              <a:t>主要内容：</a:t>
            </a:r>
            <a:r>
              <a:rPr lang="zh-CN" altLang="en-US" dirty="0">
                <a:solidFill>
                  <a:srgbClr val="C00000"/>
                </a:solidFill>
              </a:rPr>
              <a:t>学党章党规</a:t>
            </a:r>
          </a:p>
          <a:p>
            <a:endParaRPr lang="zh-CN" altLang="en-US" dirty="0"/>
          </a:p>
        </p:txBody>
      </p:sp>
      <p:grpSp>
        <p:nvGrpSpPr>
          <p:cNvPr id="3" name="组合 2"/>
          <p:cNvGrpSpPr/>
          <p:nvPr/>
        </p:nvGrpSpPr>
        <p:grpSpPr>
          <a:xfrm>
            <a:off x="3196854" y="1265742"/>
            <a:ext cx="5010441" cy="1209594"/>
            <a:chOff x="2115188" y="1232523"/>
            <a:chExt cx="5010441" cy="1209594"/>
          </a:xfrm>
        </p:grpSpPr>
        <p:pic>
          <p:nvPicPr>
            <p:cNvPr id="4" name="图片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439923" y="1496481"/>
              <a:ext cx="4685706" cy="787302"/>
            </a:xfrm>
            <a:prstGeom prst="rect">
              <a:avLst/>
            </a:prstGeom>
          </p:spPr>
        </p:pic>
        <p:pic>
          <p:nvPicPr>
            <p:cNvPr id="5" name="图片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5188" y="1232523"/>
              <a:ext cx="1299862" cy="1209594"/>
            </a:xfrm>
            <a:prstGeom prst="rect">
              <a:avLst/>
            </a:prstGeom>
          </p:spPr>
        </p:pic>
      </p:grpSp>
      <p:sp>
        <p:nvSpPr>
          <p:cNvPr id="6" name="TextBox 46"/>
          <p:cNvSpPr txBox="1"/>
          <p:nvPr/>
        </p:nvSpPr>
        <p:spPr>
          <a:xfrm>
            <a:off x="4537283" y="1589035"/>
            <a:ext cx="3449124"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学党章党规</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386362" y="2564194"/>
            <a:ext cx="7437863" cy="516628"/>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441297">
            <a:off x="2213273" y="2649422"/>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61488" y="2651589"/>
            <a:ext cx="5827236" cy="400110"/>
          </a:xfrm>
          <a:prstGeom prst="rect">
            <a:avLst/>
          </a:prstGeom>
        </p:spPr>
        <p:txBody>
          <a:bodyPr wrap="none">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明确基本标准、树立行为规范，逐条逐句通读党章</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386362" y="3344788"/>
            <a:ext cx="7437863" cy="801565"/>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441297">
            <a:off x="2213273" y="3541134"/>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61489" y="3410276"/>
            <a:ext cx="7062737" cy="707886"/>
          </a:xfrm>
          <a:prstGeom prst="rect">
            <a:avLst/>
          </a:prstGeom>
        </p:spPr>
        <p:txBody>
          <a:bodyPr wrap="square">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认真学习</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中国共产党廉洁自律准则</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中国共产党纪律处分条例</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等党内法规</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402574" y="4392134"/>
            <a:ext cx="7437863" cy="528386"/>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2441297">
            <a:off x="2229485" y="4500929"/>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77699" y="4457623"/>
            <a:ext cx="4801314" cy="400110"/>
          </a:xfrm>
          <a:prstGeom prst="rect">
            <a:avLst/>
          </a:prstGeom>
        </p:spPr>
        <p:txBody>
          <a:bodyPr wrap="none">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学习党的历史，学习革命先辈和先进典型</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428514" y="5215742"/>
            <a:ext cx="7437863" cy="792831"/>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2441297">
            <a:off x="2255425" y="5441272"/>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803640" y="5281230"/>
            <a:ext cx="7147757" cy="707886"/>
          </a:xfrm>
          <a:prstGeom prst="rect">
            <a:avLst/>
          </a:prstGeom>
        </p:spPr>
        <p:txBody>
          <a:bodyPr wrap="square">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从周永康、薄熙来、徐才厚、郭伯雄、令计划等违纪违法案件中汲取教训</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899"/>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2399"/>
                            </p:stCondLst>
                            <p:childTnLst>
                              <p:par>
                                <p:cTn id="18" presetID="3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style.rotation</p:attrName>
                                        </p:attrNameLst>
                                      </p:cBhvr>
                                      <p:tavLst>
                                        <p:tav tm="0">
                                          <p:val>
                                            <p:fltVal val="90"/>
                                          </p:val>
                                        </p:tav>
                                        <p:tav tm="100000">
                                          <p:val>
                                            <p:fltVal val="0"/>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decel="100000" fill="hold" grpId="0" nodeType="clickEffect">
                                  <p:stCondLst>
                                    <p:cond delay="0"/>
                                  </p:stCondLst>
                                  <p:iterate type="lt">
                                    <p:tmPct val="10000"/>
                                  </p:iterate>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par>
                          <p:cTn id="30" fill="hold">
                            <p:stCondLst>
                              <p:cond delay="1549"/>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2049"/>
                            </p:stCondLst>
                            <p:childTnLst>
                              <p:par>
                                <p:cTn id="35" presetID="31"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90"/>
                                          </p:val>
                                        </p:tav>
                                        <p:tav tm="100000">
                                          <p:val>
                                            <p:fltVal val="0"/>
                                          </p:val>
                                        </p:tav>
                                      </p:tavLst>
                                    </p:anim>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decel="100000" fill="hold" grpId="0" nodeType="clickEffect">
                                  <p:stCondLst>
                                    <p:cond delay="0"/>
                                  </p:stCondLst>
                                  <p:iterate type="lt">
                                    <p:tmPct val="10000"/>
                                  </p:iterate>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par>
                          <p:cTn id="47" fill="hold">
                            <p:stCondLst>
                              <p:cond delay="225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2750"/>
                            </p:stCondLst>
                            <p:childTnLst>
                              <p:par>
                                <p:cTn id="52" presetID="31"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 calcmode="lin" valueType="num">
                                      <p:cBhvr>
                                        <p:cTn id="56" dur="500" fill="hold"/>
                                        <p:tgtEl>
                                          <p:spTgt spid="14"/>
                                        </p:tgtEl>
                                        <p:attrNameLst>
                                          <p:attrName>style.rotation</p:attrName>
                                        </p:attrNameLst>
                                      </p:cBhvr>
                                      <p:tavLst>
                                        <p:tav tm="0">
                                          <p:val>
                                            <p:fltVal val="90"/>
                                          </p:val>
                                        </p:tav>
                                        <p:tav tm="100000">
                                          <p:val>
                                            <p:fltVal val="0"/>
                                          </p:val>
                                        </p:tav>
                                      </p:tavLst>
                                    </p:anim>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decel="100000" fill="hold" grpId="0" nodeType="clickEffect">
                                  <p:stCondLst>
                                    <p:cond delay="0"/>
                                  </p:stCondLst>
                                  <p:iterate type="lt">
                                    <p:tmPct val="10000"/>
                                  </p:iterate>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1+#ppt_w/2"/>
                                          </p:val>
                                        </p:tav>
                                        <p:tav tm="100000">
                                          <p:val>
                                            <p:strVal val="#ppt_x"/>
                                          </p:val>
                                        </p:tav>
                                      </p:tavLst>
                                    </p:anim>
                                    <p:anim calcmode="lin" valueType="num">
                                      <p:cBhvr additive="base">
                                        <p:cTn id="63" dur="500" fill="hold"/>
                                        <p:tgtEl>
                                          <p:spTgt spid="15"/>
                                        </p:tgtEl>
                                        <p:attrNameLst>
                                          <p:attrName>ppt_y</p:attrName>
                                        </p:attrNameLst>
                                      </p:cBhvr>
                                      <p:tavLst>
                                        <p:tav tm="0">
                                          <p:val>
                                            <p:strVal val="#ppt_y"/>
                                          </p:val>
                                        </p:tav>
                                        <p:tav tm="100000">
                                          <p:val>
                                            <p:strVal val="#ppt_y"/>
                                          </p:val>
                                        </p:tav>
                                      </p:tavLst>
                                    </p:anim>
                                  </p:childTnLst>
                                </p:cTn>
                              </p:par>
                            </p:childTnLst>
                          </p:cTn>
                        </p:par>
                        <p:par>
                          <p:cTn id="64" fill="hold">
                            <p:stCondLst>
                              <p:cond delay="1350"/>
                            </p:stCondLst>
                            <p:childTnLst>
                              <p:par>
                                <p:cTn id="65" presetID="22" presetClass="entr" presetSubtype="8"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par>
                          <p:cTn id="68" fill="hold">
                            <p:stCondLst>
                              <p:cond delay="1850"/>
                            </p:stCondLst>
                            <p:childTnLst>
                              <p:par>
                                <p:cTn id="69" presetID="31"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90"/>
                                          </p:val>
                                        </p:tav>
                                        <p:tav tm="100000">
                                          <p:val>
                                            <p:fltVal val="0"/>
                                          </p:val>
                                        </p:tav>
                                      </p:tavLst>
                                    </p:anim>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decel="100000" fill="hold" grpId="0" nodeType="clickEffect">
                                  <p:stCondLst>
                                    <p:cond delay="0"/>
                                  </p:stCondLst>
                                  <p:iterate type="lt">
                                    <p:tmPct val="10000"/>
                                  </p:iterate>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1+#ppt_w/2"/>
                                          </p:val>
                                        </p:tav>
                                        <p:tav tm="100000">
                                          <p:val>
                                            <p:strVal val="#ppt_x"/>
                                          </p:val>
                                        </p:tav>
                                      </p:tavLst>
                                    </p:anim>
                                    <p:anim calcmode="lin" valueType="num">
                                      <p:cBhvr additive="base">
                                        <p:cTn id="8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3953536" cy="422047"/>
          </a:xfrm>
        </p:spPr>
        <p:txBody>
          <a:bodyPr/>
          <a:lstStyle/>
          <a:p>
            <a:r>
              <a:rPr lang="zh-CN" altLang="en-US" dirty="0"/>
              <a:t>主要内容：</a:t>
            </a:r>
            <a:r>
              <a:rPr lang="zh-CN" altLang="en-US" dirty="0">
                <a:solidFill>
                  <a:srgbClr val="C00000"/>
                </a:solidFill>
              </a:rPr>
              <a:t>学系列讲话</a:t>
            </a:r>
          </a:p>
          <a:p>
            <a:endParaRPr lang="zh-CN" altLang="en-US" dirty="0"/>
          </a:p>
        </p:txBody>
      </p:sp>
      <p:grpSp>
        <p:nvGrpSpPr>
          <p:cNvPr id="3" name="组合 2"/>
          <p:cNvGrpSpPr/>
          <p:nvPr/>
        </p:nvGrpSpPr>
        <p:grpSpPr>
          <a:xfrm>
            <a:off x="3196854" y="1265742"/>
            <a:ext cx="5010441" cy="1209594"/>
            <a:chOff x="2115188" y="1232523"/>
            <a:chExt cx="5010441" cy="1209594"/>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39923" y="1496481"/>
              <a:ext cx="4685706" cy="787302"/>
            </a:xfrm>
            <a:prstGeom prst="rect">
              <a:avLst/>
            </a:prstGeom>
          </p:spPr>
        </p:pic>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5188" y="1232523"/>
              <a:ext cx="1299862" cy="1209594"/>
            </a:xfrm>
            <a:prstGeom prst="rect">
              <a:avLst/>
            </a:prstGeom>
          </p:spPr>
        </p:pic>
      </p:grpSp>
      <p:sp>
        <p:nvSpPr>
          <p:cNvPr id="6" name="TextBox 46"/>
          <p:cNvSpPr txBox="1"/>
          <p:nvPr/>
        </p:nvSpPr>
        <p:spPr>
          <a:xfrm>
            <a:off x="4537283" y="1589035"/>
            <a:ext cx="3449124"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学系列讲话</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386362" y="2564194"/>
            <a:ext cx="7437863" cy="852612"/>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2441297">
            <a:off x="2213273" y="2834248"/>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61490" y="2651589"/>
            <a:ext cx="7078948" cy="707886"/>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习近平总书记关于改革发展稳定、内政外交国防、治党治国治军的重要思想</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386362" y="3743624"/>
            <a:ext cx="7437863" cy="503390"/>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441297">
            <a:off x="2213273" y="3832963"/>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61489" y="3809113"/>
            <a:ext cx="7062737" cy="400110"/>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党中央治国理政新理念新思想新战略</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402574" y="4567234"/>
            <a:ext cx="7437863" cy="880255"/>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2441297">
            <a:off x="2229485" y="4851127"/>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77699" y="4661907"/>
            <a:ext cx="6901323" cy="707886"/>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同学习马克思列宁主义、毛泽东思想、邓小平理论、“三个代表”重要思想、科学发展观结合起来</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899"/>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2399"/>
                            </p:stCondLst>
                            <p:childTnLst>
                              <p:par>
                                <p:cTn id="18" presetID="3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style.rotation</p:attrName>
                                        </p:attrNameLst>
                                      </p:cBhvr>
                                      <p:tavLst>
                                        <p:tav tm="0">
                                          <p:val>
                                            <p:fltVal val="90"/>
                                          </p:val>
                                        </p:tav>
                                        <p:tav tm="100000">
                                          <p:val>
                                            <p:fltVal val="0"/>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decel="100000" fill="hold" grpId="0" nodeType="clickEffect">
                                  <p:stCondLst>
                                    <p:cond delay="0"/>
                                  </p:stCondLst>
                                  <p:iterate type="lt">
                                    <p:tmPct val="10000"/>
                                  </p:iterate>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par>
                          <p:cTn id="30" fill="hold">
                            <p:stCondLst>
                              <p:cond delay="2099"/>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2599"/>
                            </p:stCondLst>
                            <p:childTnLst>
                              <p:par>
                                <p:cTn id="35" presetID="31"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90"/>
                                          </p:val>
                                        </p:tav>
                                        <p:tav tm="100000">
                                          <p:val>
                                            <p:fltVal val="0"/>
                                          </p:val>
                                        </p:tav>
                                      </p:tavLst>
                                    </p:anim>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decel="100000" fill="hold" grpId="0" nodeType="clickEffect">
                                  <p:stCondLst>
                                    <p:cond delay="0"/>
                                  </p:stCondLst>
                                  <p:iterate type="lt">
                                    <p:tmPct val="10000"/>
                                  </p:iterate>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par>
                          <p:cTn id="47" fill="hold">
                            <p:stCondLst>
                              <p:cond delay="125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1750"/>
                            </p:stCondLst>
                            <p:childTnLst>
                              <p:par>
                                <p:cTn id="52" presetID="31"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 calcmode="lin" valueType="num">
                                      <p:cBhvr>
                                        <p:cTn id="56" dur="500" fill="hold"/>
                                        <p:tgtEl>
                                          <p:spTgt spid="14"/>
                                        </p:tgtEl>
                                        <p:attrNameLst>
                                          <p:attrName>style.rotation</p:attrName>
                                        </p:attrNameLst>
                                      </p:cBhvr>
                                      <p:tavLst>
                                        <p:tav tm="0">
                                          <p:val>
                                            <p:fltVal val="90"/>
                                          </p:val>
                                        </p:tav>
                                        <p:tav tm="100000">
                                          <p:val>
                                            <p:fltVal val="0"/>
                                          </p:val>
                                        </p:tav>
                                      </p:tavLst>
                                    </p:anim>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decel="100000" fill="hold" grpId="0" nodeType="clickEffect">
                                  <p:stCondLst>
                                    <p:cond delay="0"/>
                                  </p:stCondLst>
                                  <p:iterate type="lt">
                                    <p:tmPct val="10000"/>
                                  </p:iterate>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1+#ppt_w/2"/>
                                          </p:val>
                                        </p:tav>
                                        <p:tav tm="100000">
                                          <p:val>
                                            <p:strVal val="#ppt_x"/>
                                          </p:val>
                                        </p:tav>
                                      </p:tavLst>
                                    </p:anim>
                                    <p:anim calcmode="lin" valueType="num">
                                      <p:cBhvr additive="base">
                                        <p:cTn id="6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0" grpId="0" animBg="1"/>
      <p:bldP spid="11" grpId="0" animBg="1"/>
      <p:bldP spid="12" grpId="0"/>
      <p:bldP spid="13" grpId="0" animBg="1"/>
      <p:bldP spid="14"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770659" cy="422047"/>
          </a:xfrm>
        </p:spPr>
        <p:txBody>
          <a:bodyPr/>
          <a:lstStyle/>
          <a:p>
            <a:r>
              <a:rPr lang="zh-CN" altLang="en-US" dirty="0"/>
              <a:t>主要内容：</a:t>
            </a:r>
            <a:r>
              <a:rPr lang="zh-CN" altLang="en-US" dirty="0">
                <a:solidFill>
                  <a:srgbClr val="C00000"/>
                </a:solidFill>
              </a:rPr>
              <a:t>做合格党员</a:t>
            </a:r>
          </a:p>
          <a:p>
            <a:endParaRPr lang="zh-CN" altLang="en-US" dirty="0"/>
          </a:p>
        </p:txBody>
      </p:sp>
      <p:grpSp>
        <p:nvGrpSpPr>
          <p:cNvPr id="3" name="组合 2"/>
          <p:cNvGrpSpPr/>
          <p:nvPr/>
        </p:nvGrpSpPr>
        <p:grpSpPr>
          <a:xfrm>
            <a:off x="3333046" y="1168462"/>
            <a:ext cx="5010441" cy="1209594"/>
            <a:chOff x="2115188" y="1232523"/>
            <a:chExt cx="5010441" cy="1209594"/>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39923" y="1496481"/>
              <a:ext cx="4685706" cy="787302"/>
            </a:xfrm>
            <a:prstGeom prst="rect">
              <a:avLst/>
            </a:prstGeom>
          </p:spPr>
        </p:pic>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5188" y="1232523"/>
              <a:ext cx="1299862" cy="1209594"/>
            </a:xfrm>
            <a:prstGeom prst="rect">
              <a:avLst/>
            </a:prstGeom>
          </p:spPr>
        </p:pic>
      </p:grpSp>
      <p:sp>
        <p:nvSpPr>
          <p:cNvPr id="6" name="TextBox 46"/>
          <p:cNvSpPr txBox="1"/>
          <p:nvPr/>
        </p:nvSpPr>
        <p:spPr>
          <a:xfrm>
            <a:off x="4673475" y="1491756"/>
            <a:ext cx="3449124"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做</a:t>
            </a:r>
            <a:r>
              <a:rPr lang="zh-CN" altLang="en-US" sz="3600" b="1" dirty="0" smtClean="0">
                <a:solidFill>
                  <a:schemeClr val="bg1"/>
                </a:solidFill>
                <a:latin typeface="微软雅黑" panose="020B0503020204020204" pitchFamily="34" charset="-122"/>
                <a:ea typeface="微软雅黑" panose="020B0503020204020204" pitchFamily="34" charset="-122"/>
              </a:rPr>
              <a:t>合格党员</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228109" y="3395707"/>
            <a:ext cx="1273153" cy="1297267"/>
          </a:xfrm>
          <a:prstGeom prst="rect">
            <a:avLst/>
          </a:prstGeom>
          <a:solidFill>
            <a:srgbClr val="C00000"/>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四讲</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四</a:t>
            </a:r>
            <a:r>
              <a:rPr lang="zh-CN" altLang="en-US" sz="3600" b="1" dirty="0">
                <a:solidFill>
                  <a:schemeClr val="bg1"/>
                </a:solidFill>
                <a:latin typeface="微软雅黑" panose="020B0503020204020204" pitchFamily="34" charset="-122"/>
                <a:ea typeface="微软雅黑" panose="020B0503020204020204" pitchFamily="34" charset="-122"/>
              </a:rPr>
              <a:t>有</a:t>
            </a:r>
          </a:p>
        </p:txBody>
      </p:sp>
      <p:sp>
        <p:nvSpPr>
          <p:cNvPr id="25" name="圆角矩形 24"/>
          <p:cNvSpPr/>
          <p:nvPr/>
        </p:nvSpPr>
        <p:spPr>
          <a:xfrm>
            <a:off x="2835728" y="2699620"/>
            <a:ext cx="2098285" cy="47307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6" name="组合 30"/>
          <p:cNvGrpSpPr/>
          <p:nvPr/>
        </p:nvGrpSpPr>
        <p:grpSpPr bwMode="auto">
          <a:xfrm>
            <a:off x="2715153" y="2677287"/>
            <a:ext cx="1188964" cy="523220"/>
            <a:chOff x="3818733" y="2735631"/>
            <a:chExt cx="1239824" cy="580474"/>
          </a:xfrm>
        </p:grpSpPr>
        <p:sp>
          <p:nvSpPr>
            <p:cNvPr id="27" name="圆角矩形 3"/>
            <p:cNvSpPr/>
            <p:nvPr/>
          </p:nvSpPr>
          <p:spPr>
            <a:xfrm>
              <a:off x="3818733" y="2760406"/>
              <a:ext cx="1239824" cy="523082"/>
            </a:xfrm>
            <a:custGeom>
              <a:avLst/>
              <a:gdLst>
                <a:gd name="connsiteX0" fmla="*/ 288032 w 1224136"/>
                <a:gd name="connsiteY0" fmla="*/ 0 h 576064"/>
                <a:gd name="connsiteX1" fmla="*/ 1224136 w 1224136"/>
                <a:gd name="connsiteY1" fmla="*/ 0 h 576064"/>
                <a:gd name="connsiteX2" fmla="*/ 931059 w 1224136"/>
                <a:gd name="connsiteY2" fmla="*/ 564341 h 576064"/>
                <a:gd name="connsiteX3" fmla="*/ 288032 w 1224136"/>
                <a:gd name="connsiteY3" fmla="*/ 576064 h 576064"/>
                <a:gd name="connsiteX4" fmla="*/ 0 w 1224136"/>
                <a:gd name="connsiteY4" fmla="*/ 288032 h 576064"/>
                <a:gd name="connsiteX5" fmla="*/ 288032 w 1224136"/>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136" h="576064">
                  <a:moveTo>
                    <a:pt x="288032" y="0"/>
                  </a:moveTo>
                  <a:lnTo>
                    <a:pt x="1224136" y="0"/>
                  </a:lnTo>
                  <a:lnTo>
                    <a:pt x="931059" y="564341"/>
                  </a:lnTo>
                  <a:cubicBezTo>
                    <a:pt x="619024" y="564341"/>
                    <a:pt x="600067" y="576064"/>
                    <a:pt x="288032" y="576064"/>
                  </a:cubicBezTo>
                  <a:cubicBezTo>
                    <a:pt x="128956" y="576064"/>
                    <a:pt x="0" y="447108"/>
                    <a:pt x="0" y="288032"/>
                  </a:cubicBezTo>
                  <a:cubicBezTo>
                    <a:pt x="0" y="128956"/>
                    <a:pt x="128956" y="0"/>
                    <a:pt x="288032" y="0"/>
                  </a:cubicBezTo>
                  <a:close/>
                </a:path>
              </a:pathLst>
            </a:cu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TextBox 32"/>
            <p:cNvSpPr txBox="1">
              <a:spLocks noChangeArrowheads="1"/>
            </p:cNvSpPr>
            <p:nvPr/>
          </p:nvSpPr>
          <p:spPr bwMode="auto">
            <a:xfrm>
              <a:off x="3818733" y="2735631"/>
              <a:ext cx="1189584" cy="580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r>
                <a:rPr lang="zh-CN" altLang="en-US" sz="2800" b="1" dirty="0" smtClean="0">
                  <a:solidFill>
                    <a:srgbClr val="C00000"/>
                  </a:solidFill>
                  <a:latin typeface="微软雅黑" panose="020B0503020204020204" pitchFamily="34" charset="-122"/>
                  <a:ea typeface="微软雅黑" panose="020B0503020204020204" pitchFamily="34" charset="-122"/>
                </a:rPr>
                <a:t>讲</a:t>
              </a:r>
              <a:r>
                <a:rPr lang="zh-CN" altLang="en-US" sz="2000" dirty="0" smtClean="0">
                  <a:solidFill>
                    <a:srgbClr val="C00000"/>
                  </a:solidFill>
                  <a:latin typeface="微软雅黑" panose="020B0503020204020204" pitchFamily="34" charset="-122"/>
                  <a:ea typeface="微软雅黑" panose="020B0503020204020204" pitchFamily="34" charset="-122"/>
                </a:rPr>
                <a:t>政治</a:t>
              </a:r>
              <a:endParaRPr lang="zh-CN" altLang="en-US" sz="2000" dirty="0">
                <a:solidFill>
                  <a:srgbClr val="C00000"/>
                </a:solidFill>
                <a:latin typeface="微软雅黑" panose="020B0503020204020204" pitchFamily="34" charset="-122"/>
                <a:ea typeface="微软雅黑" panose="020B0503020204020204" pitchFamily="34" charset="-122"/>
              </a:endParaRPr>
            </a:p>
          </p:txBody>
        </p:sp>
      </p:grpSp>
      <p:sp>
        <p:nvSpPr>
          <p:cNvPr id="29" name="TextBox 32"/>
          <p:cNvSpPr txBox="1">
            <a:spLocks noChangeArrowheads="1"/>
          </p:cNvSpPr>
          <p:nvPr/>
        </p:nvSpPr>
        <p:spPr bwMode="auto">
          <a:xfrm>
            <a:off x="3793229" y="2684037"/>
            <a:ext cx="11407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r>
              <a:rPr lang="zh-CN" altLang="en-US" sz="2800" dirty="0" smtClean="0">
                <a:solidFill>
                  <a:schemeClr val="bg1"/>
                </a:solidFill>
                <a:latin typeface="微软雅黑" panose="020B0503020204020204" pitchFamily="34" charset="-122"/>
                <a:ea typeface="微软雅黑" panose="020B0503020204020204" pitchFamily="34" charset="-122"/>
              </a:rPr>
              <a:t>有</a:t>
            </a:r>
            <a:r>
              <a:rPr lang="zh-CN" altLang="en-US" sz="2000" dirty="0" smtClean="0">
                <a:solidFill>
                  <a:schemeClr val="bg1"/>
                </a:solidFill>
                <a:latin typeface="微软雅黑" panose="020B0503020204020204" pitchFamily="34" charset="-122"/>
                <a:ea typeface="微软雅黑" panose="020B0503020204020204" pitchFamily="34" charset="-122"/>
              </a:rPr>
              <a:t>信念</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2840723" y="3476409"/>
            <a:ext cx="2098285" cy="47307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1" name="组合 30"/>
          <p:cNvGrpSpPr/>
          <p:nvPr/>
        </p:nvGrpSpPr>
        <p:grpSpPr bwMode="auto">
          <a:xfrm>
            <a:off x="2720147" y="3454075"/>
            <a:ext cx="1188964" cy="523220"/>
            <a:chOff x="3818733" y="2735631"/>
            <a:chExt cx="1239824" cy="580474"/>
          </a:xfrm>
        </p:grpSpPr>
        <p:sp>
          <p:nvSpPr>
            <p:cNvPr id="32" name="圆角矩形 3"/>
            <p:cNvSpPr/>
            <p:nvPr/>
          </p:nvSpPr>
          <p:spPr>
            <a:xfrm>
              <a:off x="3818733" y="2760406"/>
              <a:ext cx="1239824" cy="523082"/>
            </a:xfrm>
            <a:custGeom>
              <a:avLst/>
              <a:gdLst>
                <a:gd name="connsiteX0" fmla="*/ 288032 w 1224136"/>
                <a:gd name="connsiteY0" fmla="*/ 0 h 576064"/>
                <a:gd name="connsiteX1" fmla="*/ 1224136 w 1224136"/>
                <a:gd name="connsiteY1" fmla="*/ 0 h 576064"/>
                <a:gd name="connsiteX2" fmla="*/ 931059 w 1224136"/>
                <a:gd name="connsiteY2" fmla="*/ 564341 h 576064"/>
                <a:gd name="connsiteX3" fmla="*/ 288032 w 1224136"/>
                <a:gd name="connsiteY3" fmla="*/ 576064 h 576064"/>
                <a:gd name="connsiteX4" fmla="*/ 0 w 1224136"/>
                <a:gd name="connsiteY4" fmla="*/ 288032 h 576064"/>
                <a:gd name="connsiteX5" fmla="*/ 288032 w 1224136"/>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136" h="576064">
                  <a:moveTo>
                    <a:pt x="288032" y="0"/>
                  </a:moveTo>
                  <a:lnTo>
                    <a:pt x="1224136" y="0"/>
                  </a:lnTo>
                  <a:lnTo>
                    <a:pt x="931059" y="564341"/>
                  </a:lnTo>
                  <a:cubicBezTo>
                    <a:pt x="619024" y="564341"/>
                    <a:pt x="600067" y="576064"/>
                    <a:pt x="288032" y="576064"/>
                  </a:cubicBezTo>
                  <a:cubicBezTo>
                    <a:pt x="128956" y="576064"/>
                    <a:pt x="0" y="447108"/>
                    <a:pt x="0" y="288032"/>
                  </a:cubicBezTo>
                  <a:cubicBezTo>
                    <a:pt x="0" y="128956"/>
                    <a:pt x="128956" y="0"/>
                    <a:pt x="288032" y="0"/>
                  </a:cubicBezTo>
                  <a:close/>
                </a:path>
              </a:pathLst>
            </a:cu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TextBox 32"/>
            <p:cNvSpPr txBox="1">
              <a:spLocks noChangeArrowheads="1"/>
            </p:cNvSpPr>
            <p:nvPr/>
          </p:nvSpPr>
          <p:spPr bwMode="auto">
            <a:xfrm>
              <a:off x="3818733" y="2735631"/>
              <a:ext cx="1189584" cy="580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r>
                <a:rPr lang="zh-CN" altLang="en-US" sz="2800" b="1" dirty="0" smtClean="0">
                  <a:solidFill>
                    <a:srgbClr val="C00000"/>
                  </a:solidFill>
                  <a:latin typeface="微软雅黑" panose="020B0503020204020204" pitchFamily="34" charset="-122"/>
                  <a:ea typeface="微软雅黑" panose="020B0503020204020204" pitchFamily="34" charset="-122"/>
                </a:rPr>
                <a:t>讲</a:t>
              </a:r>
              <a:r>
                <a:rPr lang="zh-CN" altLang="en-US" sz="2000" dirty="0">
                  <a:solidFill>
                    <a:srgbClr val="C00000"/>
                  </a:solidFill>
                  <a:latin typeface="微软雅黑" panose="020B0503020204020204" pitchFamily="34" charset="-122"/>
                  <a:ea typeface="微软雅黑" panose="020B0503020204020204" pitchFamily="34" charset="-122"/>
                </a:rPr>
                <a:t>规矩</a:t>
              </a:r>
            </a:p>
          </p:txBody>
        </p:sp>
      </p:grpSp>
      <p:sp>
        <p:nvSpPr>
          <p:cNvPr id="34" name="TextBox 32"/>
          <p:cNvSpPr txBox="1">
            <a:spLocks noChangeArrowheads="1"/>
          </p:cNvSpPr>
          <p:nvPr/>
        </p:nvSpPr>
        <p:spPr bwMode="auto">
          <a:xfrm>
            <a:off x="3798224" y="3460825"/>
            <a:ext cx="11407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r>
              <a:rPr lang="zh-CN" altLang="en-US" sz="2800" dirty="0" smtClean="0">
                <a:solidFill>
                  <a:schemeClr val="bg1"/>
                </a:solidFill>
                <a:latin typeface="微软雅黑" panose="020B0503020204020204" pitchFamily="34" charset="-122"/>
                <a:ea typeface="微软雅黑" panose="020B0503020204020204" pitchFamily="34" charset="-122"/>
              </a:rPr>
              <a:t>有</a:t>
            </a:r>
            <a:r>
              <a:rPr lang="zh-CN" altLang="en-US" sz="2000" dirty="0">
                <a:solidFill>
                  <a:schemeClr val="bg1"/>
                </a:solidFill>
                <a:latin typeface="微软雅黑" panose="020B0503020204020204" pitchFamily="34" charset="-122"/>
                <a:ea typeface="微软雅黑" panose="020B0503020204020204" pitchFamily="34" charset="-122"/>
              </a:rPr>
              <a:t>纪律</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2873003" y="4278611"/>
            <a:ext cx="2057128" cy="47307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6" name="组合 30"/>
          <p:cNvGrpSpPr/>
          <p:nvPr/>
        </p:nvGrpSpPr>
        <p:grpSpPr bwMode="auto">
          <a:xfrm>
            <a:off x="2752427" y="4256278"/>
            <a:ext cx="1165643" cy="523220"/>
            <a:chOff x="3818733" y="2735631"/>
            <a:chExt cx="1239824" cy="580474"/>
          </a:xfrm>
        </p:grpSpPr>
        <p:sp>
          <p:nvSpPr>
            <p:cNvPr id="37" name="圆角矩形 3"/>
            <p:cNvSpPr/>
            <p:nvPr/>
          </p:nvSpPr>
          <p:spPr>
            <a:xfrm>
              <a:off x="3818733" y="2760406"/>
              <a:ext cx="1239824" cy="523082"/>
            </a:xfrm>
            <a:custGeom>
              <a:avLst/>
              <a:gdLst>
                <a:gd name="connsiteX0" fmla="*/ 288032 w 1224136"/>
                <a:gd name="connsiteY0" fmla="*/ 0 h 576064"/>
                <a:gd name="connsiteX1" fmla="*/ 1224136 w 1224136"/>
                <a:gd name="connsiteY1" fmla="*/ 0 h 576064"/>
                <a:gd name="connsiteX2" fmla="*/ 931059 w 1224136"/>
                <a:gd name="connsiteY2" fmla="*/ 564341 h 576064"/>
                <a:gd name="connsiteX3" fmla="*/ 288032 w 1224136"/>
                <a:gd name="connsiteY3" fmla="*/ 576064 h 576064"/>
                <a:gd name="connsiteX4" fmla="*/ 0 w 1224136"/>
                <a:gd name="connsiteY4" fmla="*/ 288032 h 576064"/>
                <a:gd name="connsiteX5" fmla="*/ 288032 w 1224136"/>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136" h="576064">
                  <a:moveTo>
                    <a:pt x="288032" y="0"/>
                  </a:moveTo>
                  <a:lnTo>
                    <a:pt x="1224136" y="0"/>
                  </a:lnTo>
                  <a:lnTo>
                    <a:pt x="931059" y="564341"/>
                  </a:lnTo>
                  <a:cubicBezTo>
                    <a:pt x="619024" y="564341"/>
                    <a:pt x="600067" y="576064"/>
                    <a:pt x="288032" y="576064"/>
                  </a:cubicBezTo>
                  <a:cubicBezTo>
                    <a:pt x="128956" y="576064"/>
                    <a:pt x="0" y="447108"/>
                    <a:pt x="0" y="288032"/>
                  </a:cubicBezTo>
                  <a:cubicBezTo>
                    <a:pt x="0" y="128956"/>
                    <a:pt x="128956" y="0"/>
                    <a:pt x="288032" y="0"/>
                  </a:cubicBezTo>
                  <a:close/>
                </a:path>
              </a:pathLst>
            </a:cu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TextBox 32"/>
            <p:cNvSpPr txBox="1">
              <a:spLocks noChangeArrowheads="1"/>
            </p:cNvSpPr>
            <p:nvPr/>
          </p:nvSpPr>
          <p:spPr bwMode="auto">
            <a:xfrm>
              <a:off x="3818733" y="2735631"/>
              <a:ext cx="1189583" cy="580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r>
                <a:rPr lang="zh-CN" altLang="en-US" sz="2800" b="1" dirty="0" smtClean="0">
                  <a:solidFill>
                    <a:srgbClr val="C00000"/>
                  </a:solidFill>
                  <a:latin typeface="微软雅黑" panose="020B0503020204020204" pitchFamily="34" charset="-122"/>
                  <a:ea typeface="微软雅黑" panose="020B0503020204020204" pitchFamily="34" charset="-122"/>
                </a:rPr>
                <a:t>讲</a:t>
              </a:r>
              <a:r>
                <a:rPr lang="zh-CN" altLang="en-US" sz="2000" dirty="0">
                  <a:solidFill>
                    <a:srgbClr val="C00000"/>
                  </a:solidFill>
                  <a:latin typeface="微软雅黑" panose="020B0503020204020204" pitchFamily="34" charset="-122"/>
                  <a:ea typeface="微软雅黑" panose="020B0503020204020204" pitchFamily="34" charset="-122"/>
                </a:rPr>
                <a:t>道德</a:t>
              </a:r>
            </a:p>
          </p:txBody>
        </p:sp>
      </p:grpSp>
      <p:sp>
        <p:nvSpPr>
          <p:cNvPr id="39" name="TextBox 32"/>
          <p:cNvSpPr txBox="1">
            <a:spLocks noChangeArrowheads="1"/>
          </p:cNvSpPr>
          <p:nvPr/>
        </p:nvSpPr>
        <p:spPr bwMode="auto">
          <a:xfrm>
            <a:off x="3830504" y="4263028"/>
            <a:ext cx="11184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r>
              <a:rPr lang="zh-CN" altLang="en-US" sz="2800" dirty="0" smtClean="0">
                <a:solidFill>
                  <a:schemeClr val="bg1"/>
                </a:solidFill>
                <a:latin typeface="微软雅黑" panose="020B0503020204020204" pitchFamily="34" charset="-122"/>
                <a:ea typeface="微软雅黑" panose="020B0503020204020204" pitchFamily="34" charset="-122"/>
              </a:rPr>
              <a:t>有</a:t>
            </a:r>
            <a:r>
              <a:rPr lang="zh-CN" altLang="en-US" sz="2000" dirty="0">
                <a:solidFill>
                  <a:schemeClr val="bg1"/>
                </a:solidFill>
                <a:latin typeface="微软雅黑" panose="020B0503020204020204" pitchFamily="34" charset="-122"/>
                <a:ea typeface="微软雅黑" panose="020B0503020204020204" pitchFamily="34" charset="-122"/>
              </a:rPr>
              <a:t>品行</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2873003" y="5062149"/>
            <a:ext cx="2057128" cy="47307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1" name="组合 30"/>
          <p:cNvGrpSpPr/>
          <p:nvPr/>
        </p:nvGrpSpPr>
        <p:grpSpPr bwMode="auto">
          <a:xfrm>
            <a:off x="2752427" y="5039816"/>
            <a:ext cx="1165643" cy="523220"/>
            <a:chOff x="3818733" y="2735631"/>
            <a:chExt cx="1239824" cy="580474"/>
          </a:xfrm>
        </p:grpSpPr>
        <p:sp>
          <p:nvSpPr>
            <p:cNvPr id="42" name="圆角矩形 3"/>
            <p:cNvSpPr/>
            <p:nvPr/>
          </p:nvSpPr>
          <p:spPr>
            <a:xfrm>
              <a:off x="3818733" y="2760406"/>
              <a:ext cx="1239824" cy="523082"/>
            </a:xfrm>
            <a:custGeom>
              <a:avLst/>
              <a:gdLst>
                <a:gd name="connsiteX0" fmla="*/ 288032 w 1224136"/>
                <a:gd name="connsiteY0" fmla="*/ 0 h 576064"/>
                <a:gd name="connsiteX1" fmla="*/ 1224136 w 1224136"/>
                <a:gd name="connsiteY1" fmla="*/ 0 h 576064"/>
                <a:gd name="connsiteX2" fmla="*/ 931059 w 1224136"/>
                <a:gd name="connsiteY2" fmla="*/ 564341 h 576064"/>
                <a:gd name="connsiteX3" fmla="*/ 288032 w 1224136"/>
                <a:gd name="connsiteY3" fmla="*/ 576064 h 576064"/>
                <a:gd name="connsiteX4" fmla="*/ 0 w 1224136"/>
                <a:gd name="connsiteY4" fmla="*/ 288032 h 576064"/>
                <a:gd name="connsiteX5" fmla="*/ 288032 w 1224136"/>
                <a:gd name="connsiteY5"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136" h="576064">
                  <a:moveTo>
                    <a:pt x="288032" y="0"/>
                  </a:moveTo>
                  <a:lnTo>
                    <a:pt x="1224136" y="0"/>
                  </a:lnTo>
                  <a:lnTo>
                    <a:pt x="931059" y="564341"/>
                  </a:lnTo>
                  <a:cubicBezTo>
                    <a:pt x="619024" y="564341"/>
                    <a:pt x="600067" y="576064"/>
                    <a:pt x="288032" y="576064"/>
                  </a:cubicBezTo>
                  <a:cubicBezTo>
                    <a:pt x="128956" y="576064"/>
                    <a:pt x="0" y="447108"/>
                    <a:pt x="0" y="288032"/>
                  </a:cubicBezTo>
                  <a:cubicBezTo>
                    <a:pt x="0" y="128956"/>
                    <a:pt x="128956" y="0"/>
                    <a:pt x="288032" y="0"/>
                  </a:cubicBezTo>
                  <a:close/>
                </a:path>
              </a:pathLst>
            </a:custGeom>
            <a:solidFill>
              <a:schemeClr val="bg1"/>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TextBox 32"/>
            <p:cNvSpPr txBox="1">
              <a:spLocks noChangeArrowheads="1"/>
            </p:cNvSpPr>
            <p:nvPr/>
          </p:nvSpPr>
          <p:spPr bwMode="auto">
            <a:xfrm>
              <a:off x="3818733" y="2735631"/>
              <a:ext cx="1189583" cy="580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r>
                <a:rPr lang="zh-CN" altLang="en-US" sz="2800" b="1" dirty="0" smtClean="0">
                  <a:solidFill>
                    <a:srgbClr val="C00000"/>
                  </a:solidFill>
                  <a:latin typeface="微软雅黑" panose="020B0503020204020204" pitchFamily="34" charset="-122"/>
                  <a:ea typeface="微软雅黑" panose="020B0503020204020204" pitchFamily="34" charset="-122"/>
                </a:rPr>
                <a:t>讲</a:t>
              </a:r>
              <a:r>
                <a:rPr lang="zh-CN" altLang="en-US" sz="2000" dirty="0">
                  <a:solidFill>
                    <a:srgbClr val="C00000"/>
                  </a:solidFill>
                  <a:latin typeface="微软雅黑" panose="020B0503020204020204" pitchFamily="34" charset="-122"/>
                  <a:ea typeface="微软雅黑" panose="020B0503020204020204" pitchFamily="34" charset="-122"/>
                </a:rPr>
                <a:t>奉献</a:t>
              </a:r>
            </a:p>
          </p:txBody>
        </p:sp>
      </p:grpSp>
      <p:sp>
        <p:nvSpPr>
          <p:cNvPr id="44" name="TextBox 32"/>
          <p:cNvSpPr txBox="1">
            <a:spLocks noChangeArrowheads="1"/>
          </p:cNvSpPr>
          <p:nvPr/>
        </p:nvSpPr>
        <p:spPr bwMode="auto">
          <a:xfrm>
            <a:off x="3830504" y="5046566"/>
            <a:ext cx="11184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r>
              <a:rPr lang="zh-CN" altLang="en-US" sz="2800" dirty="0" smtClean="0">
                <a:solidFill>
                  <a:schemeClr val="bg1"/>
                </a:solidFill>
                <a:latin typeface="微软雅黑" panose="020B0503020204020204" pitchFamily="34" charset="-122"/>
                <a:ea typeface="微软雅黑" panose="020B0503020204020204" pitchFamily="34" charset="-122"/>
              </a:rPr>
              <a:t>有</a:t>
            </a:r>
            <a:r>
              <a:rPr lang="zh-CN" altLang="en-US" sz="2000" dirty="0">
                <a:solidFill>
                  <a:schemeClr val="bg1"/>
                </a:solidFill>
                <a:latin typeface="微软雅黑" panose="020B0503020204020204" pitchFamily="34" charset="-122"/>
                <a:ea typeface="微软雅黑" panose="020B0503020204020204" pitchFamily="34" charset="-122"/>
              </a:rPr>
              <a:t>作为</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6919650" y="2580962"/>
            <a:ext cx="4075415" cy="464349"/>
            <a:chOff x="3707904" y="2926466"/>
            <a:chExt cx="3560323" cy="288032"/>
          </a:xfrm>
        </p:grpSpPr>
        <p:sp>
          <p:nvSpPr>
            <p:cNvPr id="46" name="矩形 45"/>
            <p:cNvSpPr/>
            <p:nvPr/>
          </p:nvSpPr>
          <p:spPr>
            <a:xfrm>
              <a:off x="3851920" y="2926466"/>
              <a:ext cx="3416307"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引导</a:t>
              </a:r>
              <a:r>
                <a:rPr lang="zh-CN" altLang="en-US" sz="1600" dirty="0">
                  <a:solidFill>
                    <a:schemeClr val="tx1"/>
                  </a:solidFill>
                  <a:latin typeface="微软雅黑" panose="020B0503020204020204" pitchFamily="34" charset="-122"/>
                  <a:ea typeface="微软雅黑" panose="020B0503020204020204" pitchFamily="34" charset="-122"/>
                </a:rPr>
                <a:t>党员强化政治意识，保持政治本色</a:t>
              </a:r>
            </a:p>
          </p:txBody>
        </p:sp>
        <p:sp>
          <p:nvSpPr>
            <p:cNvPr id="47" name="矩形 46"/>
            <p:cNvSpPr/>
            <p:nvPr/>
          </p:nvSpPr>
          <p:spPr>
            <a:xfrm>
              <a:off x="3707904" y="2998474"/>
              <a:ext cx="144016" cy="144016"/>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6919649" y="3179278"/>
            <a:ext cx="3878060" cy="464349"/>
            <a:chOff x="3707904" y="3287837"/>
            <a:chExt cx="3387912" cy="288032"/>
          </a:xfrm>
        </p:grpSpPr>
        <p:sp>
          <p:nvSpPr>
            <p:cNvPr id="49" name="矩形 48"/>
            <p:cNvSpPr/>
            <p:nvPr/>
          </p:nvSpPr>
          <p:spPr>
            <a:xfrm>
              <a:off x="3851921" y="3287837"/>
              <a:ext cx="3243895"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向</a:t>
              </a:r>
              <a:r>
                <a:rPr lang="zh-CN" altLang="en-US" sz="1600" dirty="0">
                  <a:solidFill>
                    <a:schemeClr val="tx1"/>
                  </a:solidFill>
                  <a:latin typeface="微软雅黑" panose="020B0503020204020204" pitchFamily="34" charset="-122"/>
                  <a:ea typeface="微软雅黑" panose="020B0503020204020204" pitchFamily="34" charset="-122"/>
                </a:rPr>
                <a:t>党中央看齐，向党的理论和路线方针政策看齐，做政治上的明白人</a:t>
              </a:r>
            </a:p>
          </p:txBody>
        </p:sp>
        <p:sp>
          <p:nvSpPr>
            <p:cNvPr id="50" name="矩形 49"/>
            <p:cNvSpPr/>
            <p:nvPr/>
          </p:nvSpPr>
          <p:spPr>
            <a:xfrm>
              <a:off x="3707904" y="3291830"/>
              <a:ext cx="144016" cy="144016"/>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6919649" y="3676577"/>
            <a:ext cx="5894479" cy="464349"/>
            <a:chOff x="3707904" y="3649208"/>
            <a:chExt cx="5149475" cy="288032"/>
          </a:xfrm>
        </p:grpSpPr>
        <p:sp>
          <p:nvSpPr>
            <p:cNvPr id="52" name="矩形 51"/>
            <p:cNvSpPr/>
            <p:nvPr/>
          </p:nvSpPr>
          <p:spPr>
            <a:xfrm>
              <a:off x="3851920" y="3649208"/>
              <a:ext cx="5005459"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密切</a:t>
              </a:r>
              <a:r>
                <a:rPr lang="zh-CN" altLang="en-US" sz="1600" dirty="0">
                  <a:solidFill>
                    <a:schemeClr val="tx1"/>
                  </a:solidFill>
                  <a:latin typeface="微软雅黑" panose="020B0503020204020204" pitchFamily="34" charset="-122"/>
                  <a:ea typeface="微软雅黑" panose="020B0503020204020204" pitchFamily="34" charset="-122"/>
                </a:rPr>
                <a:t>联系群众，全心全意为人民服务</a:t>
              </a:r>
            </a:p>
          </p:txBody>
        </p:sp>
        <p:sp>
          <p:nvSpPr>
            <p:cNvPr id="53" name="矩形 52"/>
            <p:cNvSpPr/>
            <p:nvPr/>
          </p:nvSpPr>
          <p:spPr>
            <a:xfrm>
              <a:off x="3707904" y="3729202"/>
              <a:ext cx="144016" cy="144016"/>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6919648" y="5016046"/>
            <a:ext cx="4075416" cy="512418"/>
            <a:chOff x="3707904" y="4271456"/>
            <a:chExt cx="3560326" cy="317849"/>
          </a:xfrm>
        </p:grpSpPr>
        <p:sp>
          <p:nvSpPr>
            <p:cNvPr id="55" name="矩形 54"/>
            <p:cNvSpPr/>
            <p:nvPr/>
          </p:nvSpPr>
          <p:spPr>
            <a:xfrm>
              <a:off x="3851920" y="4301273"/>
              <a:ext cx="3416310"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dirty="0" smtClean="0">
                  <a:solidFill>
                    <a:schemeClr val="tx1"/>
                  </a:solidFill>
                  <a:latin typeface="微软雅黑" panose="020B0503020204020204" pitchFamily="34" charset="-122"/>
                  <a:ea typeface="微软雅黑" panose="020B0503020204020204" pitchFamily="34" charset="-122"/>
                </a:rPr>
                <a:t>保持</a:t>
              </a:r>
              <a:r>
                <a:rPr lang="zh-CN" altLang="en-US" sz="1600" dirty="0">
                  <a:solidFill>
                    <a:schemeClr val="tx1"/>
                  </a:solidFill>
                  <a:latin typeface="微软雅黑" panose="020B0503020204020204" pitchFamily="34" charset="-122"/>
                  <a:ea typeface="微软雅黑" panose="020B0503020204020204" pitchFamily="34" charset="-122"/>
                </a:rPr>
                <a:t>干事创业、开拓进取的精气神，平常时候看得出来，关键时刻冲得上去</a:t>
              </a:r>
            </a:p>
          </p:txBody>
        </p:sp>
        <p:sp>
          <p:nvSpPr>
            <p:cNvPr id="56" name="矩形 55"/>
            <p:cNvSpPr/>
            <p:nvPr/>
          </p:nvSpPr>
          <p:spPr>
            <a:xfrm>
              <a:off x="3707904" y="4271456"/>
              <a:ext cx="144016" cy="144016"/>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6926793" y="4298576"/>
            <a:ext cx="3939011" cy="512418"/>
            <a:chOff x="3707904" y="4271456"/>
            <a:chExt cx="3441161" cy="317849"/>
          </a:xfrm>
        </p:grpSpPr>
        <p:sp>
          <p:nvSpPr>
            <p:cNvPr id="58" name="矩形 57"/>
            <p:cNvSpPr/>
            <p:nvPr/>
          </p:nvSpPr>
          <p:spPr>
            <a:xfrm>
              <a:off x="3851920" y="4301273"/>
              <a:ext cx="3297145"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加强党性锻炼和道德修养</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心存敬畏</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手握戒尺</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廉洁从政</a:t>
              </a:r>
              <a:r>
                <a:rPr lang="en-US" altLang="zh-CN" sz="1600" dirty="0" smtClean="0">
                  <a:solidFill>
                    <a:schemeClr val="tx1"/>
                  </a:solidFill>
                  <a:latin typeface="微软雅黑" panose="020B0503020204020204" pitchFamily="34" charset="-122"/>
                  <a:ea typeface="微软雅黑" panose="020B0503020204020204" pitchFamily="34" charset="-122"/>
                </a:rPr>
                <a:t>,</a:t>
              </a:r>
              <a:r>
                <a:rPr lang="zh-CN" altLang="en-US" sz="1600" dirty="0" smtClean="0">
                  <a:solidFill>
                    <a:schemeClr val="tx1"/>
                  </a:solidFill>
                  <a:latin typeface="微软雅黑" panose="020B0503020204020204" pitchFamily="34" charset="-122"/>
                  <a:ea typeface="微软雅黑" panose="020B0503020204020204" pitchFamily="34" charset="-122"/>
                </a:rPr>
                <a:t>从严治家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9" name="矩形 58"/>
            <p:cNvSpPr/>
            <p:nvPr/>
          </p:nvSpPr>
          <p:spPr>
            <a:xfrm>
              <a:off x="3707904" y="4271456"/>
              <a:ext cx="144016" cy="144016"/>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grpSp>
      <p:sp>
        <p:nvSpPr>
          <p:cNvPr id="60" name="矩形 59"/>
          <p:cNvSpPr/>
          <p:nvPr/>
        </p:nvSpPr>
        <p:spPr>
          <a:xfrm>
            <a:off x="5384748" y="3417890"/>
            <a:ext cx="1273153" cy="1297267"/>
          </a:xfrm>
          <a:prstGeom prst="rect">
            <a:avLst/>
          </a:prstGeom>
          <a:no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C00000"/>
                </a:solidFill>
                <a:latin typeface="微软雅黑" panose="020B0503020204020204" pitchFamily="34" charset="-122"/>
                <a:ea typeface="微软雅黑" panose="020B0503020204020204" pitchFamily="34" charset="-122"/>
              </a:rPr>
              <a:t>五个方面</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899"/>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500" fill="hold"/>
                                            <p:tgtEl>
                                              <p:spTgt spid="24"/>
                                            </p:tgtEl>
                                            <p:attrNameLst>
                                              <p:attrName>ppt_w</p:attrName>
                                            </p:attrNameLst>
                                          </p:cBhvr>
                                          <p:tavLst>
                                            <p:tav tm="0">
                                              <p:val>
                                                <p:fltVal val="0"/>
                                              </p:val>
                                            </p:tav>
                                            <p:tav tm="100000">
                                              <p:val>
                                                <p:strVal val="#ppt_w"/>
                                              </p:val>
                                            </p:tav>
                                          </p:tavLst>
                                        </p:anim>
                                        <p:anim calcmode="lin" valueType="num">
                                          <p:cBhvr>
                                            <p:cTn id="17" dur="1500" fill="hold"/>
                                            <p:tgtEl>
                                              <p:spTgt spid="24"/>
                                            </p:tgtEl>
                                            <p:attrNameLst>
                                              <p:attrName>ppt_h</p:attrName>
                                            </p:attrNameLst>
                                          </p:cBhvr>
                                          <p:tavLst>
                                            <p:tav tm="0">
                                              <p:val>
                                                <p:fltVal val="0"/>
                                              </p:val>
                                            </p:tav>
                                            <p:tav tm="100000">
                                              <p:val>
                                                <p:strVal val="#ppt_h"/>
                                              </p:val>
                                            </p:tav>
                                          </p:tavLst>
                                        </p:anim>
                                        <p:anim calcmode="lin" valueType="num">
                                          <p:cBhvr>
                                            <p:cTn id="18" dur="1500" fill="hold"/>
                                            <p:tgtEl>
                                              <p:spTgt spid="24"/>
                                            </p:tgtEl>
                                            <p:attrNameLst>
                                              <p:attrName>style.rotation</p:attrName>
                                            </p:attrNameLst>
                                          </p:cBhvr>
                                          <p:tavLst>
                                            <p:tav tm="0">
                                              <p:val>
                                                <p:fltVal val="90"/>
                                              </p:val>
                                            </p:tav>
                                            <p:tav tm="100000">
                                              <p:val>
                                                <p:fltVal val="0"/>
                                              </p:val>
                                            </p:tav>
                                          </p:tavLst>
                                        </p:anim>
                                        <p:animEffect transition="in" filter="fade">
                                          <p:cBhvr>
                                            <p:cTn id="19" dur="1500"/>
                                            <p:tgtEl>
                                              <p:spTgt spid="24"/>
                                            </p:tgtEl>
                                          </p:cBhvr>
                                        </p:animEffect>
                                      </p:childTnLst>
                                    </p:cTn>
                                  </p:par>
                                </p:childTnLst>
                              </p:cTn>
                            </p:par>
                            <p:par>
                              <p:cTn id="20" fill="hold">
                                <p:stCondLst>
                                  <p:cond delay="3399"/>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800"/>
                                            <p:tgtEl>
                                              <p:spTgt spid="25"/>
                                            </p:tgtEl>
                                          </p:cBhvr>
                                        </p:animEffect>
                                      </p:childTnLst>
                                    </p:cTn>
                                  </p:par>
                                </p:childTnLst>
                              </p:cTn>
                            </p:par>
                            <p:par>
                              <p:cTn id="24" fill="hold">
                                <p:stCondLst>
                                  <p:cond delay="4399"/>
                                </p:stCondLst>
                                <p:childTnLst>
                                  <p:par>
                                    <p:cTn id="25" presetID="22" presetClass="entr" presetSubtype="8"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800"/>
                                            <p:tgtEl>
                                              <p:spTgt spid="26"/>
                                            </p:tgtEl>
                                          </p:cBhvr>
                                        </p:animEffect>
                                      </p:childTnLst>
                                    </p:cTn>
                                  </p:par>
                                </p:childTnLst>
                              </p:cTn>
                            </p:par>
                            <p:par>
                              <p:cTn id="28" fill="hold">
                                <p:stCondLst>
                                  <p:cond delay="5399"/>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800"/>
                                            <p:tgtEl>
                                              <p:spTgt spid="29"/>
                                            </p:tgtEl>
                                          </p:cBhvr>
                                        </p:animEffect>
                                      </p:childTnLst>
                                    </p:cTn>
                                  </p:par>
                                </p:childTnLst>
                              </p:cTn>
                            </p:par>
                            <p:par>
                              <p:cTn id="32" fill="hold">
                                <p:stCondLst>
                                  <p:cond delay="6399"/>
                                </p:stCondLst>
                                <p:childTnLst>
                                  <p:par>
                                    <p:cTn id="33" presetID="22" presetClass="entr" presetSubtype="8"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800"/>
                                            <p:tgtEl>
                                              <p:spTgt spid="30"/>
                                            </p:tgtEl>
                                          </p:cBhvr>
                                        </p:animEffect>
                                      </p:childTnLst>
                                    </p:cTn>
                                  </p:par>
                                </p:childTnLst>
                              </p:cTn>
                            </p:par>
                            <p:par>
                              <p:cTn id="36" fill="hold">
                                <p:stCondLst>
                                  <p:cond delay="7399"/>
                                </p:stCondLst>
                                <p:childTnLst>
                                  <p:par>
                                    <p:cTn id="37" presetID="22" presetClass="entr" presetSubtype="8"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800"/>
                                            <p:tgtEl>
                                              <p:spTgt spid="31"/>
                                            </p:tgtEl>
                                          </p:cBhvr>
                                        </p:animEffect>
                                      </p:childTnLst>
                                    </p:cTn>
                                  </p:par>
                                </p:childTnLst>
                              </p:cTn>
                            </p:par>
                            <p:par>
                              <p:cTn id="40" fill="hold">
                                <p:stCondLst>
                                  <p:cond delay="8399"/>
                                </p:stCondLst>
                                <p:childTnLst>
                                  <p:par>
                                    <p:cTn id="41" presetID="2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800"/>
                                            <p:tgtEl>
                                              <p:spTgt spid="34"/>
                                            </p:tgtEl>
                                          </p:cBhvr>
                                        </p:animEffect>
                                      </p:childTnLst>
                                    </p:cTn>
                                  </p:par>
                                </p:childTnLst>
                              </p:cTn>
                            </p:par>
                            <p:par>
                              <p:cTn id="44" fill="hold">
                                <p:stCondLst>
                                  <p:cond delay="9399"/>
                                </p:stCondLst>
                                <p:childTnLst>
                                  <p:par>
                                    <p:cTn id="45" presetID="2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800"/>
                                            <p:tgtEl>
                                              <p:spTgt spid="35"/>
                                            </p:tgtEl>
                                          </p:cBhvr>
                                        </p:animEffect>
                                      </p:childTnLst>
                                    </p:cTn>
                                  </p:par>
                                </p:childTnLst>
                              </p:cTn>
                            </p:par>
                            <p:par>
                              <p:cTn id="48" fill="hold">
                                <p:stCondLst>
                                  <p:cond delay="10399"/>
                                </p:stCondLst>
                                <p:childTnLst>
                                  <p:par>
                                    <p:cTn id="49" presetID="22" presetClass="entr" presetSubtype="8"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800"/>
                                            <p:tgtEl>
                                              <p:spTgt spid="36"/>
                                            </p:tgtEl>
                                          </p:cBhvr>
                                        </p:animEffect>
                                      </p:childTnLst>
                                    </p:cTn>
                                  </p:par>
                                </p:childTnLst>
                              </p:cTn>
                            </p:par>
                            <p:par>
                              <p:cTn id="52" fill="hold">
                                <p:stCondLst>
                                  <p:cond delay="11399"/>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800"/>
                                            <p:tgtEl>
                                              <p:spTgt spid="39"/>
                                            </p:tgtEl>
                                          </p:cBhvr>
                                        </p:animEffect>
                                      </p:childTnLst>
                                    </p:cTn>
                                  </p:par>
                                </p:childTnLst>
                              </p:cTn>
                            </p:par>
                            <p:par>
                              <p:cTn id="56" fill="hold">
                                <p:stCondLst>
                                  <p:cond delay="12399"/>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800"/>
                                            <p:tgtEl>
                                              <p:spTgt spid="40"/>
                                            </p:tgtEl>
                                          </p:cBhvr>
                                        </p:animEffect>
                                      </p:childTnLst>
                                    </p:cTn>
                                  </p:par>
                                </p:childTnLst>
                              </p:cTn>
                            </p:par>
                            <p:par>
                              <p:cTn id="60" fill="hold">
                                <p:stCondLst>
                                  <p:cond delay="13399"/>
                                </p:stCondLst>
                                <p:childTnLst>
                                  <p:par>
                                    <p:cTn id="61" presetID="22" presetClass="entr" presetSubtype="8"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800"/>
                                            <p:tgtEl>
                                              <p:spTgt spid="41"/>
                                            </p:tgtEl>
                                          </p:cBhvr>
                                        </p:animEffect>
                                      </p:childTnLst>
                                    </p:cTn>
                                  </p:par>
                                </p:childTnLst>
                              </p:cTn>
                            </p:par>
                            <p:par>
                              <p:cTn id="64" fill="hold">
                                <p:stCondLst>
                                  <p:cond delay="14399"/>
                                </p:stCondLst>
                                <p:childTnLst>
                                  <p:par>
                                    <p:cTn id="65" presetID="22" presetClass="entr" presetSubtype="8"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800"/>
                                            <p:tgtEl>
                                              <p:spTgt spid="44"/>
                                            </p:tgtEl>
                                          </p:cBhvr>
                                        </p:animEffect>
                                      </p:childTnLst>
                                    </p:cTn>
                                  </p:par>
                                </p:childTnLst>
                              </p:cTn>
                            </p:par>
                            <p:par>
                              <p:cTn id="68" fill="hold">
                                <p:stCondLst>
                                  <p:cond delay="15399"/>
                                </p:stCondLst>
                                <p:childTnLst>
                                  <p:par>
                                    <p:cTn id="69" presetID="2" presetClass="entr" presetSubtype="4" fill="hold" nodeType="afterEffect" p14:presetBounceEnd="31000">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14:bounceEnd="31000">
                                          <p:cBhvr additive="base">
                                            <p:cTn id="71" dur="1250" fill="hold"/>
                                            <p:tgtEl>
                                              <p:spTgt spid="45"/>
                                            </p:tgtEl>
                                            <p:attrNameLst>
                                              <p:attrName>ppt_x</p:attrName>
                                            </p:attrNameLst>
                                          </p:cBhvr>
                                          <p:tavLst>
                                            <p:tav tm="0">
                                              <p:val>
                                                <p:strVal val="#ppt_x"/>
                                              </p:val>
                                            </p:tav>
                                            <p:tav tm="100000">
                                              <p:val>
                                                <p:strVal val="#ppt_x"/>
                                              </p:val>
                                            </p:tav>
                                          </p:tavLst>
                                        </p:anim>
                                        <p:anim calcmode="lin" valueType="num" p14:bounceEnd="31000">
                                          <p:cBhvr additive="base">
                                            <p:cTn id="72" dur="125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14:presetBounceEnd="41000">
                                      <p:stCondLst>
                                        <p:cond delay="450"/>
                                      </p:stCondLst>
                                      <p:childTnLst>
                                        <p:set>
                                          <p:cBhvr>
                                            <p:cTn id="74" dur="1" fill="hold">
                                              <p:stCondLst>
                                                <p:cond delay="0"/>
                                              </p:stCondLst>
                                            </p:cTn>
                                            <p:tgtEl>
                                              <p:spTgt spid="48"/>
                                            </p:tgtEl>
                                            <p:attrNameLst>
                                              <p:attrName>style.visibility</p:attrName>
                                            </p:attrNameLst>
                                          </p:cBhvr>
                                          <p:to>
                                            <p:strVal val="visible"/>
                                          </p:to>
                                        </p:set>
                                        <p:anim calcmode="lin" valueType="num" p14:bounceEnd="41000">
                                          <p:cBhvr additive="base">
                                            <p:cTn id="75" dur="1250" fill="hold"/>
                                            <p:tgtEl>
                                              <p:spTgt spid="48"/>
                                            </p:tgtEl>
                                            <p:attrNameLst>
                                              <p:attrName>ppt_x</p:attrName>
                                            </p:attrNameLst>
                                          </p:cBhvr>
                                          <p:tavLst>
                                            <p:tav tm="0">
                                              <p:val>
                                                <p:strVal val="#ppt_x"/>
                                              </p:val>
                                            </p:tav>
                                            <p:tav tm="100000">
                                              <p:val>
                                                <p:strVal val="#ppt_x"/>
                                              </p:val>
                                            </p:tav>
                                          </p:tavLst>
                                        </p:anim>
                                        <p:anim calcmode="lin" valueType="num" p14:bounceEnd="41000">
                                          <p:cBhvr additive="base">
                                            <p:cTn id="76" dur="1250" fill="hold"/>
                                            <p:tgtEl>
                                              <p:spTgt spid="4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14:presetBounceEnd="38000">
                                      <p:stCondLst>
                                        <p:cond delay="900"/>
                                      </p:stCondLst>
                                      <p:childTnLst>
                                        <p:set>
                                          <p:cBhvr>
                                            <p:cTn id="78" dur="1" fill="hold">
                                              <p:stCondLst>
                                                <p:cond delay="0"/>
                                              </p:stCondLst>
                                            </p:cTn>
                                            <p:tgtEl>
                                              <p:spTgt spid="51"/>
                                            </p:tgtEl>
                                            <p:attrNameLst>
                                              <p:attrName>style.visibility</p:attrName>
                                            </p:attrNameLst>
                                          </p:cBhvr>
                                          <p:to>
                                            <p:strVal val="visible"/>
                                          </p:to>
                                        </p:set>
                                        <p:anim calcmode="lin" valueType="num" p14:bounceEnd="38000">
                                          <p:cBhvr additive="base">
                                            <p:cTn id="79" dur="1250" fill="hold"/>
                                            <p:tgtEl>
                                              <p:spTgt spid="51"/>
                                            </p:tgtEl>
                                            <p:attrNameLst>
                                              <p:attrName>ppt_x</p:attrName>
                                            </p:attrNameLst>
                                          </p:cBhvr>
                                          <p:tavLst>
                                            <p:tav tm="0">
                                              <p:val>
                                                <p:strVal val="#ppt_x"/>
                                              </p:val>
                                            </p:tav>
                                            <p:tav tm="100000">
                                              <p:val>
                                                <p:strVal val="#ppt_x"/>
                                              </p:val>
                                            </p:tav>
                                          </p:tavLst>
                                        </p:anim>
                                        <p:anim calcmode="lin" valueType="num" p14:bounceEnd="38000">
                                          <p:cBhvr additive="base">
                                            <p:cTn id="80" dur="125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14:presetBounceEnd="33000">
                                      <p:stCondLst>
                                        <p:cond delay="1350"/>
                                      </p:stCondLst>
                                      <p:childTnLst>
                                        <p:set>
                                          <p:cBhvr>
                                            <p:cTn id="82" dur="1" fill="hold">
                                              <p:stCondLst>
                                                <p:cond delay="0"/>
                                              </p:stCondLst>
                                            </p:cTn>
                                            <p:tgtEl>
                                              <p:spTgt spid="57"/>
                                            </p:tgtEl>
                                            <p:attrNameLst>
                                              <p:attrName>style.visibility</p:attrName>
                                            </p:attrNameLst>
                                          </p:cBhvr>
                                          <p:to>
                                            <p:strVal val="visible"/>
                                          </p:to>
                                        </p:set>
                                        <p:anim calcmode="lin" valueType="num" p14:bounceEnd="33000">
                                          <p:cBhvr additive="base">
                                            <p:cTn id="83" dur="1250" fill="hold"/>
                                            <p:tgtEl>
                                              <p:spTgt spid="57"/>
                                            </p:tgtEl>
                                            <p:attrNameLst>
                                              <p:attrName>ppt_x</p:attrName>
                                            </p:attrNameLst>
                                          </p:cBhvr>
                                          <p:tavLst>
                                            <p:tav tm="0">
                                              <p:val>
                                                <p:strVal val="#ppt_x"/>
                                              </p:val>
                                            </p:tav>
                                            <p:tav tm="100000">
                                              <p:val>
                                                <p:strVal val="#ppt_x"/>
                                              </p:val>
                                            </p:tav>
                                          </p:tavLst>
                                        </p:anim>
                                        <p:anim calcmode="lin" valueType="num" p14:bounceEnd="33000">
                                          <p:cBhvr additive="base">
                                            <p:cTn id="84" dur="1250" fill="hold"/>
                                            <p:tgtEl>
                                              <p:spTgt spid="5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14:presetBounceEnd="31000">
                                      <p:stCondLst>
                                        <p:cond delay="1800"/>
                                      </p:stCondLst>
                                      <p:childTnLst>
                                        <p:set>
                                          <p:cBhvr>
                                            <p:cTn id="86" dur="1" fill="hold">
                                              <p:stCondLst>
                                                <p:cond delay="0"/>
                                              </p:stCondLst>
                                            </p:cTn>
                                            <p:tgtEl>
                                              <p:spTgt spid="54"/>
                                            </p:tgtEl>
                                            <p:attrNameLst>
                                              <p:attrName>style.visibility</p:attrName>
                                            </p:attrNameLst>
                                          </p:cBhvr>
                                          <p:to>
                                            <p:strVal val="visible"/>
                                          </p:to>
                                        </p:set>
                                        <p:anim calcmode="lin" valueType="num" p14:bounceEnd="31000">
                                          <p:cBhvr additive="base">
                                            <p:cTn id="87" dur="1250" fill="hold"/>
                                            <p:tgtEl>
                                              <p:spTgt spid="54"/>
                                            </p:tgtEl>
                                            <p:attrNameLst>
                                              <p:attrName>ppt_x</p:attrName>
                                            </p:attrNameLst>
                                          </p:cBhvr>
                                          <p:tavLst>
                                            <p:tav tm="0">
                                              <p:val>
                                                <p:strVal val="#ppt_x"/>
                                              </p:val>
                                            </p:tav>
                                            <p:tav tm="100000">
                                              <p:val>
                                                <p:strVal val="#ppt_x"/>
                                              </p:val>
                                            </p:tav>
                                          </p:tavLst>
                                        </p:anim>
                                        <p:anim calcmode="lin" valueType="num" p14:bounceEnd="31000">
                                          <p:cBhvr additive="base">
                                            <p:cTn id="88" dur="1250" fill="hold"/>
                                            <p:tgtEl>
                                              <p:spTgt spid="54"/>
                                            </p:tgtEl>
                                            <p:attrNameLst>
                                              <p:attrName>ppt_y</p:attrName>
                                            </p:attrNameLst>
                                          </p:cBhvr>
                                          <p:tavLst>
                                            <p:tav tm="0">
                                              <p:val>
                                                <p:strVal val="1+#ppt_h/2"/>
                                              </p:val>
                                            </p:tav>
                                            <p:tav tm="100000">
                                              <p:val>
                                                <p:strVal val="#ppt_y"/>
                                              </p:val>
                                            </p:tav>
                                          </p:tavLst>
                                        </p:anim>
                                      </p:childTnLst>
                                    </p:cTn>
                                  </p:par>
                                </p:childTnLst>
                              </p:cTn>
                            </p:par>
                            <p:par>
                              <p:cTn id="89" fill="hold">
                                <p:stCondLst>
                                  <p:cond delay="16899"/>
                                </p:stCondLst>
                                <p:childTnLst>
                                  <p:par>
                                    <p:cTn id="90" presetID="31" presetClass="entr" presetSubtype="0" fill="hold" grpId="0" nodeType="afterEffect">
                                      <p:stCondLst>
                                        <p:cond delay="0"/>
                                      </p:stCondLst>
                                      <p:childTnLst>
                                        <p:set>
                                          <p:cBhvr>
                                            <p:cTn id="91" dur="1" fill="hold">
                                              <p:stCondLst>
                                                <p:cond delay="0"/>
                                              </p:stCondLst>
                                            </p:cTn>
                                            <p:tgtEl>
                                              <p:spTgt spid="60"/>
                                            </p:tgtEl>
                                            <p:attrNameLst>
                                              <p:attrName>style.visibility</p:attrName>
                                            </p:attrNameLst>
                                          </p:cBhvr>
                                          <p:to>
                                            <p:strVal val="visible"/>
                                          </p:to>
                                        </p:set>
                                        <p:anim calcmode="lin" valueType="num">
                                          <p:cBhvr>
                                            <p:cTn id="92" dur="1500" fill="hold"/>
                                            <p:tgtEl>
                                              <p:spTgt spid="60"/>
                                            </p:tgtEl>
                                            <p:attrNameLst>
                                              <p:attrName>ppt_w</p:attrName>
                                            </p:attrNameLst>
                                          </p:cBhvr>
                                          <p:tavLst>
                                            <p:tav tm="0">
                                              <p:val>
                                                <p:fltVal val="0"/>
                                              </p:val>
                                            </p:tav>
                                            <p:tav tm="100000">
                                              <p:val>
                                                <p:strVal val="#ppt_w"/>
                                              </p:val>
                                            </p:tav>
                                          </p:tavLst>
                                        </p:anim>
                                        <p:anim calcmode="lin" valueType="num">
                                          <p:cBhvr>
                                            <p:cTn id="93" dur="1500" fill="hold"/>
                                            <p:tgtEl>
                                              <p:spTgt spid="60"/>
                                            </p:tgtEl>
                                            <p:attrNameLst>
                                              <p:attrName>ppt_h</p:attrName>
                                            </p:attrNameLst>
                                          </p:cBhvr>
                                          <p:tavLst>
                                            <p:tav tm="0">
                                              <p:val>
                                                <p:fltVal val="0"/>
                                              </p:val>
                                            </p:tav>
                                            <p:tav tm="100000">
                                              <p:val>
                                                <p:strVal val="#ppt_h"/>
                                              </p:val>
                                            </p:tav>
                                          </p:tavLst>
                                        </p:anim>
                                        <p:anim calcmode="lin" valueType="num">
                                          <p:cBhvr>
                                            <p:cTn id="94" dur="1500" fill="hold"/>
                                            <p:tgtEl>
                                              <p:spTgt spid="60"/>
                                            </p:tgtEl>
                                            <p:attrNameLst>
                                              <p:attrName>style.rotation</p:attrName>
                                            </p:attrNameLst>
                                          </p:cBhvr>
                                          <p:tavLst>
                                            <p:tav tm="0">
                                              <p:val>
                                                <p:fltVal val="90"/>
                                              </p:val>
                                            </p:tav>
                                            <p:tav tm="100000">
                                              <p:val>
                                                <p:fltVal val="0"/>
                                              </p:val>
                                            </p:tav>
                                          </p:tavLst>
                                        </p:anim>
                                        <p:animEffect transition="in" filter="fade">
                                          <p:cBhvr>
                                            <p:cTn id="95" dur="1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 grpId="0" animBg="1"/>
          <p:bldP spid="25" grpId="0" animBg="1"/>
          <p:bldP spid="29" grpId="0"/>
          <p:bldP spid="30" grpId="0" animBg="1"/>
          <p:bldP spid="34" grpId="0"/>
          <p:bldP spid="35" grpId="0" animBg="1"/>
          <p:bldP spid="39" grpId="0"/>
          <p:bldP spid="40" grpId="0" animBg="1"/>
          <p:bldP spid="44" grpId="0"/>
          <p:bldP spid="6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899"/>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500" fill="hold"/>
                                            <p:tgtEl>
                                              <p:spTgt spid="24"/>
                                            </p:tgtEl>
                                            <p:attrNameLst>
                                              <p:attrName>ppt_w</p:attrName>
                                            </p:attrNameLst>
                                          </p:cBhvr>
                                          <p:tavLst>
                                            <p:tav tm="0">
                                              <p:val>
                                                <p:fltVal val="0"/>
                                              </p:val>
                                            </p:tav>
                                            <p:tav tm="100000">
                                              <p:val>
                                                <p:strVal val="#ppt_w"/>
                                              </p:val>
                                            </p:tav>
                                          </p:tavLst>
                                        </p:anim>
                                        <p:anim calcmode="lin" valueType="num">
                                          <p:cBhvr>
                                            <p:cTn id="17" dur="1500" fill="hold"/>
                                            <p:tgtEl>
                                              <p:spTgt spid="24"/>
                                            </p:tgtEl>
                                            <p:attrNameLst>
                                              <p:attrName>ppt_h</p:attrName>
                                            </p:attrNameLst>
                                          </p:cBhvr>
                                          <p:tavLst>
                                            <p:tav tm="0">
                                              <p:val>
                                                <p:fltVal val="0"/>
                                              </p:val>
                                            </p:tav>
                                            <p:tav tm="100000">
                                              <p:val>
                                                <p:strVal val="#ppt_h"/>
                                              </p:val>
                                            </p:tav>
                                          </p:tavLst>
                                        </p:anim>
                                        <p:anim calcmode="lin" valueType="num">
                                          <p:cBhvr>
                                            <p:cTn id="18" dur="1500" fill="hold"/>
                                            <p:tgtEl>
                                              <p:spTgt spid="24"/>
                                            </p:tgtEl>
                                            <p:attrNameLst>
                                              <p:attrName>style.rotation</p:attrName>
                                            </p:attrNameLst>
                                          </p:cBhvr>
                                          <p:tavLst>
                                            <p:tav tm="0">
                                              <p:val>
                                                <p:fltVal val="90"/>
                                              </p:val>
                                            </p:tav>
                                            <p:tav tm="100000">
                                              <p:val>
                                                <p:fltVal val="0"/>
                                              </p:val>
                                            </p:tav>
                                          </p:tavLst>
                                        </p:anim>
                                        <p:animEffect transition="in" filter="fade">
                                          <p:cBhvr>
                                            <p:cTn id="19" dur="1500"/>
                                            <p:tgtEl>
                                              <p:spTgt spid="24"/>
                                            </p:tgtEl>
                                          </p:cBhvr>
                                        </p:animEffect>
                                      </p:childTnLst>
                                    </p:cTn>
                                  </p:par>
                                </p:childTnLst>
                              </p:cTn>
                            </p:par>
                            <p:par>
                              <p:cTn id="20" fill="hold">
                                <p:stCondLst>
                                  <p:cond delay="3399"/>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800"/>
                                            <p:tgtEl>
                                              <p:spTgt spid="25"/>
                                            </p:tgtEl>
                                          </p:cBhvr>
                                        </p:animEffect>
                                      </p:childTnLst>
                                    </p:cTn>
                                  </p:par>
                                </p:childTnLst>
                              </p:cTn>
                            </p:par>
                            <p:par>
                              <p:cTn id="24" fill="hold">
                                <p:stCondLst>
                                  <p:cond delay="4399"/>
                                </p:stCondLst>
                                <p:childTnLst>
                                  <p:par>
                                    <p:cTn id="25" presetID="22" presetClass="entr" presetSubtype="8"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800"/>
                                            <p:tgtEl>
                                              <p:spTgt spid="26"/>
                                            </p:tgtEl>
                                          </p:cBhvr>
                                        </p:animEffect>
                                      </p:childTnLst>
                                    </p:cTn>
                                  </p:par>
                                </p:childTnLst>
                              </p:cTn>
                            </p:par>
                            <p:par>
                              <p:cTn id="28" fill="hold">
                                <p:stCondLst>
                                  <p:cond delay="5399"/>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800"/>
                                            <p:tgtEl>
                                              <p:spTgt spid="29"/>
                                            </p:tgtEl>
                                          </p:cBhvr>
                                        </p:animEffect>
                                      </p:childTnLst>
                                    </p:cTn>
                                  </p:par>
                                </p:childTnLst>
                              </p:cTn>
                            </p:par>
                            <p:par>
                              <p:cTn id="32" fill="hold">
                                <p:stCondLst>
                                  <p:cond delay="6399"/>
                                </p:stCondLst>
                                <p:childTnLst>
                                  <p:par>
                                    <p:cTn id="33" presetID="22" presetClass="entr" presetSubtype="8"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800"/>
                                            <p:tgtEl>
                                              <p:spTgt spid="30"/>
                                            </p:tgtEl>
                                          </p:cBhvr>
                                        </p:animEffect>
                                      </p:childTnLst>
                                    </p:cTn>
                                  </p:par>
                                </p:childTnLst>
                              </p:cTn>
                            </p:par>
                            <p:par>
                              <p:cTn id="36" fill="hold">
                                <p:stCondLst>
                                  <p:cond delay="7399"/>
                                </p:stCondLst>
                                <p:childTnLst>
                                  <p:par>
                                    <p:cTn id="37" presetID="22" presetClass="entr" presetSubtype="8"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800"/>
                                            <p:tgtEl>
                                              <p:spTgt spid="31"/>
                                            </p:tgtEl>
                                          </p:cBhvr>
                                        </p:animEffect>
                                      </p:childTnLst>
                                    </p:cTn>
                                  </p:par>
                                </p:childTnLst>
                              </p:cTn>
                            </p:par>
                            <p:par>
                              <p:cTn id="40" fill="hold">
                                <p:stCondLst>
                                  <p:cond delay="8399"/>
                                </p:stCondLst>
                                <p:childTnLst>
                                  <p:par>
                                    <p:cTn id="41" presetID="2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800"/>
                                            <p:tgtEl>
                                              <p:spTgt spid="34"/>
                                            </p:tgtEl>
                                          </p:cBhvr>
                                        </p:animEffect>
                                      </p:childTnLst>
                                    </p:cTn>
                                  </p:par>
                                </p:childTnLst>
                              </p:cTn>
                            </p:par>
                            <p:par>
                              <p:cTn id="44" fill="hold">
                                <p:stCondLst>
                                  <p:cond delay="9399"/>
                                </p:stCondLst>
                                <p:childTnLst>
                                  <p:par>
                                    <p:cTn id="45" presetID="2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800"/>
                                            <p:tgtEl>
                                              <p:spTgt spid="35"/>
                                            </p:tgtEl>
                                          </p:cBhvr>
                                        </p:animEffect>
                                      </p:childTnLst>
                                    </p:cTn>
                                  </p:par>
                                </p:childTnLst>
                              </p:cTn>
                            </p:par>
                            <p:par>
                              <p:cTn id="48" fill="hold">
                                <p:stCondLst>
                                  <p:cond delay="10399"/>
                                </p:stCondLst>
                                <p:childTnLst>
                                  <p:par>
                                    <p:cTn id="49" presetID="22" presetClass="entr" presetSubtype="8"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800"/>
                                            <p:tgtEl>
                                              <p:spTgt spid="36"/>
                                            </p:tgtEl>
                                          </p:cBhvr>
                                        </p:animEffect>
                                      </p:childTnLst>
                                    </p:cTn>
                                  </p:par>
                                </p:childTnLst>
                              </p:cTn>
                            </p:par>
                            <p:par>
                              <p:cTn id="52" fill="hold">
                                <p:stCondLst>
                                  <p:cond delay="11399"/>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800"/>
                                            <p:tgtEl>
                                              <p:spTgt spid="39"/>
                                            </p:tgtEl>
                                          </p:cBhvr>
                                        </p:animEffect>
                                      </p:childTnLst>
                                    </p:cTn>
                                  </p:par>
                                </p:childTnLst>
                              </p:cTn>
                            </p:par>
                            <p:par>
                              <p:cTn id="56" fill="hold">
                                <p:stCondLst>
                                  <p:cond delay="12399"/>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800"/>
                                            <p:tgtEl>
                                              <p:spTgt spid="40"/>
                                            </p:tgtEl>
                                          </p:cBhvr>
                                        </p:animEffect>
                                      </p:childTnLst>
                                    </p:cTn>
                                  </p:par>
                                </p:childTnLst>
                              </p:cTn>
                            </p:par>
                            <p:par>
                              <p:cTn id="60" fill="hold">
                                <p:stCondLst>
                                  <p:cond delay="13399"/>
                                </p:stCondLst>
                                <p:childTnLst>
                                  <p:par>
                                    <p:cTn id="61" presetID="22" presetClass="entr" presetSubtype="8"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800"/>
                                            <p:tgtEl>
                                              <p:spTgt spid="41"/>
                                            </p:tgtEl>
                                          </p:cBhvr>
                                        </p:animEffect>
                                      </p:childTnLst>
                                    </p:cTn>
                                  </p:par>
                                </p:childTnLst>
                              </p:cTn>
                            </p:par>
                            <p:par>
                              <p:cTn id="64" fill="hold">
                                <p:stCondLst>
                                  <p:cond delay="14399"/>
                                </p:stCondLst>
                                <p:childTnLst>
                                  <p:par>
                                    <p:cTn id="65" presetID="22" presetClass="entr" presetSubtype="8"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800"/>
                                            <p:tgtEl>
                                              <p:spTgt spid="44"/>
                                            </p:tgtEl>
                                          </p:cBhvr>
                                        </p:animEffect>
                                      </p:childTnLst>
                                    </p:cTn>
                                  </p:par>
                                </p:childTnLst>
                              </p:cTn>
                            </p:par>
                            <p:par>
                              <p:cTn id="68" fill="hold">
                                <p:stCondLst>
                                  <p:cond delay="15399"/>
                                </p:stCondLst>
                                <p:childTnLst>
                                  <p:par>
                                    <p:cTn id="69" presetID="2" presetClass="entr" presetSubtype="4" fill="hold" nodeType="after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1250" fill="hold"/>
                                            <p:tgtEl>
                                              <p:spTgt spid="45"/>
                                            </p:tgtEl>
                                            <p:attrNameLst>
                                              <p:attrName>ppt_x</p:attrName>
                                            </p:attrNameLst>
                                          </p:cBhvr>
                                          <p:tavLst>
                                            <p:tav tm="0">
                                              <p:val>
                                                <p:strVal val="#ppt_x"/>
                                              </p:val>
                                            </p:tav>
                                            <p:tav tm="100000">
                                              <p:val>
                                                <p:strVal val="#ppt_x"/>
                                              </p:val>
                                            </p:tav>
                                          </p:tavLst>
                                        </p:anim>
                                        <p:anim calcmode="lin" valueType="num">
                                          <p:cBhvr additive="base">
                                            <p:cTn id="72" dur="125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45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1250" fill="hold"/>
                                            <p:tgtEl>
                                              <p:spTgt spid="48"/>
                                            </p:tgtEl>
                                            <p:attrNameLst>
                                              <p:attrName>ppt_x</p:attrName>
                                            </p:attrNameLst>
                                          </p:cBhvr>
                                          <p:tavLst>
                                            <p:tav tm="0">
                                              <p:val>
                                                <p:strVal val="#ppt_x"/>
                                              </p:val>
                                            </p:tav>
                                            <p:tav tm="100000">
                                              <p:val>
                                                <p:strVal val="#ppt_x"/>
                                              </p:val>
                                            </p:tav>
                                          </p:tavLst>
                                        </p:anim>
                                        <p:anim calcmode="lin" valueType="num">
                                          <p:cBhvr additive="base">
                                            <p:cTn id="76" dur="1250" fill="hold"/>
                                            <p:tgtEl>
                                              <p:spTgt spid="4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90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1250" fill="hold"/>
                                            <p:tgtEl>
                                              <p:spTgt spid="51"/>
                                            </p:tgtEl>
                                            <p:attrNameLst>
                                              <p:attrName>ppt_x</p:attrName>
                                            </p:attrNameLst>
                                          </p:cBhvr>
                                          <p:tavLst>
                                            <p:tav tm="0">
                                              <p:val>
                                                <p:strVal val="#ppt_x"/>
                                              </p:val>
                                            </p:tav>
                                            <p:tav tm="100000">
                                              <p:val>
                                                <p:strVal val="#ppt_x"/>
                                              </p:val>
                                            </p:tav>
                                          </p:tavLst>
                                        </p:anim>
                                        <p:anim calcmode="lin" valueType="num">
                                          <p:cBhvr additive="base">
                                            <p:cTn id="80" dur="125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1350"/>
                                      </p:stCondLst>
                                      <p:childTnLst>
                                        <p:set>
                                          <p:cBhvr>
                                            <p:cTn id="82" dur="1" fill="hold">
                                              <p:stCondLst>
                                                <p:cond delay="0"/>
                                              </p:stCondLst>
                                            </p:cTn>
                                            <p:tgtEl>
                                              <p:spTgt spid="57"/>
                                            </p:tgtEl>
                                            <p:attrNameLst>
                                              <p:attrName>style.visibility</p:attrName>
                                            </p:attrNameLst>
                                          </p:cBhvr>
                                          <p:to>
                                            <p:strVal val="visible"/>
                                          </p:to>
                                        </p:set>
                                        <p:anim calcmode="lin" valueType="num">
                                          <p:cBhvr additive="base">
                                            <p:cTn id="83" dur="1250" fill="hold"/>
                                            <p:tgtEl>
                                              <p:spTgt spid="57"/>
                                            </p:tgtEl>
                                            <p:attrNameLst>
                                              <p:attrName>ppt_x</p:attrName>
                                            </p:attrNameLst>
                                          </p:cBhvr>
                                          <p:tavLst>
                                            <p:tav tm="0">
                                              <p:val>
                                                <p:strVal val="#ppt_x"/>
                                              </p:val>
                                            </p:tav>
                                            <p:tav tm="100000">
                                              <p:val>
                                                <p:strVal val="#ppt_x"/>
                                              </p:val>
                                            </p:tav>
                                          </p:tavLst>
                                        </p:anim>
                                        <p:anim calcmode="lin" valueType="num">
                                          <p:cBhvr additive="base">
                                            <p:cTn id="84" dur="1250" fill="hold"/>
                                            <p:tgtEl>
                                              <p:spTgt spid="5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1800"/>
                                      </p:stCondLst>
                                      <p:childTnLst>
                                        <p:set>
                                          <p:cBhvr>
                                            <p:cTn id="86" dur="1" fill="hold">
                                              <p:stCondLst>
                                                <p:cond delay="0"/>
                                              </p:stCondLst>
                                            </p:cTn>
                                            <p:tgtEl>
                                              <p:spTgt spid="54"/>
                                            </p:tgtEl>
                                            <p:attrNameLst>
                                              <p:attrName>style.visibility</p:attrName>
                                            </p:attrNameLst>
                                          </p:cBhvr>
                                          <p:to>
                                            <p:strVal val="visible"/>
                                          </p:to>
                                        </p:set>
                                        <p:anim calcmode="lin" valueType="num">
                                          <p:cBhvr additive="base">
                                            <p:cTn id="87" dur="1250" fill="hold"/>
                                            <p:tgtEl>
                                              <p:spTgt spid="54"/>
                                            </p:tgtEl>
                                            <p:attrNameLst>
                                              <p:attrName>ppt_x</p:attrName>
                                            </p:attrNameLst>
                                          </p:cBhvr>
                                          <p:tavLst>
                                            <p:tav tm="0">
                                              <p:val>
                                                <p:strVal val="#ppt_x"/>
                                              </p:val>
                                            </p:tav>
                                            <p:tav tm="100000">
                                              <p:val>
                                                <p:strVal val="#ppt_x"/>
                                              </p:val>
                                            </p:tav>
                                          </p:tavLst>
                                        </p:anim>
                                        <p:anim calcmode="lin" valueType="num">
                                          <p:cBhvr additive="base">
                                            <p:cTn id="88" dur="1250" fill="hold"/>
                                            <p:tgtEl>
                                              <p:spTgt spid="54"/>
                                            </p:tgtEl>
                                            <p:attrNameLst>
                                              <p:attrName>ppt_y</p:attrName>
                                            </p:attrNameLst>
                                          </p:cBhvr>
                                          <p:tavLst>
                                            <p:tav tm="0">
                                              <p:val>
                                                <p:strVal val="1+#ppt_h/2"/>
                                              </p:val>
                                            </p:tav>
                                            <p:tav tm="100000">
                                              <p:val>
                                                <p:strVal val="#ppt_y"/>
                                              </p:val>
                                            </p:tav>
                                          </p:tavLst>
                                        </p:anim>
                                      </p:childTnLst>
                                    </p:cTn>
                                  </p:par>
                                </p:childTnLst>
                              </p:cTn>
                            </p:par>
                            <p:par>
                              <p:cTn id="89" fill="hold">
                                <p:stCondLst>
                                  <p:cond delay="16899"/>
                                </p:stCondLst>
                                <p:childTnLst>
                                  <p:par>
                                    <p:cTn id="90" presetID="31" presetClass="entr" presetSubtype="0" fill="hold" grpId="0" nodeType="afterEffect">
                                      <p:stCondLst>
                                        <p:cond delay="0"/>
                                      </p:stCondLst>
                                      <p:childTnLst>
                                        <p:set>
                                          <p:cBhvr>
                                            <p:cTn id="91" dur="1" fill="hold">
                                              <p:stCondLst>
                                                <p:cond delay="0"/>
                                              </p:stCondLst>
                                            </p:cTn>
                                            <p:tgtEl>
                                              <p:spTgt spid="60"/>
                                            </p:tgtEl>
                                            <p:attrNameLst>
                                              <p:attrName>style.visibility</p:attrName>
                                            </p:attrNameLst>
                                          </p:cBhvr>
                                          <p:to>
                                            <p:strVal val="visible"/>
                                          </p:to>
                                        </p:set>
                                        <p:anim calcmode="lin" valueType="num">
                                          <p:cBhvr>
                                            <p:cTn id="92" dur="1500" fill="hold"/>
                                            <p:tgtEl>
                                              <p:spTgt spid="60"/>
                                            </p:tgtEl>
                                            <p:attrNameLst>
                                              <p:attrName>ppt_w</p:attrName>
                                            </p:attrNameLst>
                                          </p:cBhvr>
                                          <p:tavLst>
                                            <p:tav tm="0">
                                              <p:val>
                                                <p:fltVal val="0"/>
                                              </p:val>
                                            </p:tav>
                                            <p:tav tm="100000">
                                              <p:val>
                                                <p:strVal val="#ppt_w"/>
                                              </p:val>
                                            </p:tav>
                                          </p:tavLst>
                                        </p:anim>
                                        <p:anim calcmode="lin" valueType="num">
                                          <p:cBhvr>
                                            <p:cTn id="93" dur="1500" fill="hold"/>
                                            <p:tgtEl>
                                              <p:spTgt spid="60"/>
                                            </p:tgtEl>
                                            <p:attrNameLst>
                                              <p:attrName>ppt_h</p:attrName>
                                            </p:attrNameLst>
                                          </p:cBhvr>
                                          <p:tavLst>
                                            <p:tav tm="0">
                                              <p:val>
                                                <p:fltVal val="0"/>
                                              </p:val>
                                            </p:tav>
                                            <p:tav tm="100000">
                                              <p:val>
                                                <p:strVal val="#ppt_h"/>
                                              </p:val>
                                            </p:tav>
                                          </p:tavLst>
                                        </p:anim>
                                        <p:anim calcmode="lin" valueType="num">
                                          <p:cBhvr>
                                            <p:cTn id="94" dur="1500" fill="hold"/>
                                            <p:tgtEl>
                                              <p:spTgt spid="60"/>
                                            </p:tgtEl>
                                            <p:attrNameLst>
                                              <p:attrName>style.rotation</p:attrName>
                                            </p:attrNameLst>
                                          </p:cBhvr>
                                          <p:tavLst>
                                            <p:tav tm="0">
                                              <p:val>
                                                <p:fltVal val="90"/>
                                              </p:val>
                                            </p:tav>
                                            <p:tav tm="100000">
                                              <p:val>
                                                <p:fltVal val="0"/>
                                              </p:val>
                                            </p:tav>
                                          </p:tavLst>
                                        </p:anim>
                                        <p:animEffect transition="in" filter="fade">
                                          <p:cBhvr>
                                            <p:cTn id="95" dur="1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 grpId="0" animBg="1"/>
          <p:bldP spid="25" grpId="0" animBg="1"/>
          <p:bldP spid="29" grpId="0"/>
          <p:bldP spid="30" grpId="0" animBg="1"/>
          <p:bldP spid="34" grpId="0"/>
          <p:bldP spid="35" grpId="0" animBg="1"/>
          <p:bldP spid="39" grpId="0"/>
          <p:bldP spid="40" grpId="0" animBg="1"/>
          <p:bldP spid="44" grpId="0"/>
          <p:bldP spid="60"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482469" y="0"/>
            <a:ext cx="3267307" cy="473926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82467" y="6055112"/>
            <a:ext cx="3267308" cy="80288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482468" y="5811165"/>
            <a:ext cx="470953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35242" y="4936475"/>
            <a:ext cx="2544286" cy="707886"/>
          </a:xfrm>
          <a:prstGeom prst="rect">
            <a:avLst/>
          </a:prstGeom>
          <a:noFill/>
        </p:spPr>
        <p:txBody>
          <a:bodyPr wrap="none" rtlCol="0">
            <a:spAutoFit/>
          </a:bodyPr>
          <a:lstStyle/>
          <a:p>
            <a:r>
              <a:rPr lang="zh-CN" altLang="en-US" sz="4000" b="1" kern="1900" spc="600" dirty="0" smtClean="0">
                <a:solidFill>
                  <a:srgbClr val="C00000"/>
                </a:solidFill>
                <a:latin typeface="微软雅黑" panose="020B0503020204020204" pitchFamily="34" charset="-122"/>
                <a:ea typeface="微软雅黑" panose="020B0503020204020204" pitchFamily="34" charset="-122"/>
              </a:rPr>
              <a:t>两学一做</a:t>
            </a:r>
            <a:endParaRPr lang="zh-CN" altLang="en-US" sz="4000" b="1" kern="1900" spc="600" dirty="0">
              <a:solidFill>
                <a:srgbClr val="C00000"/>
              </a:solidFill>
              <a:latin typeface="微软雅黑" panose="020B0503020204020204" pitchFamily="34" charset="-122"/>
              <a:ea typeface="微软雅黑" panose="020B0503020204020204" pitchFamily="34" charset="-122"/>
            </a:endParaRPr>
          </a:p>
        </p:txBody>
      </p:sp>
      <p:pic>
        <p:nvPicPr>
          <p:cNvPr id="8" name="Picture 6" descr="G:\2016我图\两会\ooopic_10194892_b0c64675b11c678cafbc\004.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flipH="1">
            <a:off x="7482469" y="57192"/>
            <a:ext cx="3267305" cy="205441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854657" y="2251574"/>
            <a:ext cx="2522928" cy="2347724"/>
          </a:xfrm>
          <a:prstGeom prst="rect">
            <a:avLst/>
          </a:prstGeom>
        </p:spPr>
      </p:pic>
      <p:sp>
        <p:nvSpPr>
          <p:cNvPr id="10" name="TextBox 14"/>
          <p:cNvSpPr txBox="1"/>
          <p:nvPr/>
        </p:nvSpPr>
        <p:spPr>
          <a:xfrm>
            <a:off x="7382106" y="6218867"/>
            <a:ext cx="3190052"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zh-CN" altLang="en-US" sz="2800" b="0" dirty="0" smtClean="0">
                <a:solidFill>
                  <a:schemeClr val="accent2">
                    <a:lumMod val="20000"/>
                    <a:lumOff val="80000"/>
                  </a:schemeClr>
                </a:solidFill>
                <a:latin typeface="华文行楷" panose="02010800040101010101" pitchFamily="2" charset="-122"/>
                <a:ea typeface="华文行楷" panose="02010800040101010101" pitchFamily="2" charset="-122"/>
              </a:rPr>
              <a:t>中国共产党</a:t>
            </a:r>
            <a:r>
              <a:rPr lang="en-US" altLang="zh-CN" sz="2800" b="0" dirty="0" smtClean="0">
                <a:solidFill>
                  <a:schemeClr val="accent2">
                    <a:lumMod val="20000"/>
                    <a:lumOff val="80000"/>
                  </a:schemeClr>
                </a:solidFill>
                <a:latin typeface="华文行楷" panose="02010800040101010101" pitchFamily="2" charset="-122"/>
                <a:ea typeface="华文行楷" panose="02010800040101010101" pitchFamily="2" charset="-122"/>
              </a:rPr>
              <a:t>·</a:t>
            </a:r>
            <a:r>
              <a:rPr lang="en-US" altLang="zh-CN" sz="2800" b="0" dirty="0" smtClean="0">
                <a:solidFill>
                  <a:schemeClr val="accent2">
                    <a:lumMod val="20000"/>
                    <a:lumOff val="80000"/>
                  </a:schemeClr>
                </a:solidFill>
                <a:latin typeface="Impact" panose="020B0806030902050204" pitchFamily="34" charset="0"/>
                <a:ea typeface="华文行楷" panose="02010800040101010101" pitchFamily="2" charset="-122"/>
              </a:rPr>
              <a:t>2016</a:t>
            </a:r>
          </a:p>
        </p:txBody>
      </p:sp>
      <p:grpSp>
        <p:nvGrpSpPr>
          <p:cNvPr id="11" name="组合 10"/>
          <p:cNvGrpSpPr/>
          <p:nvPr/>
        </p:nvGrpSpPr>
        <p:grpSpPr bwMode="auto">
          <a:xfrm>
            <a:off x="1653591" y="4150131"/>
            <a:ext cx="5016731" cy="646331"/>
            <a:chOff x="4075558" y="2054456"/>
            <a:chExt cx="5785956" cy="745845"/>
          </a:xfrm>
        </p:grpSpPr>
        <p:sp>
          <p:nvSpPr>
            <p:cNvPr id="12" name="TextBox 124"/>
            <p:cNvSpPr txBox="1"/>
            <p:nvPr/>
          </p:nvSpPr>
          <p:spPr>
            <a:xfrm>
              <a:off x="4856458" y="2054456"/>
              <a:ext cx="5005056" cy="745845"/>
            </a:xfrm>
            <a:prstGeom prst="rect">
              <a:avLst/>
            </a:prstGeom>
            <a:noFill/>
          </p:spPr>
          <p:txBody>
            <a:bodyPr wrap="none">
              <a:spAutoFit/>
            </a:bodyPr>
            <a:lstStyle/>
            <a:p>
              <a:r>
                <a:rPr lang="zh-CN" altLang="en-US" sz="3600" b="1" dirty="0" smtClean="0">
                  <a:solidFill>
                    <a:srgbClr val="C00000"/>
                  </a:solidFill>
                  <a:latin typeface="微软雅黑" panose="020B0503020204020204" pitchFamily="34" charset="-122"/>
                  <a:ea typeface="微软雅黑" panose="020B0503020204020204" pitchFamily="34" charset="-122"/>
                </a:rPr>
                <a:t>两学一做的主要措施</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13" name="圆角矩形​​ 10"/>
            <p:cNvSpPr>
              <a:spLocks noChangeArrowheads="1"/>
            </p:cNvSpPr>
            <p:nvPr/>
          </p:nvSpPr>
          <p:spPr bwMode="auto">
            <a:xfrm>
              <a:off x="4075558" y="2054456"/>
              <a:ext cx="727240" cy="726906"/>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40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4</a:t>
              </a:r>
              <a:endParaRPr lang="zh-CN" altLang="en-US" sz="40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4" name="矩形 13"/>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50" fill="hold"/>
                                        <p:tgtEl>
                                          <p:spTgt spid="5"/>
                                        </p:tgtEl>
                                        <p:attrNameLst>
                                          <p:attrName>ppt_x</p:attrName>
                                        </p:attrNameLst>
                                      </p:cBhvr>
                                      <p:tavLst>
                                        <p:tav tm="0">
                                          <p:val>
                                            <p:strVal val="#ppt_x"/>
                                          </p:val>
                                        </p:tav>
                                        <p:tav tm="100000">
                                          <p:val>
                                            <p:strVal val="#ppt_x"/>
                                          </p:val>
                                        </p:tav>
                                      </p:tavLst>
                                    </p:anim>
                                    <p:anim calcmode="lin" valueType="num">
                                      <p:cBhvr additive="base">
                                        <p:cTn id="13" dur="3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5091672" cy="422047"/>
          </a:xfrm>
        </p:spPr>
        <p:txBody>
          <a:bodyPr/>
          <a:lstStyle/>
          <a:p>
            <a:r>
              <a:rPr lang="zh-CN" altLang="en-US" dirty="0"/>
              <a:t>主要措施：</a:t>
            </a:r>
            <a:r>
              <a:rPr lang="zh-CN" altLang="en-US" dirty="0">
                <a:solidFill>
                  <a:srgbClr val="C00000"/>
                </a:solidFill>
              </a:rPr>
              <a:t>围绕专题学习讨论</a:t>
            </a:r>
          </a:p>
          <a:p>
            <a:endParaRPr lang="zh-CN" alt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1774611" y="1590389"/>
            <a:ext cx="1615140" cy="15695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885867" y="3390989"/>
            <a:ext cx="1730172" cy="523220"/>
          </a:xfrm>
          <a:prstGeom prst="rect">
            <a:avLst/>
          </a:prstGeom>
          <a:solidFill>
            <a:srgbClr val="C00000"/>
          </a:solid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措施之一</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70643" y="4145269"/>
            <a:ext cx="1415772"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围绕专题</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294576" y="4744195"/>
            <a:ext cx="3275256" cy="1015663"/>
          </a:xfrm>
          <a:prstGeom prst="rect">
            <a:avLst/>
          </a:prstGeom>
          <a:noFill/>
        </p:spPr>
        <p:txBody>
          <a:bodyPr wrap="none" rtlCol="0">
            <a:spAutoFit/>
          </a:bodyPr>
          <a:lstStyle/>
          <a:p>
            <a:r>
              <a:rPr lang="zh-CN" altLang="en-US" sz="6000" b="1" dirty="0" smtClean="0">
                <a:solidFill>
                  <a:srgbClr val="C00000"/>
                </a:solidFill>
                <a:latin typeface="方正清刻本悦宋简体" panose="02000000000000000000" pitchFamily="2" charset="-122"/>
                <a:ea typeface="方正清刻本悦宋简体" panose="02000000000000000000" pitchFamily="2" charset="-122"/>
              </a:rPr>
              <a:t>学习讨论</a:t>
            </a:r>
            <a:endParaRPr lang="zh-CN" altLang="en-US" sz="6000" b="1" dirty="0">
              <a:solidFill>
                <a:srgbClr val="C00000"/>
              </a:solidFill>
              <a:latin typeface="方正清刻本悦宋简体" panose="02000000000000000000" pitchFamily="2" charset="-122"/>
              <a:ea typeface="方正清刻本悦宋简体" panose="02000000000000000000" pitchFamily="2" charset="-122"/>
            </a:endParaRPr>
          </a:p>
        </p:txBody>
      </p:sp>
      <p:sp>
        <p:nvSpPr>
          <p:cNvPr id="7" name="文本框 6"/>
          <p:cNvSpPr txBox="1"/>
          <p:nvPr/>
        </p:nvSpPr>
        <p:spPr>
          <a:xfrm>
            <a:off x="4748393" y="4894895"/>
            <a:ext cx="6340197" cy="830997"/>
          </a:xfrm>
          <a:prstGeom prst="rect">
            <a:avLst/>
          </a:prstGeom>
          <a:noFill/>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把个人自学与集中学习结合起来，明确自学要</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求，引导党员搞好自学</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6189825" y="1595027"/>
            <a:ext cx="1728667" cy="584389"/>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党小组</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4863015" y="1602065"/>
            <a:ext cx="1266176" cy="12661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smtClean="0">
                <a:solidFill>
                  <a:srgbClr val="C00000"/>
                </a:solidFill>
                <a:latin typeface="微软雅黑" panose="020B0503020204020204" pitchFamily="34" charset="-122"/>
                <a:ea typeface="微软雅黑" panose="020B0503020204020204" pitchFamily="34" charset="-122"/>
              </a:rPr>
              <a:t>集中</a:t>
            </a:r>
            <a:endParaRPr lang="en-US" altLang="zh-CN" sz="3200" b="1" dirty="0" smtClean="0">
              <a:solidFill>
                <a:srgbClr val="C00000"/>
              </a:solidFill>
              <a:latin typeface="微软雅黑" panose="020B0503020204020204" pitchFamily="34" charset="-122"/>
              <a:ea typeface="微软雅黑" panose="020B0503020204020204" pitchFamily="34" charset="-122"/>
            </a:endParaRPr>
          </a:p>
          <a:p>
            <a:pPr algn="ctr"/>
            <a:r>
              <a:rPr lang="zh-CN" altLang="en-US" sz="3200" b="1" dirty="0" smtClean="0">
                <a:solidFill>
                  <a:srgbClr val="C00000"/>
                </a:solidFill>
                <a:latin typeface="微软雅黑" panose="020B0503020204020204" pitchFamily="34" charset="-122"/>
                <a:ea typeface="微软雅黑" panose="020B0503020204020204" pitchFamily="34" charset="-122"/>
              </a:rPr>
              <a:t>学习</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6189825" y="2271809"/>
            <a:ext cx="1728667" cy="584389"/>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不设</a:t>
            </a:r>
            <a:r>
              <a:rPr lang="zh-CN" altLang="en-US" dirty="0" smtClean="0">
                <a:solidFill>
                  <a:schemeClr val="bg1"/>
                </a:solidFill>
                <a:latin typeface="微软雅黑" panose="020B0503020204020204" pitchFamily="34" charset="-122"/>
                <a:ea typeface="微软雅黑" panose="020B0503020204020204" pitchFamily="34" charset="-122"/>
              </a:rPr>
              <a:t>党小组</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979127" y="1618879"/>
            <a:ext cx="2739440" cy="58438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要</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定期组织党员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集中学习</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7979127" y="2291010"/>
            <a:ext cx="2739440" cy="58438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以党支部为单位集中学习</a:t>
            </a:r>
          </a:p>
        </p:txBody>
      </p:sp>
      <p:sp>
        <p:nvSpPr>
          <p:cNvPr id="13" name="矩形 12"/>
          <p:cNvSpPr/>
          <p:nvPr/>
        </p:nvSpPr>
        <p:spPr>
          <a:xfrm>
            <a:off x="4863015" y="3159929"/>
            <a:ext cx="1266176" cy="12661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smtClean="0">
                <a:solidFill>
                  <a:srgbClr val="C00000"/>
                </a:solidFill>
                <a:latin typeface="微软雅黑" panose="020B0503020204020204" pitchFamily="34" charset="-122"/>
                <a:ea typeface="微软雅黑" panose="020B0503020204020204" pitchFamily="34" charset="-122"/>
              </a:rPr>
              <a:t>组织</a:t>
            </a:r>
            <a:r>
              <a:rPr lang="zh-CN" altLang="en-US" sz="3200" b="1" dirty="0">
                <a:solidFill>
                  <a:srgbClr val="C00000"/>
                </a:solidFill>
                <a:latin typeface="微软雅黑" panose="020B0503020204020204" pitchFamily="34" charset="-122"/>
                <a:ea typeface="微软雅黑" panose="020B0503020204020204" pitchFamily="34" charset="-122"/>
              </a:rPr>
              <a:t>讨论</a:t>
            </a:r>
          </a:p>
        </p:txBody>
      </p:sp>
      <p:sp>
        <p:nvSpPr>
          <p:cNvPr id="14" name="矩形 13"/>
          <p:cNvSpPr/>
          <p:nvPr/>
        </p:nvSpPr>
        <p:spPr>
          <a:xfrm>
            <a:off x="6192298" y="3159929"/>
            <a:ext cx="4526271" cy="12661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dirty="0" smtClean="0">
                <a:solidFill>
                  <a:schemeClr val="tx1"/>
                </a:solidFill>
                <a:latin typeface="微软雅黑" panose="020B0503020204020204" pitchFamily="34" charset="-122"/>
                <a:ea typeface="微软雅黑" panose="020B0503020204020204" pitchFamily="34" charset="-122"/>
              </a:rPr>
              <a:t>党支部每季度召开一次全体党员会议</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zh-CN" altLang="en-US" dirty="0" smtClean="0">
                <a:solidFill>
                  <a:schemeClr val="tx1"/>
                </a:solidFill>
                <a:latin typeface="微软雅黑" panose="020B0503020204020204" pitchFamily="34" charset="-122"/>
                <a:ea typeface="微软雅黑" panose="020B0503020204020204" pitchFamily="34" charset="-122"/>
              </a:rPr>
              <a:t>每次围绕一个专题组织讨论</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69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699"/>
                                </p:stCondLst>
                                <p:childTnLst>
                                  <p:par>
                                    <p:cTn id="31" presetID="2" presetClass="entr" presetSubtype="2" fill="hold" grpId="0" nodeType="afterEffect" p14:presetBounceEnd="33000">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14:bounceEnd="33000">
                                          <p:cBhvr additive="base">
                                            <p:cTn id="33" dur="1250" fill="hold"/>
                                            <p:tgtEl>
                                              <p:spTgt spid="9"/>
                                            </p:tgtEl>
                                            <p:attrNameLst>
                                              <p:attrName>ppt_x</p:attrName>
                                            </p:attrNameLst>
                                          </p:cBhvr>
                                          <p:tavLst>
                                            <p:tav tm="0">
                                              <p:val>
                                                <p:strVal val="1+#ppt_w/2"/>
                                              </p:val>
                                            </p:tav>
                                            <p:tav tm="100000">
                                              <p:val>
                                                <p:strVal val="#ppt_x"/>
                                              </p:val>
                                            </p:tav>
                                          </p:tavLst>
                                        </p:anim>
                                        <p:anim calcmode="lin" valueType="num" p14:bounceEnd="33000">
                                          <p:cBhvr additive="base">
                                            <p:cTn id="34" dur="1250" fill="hold"/>
                                            <p:tgtEl>
                                              <p:spTgt spid="9"/>
                                            </p:tgtEl>
                                            <p:attrNameLst>
                                              <p:attrName>ppt_y</p:attrName>
                                            </p:attrNameLst>
                                          </p:cBhvr>
                                          <p:tavLst>
                                            <p:tav tm="0">
                                              <p:val>
                                                <p:strVal val="#ppt_y"/>
                                              </p:val>
                                            </p:tav>
                                            <p:tav tm="100000">
                                              <p:val>
                                                <p:strVal val="#ppt_y"/>
                                              </p:val>
                                            </p:tav>
                                          </p:tavLst>
                                        </p:anim>
                                      </p:childTnLst>
                                    </p:cTn>
                                  </p:par>
                                </p:childTnLst>
                              </p:cTn>
                            </p:par>
                            <p:par>
                              <p:cTn id="35" fill="hold">
                                <p:stCondLst>
                                  <p:cond delay="5199"/>
                                </p:stCondLst>
                                <p:childTnLst>
                                  <p:par>
                                    <p:cTn id="36" presetID="47"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500"/>
                                            <p:tgtEl>
                                              <p:spTgt spid="8"/>
                                            </p:tgtEl>
                                          </p:cBhvr>
                                        </p:animEffect>
                                        <p:anim calcmode="lin" valueType="num">
                                          <p:cBhvr>
                                            <p:cTn id="39" dur="1500" fill="hold"/>
                                            <p:tgtEl>
                                              <p:spTgt spid="8"/>
                                            </p:tgtEl>
                                            <p:attrNameLst>
                                              <p:attrName>ppt_x</p:attrName>
                                            </p:attrNameLst>
                                          </p:cBhvr>
                                          <p:tavLst>
                                            <p:tav tm="0">
                                              <p:val>
                                                <p:strVal val="#ppt_x"/>
                                              </p:val>
                                            </p:tav>
                                            <p:tav tm="100000">
                                              <p:val>
                                                <p:strVal val="#ppt_x"/>
                                              </p:val>
                                            </p:tav>
                                          </p:tavLst>
                                        </p:anim>
                                        <p:anim calcmode="lin" valueType="num">
                                          <p:cBhvr>
                                            <p:cTn id="40" dur="15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500"/>
                                            <p:tgtEl>
                                              <p:spTgt spid="10"/>
                                            </p:tgtEl>
                                          </p:cBhvr>
                                        </p:animEffect>
                                        <p:anim calcmode="lin" valueType="num">
                                          <p:cBhvr>
                                            <p:cTn id="44" dur="1500" fill="hold"/>
                                            <p:tgtEl>
                                              <p:spTgt spid="10"/>
                                            </p:tgtEl>
                                            <p:attrNameLst>
                                              <p:attrName>ppt_x</p:attrName>
                                            </p:attrNameLst>
                                          </p:cBhvr>
                                          <p:tavLst>
                                            <p:tav tm="0">
                                              <p:val>
                                                <p:strVal val="#ppt_x"/>
                                              </p:val>
                                            </p:tav>
                                            <p:tav tm="100000">
                                              <p:val>
                                                <p:strVal val="#ppt_x"/>
                                              </p:val>
                                            </p:tav>
                                          </p:tavLst>
                                        </p:anim>
                                        <p:anim calcmode="lin" valueType="num">
                                          <p:cBhvr>
                                            <p:cTn id="45" dur="150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6699"/>
                                </p:stCondLst>
                                <p:childTnLst>
                                  <p:par>
                                    <p:cTn id="47" presetID="2" presetClass="entr" presetSubtype="2" fill="hold" grpId="0" nodeType="afterEffect" p14:presetBounceEnd="33000">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14:bounceEnd="33000">
                                          <p:cBhvr additive="base">
                                            <p:cTn id="49" dur="1250" fill="hold"/>
                                            <p:tgtEl>
                                              <p:spTgt spid="11"/>
                                            </p:tgtEl>
                                            <p:attrNameLst>
                                              <p:attrName>ppt_x</p:attrName>
                                            </p:attrNameLst>
                                          </p:cBhvr>
                                          <p:tavLst>
                                            <p:tav tm="0">
                                              <p:val>
                                                <p:strVal val="1+#ppt_w/2"/>
                                              </p:val>
                                            </p:tav>
                                            <p:tav tm="100000">
                                              <p:val>
                                                <p:strVal val="#ppt_x"/>
                                              </p:val>
                                            </p:tav>
                                          </p:tavLst>
                                        </p:anim>
                                        <p:anim calcmode="lin" valueType="num" p14:bounceEnd="33000">
                                          <p:cBhvr additive="base">
                                            <p:cTn id="50" dur="125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14:presetBounceEnd="33000">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14:bounceEnd="33000">
                                          <p:cBhvr additive="base">
                                            <p:cTn id="53" dur="1250" fill="hold"/>
                                            <p:tgtEl>
                                              <p:spTgt spid="12"/>
                                            </p:tgtEl>
                                            <p:attrNameLst>
                                              <p:attrName>ppt_x</p:attrName>
                                            </p:attrNameLst>
                                          </p:cBhvr>
                                          <p:tavLst>
                                            <p:tav tm="0">
                                              <p:val>
                                                <p:strVal val="1+#ppt_w/2"/>
                                              </p:val>
                                            </p:tav>
                                            <p:tav tm="100000">
                                              <p:val>
                                                <p:strVal val="#ppt_x"/>
                                              </p:val>
                                            </p:tav>
                                          </p:tavLst>
                                        </p:anim>
                                        <p:anim calcmode="lin" valueType="num" p14:bounceEnd="33000">
                                          <p:cBhvr additive="base">
                                            <p:cTn id="54" dur="1250" fill="hold"/>
                                            <p:tgtEl>
                                              <p:spTgt spid="12"/>
                                            </p:tgtEl>
                                            <p:attrNameLst>
                                              <p:attrName>ppt_y</p:attrName>
                                            </p:attrNameLst>
                                          </p:cBhvr>
                                          <p:tavLst>
                                            <p:tav tm="0">
                                              <p:val>
                                                <p:strVal val="#ppt_y"/>
                                              </p:val>
                                            </p:tav>
                                            <p:tav tm="100000">
                                              <p:val>
                                                <p:strVal val="#ppt_y"/>
                                              </p:val>
                                            </p:tav>
                                          </p:tavLst>
                                        </p:anim>
                                      </p:childTnLst>
                                    </p:cTn>
                                  </p:par>
                                </p:childTnLst>
                              </p:cTn>
                            </p:par>
                            <p:par>
                              <p:cTn id="55" fill="hold">
                                <p:stCondLst>
                                  <p:cond delay="8199"/>
                                </p:stCondLst>
                                <p:childTnLst>
                                  <p:par>
                                    <p:cTn id="56" presetID="31"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p:cTn id="58" dur="1500" fill="hold"/>
                                            <p:tgtEl>
                                              <p:spTgt spid="13"/>
                                            </p:tgtEl>
                                            <p:attrNameLst>
                                              <p:attrName>ppt_w</p:attrName>
                                            </p:attrNameLst>
                                          </p:cBhvr>
                                          <p:tavLst>
                                            <p:tav tm="0">
                                              <p:val>
                                                <p:fltVal val="0"/>
                                              </p:val>
                                            </p:tav>
                                            <p:tav tm="100000">
                                              <p:val>
                                                <p:strVal val="#ppt_w"/>
                                              </p:val>
                                            </p:tav>
                                          </p:tavLst>
                                        </p:anim>
                                        <p:anim calcmode="lin" valueType="num">
                                          <p:cBhvr>
                                            <p:cTn id="59" dur="1500" fill="hold"/>
                                            <p:tgtEl>
                                              <p:spTgt spid="13"/>
                                            </p:tgtEl>
                                            <p:attrNameLst>
                                              <p:attrName>ppt_h</p:attrName>
                                            </p:attrNameLst>
                                          </p:cBhvr>
                                          <p:tavLst>
                                            <p:tav tm="0">
                                              <p:val>
                                                <p:fltVal val="0"/>
                                              </p:val>
                                            </p:tav>
                                            <p:tav tm="100000">
                                              <p:val>
                                                <p:strVal val="#ppt_h"/>
                                              </p:val>
                                            </p:tav>
                                          </p:tavLst>
                                        </p:anim>
                                        <p:anim calcmode="lin" valueType="num">
                                          <p:cBhvr>
                                            <p:cTn id="60" dur="1500" fill="hold"/>
                                            <p:tgtEl>
                                              <p:spTgt spid="13"/>
                                            </p:tgtEl>
                                            <p:attrNameLst>
                                              <p:attrName>style.rotation</p:attrName>
                                            </p:attrNameLst>
                                          </p:cBhvr>
                                          <p:tavLst>
                                            <p:tav tm="0">
                                              <p:val>
                                                <p:fltVal val="90"/>
                                              </p:val>
                                            </p:tav>
                                            <p:tav tm="100000">
                                              <p:val>
                                                <p:fltVal val="0"/>
                                              </p:val>
                                            </p:tav>
                                          </p:tavLst>
                                        </p:anim>
                                        <p:animEffect transition="in" filter="fade">
                                          <p:cBhvr>
                                            <p:cTn id="61" dur="1500"/>
                                            <p:tgtEl>
                                              <p:spTgt spid="13"/>
                                            </p:tgtEl>
                                          </p:cBhvr>
                                        </p:animEffect>
                                      </p:childTnLst>
                                    </p:cTn>
                                  </p:par>
                                  <p:par>
                                    <p:cTn id="62" presetID="2" presetClass="entr" presetSubtype="2" fill="hold" grpId="0" nodeType="withEffect" p14:presetBounceEnd="33000">
                                      <p:stCondLst>
                                        <p:cond delay="500"/>
                                      </p:stCondLst>
                                      <p:childTnLst>
                                        <p:set>
                                          <p:cBhvr>
                                            <p:cTn id="63" dur="1" fill="hold">
                                              <p:stCondLst>
                                                <p:cond delay="0"/>
                                              </p:stCondLst>
                                            </p:cTn>
                                            <p:tgtEl>
                                              <p:spTgt spid="14"/>
                                            </p:tgtEl>
                                            <p:attrNameLst>
                                              <p:attrName>style.visibility</p:attrName>
                                            </p:attrNameLst>
                                          </p:cBhvr>
                                          <p:to>
                                            <p:strVal val="visible"/>
                                          </p:to>
                                        </p:set>
                                        <p:anim calcmode="lin" valueType="num" p14:bounceEnd="33000">
                                          <p:cBhvr additive="base">
                                            <p:cTn id="64" dur="1250" fill="hold"/>
                                            <p:tgtEl>
                                              <p:spTgt spid="14"/>
                                            </p:tgtEl>
                                            <p:attrNameLst>
                                              <p:attrName>ppt_x</p:attrName>
                                            </p:attrNameLst>
                                          </p:cBhvr>
                                          <p:tavLst>
                                            <p:tav tm="0">
                                              <p:val>
                                                <p:strVal val="1+#ppt_w/2"/>
                                              </p:val>
                                            </p:tav>
                                            <p:tav tm="100000">
                                              <p:val>
                                                <p:strVal val="#ppt_x"/>
                                              </p:val>
                                            </p:tav>
                                          </p:tavLst>
                                        </p:anim>
                                        <p:anim calcmode="lin" valueType="num" p14:bounceEnd="33000">
                                          <p:cBhvr additive="base">
                                            <p:cTn id="65" dur="1250" fill="hold"/>
                                            <p:tgtEl>
                                              <p:spTgt spid="14"/>
                                            </p:tgtEl>
                                            <p:attrNameLst>
                                              <p:attrName>ppt_y</p:attrName>
                                            </p:attrNameLst>
                                          </p:cBhvr>
                                          <p:tavLst>
                                            <p:tav tm="0">
                                              <p:val>
                                                <p:strVal val="#ppt_y"/>
                                              </p:val>
                                            </p:tav>
                                            <p:tav tm="100000">
                                              <p:val>
                                                <p:strVal val="#ppt_y"/>
                                              </p:val>
                                            </p:tav>
                                          </p:tavLst>
                                        </p:anim>
                                      </p:childTnLst>
                                    </p:cTn>
                                  </p:par>
                                </p:childTnLst>
                              </p:cTn>
                            </p:par>
                            <p:par>
                              <p:cTn id="66" fill="hold">
                                <p:stCondLst>
                                  <p:cond delay="9699"/>
                                </p:stCondLst>
                                <p:childTnLst>
                                  <p:par>
                                    <p:cTn id="67" presetID="42" presetClass="entr" presetSubtype="0"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1000"/>
                                            <p:tgtEl>
                                              <p:spTgt spid="7"/>
                                            </p:tgtEl>
                                          </p:cBhvr>
                                        </p:animEffect>
                                        <p:anim calcmode="lin" valueType="num">
                                          <p:cBhvr>
                                            <p:cTn id="70" dur="1000" fill="hold"/>
                                            <p:tgtEl>
                                              <p:spTgt spid="7"/>
                                            </p:tgtEl>
                                            <p:attrNameLst>
                                              <p:attrName>ppt_x</p:attrName>
                                            </p:attrNameLst>
                                          </p:cBhvr>
                                          <p:tavLst>
                                            <p:tav tm="0">
                                              <p:val>
                                                <p:strVal val="#ppt_x"/>
                                              </p:val>
                                            </p:tav>
                                            <p:tav tm="100000">
                                              <p:val>
                                                <p:strVal val="#ppt_x"/>
                                              </p:val>
                                            </p:tav>
                                          </p:tavLst>
                                        </p:anim>
                                        <p:anim calcmode="lin" valueType="num">
                                          <p:cBhvr>
                                            <p:cTn id="7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animBg="1"/>
          <p:bldP spid="9" grpId="0" animBg="1"/>
          <p:bldP spid="10" grpId="0" animBg="1"/>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69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699"/>
                                </p:stCondLst>
                                <p:childTnLst>
                                  <p:par>
                                    <p:cTn id="31" presetID="2" presetClass="entr" presetSubtype="2"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1250" fill="hold"/>
                                            <p:tgtEl>
                                              <p:spTgt spid="9"/>
                                            </p:tgtEl>
                                            <p:attrNameLst>
                                              <p:attrName>ppt_x</p:attrName>
                                            </p:attrNameLst>
                                          </p:cBhvr>
                                          <p:tavLst>
                                            <p:tav tm="0">
                                              <p:val>
                                                <p:strVal val="1+#ppt_w/2"/>
                                              </p:val>
                                            </p:tav>
                                            <p:tav tm="100000">
                                              <p:val>
                                                <p:strVal val="#ppt_x"/>
                                              </p:val>
                                            </p:tav>
                                          </p:tavLst>
                                        </p:anim>
                                        <p:anim calcmode="lin" valueType="num">
                                          <p:cBhvr additive="base">
                                            <p:cTn id="34" dur="1250" fill="hold"/>
                                            <p:tgtEl>
                                              <p:spTgt spid="9"/>
                                            </p:tgtEl>
                                            <p:attrNameLst>
                                              <p:attrName>ppt_y</p:attrName>
                                            </p:attrNameLst>
                                          </p:cBhvr>
                                          <p:tavLst>
                                            <p:tav tm="0">
                                              <p:val>
                                                <p:strVal val="#ppt_y"/>
                                              </p:val>
                                            </p:tav>
                                            <p:tav tm="100000">
                                              <p:val>
                                                <p:strVal val="#ppt_y"/>
                                              </p:val>
                                            </p:tav>
                                          </p:tavLst>
                                        </p:anim>
                                      </p:childTnLst>
                                    </p:cTn>
                                  </p:par>
                                </p:childTnLst>
                              </p:cTn>
                            </p:par>
                            <p:par>
                              <p:cTn id="35" fill="hold">
                                <p:stCondLst>
                                  <p:cond delay="5199"/>
                                </p:stCondLst>
                                <p:childTnLst>
                                  <p:par>
                                    <p:cTn id="36" presetID="47"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500"/>
                                            <p:tgtEl>
                                              <p:spTgt spid="8"/>
                                            </p:tgtEl>
                                          </p:cBhvr>
                                        </p:animEffect>
                                        <p:anim calcmode="lin" valueType="num">
                                          <p:cBhvr>
                                            <p:cTn id="39" dur="1500" fill="hold"/>
                                            <p:tgtEl>
                                              <p:spTgt spid="8"/>
                                            </p:tgtEl>
                                            <p:attrNameLst>
                                              <p:attrName>ppt_x</p:attrName>
                                            </p:attrNameLst>
                                          </p:cBhvr>
                                          <p:tavLst>
                                            <p:tav tm="0">
                                              <p:val>
                                                <p:strVal val="#ppt_x"/>
                                              </p:val>
                                            </p:tav>
                                            <p:tav tm="100000">
                                              <p:val>
                                                <p:strVal val="#ppt_x"/>
                                              </p:val>
                                            </p:tav>
                                          </p:tavLst>
                                        </p:anim>
                                        <p:anim calcmode="lin" valueType="num">
                                          <p:cBhvr>
                                            <p:cTn id="40" dur="15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500"/>
                                            <p:tgtEl>
                                              <p:spTgt spid="10"/>
                                            </p:tgtEl>
                                          </p:cBhvr>
                                        </p:animEffect>
                                        <p:anim calcmode="lin" valueType="num">
                                          <p:cBhvr>
                                            <p:cTn id="44" dur="1500" fill="hold"/>
                                            <p:tgtEl>
                                              <p:spTgt spid="10"/>
                                            </p:tgtEl>
                                            <p:attrNameLst>
                                              <p:attrName>ppt_x</p:attrName>
                                            </p:attrNameLst>
                                          </p:cBhvr>
                                          <p:tavLst>
                                            <p:tav tm="0">
                                              <p:val>
                                                <p:strVal val="#ppt_x"/>
                                              </p:val>
                                            </p:tav>
                                            <p:tav tm="100000">
                                              <p:val>
                                                <p:strVal val="#ppt_x"/>
                                              </p:val>
                                            </p:tav>
                                          </p:tavLst>
                                        </p:anim>
                                        <p:anim calcmode="lin" valueType="num">
                                          <p:cBhvr>
                                            <p:cTn id="45" dur="150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6699"/>
                                </p:stCondLst>
                                <p:childTnLst>
                                  <p:par>
                                    <p:cTn id="47" presetID="2" presetClass="entr" presetSubtype="2"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1250" fill="hold"/>
                                            <p:tgtEl>
                                              <p:spTgt spid="11"/>
                                            </p:tgtEl>
                                            <p:attrNameLst>
                                              <p:attrName>ppt_x</p:attrName>
                                            </p:attrNameLst>
                                          </p:cBhvr>
                                          <p:tavLst>
                                            <p:tav tm="0">
                                              <p:val>
                                                <p:strVal val="1+#ppt_w/2"/>
                                              </p:val>
                                            </p:tav>
                                            <p:tav tm="100000">
                                              <p:val>
                                                <p:strVal val="#ppt_x"/>
                                              </p:val>
                                            </p:tav>
                                          </p:tavLst>
                                        </p:anim>
                                        <p:anim calcmode="lin" valueType="num">
                                          <p:cBhvr additive="base">
                                            <p:cTn id="50" dur="125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250" fill="hold"/>
                                            <p:tgtEl>
                                              <p:spTgt spid="12"/>
                                            </p:tgtEl>
                                            <p:attrNameLst>
                                              <p:attrName>ppt_x</p:attrName>
                                            </p:attrNameLst>
                                          </p:cBhvr>
                                          <p:tavLst>
                                            <p:tav tm="0">
                                              <p:val>
                                                <p:strVal val="1+#ppt_w/2"/>
                                              </p:val>
                                            </p:tav>
                                            <p:tav tm="100000">
                                              <p:val>
                                                <p:strVal val="#ppt_x"/>
                                              </p:val>
                                            </p:tav>
                                          </p:tavLst>
                                        </p:anim>
                                        <p:anim calcmode="lin" valueType="num">
                                          <p:cBhvr additive="base">
                                            <p:cTn id="54" dur="1250" fill="hold"/>
                                            <p:tgtEl>
                                              <p:spTgt spid="12"/>
                                            </p:tgtEl>
                                            <p:attrNameLst>
                                              <p:attrName>ppt_y</p:attrName>
                                            </p:attrNameLst>
                                          </p:cBhvr>
                                          <p:tavLst>
                                            <p:tav tm="0">
                                              <p:val>
                                                <p:strVal val="#ppt_y"/>
                                              </p:val>
                                            </p:tav>
                                            <p:tav tm="100000">
                                              <p:val>
                                                <p:strVal val="#ppt_y"/>
                                              </p:val>
                                            </p:tav>
                                          </p:tavLst>
                                        </p:anim>
                                      </p:childTnLst>
                                    </p:cTn>
                                  </p:par>
                                </p:childTnLst>
                              </p:cTn>
                            </p:par>
                            <p:par>
                              <p:cTn id="55" fill="hold">
                                <p:stCondLst>
                                  <p:cond delay="8199"/>
                                </p:stCondLst>
                                <p:childTnLst>
                                  <p:par>
                                    <p:cTn id="56" presetID="31"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p:cTn id="58" dur="1500" fill="hold"/>
                                            <p:tgtEl>
                                              <p:spTgt spid="13"/>
                                            </p:tgtEl>
                                            <p:attrNameLst>
                                              <p:attrName>ppt_w</p:attrName>
                                            </p:attrNameLst>
                                          </p:cBhvr>
                                          <p:tavLst>
                                            <p:tav tm="0">
                                              <p:val>
                                                <p:fltVal val="0"/>
                                              </p:val>
                                            </p:tav>
                                            <p:tav tm="100000">
                                              <p:val>
                                                <p:strVal val="#ppt_w"/>
                                              </p:val>
                                            </p:tav>
                                          </p:tavLst>
                                        </p:anim>
                                        <p:anim calcmode="lin" valueType="num">
                                          <p:cBhvr>
                                            <p:cTn id="59" dur="1500" fill="hold"/>
                                            <p:tgtEl>
                                              <p:spTgt spid="13"/>
                                            </p:tgtEl>
                                            <p:attrNameLst>
                                              <p:attrName>ppt_h</p:attrName>
                                            </p:attrNameLst>
                                          </p:cBhvr>
                                          <p:tavLst>
                                            <p:tav tm="0">
                                              <p:val>
                                                <p:fltVal val="0"/>
                                              </p:val>
                                            </p:tav>
                                            <p:tav tm="100000">
                                              <p:val>
                                                <p:strVal val="#ppt_h"/>
                                              </p:val>
                                            </p:tav>
                                          </p:tavLst>
                                        </p:anim>
                                        <p:anim calcmode="lin" valueType="num">
                                          <p:cBhvr>
                                            <p:cTn id="60" dur="1500" fill="hold"/>
                                            <p:tgtEl>
                                              <p:spTgt spid="13"/>
                                            </p:tgtEl>
                                            <p:attrNameLst>
                                              <p:attrName>style.rotation</p:attrName>
                                            </p:attrNameLst>
                                          </p:cBhvr>
                                          <p:tavLst>
                                            <p:tav tm="0">
                                              <p:val>
                                                <p:fltVal val="90"/>
                                              </p:val>
                                            </p:tav>
                                            <p:tav tm="100000">
                                              <p:val>
                                                <p:fltVal val="0"/>
                                              </p:val>
                                            </p:tav>
                                          </p:tavLst>
                                        </p:anim>
                                        <p:animEffect transition="in" filter="fade">
                                          <p:cBhvr>
                                            <p:cTn id="61" dur="1500"/>
                                            <p:tgtEl>
                                              <p:spTgt spid="13"/>
                                            </p:tgtEl>
                                          </p:cBhvr>
                                        </p:animEffect>
                                      </p:childTnLst>
                                    </p:cTn>
                                  </p:par>
                                  <p:par>
                                    <p:cTn id="62" presetID="2" presetClass="entr" presetSubtype="2" fill="hold" grpId="0" nodeType="withEffect">
                                      <p:stCondLst>
                                        <p:cond delay="5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1250" fill="hold"/>
                                            <p:tgtEl>
                                              <p:spTgt spid="14"/>
                                            </p:tgtEl>
                                            <p:attrNameLst>
                                              <p:attrName>ppt_x</p:attrName>
                                            </p:attrNameLst>
                                          </p:cBhvr>
                                          <p:tavLst>
                                            <p:tav tm="0">
                                              <p:val>
                                                <p:strVal val="1+#ppt_w/2"/>
                                              </p:val>
                                            </p:tav>
                                            <p:tav tm="100000">
                                              <p:val>
                                                <p:strVal val="#ppt_x"/>
                                              </p:val>
                                            </p:tav>
                                          </p:tavLst>
                                        </p:anim>
                                        <p:anim calcmode="lin" valueType="num">
                                          <p:cBhvr additive="base">
                                            <p:cTn id="65" dur="1250" fill="hold"/>
                                            <p:tgtEl>
                                              <p:spTgt spid="14"/>
                                            </p:tgtEl>
                                            <p:attrNameLst>
                                              <p:attrName>ppt_y</p:attrName>
                                            </p:attrNameLst>
                                          </p:cBhvr>
                                          <p:tavLst>
                                            <p:tav tm="0">
                                              <p:val>
                                                <p:strVal val="#ppt_y"/>
                                              </p:val>
                                            </p:tav>
                                            <p:tav tm="100000">
                                              <p:val>
                                                <p:strVal val="#ppt_y"/>
                                              </p:val>
                                            </p:tav>
                                          </p:tavLst>
                                        </p:anim>
                                      </p:childTnLst>
                                    </p:cTn>
                                  </p:par>
                                </p:childTnLst>
                              </p:cTn>
                            </p:par>
                            <p:par>
                              <p:cTn id="66" fill="hold">
                                <p:stCondLst>
                                  <p:cond delay="9699"/>
                                </p:stCondLst>
                                <p:childTnLst>
                                  <p:par>
                                    <p:cTn id="67" presetID="42" presetClass="entr" presetSubtype="0"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1000"/>
                                            <p:tgtEl>
                                              <p:spTgt spid="7"/>
                                            </p:tgtEl>
                                          </p:cBhvr>
                                        </p:animEffect>
                                        <p:anim calcmode="lin" valueType="num">
                                          <p:cBhvr>
                                            <p:cTn id="70" dur="1000" fill="hold"/>
                                            <p:tgtEl>
                                              <p:spTgt spid="7"/>
                                            </p:tgtEl>
                                            <p:attrNameLst>
                                              <p:attrName>ppt_x</p:attrName>
                                            </p:attrNameLst>
                                          </p:cBhvr>
                                          <p:tavLst>
                                            <p:tav tm="0">
                                              <p:val>
                                                <p:strVal val="#ppt_x"/>
                                              </p:val>
                                            </p:tav>
                                            <p:tav tm="100000">
                                              <p:val>
                                                <p:strVal val="#ppt_x"/>
                                              </p:val>
                                            </p:tav>
                                          </p:tavLst>
                                        </p:anim>
                                        <p:anim calcmode="lin" valueType="num">
                                          <p:cBhvr>
                                            <p:cTn id="7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animBg="1"/>
          <p:bldP spid="9" grpId="0" animBg="1"/>
          <p:bldP spid="10" grpId="0" animBg="1"/>
          <p:bldP spid="11" grpId="0" animBg="1"/>
          <p:bldP spid="12" grpId="0" animBg="1"/>
          <p:bldP spid="13" grpId="0" animBg="1"/>
          <p:bldP spid="14"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225911" cy="422047"/>
          </a:xfrm>
        </p:spPr>
        <p:txBody>
          <a:bodyPr/>
          <a:lstStyle/>
          <a:p>
            <a:r>
              <a:rPr lang="zh-CN" altLang="en-US" dirty="0"/>
              <a:t>主要措施：</a:t>
            </a:r>
            <a:r>
              <a:rPr lang="zh-CN" altLang="en-US" dirty="0">
                <a:solidFill>
                  <a:srgbClr val="C00000"/>
                </a:solidFill>
              </a:rPr>
              <a:t>做到五个能否</a:t>
            </a:r>
          </a:p>
          <a:p>
            <a:endParaRPr lang="zh-CN" altLang="en-US" dirty="0"/>
          </a:p>
        </p:txBody>
      </p:sp>
      <p:grpSp>
        <p:nvGrpSpPr>
          <p:cNvPr id="3" name="组合 2"/>
          <p:cNvGrpSpPr/>
          <p:nvPr/>
        </p:nvGrpSpPr>
        <p:grpSpPr>
          <a:xfrm>
            <a:off x="1805081" y="2469999"/>
            <a:ext cx="8827252" cy="647549"/>
            <a:chOff x="3419872" y="1672334"/>
            <a:chExt cx="6685850" cy="469575"/>
          </a:xfrm>
        </p:grpSpPr>
        <p:sp>
          <p:nvSpPr>
            <p:cNvPr id="4" name="矩形 3"/>
            <p:cNvSpPr/>
            <p:nvPr/>
          </p:nvSpPr>
          <p:spPr>
            <a:xfrm>
              <a:off x="4276842" y="1773608"/>
              <a:ext cx="2684686" cy="290143"/>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能否</a:t>
              </a:r>
              <a:r>
                <a:rPr lang="zh-CN" altLang="en-US" sz="2000" b="1" dirty="0" smtClean="0">
                  <a:solidFill>
                    <a:schemeClr val="accent1"/>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坚守</a:t>
              </a:r>
              <a:r>
                <a:rPr lang="zh-CN" altLang="en-US" dirty="0">
                  <a:latin typeface="微软雅黑" panose="020B0503020204020204" pitchFamily="34" charset="-122"/>
                  <a:ea typeface="微软雅黑" panose="020B0503020204020204" pitchFamily="34" charset="-122"/>
                </a:rPr>
                <a:t>共产党人信仰信念宗旨</a:t>
              </a:r>
            </a:p>
          </p:txBody>
        </p:sp>
        <p:sp>
          <p:nvSpPr>
            <p:cNvPr id="5" name="矩形 4"/>
            <p:cNvSpPr/>
            <p:nvPr/>
          </p:nvSpPr>
          <p:spPr>
            <a:xfrm>
              <a:off x="4256842" y="1672334"/>
              <a:ext cx="5848880" cy="46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矩形 5"/>
            <p:cNvSpPr/>
            <p:nvPr/>
          </p:nvSpPr>
          <p:spPr>
            <a:xfrm>
              <a:off x="3419872" y="1673909"/>
              <a:ext cx="720000" cy="468000"/>
            </a:xfrm>
            <a:prstGeom prst="rect">
              <a:avLst/>
            </a:prstGeom>
            <a:solidFill>
              <a:srgbClr val="C00000"/>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一</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805081" y="3253162"/>
            <a:ext cx="8827252" cy="591906"/>
            <a:chOff x="3419872" y="2243899"/>
            <a:chExt cx="6685852" cy="468000"/>
          </a:xfrm>
        </p:grpSpPr>
        <p:sp>
          <p:nvSpPr>
            <p:cNvPr id="8" name="矩形 7"/>
            <p:cNvSpPr/>
            <p:nvPr/>
          </p:nvSpPr>
          <p:spPr>
            <a:xfrm>
              <a:off x="4256842" y="2308591"/>
              <a:ext cx="5797307" cy="316353"/>
            </a:xfrm>
            <a:prstGeom prst="rect">
              <a:avLst/>
            </a:prstGeom>
          </p:spPr>
          <p:txBody>
            <a:bodyPr wrap="squar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能否</a:t>
              </a:r>
              <a:r>
                <a:rPr lang="zh-CN" altLang="en-US" sz="2000" b="1" dirty="0" smtClean="0">
                  <a:solidFill>
                    <a:schemeClr val="accent1"/>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正确</a:t>
              </a:r>
              <a:r>
                <a:rPr lang="zh-CN" altLang="en-US" dirty="0">
                  <a:latin typeface="微软雅黑" panose="020B0503020204020204" pitchFamily="34" charset="-122"/>
                  <a:ea typeface="微软雅黑" panose="020B0503020204020204" pitchFamily="34" charset="-122"/>
                </a:rPr>
                <a:t>处理公与私、义与利、个人与组织、个人与群众的</a:t>
              </a:r>
              <a:r>
                <a:rPr lang="zh-CN" altLang="en-US" dirty="0" smtClean="0">
                  <a:latin typeface="微软雅黑" panose="020B0503020204020204" pitchFamily="34" charset="-122"/>
                  <a:ea typeface="微软雅黑" panose="020B0503020204020204" pitchFamily="34" charset="-122"/>
                </a:rPr>
                <a:t>关系  </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4256842" y="2243899"/>
              <a:ext cx="5848882" cy="46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矩形 9"/>
            <p:cNvSpPr/>
            <p:nvPr/>
          </p:nvSpPr>
          <p:spPr>
            <a:xfrm>
              <a:off x="3419872" y="2243899"/>
              <a:ext cx="720000" cy="468000"/>
            </a:xfrm>
            <a:prstGeom prst="rect">
              <a:avLst/>
            </a:prstGeom>
            <a:solidFill>
              <a:srgbClr val="C00000"/>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二</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805081" y="3988197"/>
            <a:ext cx="8827252" cy="737647"/>
            <a:chOff x="3419872" y="2775790"/>
            <a:chExt cx="6685852" cy="468000"/>
          </a:xfrm>
        </p:grpSpPr>
        <p:sp>
          <p:nvSpPr>
            <p:cNvPr id="12" name="矩形 11"/>
            <p:cNvSpPr/>
            <p:nvPr/>
          </p:nvSpPr>
          <p:spPr>
            <a:xfrm>
              <a:off x="4261142" y="2797556"/>
              <a:ext cx="5844582" cy="429591"/>
            </a:xfrm>
            <a:prstGeom prst="rect">
              <a:avLst/>
            </a:prstGeom>
          </p:spPr>
          <p:txBody>
            <a:bodyPr wrap="squar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能否</a:t>
              </a:r>
              <a:r>
                <a:rPr lang="zh-CN" altLang="en-US" sz="2000" b="1" dirty="0" smtClean="0">
                  <a:solidFill>
                    <a:schemeClr val="accent1"/>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努力</a:t>
              </a:r>
              <a:r>
                <a:rPr lang="zh-CN" altLang="en-US" dirty="0">
                  <a:latin typeface="微软雅黑" panose="020B0503020204020204" pitchFamily="34" charset="-122"/>
                  <a:ea typeface="微软雅黑" panose="020B0503020204020204" pitchFamily="34" charset="-122"/>
                </a:rPr>
                <a:t>追求高尚道德、带头践行社会主义核心价值观、保持积极健康生活方式</a:t>
              </a:r>
            </a:p>
          </p:txBody>
        </p:sp>
        <p:sp>
          <p:nvSpPr>
            <p:cNvPr id="13" name="矩形 12"/>
            <p:cNvSpPr/>
            <p:nvPr/>
          </p:nvSpPr>
          <p:spPr>
            <a:xfrm>
              <a:off x="4256842" y="2775790"/>
              <a:ext cx="5848882" cy="46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矩形 13"/>
            <p:cNvSpPr/>
            <p:nvPr/>
          </p:nvSpPr>
          <p:spPr>
            <a:xfrm>
              <a:off x="3419872" y="2775790"/>
              <a:ext cx="720000" cy="468000"/>
            </a:xfrm>
            <a:prstGeom prst="rect">
              <a:avLst/>
            </a:prstGeom>
            <a:solidFill>
              <a:srgbClr val="C00000"/>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三</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805081" y="4818618"/>
            <a:ext cx="8827252" cy="640594"/>
            <a:chOff x="3419872" y="3291381"/>
            <a:chExt cx="6685845" cy="485192"/>
          </a:xfrm>
        </p:grpSpPr>
        <p:sp>
          <p:nvSpPr>
            <p:cNvPr id="16" name="矩形 15"/>
            <p:cNvSpPr/>
            <p:nvPr/>
          </p:nvSpPr>
          <p:spPr>
            <a:xfrm>
              <a:off x="4261142" y="3364125"/>
              <a:ext cx="3442301" cy="303047"/>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能否</a:t>
              </a:r>
              <a:r>
                <a:rPr lang="zh-CN" altLang="en-US" sz="2000" b="1" dirty="0" smtClean="0">
                  <a:solidFill>
                    <a:schemeClr val="accent1"/>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自觉</a:t>
              </a:r>
              <a:r>
                <a:rPr lang="zh-CN" altLang="en-US" dirty="0">
                  <a:latin typeface="微软雅黑" panose="020B0503020204020204" pitchFamily="34" charset="-122"/>
                  <a:ea typeface="微软雅黑" panose="020B0503020204020204" pitchFamily="34" charset="-122"/>
                </a:rPr>
                <a:t>做到党规党纪面前知敬畏守规矩</a:t>
              </a:r>
            </a:p>
          </p:txBody>
        </p:sp>
        <p:sp>
          <p:nvSpPr>
            <p:cNvPr id="17" name="矩形 16"/>
            <p:cNvSpPr/>
            <p:nvPr/>
          </p:nvSpPr>
          <p:spPr>
            <a:xfrm>
              <a:off x="4256842" y="3291381"/>
              <a:ext cx="5848875" cy="46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p:nvSpPr>
          <p:spPr>
            <a:xfrm>
              <a:off x="3419872" y="3308573"/>
              <a:ext cx="720000" cy="468000"/>
            </a:xfrm>
            <a:prstGeom prst="rect">
              <a:avLst/>
            </a:prstGeom>
            <a:solidFill>
              <a:srgbClr val="C00000"/>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grpSp>
        <p:nvGrpSpPr>
          <p:cNvPr id="19" name="组合 18"/>
          <p:cNvGrpSpPr/>
          <p:nvPr/>
        </p:nvGrpSpPr>
        <p:grpSpPr>
          <a:xfrm>
            <a:off x="1805081" y="5682691"/>
            <a:ext cx="8827252" cy="640282"/>
            <a:chOff x="3419872" y="3814986"/>
            <a:chExt cx="6685849" cy="484956"/>
          </a:xfrm>
        </p:grpSpPr>
        <p:sp>
          <p:nvSpPr>
            <p:cNvPr id="20" name="矩形 19"/>
            <p:cNvSpPr/>
            <p:nvPr/>
          </p:nvSpPr>
          <p:spPr>
            <a:xfrm>
              <a:off x="4261142" y="3912054"/>
              <a:ext cx="4141642" cy="303047"/>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能否</a:t>
              </a:r>
              <a:r>
                <a:rPr lang="zh-CN" altLang="en-US" sz="2000" b="1" dirty="0" smtClean="0">
                  <a:solidFill>
                    <a:schemeClr val="accent1"/>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保持</a:t>
              </a:r>
              <a:r>
                <a:rPr lang="zh-CN" altLang="en-US" dirty="0">
                  <a:latin typeface="微软雅黑" panose="020B0503020204020204" pitchFamily="34" charset="-122"/>
                  <a:ea typeface="微软雅黑" panose="020B0503020204020204" pitchFamily="34" charset="-122"/>
                </a:rPr>
                <a:t>良好精神状态、积极为党的事业担当作为</a:t>
              </a:r>
            </a:p>
          </p:txBody>
        </p:sp>
        <p:sp>
          <p:nvSpPr>
            <p:cNvPr id="21" name="矩形 20"/>
            <p:cNvSpPr/>
            <p:nvPr/>
          </p:nvSpPr>
          <p:spPr>
            <a:xfrm>
              <a:off x="4256842" y="3831942"/>
              <a:ext cx="5848879" cy="46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矩形 21"/>
            <p:cNvSpPr/>
            <p:nvPr/>
          </p:nvSpPr>
          <p:spPr>
            <a:xfrm>
              <a:off x="3419872" y="3814986"/>
              <a:ext cx="720000" cy="468000"/>
            </a:xfrm>
            <a:prstGeom prst="rect">
              <a:avLst/>
            </a:prstGeom>
            <a:solidFill>
              <a:srgbClr val="C8020B"/>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五</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333046" y="1168462"/>
            <a:ext cx="5010441" cy="1209594"/>
            <a:chOff x="2115188" y="1232523"/>
            <a:chExt cx="5010441" cy="1209594"/>
          </a:xfrm>
        </p:grpSpPr>
        <p:pic>
          <p:nvPicPr>
            <p:cNvPr id="24" name="图片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39923" y="1496481"/>
              <a:ext cx="4685706" cy="787302"/>
            </a:xfrm>
            <a:prstGeom prst="rect">
              <a:avLst/>
            </a:prstGeom>
          </p:spPr>
        </p:pic>
        <p:pic>
          <p:nvPicPr>
            <p:cNvPr id="25" name="图片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5188" y="1232523"/>
              <a:ext cx="1299862" cy="1209594"/>
            </a:xfrm>
            <a:prstGeom prst="rect">
              <a:avLst/>
            </a:prstGeom>
          </p:spPr>
        </p:pic>
      </p:grpSp>
      <p:sp>
        <p:nvSpPr>
          <p:cNvPr id="26" name="TextBox 46"/>
          <p:cNvSpPr txBox="1"/>
          <p:nvPr/>
        </p:nvSpPr>
        <p:spPr>
          <a:xfrm>
            <a:off x="4673475" y="1491756"/>
            <a:ext cx="3449124"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做到五个能否</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33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33000">
                                          <p:cBhvr additive="base">
                                            <p:cTn id="7" dur="1500" fill="hold"/>
                                            <p:tgtEl>
                                              <p:spTgt spid="3"/>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14:presetBounceEnd="33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33000">
                                          <p:cBhvr additive="base">
                                            <p:cTn id="12" dur="1500" fill="hold"/>
                                            <p:tgtEl>
                                              <p:spTgt spid="7"/>
                                            </p:tgtEl>
                                            <p:attrNameLst>
                                              <p:attrName>ppt_x</p:attrName>
                                            </p:attrNameLst>
                                          </p:cBhvr>
                                          <p:tavLst>
                                            <p:tav tm="0">
                                              <p:val>
                                                <p:strVal val="1+#ppt_w/2"/>
                                              </p:val>
                                            </p:tav>
                                            <p:tav tm="100000">
                                              <p:val>
                                                <p:strVal val="#ppt_x"/>
                                              </p:val>
                                            </p:tav>
                                          </p:tavLst>
                                        </p:anim>
                                        <p:anim calcmode="lin" valueType="num" p14:bounceEnd="33000">
                                          <p:cBhvr additive="base">
                                            <p:cTn id="13" dur="1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2" fill="hold" nodeType="afterEffect" p14:presetBounceEnd="33000">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33000">
                                          <p:cBhvr additive="base">
                                            <p:cTn id="17" dur="1500" fill="hold"/>
                                            <p:tgtEl>
                                              <p:spTgt spid="11"/>
                                            </p:tgtEl>
                                            <p:attrNameLst>
                                              <p:attrName>ppt_x</p:attrName>
                                            </p:attrNameLst>
                                          </p:cBhvr>
                                          <p:tavLst>
                                            <p:tav tm="0">
                                              <p:val>
                                                <p:strVal val="1+#ppt_w/2"/>
                                              </p:val>
                                            </p:tav>
                                            <p:tav tm="100000">
                                              <p:val>
                                                <p:strVal val="#ppt_x"/>
                                              </p:val>
                                            </p:tav>
                                          </p:tavLst>
                                        </p:anim>
                                        <p:anim calcmode="lin" valueType="num" p14:bounceEnd="33000">
                                          <p:cBhvr additive="base">
                                            <p:cTn id="18" dur="1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4500"/>
                                </p:stCondLst>
                                <p:childTnLst>
                                  <p:par>
                                    <p:cTn id="20" presetID="2" presetClass="entr" presetSubtype="2" fill="hold" nodeType="afterEffect" p14:presetBounceEnd="33000">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14:bounceEnd="33000">
                                          <p:cBhvr additive="base">
                                            <p:cTn id="22" dur="1500" fill="hold"/>
                                            <p:tgtEl>
                                              <p:spTgt spid="15"/>
                                            </p:tgtEl>
                                            <p:attrNameLst>
                                              <p:attrName>ppt_x</p:attrName>
                                            </p:attrNameLst>
                                          </p:cBhvr>
                                          <p:tavLst>
                                            <p:tav tm="0">
                                              <p:val>
                                                <p:strVal val="1+#ppt_w/2"/>
                                              </p:val>
                                            </p:tav>
                                            <p:tav tm="100000">
                                              <p:val>
                                                <p:strVal val="#ppt_x"/>
                                              </p:val>
                                            </p:tav>
                                          </p:tavLst>
                                        </p:anim>
                                        <p:anim calcmode="lin" valueType="num" p14:bounceEnd="33000">
                                          <p:cBhvr additive="base">
                                            <p:cTn id="23" dur="1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6000"/>
                                </p:stCondLst>
                                <p:childTnLst>
                                  <p:par>
                                    <p:cTn id="25" presetID="2" presetClass="entr" presetSubtype="2" fill="hold" nodeType="afterEffect" p14:presetBounceEnd="33000">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14:bounceEnd="33000">
                                          <p:cBhvr additive="base">
                                            <p:cTn id="27" dur="1500" fill="hold"/>
                                            <p:tgtEl>
                                              <p:spTgt spid="19"/>
                                            </p:tgtEl>
                                            <p:attrNameLst>
                                              <p:attrName>ppt_x</p:attrName>
                                            </p:attrNameLst>
                                          </p:cBhvr>
                                          <p:tavLst>
                                            <p:tav tm="0">
                                              <p:val>
                                                <p:strVal val="1+#ppt_w/2"/>
                                              </p:val>
                                            </p:tav>
                                            <p:tav tm="100000">
                                              <p:val>
                                                <p:strVal val="#ppt_x"/>
                                              </p:val>
                                            </p:tav>
                                          </p:tavLst>
                                        </p:anim>
                                        <p:anim calcmode="lin" valueType="num" p14:bounceEnd="33000">
                                          <p:cBhvr additive="base">
                                            <p:cTn id="28" dur="150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7500"/>
                                </p:stCondLst>
                                <p:childTnLst>
                                  <p:par>
                                    <p:cTn id="30" presetID="12" presetClass="entr" presetSubtype="8"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8000"/>
                                </p:stCondLst>
                                <p:childTnLst>
                                  <p:par>
                                    <p:cTn id="35" presetID="10" presetClass="entr" presetSubtype="0" fill="hold" grpId="0" nodeType="afterEffect">
                                      <p:stCondLst>
                                        <p:cond delay="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1+#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500" fill="hold"/>
                                            <p:tgtEl>
                                              <p:spTgt spid="7"/>
                                            </p:tgtEl>
                                            <p:attrNameLst>
                                              <p:attrName>ppt_x</p:attrName>
                                            </p:attrNameLst>
                                          </p:cBhvr>
                                          <p:tavLst>
                                            <p:tav tm="0">
                                              <p:val>
                                                <p:strVal val="1+#ppt_w/2"/>
                                              </p:val>
                                            </p:tav>
                                            <p:tav tm="100000">
                                              <p:val>
                                                <p:strVal val="#ppt_x"/>
                                              </p:val>
                                            </p:tav>
                                          </p:tavLst>
                                        </p:anim>
                                        <p:anim calcmode="lin" valueType="num">
                                          <p:cBhvr additive="base">
                                            <p:cTn id="13" dur="1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2"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500" fill="hold"/>
                                            <p:tgtEl>
                                              <p:spTgt spid="11"/>
                                            </p:tgtEl>
                                            <p:attrNameLst>
                                              <p:attrName>ppt_x</p:attrName>
                                            </p:attrNameLst>
                                          </p:cBhvr>
                                          <p:tavLst>
                                            <p:tav tm="0">
                                              <p:val>
                                                <p:strVal val="1+#ppt_w/2"/>
                                              </p:val>
                                            </p:tav>
                                            <p:tav tm="100000">
                                              <p:val>
                                                <p:strVal val="#ppt_x"/>
                                              </p:val>
                                            </p:tav>
                                          </p:tavLst>
                                        </p:anim>
                                        <p:anim calcmode="lin" valueType="num">
                                          <p:cBhvr additive="base">
                                            <p:cTn id="18" dur="1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4500"/>
                                </p:stCondLst>
                                <p:childTnLst>
                                  <p:par>
                                    <p:cTn id="20" presetID="2" presetClass="entr" presetSubtype="2"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500" fill="hold"/>
                                            <p:tgtEl>
                                              <p:spTgt spid="15"/>
                                            </p:tgtEl>
                                            <p:attrNameLst>
                                              <p:attrName>ppt_x</p:attrName>
                                            </p:attrNameLst>
                                          </p:cBhvr>
                                          <p:tavLst>
                                            <p:tav tm="0">
                                              <p:val>
                                                <p:strVal val="1+#ppt_w/2"/>
                                              </p:val>
                                            </p:tav>
                                            <p:tav tm="100000">
                                              <p:val>
                                                <p:strVal val="#ppt_x"/>
                                              </p:val>
                                            </p:tav>
                                          </p:tavLst>
                                        </p:anim>
                                        <p:anim calcmode="lin" valueType="num">
                                          <p:cBhvr additive="base">
                                            <p:cTn id="23" dur="1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6000"/>
                                </p:stCondLst>
                                <p:childTnLst>
                                  <p:par>
                                    <p:cTn id="25" presetID="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1500" fill="hold"/>
                                            <p:tgtEl>
                                              <p:spTgt spid="19"/>
                                            </p:tgtEl>
                                            <p:attrNameLst>
                                              <p:attrName>ppt_x</p:attrName>
                                            </p:attrNameLst>
                                          </p:cBhvr>
                                          <p:tavLst>
                                            <p:tav tm="0">
                                              <p:val>
                                                <p:strVal val="1+#ppt_w/2"/>
                                              </p:val>
                                            </p:tav>
                                            <p:tav tm="100000">
                                              <p:val>
                                                <p:strVal val="#ppt_x"/>
                                              </p:val>
                                            </p:tav>
                                          </p:tavLst>
                                        </p:anim>
                                        <p:anim calcmode="lin" valueType="num">
                                          <p:cBhvr additive="base">
                                            <p:cTn id="28" dur="150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7500"/>
                                </p:stCondLst>
                                <p:childTnLst>
                                  <p:par>
                                    <p:cTn id="30" presetID="12" presetClass="entr" presetSubtype="8"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ppt_x</p:attrName>
                                            </p:attrNameLst>
                                          </p:cBhvr>
                                          <p:tavLst>
                                            <p:tav tm="0">
                                              <p:val>
                                                <p:strVal val="#ppt_x-#ppt_w*1.125000"/>
                                              </p:val>
                                            </p:tav>
                                            <p:tav tm="100000">
                                              <p:val>
                                                <p:strVal val="#ppt_x"/>
                                              </p:val>
                                            </p:tav>
                                          </p:tavLst>
                                        </p:anim>
                                        <p:animEffect transition="in" filter="wipe(right)">
                                          <p:cBhvr>
                                            <p:cTn id="33" dur="500"/>
                                            <p:tgtEl>
                                              <p:spTgt spid="23"/>
                                            </p:tgtEl>
                                          </p:cBhvr>
                                        </p:animEffect>
                                      </p:childTnLst>
                                    </p:cTn>
                                  </p:par>
                                </p:childTnLst>
                              </p:cTn>
                            </p:par>
                            <p:par>
                              <p:cTn id="34" fill="hold">
                                <p:stCondLst>
                                  <p:cond delay="8000"/>
                                </p:stCondLst>
                                <p:childTnLst>
                                  <p:par>
                                    <p:cTn id="35" presetID="10" presetClass="entr" presetSubtype="0" fill="hold" grpId="0" nodeType="afterEffect">
                                      <p:stCondLst>
                                        <p:cond delay="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3032054"/>
            <a:ext cx="12192000" cy="3920216"/>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0" y="5933424"/>
            <a:ext cx="10058400" cy="1018846"/>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967925" y="3585558"/>
            <a:ext cx="7224075" cy="3272443"/>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02871" y="272283"/>
            <a:ext cx="1850136" cy="1721654"/>
          </a:xfrm>
          <a:prstGeom prst="rect">
            <a:avLst/>
          </a:prstGeom>
        </p:spPr>
      </p:pic>
      <p:cxnSp>
        <p:nvCxnSpPr>
          <p:cNvPr id="9" name="直接连接符 8"/>
          <p:cNvCxnSpPr/>
          <p:nvPr/>
        </p:nvCxnSpPr>
        <p:spPr>
          <a:xfrm>
            <a:off x="2699923" y="1607334"/>
            <a:ext cx="6640620" cy="0"/>
          </a:xfrm>
          <a:prstGeom prst="line">
            <a:avLst/>
          </a:prstGeom>
          <a:ln w="15875">
            <a:solidFill>
              <a:srgbClr val="C8020B"/>
            </a:solidFill>
            <a:headEnd type="oval"/>
          </a:ln>
        </p:spPr>
        <p:style>
          <a:lnRef idx="1">
            <a:schemeClr val="accent1"/>
          </a:lnRef>
          <a:fillRef idx="0">
            <a:schemeClr val="accent1"/>
          </a:fillRef>
          <a:effectRef idx="0">
            <a:schemeClr val="accent1"/>
          </a:effectRef>
          <a:fontRef idx="minor">
            <a:schemeClr val="tx1"/>
          </a:fontRef>
        </p:style>
      </p:cxnSp>
      <p:sp>
        <p:nvSpPr>
          <p:cNvPr id="10" name="TextBox 28"/>
          <p:cNvSpPr txBox="1"/>
          <p:nvPr/>
        </p:nvSpPr>
        <p:spPr>
          <a:xfrm rot="10800000" flipH="1" flipV="1">
            <a:off x="2525191" y="1516285"/>
            <a:ext cx="6696744" cy="3323987"/>
          </a:xfrm>
          <a:prstGeom prst="rect">
            <a:avLst/>
          </a:prstGeom>
          <a:noFill/>
        </p:spPr>
        <p:txBody>
          <a:bodyPr wrap="square" rtlCol="0">
            <a:spAutoFit/>
          </a:bodyPr>
          <a:lstStyle/>
          <a:p>
            <a:pPr>
              <a:lnSpc>
                <a:spcPct val="150000"/>
              </a:lnSpc>
            </a:pPr>
            <a:r>
              <a:rPr lang="zh-CN" altLang="en-US" sz="2000" b="1" dirty="0" smtClean="0">
                <a:solidFill>
                  <a:srgbClr val="C8020B"/>
                </a:solidFill>
                <a:latin typeface="微软雅黑" panose="020B0503020204020204" pitchFamily="34" charset="-122"/>
                <a:ea typeface="微软雅黑" panose="020B0503020204020204" pitchFamily="34" charset="-122"/>
              </a:rPr>
              <a:t>       </a:t>
            </a:r>
            <a:r>
              <a:rPr lang="en-US" altLang="zh-CN" sz="2000" b="1" dirty="0">
                <a:solidFill>
                  <a:srgbClr val="C8020B"/>
                </a:solidFill>
                <a:latin typeface="微软雅黑" panose="020B0503020204020204" pitchFamily="34" charset="-122"/>
                <a:ea typeface="微软雅黑" panose="020B0503020204020204" pitchFamily="34" charset="-122"/>
              </a:rPr>
              <a:t>2016</a:t>
            </a:r>
            <a:r>
              <a:rPr lang="zh-CN" altLang="en-US" sz="2000" b="1" dirty="0">
                <a:solidFill>
                  <a:srgbClr val="C8020B"/>
                </a:solidFill>
                <a:latin typeface="微软雅黑" panose="020B0503020204020204" pitchFamily="34" charset="-122"/>
                <a:ea typeface="微软雅黑" panose="020B0503020204020204" pitchFamily="34" charset="-122"/>
              </a:rPr>
              <a:t>年</a:t>
            </a:r>
            <a:r>
              <a:rPr lang="en-US" altLang="zh-CN" sz="2000" b="1" dirty="0">
                <a:solidFill>
                  <a:srgbClr val="C8020B"/>
                </a:solidFill>
                <a:latin typeface="微软雅黑" panose="020B0503020204020204" pitchFamily="34" charset="-122"/>
                <a:ea typeface="微软雅黑" panose="020B0503020204020204" pitchFamily="34" charset="-122"/>
              </a:rPr>
              <a:t>2</a:t>
            </a:r>
            <a:r>
              <a:rPr lang="zh-CN" altLang="en-US" sz="2000" b="1" dirty="0">
                <a:solidFill>
                  <a:srgbClr val="C8020B"/>
                </a:solidFill>
                <a:latin typeface="微软雅黑" panose="020B0503020204020204" pitchFamily="34" charset="-122"/>
                <a:ea typeface="微软雅黑" panose="020B0503020204020204" pitchFamily="34" charset="-122"/>
              </a:rPr>
              <a:t>月，中共中央办公厅印发了</a:t>
            </a:r>
            <a:r>
              <a:rPr lang="en-US" altLang="zh-CN" sz="2000" b="1" dirty="0">
                <a:solidFill>
                  <a:srgbClr val="C8020B"/>
                </a:solidFill>
                <a:latin typeface="微软雅黑" panose="020B0503020204020204" pitchFamily="34" charset="-122"/>
                <a:ea typeface="微软雅黑" panose="020B0503020204020204" pitchFamily="34" charset="-122"/>
              </a:rPr>
              <a:t>《</a:t>
            </a:r>
            <a:r>
              <a:rPr lang="zh-CN" altLang="en-US" sz="2000" b="1" dirty="0">
                <a:solidFill>
                  <a:srgbClr val="C8020B"/>
                </a:solidFill>
                <a:latin typeface="微软雅黑" panose="020B0503020204020204" pitchFamily="34" charset="-122"/>
                <a:ea typeface="微软雅黑" panose="020B0503020204020204" pitchFamily="34" charset="-122"/>
              </a:rPr>
              <a:t>关于在全体党员中开展“学党章党规、学系列讲话，做合格党员”学习教育方案</a:t>
            </a:r>
            <a:r>
              <a:rPr lang="en-US" altLang="zh-CN" sz="2000" b="1" dirty="0">
                <a:solidFill>
                  <a:srgbClr val="C8020B"/>
                </a:solidFill>
                <a:latin typeface="微软雅黑" panose="020B0503020204020204" pitchFamily="34" charset="-122"/>
                <a:ea typeface="微软雅黑" panose="020B0503020204020204" pitchFamily="34" charset="-122"/>
              </a:rPr>
              <a:t>》</a:t>
            </a:r>
            <a:r>
              <a:rPr lang="zh-CN" altLang="en-US" sz="2000" b="1" dirty="0">
                <a:solidFill>
                  <a:srgbClr val="C8020B"/>
                </a:solidFill>
                <a:latin typeface="微软雅黑" panose="020B0503020204020204" pitchFamily="34" charset="-122"/>
                <a:ea typeface="微软雅黑" panose="020B0503020204020204" pitchFamily="34" charset="-122"/>
              </a:rPr>
              <a:t>，并发出通知，要求各地区各部门认真贯彻执行。开展“两学一做”学习教育，是面向全体党员深化党内教育的重要实践，是推动党内教育从“关键少数”向广大党员拓展、从集中性教育向经常性教育延伸的重要举措。</a:t>
            </a:r>
          </a:p>
        </p:txBody>
      </p:sp>
      <p:sp>
        <p:nvSpPr>
          <p:cNvPr id="11" name="TextBox 29"/>
          <p:cNvSpPr txBox="1"/>
          <p:nvPr/>
        </p:nvSpPr>
        <p:spPr>
          <a:xfrm>
            <a:off x="3955829" y="952670"/>
            <a:ext cx="2146742" cy="584775"/>
          </a:xfrm>
          <a:prstGeom prst="rect">
            <a:avLst/>
          </a:prstGeom>
          <a:noFill/>
        </p:spPr>
        <p:txBody>
          <a:bodyPr wrap="none" rtlCol="0">
            <a:spAutoFit/>
          </a:bodyPr>
          <a:lstStyle/>
          <a:p>
            <a:r>
              <a:rPr lang="en-US" altLang="zh-CN" sz="3200" dirty="0" smtClean="0">
                <a:solidFill>
                  <a:srgbClr val="C00000"/>
                </a:solidFill>
                <a:latin typeface="Arial Unicode MS" pitchFamily="34" charset="-122"/>
                <a:ea typeface="Arial Unicode MS" pitchFamily="34" charset="-122"/>
                <a:cs typeface="Arial Unicode MS" pitchFamily="34" charset="-122"/>
              </a:rPr>
              <a:t>QIAN YAN</a:t>
            </a:r>
            <a:endParaRPr lang="zh-CN" altLang="en-US" sz="3200" dirty="0">
              <a:solidFill>
                <a:srgbClr val="C00000"/>
              </a:solidFill>
              <a:latin typeface="Arial Unicode MS" pitchFamily="34" charset="-122"/>
              <a:ea typeface="Arial Unicode MS" pitchFamily="34" charset="-122"/>
              <a:cs typeface="Arial Unicode MS" pitchFamily="34" charset="-122"/>
            </a:endParaRPr>
          </a:p>
        </p:txBody>
      </p:sp>
      <p:sp>
        <p:nvSpPr>
          <p:cNvPr id="14" name="文本框 13"/>
          <p:cNvSpPr txBox="1"/>
          <p:nvPr/>
        </p:nvSpPr>
        <p:spPr>
          <a:xfrm>
            <a:off x="2699923" y="748391"/>
            <a:ext cx="1313180"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rPr>
              <a:t>前言</a:t>
            </a:r>
            <a:endParaRPr lang="zh-CN" altLang="en-US" sz="4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750"/>
                                        <p:tgtEl>
                                          <p:spTgt spid="7"/>
                                        </p:tgtEl>
                                      </p:cBhvr>
                                    </p:animEffect>
                                    <p:anim calcmode="lin" valueType="num">
                                      <p:cBhvr>
                                        <p:cTn id="16" dur="750" fill="hold"/>
                                        <p:tgtEl>
                                          <p:spTgt spid="7"/>
                                        </p:tgtEl>
                                        <p:attrNameLst>
                                          <p:attrName>ppt_x</p:attrName>
                                        </p:attrNameLst>
                                      </p:cBhvr>
                                      <p:tavLst>
                                        <p:tav tm="0">
                                          <p:val>
                                            <p:strVal val="#ppt_x"/>
                                          </p:val>
                                        </p:tav>
                                        <p:tav tm="100000">
                                          <p:val>
                                            <p:strVal val="#ppt_x"/>
                                          </p:val>
                                        </p:tav>
                                      </p:tavLst>
                                    </p:anim>
                                    <p:anim calcmode="lin" valueType="num">
                                      <p:cBhvr>
                                        <p:cTn id="17" dur="75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2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4"/>
                                        </p:tgtEl>
                                        <p:attrNameLst>
                                          <p:attrName>ppt_y</p:attrName>
                                        </p:attrNameLst>
                                      </p:cBhvr>
                                      <p:tavLst>
                                        <p:tav tm="0">
                                          <p:val>
                                            <p:strVal val="#ppt_y"/>
                                          </p:val>
                                        </p:tav>
                                        <p:tav tm="100000">
                                          <p:val>
                                            <p:strVal val="#ppt_y"/>
                                          </p:val>
                                        </p:tav>
                                      </p:tavLst>
                                    </p:anim>
                                    <p:anim calcmode="lin" valueType="num">
                                      <p:cBhvr>
                                        <p:cTn id="2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4"/>
                                        </p:tgtEl>
                                      </p:cBhvr>
                                    </p:animEffect>
                                  </p:childTnLst>
                                </p:cTn>
                              </p:par>
                            </p:childTnLst>
                          </p:cTn>
                        </p:par>
                        <p:par>
                          <p:cTn id="32" fill="hold">
                            <p:stCondLst>
                              <p:cond delay="2299"/>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22" presetClass="entr" presetSubtype="8"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par>
                          <p:cTn id="39" fill="hold">
                            <p:stCondLst>
                              <p:cond delay="2799"/>
                            </p:stCondLst>
                            <p:childTnLst>
                              <p:par>
                                <p:cTn id="40" presetID="22" presetClass="entr" presetSubtype="1"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527468" cy="422047"/>
          </a:xfrm>
        </p:spPr>
        <p:txBody>
          <a:bodyPr/>
          <a:lstStyle/>
          <a:p>
            <a:r>
              <a:rPr lang="zh-CN" altLang="en-US" dirty="0"/>
              <a:t>主要措施：</a:t>
            </a:r>
            <a:r>
              <a:rPr lang="zh-CN" altLang="en-US" dirty="0">
                <a:solidFill>
                  <a:srgbClr val="C00000"/>
                </a:solidFill>
              </a:rPr>
              <a:t>创新方式讲党课</a:t>
            </a:r>
          </a:p>
          <a:p>
            <a:endParaRPr lang="zh-CN" altLang="en-US"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1774611" y="1590389"/>
            <a:ext cx="1615140" cy="15695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885867" y="3390989"/>
            <a:ext cx="1730172" cy="523220"/>
          </a:xfrm>
          <a:prstGeom prst="rect">
            <a:avLst/>
          </a:prstGeom>
          <a:solidFill>
            <a:srgbClr val="C00000"/>
          </a:solid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措施之二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70643" y="4145269"/>
            <a:ext cx="1415772"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创新方式</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504457" y="4699068"/>
            <a:ext cx="2502608" cy="1015663"/>
          </a:xfrm>
          <a:prstGeom prst="rect">
            <a:avLst/>
          </a:prstGeom>
          <a:noFill/>
        </p:spPr>
        <p:txBody>
          <a:bodyPr wrap="none" rtlCol="0">
            <a:spAutoFit/>
          </a:bodyPr>
          <a:lstStyle/>
          <a:p>
            <a:r>
              <a:rPr lang="zh-CN" altLang="en-US" sz="6000" b="1" dirty="0" smtClean="0">
                <a:solidFill>
                  <a:srgbClr val="C00000"/>
                </a:solidFill>
                <a:latin typeface="方正清刻本悦宋简体" panose="02000000000000000000" pitchFamily="2" charset="-122"/>
                <a:ea typeface="方正清刻本悦宋简体" panose="02000000000000000000" pitchFamily="2" charset="-122"/>
              </a:rPr>
              <a:t>讲党课</a:t>
            </a:r>
            <a:endParaRPr lang="zh-CN" altLang="en-US" sz="6000" b="1" dirty="0">
              <a:solidFill>
                <a:srgbClr val="C00000"/>
              </a:solidFill>
              <a:latin typeface="方正清刻本悦宋简体" panose="02000000000000000000" pitchFamily="2" charset="-122"/>
              <a:ea typeface="方正清刻本悦宋简体" panose="02000000000000000000" pitchFamily="2" charset="-122"/>
            </a:endParaRPr>
          </a:p>
        </p:txBody>
      </p:sp>
      <p:sp>
        <p:nvSpPr>
          <p:cNvPr id="7" name="矩形 6"/>
          <p:cNvSpPr/>
          <p:nvPr/>
        </p:nvSpPr>
        <p:spPr>
          <a:xfrm>
            <a:off x="5829806" y="1590391"/>
            <a:ext cx="3570208" cy="461665"/>
          </a:xfrm>
          <a:prstGeom prst="rect">
            <a:avLst/>
          </a:prstGeom>
        </p:spPr>
        <p:txBody>
          <a:bodyPr wrap="non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一般在党支部范围内进行</a:t>
            </a:r>
          </a:p>
        </p:txBody>
      </p:sp>
      <p:sp>
        <p:nvSpPr>
          <p:cNvPr id="8" name="矩形 7"/>
          <p:cNvSpPr/>
          <p:nvPr/>
        </p:nvSpPr>
        <p:spPr>
          <a:xfrm>
            <a:off x="4984699" y="2256817"/>
            <a:ext cx="5783820" cy="447472"/>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bg1"/>
                </a:solidFill>
                <a:latin typeface="微软雅黑" panose="020B0503020204020204" pitchFamily="34" charset="-122"/>
                <a:ea typeface="微软雅黑" panose="020B0503020204020204" pitchFamily="34" charset="-122"/>
              </a:rPr>
              <a:t>党支部要结合专题学习讨论，对党课内容、时间和方式等作出安排</a:t>
            </a:r>
          </a:p>
        </p:txBody>
      </p:sp>
      <p:grpSp>
        <p:nvGrpSpPr>
          <p:cNvPr id="9" name="组合 8"/>
          <p:cNvGrpSpPr/>
          <p:nvPr/>
        </p:nvGrpSpPr>
        <p:grpSpPr>
          <a:xfrm>
            <a:off x="4984699" y="2829189"/>
            <a:ext cx="5851915" cy="2112464"/>
            <a:chOff x="412699" y="2792533"/>
            <a:chExt cx="5472608" cy="1120816"/>
          </a:xfrm>
        </p:grpSpPr>
        <p:sp>
          <p:nvSpPr>
            <p:cNvPr id="10" name="矩形 9"/>
            <p:cNvSpPr/>
            <p:nvPr/>
          </p:nvSpPr>
          <p:spPr>
            <a:xfrm>
              <a:off x="412699" y="2792533"/>
              <a:ext cx="5472608" cy="112081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endParaRPr>
            </a:p>
          </p:txBody>
        </p:sp>
        <p:grpSp>
          <p:nvGrpSpPr>
            <p:cNvPr id="11" name="组合 10"/>
            <p:cNvGrpSpPr/>
            <p:nvPr/>
          </p:nvGrpSpPr>
          <p:grpSpPr>
            <a:xfrm>
              <a:off x="628723" y="2846019"/>
              <a:ext cx="5016809" cy="277606"/>
              <a:chOff x="3437035" y="2939252"/>
              <a:chExt cx="5016809" cy="277606"/>
            </a:xfrm>
          </p:grpSpPr>
          <p:sp>
            <p:nvSpPr>
              <p:cNvPr id="21" name="矩形 20"/>
              <p:cNvSpPr/>
              <p:nvPr/>
            </p:nvSpPr>
            <p:spPr>
              <a:xfrm>
                <a:off x="3684705" y="2939252"/>
                <a:ext cx="4769139" cy="277606"/>
              </a:xfrm>
              <a:prstGeom prst="rect">
                <a:avLst/>
              </a:prstGeom>
              <a:ln>
                <a:noFill/>
              </a:ln>
            </p:spPr>
            <p:txBody>
              <a:bodyPr wrap="square">
                <a:spAutoFit/>
              </a:bodyPr>
              <a:lstStyle/>
              <a:p>
                <a:r>
                  <a:rPr lang="zh-CN" altLang="en-US" sz="1400" dirty="0">
                    <a:latin typeface="微软雅黑" panose="020B0503020204020204" pitchFamily="34" charset="-122"/>
                    <a:ea typeface="微软雅黑" panose="020B0503020204020204" pitchFamily="34" charset="-122"/>
                  </a:rPr>
                  <a:t>党员领导干部要在所在党支部讲</a:t>
                </a:r>
                <a:r>
                  <a:rPr lang="zh-CN" altLang="en-US" sz="1400" dirty="0" smtClean="0">
                    <a:latin typeface="微软雅黑" panose="020B0503020204020204" pitchFamily="34" charset="-122"/>
                    <a:ea typeface="微软雅黑" panose="020B0503020204020204" pitchFamily="34" charset="-122"/>
                  </a:rPr>
                  <a:t>党课，到农村、社区、企业、学校等基层单位讲党课</a:t>
                </a:r>
                <a:endParaRPr lang="en-US" altLang="zh-CN" sz="1400" dirty="0" smtClean="0">
                  <a:latin typeface="微软雅黑" panose="020B0503020204020204" pitchFamily="34" charset="-122"/>
                  <a:ea typeface="微软雅黑" panose="020B0503020204020204" pitchFamily="34" charset="-122"/>
                </a:endParaRPr>
              </a:p>
            </p:txBody>
          </p:sp>
          <p:sp>
            <p:nvSpPr>
              <p:cNvPr id="22" name="矩形 21"/>
              <p:cNvSpPr/>
              <p:nvPr/>
            </p:nvSpPr>
            <p:spPr>
              <a:xfrm>
                <a:off x="3437035" y="2994961"/>
                <a:ext cx="144000"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12" name="组合 11"/>
            <p:cNvGrpSpPr/>
            <p:nvPr/>
          </p:nvGrpSpPr>
          <p:grpSpPr>
            <a:xfrm>
              <a:off x="628723" y="3691428"/>
              <a:ext cx="5125637" cy="165211"/>
              <a:chOff x="3437035" y="3755305"/>
              <a:chExt cx="5125637" cy="165211"/>
            </a:xfrm>
          </p:grpSpPr>
          <p:sp>
            <p:nvSpPr>
              <p:cNvPr id="19" name="矩形 18"/>
              <p:cNvSpPr/>
              <p:nvPr/>
            </p:nvSpPr>
            <p:spPr>
              <a:xfrm>
                <a:off x="3437035" y="3776516"/>
                <a:ext cx="144000"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矩形 19"/>
              <p:cNvSpPr/>
              <p:nvPr/>
            </p:nvSpPr>
            <p:spPr>
              <a:xfrm>
                <a:off x="3744415" y="3755305"/>
                <a:ext cx="4818257" cy="163298"/>
              </a:xfrm>
              <a:prstGeom prst="rect">
                <a:avLst/>
              </a:prstGeom>
              <a:ln>
                <a:noFill/>
              </a:ln>
            </p:spPr>
            <p:txBody>
              <a:bodyPr wrap="square">
                <a:spAutoFit/>
              </a:bodyPr>
              <a:lstStyle/>
              <a:p>
                <a:r>
                  <a:rPr lang="zh-CN" altLang="en-US" sz="1400" dirty="0">
                    <a:latin typeface="微软雅黑" panose="020B0503020204020204" pitchFamily="34" charset="-122"/>
                    <a:ea typeface="微软雅黑" panose="020B0503020204020204" pitchFamily="34" charset="-122"/>
                  </a:rPr>
                  <a:t>注重运用身边事例、现身说法，强化互动交流、答疑</a:t>
                </a:r>
                <a:r>
                  <a:rPr lang="zh-CN" altLang="en-US" sz="1400" dirty="0" smtClean="0">
                    <a:latin typeface="微软雅黑" panose="020B0503020204020204" pitchFamily="34" charset="-122"/>
                    <a:ea typeface="微软雅黑" panose="020B0503020204020204" pitchFamily="34" charset="-122"/>
                  </a:rPr>
                  <a:t>释</a:t>
                </a:r>
                <a:endParaRPr lang="zh-CN" altLang="en-US" sz="14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28723" y="3437920"/>
              <a:ext cx="5125637" cy="166120"/>
              <a:chOff x="3437035" y="3518043"/>
              <a:chExt cx="5125637" cy="166120"/>
            </a:xfrm>
          </p:grpSpPr>
          <p:sp>
            <p:nvSpPr>
              <p:cNvPr id="17" name="矩形 16"/>
              <p:cNvSpPr/>
              <p:nvPr/>
            </p:nvSpPr>
            <p:spPr>
              <a:xfrm>
                <a:off x="3437035" y="3540163"/>
                <a:ext cx="144000"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矩形 17"/>
              <p:cNvSpPr/>
              <p:nvPr/>
            </p:nvSpPr>
            <p:spPr>
              <a:xfrm>
                <a:off x="3744415" y="3518043"/>
                <a:ext cx="4818257" cy="163298"/>
              </a:xfrm>
              <a:prstGeom prst="rect">
                <a:avLst/>
              </a:prstGeom>
              <a:ln>
                <a:noFill/>
              </a:ln>
            </p:spPr>
            <p:txBody>
              <a:bodyPr wrap="square">
                <a:spAutoFit/>
              </a:bodyPr>
              <a:lstStyle/>
              <a:p>
                <a:r>
                  <a:rPr lang="zh-CN" altLang="en-US" sz="1400" dirty="0">
                    <a:latin typeface="微软雅黑" panose="020B0503020204020204" pitchFamily="34" charset="-122"/>
                    <a:ea typeface="微软雅黑" panose="020B0503020204020204" pitchFamily="34" charset="-122"/>
                  </a:rPr>
                  <a:t>要鼓励和指导基层党组织书记、普通党员联系实际讲</a:t>
                </a:r>
                <a:r>
                  <a:rPr lang="zh-CN" altLang="en-US" sz="1400" dirty="0" smtClean="0">
                    <a:latin typeface="微软雅黑" panose="020B0503020204020204" pitchFamily="34" charset="-122"/>
                    <a:ea typeface="微软雅黑" panose="020B0503020204020204" pitchFamily="34" charset="-122"/>
                  </a:rPr>
                  <a:t>党</a:t>
                </a:r>
                <a:endParaRPr lang="en-US" altLang="zh-CN" sz="1400"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33448" y="3163144"/>
              <a:ext cx="4897490" cy="277607"/>
              <a:chOff x="3436048" y="3259514"/>
              <a:chExt cx="4897490" cy="277607"/>
            </a:xfrm>
          </p:grpSpPr>
          <p:sp>
            <p:nvSpPr>
              <p:cNvPr id="15" name="矩形 14"/>
              <p:cNvSpPr/>
              <p:nvPr/>
            </p:nvSpPr>
            <p:spPr>
              <a:xfrm>
                <a:off x="3436048" y="3305096"/>
                <a:ext cx="144000"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 name="矩形 15"/>
              <p:cNvSpPr/>
              <p:nvPr/>
            </p:nvSpPr>
            <p:spPr>
              <a:xfrm>
                <a:off x="3695241" y="3259514"/>
                <a:ext cx="4638297" cy="277607"/>
              </a:xfrm>
              <a:prstGeom prst="rect">
                <a:avLst/>
              </a:prstGeom>
              <a:ln>
                <a:noFill/>
              </a:ln>
            </p:spPr>
            <p:txBody>
              <a:bodyPr wrap="square">
                <a:spAutoFit/>
              </a:bodyPr>
              <a:lstStyle/>
              <a:p>
                <a:r>
                  <a:rPr lang="zh-CN" altLang="en-US" sz="1400" dirty="0">
                    <a:latin typeface="微软雅黑" panose="020B0503020204020204" pitchFamily="34" charset="-122"/>
                    <a:ea typeface="微软雅黑" panose="020B0503020204020204" pitchFamily="34" charset="-122"/>
                  </a:rPr>
                  <a:t>组织党校教师、讲师团成员、先进模范到基层一线党支部讲</a:t>
                </a:r>
                <a:r>
                  <a:rPr lang="zh-CN" altLang="en-US" sz="1400" dirty="0" smtClean="0">
                    <a:latin typeface="微软雅黑" panose="020B0503020204020204" pitchFamily="34" charset="-122"/>
                    <a:ea typeface="微软雅黑" panose="020B0503020204020204" pitchFamily="34" charset="-122"/>
                  </a:rPr>
                  <a:t>党课</a:t>
                </a:r>
                <a:endParaRPr lang="en-US" altLang="zh-CN" sz="1400" dirty="0">
                  <a:latin typeface="微软雅黑" panose="020B0503020204020204" pitchFamily="34" charset="-122"/>
                  <a:ea typeface="微软雅黑" panose="020B0503020204020204" pitchFamily="34" charset="-122"/>
                </a:endParaRPr>
              </a:p>
            </p:txBody>
          </p:sp>
        </p:grpSp>
      </p:grpSp>
      <p:sp>
        <p:nvSpPr>
          <p:cNvPr id="23" name="矩形 22"/>
          <p:cNvSpPr/>
          <p:nvPr/>
        </p:nvSpPr>
        <p:spPr>
          <a:xfrm>
            <a:off x="4860626" y="5109624"/>
            <a:ext cx="6112175" cy="584775"/>
          </a:xfrm>
          <a:prstGeom prst="rect">
            <a:avLst/>
          </a:prstGeom>
          <a:ln w="19050">
            <a:noFill/>
          </a:ln>
        </p:spPr>
        <p:txBody>
          <a:bodyPr wrap="square">
            <a:spAutoFit/>
          </a:bodyPr>
          <a:lstStyle/>
          <a:p>
            <a:r>
              <a:rPr lang="en-US" altLang="zh-CN" sz="1600" b="1" dirty="0" smtClean="0">
                <a:solidFill>
                  <a:srgbClr val="C00000"/>
                </a:solidFill>
                <a:latin typeface="微软雅黑" panose="020B0503020204020204" pitchFamily="34" charset="-122"/>
                <a:ea typeface="微软雅黑" panose="020B0503020204020204" pitchFamily="34" charset="-122"/>
              </a:rPr>
              <a:t>【</a:t>
            </a:r>
            <a:r>
              <a:rPr lang="zh-CN" altLang="en-US" sz="1600" b="1" dirty="0" smtClean="0">
                <a:solidFill>
                  <a:srgbClr val="C00000"/>
                </a:solidFill>
                <a:latin typeface="微软雅黑" panose="020B0503020204020204" pitchFamily="34" charset="-122"/>
                <a:ea typeface="微软雅黑" panose="020B0503020204020204" pitchFamily="34" charset="-122"/>
              </a:rPr>
              <a:t>方案</a:t>
            </a:r>
            <a:r>
              <a:rPr lang="en-US" altLang="zh-CN" sz="1600" b="1" dirty="0" smtClean="0">
                <a:solidFill>
                  <a:srgbClr val="C00000"/>
                </a:solidFill>
                <a:latin typeface="微软雅黑" panose="020B0503020204020204" pitchFamily="34" charset="-122"/>
                <a:ea typeface="微软雅黑" panose="020B0503020204020204" pitchFamily="34" charset="-122"/>
              </a:rPr>
              <a:t>】</a:t>
            </a:r>
            <a:r>
              <a:rPr lang="zh-CN" altLang="en-US" sz="1600" b="1" dirty="0" smtClean="0">
                <a:solidFill>
                  <a:srgbClr val="C00000"/>
                </a:solidFill>
                <a:latin typeface="微软雅黑" panose="020B0503020204020204" pitchFamily="34" charset="-122"/>
                <a:ea typeface="微软雅黑" panose="020B0503020204020204" pitchFamily="34" charset="-122"/>
              </a:rPr>
              <a:t>提出</a:t>
            </a:r>
            <a:r>
              <a:rPr lang="zh-CN" altLang="en-US" sz="1600" b="1" dirty="0">
                <a:solidFill>
                  <a:srgbClr val="C00000"/>
                </a:solidFill>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七一前后</a:t>
            </a:r>
            <a:r>
              <a:rPr lang="zh-CN" altLang="en-US" sz="1600" dirty="0">
                <a:latin typeface="微软雅黑" panose="020B0503020204020204" pitchFamily="34" charset="-122"/>
                <a:ea typeface="微软雅黑" panose="020B0503020204020204" pitchFamily="34" charset="-122"/>
              </a:rPr>
              <a:t>，党支部要结合开展纪念建党</a:t>
            </a:r>
            <a:r>
              <a:rPr lang="en-US" altLang="zh-CN" sz="1600" dirty="0">
                <a:latin typeface="微软雅黑" panose="020B0503020204020204" pitchFamily="34" charset="-122"/>
                <a:ea typeface="微软雅黑" panose="020B0503020204020204" pitchFamily="34" charset="-122"/>
              </a:rPr>
              <a:t>95</a:t>
            </a:r>
            <a:r>
              <a:rPr lang="zh-CN" altLang="en-US" sz="1600" dirty="0">
                <a:latin typeface="微软雅黑" panose="020B0503020204020204" pitchFamily="34" charset="-122"/>
                <a:ea typeface="微软雅黑" panose="020B0503020204020204" pitchFamily="34" charset="-122"/>
              </a:rPr>
              <a:t>周年活动，集中安排一次党课。</a:t>
            </a:r>
          </a:p>
        </p:txBody>
      </p:sp>
      <p:sp>
        <p:nvSpPr>
          <p:cNvPr id="24" name="矩形 23"/>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69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699"/>
                            </p:stCondLst>
                            <p:childTnLst>
                              <p:par>
                                <p:cTn id="31" presetID="2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750"/>
                                        <p:tgtEl>
                                          <p:spTgt spid="7"/>
                                        </p:tgtEl>
                                      </p:cBhvr>
                                    </p:animEffect>
                                  </p:childTnLst>
                                </p:cTn>
                              </p:par>
                            </p:childTnLst>
                          </p:cTn>
                        </p:par>
                        <p:par>
                          <p:cTn id="34" fill="hold">
                            <p:stCondLst>
                              <p:cond delay="4699"/>
                            </p:stCondLst>
                            <p:childTnLst>
                              <p:par>
                                <p:cTn id="35" presetID="42"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750"/>
                                        <p:tgtEl>
                                          <p:spTgt spid="8"/>
                                        </p:tgtEl>
                                      </p:cBhvr>
                                    </p:animEffect>
                                    <p:anim calcmode="lin" valueType="num">
                                      <p:cBhvr>
                                        <p:cTn id="38" dur="1750" fill="hold"/>
                                        <p:tgtEl>
                                          <p:spTgt spid="8"/>
                                        </p:tgtEl>
                                        <p:attrNameLst>
                                          <p:attrName>ppt_x</p:attrName>
                                        </p:attrNameLst>
                                      </p:cBhvr>
                                      <p:tavLst>
                                        <p:tav tm="0">
                                          <p:val>
                                            <p:strVal val="#ppt_x"/>
                                          </p:val>
                                        </p:tav>
                                        <p:tav tm="100000">
                                          <p:val>
                                            <p:strVal val="#ppt_x"/>
                                          </p:val>
                                        </p:tav>
                                      </p:tavLst>
                                    </p:anim>
                                    <p:anim calcmode="lin" valueType="num">
                                      <p:cBhvr>
                                        <p:cTn id="39" dur="1750" fill="hold"/>
                                        <p:tgtEl>
                                          <p:spTgt spid="8"/>
                                        </p:tgtEl>
                                        <p:attrNameLst>
                                          <p:attrName>ppt_y</p:attrName>
                                        </p:attrNameLst>
                                      </p:cBhvr>
                                      <p:tavLst>
                                        <p:tav tm="0">
                                          <p:val>
                                            <p:strVal val="#ppt_y+.1"/>
                                          </p:val>
                                        </p:tav>
                                        <p:tav tm="100000">
                                          <p:val>
                                            <p:strVal val="#ppt_y"/>
                                          </p:val>
                                        </p:tav>
                                      </p:tavLst>
                                    </p:anim>
                                  </p:childTnLst>
                                </p:cTn>
                              </p:par>
                            </p:childTnLst>
                          </p:cTn>
                        </p:par>
                        <p:par>
                          <p:cTn id="40" fill="hold">
                            <p:stCondLst>
                              <p:cond delay="6699"/>
                            </p:stCondLst>
                            <p:childTnLst>
                              <p:par>
                                <p:cTn id="41" presetID="14" presetClass="entr" presetSubtype="1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1500"/>
                                        <p:tgtEl>
                                          <p:spTgt spid="9"/>
                                        </p:tgtEl>
                                      </p:cBhvr>
                                    </p:animEffect>
                                  </p:childTnLst>
                                </p:cTn>
                              </p:par>
                            </p:childTnLst>
                          </p:cTn>
                        </p:par>
                        <p:par>
                          <p:cTn id="44" fill="hold">
                            <p:stCondLst>
                              <p:cond delay="8199"/>
                            </p:stCondLst>
                            <p:childTnLst>
                              <p:par>
                                <p:cTn id="45" presetID="1" presetClass="entr" presetSubtype="0" fill="hold" grpId="0" nodeType="afterEffect">
                                  <p:stCondLst>
                                    <p:cond delay="0"/>
                                  </p:stCondLst>
                                  <p:iterate type="lt">
                                    <p:tmAbs val="80"/>
                                  </p:iterate>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6" y="450399"/>
            <a:ext cx="6278447" cy="422047"/>
          </a:xfrm>
        </p:spPr>
        <p:txBody>
          <a:bodyPr/>
          <a:lstStyle/>
          <a:p>
            <a:r>
              <a:rPr lang="zh-CN" altLang="en-US" dirty="0"/>
              <a:t>主要措施：</a:t>
            </a:r>
            <a:r>
              <a:rPr lang="zh-CN" altLang="en-US" dirty="0">
                <a:solidFill>
                  <a:srgbClr val="C00000"/>
                </a:solidFill>
              </a:rPr>
              <a:t>召开党支部专题组织生活会</a:t>
            </a:r>
          </a:p>
          <a:p>
            <a:endParaRPr lang="zh-CN" alt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1862163" y="1722741"/>
            <a:ext cx="1615140" cy="15695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973419" y="3523341"/>
            <a:ext cx="1730172" cy="523220"/>
          </a:xfrm>
          <a:prstGeom prst="rect">
            <a:avLst/>
          </a:prstGeom>
          <a:solidFill>
            <a:srgbClr val="C00000"/>
          </a:solid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措施之三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68953" y="4277621"/>
            <a:ext cx="2339102"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召开党支部专题</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88893" y="4831498"/>
            <a:ext cx="4047903" cy="1015663"/>
          </a:xfrm>
          <a:prstGeom prst="rect">
            <a:avLst/>
          </a:prstGeom>
          <a:noFill/>
        </p:spPr>
        <p:txBody>
          <a:bodyPr wrap="none" rtlCol="0">
            <a:spAutoFit/>
          </a:bodyPr>
          <a:lstStyle/>
          <a:p>
            <a:r>
              <a:rPr lang="zh-CN" altLang="en-US" sz="6000" b="1" dirty="0" smtClean="0">
                <a:solidFill>
                  <a:srgbClr val="C00000"/>
                </a:solidFill>
                <a:latin typeface="方正清刻本悦宋简体" panose="02000000000000000000" pitchFamily="2" charset="-122"/>
                <a:ea typeface="方正清刻本悦宋简体" panose="02000000000000000000" pitchFamily="2" charset="-122"/>
              </a:rPr>
              <a:t>组织生活会</a:t>
            </a:r>
            <a:endParaRPr lang="zh-CN" altLang="en-US" sz="6000" b="1" dirty="0">
              <a:solidFill>
                <a:srgbClr val="C00000"/>
              </a:solidFill>
              <a:latin typeface="方正清刻本悦宋简体" panose="02000000000000000000" pitchFamily="2" charset="-122"/>
              <a:ea typeface="方正清刻本悦宋简体" panose="02000000000000000000" pitchFamily="2" charset="-122"/>
            </a:endParaRPr>
          </a:p>
        </p:txBody>
      </p:sp>
      <p:sp>
        <p:nvSpPr>
          <p:cNvPr id="7" name="矩形 6"/>
          <p:cNvSpPr/>
          <p:nvPr/>
        </p:nvSpPr>
        <p:spPr>
          <a:xfrm>
            <a:off x="5350215" y="1618385"/>
            <a:ext cx="4334996" cy="520513"/>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dirty="0">
                <a:latin typeface="微软雅黑" panose="020B0503020204020204" pitchFamily="34" charset="-122"/>
                <a:ea typeface="微软雅黑" panose="020B0503020204020204" pitchFamily="34" charset="-122"/>
              </a:rPr>
              <a:t>党支部召开专题组织生活会</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9685209" y="1621862"/>
            <a:ext cx="1393139" cy="5131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C00000"/>
                </a:solidFill>
                <a:latin typeface="微软雅黑" panose="020B0503020204020204" pitchFamily="34" charset="-122"/>
                <a:ea typeface="微软雅黑" panose="020B0503020204020204" pitchFamily="34" charset="-122"/>
              </a:rPr>
              <a:t>年底前</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5353668" y="2645219"/>
            <a:ext cx="5724680" cy="218627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endParaRPr>
          </a:p>
        </p:txBody>
      </p:sp>
      <p:sp>
        <p:nvSpPr>
          <p:cNvPr id="10" name="矩形 9"/>
          <p:cNvSpPr/>
          <p:nvPr/>
        </p:nvSpPr>
        <p:spPr>
          <a:xfrm>
            <a:off x="5488798" y="2852921"/>
            <a:ext cx="2236510"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支部班子及其成员</a:t>
            </a:r>
          </a:p>
        </p:txBody>
      </p:sp>
      <p:sp>
        <p:nvSpPr>
          <p:cNvPr id="11" name="矩形 10"/>
          <p:cNvSpPr/>
          <p:nvPr/>
        </p:nvSpPr>
        <p:spPr>
          <a:xfrm>
            <a:off x="5466904" y="3364474"/>
            <a:ext cx="3432563"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对照职能职责，进行党性分析，查</a:t>
            </a:r>
            <a:r>
              <a:rPr lang="zh-CN" altLang="en-US" sz="1600" dirty="0" smtClean="0">
                <a:latin typeface="微软雅黑" panose="020B0503020204020204" pitchFamily="34" charset="-122"/>
                <a:ea typeface="微软雅黑" panose="020B0503020204020204" pitchFamily="34" charset="-122"/>
              </a:rPr>
              <a:t>摆问题</a:t>
            </a:r>
            <a:r>
              <a:rPr lang="zh-CN" altLang="en-US" sz="1600" dirty="0">
                <a:latin typeface="微软雅黑" panose="020B0503020204020204" pitchFamily="34" charset="-122"/>
                <a:ea typeface="微软雅黑" panose="020B0503020204020204" pitchFamily="34" charset="-122"/>
              </a:rPr>
              <a:t>。要面向党员和群众广泛征求</a:t>
            </a:r>
            <a:r>
              <a:rPr lang="zh-CN" altLang="en-US" sz="1600" dirty="0" smtClean="0">
                <a:latin typeface="微软雅黑" panose="020B0503020204020204" pitchFamily="34" charset="-122"/>
                <a:ea typeface="微软雅黑" panose="020B0503020204020204" pitchFamily="34" charset="-122"/>
              </a:rPr>
              <a:t>意见，开展</a:t>
            </a:r>
            <a:r>
              <a:rPr lang="zh-CN" altLang="en-US" sz="1600" dirty="0">
                <a:latin typeface="微软雅黑" panose="020B0503020204020204" pitchFamily="34" charset="-122"/>
                <a:ea typeface="微软雅黑" panose="020B0503020204020204" pitchFamily="34" charset="-122"/>
              </a:rPr>
              <a:t>批评和自我批评，针对突出问题和薄弱环节提出整改措施。</a:t>
            </a:r>
          </a:p>
        </p:txBody>
      </p:sp>
      <p:sp>
        <p:nvSpPr>
          <p:cNvPr id="12" name="矩形 11"/>
          <p:cNvSpPr/>
          <p:nvPr/>
        </p:nvSpPr>
        <p:spPr>
          <a:xfrm>
            <a:off x="9057294" y="2866795"/>
            <a:ext cx="1210588" cy="400110"/>
          </a:xfrm>
          <a:prstGeom prst="rect">
            <a:avLst/>
          </a:prstGeom>
        </p:spPr>
        <p:txBody>
          <a:bodyPr wrap="none">
            <a:spAutoFit/>
          </a:bodyPr>
          <a:lstStyle/>
          <a:p>
            <a:r>
              <a:rPr lang="zh-CN" altLang="zh-CN" sz="2000" b="1" dirty="0">
                <a:solidFill>
                  <a:srgbClr val="C00000"/>
                </a:solidFill>
                <a:latin typeface="微软雅黑" panose="020B0503020204020204" pitchFamily="34" charset="-122"/>
                <a:ea typeface="微软雅黑" panose="020B0503020204020204" pitchFamily="34" charset="-122"/>
              </a:rPr>
              <a:t>全体党员</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9012702" y="3407798"/>
            <a:ext cx="1869989" cy="830997"/>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rPr>
              <a:t>组织全体党员对支部班子的工作、作风等进行评议</a:t>
            </a:r>
            <a:endParaRPr lang="zh-CN" altLang="en-US" sz="16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8881989" y="2958683"/>
            <a:ext cx="0" cy="17292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158010" y="5057324"/>
            <a:ext cx="6079485" cy="707886"/>
          </a:xfrm>
          <a:prstGeom prst="rect">
            <a:avLst/>
          </a:prstGeom>
          <a:ln w="19050">
            <a:noFill/>
          </a:ln>
        </p:spPr>
        <p:txBody>
          <a:bodyPr wrap="squar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方案</a:t>
            </a:r>
            <a:r>
              <a:rPr lang="en-US" altLang="zh-CN"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提出</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党小组可参照党支部要求，召开专题</a:t>
            </a:r>
            <a:r>
              <a:rPr lang="zh-CN" altLang="en-US" sz="2000" dirty="0" smtClean="0">
                <a:latin typeface="微软雅黑" panose="020B0503020204020204" pitchFamily="34" charset="-122"/>
                <a:ea typeface="微软雅黑" panose="020B0503020204020204" pitchFamily="34" charset="-122"/>
              </a:rPr>
              <a:t>组织生活会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84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849"/>
                                </p:stCondLst>
                                <p:childTnLst>
                                  <p:par>
                                    <p:cTn id="31" presetID="2" presetClass="entr" presetSubtype="2" fill="hold" grpId="0" nodeType="afterEffect" p14:presetBounceEnd="33000">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14:bounceEnd="33000">
                                          <p:cBhvr additive="base">
                                            <p:cTn id="33" dur="1250" fill="hold"/>
                                            <p:tgtEl>
                                              <p:spTgt spid="7"/>
                                            </p:tgtEl>
                                            <p:attrNameLst>
                                              <p:attrName>ppt_x</p:attrName>
                                            </p:attrNameLst>
                                          </p:cBhvr>
                                          <p:tavLst>
                                            <p:tav tm="0">
                                              <p:val>
                                                <p:strVal val="1+#ppt_w/2"/>
                                              </p:val>
                                            </p:tav>
                                            <p:tav tm="100000">
                                              <p:val>
                                                <p:strVal val="#ppt_x"/>
                                              </p:val>
                                            </p:tav>
                                          </p:tavLst>
                                        </p:anim>
                                        <p:anim calcmode="lin" valueType="num" p14:bounceEnd="33000">
                                          <p:cBhvr additive="base">
                                            <p:cTn id="34" dur="125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5349"/>
                                </p:stCondLst>
                                <p:childTnLst>
                                  <p:par>
                                    <p:cTn id="36" presetID="2" presetClass="entr" presetSubtype="2" fill="hold" grpId="0" nodeType="afterEffect" p14:presetBounceEnd="33000">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14:bounceEnd="33000">
                                          <p:cBhvr additive="base">
                                            <p:cTn id="38" dur="1250" fill="hold"/>
                                            <p:tgtEl>
                                              <p:spTgt spid="8"/>
                                            </p:tgtEl>
                                            <p:attrNameLst>
                                              <p:attrName>ppt_x</p:attrName>
                                            </p:attrNameLst>
                                          </p:cBhvr>
                                          <p:tavLst>
                                            <p:tav tm="0">
                                              <p:val>
                                                <p:strVal val="1+#ppt_w/2"/>
                                              </p:val>
                                            </p:tav>
                                            <p:tav tm="100000">
                                              <p:val>
                                                <p:strVal val="#ppt_x"/>
                                              </p:val>
                                            </p:tav>
                                          </p:tavLst>
                                        </p:anim>
                                        <p:anim calcmode="lin" valueType="num" p14:bounceEnd="33000">
                                          <p:cBhvr additive="base">
                                            <p:cTn id="39" dur="125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6849"/>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500" fill="hold"/>
                                            <p:tgtEl>
                                              <p:spTgt spid="9"/>
                                            </p:tgtEl>
                                            <p:attrNameLst>
                                              <p:attrName>ppt_w</p:attrName>
                                            </p:attrNameLst>
                                          </p:cBhvr>
                                          <p:tavLst>
                                            <p:tav tm="0">
                                              <p:val>
                                                <p:fltVal val="0"/>
                                              </p:val>
                                            </p:tav>
                                            <p:tav tm="100000">
                                              <p:val>
                                                <p:strVal val="#ppt_w"/>
                                              </p:val>
                                            </p:tav>
                                          </p:tavLst>
                                        </p:anim>
                                        <p:anim calcmode="lin" valueType="num">
                                          <p:cBhvr>
                                            <p:cTn id="44" dur="1500" fill="hold"/>
                                            <p:tgtEl>
                                              <p:spTgt spid="9"/>
                                            </p:tgtEl>
                                            <p:attrNameLst>
                                              <p:attrName>ppt_h</p:attrName>
                                            </p:attrNameLst>
                                          </p:cBhvr>
                                          <p:tavLst>
                                            <p:tav tm="0">
                                              <p:val>
                                                <p:fltVal val="0"/>
                                              </p:val>
                                            </p:tav>
                                            <p:tav tm="100000">
                                              <p:val>
                                                <p:strVal val="#ppt_h"/>
                                              </p:val>
                                            </p:tav>
                                          </p:tavLst>
                                        </p:anim>
                                        <p:animEffect transition="in" filter="fade">
                                          <p:cBhvr>
                                            <p:cTn id="45" dur="1500"/>
                                            <p:tgtEl>
                                              <p:spTgt spid="9"/>
                                            </p:tgtEl>
                                          </p:cBhvr>
                                        </p:animEffect>
                                      </p:childTnLst>
                                    </p:cTn>
                                  </p:par>
                                </p:childTnLst>
                              </p:cTn>
                            </p:par>
                            <p:par>
                              <p:cTn id="46" fill="hold">
                                <p:stCondLst>
                                  <p:cond delay="8349"/>
                                </p:stCondLst>
                                <p:childTnLst>
                                  <p:par>
                                    <p:cTn id="47" presetID="42"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500"/>
                                            <p:tgtEl>
                                              <p:spTgt spid="10"/>
                                            </p:tgtEl>
                                          </p:cBhvr>
                                        </p:animEffect>
                                        <p:anim calcmode="lin" valueType="num">
                                          <p:cBhvr>
                                            <p:cTn id="50" dur="1500" fill="hold"/>
                                            <p:tgtEl>
                                              <p:spTgt spid="10"/>
                                            </p:tgtEl>
                                            <p:attrNameLst>
                                              <p:attrName>ppt_x</p:attrName>
                                            </p:attrNameLst>
                                          </p:cBhvr>
                                          <p:tavLst>
                                            <p:tav tm="0">
                                              <p:val>
                                                <p:strVal val="#ppt_x"/>
                                              </p:val>
                                            </p:tav>
                                            <p:tav tm="100000">
                                              <p:val>
                                                <p:strVal val="#ppt_x"/>
                                              </p:val>
                                            </p:tav>
                                          </p:tavLst>
                                        </p:anim>
                                        <p:anim calcmode="lin" valueType="num">
                                          <p:cBhvr>
                                            <p:cTn id="51" dur="15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500"/>
                                            <p:tgtEl>
                                              <p:spTgt spid="11"/>
                                            </p:tgtEl>
                                          </p:cBhvr>
                                        </p:animEffect>
                                        <p:anim calcmode="lin" valueType="num">
                                          <p:cBhvr>
                                            <p:cTn id="55" dur="1500" fill="hold"/>
                                            <p:tgtEl>
                                              <p:spTgt spid="11"/>
                                            </p:tgtEl>
                                            <p:attrNameLst>
                                              <p:attrName>ppt_x</p:attrName>
                                            </p:attrNameLst>
                                          </p:cBhvr>
                                          <p:tavLst>
                                            <p:tav tm="0">
                                              <p:val>
                                                <p:strVal val="#ppt_x"/>
                                              </p:val>
                                            </p:tav>
                                            <p:tav tm="100000">
                                              <p:val>
                                                <p:strVal val="#ppt_x"/>
                                              </p:val>
                                            </p:tav>
                                          </p:tavLst>
                                        </p:anim>
                                        <p:anim calcmode="lin" valueType="num">
                                          <p:cBhvr>
                                            <p:cTn id="56" dur="1500" fill="hold"/>
                                            <p:tgtEl>
                                              <p:spTgt spid="11"/>
                                            </p:tgtEl>
                                            <p:attrNameLst>
                                              <p:attrName>ppt_y</p:attrName>
                                            </p:attrNameLst>
                                          </p:cBhvr>
                                          <p:tavLst>
                                            <p:tav tm="0">
                                              <p:val>
                                                <p:strVal val="#ppt_y+.1"/>
                                              </p:val>
                                            </p:tav>
                                            <p:tav tm="100000">
                                              <p:val>
                                                <p:strVal val="#ppt_y"/>
                                              </p:val>
                                            </p:tav>
                                          </p:tavLst>
                                        </p:anim>
                                      </p:childTnLst>
                                    </p:cTn>
                                  </p:par>
                                </p:childTnLst>
                              </p:cTn>
                            </p:par>
                            <p:par>
                              <p:cTn id="57" fill="hold">
                                <p:stCondLst>
                                  <p:cond delay="9849"/>
                                </p:stCondLst>
                                <p:childTnLst>
                                  <p:par>
                                    <p:cTn id="58" presetID="22" presetClass="entr" presetSubtype="1"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1250"/>
                                            <p:tgtEl>
                                              <p:spTgt spid="14"/>
                                            </p:tgtEl>
                                          </p:cBhvr>
                                        </p:animEffect>
                                      </p:childTnLst>
                                    </p:cTn>
                                  </p:par>
                                </p:childTnLst>
                              </p:cTn>
                            </p:par>
                            <p:par>
                              <p:cTn id="61" fill="hold">
                                <p:stCondLst>
                                  <p:cond delay="11349"/>
                                </p:stCondLst>
                                <p:childTnLst>
                                  <p:par>
                                    <p:cTn id="62" presetID="42"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500"/>
                                            <p:tgtEl>
                                              <p:spTgt spid="12"/>
                                            </p:tgtEl>
                                          </p:cBhvr>
                                        </p:animEffect>
                                        <p:anim calcmode="lin" valueType="num">
                                          <p:cBhvr>
                                            <p:cTn id="65" dur="1500" fill="hold"/>
                                            <p:tgtEl>
                                              <p:spTgt spid="12"/>
                                            </p:tgtEl>
                                            <p:attrNameLst>
                                              <p:attrName>ppt_x</p:attrName>
                                            </p:attrNameLst>
                                          </p:cBhvr>
                                          <p:tavLst>
                                            <p:tav tm="0">
                                              <p:val>
                                                <p:strVal val="#ppt_x"/>
                                              </p:val>
                                            </p:tav>
                                            <p:tav tm="100000">
                                              <p:val>
                                                <p:strVal val="#ppt_x"/>
                                              </p:val>
                                            </p:tav>
                                          </p:tavLst>
                                        </p:anim>
                                        <p:anim calcmode="lin" valueType="num">
                                          <p:cBhvr>
                                            <p:cTn id="66" dur="1500" fill="hold"/>
                                            <p:tgtEl>
                                              <p:spTgt spid="1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500"/>
                                            <p:tgtEl>
                                              <p:spTgt spid="13"/>
                                            </p:tgtEl>
                                          </p:cBhvr>
                                        </p:animEffect>
                                        <p:anim calcmode="lin" valueType="num">
                                          <p:cBhvr>
                                            <p:cTn id="70" dur="1500" fill="hold"/>
                                            <p:tgtEl>
                                              <p:spTgt spid="13"/>
                                            </p:tgtEl>
                                            <p:attrNameLst>
                                              <p:attrName>ppt_x</p:attrName>
                                            </p:attrNameLst>
                                          </p:cBhvr>
                                          <p:tavLst>
                                            <p:tav tm="0">
                                              <p:val>
                                                <p:strVal val="#ppt_x"/>
                                              </p:val>
                                            </p:tav>
                                            <p:tav tm="100000">
                                              <p:val>
                                                <p:strVal val="#ppt_x"/>
                                              </p:val>
                                            </p:tav>
                                          </p:tavLst>
                                        </p:anim>
                                        <p:anim calcmode="lin" valueType="num">
                                          <p:cBhvr>
                                            <p:cTn id="71" dur="1500" fill="hold"/>
                                            <p:tgtEl>
                                              <p:spTgt spid="13"/>
                                            </p:tgtEl>
                                            <p:attrNameLst>
                                              <p:attrName>ppt_y</p:attrName>
                                            </p:attrNameLst>
                                          </p:cBhvr>
                                          <p:tavLst>
                                            <p:tav tm="0">
                                              <p:val>
                                                <p:strVal val="#ppt_y+.1"/>
                                              </p:val>
                                            </p:tav>
                                            <p:tav tm="100000">
                                              <p:val>
                                                <p:strVal val="#ppt_y"/>
                                              </p:val>
                                            </p:tav>
                                          </p:tavLst>
                                        </p:anim>
                                      </p:childTnLst>
                                    </p:cTn>
                                  </p:par>
                                </p:childTnLst>
                              </p:cTn>
                            </p:par>
                            <p:par>
                              <p:cTn id="72" fill="hold">
                                <p:stCondLst>
                                  <p:cond delay="12849"/>
                                </p:stCondLst>
                                <p:childTnLst>
                                  <p:par>
                                    <p:cTn id="73" presetID="1" presetClass="entr" presetSubtype="0" fill="hold" grpId="0" nodeType="afterEffect">
                                      <p:stCondLst>
                                        <p:cond delay="0"/>
                                      </p:stCondLst>
                                      <p:iterate type="lt">
                                        <p:tmAbs val="80"/>
                                      </p:iterate>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9" grpId="0" animBg="1"/>
          <p:bldP spid="10" grpId="0"/>
          <p:bldP spid="11" grpId="0"/>
          <p:bldP spid="12" grpId="0"/>
          <p:bldP spid="13"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84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849"/>
                                </p:stCondLst>
                                <p:childTnLst>
                                  <p:par>
                                    <p:cTn id="31" presetID="2" presetClass="entr" presetSubtype="2"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1250" fill="hold"/>
                                            <p:tgtEl>
                                              <p:spTgt spid="7"/>
                                            </p:tgtEl>
                                            <p:attrNameLst>
                                              <p:attrName>ppt_x</p:attrName>
                                            </p:attrNameLst>
                                          </p:cBhvr>
                                          <p:tavLst>
                                            <p:tav tm="0">
                                              <p:val>
                                                <p:strVal val="1+#ppt_w/2"/>
                                              </p:val>
                                            </p:tav>
                                            <p:tav tm="100000">
                                              <p:val>
                                                <p:strVal val="#ppt_x"/>
                                              </p:val>
                                            </p:tav>
                                          </p:tavLst>
                                        </p:anim>
                                        <p:anim calcmode="lin" valueType="num">
                                          <p:cBhvr additive="base">
                                            <p:cTn id="34" dur="125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5349"/>
                                </p:stCondLst>
                                <p:childTnLst>
                                  <p:par>
                                    <p:cTn id="36" presetID="2" presetClass="entr" presetSubtype="2"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1250" fill="hold"/>
                                            <p:tgtEl>
                                              <p:spTgt spid="8"/>
                                            </p:tgtEl>
                                            <p:attrNameLst>
                                              <p:attrName>ppt_x</p:attrName>
                                            </p:attrNameLst>
                                          </p:cBhvr>
                                          <p:tavLst>
                                            <p:tav tm="0">
                                              <p:val>
                                                <p:strVal val="1+#ppt_w/2"/>
                                              </p:val>
                                            </p:tav>
                                            <p:tav tm="100000">
                                              <p:val>
                                                <p:strVal val="#ppt_x"/>
                                              </p:val>
                                            </p:tav>
                                          </p:tavLst>
                                        </p:anim>
                                        <p:anim calcmode="lin" valueType="num">
                                          <p:cBhvr additive="base">
                                            <p:cTn id="39" dur="125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6849"/>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500" fill="hold"/>
                                            <p:tgtEl>
                                              <p:spTgt spid="9"/>
                                            </p:tgtEl>
                                            <p:attrNameLst>
                                              <p:attrName>ppt_w</p:attrName>
                                            </p:attrNameLst>
                                          </p:cBhvr>
                                          <p:tavLst>
                                            <p:tav tm="0">
                                              <p:val>
                                                <p:fltVal val="0"/>
                                              </p:val>
                                            </p:tav>
                                            <p:tav tm="100000">
                                              <p:val>
                                                <p:strVal val="#ppt_w"/>
                                              </p:val>
                                            </p:tav>
                                          </p:tavLst>
                                        </p:anim>
                                        <p:anim calcmode="lin" valueType="num">
                                          <p:cBhvr>
                                            <p:cTn id="44" dur="1500" fill="hold"/>
                                            <p:tgtEl>
                                              <p:spTgt spid="9"/>
                                            </p:tgtEl>
                                            <p:attrNameLst>
                                              <p:attrName>ppt_h</p:attrName>
                                            </p:attrNameLst>
                                          </p:cBhvr>
                                          <p:tavLst>
                                            <p:tav tm="0">
                                              <p:val>
                                                <p:fltVal val="0"/>
                                              </p:val>
                                            </p:tav>
                                            <p:tav tm="100000">
                                              <p:val>
                                                <p:strVal val="#ppt_h"/>
                                              </p:val>
                                            </p:tav>
                                          </p:tavLst>
                                        </p:anim>
                                        <p:animEffect transition="in" filter="fade">
                                          <p:cBhvr>
                                            <p:cTn id="45" dur="1500"/>
                                            <p:tgtEl>
                                              <p:spTgt spid="9"/>
                                            </p:tgtEl>
                                          </p:cBhvr>
                                        </p:animEffect>
                                      </p:childTnLst>
                                    </p:cTn>
                                  </p:par>
                                </p:childTnLst>
                              </p:cTn>
                            </p:par>
                            <p:par>
                              <p:cTn id="46" fill="hold">
                                <p:stCondLst>
                                  <p:cond delay="8349"/>
                                </p:stCondLst>
                                <p:childTnLst>
                                  <p:par>
                                    <p:cTn id="47" presetID="42"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500"/>
                                            <p:tgtEl>
                                              <p:spTgt spid="10"/>
                                            </p:tgtEl>
                                          </p:cBhvr>
                                        </p:animEffect>
                                        <p:anim calcmode="lin" valueType="num">
                                          <p:cBhvr>
                                            <p:cTn id="50" dur="1500" fill="hold"/>
                                            <p:tgtEl>
                                              <p:spTgt spid="10"/>
                                            </p:tgtEl>
                                            <p:attrNameLst>
                                              <p:attrName>ppt_x</p:attrName>
                                            </p:attrNameLst>
                                          </p:cBhvr>
                                          <p:tavLst>
                                            <p:tav tm="0">
                                              <p:val>
                                                <p:strVal val="#ppt_x"/>
                                              </p:val>
                                            </p:tav>
                                            <p:tav tm="100000">
                                              <p:val>
                                                <p:strVal val="#ppt_x"/>
                                              </p:val>
                                            </p:tav>
                                          </p:tavLst>
                                        </p:anim>
                                        <p:anim calcmode="lin" valueType="num">
                                          <p:cBhvr>
                                            <p:cTn id="51" dur="15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500"/>
                                            <p:tgtEl>
                                              <p:spTgt spid="11"/>
                                            </p:tgtEl>
                                          </p:cBhvr>
                                        </p:animEffect>
                                        <p:anim calcmode="lin" valueType="num">
                                          <p:cBhvr>
                                            <p:cTn id="55" dur="1500" fill="hold"/>
                                            <p:tgtEl>
                                              <p:spTgt spid="11"/>
                                            </p:tgtEl>
                                            <p:attrNameLst>
                                              <p:attrName>ppt_x</p:attrName>
                                            </p:attrNameLst>
                                          </p:cBhvr>
                                          <p:tavLst>
                                            <p:tav tm="0">
                                              <p:val>
                                                <p:strVal val="#ppt_x"/>
                                              </p:val>
                                            </p:tav>
                                            <p:tav tm="100000">
                                              <p:val>
                                                <p:strVal val="#ppt_x"/>
                                              </p:val>
                                            </p:tav>
                                          </p:tavLst>
                                        </p:anim>
                                        <p:anim calcmode="lin" valueType="num">
                                          <p:cBhvr>
                                            <p:cTn id="56" dur="1500" fill="hold"/>
                                            <p:tgtEl>
                                              <p:spTgt spid="11"/>
                                            </p:tgtEl>
                                            <p:attrNameLst>
                                              <p:attrName>ppt_y</p:attrName>
                                            </p:attrNameLst>
                                          </p:cBhvr>
                                          <p:tavLst>
                                            <p:tav tm="0">
                                              <p:val>
                                                <p:strVal val="#ppt_y+.1"/>
                                              </p:val>
                                            </p:tav>
                                            <p:tav tm="100000">
                                              <p:val>
                                                <p:strVal val="#ppt_y"/>
                                              </p:val>
                                            </p:tav>
                                          </p:tavLst>
                                        </p:anim>
                                      </p:childTnLst>
                                    </p:cTn>
                                  </p:par>
                                </p:childTnLst>
                              </p:cTn>
                            </p:par>
                            <p:par>
                              <p:cTn id="57" fill="hold">
                                <p:stCondLst>
                                  <p:cond delay="9849"/>
                                </p:stCondLst>
                                <p:childTnLst>
                                  <p:par>
                                    <p:cTn id="58" presetID="22" presetClass="entr" presetSubtype="1"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1250"/>
                                            <p:tgtEl>
                                              <p:spTgt spid="14"/>
                                            </p:tgtEl>
                                          </p:cBhvr>
                                        </p:animEffect>
                                      </p:childTnLst>
                                    </p:cTn>
                                  </p:par>
                                </p:childTnLst>
                              </p:cTn>
                            </p:par>
                            <p:par>
                              <p:cTn id="61" fill="hold">
                                <p:stCondLst>
                                  <p:cond delay="11349"/>
                                </p:stCondLst>
                                <p:childTnLst>
                                  <p:par>
                                    <p:cTn id="62" presetID="42"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1500"/>
                                            <p:tgtEl>
                                              <p:spTgt spid="12"/>
                                            </p:tgtEl>
                                          </p:cBhvr>
                                        </p:animEffect>
                                        <p:anim calcmode="lin" valueType="num">
                                          <p:cBhvr>
                                            <p:cTn id="65" dur="1500" fill="hold"/>
                                            <p:tgtEl>
                                              <p:spTgt spid="12"/>
                                            </p:tgtEl>
                                            <p:attrNameLst>
                                              <p:attrName>ppt_x</p:attrName>
                                            </p:attrNameLst>
                                          </p:cBhvr>
                                          <p:tavLst>
                                            <p:tav tm="0">
                                              <p:val>
                                                <p:strVal val="#ppt_x"/>
                                              </p:val>
                                            </p:tav>
                                            <p:tav tm="100000">
                                              <p:val>
                                                <p:strVal val="#ppt_x"/>
                                              </p:val>
                                            </p:tav>
                                          </p:tavLst>
                                        </p:anim>
                                        <p:anim calcmode="lin" valueType="num">
                                          <p:cBhvr>
                                            <p:cTn id="66" dur="1500" fill="hold"/>
                                            <p:tgtEl>
                                              <p:spTgt spid="1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500"/>
                                            <p:tgtEl>
                                              <p:spTgt spid="13"/>
                                            </p:tgtEl>
                                          </p:cBhvr>
                                        </p:animEffect>
                                        <p:anim calcmode="lin" valueType="num">
                                          <p:cBhvr>
                                            <p:cTn id="70" dur="1500" fill="hold"/>
                                            <p:tgtEl>
                                              <p:spTgt spid="13"/>
                                            </p:tgtEl>
                                            <p:attrNameLst>
                                              <p:attrName>ppt_x</p:attrName>
                                            </p:attrNameLst>
                                          </p:cBhvr>
                                          <p:tavLst>
                                            <p:tav tm="0">
                                              <p:val>
                                                <p:strVal val="#ppt_x"/>
                                              </p:val>
                                            </p:tav>
                                            <p:tav tm="100000">
                                              <p:val>
                                                <p:strVal val="#ppt_x"/>
                                              </p:val>
                                            </p:tav>
                                          </p:tavLst>
                                        </p:anim>
                                        <p:anim calcmode="lin" valueType="num">
                                          <p:cBhvr>
                                            <p:cTn id="71" dur="1500" fill="hold"/>
                                            <p:tgtEl>
                                              <p:spTgt spid="13"/>
                                            </p:tgtEl>
                                            <p:attrNameLst>
                                              <p:attrName>ppt_y</p:attrName>
                                            </p:attrNameLst>
                                          </p:cBhvr>
                                          <p:tavLst>
                                            <p:tav tm="0">
                                              <p:val>
                                                <p:strVal val="#ppt_y+.1"/>
                                              </p:val>
                                            </p:tav>
                                            <p:tav tm="100000">
                                              <p:val>
                                                <p:strVal val="#ppt_y"/>
                                              </p:val>
                                            </p:tav>
                                          </p:tavLst>
                                        </p:anim>
                                      </p:childTnLst>
                                    </p:cTn>
                                  </p:par>
                                </p:childTnLst>
                              </p:cTn>
                            </p:par>
                            <p:par>
                              <p:cTn id="72" fill="hold">
                                <p:stCondLst>
                                  <p:cond delay="12849"/>
                                </p:stCondLst>
                                <p:childTnLst>
                                  <p:par>
                                    <p:cTn id="73" presetID="1" presetClass="entr" presetSubtype="0" fill="hold" grpId="0" nodeType="afterEffect">
                                      <p:stCondLst>
                                        <p:cond delay="0"/>
                                      </p:stCondLst>
                                      <p:iterate type="lt">
                                        <p:tmAbs val="80"/>
                                      </p:iterate>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9" grpId="0" animBg="1"/>
          <p:bldP spid="10" grpId="0"/>
          <p:bldP spid="11" grpId="0"/>
          <p:bldP spid="12" grpId="0"/>
          <p:bldP spid="13" grpId="0"/>
          <p:bldP spid="1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926303" cy="422047"/>
          </a:xfrm>
        </p:spPr>
        <p:txBody>
          <a:bodyPr/>
          <a:lstStyle/>
          <a:p>
            <a:r>
              <a:rPr lang="zh-CN" altLang="en-US" dirty="0"/>
              <a:t>主要措施：</a:t>
            </a:r>
            <a:r>
              <a:rPr lang="zh-CN" altLang="en-US" dirty="0">
                <a:solidFill>
                  <a:srgbClr val="C00000"/>
                </a:solidFill>
              </a:rPr>
              <a:t>开展民主评议党员</a:t>
            </a:r>
          </a:p>
          <a:p>
            <a:endParaRPr lang="zh-CN" alt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1597459" y="1722741"/>
            <a:ext cx="1615140" cy="15695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08715" y="3523341"/>
            <a:ext cx="1730172" cy="523220"/>
          </a:xfrm>
          <a:prstGeom prst="rect">
            <a:avLst/>
          </a:prstGeom>
          <a:solidFill>
            <a:srgbClr val="C00000"/>
          </a:solid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措施之四</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813332" y="4277621"/>
            <a:ext cx="1415772"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民主评议</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84283" y="4739286"/>
            <a:ext cx="3275256" cy="1015663"/>
          </a:xfrm>
          <a:prstGeom prst="rect">
            <a:avLst/>
          </a:prstGeom>
          <a:noFill/>
        </p:spPr>
        <p:txBody>
          <a:bodyPr wrap="none" rtlCol="0">
            <a:spAutoFit/>
          </a:bodyPr>
          <a:lstStyle/>
          <a:p>
            <a:r>
              <a:rPr lang="zh-CN" altLang="en-US" sz="6000" b="1" dirty="0" smtClean="0">
                <a:solidFill>
                  <a:srgbClr val="C00000"/>
                </a:solidFill>
                <a:latin typeface="方正清刻本悦宋简体" panose="02000000000000000000" pitchFamily="2" charset="-122"/>
                <a:ea typeface="方正清刻本悦宋简体" panose="02000000000000000000" pitchFamily="2" charset="-122"/>
              </a:rPr>
              <a:t>开展党员</a:t>
            </a:r>
            <a:endParaRPr lang="zh-CN" altLang="en-US" sz="6000" b="1" dirty="0">
              <a:solidFill>
                <a:srgbClr val="C00000"/>
              </a:solidFill>
              <a:latin typeface="方正清刻本悦宋简体" panose="02000000000000000000" pitchFamily="2" charset="-122"/>
              <a:ea typeface="方正清刻本悦宋简体" panose="02000000000000000000" pitchFamily="2" charset="-122"/>
            </a:endParaRPr>
          </a:p>
        </p:txBody>
      </p:sp>
      <p:sp>
        <p:nvSpPr>
          <p:cNvPr id="7" name="矩形 6"/>
          <p:cNvSpPr/>
          <p:nvPr/>
        </p:nvSpPr>
        <p:spPr>
          <a:xfrm>
            <a:off x="4379493" y="1618385"/>
            <a:ext cx="4716379" cy="520513"/>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召开全体党员会议，组织党员开展民主评议</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9408694" y="1621862"/>
            <a:ext cx="1672385" cy="5131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以支部为单位</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4372073" y="2394285"/>
            <a:ext cx="6757133" cy="243721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endParaRPr>
          </a:p>
        </p:txBody>
      </p:sp>
      <p:sp>
        <p:nvSpPr>
          <p:cNvPr id="10" name="矩形 9"/>
          <p:cNvSpPr/>
          <p:nvPr/>
        </p:nvSpPr>
        <p:spPr>
          <a:xfrm>
            <a:off x="4294843" y="5017129"/>
            <a:ext cx="7123123" cy="707886"/>
          </a:xfrm>
          <a:prstGeom prst="rect">
            <a:avLst/>
          </a:prstGeom>
          <a:ln w="19050">
            <a:noFill/>
          </a:ln>
        </p:spPr>
        <p:txBody>
          <a:bodyPr wrap="squar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方案</a:t>
            </a:r>
            <a:r>
              <a:rPr lang="en-US" altLang="zh-CN"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提出：</a:t>
            </a:r>
            <a:r>
              <a:rPr lang="zh-CN" altLang="en-US" sz="2000" dirty="0" smtClean="0">
                <a:latin typeface="微软雅黑" panose="020B0503020204020204" pitchFamily="34" charset="-122"/>
                <a:ea typeface="微软雅黑" panose="020B0503020204020204" pitchFamily="34" charset="-122"/>
              </a:rPr>
              <a:t>党员人数较多的党支部，个人自评和党员互评可分党小组进行。</a:t>
            </a:r>
            <a:endParaRPr lang="zh-CN" altLang="en-US" sz="20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617817" y="2550513"/>
            <a:ext cx="6463263" cy="646331"/>
            <a:chOff x="4617816" y="2550511"/>
            <a:chExt cx="6463262" cy="646331"/>
          </a:xfrm>
        </p:grpSpPr>
        <p:pic>
          <p:nvPicPr>
            <p:cNvPr id="12" name="Picture 2"/>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4617816" y="2596315"/>
              <a:ext cx="399354" cy="38807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3" name="矩形 12"/>
            <p:cNvSpPr/>
            <p:nvPr/>
          </p:nvSpPr>
          <p:spPr>
            <a:xfrm>
              <a:off x="5045243" y="2550511"/>
              <a:ext cx="6035835"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对照党员标准，按照个人自评、党员互评、民主测评、组织评定的程序进行评议</a:t>
              </a: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637404" y="3293095"/>
            <a:ext cx="6178981" cy="407752"/>
            <a:chOff x="4637403" y="3293094"/>
            <a:chExt cx="6178981" cy="407752"/>
          </a:xfrm>
        </p:grpSpPr>
        <p:pic>
          <p:nvPicPr>
            <p:cNvPr id="15" name="Picture 2"/>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4637403" y="3293094"/>
              <a:ext cx="399354" cy="38807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6" name="矩形 15"/>
            <p:cNvSpPr/>
            <p:nvPr/>
          </p:nvSpPr>
          <p:spPr>
            <a:xfrm>
              <a:off x="5064830" y="3331514"/>
              <a:ext cx="5751554"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结合民主评议，支部班子成员要与每名党员谈心谈话</a:t>
              </a:r>
              <a:endParaRPr lang="zh-CN" altLang="en-US"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665937" y="3879033"/>
            <a:ext cx="6415143" cy="923330"/>
            <a:chOff x="4665935" y="3879032"/>
            <a:chExt cx="6415143" cy="923330"/>
          </a:xfrm>
        </p:grpSpPr>
        <p:pic>
          <p:nvPicPr>
            <p:cNvPr id="18" name="Picture 2"/>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4665935" y="4009057"/>
              <a:ext cx="399354" cy="38807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9" name="矩形 18"/>
            <p:cNvSpPr/>
            <p:nvPr/>
          </p:nvSpPr>
          <p:spPr>
            <a:xfrm>
              <a:off x="5081330" y="3879032"/>
              <a:ext cx="5999748" cy="92333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党支部综合民主评议情况和党员日常表现，确定评议等次，对优秀党员予以表扬；对有不合格表现的党员，区别情况给予组织处置。</a:t>
              </a: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69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699"/>
                                </p:stCondLst>
                                <p:childTnLst>
                                  <p:par>
                                    <p:cTn id="31" presetID="2" presetClass="entr" presetSubtype="2" fill="hold" grpId="0" nodeType="afterEffect" p14:presetBounceEnd="33000">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14:bounceEnd="33000">
                                          <p:cBhvr additive="base">
                                            <p:cTn id="33" dur="1250" fill="hold"/>
                                            <p:tgtEl>
                                              <p:spTgt spid="7"/>
                                            </p:tgtEl>
                                            <p:attrNameLst>
                                              <p:attrName>ppt_x</p:attrName>
                                            </p:attrNameLst>
                                          </p:cBhvr>
                                          <p:tavLst>
                                            <p:tav tm="0">
                                              <p:val>
                                                <p:strVal val="1+#ppt_w/2"/>
                                              </p:val>
                                            </p:tav>
                                            <p:tav tm="100000">
                                              <p:val>
                                                <p:strVal val="#ppt_x"/>
                                              </p:val>
                                            </p:tav>
                                          </p:tavLst>
                                        </p:anim>
                                        <p:anim calcmode="lin" valueType="num" p14:bounceEnd="33000">
                                          <p:cBhvr additive="base">
                                            <p:cTn id="34" dur="125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5199"/>
                                </p:stCondLst>
                                <p:childTnLst>
                                  <p:par>
                                    <p:cTn id="36" presetID="2" presetClass="entr" presetSubtype="2" fill="hold" grpId="0" nodeType="afterEffect" p14:presetBounceEnd="33000">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14:bounceEnd="33000">
                                          <p:cBhvr additive="base">
                                            <p:cTn id="38" dur="1250" fill="hold"/>
                                            <p:tgtEl>
                                              <p:spTgt spid="8"/>
                                            </p:tgtEl>
                                            <p:attrNameLst>
                                              <p:attrName>ppt_x</p:attrName>
                                            </p:attrNameLst>
                                          </p:cBhvr>
                                          <p:tavLst>
                                            <p:tav tm="0">
                                              <p:val>
                                                <p:strVal val="1+#ppt_w/2"/>
                                              </p:val>
                                            </p:tav>
                                            <p:tav tm="100000">
                                              <p:val>
                                                <p:strVal val="#ppt_x"/>
                                              </p:val>
                                            </p:tav>
                                          </p:tavLst>
                                        </p:anim>
                                        <p:anim calcmode="lin" valueType="num" p14:bounceEnd="33000">
                                          <p:cBhvr additive="base">
                                            <p:cTn id="39" dur="125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6699"/>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500" fill="hold"/>
                                            <p:tgtEl>
                                              <p:spTgt spid="9"/>
                                            </p:tgtEl>
                                            <p:attrNameLst>
                                              <p:attrName>ppt_w</p:attrName>
                                            </p:attrNameLst>
                                          </p:cBhvr>
                                          <p:tavLst>
                                            <p:tav tm="0">
                                              <p:val>
                                                <p:fltVal val="0"/>
                                              </p:val>
                                            </p:tav>
                                            <p:tav tm="100000">
                                              <p:val>
                                                <p:strVal val="#ppt_w"/>
                                              </p:val>
                                            </p:tav>
                                          </p:tavLst>
                                        </p:anim>
                                        <p:anim calcmode="lin" valueType="num">
                                          <p:cBhvr>
                                            <p:cTn id="44" dur="1500" fill="hold"/>
                                            <p:tgtEl>
                                              <p:spTgt spid="9"/>
                                            </p:tgtEl>
                                            <p:attrNameLst>
                                              <p:attrName>ppt_h</p:attrName>
                                            </p:attrNameLst>
                                          </p:cBhvr>
                                          <p:tavLst>
                                            <p:tav tm="0">
                                              <p:val>
                                                <p:fltVal val="0"/>
                                              </p:val>
                                            </p:tav>
                                            <p:tav tm="100000">
                                              <p:val>
                                                <p:strVal val="#ppt_h"/>
                                              </p:val>
                                            </p:tav>
                                          </p:tavLst>
                                        </p:anim>
                                        <p:animEffect transition="in" filter="fade">
                                          <p:cBhvr>
                                            <p:cTn id="45" dur="1500"/>
                                            <p:tgtEl>
                                              <p:spTgt spid="9"/>
                                            </p:tgtEl>
                                          </p:cBhvr>
                                        </p:animEffect>
                                      </p:childTnLst>
                                    </p:cTn>
                                  </p:par>
                                </p:childTnLst>
                              </p:cTn>
                            </p:par>
                            <p:par>
                              <p:cTn id="46" fill="hold">
                                <p:stCondLst>
                                  <p:cond delay="8199"/>
                                </p:stCondLst>
                                <p:childTnLst>
                                  <p:par>
                                    <p:cTn id="47" presetID="42"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750"/>
                                            <p:tgtEl>
                                              <p:spTgt spid="11"/>
                                            </p:tgtEl>
                                          </p:cBhvr>
                                        </p:animEffect>
                                        <p:anim calcmode="lin" valueType="num">
                                          <p:cBhvr>
                                            <p:cTn id="50" dur="750" fill="hold"/>
                                            <p:tgtEl>
                                              <p:spTgt spid="11"/>
                                            </p:tgtEl>
                                            <p:attrNameLst>
                                              <p:attrName>ppt_x</p:attrName>
                                            </p:attrNameLst>
                                          </p:cBhvr>
                                          <p:tavLst>
                                            <p:tav tm="0">
                                              <p:val>
                                                <p:strVal val="#ppt_x"/>
                                              </p:val>
                                            </p:tav>
                                            <p:tav tm="100000">
                                              <p:val>
                                                <p:strVal val="#ppt_x"/>
                                              </p:val>
                                            </p:tav>
                                          </p:tavLst>
                                        </p:anim>
                                        <p:anim calcmode="lin" valueType="num">
                                          <p:cBhvr>
                                            <p:cTn id="51" dur="750" fill="hold"/>
                                            <p:tgtEl>
                                              <p:spTgt spid="11"/>
                                            </p:tgtEl>
                                            <p:attrNameLst>
                                              <p:attrName>ppt_y</p:attrName>
                                            </p:attrNameLst>
                                          </p:cBhvr>
                                          <p:tavLst>
                                            <p:tav tm="0">
                                              <p:val>
                                                <p:strVal val="#ppt_y+.1"/>
                                              </p:val>
                                            </p:tav>
                                            <p:tav tm="100000">
                                              <p:val>
                                                <p:strVal val="#ppt_y"/>
                                              </p:val>
                                            </p:tav>
                                          </p:tavLst>
                                        </p:anim>
                                      </p:childTnLst>
                                    </p:cTn>
                                  </p:par>
                                </p:childTnLst>
                              </p:cTn>
                            </p:par>
                            <p:par>
                              <p:cTn id="52" fill="hold">
                                <p:stCondLst>
                                  <p:cond delay="9199"/>
                                </p:stCondLst>
                                <p:childTnLst>
                                  <p:par>
                                    <p:cTn id="53" presetID="42" presetClass="entr" presetSubtype="0"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750"/>
                                            <p:tgtEl>
                                              <p:spTgt spid="14"/>
                                            </p:tgtEl>
                                          </p:cBhvr>
                                        </p:animEffect>
                                        <p:anim calcmode="lin" valueType="num">
                                          <p:cBhvr>
                                            <p:cTn id="56" dur="750" fill="hold"/>
                                            <p:tgtEl>
                                              <p:spTgt spid="14"/>
                                            </p:tgtEl>
                                            <p:attrNameLst>
                                              <p:attrName>ppt_x</p:attrName>
                                            </p:attrNameLst>
                                          </p:cBhvr>
                                          <p:tavLst>
                                            <p:tav tm="0">
                                              <p:val>
                                                <p:strVal val="#ppt_x"/>
                                              </p:val>
                                            </p:tav>
                                            <p:tav tm="100000">
                                              <p:val>
                                                <p:strVal val="#ppt_x"/>
                                              </p:val>
                                            </p:tav>
                                          </p:tavLst>
                                        </p:anim>
                                        <p:anim calcmode="lin" valueType="num">
                                          <p:cBhvr>
                                            <p:cTn id="57" dur="75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10199"/>
                                </p:stCondLst>
                                <p:childTnLst>
                                  <p:par>
                                    <p:cTn id="59" presetID="42" presetClass="entr" presetSubtype="0"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750"/>
                                            <p:tgtEl>
                                              <p:spTgt spid="17"/>
                                            </p:tgtEl>
                                          </p:cBhvr>
                                        </p:animEffect>
                                        <p:anim calcmode="lin" valueType="num">
                                          <p:cBhvr>
                                            <p:cTn id="62" dur="750" fill="hold"/>
                                            <p:tgtEl>
                                              <p:spTgt spid="17"/>
                                            </p:tgtEl>
                                            <p:attrNameLst>
                                              <p:attrName>ppt_x</p:attrName>
                                            </p:attrNameLst>
                                          </p:cBhvr>
                                          <p:tavLst>
                                            <p:tav tm="0">
                                              <p:val>
                                                <p:strVal val="#ppt_x"/>
                                              </p:val>
                                            </p:tav>
                                            <p:tav tm="100000">
                                              <p:val>
                                                <p:strVal val="#ppt_x"/>
                                              </p:val>
                                            </p:tav>
                                          </p:tavLst>
                                        </p:anim>
                                        <p:anim calcmode="lin" valueType="num">
                                          <p:cBhvr>
                                            <p:cTn id="63" dur="7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11199"/>
                                </p:stCondLst>
                                <p:childTnLst>
                                  <p:par>
                                    <p:cTn id="65" presetID="1" presetClass="entr" presetSubtype="0" fill="hold" grpId="0" nodeType="afterEffect">
                                      <p:stCondLst>
                                        <p:cond delay="0"/>
                                      </p:stCondLst>
                                      <p:iterate type="lt">
                                        <p:tmAbs val="80"/>
                                      </p:iterate>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69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699"/>
                                </p:stCondLst>
                                <p:childTnLst>
                                  <p:par>
                                    <p:cTn id="31" presetID="2" presetClass="entr" presetSubtype="2"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1250" fill="hold"/>
                                            <p:tgtEl>
                                              <p:spTgt spid="7"/>
                                            </p:tgtEl>
                                            <p:attrNameLst>
                                              <p:attrName>ppt_x</p:attrName>
                                            </p:attrNameLst>
                                          </p:cBhvr>
                                          <p:tavLst>
                                            <p:tav tm="0">
                                              <p:val>
                                                <p:strVal val="1+#ppt_w/2"/>
                                              </p:val>
                                            </p:tav>
                                            <p:tav tm="100000">
                                              <p:val>
                                                <p:strVal val="#ppt_x"/>
                                              </p:val>
                                            </p:tav>
                                          </p:tavLst>
                                        </p:anim>
                                        <p:anim calcmode="lin" valueType="num">
                                          <p:cBhvr additive="base">
                                            <p:cTn id="34" dur="125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5199"/>
                                </p:stCondLst>
                                <p:childTnLst>
                                  <p:par>
                                    <p:cTn id="36" presetID="2" presetClass="entr" presetSubtype="2"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1250" fill="hold"/>
                                            <p:tgtEl>
                                              <p:spTgt spid="8"/>
                                            </p:tgtEl>
                                            <p:attrNameLst>
                                              <p:attrName>ppt_x</p:attrName>
                                            </p:attrNameLst>
                                          </p:cBhvr>
                                          <p:tavLst>
                                            <p:tav tm="0">
                                              <p:val>
                                                <p:strVal val="1+#ppt_w/2"/>
                                              </p:val>
                                            </p:tav>
                                            <p:tav tm="100000">
                                              <p:val>
                                                <p:strVal val="#ppt_x"/>
                                              </p:val>
                                            </p:tav>
                                          </p:tavLst>
                                        </p:anim>
                                        <p:anim calcmode="lin" valueType="num">
                                          <p:cBhvr additive="base">
                                            <p:cTn id="39" dur="125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6699"/>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500" fill="hold"/>
                                            <p:tgtEl>
                                              <p:spTgt spid="9"/>
                                            </p:tgtEl>
                                            <p:attrNameLst>
                                              <p:attrName>ppt_w</p:attrName>
                                            </p:attrNameLst>
                                          </p:cBhvr>
                                          <p:tavLst>
                                            <p:tav tm="0">
                                              <p:val>
                                                <p:fltVal val="0"/>
                                              </p:val>
                                            </p:tav>
                                            <p:tav tm="100000">
                                              <p:val>
                                                <p:strVal val="#ppt_w"/>
                                              </p:val>
                                            </p:tav>
                                          </p:tavLst>
                                        </p:anim>
                                        <p:anim calcmode="lin" valueType="num">
                                          <p:cBhvr>
                                            <p:cTn id="44" dur="1500" fill="hold"/>
                                            <p:tgtEl>
                                              <p:spTgt spid="9"/>
                                            </p:tgtEl>
                                            <p:attrNameLst>
                                              <p:attrName>ppt_h</p:attrName>
                                            </p:attrNameLst>
                                          </p:cBhvr>
                                          <p:tavLst>
                                            <p:tav tm="0">
                                              <p:val>
                                                <p:fltVal val="0"/>
                                              </p:val>
                                            </p:tav>
                                            <p:tav tm="100000">
                                              <p:val>
                                                <p:strVal val="#ppt_h"/>
                                              </p:val>
                                            </p:tav>
                                          </p:tavLst>
                                        </p:anim>
                                        <p:animEffect transition="in" filter="fade">
                                          <p:cBhvr>
                                            <p:cTn id="45" dur="1500"/>
                                            <p:tgtEl>
                                              <p:spTgt spid="9"/>
                                            </p:tgtEl>
                                          </p:cBhvr>
                                        </p:animEffect>
                                      </p:childTnLst>
                                    </p:cTn>
                                  </p:par>
                                </p:childTnLst>
                              </p:cTn>
                            </p:par>
                            <p:par>
                              <p:cTn id="46" fill="hold">
                                <p:stCondLst>
                                  <p:cond delay="8199"/>
                                </p:stCondLst>
                                <p:childTnLst>
                                  <p:par>
                                    <p:cTn id="47" presetID="42"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750"/>
                                            <p:tgtEl>
                                              <p:spTgt spid="11"/>
                                            </p:tgtEl>
                                          </p:cBhvr>
                                        </p:animEffect>
                                        <p:anim calcmode="lin" valueType="num">
                                          <p:cBhvr>
                                            <p:cTn id="50" dur="750" fill="hold"/>
                                            <p:tgtEl>
                                              <p:spTgt spid="11"/>
                                            </p:tgtEl>
                                            <p:attrNameLst>
                                              <p:attrName>ppt_x</p:attrName>
                                            </p:attrNameLst>
                                          </p:cBhvr>
                                          <p:tavLst>
                                            <p:tav tm="0">
                                              <p:val>
                                                <p:strVal val="#ppt_x"/>
                                              </p:val>
                                            </p:tav>
                                            <p:tav tm="100000">
                                              <p:val>
                                                <p:strVal val="#ppt_x"/>
                                              </p:val>
                                            </p:tav>
                                          </p:tavLst>
                                        </p:anim>
                                        <p:anim calcmode="lin" valueType="num">
                                          <p:cBhvr>
                                            <p:cTn id="51" dur="750" fill="hold"/>
                                            <p:tgtEl>
                                              <p:spTgt spid="11"/>
                                            </p:tgtEl>
                                            <p:attrNameLst>
                                              <p:attrName>ppt_y</p:attrName>
                                            </p:attrNameLst>
                                          </p:cBhvr>
                                          <p:tavLst>
                                            <p:tav tm="0">
                                              <p:val>
                                                <p:strVal val="#ppt_y+.1"/>
                                              </p:val>
                                            </p:tav>
                                            <p:tav tm="100000">
                                              <p:val>
                                                <p:strVal val="#ppt_y"/>
                                              </p:val>
                                            </p:tav>
                                          </p:tavLst>
                                        </p:anim>
                                      </p:childTnLst>
                                    </p:cTn>
                                  </p:par>
                                </p:childTnLst>
                              </p:cTn>
                            </p:par>
                            <p:par>
                              <p:cTn id="52" fill="hold">
                                <p:stCondLst>
                                  <p:cond delay="9199"/>
                                </p:stCondLst>
                                <p:childTnLst>
                                  <p:par>
                                    <p:cTn id="53" presetID="42" presetClass="entr" presetSubtype="0"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750"/>
                                            <p:tgtEl>
                                              <p:spTgt spid="14"/>
                                            </p:tgtEl>
                                          </p:cBhvr>
                                        </p:animEffect>
                                        <p:anim calcmode="lin" valueType="num">
                                          <p:cBhvr>
                                            <p:cTn id="56" dur="750" fill="hold"/>
                                            <p:tgtEl>
                                              <p:spTgt spid="14"/>
                                            </p:tgtEl>
                                            <p:attrNameLst>
                                              <p:attrName>ppt_x</p:attrName>
                                            </p:attrNameLst>
                                          </p:cBhvr>
                                          <p:tavLst>
                                            <p:tav tm="0">
                                              <p:val>
                                                <p:strVal val="#ppt_x"/>
                                              </p:val>
                                            </p:tav>
                                            <p:tav tm="100000">
                                              <p:val>
                                                <p:strVal val="#ppt_x"/>
                                              </p:val>
                                            </p:tav>
                                          </p:tavLst>
                                        </p:anim>
                                        <p:anim calcmode="lin" valueType="num">
                                          <p:cBhvr>
                                            <p:cTn id="57" dur="75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10199"/>
                                </p:stCondLst>
                                <p:childTnLst>
                                  <p:par>
                                    <p:cTn id="59" presetID="42" presetClass="entr" presetSubtype="0"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750"/>
                                            <p:tgtEl>
                                              <p:spTgt spid="17"/>
                                            </p:tgtEl>
                                          </p:cBhvr>
                                        </p:animEffect>
                                        <p:anim calcmode="lin" valueType="num">
                                          <p:cBhvr>
                                            <p:cTn id="62" dur="750" fill="hold"/>
                                            <p:tgtEl>
                                              <p:spTgt spid="17"/>
                                            </p:tgtEl>
                                            <p:attrNameLst>
                                              <p:attrName>ppt_x</p:attrName>
                                            </p:attrNameLst>
                                          </p:cBhvr>
                                          <p:tavLst>
                                            <p:tav tm="0">
                                              <p:val>
                                                <p:strVal val="#ppt_x"/>
                                              </p:val>
                                            </p:tav>
                                            <p:tav tm="100000">
                                              <p:val>
                                                <p:strVal val="#ppt_x"/>
                                              </p:val>
                                            </p:tav>
                                          </p:tavLst>
                                        </p:anim>
                                        <p:anim calcmode="lin" valueType="num">
                                          <p:cBhvr>
                                            <p:cTn id="63" dur="7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11199"/>
                                </p:stCondLst>
                                <p:childTnLst>
                                  <p:par>
                                    <p:cTn id="65" presetID="1" presetClass="entr" presetSubtype="0" fill="hold" grpId="0" nodeType="afterEffect">
                                      <p:stCondLst>
                                        <p:cond delay="0"/>
                                      </p:stCondLst>
                                      <p:iterate type="lt">
                                        <p:tmAbs val="80"/>
                                      </p:iterate>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9" grpId="0" animBg="1"/>
          <p:bldP spid="10"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741476" cy="422047"/>
          </a:xfrm>
        </p:spPr>
        <p:txBody>
          <a:bodyPr/>
          <a:lstStyle/>
          <a:p>
            <a:r>
              <a:rPr lang="zh-CN" altLang="en-US" dirty="0"/>
              <a:t>两学一做：</a:t>
            </a:r>
            <a:r>
              <a:rPr lang="zh-CN" altLang="en-US" dirty="0">
                <a:solidFill>
                  <a:srgbClr val="C00000"/>
                </a:solidFill>
              </a:rPr>
              <a:t>立足岗位做贡献</a:t>
            </a:r>
          </a:p>
          <a:p>
            <a:endParaRPr lang="zh-CN" alt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1597459" y="1722741"/>
            <a:ext cx="1615140" cy="15695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08715" y="3523341"/>
            <a:ext cx="1730172" cy="523220"/>
          </a:xfrm>
          <a:prstGeom prst="rect">
            <a:avLst/>
          </a:prstGeom>
          <a:solidFill>
            <a:srgbClr val="C00000"/>
          </a:solid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措施之五</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813332" y="4277621"/>
            <a:ext cx="1415772"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立足岗位</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294179" y="4775434"/>
            <a:ext cx="2502608" cy="1015663"/>
          </a:xfrm>
          <a:prstGeom prst="rect">
            <a:avLst/>
          </a:prstGeom>
          <a:noFill/>
        </p:spPr>
        <p:txBody>
          <a:bodyPr wrap="none" rtlCol="0">
            <a:spAutoFit/>
          </a:bodyPr>
          <a:lstStyle/>
          <a:p>
            <a:r>
              <a:rPr lang="zh-CN" altLang="en-US" sz="6000" b="1" dirty="0" smtClean="0">
                <a:solidFill>
                  <a:srgbClr val="C00000"/>
                </a:solidFill>
                <a:latin typeface="方正清刻本悦宋简体" panose="02000000000000000000" pitchFamily="2" charset="-122"/>
                <a:ea typeface="方正清刻本悦宋简体" panose="02000000000000000000" pitchFamily="2" charset="-122"/>
              </a:rPr>
              <a:t>做贡献</a:t>
            </a:r>
            <a:endParaRPr lang="zh-CN" altLang="en-US" sz="6000" b="1" dirty="0">
              <a:solidFill>
                <a:srgbClr val="C00000"/>
              </a:solidFill>
              <a:latin typeface="方正清刻本悦宋简体" panose="02000000000000000000" pitchFamily="2" charset="-122"/>
              <a:ea typeface="方正清刻本悦宋简体" panose="02000000000000000000" pitchFamily="2" charset="-122"/>
            </a:endParaRPr>
          </a:p>
        </p:txBody>
      </p:sp>
      <p:sp>
        <p:nvSpPr>
          <p:cNvPr id="7" name="矩形 6"/>
          <p:cNvSpPr/>
          <p:nvPr/>
        </p:nvSpPr>
        <p:spPr>
          <a:xfrm>
            <a:off x="4372073" y="1664808"/>
            <a:ext cx="6757133" cy="369332"/>
          </a:xfrm>
          <a:prstGeom prst="rect">
            <a:avLst/>
          </a:prstGeom>
          <a:solidFill>
            <a:srgbClr val="C00000"/>
          </a:solidFill>
          <a:ln>
            <a:noFill/>
          </a:ln>
        </p:spPr>
        <p:txBody>
          <a:bodyPr wrap="square">
            <a:spAutoFit/>
          </a:bodyPr>
          <a:lstStyle/>
          <a:p>
            <a:r>
              <a:rPr lang="zh-CN" altLang="en-US" b="1" dirty="0" smtClean="0">
                <a:solidFill>
                  <a:schemeClr val="accent2">
                    <a:lumMod val="20000"/>
                    <a:lumOff val="80000"/>
                  </a:schemeClr>
                </a:solidFill>
                <a:latin typeface="微软雅黑" panose="020B0503020204020204" pitchFamily="34" charset="-122"/>
                <a:ea typeface="微软雅黑" panose="020B0503020204020204" pitchFamily="34" charset="-122"/>
              </a:rPr>
              <a:t>结合不同领域不同行业实际，组织引导党员立足岗位、履尽职责</a:t>
            </a:r>
            <a:endParaRPr lang="zh-CN" altLang="zh-CN" b="1"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372073" y="2073676"/>
            <a:ext cx="6757133" cy="279064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endParaRPr>
          </a:p>
        </p:txBody>
      </p:sp>
      <p:sp>
        <p:nvSpPr>
          <p:cNvPr id="9" name="矩形 8"/>
          <p:cNvSpPr/>
          <p:nvPr/>
        </p:nvSpPr>
        <p:spPr>
          <a:xfrm>
            <a:off x="4467707" y="2158645"/>
            <a:ext cx="6432901"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农村、</a:t>
            </a:r>
            <a:r>
              <a:rPr lang="zh-CN" altLang="en-US" b="1" dirty="0" smtClean="0">
                <a:solidFill>
                  <a:srgbClr val="C00000"/>
                </a:solidFill>
                <a:latin typeface="微软雅黑" panose="020B0503020204020204" pitchFamily="34" charset="-122"/>
                <a:ea typeface="微软雅黑" panose="020B0503020204020204" pitchFamily="34" charset="-122"/>
              </a:rPr>
              <a:t>社区</a:t>
            </a:r>
            <a:r>
              <a:rPr lang="zh-CN" altLang="en-US"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重点</a:t>
            </a:r>
            <a:r>
              <a:rPr lang="zh-CN" altLang="en-US" sz="1600" dirty="0">
                <a:latin typeface="微软雅黑" panose="020B0503020204020204" pitchFamily="34" charset="-122"/>
                <a:ea typeface="微软雅黑" panose="020B0503020204020204" pitchFamily="34" charset="-122"/>
              </a:rPr>
              <a:t>落实党员设岗定责和承诺践诺制度</a:t>
            </a:r>
          </a:p>
        </p:txBody>
      </p:sp>
      <p:sp>
        <p:nvSpPr>
          <p:cNvPr id="10" name="矩形 9"/>
          <p:cNvSpPr/>
          <p:nvPr/>
        </p:nvSpPr>
        <p:spPr>
          <a:xfrm>
            <a:off x="4455675" y="2527494"/>
            <a:ext cx="6601340" cy="615553"/>
          </a:xfrm>
          <a:prstGeom prst="rect">
            <a:avLst/>
          </a:prstGeom>
        </p:spPr>
        <p:txBody>
          <a:bodyPr wrap="square">
            <a:spAutoFit/>
          </a:bodyPr>
          <a:lstStyle/>
          <a:p>
            <a:r>
              <a:rPr lang="zh-CN" altLang="zh-CN" b="1" dirty="0" smtClean="0">
                <a:solidFill>
                  <a:srgbClr val="C00000"/>
                </a:solidFill>
                <a:latin typeface="微软雅黑" panose="020B0503020204020204" pitchFamily="34" charset="-122"/>
                <a:ea typeface="微软雅黑" panose="020B0503020204020204" pitchFamily="34" charset="-122"/>
              </a:rPr>
              <a:t>国有</a:t>
            </a:r>
            <a:r>
              <a:rPr lang="zh-CN" altLang="zh-CN" b="1" dirty="0">
                <a:solidFill>
                  <a:srgbClr val="C00000"/>
                </a:solidFill>
                <a:latin typeface="微软雅黑" panose="020B0503020204020204" pitchFamily="34" charset="-122"/>
                <a:ea typeface="微软雅黑" panose="020B0503020204020204" pitchFamily="34" charset="-122"/>
              </a:rPr>
              <a:t>企业和非公有制企业、社会组织</a:t>
            </a:r>
            <a:r>
              <a:rPr lang="zh-CN" altLang="zh-CN" sz="1600" dirty="0">
                <a:solidFill>
                  <a:srgbClr val="C00000"/>
                </a:solidFill>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重点落实党员示范岗和党员责任区制度</a:t>
            </a:r>
            <a:endParaRPr lang="zh-CN" altLang="en-US" sz="1600" dirty="0">
              <a:latin typeface="微软雅黑" panose="020B0503020204020204" pitchFamily="34" charset="-122"/>
              <a:ea typeface="微软雅黑" panose="020B0503020204020204" pitchFamily="34" charset="-122"/>
            </a:endParaRPr>
          </a:p>
        </p:txBody>
      </p:sp>
      <p:sp>
        <p:nvSpPr>
          <p:cNvPr id="11" name="矩形 10"/>
          <p:cNvSpPr/>
          <p:nvPr/>
        </p:nvSpPr>
        <p:spPr>
          <a:xfrm>
            <a:off x="4455675" y="3168505"/>
            <a:ext cx="6601340"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窗口单位和服务行业</a:t>
            </a:r>
            <a:r>
              <a:rPr lang="zh-CN" altLang="en-US" sz="1600" dirty="0">
                <a:solidFill>
                  <a:srgbClr val="C0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重点落实党员挂牌上岗、亮明身份制度</a:t>
            </a:r>
          </a:p>
        </p:txBody>
      </p:sp>
      <p:sp>
        <p:nvSpPr>
          <p:cNvPr id="12" name="矩形 11"/>
          <p:cNvSpPr/>
          <p:nvPr/>
        </p:nvSpPr>
        <p:spPr>
          <a:xfrm>
            <a:off x="4455673" y="3580628"/>
            <a:ext cx="6769787" cy="615553"/>
          </a:xfrm>
          <a:prstGeom prst="rect">
            <a:avLst/>
          </a:prstGeom>
        </p:spPr>
        <p:txBody>
          <a:bodyPr wrap="square">
            <a:spAutoFit/>
          </a:bodyPr>
          <a:lstStyle/>
          <a:p>
            <a:r>
              <a:rPr lang="zh-CN" altLang="zh-CN" b="1" dirty="0">
                <a:solidFill>
                  <a:srgbClr val="C00000"/>
                </a:solidFill>
                <a:latin typeface="微软雅黑" panose="020B0503020204020204" pitchFamily="34" charset="-122"/>
                <a:ea typeface="微软雅黑" panose="020B0503020204020204" pitchFamily="34" charset="-122"/>
              </a:rPr>
              <a:t>机关</a:t>
            </a:r>
            <a:r>
              <a:rPr lang="zh-CN" altLang="zh-CN" b="1" dirty="0" smtClean="0">
                <a:solidFill>
                  <a:srgbClr val="C00000"/>
                </a:solidFill>
                <a:latin typeface="微软雅黑" panose="020B0503020204020204" pitchFamily="34" charset="-122"/>
                <a:ea typeface="微软雅黑" panose="020B0503020204020204" pitchFamily="34" charset="-122"/>
              </a:rPr>
              <a:t>事业单位</a:t>
            </a:r>
            <a:r>
              <a:rPr lang="zh-CN" altLang="zh-CN" sz="1600" dirty="0" smtClean="0">
                <a:latin typeface="微软雅黑" panose="020B0503020204020204" pitchFamily="34" charset="-122"/>
                <a:ea typeface="微软雅黑" panose="020B0503020204020204" pitchFamily="34" charset="-122"/>
              </a:rPr>
              <a:t>促进</a:t>
            </a:r>
            <a:r>
              <a:rPr lang="zh-CN" altLang="zh-CN" sz="1600" dirty="0">
                <a:latin typeface="微软雅黑" panose="020B0503020204020204" pitchFamily="34" charset="-122"/>
                <a:ea typeface="微软雅黑" panose="020B0503020204020204" pitchFamily="34" charset="-122"/>
              </a:rPr>
              <a:t>党员模范履行岗位职责，</a:t>
            </a:r>
            <a:r>
              <a:rPr lang="zh-CN" altLang="zh-CN" sz="1600" dirty="0" smtClean="0">
                <a:latin typeface="微软雅黑" panose="020B0503020204020204" pitchFamily="34" charset="-122"/>
                <a:ea typeface="微软雅黑" panose="020B0503020204020204" pitchFamily="34" charset="-122"/>
              </a:rPr>
              <a:t>落实到</a:t>
            </a:r>
            <a:r>
              <a:rPr lang="zh-CN" altLang="zh-CN" sz="1600" dirty="0">
                <a:latin typeface="微软雅黑" panose="020B0503020204020204" pitchFamily="34" charset="-122"/>
                <a:ea typeface="微软雅黑" panose="020B0503020204020204" pitchFamily="34" charset="-122"/>
              </a:rPr>
              <a:t>社区报到、直接联系服务</a:t>
            </a:r>
            <a:r>
              <a:rPr lang="zh-CN" altLang="zh-CN" sz="1600" dirty="0" smtClean="0">
                <a:latin typeface="微软雅黑" panose="020B0503020204020204" pitchFamily="34" charset="-122"/>
                <a:ea typeface="微软雅黑" panose="020B0503020204020204" pitchFamily="34" charset="-122"/>
              </a:rPr>
              <a:t>群众制度</a:t>
            </a:r>
            <a:endParaRPr lang="zh-CN" altLang="en-US" sz="1600" dirty="0">
              <a:latin typeface="微软雅黑" panose="020B0503020204020204" pitchFamily="34" charset="-122"/>
              <a:ea typeface="微软雅黑" panose="020B0503020204020204" pitchFamily="34" charset="-122"/>
            </a:endParaRPr>
          </a:p>
        </p:txBody>
      </p:sp>
      <p:sp>
        <p:nvSpPr>
          <p:cNvPr id="13" name="矩形 12"/>
          <p:cNvSpPr/>
          <p:nvPr/>
        </p:nvSpPr>
        <p:spPr>
          <a:xfrm>
            <a:off x="4467707" y="4156439"/>
            <a:ext cx="6661500" cy="615553"/>
          </a:xfrm>
          <a:prstGeom prst="rect">
            <a:avLst/>
          </a:prstGeom>
        </p:spPr>
        <p:txBody>
          <a:bodyPr wrap="square">
            <a:spAutoFit/>
          </a:bodyPr>
          <a:lstStyle/>
          <a:p>
            <a:r>
              <a:rPr lang="zh-CN" altLang="zh-CN" b="1" dirty="0">
                <a:solidFill>
                  <a:srgbClr val="C00000"/>
                </a:solidFill>
                <a:latin typeface="微软雅黑" panose="020B0503020204020204" pitchFamily="34" charset="-122"/>
                <a:ea typeface="微软雅黑" panose="020B0503020204020204" pitchFamily="34" charset="-122"/>
              </a:rPr>
              <a:t>学校</a:t>
            </a:r>
            <a:r>
              <a:rPr lang="zh-CN" altLang="zh-CN" dirty="0">
                <a:solidFill>
                  <a:srgbClr val="C00000"/>
                </a:solidFill>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重点要求党员增强党的意识，自觉爱党护党为党，敬业修德，奉献社会</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4372073" y="4964018"/>
            <a:ext cx="6757133" cy="707886"/>
          </a:xfrm>
          <a:prstGeom prst="rect">
            <a:avLst/>
          </a:prstGeom>
          <a:solidFill>
            <a:srgbClr val="C00000"/>
          </a:solidFill>
          <a:ln>
            <a:noFill/>
          </a:ln>
        </p:spPr>
        <p:txBody>
          <a:bodyPr wrap="square">
            <a:spAutoFit/>
          </a:bodyPr>
          <a:lstStyle/>
          <a:p>
            <a:r>
              <a:rPr lang="zh-CN" altLang="zh-CN" sz="2000" b="1" dirty="0">
                <a:solidFill>
                  <a:schemeClr val="bg1"/>
                </a:solidFill>
                <a:latin typeface="微软雅黑" panose="020B0503020204020204" pitchFamily="34" charset="-122"/>
                <a:ea typeface="微软雅黑" panose="020B0503020204020204" pitchFamily="34" charset="-122"/>
              </a:rPr>
              <a:t>在纪念建党</a:t>
            </a:r>
            <a:r>
              <a:rPr lang="en-US" altLang="zh-CN" sz="2000" b="1" dirty="0">
                <a:solidFill>
                  <a:schemeClr val="bg1"/>
                </a:solidFill>
                <a:latin typeface="微软雅黑" panose="020B0503020204020204" pitchFamily="34" charset="-122"/>
                <a:ea typeface="微软雅黑" panose="020B0503020204020204" pitchFamily="34" charset="-122"/>
              </a:rPr>
              <a:t>95</a:t>
            </a:r>
            <a:r>
              <a:rPr lang="zh-CN" altLang="zh-CN" sz="2000" b="1" dirty="0">
                <a:solidFill>
                  <a:schemeClr val="bg1"/>
                </a:solidFill>
                <a:latin typeface="微软雅黑" panose="020B0503020204020204" pitchFamily="34" charset="-122"/>
                <a:ea typeface="微软雅黑" panose="020B0503020204020204" pitchFamily="34" charset="-122"/>
              </a:rPr>
              <a:t>周年活动中，评选表彰优秀共产党员、优秀党务工作者、先进基层党组织。</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69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699"/>
                            </p:stCondLst>
                            <p:childTnLst>
                              <p:par>
                                <p:cTn id="31" presetID="6" presetClass="entr" presetSubtype="16"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in)">
                                      <p:cBhvr>
                                        <p:cTn id="33" dur="2000"/>
                                        <p:tgtEl>
                                          <p:spTgt spid="7"/>
                                        </p:tgtEl>
                                      </p:cBhvr>
                                    </p:animEffect>
                                  </p:childTnLst>
                                </p:cTn>
                              </p:par>
                            </p:childTnLst>
                          </p:cTn>
                        </p:par>
                        <p:par>
                          <p:cTn id="34" fill="hold">
                            <p:stCondLst>
                              <p:cond delay="5699"/>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500" fill="hold"/>
                                        <p:tgtEl>
                                          <p:spTgt spid="8"/>
                                        </p:tgtEl>
                                        <p:attrNameLst>
                                          <p:attrName>ppt_w</p:attrName>
                                        </p:attrNameLst>
                                      </p:cBhvr>
                                      <p:tavLst>
                                        <p:tav tm="0">
                                          <p:val>
                                            <p:fltVal val="0"/>
                                          </p:val>
                                        </p:tav>
                                        <p:tav tm="100000">
                                          <p:val>
                                            <p:strVal val="#ppt_w"/>
                                          </p:val>
                                        </p:tav>
                                      </p:tavLst>
                                    </p:anim>
                                    <p:anim calcmode="lin" valueType="num">
                                      <p:cBhvr>
                                        <p:cTn id="38" dur="1500" fill="hold"/>
                                        <p:tgtEl>
                                          <p:spTgt spid="8"/>
                                        </p:tgtEl>
                                        <p:attrNameLst>
                                          <p:attrName>ppt_h</p:attrName>
                                        </p:attrNameLst>
                                      </p:cBhvr>
                                      <p:tavLst>
                                        <p:tav tm="0">
                                          <p:val>
                                            <p:fltVal val="0"/>
                                          </p:val>
                                        </p:tav>
                                        <p:tav tm="100000">
                                          <p:val>
                                            <p:strVal val="#ppt_h"/>
                                          </p:val>
                                        </p:tav>
                                      </p:tavLst>
                                    </p:anim>
                                    <p:animEffect transition="in" filter="fade">
                                      <p:cBhvr>
                                        <p:cTn id="39" dur="1500"/>
                                        <p:tgtEl>
                                          <p:spTgt spid="8"/>
                                        </p:tgtEl>
                                      </p:cBhvr>
                                    </p:animEffect>
                                  </p:childTnLst>
                                </p:cTn>
                              </p:par>
                            </p:childTnLst>
                          </p:cTn>
                        </p:par>
                        <p:par>
                          <p:cTn id="40" fill="hold">
                            <p:stCondLst>
                              <p:cond delay="7199"/>
                            </p:stCondLst>
                            <p:childTnLst>
                              <p:par>
                                <p:cTn id="41" presetID="14" presetClass="entr" presetSubtype="1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2000"/>
                                        <p:tgtEl>
                                          <p:spTgt spid="9"/>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2000"/>
                                        <p:tgtEl>
                                          <p:spTgt spid="1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2000"/>
                                        <p:tgtEl>
                                          <p:spTgt spid="1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2000"/>
                                        <p:tgtEl>
                                          <p:spTgt spid="1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randombar(horizontal)">
                                      <p:cBhvr>
                                        <p:cTn id="55" dur="2000"/>
                                        <p:tgtEl>
                                          <p:spTgt spid="13"/>
                                        </p:tgtEl>
                                      </p:cBhvr>
                                    </p:animEffect>
                                  </p:childTnLst>
                                </p:cTn>
                              </p:par>
                            </p:childTnLst>
                          </p:cTn>
                        </p:par>
                        <p:par>
                          <p:cTn id="56" fill="hold">
                            <p:stCondLst>
                              <p:cond delay="9199"/>
                            </p:stCondLst>
                            <p:childTnLst>
                              <p:par>
                                <p:cTn id="57" presetID="6" presetClass="entr" presetSubtype="16"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ircle(in)">
                                      <p:cBhvr>
                                        <p:cTn id="5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9" grpId="0"/>
      <p:bldP spid="10" grpId="0"/>
      <p:bldP spid="11" grpId="0"/>
      <p:bldP spid="12" grpId="0"/>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5976889" cy="422047"/>
          </a:xfrm>
        </p:spPr>
        <p:txBody>
          <a:bodyPr/>
          <a:lstStyle/>
          <a:p>
            <a:r>
              <a:rPr lang="zh-CN" altLang="en-US" dirty="0"/>
              <a:t>主要措施：</a:t>
            </a:r>
            <a:r>
              <a:rPr lang="zh-CN" altLang="en-US" dirty="0">
                <a:solidFill>
                  <a:srgbClr val="C00000"/>
                </a:solidFill>
              </a:rPr>
              <a:t>领导机关领导干部做表率</a:t>
            </a:r>
          </a:p>
          <a:p>
            <a:endParaRPr lang="zh-CN" alt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1597459" y="1722741"/>
            <a:ext cx="1615140" cy="15695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08715" y="3523341"/>
            <a:ext cx="1730172" cy="523220"/>
          </a:xfrm>
          <a:prstGeom prst="rect">
            <a:avLst/>
          </a:prstGeom>
          <a:solidFill>
            <a:srgbClr val="C00000"/>
          </a:solid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措施之六</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813332" y="4277621"/>
            <a:ext cx="1415772" cy="461665"/>
          </a:xfrm>
          <a:prstGeom prst="rect">
            <a:avLst/>
          </a:prstGeom>
          <a:noFill/>
        </p:spPr>
        <p:txBody>
          <a:bodyPr wrap="none" rtlCol="0">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领导干部</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274723" y="4843530"/>
            <a:ext cx="2492990" cy="1015663"/>
          </a:xfrm>
          <a:prstGeom prst="rect">
            <a:avLst/>
          </a:prstGeom>
          <a:noFill/>
        </p:spPr>
        <p:txBody>
          <a:bodyPr wrap="none" rtlCol="0">
            <a:spAutoFit/>
          </a:bodyPr>
          <a:lstStyle/>
          <a:p>
            <a:r>
              <a:rPr lang="zh-CN" altLang="en-US" sz="6000" b="1" dirty="0" smtClean="0">
                <a:solidFill>
                  <a:srgbClr val="C00000"/>
                </a:solidFill>
                <a:latin typeface="微软雅黑" panose="020B0503020204020204" pitchFamily="34" charset="-122"/>
                <a:ea typeface="微软雅黑" panose="020B0503020204020204" pitchFamily="34" charset="-122"/>
              </a:rPr>
              <a:t>做表率</a:t>
            </a:r>
            <a:endParaRPr lang="zh-CN" altLang="en-US" sz="6000" b="1" dirty="0">
              <a:solidFill>
                <a:srgbClr val="C0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243567" y="2094374"/>
            <a:ext cx="2058923" cy="3567125"/>
            <a:chOff x="3204048" y="2385778"/>
            <a:chExt cx="1872000" cy="2342012"/>
          </a:xfrm>
        </p:grpSpPr>
        <p:sp>
          <p:nvSpPr>
            <p:cNvPr id="8" name="矩形 7"/>
            <p:cNvSpPr/>
            <p:nvPr/>
          </p:nvSpPr>
          <p:spPr>
            <a:xfrm>
              <a:off x="3204048" y="2391942"/>
              <a:ext cx="1872000" cy="233584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bg1"/>
                </a:solidFill>
              </a:endParaRPr>
            </a:p>
          </p:txBody>
        </p:sp>
        <p:sp>
          <p:nvSpPr>
            <p:cNvPr id="9" name="矩形 8"/>
            <p:cNvSpPr/>
            <p:nvPr/>
          </p:nvSpPr>
          <p:spPr>
            <a:xfrm>
              <a:off x="3204048" y="2829461"/>
              <a:ext cx="1872000" cy="1192226"/>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rPr>
                <a:t>党员领导干部要在“两学一做”学习教育中走在前面、深学一层，严格执行双重组织生活制度，以普通党员身份参加所在支部的组织生活</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3204048" y="2385778"/>
              <a:ext cx="1872000" cy="360000"/>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党员干部</a:t>
              </a:r>
              <a:endParaRPr lang="zh-CN" altLang="en-US" sz="2000" b="1"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512551" y="2091100"/>
            <a:ext cx="2058923" cy="3570398"/>
            <a:chOff x="5192675" y="2391942"/>
            <a:chExt cx="1872000" cy="2344161"/>
          </a:xfrm>
        </p:grpSpPr>
        <p:sp>
          <p:nvSpPr>
            <p:cNvPr id="12" name="矩形 11"/>
            <p:cNvSpPr/>
            <p:nvPr/>
          </p:nvSpPr>
          <p:spPr>
            <a:xfrm>
              <a:off x="5192675" y="2849473"/>
              <a:ext cx="1871999" cy="1192226"/>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要召开党委</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党组</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会，专题学习党章党规和习近平总书记系列重要讲话；要以党委</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党组</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中心组等形式组织集中研讨，深化</a:t>
              </a:r>
              <a:r>
                <a:rPr lang="zh-CN" altLang="en-US" sz="1600" dirty="0" smtClean="0">
                  <a:latin typeface="微软雅黑" panose="020B0503020204020204" pitchFamily="34" charset="-122"/>
                  <a:ea typeface="微软雅黑" panose="020B0503020204020204" pitchFamily="34" charset="-122"/>
                </a:rPr>
                <a:t>学习效果</a:t>
              </a:r>
              <a:endParaRPr lang="zh-CN" altLang="en-US" sz="1600" dirty="0">
                <a:latin typeface="微软雅黑" panose="020B0503020204020204" pitchFamily="34" charset="-122"/>
                <a:ea typeface="微软雅黑" panose="020B0503020204020204" pitchFamily="34" charset="-122"/>
              </a:endParaRPr>
            </a:p>
          </p:txBody>
        </p:sp>
        <p:sp>
          <p:nvSpPr>
            <p:cNvPr id="13" name="矩形 12"/>
            <p:cNvSpPr/>
            <p:nvPr/>
          </p:nvSpPr>
          <p:spPr>
            <a:xfrm>
              <a:off x="5192675" y="2391942"/>
              <a:ext cx="1872000" cy="234416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192675" y="2405812"/>
              <a:ext cx="1871999" cy="360000"/>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党委党组</a:t>
              </a:r>
              <a:endParaRPr lang="zh-CN" altLang="en-US" sz="2000" b="1"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8781534" y="2079070"/>
            <a:ext cx="2058924" cy="3582431"/>
            <a:chOff x="7181301" y="2391942"/>
            <a:chExt cx="1872001" cy="2352061"/>
          </a:xfrm>
        </p:grpSpPr>
        <p:sp>
          <p:nvSpPr>
            <p:cNvPr id="16" name="矩形 15"/>
            <p:cNvSpPr/>
            <p:nvPr/>
          </p:nvSpPr>
          <p:spPr>
            <a:xfrm>
              <a:off x="7181302" y="2909504"/>
              <a:ext cx="1872000" cy="86891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年度民主生活会要以“两学一做”为主题，领导班子和领导干部把自己摆进去，查找存在的</a:t>
              </a:r>
              <a:r>
                <a:rPr lang="zh-CN" altLang="en-US" sz="1600" dirty="0" smtClean="0">
                  <a:latin typeface="微软雅黑" panose="020B0503020204020204" pitchFamily="34" charset="-122"/>
                  <a:ea typeface="微软雅黑" panose="020B0503020204020204" pitchFamily="34" charset="-122"/>
                </a:rPr>
                <a:t>问题</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7181302" y="2391942"/>
              <a:ext cx="1872000" cy="235206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7181301" y="2391942"/>
              <a:ext cx="1872001" cy="360000"/>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民主生活会</a:t>
              </a:r>
              <a:endParaRPr lang="zh-CN" altLang="en-US" sz="2000" b="1" dirty="0">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2699"/>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par>
                          <p:cTn id="30" fill="hold">
                            <p:stCondLst>
                              <p:cond delay="3699"/>
                            </p:stCondLst>
                            <p:childTnLst>
                              <p:par>
                                <p:cTn id="31" presetID="42"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750"/>
                                        <p:tgtEl>
                                          <p:spTgt spid="7"/>
                                        </p:tgtEl>
                                      </p:cBhvr>
                                    </p:animEffect>
                                    <p:anim calcmode="lin" valueType="num">
                                      <p:cBhvr>
                                        <p:cTn id="34" dur="1750" fill="hold"/>
                                        <p:tgtEl>
                                          <p:spTgt spid="7"/>
                                        </p:tgtEl>
                                        <p:attrNameLst>
                                          <p:attrName>ppt_x</p:attrName>
                                        </p:attrNameLst>
                                      </p:cBhvr>
                                      <p:tavLst>
                                        <p:tav tm="0">
                                          <p:val>
                                            <p:strVal val="#ppt_x"/>
                                          </p:val>
                                        </p:tav>
                                        <p:tav tm="100000">
                                          <p:val>
                                            <p:strVal val="#ppt_x"/>
                                          </p:val>
                                        </p:tav>
                                      </p:tavLst>
                                    </p:anim>
                                    <p:anim calcmode="lin" valueType="num">
                                      <p:cBhvr>
                                        <p:cTn id="35" dur="175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5699"/>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750"/>
                                        <p:tgtEl>
                                          <p:spTgt spid="11"/>
                                        </p:tgtEl>
                                      </p:cBhvr>
                                    </p:animEffect>
                                    <p:anim calcmode="lin" valueType="num">
                                      <p:cBhvr>
                                        <p:cTn id="40" dur="1750" fill="hold"/>
                                        <p:tgtEl>
                                          <p:spTgt spid="11"/>
                                        </p:tgtEl>
                                        <p:attrNameLst>
                                          <p:attrName>ppt_x</p:attrName>
                                        </p:attrNameLst>
                                      </p:cBhvr>
                                      <p:tavLst>
                                        <p:tav tm="0">
                                          <p:val>
                                            <p:strVal val="#ppt_x"/>
                                          </p:val>
                                        </p:tav>
                                        <p:tav tm="100000">
                                          <p:val>
                                            <p:strVal val="#ppt_x"/>
                                          </p:val>
                                        </p:tav>
                                      </p:tavLst>
                                    </p:anim>
                                    <p:anim calcmode="lin" valueType="num">
                                      <p:cBhvr>
                                        <p:cTn id="41" dur="175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7699"/>
                            </p:stCondLst>
                            <p:childTnLst>
                              <p:par>
                                <p:cTn id="43" presetID="42"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750"/>
                                        <p:tgtEl>
                                          <p:spTgt spid="15"/>
                                        </p:tgtEl>
                                      </p:cBhvr>
                                    </p:animEffect>
                                    <p:anim calcmode="lin" valueType="num">
                                      <p:cBhvr>
                                        <p:cTn id="46" dur="1750" fill="hold"/>
                                        <p:tgtEl>
                                          <p:spTgt spid="15"/>
                                        </p:tgtEl>
                                        <p:attrNameLst>
                                          <p:attrName>ppt_x</p:attrName>
                                        </p:attrNameLst>
                                      </p:cBhvr>
                                      <p:tavLst>
                                        <p:tav tm="0">
                                          <p:val>
                                            <p:strVal val="#ppt_x"/>
                                          </p:val>
                                        </p:tav>
                                        <p:tav tm="100000">
                                          <p:val>
                                            <p:strVal val="#ppt_x"/>
                                          </p:val>
                                        </p:tav>
                                      </p:tavLst>
                                    </p:anim>
                                    <p:anim calcmode="lin" valueType="num">
                                      <p:cBhvr>
                                        <p:cTn id="47" dur="1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482469" y="0"/>
            <a:ext cx="3267307" cy="473926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82467" y="6055112"/>
            <a:ext cx="3267308" cy="80288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482468" y="5811165"/>
            <a:ext cx="470953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35242" y="4936475"/>
            <a:ext cx="2544286" cy="707886"/>
          </a:xfrm>
          <a:prstGeom prst="rect">
            <a:avLst/>
          </a:prstGeom>
          <a:noFill/>
        </p:spPr>
        <p:txBody>
          <a:bodyPr wrap="none" rtlCol="0">
            <a:spAutoFit/>
          </a:bodyPr>
          <a:lstStyle/>
          <a:p>
            <a:r>
              <a:rPr lang="zh-CN" altLang="en-US" sz="4000" b="1" kern="1900" spc="600" dirty="0" smtClean="0">
                <a:solidFill>
                  <a:srgbClr val="C00000"/>
                </a:solidFill>
                <a:latin typeface="微软雅黑" panose="020B0503020204020204" pitchFamily="34" charset="-122"/>
                <a:ea typeface="微软雅黑" panose="020B0503020204020204" pitchFamily="34" charset="-122"/>
              </a:rPr>
              <a:t>两学一做</a:t>
            </a:r>
            <a:endParaRPr lang="zh-CN" altLang="en-US" sz="4000" b="1" kern="1900" spc="600" dirty="0">
              <a:solidFill>
                <a:srgbClr val="C00000"/>
              </a:solidFill>
              <a:latin typeface="微软雅黑" panose="020B0503020204020204" pitchFamily="34" charset="-122"/>
              <a:ea typeface="微软雅黑" panose="020B0503020204020204" pitchFamily="34" charset="-122"/>
            </a:endParaRPr>
          </a:p>
        </p:txBody>
      </p:sp>
      <p:pic>
        <p:nvPicPr>
          <p:cNvPr id="8" name="Picture 6" descr="G:\2016我图\两会\ooopic_10194892_b0c64675b11c678cafbc\004.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7482469" y="57192"/>
            <a:ext cx="3267305" cy="205441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854657" y="2251574"/>
            <a:ext cx="2522928" cy="2347724"/>
          </a:xfrm>
          <a:prstGeom prst="rect">
            <a:avLst/>
          </a:prstGeom>
        </p:spPr>
      </p:pic>
      <p:sp>
        <p:nvSpPr>
          <p:cNvPr id="10" name="TextBox 14"/>
          <p:cNvSpPr txBox="1"/>
          <p:nvPr/>
        </p:nvSpPr>
        <p:spPr>
          <a:xfrm>
            <a:off x="7382106" y="6218867"/>
            <a:ext cx="3190052"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zh-CN" altLang="en-US" sz="2800" b="0" dirty="0" smtClean="0">
                <a:solidFill>
                  <a:schemeClr val="accent2">
                    <a:lumMod val="20000"/>
                    <a:lumOff val="80000"/>
                  </a:schemeClr>
                </a:solidFill>
                <a:latin typeface="华文行楷" panose="02010800040101010101" pitchFamily="2" charset="-122"/>
                <a:ea typeface="华文行楷" panose="02010800040101010101" pitchFamily="2" charset="-122"/>
              </a:rPr>
              <a:t>中国共产党</a:t>
            </a:r>
            <a:r>
              <a:rPr lang="en-US" altLang="zh-CN" sz="2800" b="0" dirty="0" smtClean="0">
                <a:solidFill>
                  <a:schemeClr val="accent2">
                    <a:lumMod val="20000"/>
                    <a:lumOff val="80000"/>
                  </a:schemeClr>
                </a:solidFill>
                <a:latin typeface="华文行楷" panose="02010800040101010101" pitchFamily="2" charset="-122"/>
                <a:ea typeface="华文行楷" panose="02010800040101010101" pitchFamily="2" charset="-122"/>
              </a:rPr>
              <a:t>·</a:t>
            </a:r>
            <a:r>
              <a:rPr lang="en-US" altLang="zh-CN" sz="2800" b="0" dirty="0" smtClean="0">
                <a:solidFill>
                  <a:schemeClr val="accent2">
                    <a:lumMod val="20000"/>
                    <a:lumOff val="80000"/>
                  </a:schemeClr>
                </a:solidFill>
                <a:latin typeface="Impact" panose="020B0806030902050204" pitchFamily="34" charset="0"/>
                <a:ea typeface="华文行楷" panose="02010800040101010101" pitchFamily="2" charset="-122"/>
              </a:rPr>
              <a:t>2016</a:t>
            </a:r>
          </a:p>
        </p:txBody>
      </p:sp>
      <p:grpSp>
        <p:nvGrpSpPr>
          <p:cNvPr id="11" name="组合 10"/>
          <p:cNvGrpSpPr/>
          <p:nvPr/>
        </p:nvGrpSpPr>
        <p:grpSpPr bwMode="auto">
          <a:xfrm>
            <a:off x="1653591" y="4150131"/>
            <a:ext cx="5016731" cy="646331"/>
            <a:chOff x="4075558" y="2054456"/>
            <a:chExt cx="5785956" cy="745845"/>
          </a:xfrm>
        </p:grpSpPr>
        <p:sp>
          <p:nvSpPr>
            <p:cNvPr id="12" name="TextBox 124"/>
            <p:cNvSpPr txBox="1"/>
            <p:nvPr/>
          </p:nvSpPr>
          <p:spPr>
            <a:xfrm>
              <a:off x="4856458" y="2054456"/>
              <a:ext cx="5005056" cy="745845"/>
            </a:xfrm>
            <a:prstGeom prst="rect">
              <a:avLst/>
            </a:prstGeom>
            <a:noFill/>
          </p:spPr>
          <p:txBody>
            <a:bodyPr wrap="none">
              <a:spAutoFit/>
            </a:bodyPr>
            <a:lstStyle/>
            <a:p>
              <a:r>
                <a:rPr lang="zh-CN" altLang="en-US" sz="3600" b="1" dirty="0" smtClean="0">
                  <a:solidFill>
                    <a:srgbClr val="C00000"/>
                  </a:solidFill>
                  <a:latin typeface="微软雅黑" panose="020B0503020204020204" pitchFamily="34" charset="-122"/>
                  <a:ea typeface="微软雅黑" panose="020B0503020204020204" pitchFamily="34" charset="-122"/>
                </a:rPr>
                <a:t>两学一做的组织领导</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13" name="圆角矩形​​ 10"/>
            <p:cNvSpPr>
              <a:spLocks noChangeArrowheads="1"/>
            </p:cNvSpPr>
            <p:nvPr/>
          </p:nvSpPr>
          <p:spPr bwMode="auto">
            <a:xfrm>
              <a:off x="4075558" y="2054456"/>
              <a:ext cx="727240" cy="726906"/>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40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5</a:t>
              </a:r>
              <a:endParaRPr lang="zh-CN" altLang="en-US" sz="40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50" fill="hold"/>
                                        <p:tgtEl>
                                          <p:spTgt spid="5"/>
                                        </p:tgtEl>
                                        <p:attrNameLst>
                                          <p:attrName>ppt_x</p:attrName>
                                        </p:attrNameLst>
                                      </p:cBhvr>
                                      <p:tavLst>
                                        <p:tav tm="0">
                                          <p:val>
                                            <p:strVal val="#ppt_x"/>
                                          </p:val>
                                        </p:tav>
                                        <p:tav tm="100000">
                                          <p:val>
                                            <p:strVal val="#ppt_x"/>
                                          </p:val>
                                        </p:tav>
                                      </p:tavLst>
                                    </p:anim>
                                    <p:anim calcmode="lin" valueType="num">
                                      <p:cBhvr additive="base">
                                        <p:cTn id="13" dur="3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5402957" cy="422047"/>
          </a:xfrm>
        </p:spPr>
        <p:txBody>
          <a:bodyPr/>
          <a:lstStyle/>
          <a:p>
            <a:r>
              <a:rPr lang="zh-CN" altLang="en-US" dirty="0"/>
              <a:t>组织领导：</a:t>
            </a:r>
            <a:r>
              <a:rPr lang="zh-CN" altLang="en-US" dirty="0">
                <a:solidFill>
                  <a:srgbClr val="C00000"/>
                </a:solidFill>
              </a:rPr>
              <a:t>层层落实</a:t>
            </a:r>
            <a:r>
              <a:rPr lang="zh-CN" altLang="en-US" dirty="0" smtClean="0">
                <a:solidFill>
                  <a:srgbClr val="C00000"/>
                </a:solidFill>
              </a:rPr>
              <a:t>责任</a:t>
            </a:r>
            <a:endParaRPr lang="zh-CN" altLang="en-US" dirty="0">
              <a:solidFill>
                <a:srgbClr val="C00000"/>
              </a:solidFill>
            </a:endParaRPr>
          </a:p>
        </p:txBody>
      </p:sp>
      <p:sp>
        <p:nvSpPr>
          <p:cNvPr id="5" name="矩形 47"/>
          <p:cNvSpPr>
            <a:spLocks noChangeArrowheads="1"/>
          </p:cNvSpPr>
          <p:nvPr/>
        </p:nvSpPr>
        <p:spPr bwMode="auto">
          <a:xfrm>
            <a:off x="4353800" y="1451705"/>
            <a:ext cx="6999144"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r>
              <a:rPr lang="zh-CN" altLang="en-US" sz="1800" b="1" dirty="0">
                <a:solidFill>
                  <a:srgbClr val="C00000"/>
                </a:solidFill>
              </a:rPr>
              <a:t>省</a:t>
            </a:r>
            <a:r>
              <a:rPr lang="en-US" altLang="zh-CN" sz="1800" b="1" dirty="0">
                <a:solidFill>
                  <a:srgbClr val="C00000"/>
                </a:solidFill>
              </a:rPr>
              <a:t>(</a:t>
            </a:r>
            <a:r>
              <a:rPr lang="zh-CN" altLang="en-US" sz="1800" b="1" dirty="0">
                <a:solidFill>
                  <a:srgbClr val="C00000"/>
                </a:solidFill>
              </a:rPr>
              <a:t>自治区、直辖市</a:t>
            </a:r>
            <a:r>
              <a:rPr lang="en-US" altLang="zh-CN" sz="1800" b="1" dirty="0">
                <a:solidFill>
                  <a:srgbClr val="C00000"/>
                </a:solidFill>
              </a:rPr>
              <a:t>)</a:t>
            </a:r>
            <a:r>
              <a:rPr lang="zh-CN" altLang="en-US" sz="1800" b="1" dirty="0">
                <a:solidFill>
                  <a:srgbClr val="C00000"/>
                </a:solidFill>
              </a:rPr>
              <a:t>和部门</a:t>
            </a:r>
            <a:r>
              <a:rPr lang="en-US" altLang="zh-CN" sz="1800" b="1" dirty="0">
                <a:solidFill>
                  <a:srgbClr val="C00000"/>
                </a:solidFill>
              </a:rPr>
              <a:t>(</a:t>
            </a:r>
            <a:r>
              <a:rPr lang="zh-CN" altLang="en-US" sz="1800" b="1" dirty="0">
                <a:solidFill>
                  <a:srgbClr val="C00000"/>
                </a:solidFill>
              </a:rPr>
              <a:t>系统</a:t>
            </a:r>
            <a:r>
              <a:rPr lang="en-US" altLang="zh-CN" sz="1800" b="1" dirty="0">
                <a:solidFill>
                  <a:srgbClr val="C00000"/>
                </a:solidFill>
              </a:rPr>
              <a:t>)</a:t>
            </a:r>
            <a:r>
              <a:rPr lang="zh-CN" altLang="en-US" sz="1800" b="1" dirty="0">
                <a:solidFill>
                  <a:srgbClr val="C00000"/>
                </a:solidFill>
              </a:rPr>
              <a:t>党委</a:t>
            </a:r>
            <a:r>
              <a:rPr lang="en-US" altLang="zh-CN" sz="1800" b="1" dirty="0">
                <a:solidFill>
                  <a:srgbClr val="C00000"/>
                </a:solidFill>
              </a:rPr>
              <a:t>(</a:t>
            </a:r>
            <a:r>
              <a:rPr lang="zh-CN" altLang="en-US" sz="1800" b="1" dirty="0">
                <a:solidFill>
                  <a:srgbClr val="C00000"/>
                </a:solidFill>
              </a:rPr>
              <a:t>党组</a:t>
            </a:r>
            <a:r>
              <a:rPr lang="en-US" altLang="zh-CN" sz="1800" b="1" dirty="0">
                <a:solidFill>
                  <a:srgbClr val="C00000"/>
                </a:solidFill>
              </a:rPr>
              <a:t>)：</a:t>
            </a:r>
            <a:r>
              <a:rPr lang="zh-CN" altLang="en-US" sz="1800" dirty="0"/>
              <a:t>要结合实际作出部署安排，加强具体指导。</a:t>
            </a:r>
            <a:endParaRPr lang="en-US" altLang="zh-CN" sz="1800" dirty="0"/>
          </a:p>
        </p:txBody>
      </p:sp>
      <p:sp>
        <p:nvSpPr>
          <p:cNvPr id="8" name="矩形 47"/>
          <p:cNvSpPr>
            <a:spLocks noChangeArrowheads="1"/>
          </p:cNvSpPr>
          <p:nvPr/>
        </p:nvSpPr>
        <p:spPr bwMode="auto">
          <a:xfrm>
            <a:off x="4363750" y="2443774"/>
            <a:ext cx="7297420"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r>
              <a:rPr lang="zh-CN" altLang="en-US" sz="1800" b="1" dirty="0">
                <a:solidFill>
                  <a:srgbClr val="C00000"/>
                </a:solidFill>
              </a:rPr>
              <a:t>县级党委：</a:t>
            </a:r>
            <a:r>
              <a:rPr lang="zh-CN" altLang="en-US" sz="1800" dirty="0"/>
              <a:t>要发挥关键作用，制定具体实施方案，保障工作力量，加强督促指导把关。</a:t>
            </a:r>
            <a:endParaRPr lang="en-US" altLang="zh-CN" sz="1800" dirty="0"/>
          </a:p>
        </p:txBody>
      </p:sp>
      <p:sp>
        <p:nvSpPr>
          <p:cNvPr id="11" name="矩形 47"/>
          <p:cNvSpPr>
            <a:spLocks noChangeArrowheads="1"/>
          </p:cNvSpPr>
          <p:nvPr/>
        </p:nvSpPr>
        <p:spPr bwMode="auto">
          <a:xfrm>
            <a:off x="4364473" y="3484577"/>
            <a:ext cx="7296697"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r>
              <a:rPr lang="zh-CN" altLang="en-US" sz="1800" b="1" dirty="0">
                <a:solidFill>
                  <a:srgbClr val="C00000"/>
                </a:solidFill>
              </a:rPr>
              <a:t>基层党委：</a:t>
            </a:r>
            <a:r>
              <a:rPr lang="zh-CN" altLang="en-US" sz="1800" dirty="0"/>
              <a:t>要对所辖党支部进行全覆盖、全过程的现场指导，帮助党支部制定学习教育计划，派员参加党支部各项活动。</a:t>
            </a:r>
            <a:endParaRPr lang="en-US" altLang="zh-CN" sz="1800" dirty="0"/>
          </a:p>
        </p:txBody>
      </p:sp>
      <p:sp>
        <p:nvSpPr>
          <p:cNvPr id="14" name="矩形 47"/>
          <p:cNvSpPr>
            <a:spLocks noChangeArrowheads="1"/>
          </p:cNvSpPr>
          <p:nvPr/>
        </p:nvSpPr>
        <p:spPr bwMode="auto">
          <a:xfrm>
            <a:off x="4354717" y="4479125"/>
            <a:ext cx="6998227" cy="9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r>
              <a:rPr lang="zh-CN" altLang="en-US" sz="1800" b="1" dirty="0">
                <a:solidFill>
                  <a:srgbClr val="C00000"/>
                </a:solidFill>
              </a:rPr>
              <a:t>各级党组织书记：</a:t>
            </a:r>
            <a:r>
              <a:rPr lang="zh-CN" altLang="en-US" sz="1800" dirty="0"/>
              <a:t>要承担起主体责任，不仅要管好干部、带好班子，还要管好党员、带好队伍，层层传导压力，从严从实抓好学习教育。</a:t>
            </a:r>
          </a:p>
        </p:txBody>
      </p:sp>
      <p:sp>
        <p:nvSpPr>
          <p:cNvPr id="18" name="Oval 64"/>
          <p:cNvSpPr/>
          <p:nvPr/>
        </p:nvSpPr>
        <p:spPr>
          <a:xfrm>
            <a:off x="4130340" y="4718928"/>
            <a:ext cx="170857" cy="170857"/>
          </a:xfrm>
          <a:prstGeom prst="ellipse">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p>
        </p:txBody>
      </p:sp>
      <p:grpSp>
        <p:nvGrpSpPr>
          <p:cNvPr id="64" name="组合 63"/>
          <p:cNvGrpSpPr/>
          <p:nvPr/>
        </p:nvGrpSpPr>
        <p:grpSpPr>
          <a:xfrm>
            <a:off x="1523771" y="1323838"/>
            <a:ext cx="2600492" cy="861145"/>
            <a:chOff x="1523771" y="1323838"/>
            <a:chExt cx="2600492" cy="861145"/>
          </a:xfrm>
        </p:grpSpPr>
        <p:grpSp>
          <p:nvGrpSpPr>
            <p:cNvPr id="20" name="Group 30"/>
            <p:cNvGrpSpPr/>
            <p:nvPr/>
          </p:nvGrpSpPr>
          <p:grpSpPr>
            <a:xfrm>
              <a:off x="1523771" y="1323838"/>
              <a:ext cx="2600492" cy="861145"/>
              <a:chOff x="1403618" y="1255635"/>
              <a:chExt cx="2301096" cy="762000"/>
            </a:xfrm>
          </p:grpSpPr>
          <p:sp>
            <p:nvSpPr>
              <p:cNvPr id="22" name="Flowchart: Off-page Connector 22"/>
              <p:cNvSpPr/>
              <p:nvPr/>
            </p:nvSpPr>
            <p:spPr>
              <a:xfrm rot="16200000">
                <a:off x="1829116" y="830137"/>
                <a:ext cx="762000" cy="1612995"/>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5865" dirty="0"/>
              </a:p>
            </p:txBody>
          </p:sp>
          <p:cxnSp>
            <p:nvCxnSpPr>
              <p:cNvPr id="24" name="Straight Connector 24"/>
              <p:cNvCxnSpPr/>
              <p:nvPr/>
            </p:nvCxnSpPr>
            <p:spPr>
              <a:xfrm flipV="1">
                <a:off x="3033991" y="1628052"/>
                <a:ext cx="670723" cy="858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1756222" y="1510632"/>
              <a:ext cx="1107996"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第一层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1523773" y="2326595"/>
            <a:ext cx="2586948" cy="861144"/>
            <a:chOff x="1523772" y="2326595"/>
            <a:chExt cx="2586948" cy="861144"/>
          </a:xfrm>
        </p:grpSpPr>
        <p:grpSp>
          <p:nvGrpSpPr>
            <p:cNvPr id="32" name="Group 31"/>
            <p:cNvGrpSpPr/>
            <p:nvPr/>
          </p:nvGrpSpPr>
          <p:grpSpPr>
            <a:xfrm>
              <a:off x="1523772" y="2326595"/>
              <a:ext cx="2586948" cy="861144"/>
              <a:chOff x="1403618" y="1255636"/>
              <a:chExt cx="2289112" cy="762000"/>
            </a:xfrm>
          </p:grpSpPr>
          <p:sp>
            <p:nvSpPr>
              <p:cNvPr id="34" name="Flowchart: Off-page Connector 32"/>
              <p:cNvSpPr/>
              <p:nvPr/>
            </p:nvSpPr>
            <p:spPr>
              <a:xfrm rot="16200000">
                <a:off x="1829116" y="830138"/>
                <a:ext cx="762000" cy="1612995"/>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3600" dirty="0">
                  <a:solidFill>
                    <a:schemeClr val="bg1"/>
                  </a:solidFill>
                  <a:latin typeface="Impact" panose="020B0806030902050204" pitchFamily="34" charset="0"/>
                </a:endParaRPr>
              </a:p>
            </p:txBody>
          </p:sp>
          <p:cxnSp>
            <p:nvCxnSpPr>
              <p:cNvPr id="36" name="Straight Connector 34"/>
              <p:cNvCxnSpPr/>
              <p:nvPr/>
            </p:nvCxnSpPr>
            <p:spPr>
              <a:xfrm flipV="1">
                <a:off x="3022010" y="1628058"/>
                <a:ext cx="670720" cy="8576"/>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758255" y="2521465"/>
              <a:ext cx="1107996"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第二层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1523482" y="3347674"/>
            <a:ext cx="2585173" cy="861144"/>
            <a:chOff x="1523481" y="3347674"/>
            <a:chExt cx="2585173" cy="861144"/>
          </a:xfrm>
        </p:grpSpPr>
        <p:grpSp>
          <p:nvGrpSpPr>
            <p:cNvPr id="26" name="Group 40"/>
            <p:cNvGrpSpPr/>
            <p:nvPr/>
          </p:nvGrpSpPr>
          <p:grpSpPr>
            <a:xfrm>
              <a:off x="1523481" y="3347674"/>
              <a:ext cx="2585173" cy="861144"/>
              <a:chOff x="1403618" y="1255636"/>
              <a:chExt cx="2287542" cy="762000"/>
            </a:xfrm>
          </p:grpSpPr>
          <p:sp>
            <p:nvSpPr>
              <p:cNvPr id="28" name="Flowchart: Off-page Connector 47"/>
              <p:cNvSpPr/>
              <p:nvPr/>
            </p:nvSpPr>
            <p:spPr>
              <a:xfrm rot="16200000">
                <a:off x="1829116" y="830138"/>
                <a:ext cx="762000" cy="1612995"/>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3600" dirty="0">
                  <a:solidFill>
                    <a:schemeClr val="bg1"/>
                  </a:solidFill>
                  <a:latin typeface="Impact" panose="020B0806030902050204" pitchFamily="34" charset="0"/>
                </a:endParaRPr>
              </a:p>
            </p:txBody>
          </p:sp>
          <p:cxnSp>
            <p:nvCxnSpPr>
              <p:cNvPr id="30" name="Straight Connector 50"/>
              <p:cNvCxnSpPr/>
              <p:nvPr/>
            </p:nvCxnSpPr>
            <p:spPr>
              <a:xfrm flipV="1">
                <a:off x="3020435" y="1635520"/>
                <a:ext cx="670725" cy="8576"/>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773494" y="3536895"/>
              <a:ext cx="1107996"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第三层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1523481" y="4383477"/>
            <a:ext cx="2601323" cy="861146"/>
            <a:chOff x="1523481" y="4383477"/>
            <a:chExt cx="2601323" cy="861146"/>
          </a:xfrm>
        </p:grpSpPr>
        <p:grpSp>
          <p:nvGrpSpPr>
            <p:cNvPr id="38" name="Group 56"/>
            <p:cNvGrpSpPr/>
            <p:nvPr/>
          </p:nvGrpSpPr>
          <p:grpSpPr>
            <a:xfrm>
              <a:off x="1523481" y="4383477"/>
              <a:ext cx="2601323" cy="861146"/>
              <a:chOff x="1403618" y="1255636"/>
              <a:chExt cx="2301832" cy="762000"/>
            </a:xfrm>
          </p:grpSpPr>
          <p:sp>
            <p:nvSpPr>
              <p:cNvPr id="43" name="Flowchart: Off-page Connector 59"/>
              <p:cNvSpPr/>
              <p:nvPr/>
            </p:nvSpPr>
            <p:spPr>
              <a:xfrm rot="16200000">
                <a:off x="1829116" y="830138"/>
                <a:ext cx="762000" cy="1612995"/>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3600" dirty="0">
                  <a:solidFill>
                    <a:schemeClr val="bg1"/>
                  </a:solidFill>
                  <a:latin typeface="Impact" panose="020B0806030902050204" pitchFamily="34" charset="0"/>
                </a:endParaRPr>
              </a:p>
            </p:txBody>
          </p:sp>
          <p:cxnSp>
            <p:nvCxnSpPr>
              <p:cNvPr id="45" name="Straight Connector 63"/>
              <p:cNvCxnSpPr/>
              <p:nvPr/>
            </p:nvCxnSpPr>
            <p:spPr>
              <a:xfrm flipV="1">
                <a:off x="3034730" y="1628058"/>
                <a:ext cx="670720" cy="8576"/>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59" name="文本框 58"/>
            <p:cNvSpPr txBox="1"/>
            <p:nvPr/>
          </p:nvSpPr>
          <p:spPr>
            <a:xfrm>
              <a:off x="1718998" y="4561316"/>
              <a:ext cx="1107996"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第四层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60" name="Oval 51"/>
          <p:cNvSpPr/>
          <p:nvPr/>
        </p:nvSpPr>
        <p:spPr>
          <a:xfrm>
            <a:off x="4149459" y="3690314"/>
            <a:ext cx="192723" cy="192723"/>
          </a:xfrm>
          <a:prstGeom prst="ellipse">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p>
        </p:txBody>
      </p:sp>
      <p:sp>
        <p:nvSpPr>
          <p:cNvPr id="61" name="Oval 51"/>
          <p:cNvSpPr/>
          <p:nvPr/>
        </p:nvSpPr>
        <p:spPr>
          <a:xfrm>
            <a:off x="4108473" y="2651112"/>
            <a:ext cx="192723" cy="192723"/>
          </a:xfrm>
          <a:prstGeom prst="ellipse">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p>
        </p:txBody>
      </p:sp>
      <p:sp>
        <p:nvSpPr>
          <p:cNvPr id="62" name="Oval 51"/>
          <p:cNvSpPr/>
          <p:nvPr/>
        </p:nvSpPr>
        <p:spPr>
          <a:xfrm>
            <a:off x="4137981" y="1653198"/>
            <a:ext cx="192723" cy="192723"/>
          </a:xfrm>
          <a:prstGeom prst="ellipse">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p>
        </p:txBody>
      </p:sp>
      <p:sp>
        <p:nvSpPr>
          <p:cNvPr id="63" name="矩形 62"/>
          <p:cNvSpPr/>
          <p:nvPr/>
        </p:nvSpPr>
        <p:spPr>
          <a:xfrm>
            <a:off x="1956658" y="5537980"/>
            <a:ext cx="8165397" cy="707886"/>
          </a:xfrm>
          <a:prstGeom prst="rect">
            <a:avLst/>
          </a:prstGeom>
        </p:spPr>
        <p:txBody>
          <a:bodyPr wrap="square">
            <a:spAutoFit/>
          </a:bodyPr>
          <a:lstStyle/>
          <a:p>
            <a:r>
              <a:rPr lang="zh-CN" altLang="zh-CN" sz="2000" b="1" dirty="0">
                <a:solidFill>
                  <a:srgbClr val="C00000"/>
                </a:solidFill>
                <a:latin typeface="微软雅黑" panose="020B0503020204020204" pitchFamily="34" charset="-122"/>
                <a:ea typeface="微软雅黑" panose="020B0503020204020204" pitchFamily="34" charset="-122"/>
              </a:rPr>
              <a:t>各级党委</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zh-CN" sz="2000" b="1" dirty="0">
                <a:solidFill>
                  <a:srgbClr val="C00000"/>
                </a:solidFill>
                <a:latin typeface="微软雅黑" panose="020B0503020204020204" pitchFamily="34" charset="-122"/>
                <a:ea typeface="微软雅黑" panose="020B0503020204020204" pitchFamily="34" charset="-122"/>
              </a:rPr>
              <a:t>党组</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zh-CN" sz="2000" b="1" dirty="0">
                <a:solidFill>
                  <a:srgbClr val="C00000"/>
                </a:solidFill>
                <a:latin typeface="微软雅黑" panose="020B0503020204020204" pitchFamily="34" charset="-122"/>
                <a:ea typeface="微软雅黑" panose="020B0503020204020204" pitchFamily="34" charset="-122"/>
              </a:rPr>
              <a:t>要把开展“两学一做”学习教育作为一项重大政治任务，尽好责、抓到位、见实效。</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0-#ppt_w/2"/>
                                          </p:val>
                                        </p:tav>
                                        <p:tav tm="100000">
                                          <p:val>
                                            <p:strVal val="#ppt_x"/>
                                          </p:val>
                                        </p:tav>
                                      </p:tavLst>
                                    </p:anim>
                                    <p:anim calcmode="lin" valueType="num">
                                      <p:cBhvr additive="base">
                                        <p:cTn id="8" dur="500" fill="hold"/>
                                        <p:tgtEl>
                                          <p:spTgt spid="6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childTnLst>
                                </p:cTn>
                              </p:par>
                              <p:par>
                                <p:cTn id="14" presetID="2" presetClass="entr" presetSubtype="8" decel="10000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additive="base">
                                        <p:cTn id="16" dur="500" fill="hold"/>
                                        <p:tgtEl>
                                          <p:spTgt spid="65"/>
                                        </p:tgtEl>
                                        <p:attrNameLst>
                                          <p:attrName>ppt_x</p:attrName>
                                        </p:attrNameLst>
                                      </p:cBhvr>
                                      <p:tavLst>
                                        <p:tav tm="0">
                                          <p:val>
                                            <p:strVal val="0-#ppt_w/2"/>
                                          </p:val>
                                        </p:tav>
                                        <p:tav tm="100000">
                                          <p:val>
                                            <p:strVal val="#ppt_x"/>
                                          </p:val>
                                        </p:tav>
                                      </p:tavLst>
                                    </p:anim>
                                    <p:anim calcmode="lin" valueType="num">
                                      <p:cBhvr additive="base">
                                        <p:cTn id="17" dur="500" fill="hold"/>
                                        <p:tgtEl>
                                          <p:spTgt spid="6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childTnLst>
                                </p:cTn>
                              </p:par>
                              <p:par>
                                <p:cTn id="23" presetID="2" presetClass="entr" presetSubtype="8" decel="10000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0-#ppt_w/2"/>
                                          </p:val>
                                        </p:tav>
                                        <p:tav tm="100000">
                                          <p:val>
                                            <p:strVal val="#ppt_x"/>
                                          </p:val>
                                        </p:tav>
                                      </p:tavLst>
                                    </p:anim>
                                    <p:anim calcmode="lin" valueType="num">
                                      <p:cBhvr additive="base">
                                        <p:cTn id="26" dur="500" fill="hold"/>
                                        <p:tgtEl>
                                          <p:spTgt spid="6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3" presetClass="entr" presetSubtype="16"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childTnLst>
                                </p:cTn>
                              </p:par>
                              <p:par>
                                <p:cTn id="32" presetID="2" presetClass="entr" presetSubtype="8" decel="10000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additive="base">
                                        <p:cTn id="34" dur="500" fill="hold"/>
                                        <p:tgtEl>
                                          <p:spTgt spid="67"/>
                                        </p:tgtEl>
                                        <p:attrNameLst>
                                          <p:attrName>ppt_x</p:attrName>
                                        </p:attrNameLst>
                                      </p:cBhvr>
                                      <p:tavLst>
                                        <p:tav tm="0">
                                          <p:val>
                                            <p:strVal val="0-#ppt_w/2"/>
                                          </p:val>
                                        </p:tav>
                                        <p:tav tm="100000">
                                          <p:val>
                                            <p:strVal val="#ppt_x"/>
                                          </p:val>
                                        </p:tav>
                                      </p:tavLst>
                                    </p:anim>
                                    <p:anim calcmode="lin" valueType="num">
                                      <p:cBhvr additive="base">
                                        <p:cTn id="35" dur="500" fill="hold"/>
                                        <p:tgtEl>
                                          <p:spTgt spid="67"/>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3" presetClass="entr" presetSubtype="16"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childTnLst>
                                </p:cTn>
                              </p:par>
                            </p:childTnLst>
                          </p:cTn>
                        </p:par>
                        <p:par>
                          <p:cTn id="41" fill="hold">
                            <p:stCondLst>
                              <p:cond delay="2500"/>
                            </p:stCondLst>
                            <p:childTnLst>
                              <p:par>
                                <p:cTn id="42" presetID="2" presetClass="entr" presetSubtype="2" decel="10000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1+#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2" decel="10000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1+#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2" presetClass="entr" presetSubtype="2" decel="10000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2" presetClass="entr" presetSubtype="2" decel="10000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1+#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childTnLst>
                          </p:cTn>
                        </p:par>
                        <p:par>
                          <p:cTn id="61" fill="hold">
                            <p:stCondLst>
                              <p:cond delay="4500"/>
                            </p:stCondLst>
                            <p:childTnLst>
                              <p:par>
                                <p:cTn id="62" presetID="1" presetClass="entr" presetSubtype="0" fill="hold" grpId="0" nodeType="afterEffect">
                                  <p:stCondLst>
                                    <p:cond delay="0"/>
                                  </p:stCondLst>
                                  <p:iterate type="lt">
                                    <p:tmAbs val="80"/>
                                  </p:iterate>
                                  <p:childTnLst>
                                    <p:set>
                                      <p:cBhvr>
                                        <p:cTn id="6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4" grpId="0"/>
      <p:bldP spid="18" grpId="0" animBg="1"/>
      <p:bldP spid="60" grpId="0" animBg="1"/>
      <p:bldP spid="61" grpId="0" animBg="1"/>
      <p:bldP spid="62" grpId="0" animBg="1"/>
      <p:bldP spid="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693275" cy="422047"/>
          </a:xfrm>
        </p:spPr>
        <p:txBody>
          <a:bodyPr/>
          <a:lstStyle/>
          <a:p>
            <a:r>
              <a:rPr lang="zh-CN" altLang="en-US" dirty="0"/>
              <a:t>组织领导：</a:t>
            </a:r>
            <a:r>
              <a:rPr lang="zh-CN" altLang="en-US" dirty="0">
                <a:solidFill>
                  <a:srgbClr val="C00000"/>
                </a:solidFill>
              </a:rPr>
              <a:t>强化组织保障</a:t>
            </a:r>
          </a:p>
          <a:p>
            <a:endParaRPr lang="zh-CN" altLang="en-US" dirty="0"/>
          </a:p>
        </p:txBody>
      </p:sp>
      <p:grpSp>
        <p:nvGrpSpPr>
          <p:cNvPr id="10" name="组合 9"/>
          <p:cNvGrpSpPr/>
          <p:nvPr/>
        </p:nvGrpSpPr>
        <p:grpSpPr>
          <a:xfrm>
            <a:off x="1593012" y="1191871"/>
            <a:ext cx="8945448" cy="1215408"/>
            <a:chOff x="1238682" y="1626211"/>
            <a:chExt cx="8945448" cy="1215408"/>
          </a:xfrm>
        </p:grpSpPr>
        <p:pic>
          <p:nvPicPr>
            <p:cNvPr id="11" name="Picture 2" descr="天坛线"/>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823"/>
            <a:stretch>
              <a:fillRect/>
            </a:stretch>
          </p:blipFill>
          <p:spPr bwMode="auto">
            <a:xfrm>
              <a:off x="2811780" y="1626211"/>
              <a:ext cx="7372350" cy="12154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天坛线"/>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a:off x="1238682" y="1626211"/>
              <a:ext cx="1573098" cy="1215408"/>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矩形 12"/>
          <p:cNvSpPr/>
          <p:nvPr/>
        </p:nvSpPr>
        <p:spPr>
          <a:xfrm>
            <a:off x="3105651" y="1507189"/>
            <a:ext cx="7444240" cy="584775"/>
          </a:xfrm>
          <a:prstGeom prst="rect">
            <a:avLst/>
          </a:prstGeom>
        </p:spPr>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整顿软弱涣散基层</a:t>
            </a:r>
            <a:r>
              <a:rPr lang="zh-CN" altLang="en-US" sz="1600" b="1" dirty="0" smtClean="0">
                <a:solidFill>
                  <a:srgbClr val="C00000"/>
                </a:solidFill>
                <a:latin typeface="微软雅黑" panose="020B0503020204020204" pitchFamily="34" charset="-122"/>
                <a:ea typeface="微软雅黑" panose="020B0503020204020204" pitchFamily="34" charset="-122"/>
              </a:rPr>
              <a:t>党组织。</a:t>
            </a:r>
            <a:r>
              <a:rPr lang="zh-CN" altLang="en-US" sz="1600" dirty="0" smtClean="0">
                <a:latin typeface="微软雅黑" panose="020B0503020204020204" pitchFamily="34" charset="-122"/>
                <a:ea typeface="微软雅黑" panose="020B0503020204020204" pitchFamily="34" charset="-122"/>
              </a:rPr>
              <a:t>加大</a:t>
            </a:r>
            <a:r>
              <a:rPr lang="zh-CN" altLang="en-US" sz="1600" dirty="0">
                <a:latin typeface="微软雅黑" panose="020B0503020204020204" pitchFamily="34" charset="-122"/>
                <a:ea typeface="微软雅黑" panose="020B0503020204020204" pitchFamily="34" charset="-122"/>
              </a:rPr>
              <a:t>整顿软弱涣散基层党组织工作力度，配齐配强班子特别是带头人，健全工作制度，确保“两学一做”学习教育有人抓、有人管</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593012" y="2827169"/>
            <a:ext cx="8945448" cy="1215408"/>
            <a:chOff x="1238682" y="1626211"/>
            <a:chExt cx="8945448" cy="1215408"/>
          </a:xfrm>
        </p:grpSpPr>
        <p:pic>
          <p:nvPicPr>
            <p:cNvPr id="15" name="Picture 2" descr="天坛线"/>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823"/>
            <a:stretch>
              <a:fillRect/>
            </a:stretch>
          </p:blipFill>
          <p:spPr bwMode="auto">
            <a:xfrm>
              <a:off x="2811780" y="1626211"/>
              <a:ext cx="7372350" cy="121540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天坛线"/>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a:off x="1238682" y="1626211"/>
              <a:ext cx="1573098" cy="121540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矩形 16"/>
          <p:cNvSpPr/>
          <p:nvPr/>
        </p:nvSpPr>
        <p:spPr>
          <a:xfrm>
            <a:off x="3105649" y="3271729"/>
            <a:ext cx="7432811" cy="830997"/>
          </a:xfrm>
          <a:prstGeom prst="rect">
            <a:avLst/>
          </a:prstGeom>
        </p:spPr>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开展党员组织关系集中排</a:t>
            </a:r>
            <a:r>
              <a:rPr lang="zh-CN" altLang="en-US" sz="1600" b="1" dirty="0" smtClean="0">
                <a:solidFill>
                  <a:srgbClr val="C00000"/>
                </a:solidFill>
                <a:latin typeface="微软雅黑" panose="020B0503020204020204" pitchFamily="34" charset="-122"/>
                <a:ea typeface="微软雅黑" panose="020B0503020204020204" pitchFamily="34" charset="-122"/>
              </a:rPr>
              <a:t>查。</a:t>
            </a:r>
            <a:r>
              <a:rPr lang="zh-CN" altLang="en-US" sz="1600" dirty="0" smtClean="0">
                <a:latin typeface="微软雅黑" panose="020B0503020204020204" pitchFamily="34" charset="-122"/>
                <a:ea typeface="微软雅黑" panose="020B0503020204020204" pitchFamily="34" charset="-122"/>
              </a:rPr>
              <a:t>摸清</a:t>
            </a:r>
            <a:r>
              <a:rPr lang="zh-CN" altLang="en-US" sz="1600" dirty="0">
                <a:latin typeface="微软雅黑" panose="020B0503020204020204" pitchFamily="34" charset="-122"/>
                <a:ea typeface="微软雅黑" panose="020B0503020204020204" pitchFamily="34" charset="-122"/>
              </a:rPr>
              <a:t>“口袋”党员、长期与党组织失去联系党员情况，理顺党员组织关系，努力使每名党员都纳入党组织有效管理，参加学习教育</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593012" y="4495370"/>
            <a:ext cx="8945448" cy="1215408"/>
            <a:chOff x="1238682" y="1626211"/>
            <a:chExt cx="8945448" cy="1215408"/>
          </a:xfrm>
        </p:grpSpPr>
        <p:pic>
          <p:nvPicPr>
            <p:cNvPr id="19" name="Picture 2" descr="天坛线"/>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823"/>
            <a:stretch>
              <a:fillRect/>
            </a:stretch>
          </p:blipFill>
          <p:spPr bwMode="auto">
            <a:xfrm>
              <a:off x="2811780" y="1626211"/>
              <a:ext cx="7372350" cy="12154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天坛线"/>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a:off x="1238682" y="1626211"/>
              <a:ext cx="1573098" cy="1215408"/>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矩形 20"/>
          <p:cNvSpPr/>
          <p:nvPr/>
        </p:nvSpPr>
        <p:spPr>
          <a:xfrm>
            <a:off x="3151369" y="4872243"/>
            <a:ext cx="7432811" cy="584775"/>
          </a:xfrm>
          <a:prstGeom prst="rect">
            <a:avLst/>
          </a:prstGeom>
        </p:spPr>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党务骨干普遍进行</a:t>
            </a:r>
            <a:r>
              <a:rPr lang="zh-CN" altLang="en-US" sz="1600" b="1" dirty="0" smtClean="0">
                <a:solidFill>
                  <a:srgbClr val="C00000"/>
                </a:solidFill>
                <a:latin typeface="微软雅黑" panose="020B0503020204020204" pitchFamily="34" charset="-122"/>
                <a:ea typeface="微软雅黑" panose="020B0503020204020204" pitchFamily="34" charset="-122"/>
              </a:rPr>
              <a:t>培训。</a:t>
            </a:r>
            <a:r>
              <a:rPr lang="zh-CN" altLang="en-US" sz="1600" dirty="0" smtClean="0">
                <a:latin typeface="微软雅黑" panose="020B0503020204020204" pitchFamily="34" charset="-122"/>
                <a:ea typeface="微软雅黑" panose="020B0503020204020204" pitchFamily="34" charset="-122"/>
              </a:rPr>
              <a:t>要</a:t>
            </a:r>
            <a:r>
              <a:rPr lang="zh-CN" altLang="en-US" sz="1600" dirty="0">
                <a:latin typeface="微软雅黑" panose="020B0503020204020204" pitchFamily="34" charset="-122"/>
                <a:ea typeface="微软雅黑" panose="020B0503020204020204" pitchFamily="34" charset="-122"/>
              </a:rPr>
              <a:t>对基层党组织书记、组织委员、组织员等党务骨干普遍进行培训，帮助他们掌握工作方法，明确工作要求。</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1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1000">
                                          <p:cBhvr additive="base">
                                            <p:cTn id="7" dur="1000" fill="hold"/>
                                            <p:tgtEl>
                                              <p:spTgt spid="10"/>
                                            </p:tgtEl>
                                            <p:attrNameLst>
                                              <p:attrName>ppt_x</p:attrName>
                                            </p:attrNameLst>
                                          </p:cBhvr>
                                          <p:tavLst>
                                            <p:tav tm="0">
                                              <p:val>
                                                <p:strVal val="#ppt_x"/>
                                              </p:val>
                                            </p:tav>
                                            <p:tav tm="100000">
                                              <p:val>
                                                <p:strVal val="#ppt_x"/>
                                              </p:val>
                                            </p:tav>
                                          </p:tavLst>
                                        </p:anim>
                                        <p:anim calcmode="lin" valueType="num" p14:bounceEnd="41000">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fill="hold" grpId="0" nodeType="afterEffect" p14:presetBounceEnd="46000">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14:bounceEnd="46000">
                                          <p:cBhvr additive="base">
                                            <p:cTn id="12" dur="10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13" dur="10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14:presetBounceEnd="41000">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14:bounceEnd="41000">
                                          <p:cBhvr additive="base">
                                            <p:cTn id="17" dur="1000" fill="hold"/>
                                            <p:tgtEl>
                                              <p:spTgt spid="14"/>
                                            </p:tgtEl>
                                            <p:attrNameLst>
                                              <p:attrName>ppt_x</p:attrName>
                                            </p:attrNameLst>
                                          </p:cBhvr>
                                          <p:tavLst>
                                            <p:tav tm="0">
                                              <p:val>
                                                <p:strVal val="#ppt_x"/>
                                              </p:val>
                                            </p:tav>
                                            <p:tav tm="100000">
                                              <p:val>
                                                <p:strVal val="#ppt_x"/>
                                              </p:val>
                                            </p:tav>
                                          </p:tavLst>
                                        </p:anim>
                                        <p:anim calcmode="lin" valueType="num" p14:bounceEnd="41000">
                                          <p:cBhvr additive="base">
                                            <p:cTn id="18" dur="10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1" fill="hold" grpId="0" nodeType="afterEffect" p14:presetBounceEnd="46000">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14:bounceEnd="46000">
                                          <p:cBhvr additive="base">
                                            <p:cTn id="22" dur="1000" fill="hold"/>
                                            <p:tgtEl>
                                              <p:spTgt spid="17"/>
                                            </p:tgtEl>
                                            <p:attrNameLst>
                                              <p:attrName>ppt_x</p:attrName>
                                            </p:attrNameLst>
                                          </p:cBhvr>
                                          <p:tavLst>
                                            <p:tav tm="0">
                                              <p:val>
                                                <p:strVal val="#ppt_x"/>
                                              </p:val>
                                            </p:tav>
                                            <p:tav tm="100000">
                                              <p:val>
                                                <p:strVal val="#ppt_x"/>
                                              </p:val>
                                            </p:tav>
                                          </p:tavLst>
                                        </p:anim>
                                        <p:anim calcmode="lin" valueType="num" p14:bounceEnd="46000">
                                          <p:cBhvr additive="base">
                                            <p:cTn id="23" dur="1000" fill="hold"/>
                                            <p:tgtEl>
                                              <p:spTgt spid="17"/>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2" presetClass="entr" presetSubtype="4" fill="hold" nodeType="afterEffect" p14:presetBounceEnd="41000">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14:bounceEnd="41000">
                                          <p:cBhvr additive="base">
                                            <p:cTn id="27" dur="1000" fill="hold"/>
                                            <p:tgtEl>
                                              <p:spTgt spid="18"/>
                                            </p:tgtEl>
                                            <p:attrNameLst>
                                              <p:attrName>ppt_x</p:attrName>
                                            </p:attrNameLst>
                                          </p:cBhvr>
                                          <p:tavLst>
                                            <p:tav tm="0">
                                              <p:val>
                                                <p:strVal val="#ppt_x"/>
                                              </p:val>
                                            </p:tav>
                                            <p:tav tm="100000">
                                              <p:val>
                                                <p:strVal val="#ppt_x"/>
                                              </p:val>
                                            </p:tav>
                                          </p:tavLst>
                                        </p:anim>
                                        <p:anim calcmode="lin" valueType="num" p14:bounceEnd="41000">
                                          <p:cBhvr additive="base">
                                            <p:cTn id="28" dur="10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1" fill="hold" grpId="0" nodeType="afterEffect" p14:presetBounceEnd="46000">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14:bounceEnd="46000">
                                          <p:cBhvr additive="base">
                                            <p:cTn id="32" dur="1000" fill="hold"/>
                                            <p:tgtEl>
                                              <p:spTgt spid="21"/>
                                            </p:tgtEl>
                                            <p:attrNameLst>
                                              <p:attrName>ppt_x</p:attrName>
                                            </p:attrNameLst>
                                          </p:cBhvr>
                                          <p:tavLst>
                                            <p:tav tm="0">
                                              <p:val>
                                                <p:strVal val="#ppt_x"/>
                                              </p:val>
                                            </p:tav>
                                            <p:tav tm="100000">
                                              <p:val>
                                                <p:strVal val="#ppt_x"/>
                                              </p:val>
                                            </p:tav>
                                          </p:tavLst>
                                        </p:anim>
                                        <p:anim calcmode="lin" valueType="num" p14:bounceEnd="46000">
                                          <p:cBhvr additive="base">
                                            <p:cTn id="33"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1000" fill="hold"/>
                                            <p:tgtEl>
                                              <p:spTgt spid="13"/>
                                            </p:tgtEl>
                                            <p:attrNameLst>
                                              <p:attrName>ppt_x</p:attrName>
                                            </p:attrNameLst>
                                          </p:cBhvr>
                                          <p:tavLst>
                                            <p:tav tm="0">
                                              <p:val>
                                                <p:strVal val="#ppt_x"/>
                                              </p:val>
                                            </p:tav>
                                            <p:tav tm="100000">
                                              <p:val>
                                                <p:strVal val="#ppt_x"/>
                                              </p:val>
                                            </p:tav>
                                          </p:tavLst>
                                        </p:anim>
                                        <p:anim calcmode="lin" valueType="num">
                                          <p:cBhvr additive="base">
                                            <p:cTn id="13" dur="10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1000" fill="hold"/>
                                            <p:tgtEl>
                                              <p:spTgt spid="14"/>
                                            </p:tgtEl>
                                            <p:attrNameLst>
                                              <p:attrName>ppt_x</p:attrName>
                                            </p:attrNameLst>
                                          </p:cBhvr>
                                          <p:tavLst>
                                            <p:tav tm="0">
                                              <p:val>
                                                <p:strVal val="#ppt_x"/>
                                              </p:val>
                                            </p:tav>
                                            <p:tav tm="100000">
                                              <p:val>
                                                <p:strVal val="#ppt_x"/>
                                              </p:val>
                                            </p:tav>
                                          </p:tavLst>
                                        </p:anim>
                                        <p:anim calcmode="lin" valueType="num">
                                          <p:cBhvr additive="base">
                                            <p:cTn id="18" dur="10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1"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1000" fill="hold"/>
                                            <p:tgtEl>
                                              <p:spTgt spid="17"/>
                                            </p:tgtEl>
                                            <p:attrNameLst>
                                              <p:attrName>ppt_x</p:attrName>
                                            </p:attrNameLst>
                                          </p:cBhvr>
                                          <p:tavLst>
                                            <p:tav tm="0">
                                              <p:val>
                                                <p:strVal val="#ppt_x"/>
                                              </p:val>
                                            </p:tav>
                                            <p:tav tm="100000">
                                              <p:val>
                                                <p:strVal val="#ppt_x"/>
                                              </p:val>
                                            </p:tav>
                                          </p:tavLst>
                                        </p:anim>
                                        <p:anim calcmode="lin" valueType="num">
                                          <p:cBhvr additive="base">
                                            <p:cTn id="23" dur="1000" fill="hold"/>
                                            <p:tgtEl>
                                              <p:spTgt spid="17"/>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000" fill="hold"/>
                                            <p:tgtEl>
                                              <p:spTgt spid="18"/>
                                            </p:tgtEl>
                                            <p:attrNameLst>
                                              <p:attrName>ppt_x</p:attrName>
                                            </p:attrNameLst>
                                          </p:cBhvr>
                                          <p:tavLst>
                                            <p:tav tm="0">
                                              <p:val>
                                                <p:strVal val="#ppt_x"/>
                                              </p:val>
                                            </p:tav>
                                            <p:tav tm="100000">
                                              <p:val>
                                                <p:strVal val="#ppt_x"/>
                                              </p:val>
                                            </p:tav>
                                          </p:tavLst>
                                        </p:anim>
                                        <p:anim calcmode="lin" valueType="num">
                                          <p:cBhvr additive="base">
                                            <p:cTn id="28" dur="10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1000" fill="hold"/>
                                            <p:tgtEl>
                                              <p:spTgt spid="21"/>
                                            </p:tgtEl>
                                            <p:attrNameLst>
                                              <p:attrName>ppt_x</p:attrName>
                                            </p:attrNameLst>
                                          </p:cBhvr>
                                          <p:tavLst>
                                            <p:tav tm="0">
                                              <p:val>
                                                <p:strVal val="#ppt_x"/>
                                              </p:val>
                                            </p:tav>
                                            <p:tav tm="100000">
                                              <p:val>
                                                <p:strVal val="#ppt_x"/>
                                              </p:val>
                                            </p:tav>
                                          </p:tavLst>
                                        </p:anim>
                                        <p:anim calcmode="lin" valueType="num">
                                          <p:cBhvr additive="base">
                                            <p:cTn id="33"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1"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6" y="450399"/>
            <a:ext cx="4518615" cy="422047"/>
          </a:xfrm>
        </p:spPr>
        <p:txBody>
          <a:bodyPr/>
          <a:lstStyle/>
          <a:p>
            <a:r>
              <a:rPr lang="zh-CN" altLang="en-US" dirty="0"/>
              <a:t>组织领导：</a:t>
            </a:r>
            <a:r>
              <a:rPr lang="zh-CN" altLang="en-US" dirty="0">
                <a:solidFill>
                  <a:srgbClr val="C00000"/>
                </a:solidFill>
              </a:rPr>
              <a:t>注重分类指导</a:t>
            </a:r>
          </a:p>
          <a:p>
            <a:endParaRPr lang="zh-CN" altLang="en-US" dirty="0"/>
          </a:p>
        </p:txBody>
      </p:sp>
      <p:sp>
        <p:nvSpPr>
          <p:cNvPr id="3" name="矩形 2"/>
          <p:cNvSpPr/>
          <p:nvPr/>
        </p:nvSpPr>
        <p:spPr>
          <a:xfrm>
            <a:off x="1628480" y="1266369"/>
            <a:ext cx="9218589" cy="646331"/>
          </a:xfrm>
          <a:prstGeom prst="rect">
            <a:avLst/>
          </a:prstGeom>
        </p:spPr>
        <p:txBody>
          <a:bodyPr wrap="square">
            <a:spAutoFit/>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县</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市、区</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党委和企业、学校等基层党委要根据不同领域、不同行业、不同单位特点，对学习教育的内容安排、组织方式等提出具体要求。</a:t>
            </a:r>
          </a:p>
        </p:txBody>
      </p:sp>
      <p:sp>
        <p:nvSpPr>
          <p:cNvPr id="4" name="矩形 3"/>
          <p:cNvSpPr/>
          <p:nvPr/>
        </p:nvSpPr>
        <p:spPr>
          <a:xfrm>
            <a:off x="8270167" y="2019570"/>
            <a:ext cx="2476603" cy="698369"/>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accent2">
                    <a:lumMod val="20000"/>
                    <a:lumOff val="80000"/>
                  </a:schemeClr>
                </a:solidFill>
                <a:latin typeface="微软雅黑" panose="020B0503020204020204" pitchFamily="34" charset="-122"/>
                <a:ea typeface="微软雅黑" panose="020B0503020204020204" pitchFamily="34" charset="-122"/>
              </a:rPr>
              <a:t>四个类别</a:t>
            </a:r>
            <a:endParaRPr lang="zh-CN" altLang="en-US" sz="2800" b="1"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1786194" y="2023134"/>
            <a:ext cx="6483973" cy="6983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2">
                    <a:lumMod val="20000"/>
                    <a:lumOff val="80000"/>
                  </a:schemeClr>
                </a:solidFill>
                <a:latin typeface="微软雅黑" panose="020B0503020204020204" pitchFamily="34" charset="-122"/>
                <a:ea typeface="微软雅黑" panose="020B0503020204020204" pitchFamily="34" charset="-122"/>
              </a:rPr>
              <a:t>注重分类指导</a:t>
            </a:r>
            <a:endParaRPr lang="zh-CN" altLang="en-US" sz="2400" b="1"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786193" y="2729195"/>
            <a:ext cx="8960576" cy="3363380"/>
          </a:xfrm>
          <a:prstGeom prst="rect">
            <a:avLst/>
          </a:prstGeom>
          <a:noFill/>
          <a:ln w="19050">
            <a:solidFill>
              <a:srgbClr val="C802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endParaRPr>
          </a:p>
        </p:txBody>
      </p:sp>
      <p:grpSp>
        <p:nvGrpSpPr>
          <p:cNvPr id="7" name="组合 6"/>
          <p:cNvGrpSpPr/>
          <p:nvPr/>
        </p:nvGrpSpPr>
        <p:grpSpPr>
          <a:xfrm>
            <a:off x="1987959" y="2934944"/>
            <a:ext cx="8667712" cy="400111"/>
            <a:chOff x="3535474" y="2230760"/>
            <a:chExt cx="5363398" cy="268128"/>
          </a:xfrm>
        </p:grpSpPr>
        <p:sp>
          <p:nvSpPr>
            <p:cNvPr id="8" name="矩形 7"/>
            <p:cNvSpPr/>
            <p:nvPr/>
          </p:nvSpPr>
          <p:spPr>
            <a:xfrm>
              <a:off x="3707904" y="2230760"/>
              <a:ext cx="5190968" cy="268128"/>
            </a:xfrm>
            <a:prstGeom prst="rect">
              <a:avLst/>
            </a:prstGeom>
          </p:spPr>
          <p:txBody>
            <a:bodyPr wrap="squar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非公有对</a:t>
              </a:r>
              <a:r>
                <a:rPr lang="zh-CN" altLang="en-US" sz="2000" b="1" dirty="0">
                  <a:solidFill>
                    <a:srgbClr val="C00000"/>
                  </a:solidFill>
                  <a:latin typeface="微软雅黑" panose="020B0503020204020204" pitchFamily="34" charset="-122"/>
                  <a:ea typeface="微软雅黑" panose="020B0503020204020204" pitchFamily="34" charset="-122"/>
                </a:rPr>
                <a:t>非公有制企业和社会</a:t>
              </a:r>
              <a:r>
                <a:rPr lang="zh-CN" altLang="en-US" sz="2000" b="1" dirty="0" smtClean="0">
                  <a:solidFill>
                    <a:srgbClr val="C00000"/>
                  </a:solidFill>
                  <a:latin typeface="微软雅黑" panose="020B0503020204020204" pitchFamily="34" charset="-122"/>
                  <a:ea typeface="微软雅黑" panose="020B0503020204020204" pitchFamily="34" charset="-122"/>
                </a:rPr>
                <a:t>组织：</a:t>
              </a:r>
              <a:r>
                <a:rPr lang="zh-CN" altLang="en-US" sz="2000" dirty="0" smtClean="0">
                  <a:latin typeface="微软雅黑" panose="020B0503020204020204" pitchFamily="34" charset="-122"/>
                  <a:ea typeface="微软雅黑" panose="020B0503020204020204" pitchFamily="34" charset="-122"/>
                </a:rPr>
                <a:t>可</a:t>
              </a:r>
              <a:r>
                <a:rPr lang="zh-CN" altLang="en-US" sz="2000" dirty="0">
                  <a:latin typeface="微软雅黑" panose="020B0503020204020204" pitchFamily="34" charset="-122"/>
                  <a:ea typeface="微软雅黑" panose="020B0503020204020204" pitchFamily="34" charset="-122"/>
                </a:rPr>
                <a:t>因企制宜、因岗制宜，灵活安排；</a:t>
              </a:r>
            </a:p>
          </p:txBody>
        </p:sp>
        <p:sp>
          <p:nvSpPr>
            <p:cNvPr id="9" name="矩形 8"/>
            <p:cNvSpPr/>
            <p:nvPr/>
          </p:nvSpPr>
          <p:spPr>
            <a:xfrm>
              <a:off x="3535474" y="2283718"/>
              <a:ext cx="144016"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970433" y="3553283"/>
            <a:ext cx="8685239" cy="707886"/>
            <a:chOff x="3524629" y="2828020"/>
            <a:chExt cx="5374243" cy="474378"/>
          </a:xfrm>
        </p:grpSpPr>
        <p:sp>
          <p:nvSpPr>
            <p:cNvPr id="11" name="矩形 10"/>
            <p:cNvSpPr/>
            <p:nvPr/>
          </p:nvSpPr>
          <p:spPr>
            <a:xfrm>
              <a:off x="3707903" y="2828020"/>
              <a:ext cx="5190969" cy="474378"/>
            </a:xfrm>
            <a:prstGeom prst="rect">
              <a:avLst/>
            </a:prstGeom>
          </p:spPr>
          <p:txBody>
            <a:bodyPr wrap="squar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党员</a:t>
              </a:r>
              <a:r>
                <a:rPr lang="zh-CN" altLang="en-US" sz="2000" b="1" dirty="0">
                  <a:solidFill>
                    <a:srgbClr val="C00000"/>
                  </a:solidFill>
                  <a:latin typeface="微软雅黑" panose="020B0503020204020204" pitchFamily="34" charset="-122"/>
                  <a:ea typeface="微软雅黑" panose="020B0503020204020204" pitchFamily="34" charset="-122"/>
                </a:rPr>
                <a:t>人数少、党员流动性强的</a:t>
              </a:r>
              <a:r>
                <a:rPr lang="zh-CN" altLang="en-US" sz="2000" b="1" dirty="0" smtClean="0">
                  <a:solidFill>
                    <a:srgbClr val="C00000"/>
                  </a:solidFill>
                  <a:latin typeface="微软雅黑" panose="020B0503020204020204" pitchFamily="34" charset="-122"/>
                  <a:ea typeface="微软雅黑" panose="020B0503020204020204" pitchFamily="34" charset="-122"/>
                </a:rPr>
                <a:t>党组织：</a:t>
              </a:r>
              <a:r>
                <a:rPr lang="zh-CN" altLang="en-US" sz="2000" dirty="0" smtClean="0">
                  <a:latin typeface="微软雅黑" panose="020B0503020204020204" pitchFamily="34" charset="-122"/>
                  <a:ea typeface="微软雅黑" panose="020B0503020204020204" pitchFamily="34" charset="-122"/>
                </a:rPr>
                <a:t>可</a:t>
              </a:r>
              <a:r>
                <a:rPr lang="zh-CN" altLang="en-US" sz="2000" dirty="0">
                  <a:latin typeface="微软雅黑" panose="020B0503020204020204" pitchFamily="34" charset="-122"/>
                  <a:ea typeface="微软雅黑" panose="020B0503020204020204" pitchFamily="34" charset="-122"/>
                </a:rPr>
                <a:t>依托区域化党员服务中心，利用开放式组织生活等方式，组织党员参加学习教育。</a:t>
              </a:r>
            </a:p>
          </p:txBody>
        </p:sp>
        <p:sp>
          <p:nvSpPr>
            <p:cNvPr id="12" name="矩形 11"/>
            <p:cNvSpPr/>
            <p:nvPr/>
          </p:nvSpPr>
          <p:spPr>
            <a:xfrm>
              <a:off x="3524629" y="2877091"/>
              <a:ext cx="144016"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956565" y="4373185"/>
            <a:ext cx="8801611" cy="707886"/>
            <a:chOff x="3524629" y="3425279"/>
            <a:chExt cx="5446252" cy="474378"/>
          </a:xfrm>
        </p:grpSpPr>
        <p:sp>
          <p:nvSpPr>
            <p:cNvPr id="14" name="矩形 13"/>
            <p:cNvSpPr/>
            <p:nvPr/>
          </p:nvSpPr>
          <p:spPr>
            <a:xfrm>
              <a:off x="3707904" y="3425279"/>
              <a:ext cx="5262977" cy="474378"/>
            </a:xfrm>
            <a:prstGeom prst="rect">
              <a:avLst/>
            </a:prstGeom>
          </p:spPr>
          <p:txBody>
            <a:bodyPr wrap="squar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流动党员：</a:t>
              </a:r>
              <a:r>
                <a:rPr lang="zh-CN" altLang="en-US" sz="2000" dirty="0" smtClean="0">
                  <a:latin typeface="微软雅黑" panose="020B0503020204020204" pitchFamily="34" charset="-122"/>
                  <a:ea typeface="微软雅黑" panose="020B0503020204020204" pitchFamily="34" charset="-122"/>
                </a:rPr>
                <a:t>流入</a:t>
              </a:r>
              <a:r>
                <a:rPr lang="zh-CN" altLang="en-US" sz="2000" dirty="0">
                  <a:latin typeface="微软雅黑" panose="020B0503020204020204" pitchFamily="34" charset="-122"/>
                  <a:ea typeface="微软雅黑" panose="020B0503020204020204" pitchFamily="34" charset="-122"/>
                </a:rPr>
                <a:t>地、流出地党组织要加强协调配合，按照流入地为主的原则，把流动党员编入一个支部，就近就便参加学习教育。</a:t>
              </a:r>
            </a:p>
          </p:txBody>
        </p:sp>
        <p:sp>
          <p:nvSpPr>
            <p:cNvPr id="15" name="矩形 14"/>
            <p:cNvSpPr/>
            <p:nvPr/>
          </p:nvSpPr>
          <p:spPr>
            <a:xfrm>
              <a:off x="3524629" y="3474351"/>
              <a:ext cx="144016"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956566" y="5354294"/>
            <a:ext cx="8685239" cy="707886"/>
            <a:chOff x="3524629" y="3952316"/>
            <a:chExt cx="5374243" cy="474378"/>
          </a:xfrm>
        </p:grpSpPr>
        <p:sp>
          <p:nvSpPr>
            <p:cNvPr id="17" name="矩形 16"/>
            <p:cNvSpPr/>
            <p:nvPr/>
          </p:nvSpPr>
          <p:spPr>
            <a:xfrm>
              <a:off x="3707904" y="3952316"/>
              <a:ext cx="5190968" cy="474378"/>
            </a:xfrm>
            <a:prstGeom prst="rect">
              <a:avLst/>
            </a:prstGeom>
          </p:spPr>
          <p:txBody>
            <a:bodyPr wrap="squar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对</a:t>
              </a:r>
              <a:r>
                <a:rPr lang="zh-CN" altLang="en-US" sz="2000" b="1" dirty="0">
                  <a:solidFill>
                    <a:srgbClr val="C00000"/>
                  </a:solidFill>
                  <a:latin typeface="微软雅黑" panose="020B0503020204020204" pitchFamily="34" charset="-122"/>
                  <a:ea typeface="微软雅黑" panose="020B0503020204020204" pitchFamily="34" charset="-122"/>
                </a:rPr>
                <a:t>离退休干部职工党员及年老体弱</a:t>
              </a:r>
              <a:r>
                <a:rPr lang="zh-CN" altLang="en-US" sz="2000" b="1" dirty="0" smtClean="0">
                  <a:solidFill>
                    <a:srgbClr val="C00000"/>
                  </a:solidFill>
                  <a:latin typeface="微软雅黑" panose="020B0503020204020204" pitchFamily="34" charset="-122"/>
                  <a:ea typeface="微软雅黑" panose="020B0503020204020204" pitchFamily="34" charset="-122"/>
                </a:rPr>
                <a:t>党员</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既要</a:t>
              </a:r>
              <a:r>
                <a:rPr lang="zh-CN" altLang="en-US" sz="2000" dirty="0">
                  <a:latin typeface="微软雅黑" panose="020B0503020204020204" pitchFamily="34" charset="-122"/>
                  <a:ea typeface="微软雅黑" panose="020B0503020204020204" pitchFamily="34" charset="-122"/>
                </a:rPr>
                <a:t>体现从严要求，又要考虑实际情况，以适当方式组织他们参加学习教育。</a:t>
              </a:r>
            </a:p>
          </p:txBody>
        </p:sp>
        <p:sp>
          <p:nvSpPr>
            <p:cNvPr id="18" name="矩形 17"/>
            <p:cNvSpPr/>
            <p:nvPr/>
          </p:nvSpPr>
          <p:spPr>
            <a:xfrm>
              <a:off x="3524629" y="4001388"/>
              <a:ext cx="144016"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250"/>
                                            <p:tgtEl>
                                              <p:spTgt spid="3"/>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anim calcmode="lin" valueType="num">
                                          <p:cBhvr>
                                            <p:cTn id="12" dur="1500" fill="hold"/>
                                            <p:tgtEl>
                                              <p:spTgt spid="5"/>
                                            </p:tgtEl>
                                            <p:attrNameLst>
                                              <p:attrName>ppt_x</p:attrName>
                                            </p:attrNameLst>
                                          </p:cBhvr>
                                          <p:tavLst>
                                            <p:tav tm="0">
                                              <p:val>
                                                <p:strVal val="#ppt_x"/>
                                              </p:val>
                                            </p:tav>
                                            <p:tav tm="100000">
                                              <p:val>
                                                <p:strVal val="#ppt_x"/>
                                              </p:val>
                                            </p:tav>
                                          </p:tavLst>
                                        </p:anim>
                                        <p:anim calcmode="lin" valueType="num">
                                          <p:cBhvr>
                                            <p:cTn id="13" dur="15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3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500" fill="hold"/>
                                            <p:tgtEl>
                                              <p:spTgt spid="4"/>
                                            </p:tgtEl>
                                            <p:attrNameLst>
                                              <p:attrName>ppt_w</p:attrName>
                                            </p:attrNameLst>
                                          </p:cBhvr>
                                          <p:tavLst>
                                            <p:tav tm="0">
                                              <p:val>
                                                <p:fltVal val="0"/>
                                              </p:val>
                                            </p:tav>
                                            <p:tav tm="100000">
                                              <p:val>
                                                <p:strVal val="#ppt_w"/>
                                              </p:val>
                                            </p:tav>
                                          </p:tavLst>
                                        </p:anim>
                                        <p:anim calcmode="lin" valueType="num">
                                          <p:cBhvr>
                                            <p:cTn id="18" dur="1500" fill="hold"/>
                                            <p:tgtEl>
                                              <p:spTgt spid="4"/>
                                            </p:tgtEl>
                                            <p:attrNameLst>
                                              <p:attrName>ppt_h</p:attrName>
                                            </p:attrNameLst>
                                          </p:cBhvr>
                                          <p:tavLst>
                                            <p:tav tm="0">
                                              <p:val>
                                                <p:fltVal val="0"/>
                                              </p:val>
                                            </p:tav>
                                            <p:tav tm="100000">
                                              <p:val>
                                                <p:strVal val="#ppt_h"/>
                                              </p:val>
                                            </p:tav>
                                          </p:tavLst>
                                        </p:anim>
                                        <p:anim calcmode="lin" valueType="num">
                                          <p:cBhvr>
                                            <p:cTn id="19" dur="1500" fill="hold"/>
                                            <p:tgtEl>
                                              <p:spTgt spid="4"/>
                                            </p:tgtEl>
                                            <p:attrNameLst>
                                              <p:attrName>style.rotation</p:attrName>
                                            </p:attrNameLst>
                                          </p:cBhvr>
                                          <p:tavLst>
                                            <p:tav tm="0">
                                              <p:val>
                                                <p:fltVal val="90"/>
                                              </p:val>
                                            </p:tav>
                                            <p:tav tm="100000">
                                              <p:val>
                                                <p:fltVal val="0"/>
                                              </p:val>
                                            </p:tav>
                                          </p:tavLst>
                                        </p:anim>
                                        <p:animEffect transition="in" filter="fade">
                                          <p:cBhvr>
                                            <p:cTn id="20" dur="1500"/>
                                            <p:tgtEl>
                                              <p:spTgt spid="4"/>
                                            </p:tgtEl>
                                          </p:cBhvr>
                                        </p:animEffect>
                                      </p:childTnLst>
                                    </p:cTn>
                                  </p:par>
                                </p:childTnLst>
                              </p:cTn>
                            </p:par>
                            <p:par>
                              <p:cTn id="21" fill="hold">
                                <p:stCondLst>
                                  <p:cond delay="4500"/>
                                </p:stCondLst>
                                <p:childTnLst>
                                  <p:par>
                                    <p:cTn id="22" presetID="2" presetClass="entr" presetSubtype="2" fill="hold" grpId="0" nodeType="afterEffect" p14:presetBounceEnd="33000">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14:bounceEnd="33000">
                                          <p:cBhvr additive="base">
                                            <p:cTn id="24" dur="1500" fill="hold"/>
                                            <p:tgtEl>
                                              <p:spTgt spid="6"/>
                                            </p:tgtEl>
                                            <p:attrNameLst>
                                              <p:attrName>ppt_x</p:attrName>
                                            </p:attrNameLst>
                                          </p:cBhvr>
                                          <p:tavLst>
                                            <p:tav tm="0">
                                              <p:val>
                                                <p:strVal val="1+#ppt_w/2"/>
                                              </p:val>
                                            </p:tav>
                                            <p:tav tm="100000">
                                              <p:val>
                                                <p:strVal val="#ppt_x"/>
                                              </p:val>
                                            </p:tav>
                                          </p:tavLst>
                                        </p:anim>
                                        <p:anim calcmode="lin" valueType="num" p14:bounceEnd="33000">
                                          <p:cBhvr additive="base">
                                            <p:cTn id="25" dur="1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6000"/>
                                </p:stCondLst>
                                <p:childTnLst>
                                  <p:par>
                                    <p:cTn id="27" presetID="42"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500"/>
                                            <p:tgtEl>
                                              <p:spTgt spid="7"/>
                                            </p:tgtEl>
                                          </p:cBhvr>
                                        </p:animEffect>
                                        <p:anim calcmode="lin" valueType="num">
                                          <p:cBhvr>
                                            <p:cTn id="30" dur="1500" fill="hold"/>
                                            <p:tgtEl>
                                              <p:spTgt spid="7"/>
                                            </p:tgtEl>
                                            <p:attrNameLst>
                                              <p:attrName>ppt_x</p:attrName>
                                            </p:attrNameLst>
                                          </p:cBhvr>
                                          <p:tavLst>
                                            <p:tav tm="0">
                                              <p:val>
                                                <p:strVal val="#ppt_x"/>
                                              </p:val>
                                            </p:tav>
                                            <p:tav tm="100000">
                                              <p:val>
                                                <p:strVal val="#ppt_x"/>
                                              </p:val>
                                            </p:tav>
                                          </p:tavLst>
                                        </p:anim>
                                        <p:anim calcmode="lin" valueType="num">
                                          <p:cBhvr>
                                            <p:cTn id="31" dur="1500" fill="hold"/>
                                            <p:tgtEl>
                                              <p:spTgt spid="7"/>
                                            </p:tgtEl>
                                            <p:attrNameLst>
                                              <p:attrName>ppt_y</p:attrName>
                                            </p:attrNameLst>
                                          </p:cBhvr>
                                          <p:tavLst>
                                            <p:tav tm="0">
                                              <p:val>
                                                <p:strVal val="#ppt_y+.1"/>
                                              </p:val>
                                            </p:tav>
                                            <p:tav tm="100000">
                                              <p:val>
                                                <p:strVal val="#ppt_y"/>
                                              </p:val>
                                            </p:tav>
                                          </p:tavLst>
                                        </p:anim>
                                      </p:childTnLst>
                                    </p:cTn>
                                  </p:par>
                                </p:childTnLst>
                              </p:cTn>
                            </p:par>
                            <p:par>
                              <p:cTn id="32" fill="hold">
                                <p:stCondLst>
                                  <p:cond delay="7500"/>
                                </p:stCondLst>
                                <p:childTnLst>
                                  <p:par>
                                    <p:cTn id="33" presetID="42"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500"/>
                                            <p:tgtEl>
                                              <p:spTgt spid="10"/>
                                            </p:tgtEl>
                                          </p:cBhvr>
                                        </p:animEffect>
                                        <p:anim calcmode="lin" valueType="num">
                                          <p:cBhvr>
                                            <p:cTn id="36" dur="1500" fill="hold"/>
                                            <p:tgtEl>
                                              <p:spTgt spid="10"/>
                                            </p:tgtEl>
                                            <p:attrNameLst>
                                              <p:attrName>ppt_x</p:attrName>
                                            </p:attrNameLst>
                                          </p:cBhvr>
                                          <p:tavLst>
                                            <p:tav tm="0">
                                              <p:val>
                                                <p:strVal val="#ppt_x"/>
                                              </p:val>
                                            </p:tav>
                                            <p:tav tm="100000">
                                              <p:val>
                                                <p:strVal val="#ppt_x"/>
                                              </p:val>
                                            </p:tav>
                                          </p:tavLst>
                                        </p:anim>
                                        <p:anim calcmode="lin" valueType="num">
                                          <p:cBhvr>
                                            <p:cTn id="37" dur="1500" fill="hold"/>
                                            <p:tgtEl>
                                              <p:spTgt spid="10"/>
                                            </p:tgtEl>
                                            <p:attrNameLst>
                                              <p:attrName>ppt_y</p:attrName>
                                            </p:attrNameLst>
                                          </p:cBhvr>
                                          <p:tavLst>
                                            <p:tav tm="0">
                                              <p:val>
                                                <p:strVal val="#ppt_y+.1"/>
                                              </p:val>
                                            </p:tav>
                                            <p:tav tm="100000">
                                              <p:val>
                                                <p:strVal val="#ppt_y"/>
                                              </p:val>
                                            </p:tav>
                                          </p:tavLst>
                                        </p:anim>
                                      </p:childTnLst>
                                    </p:cTn>
                                  </p:par>
                                </p:childTnLst>
                              </p:cTn>
                            </p:par>
                            <p:par>
                              <p:cTn id="38" fill="hold">
                                <p:stCondLst>
                                  <p:cond delay="9000"/>
                                </p:stCondLst>
                                <p:childTnLst>
                                  <p:par>
                                    <p:cTn id="39" presetID="42"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500"/>
                                            <p:tgtEl>
                                              <p:spTgt spid="13"/>
                                            </p:tgtEl>
                                          </p:cBhvr>
                                        </p:animEffect>
                                        <p:anim calcmode="lin" valueType="num">
                                          <p:cBhvr>
                                            <p:cTn id="42" dur="1500" fill="hold"/>
                                            <p:tgtEl>
                                              <p:spTgt spid="13"/>
                                            </p:tgtEl>
                                            <p:attrNameLst>
                                              <p:attrName>ppt_x</p:attrName>
                                            </p:attrNameLst>
                                          </p:cBhvr>
                                          <p:tavLst>
                                            <p:tav tm="0">
                                              <p:val>
                                                <p:strVal val="#ppt_x"/>
                                              </p:val>
                                            </p:tav>
                                            <p:tav tm="100000">
                                              <p:val>
                                                <p:strVal val="#ppt_x"/>
                                              </p:val>
                                            </p:tav>
                                          </p:tavLst>
                                        </p:anim>
                                        <p:anim calcmode="lin" valueType="num">
                                          <p:cBhvr>
                                            <p:cTn id="43" dur="1500" fill="hold"/>
                                            <p:tgtEl>
                                              <p:spTgt spid="13"/>
                                            </p:tgtEl>
                                            <p:attrNameLst>
                                              <p:attrName>ppt_y</p:attrName>
                                            </p:attrNameLst>
                                          </p:cBhvr>
                                          <p:tavLst>
                                            <p:tav tm="0">
                                              <p:val>
                                                <p:strVal val="#ppt_y+.1"/>
                                              </p:val>
                                            </p:tav>
                                            <p:tav tm="100000">
                                              <p:val>
                                                <p:strVal val="#ppt_y"/>
                                              </p:val>
                                            </p:tav>
                                          </p:tavLst>
                                        </p:anim>
                                      </p:childTnLst>
                                    </p:cTn>
                                  </p:par>
                                </p:childTnLst>
                              </p:cTn>
                            </p:par>
                            <p:par>
                              <p:cTn id="44" fill="hold">
                                <p:stCondLst>
                                  <p:cond delay="10500"/>
                                </p:stCondLst>
                                <p:childTnLst>
                                  <p:par>
                                    <p:cTn id="45" presetID="42" presetClass="entr" presetSubtype="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500"/>
                                            <p:tgtEl>
                                              <p:spTgt spid="16"/>
                                            </p:tgtEl>
                                          </p:cBhvr>
                                        </p:animEffect>
                                        <p:anim calcmode="lin" valueType="num">
                                          <p:cBhvr>
                                            <p:cTn id="48" dur="1500" fill="hold"/>
                                            <p:tgtEl>
                                              <p:spTgt spid="16"/>
                                            </p:tgtEl>
                                            <p:attrNameLst>
                                              <p:attrName>ppt_x</p:attrName>
                                            </p:attrNameLst>
                                          </p:cBhvr>
                                          <p:tavLst>
                                            <p:tav tm="0">
                                              <p:val>
                                                <p:strVal val="#ppt_x"/>
                                              </p:val>
                                            </p:tav>
                                            <p:tav tm="100000">
                                              <p:val>
                                                <p:strVal val="#ppt_x"/>
                                              </p:val>
                                            </p:tav>
                                          </p:tavLst>
                                        </p:anim>
                                        <p:anim calcmode="lin" valueType="num">
                                          <p:cBhvr>
                                            <p:cTn id="49" dur="1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250"/>
                                            <p:tgtEl>
                                              <p:spTgt spid="3"/>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anim calcmode="lin" valueType="num">
                                          <p:cBhvr>
                                            <p:cTn id="12" dur="1500" fill="hold"/>
                                            <p:tgtEl>
                                              <p:spTgt spid="5"/>
                                            </p:tgtEl>
                                            <p:attrNameLst>
                                              <p:attrName>ppt_x</p:attrName>
                                            </p:attrNameLst>
                                          </p:cBhvr>
                                          <p:tavLst>
                                            <p:tav tm="0">
                                              <p:val>
                                                <p:strVal val="#ppt_x"/>
                                              </p:val>
                                            </p:tav>
                                            <p:tav tm="100000">
                                              <p:val>
                                                <p:strVal val="#ppt_x"/>
                                              </p:val>
                                            </p:tav>
                                          </p:tavLst>
                                        </p:anim>
                                        <p:anim calcmode="lin" valueType="num">
                                          <p:cBhvr>
                                            <p:cTn id="13" dur="15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3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500" fill="hold"/>
                                            <p:tgtEl>
                                              <p:spTgt spid="4"/>
                                            </p:tgtEl>
                                            <p:attrNameLst>
                                              <p:attrName>ppt_w</p:attrName>
                                            </p:attrNameLst>
                                          </p:cBhvr>
                                          <p:tavLst>
                                            <p:tav tm="0">
                                              <p:val>
                                                <p:fltVal val="0"/>
                                              </p:val>
                                            </p:tav>
                                            <p:tav tm="100000">
                                              <p:val>
                                                <p:strVal val="#ppt_w"/>
                                              </p:val>
                                            </p:tav>
                                          </p:tavLst>
                                        </p:anim>
                                        <p:anim calcmode="lin" valueType="num">
                                          <p:cBhvr>
                                            <p:cTn id="18" dur="1500" fill="hold"/>
                                            <p:tgtEl>
                                              <p:spTgt spid="4"/>
                                            </p:tgtEl>
                                            <p:attrNameLst>
                                              <p:attrName>ppt_h</p:attrName>
                                            </p:attrNameLst>
                                          </p:cBhvr>
                                          <p:tavLst>
                                            <p:tav tm="0">
                                              <p:val>
                                                <p:fltVal val="0"/>
                                              </p:val>
                                            </p:tav>
                                            <p:tav tm="100000">
                                              <p:val>
                                                <p:strVal val="#ppt_h"/>
                                              </p:val>
                                            </p:tav>
                                          </p:tavLst>
                                        </p:anim>
                                        <p:anim calcmode="lin" valueType="num">
                                          <p:cBhvr>
                                            <p:cTn id="19" dur="1500" fill="hold"/>
                                            <p:tgtEl>
                                              <p:spTgt spid="4"/>
                                            </p:tgtEl>
                                            <p:attrNameLst>
                                              <p:attrName>style.rotation</p:attrName>
                                            </p:attrNameLst>
                                          </p:cBhvr>
                                          <p:tavLst>
                                            <p:tav tm="0">
                                              <p:val>
                                                <p:fltVal val="90"/>
                                              </p:val>
                                            </p:tav>
                                            <p:tav tm="100000">
                                              <p:val>
                                                <p:fltVal val="0"/>
                                              </p:val>
                                            </p:tav>
                                          </p:tavLst>
                                        </p:anim>
                                        <p:animEffect transition="in" filter="fade">
                                          <p:cBhvr>
                                            <p:cTn id="20" dur="1500"/>
                                            <p:tgtEl>
                                              <p:spTgt spid="4"/>
                                            </p:tgtEl>
                                          </p:cBhvr>
                                        </p:animEffect>
                                      </p:childTnLst>
                                    </p:cTn>
                                  </p:par>
                                </p:childTnLst>
                              </p:cTn>
                            </p:par>
                            <p:par>
                              <p:cTn id="21" fill="hold">
                                <p:stCondLst>
                                  <p:cond delay="45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500" fill="hold"/>
                                            <p:tgtEl>
                                              <p:spTgt spid="6"/>
                                            </p:tgtEl>
                                            <p:attrNameLst>
                                              <p:attrName>ppt_x</p:attrName>
                                            </p:attrNameLst>
                                          </p:cBhvr>
                                          <p:tavLst>
                                            <p:tav tm="0">
                                              <p:val>
                                                <p:strVal val="1+#ppt_w/2"/>
                                              </p:val>
                                            </p:tav>
                                            <p:tav tm="100000">
                                              <p:val>
                                                <p:strVal val="#ppt_x"/>
                                              </p:val>
                                            </p:tav>
                                          </p:tavLst>
                                        </p:anim>
                                        <p:anim calcmode="lin" valueType="num">
                                          <p:cBhvr additive="base">
                                            <p:cTn id="25" dur="1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6000"/>
                                </p:stCondLst>
                                <p:childTnLst>
                                  <p:par>
                                    <p:cTn id="27" presetID="42"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500"/>
                                            <p:tgtEl>
                                              <p:spTgt spid="7"/>
                                            </p:tgtEl>
                                          </p:cBhvr>
                                        </p:animEffect>
                                        <p:anim calcmode="lin" valueType="num">
                                          <p:cBhvr>
                                            <p:cTn id="30" dur="1500" fill="hold"/>
                                            <p:tgtEl>
                                              <p:spTgt spid="7"/>
                                            </p:tgtEl>
                                            <p:attrNameLst>
                                              <p:attrName>ppt_x</p:attrName>
                                            </p:attrNameLst>
                                          </p:cBhvr>
                                          <p:tavLst>
                                            <p:tav tm="0">
                                              <p:val>
                                                <p:strVal val="#ppt_x"/>
                                              </p:val>
                                            </p:tav>
                                            <p:tav tm="100000">
                                              <p:val>
                                                <p:strVal val="#ppt_x"/>
                                              </p:val>
                                            </p:tav>
                                          </p:tavLst>
                                        </p:anim>
                                        <p:anim calcmode="lin" valueType="num">
                                          <p:cBhvr>
                                            <p:cTn id="31" dur="1500" fill="hold"/>
                                            <p:tgtEl>
                                              <p:spTgt spid="7"/>
                                            </p:tgtEl>
                                            <p:attrNameLst>
                                              <p:attrName>ppt_y</p:attrName>
                                            </p:attrNameLst>
                                          </p:cBhvr>
                                          <p:tavLst>
                                            <p:tav tm="0">
                                              <p:val>
                                                <p:strVal val="#ppt_y+.1"/>
                                              </p:val>
                                            </p:tav>
                                            <p:tav tm="100000">
                                              <p:val>
                                                <p:strVal val="#ppt_y"/>
                                              </p:val>
                                            </p:tav>
                                          </p:tavLst>
                                        </p:anim>
                                      </p:childTnLst>
                                    </p:cTn>
                                  </p:par>
                                </p:childTnLst>
                              </p:cTn>
                            </p:par>
                            <p:par>
                              <p:cTn id="32" fill="hold">
                                <p:stCondLst>
                                  <p:cond delay="7500"/>
                                </p:stCondLst>
                                <p:childTnLst>
                                  <p:par>
                                    <p:cTn id="33" presetID="42"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500"/>
                                            <p:tgtEl>
                                              <p:spTgt spid="10"/>
                                            </p:tgtEl>
                                          </p:cBhvr>
                                        </p:animEffect>
                                        <p:anim calcmode="lin" valueType="num">
                                          <p:cBhvr>
                                            <p:cTn id="36" dur="1500" fill="hold"/>
                                            <p:tgtEl>
                                              <p:spTgt spid="10"/>
                                            </p:tgtEl>
                                            <p:attrNameLst>
                                              <p:attrName>ppt_x</p:attrName>
                                            </p:attrNameLst>
                                          </p:cBhvr>
                                          <p:tavLst>
                                            <p:tav tm="0">
                                              <p:val>
                                                <p:strVal val="#ppt_x"/>
                                              </p:val>
                                            </p:tav>
                                            <p:tav tm="100000">
                                              <p:val>
                                                <p:strVal val="#ppt_x"/>
                                              </p:val>
                                            </p:tav>
                                          </p:tavLst>
                                        </p:anim>
                                        <p:anim calcmode="lin" valueType="num">
                                          <p:cBhvr>
                                            <p:cTn id="37" dur="1500" fill="hold"/>
                                            <p:tgtEl>
                                              <p:spTgt spid="10"/>
                                            </p:tgtEl>
                                            <p:attrNameLst>
                                              <p:attrName>ppt_y</p:attrName>
                                            </p:attrNameLst>
                                          </p:cBhvr>
                                          <p:tavLst>
                                            <p:tav tm="0">
                                              <p:val>
                                                <p:strVal val="#ppt_y+.1"/>
                                              </p:val>
                                            </p:tav>
                                            <p:tav tm="100000">
                                              <p:val>
                                                <p:strVal val="#ppt_y"/>
                                              </p:val>
                                            </p:tav>
                                          </p:tavLst>
                                        </p:anim>
                                      </p:childTnLst>
                                    </p:cTn>
                                  </p:par>
                                </p:childTnLst>
                              </p:cTn>
                            </p:par>
                            <p:par>
                              <p:cTn id="38" fill="hold">
                                <p:stCondLst>
                                  <p:cond delay="9000"/>
                                </p:stCondLst>
                                <p:childTnLst>
                                  <p:par>
                                    <p:cTn id="39" presetID="42"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500"/>
                                            <p:tgtEl>
                                              <p:spTgt spid="13"/>
                                            </p:tgtEl>
                                          </p:cBhvr>
                                        </p:animEffect>
                                        <p:anim calcmode="lin" valueType="num">
                                          <p:cBhvr>
                                            <p:cTn id="42" dur="1500" fill="hold"/>
                                            <p:tgtEl>
                                              <p:spTgt spid="13"/>
                                            </p:tgtEl>
                                            <p:attrNameLst>
                                              <p:attrName>ppt_x</p:attrName>
                                            </p:attrNameLst>
                                          </p:cBhvr>
                                          <p:tavLst>
                                            <p:tav tm="0">
                                              <p:val>
                                                <p:strVal val="#ppt_x"/>
                                              </p:val>
                                            </p:tav>
                                            <p:tav tm="100000">
                                              <p:val>
                                                <p:strVal val="#ppt_x"/>
                                              </p:val>
                                            </p:tav>
                                          </p:tavLst>
                                        </p:anim>
                                        <p:anim calcmode="lin" valueType="num">
                                          <p:cBhvr>
                                            <p:cTn id="43" dur="1500" fill="hold"/>
                                            <p:tgtEl>
                                              <p:spTgt spid="13"/>
                                            </p:tgtEl>
                                            <p:attrNameLst>
                                              <p:attrName>ppt_y</p:attrName>
                                            </p:attrNameLst>
                                          </p:cBhvr>
                                          <p:tavLst>
                                            <p:tav tm="0">
                                              <p:val>
                                                <p:strVal val="#ppt_y+.1"/>
                                              </p:val>
                                            </p:tav>
                                            <p:tav tm="100000">
                                              <p:val>
                                                <p:strVal val="#ppt_y"/>
                                              </p:val>
                                            </p:tav>
                                          </p:tavLst>
                                        </p:anim>
                                      </p:childTnLst>
                                    </p:cTn>
                                  </p:par>
                                </p:childTnLst>
                              </p:cTn>
                            </p:par>
                            <p:par>
                              <p:cTn id="44" fill="hold">
                                <p:stCondLst>
                                  <p:cond delay="10500"/>
                                </p:stCondLst>
                                <p:childTnLst>
                                  <p:par>
                                    <p:cTn id="45" presetID="42" presetClass="entr" presetSubtype="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500"/>
                                            <p:tgtEl>
                                              <p:spTgt spid="16"/>
                                            </p:tgtEl>
                                          </p:cBhvr>
                                        </p:animEffect>
                                        <p:anim calcmode="lin" valueType="num">
                                          <p:cBhvr>
                                            <p:cTn id="48" dur="1500" fill="hold"/>
                                            <p:tgtEl>
                                              <p:spTgt spid="16"/>
                                            </p:tgtEl>
                                            <p:attrNameLst>
                                              <p:attrName>ppt_x</p:attrName>
                                            </p:attrNameLst>
                                          </p:cBhvr>
                                          <p:tavLst>
                                            <p:tav tm="0">
                                              <p:val>
                                                <p:strVal val="#ppt_x"/>
                                              </p:val>
                                            </p:tav>
                                            <p:tav tm="100000">
                                              <p:val>
                                                <p:strVal val="#ppt_x"/>
                                              </p:val>
                                            </p:tav>
                                          </p:tavLst>
                                        </p:anim>
                                        <p:anim calcmode="lin" valueType="num">
                                          <p:cBhvr>
                                            <p:cTn id="49" dur="1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415873" cy="422047"/>
          </a:xfrm>
        </p:spPr>
        <p:txBody>
          <a:bodyPr/>
          <a:lstStyle/>
          <a:p>
            <a:r>
              <a:rPr lang="zh-CN" altLang="en-US" dirty="0"/>
              <a:t>组织领导：</a:t>
            </a:r>
            <a:r>
              <a:rPr lang="zh-CN" altLang="en-US" dirty="0">
                <a:solidFill>
                  <a:srgbClr val="C00000"/>
                </a:solidFill>
              </a:rPr>
              <a:t>发挥媒体作用</a:t>
            </a:r>
          </a:p>
          <a:p>
            <a:endParaRPr lang="zh-CN" altLang="en-US" dirty="0"/>
          </a:p>
        </p:txBody>
      </p:sp>
      <p:sp>
        <p:nvSpPr>
          <p:cNvPr id="3" name="矩形 2"/>
          <p:cNvSpPr/>
          <p:nvPr/>
        </p:nvSpPr>
        <p:spPr>
          <a:xfrm>
            <a:off x="7714226" y="1550357"/>
            <a:ext cx="2688207" cy="709877"/>
          </a:xfrm>
          <a:prstGeom prst="rect">
            <a:avLst/>
          </a:prstGeom>
          <a:solidFill>
            <a:srgbClr val="40404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三个方面</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530037" y="1550357"/>
            <a:ext cx="6184192" cy="7098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2">
                    <a:lumMod val="20000"/>
                    <a:lumOff val="80000"/>
                  </a:schemeClr>
                </a:solidFill>
                <a:latin typeface="微软雅黑" panose="020B0503020204020204" pitchFamily="34" charset="-122"/>
                <a:ea typeface="微软雅黑" panose="020B0503020204020204" pitchFamily="34" charset="-122"/>
              </a:rPr>
              <a:t>发挥媒体作用</a:t>
            </a:r>
            <a:endParaRPr lang="zh-CN" altLang="en-US" sz="2400" b="1"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1530038" y="2580892"/>
            <a:ext cx="8872396" cy="28444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endParaRPr>
          </a:p>
        </p:txBody>
      </p:sp>
      <p:grpSp>
        <p:nvGrpSpPr>
          <p:cNvPr id="6" name="组合 5"/>
          <p:cNvGrpSpPr/>
          <p:nvPr/>
        </p:nvGrpSpPr>
        <p:grpSpPr>
          <a:xfrm>
            <a:off x="1818627" y="2792740"/>
            <a:ext cx="8583805" cy="923330"/>
            <a:chOff x="3535474" y="2230760"/>
            <a:chExt cx="5659041" cy="608723"/>
          </a:xfrm>
        </p:grpSpPr>
        <p:sp>
          <p:nvSpPr>
            <p:cNvPr id="7" name="矩形 6"/>
            <p:cNvSpPr/>
            <p:nvPr/>
          </p:nvSpPr>
          <p:spPr>
            <a:xfrm>
              <a:off x="3806268" y="2230760"/>
              <a:ext cx="5388247" cy="60872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针对党员多样化学习需求，充分利用共产党员网、手机报、电视栏目、微信易信和远程教育平台等，开发制作形象直观、丰富多样的学习资源，及时推送学习内容。</a:t>
              </a:r>
            </a:p>
          </p:txBody>
        </p:sp>
        <p:sp>
          <p:nvSpPr>
            <p:cNvPr id="8" name="矩形 7"/>
            <p:cNvSpPr/>
            <p:nvPr/>
          </p:nvSpPr>
          <p:spPr>
            <a:xfrm>
              <a:off x="3535474" y="2299735"/>
              <a:ext cx="144016"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9" name="组合 8"/>
          <p:cNvGrpSpPr/>
          <p:nvPr/>
        </p:nvGrpSpPr>
        <p:grpSpPr>
          <a:xfrm>
            <a:off x="1802167" y="3868154"/>
            <a:ext cx="8142128" cy="369332"/>
            <a:chOff x="3524629" y="2828020"/>
            <a:chExt cx="5367851" cy="243489"/>
          </a:xfrm>
        </p:grpSpPr>
        <p:sp>
          <p:nvSpPr>
            <p:cNvPr id="10" name="矩形 9"/>
            <p:cNvSpPr/>
            <p:nvPr/>
          </p:nvSpPr>
          <p:spPr>
            <a:xfrm>
              <a:off x="3806268" y="2828020"/>
              <a:ext cx="5086212" cy="24348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引导党员利用网络自主学习、互动交流，扩大学习教育覆盖面。</a:t>
              </a:r>
            </a:p>
          </p:txBody>
        </p:sp>
        <p:sp>
          <p:nvSpPr>
            <p:cNvPr id="11" name="矩形 10"/>
            <p:cNvSpPr/>
            <p:nvPr/>
          </p:nvSpPr>
          <p:spPr>
            <a:xfrm>
              <a:off x="3524629" y="2883532"/>
              <a:ext cx="144016"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12" name="组合 11"/>
          <p:cNvGrpSpPr/>
          <p:nvPr/>
        </p:nvGrpSpPr>
        <p:grpSpPr>
          <a:xfrm>
            <a:off x="1797455" y="4541067"/>
            <a:ext cx="8604976" cy="646331"/>
            <a:chOff x="3524629" y="3425279"/>
            <a:chExt cx="5672998" cy="426106"/>
          </a:xfrm>
        </p:grpSpPr>
        <p:sp>
          <p:nvSpPr>
            <p:cNvPr id="13" name="矩形 12"/>
            <p:cNvSpPr/>
            <p:nvPr/>
          </p:nvSpPr>
          <p:spPr>
            <a:xfrm>
              <a:off x="3806268" y="3425279"/>
              <a:ext cx="5391359" cy="426106"/>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注重运用各类媒体，宣传“两学一做”学习教育的做法和成效，加强舆论引导，营造良好氛围。</a:t>
              </a:r>
            </a:p>
          </p:txBody>
        </p:sp>
        <p:sp>
          <p:nvSpPr>
            <p:cNvPr id="14" name="矩形 13"/>
            <p:cNvSpPr/>
            <p:nvPr/>
          </p:nvSpPr>
          <p:spPr>
            <a:xfrm>
              <a:off x="3524629" y="3475497"/>
              <a:ext cx="144016" cy="144000"/>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anim calcmode="lin" valueType="num">
                                          <p:cBhvr>
                                            <p:cTn id="8" dur="1500" fill="hold"/>
                                            <p:tgtEl>
                                              <p:spTgt spid="4"/>
                                            </p:tgtEl>
                                            <p:attrNameLst>
                                              <p:attrName>ppt_x</p:attrName>
                                            </p:attrNameLst>
                                          </p:cBhvr>
                                          <p:tavLst>
                                            <p:tav tm="0">
                                              <p:val>
                                                <p:strVal val="#ppt_x"/>
                                              </p:val>
                                            </p:tav>
                                            <p:tav tm="100000">
                                              <p:val>
                                                <p:strVal val="#ppt_x"/>
                                              </p:val>
                                            </p:tav>
                                          </p:tavLst>
                                        </p:anim>
                                        <p:anim calcmode="lin" valueType="num">
                                          <p:cBhvr>
                                            <p:cTn id="9" dur="1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3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500" fill="hold"/>
                                            <p:tgtEl>
                                              <p:spTgt spid="3"/>
                                            </p:tgtEl>
                                            <p:attrNameLst>
                                              <p:attrName>ppt_w</p:attrName>
                                            </p:attrNameLst>
                                          </p:cBhvr>
                                          <p:tavLst>
                                            <p:tav tm="0">
                                              <p:val>
                                                <p:fltVal val="0"/>
                                              </p:val>
                                            </p:tav>
                                            <p:tav tm="100000">
                                              <p:val>
                                                <p:strVal val="#ppt_w"/>
                                              </p:val>
                                            </p:tav>
                                          </p:tavLst>
                                        </p:anim>
                                        <p:anim calcmode="lin" valueType="num">
                                          <p:cBhvr>
                                            <p:cTn id="14" dur="1500" fill="hold"/>
                                            <p:tgtEl>
                                              <p:spTgt spid="3"/>
                                            </p:tgtEl>
                                            <p:attrNameLst>
                                              <p:attrName>ppt_h</p:attrName>
                                            </p:attrNameLst>
                                          </p:cBhvr>
                                          <p:tavLst>
                                            <p:tav tm="0">
                                              <p:val>
                                                <p:fltVal val="0"/>
                                              </p:val>
                                            </p:tav>
                                            <p:tav tm="100000">
                                              <p:val>
                                                <p:strVal val="#ppt_h"/>
                                              </p:val>
                                            </p:tav>
                                          </p:tavLst>
                                        </p:anim>
                                        <p:anim calcmode="lin" valueType="num">
                                          <p:cBhvr>
                                            <p:cTn id="15" dur="1500" fill="hold"/>
                                            <p:tgtEl>
                                              <p:spTgt spid="3"/>
                                            </p:tgtEl>
                                            <p:attrNameLst>
                                              <p:attrName>style.rotation</p:attrName>
                                            </p:attrNameLst>
                                          </p:cBhvr>
                                          <p:tavLst>
                                            <p:tav tm="0">
                                              <p:val>
                                                <p:fltVal val="90"/>
                                              </p:val>
                                            </p:tav>
                                            <p:tav tm="100000">
                                              <p:val>
                                                <p:fltVal val="0"/>
                                              </p:val>
                                            </p:tav>
                                          </p:tavLst>
                                        </p:anim>
                                        <p:animEffect transition="in" filter="fade">
                                          <p:cBhvr>
                                            <p:cTn id="16" dur="1500"/>
                                            <p:tgtEl>
                                              <p:spTgt spid="3"/>
                                            </p:tgtEl>
                                          </p:cBhvr>
                                        </p:animEffect>
                                      </p:childTnLst>
                                    </p:cTn>
                                  </p:par>
                                </p:childTnLst>
                              </p:cTn>
                            </p:par>
                            <p:par>
                              <p:cTn id="17" fill="hold">
                                <p:stCondLst>
                                  <p:cond delay="3000"/>
                                </p:stCondLst>
                                <p:childTnLst>
                                  <p:par>
                                    <p:cTn id="18" presetID="2" presetClass="entr" presetSubtype="8" fill="hold" grpId="0" nodeType="afterEffect" p14:presetBounceEnd="33000">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14:bounceEnd="33000">
                                          <p:cBhvr additive="base">
                                            <p:cTn id="20" dur="1500" fill="hold"/>
                                            <p:tgtEl>
                                              <p:spTgt spid="5"/>
                                            </p:tgtEl>
                                            <p:attrNameLst>
                                              <p:attrName>ppt_x</p:attrName>
                                            </p:attrNameLst>
                                          </p:cBhvr>
                                          <p:tavLst>
                                            <p:tav tm="0">
                                              <p:val>
                                                <p:strVal val="0-#ppt_w/2"/>
                                              </p:val>
                                            </p:tav>
                                            <p:tav tm="100000">
                                              <p:val>
                                                <p:strVal val="#ppt_x"/>
                                              </p:val>
                                            </p:tav>
                                          </p:tavLst>
                                        </p:anim>
                                        <p:anim calcmode="lin" valueType="num" p14:bounceEnd="33000">
                                          <p:cBhvr additive="base">
                                            <p:cTn id="21" dur="150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4500"/>
                                </p:stCondLst>
                                <p:childTnLst>
                                  <p:par>
                                    <p:cTn id="23" presetID="6"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par>
                              <p:cTn id="26" fill="hold">
                                <p:stCondLst>
                                  <p:cond delay="6500"/>
                                </p:stCondLst>
                                <p:childTnLst>
                                  <p:par>
                                    <p:cTn id="27" presetID="42"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500"/>
                                            <p:tgtEl>
                                              <p:spTgt spid="9"/>
                                            </p:tgtEl>
                                          </p:cBhvr>
                                        </p:animEffect>
                                        <p:anim calcmode="lin" valueType="num">
                                          <p:cBhvr>
                                            <p:cTn id="30" dur="1500" fill="hold"/>
                                            <p:tgtEl>
                                              <p:spTgt spid="9"/>
                                            </p:tgtEl>
                                            <p:attrNameLst>
                                              <p:attrName>ppt_x</p:attrName>
                                            </p:attrNameLst>
                                          </p:cBhvr>
                                          <p:tavLst>
                                            <p:tav tm="0">
                                              <p:val>
                                                <p:strVal val="#ppt_x"/>
                                              </p:val>
                                            </p:tav>
                                            <p:tav tm="100000">
                                              <p:val>
                                                <p:strVal val="#ppt_x"/>
                                              </p:val>
                                            </p:tav>
                                          </p:tavLst>
                                        </p:anim>
                                        <p:anim calcmode="lin" valueType="num">
                                          <p:cBhvr>
                                            <p:cTn id="31" dur="15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8000"/>
                                </p:stCondLst>
                                <p:childTnLst>
                                  <p:par>
                                    <p:cTn id="33" presetID="42"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500"/>
                                            <p:tgtEl>
                                              <p:spTgt spid="12"/>
                                            </p:tgtEl>
                                          </p:cBhvr>
                                        </p:animEffect>
                                        <p:anim calcmode="lin" valueType="num">
                                          <p:cBhvr>
                                            <p:cTn id="36" dur="1500" fill="hold"/>
                                            <p:tgtEl>
                                              <p:spTgt spid="12"/>
                                            </p:tgtEl>
                                            <p:attrNameLst>
                                              <p:attrName>ppt_x</p:attrName>
                                            </p:attrNameLst>
                                          </p:cBhvr>
                                          <p:tavLst>
                                            <p:tav tm="0">
                                              <p:val>
                                                <p:strVal val="#ppt_x"/>
                                              </p:val>
                                            </p:tav>
                                            <p:tav tm="100000">
                                              <p:val>
                                                <p:strVal val="#ppt_x"/>
                                              </p:val>
                                            </p:tav>
                                          </p:tavLst>
                                        </p:anim>
                                        <p:anim calcmode="lin" valueType="num">
                                          <p:cBhvr>
                                            <p:cTn id="37" dur="1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anim calcmode="lin" valueType="num">
                                          <p:cBhvr>
                                            <p:cTn id="8" dur="1500" fill="hold"/>
                                            <p:tgtEl>
                                              <p:spTgt spid="4"/>
                                            </p:tgtEl>
                                            <p:attrNameLst>
                                              <p:attrName>ppt_x</p:attrName>
                                            </p:attrNameLst>
                                          </p:cBhvr>
                                          <p:tavLst>
                                            <p:tav tm="0">
                                              <p:val>
                                                <p:strVal val="#ppt_x"/>
                                              </p:val>
                                            </p:tav>
                                            <p:tav tm="100000">
                                              <p:val>
                                                <p:strVal val="#ppt_x"/>
                                              </p:val>
                                            </p:tav>
                                          </p:tavLst>
                                        </p:anim>
                                        <p:anim calcmode="lin" valueType="num">
                                          <p:cBhvr>
                                            <p:cTn id="9" dur="1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3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500" fill="hold"/>
                                            <p:tgtEl>
                                              <p:spTgt spid="3"/>
                                            </p:tgtEl>
                                            <p:attrNameLst>
                                              <p:attrName>ppt_w</p:attrName>
                                            </p:attrNameLst>
                                          </p:cBhvr>
                                          <p:tavLst>
                                            <p:tav tm="0">
                                              <p:val>
                                                <p:fltVal val="0"/>
                                              </p:val>
                                            </p:tav>
                                            <p:tav tm="100000">
                                              <p:val>
                                                <p:strVal val="#ppt_w"/>
                                              </p:val>
                                            </p:tav>
                                          </p:tavLst>
                                        </p:anim>
                                        <p:anim calcmode="lin" valueType="num">
                                          <p:cBhvr>
                                            <p:cTn id="14" dur="1500" fill="hold"/>
                                            <p:tgtEl>
                                              <p:spTgt spid="3"/>
                                            </p:tgtEl>
                                            <p:attrNameLst>
                                              <p:attrName>ppt_h</p:attrName>
                                            </p:attrNameLst>
                                          </p:cBhvr>
                                          <p:tavLst>
                                            <p:tav tm="0">
                                              <p:val>
                                                <p:fltVal val="0"/>
                                              </p:val>
                                            </p:tav>
                                            <p:tav tm="100000">
                                              <p:val>
                                                <p:strVal val="#ppt_h"/>
                                              </p:val>
                                            </p:tav>
                                          </p:tavLst>
                                        </p:anim>
                                        <p:anim calcmode="lin" valueType="num">
                                          <p:cBhvr>
                                            <p:cTn id="15" dur="1500" fill="hold"/>
                                            <p:tgtEl>
                                              <p:spTgt spid="3"/>
                                            </p:tgtEl>
                                            <p:attrNameLst>
                                              <p:attrName>style.rotation</p:attrName>
                                            </p:attrNameLst>
                                          </p:cBhvr>
                                          <p:tavLst>
                                            <p:tav tm="0">
                                              <p:val>
                                                <p:fltVal val="90"/>
                                              </p:val>
                                            </p:tav>
                                            <p:tav tm="100000">
                                              <p:val>
                                                <p:fltVal val="0"/>
                                              </p:val>
                                            </p:tav>
                                          </p:tavLst>
                                        </p:anim>
                                        <p:animEffect transition="in" filter="fade">
                                          <p:cBhvr>
                                            <p:cTn id="16" dur="1500"/>
                                            <p:tgtEl>
                                              <p:spTgt spid="3"/>
                                            </p:tgtEl>
                                          </p:cBhvr>
                                        </p:animEffect>
                                      </p:childTnLst>
                                    </p:cTn>
                                  </p:par>
                                </p:childTnLst>
                              </p:cTn>
                            </p:par>
                            <p:par>
                              <p:cTn id="17" fill="hold">
                                <p:stCondLst>
                                  <p:cond delay="3000"/>
                                </p:stCondLst>
                                <p:childTnLst>
                                  <p:par>
                                    <p:cTn id="18" presetID="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500" fill="hold"/>
                                            <p:tgtEl>
                                              <p:spTgt spid="5"/>
                                            </p:tgtEl>
                                            <p:attrNameLst>
                                              <p:attrName>ppt_x</p:attrName>
                                            </p:attrNameLst>
                                          </p:cBhvr>
                                          <p:tavLst>
                                            <p:tav tm="0">
                                              <p:val>
                                                <p:strVal val="0-#ppt_w/2"/>
                                              </p:val>
                                            </p:tav>
                                            <p:tav tm="100000">
                                              <p:val>
                                                <p:strVal val="#ppt_x"/>
                                              </p:val>
                                            </p:tav>
                                          </p:tavLst>
                                        </p:anim>
                                        <p:anim calcmode="lin" valueType="num">
                                          <p:cBhvr additive="base">
                                            <p:cTn id="21" dur="150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4500"/>
                                </p:stCondLst>
                                <p:childTnLst>
                                  <p:par>
                                    <p:cTn id="23" presetID="6"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par>
                              <p:cTn id="26" fill="hold">
                                <p:stCondLst>
                                  <p:cond delay="6500"/>
                                </p:stCondLst>
                                <p:childTnLst>
                                  <p:par>
                                    <p:cTn id="27" presetID="42"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500"/>
                                            <p:tgtEl>
                                              <p:spTgt spid="9"/>
                                            </p:tgtEl>
                                          </p:cBhvr>
                                        </p:animEffect>
                                        <p:anim calcmode="lin" valueType="num">
                                          <p:cBhvr>
                                            <p:cTn id="30" dur="1500" fill="hold"/>
                                            <p:tgtEl>
                                              <p:spTgt spid="9"/>
                                            </p:tgtEl>
                                            <p:attrNameLst>
                                              <p:attrName>ppt_x</p:attrName>
                                            </p:attrNameLst>
                                          </p:cBhvr>
                                          <p:tavLst>
                                            <p:tav tm="0">
                                              <p:val>
                                                <p:strVal val="#ppt_x"/>
                                              </p:val>
                                            </p:tav>
                                            <p:tav tm="100000">
                                              <p:val>
                                                <p:strVal val="#ppt_x"/>
                                              </p:val>
                                            </p:tav>
                                          </p:tavLst>
                                        </p:anim>
                                        <p:anim calcmode="lin" valueType="num">
                                          <p:cBhvr>
                                            <p:cTn id="31" dur="15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8000"/>
                                </p:stCondLst>
                                <p:childTnLst>
                                  <p:par>
                                    <p:cTn id="33" presetID="42"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500"/>
                                            <p:tgtEl>
                                              <p:spTgt spid="12"/>
                                            </p:tgtEl>
                                          </p:cBhvr>
                                        </p:animEffect>
                                        <p:anim calcmode="lin" valueType="num">
                                          <p:cBhvr>
                                            <p:cTn id="36" dur="1500" fill="hold"/>
                                            <p:tgtEl>
                                              <p:spTgt spid="12"/>
                                            </p:tgtEl>
                                            <p:attrNameLst>
                                              <p:attrName>ppt_x</p:attrName>
                                            </p:attrNameLst>
                                          </p:cBhvr>
                                          <p:tavLst>
                                            <p:tav tm="0">
                                              <p:val>
                                                <p:strVal val="#ppt_x"/>
                                              </p:val>
                                            </p:tav>
                                            <p:tav tm="100000">
                                              <p:val>
                                                <p:strVal val="#ppt_x"/>
                                              </p:val>
                                            </p:tav>
                                          </p:tavLst>
                                        </p:anim>
                                        <p:anim calcmode="lin" valueType="num">
                                          <p:cBhvr>
                                            <p:cTn id="37" dur="1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 y="4021703"/>
            <a:ext cx="6155703" cy="2836299"/>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02871" y="272283"/>
            <a:ext cx="1850136" cy="1721654"/>
          </a:xfrm>
          <a:prstGeom prst="rect">
            <a:avLst/>
          </a:prstGeom>
        </p:spPr>
      </p:pic>
      <p:cxnSp>
        <p:nvCxnSpPr>
          <p:cNvPr id="8" name="直接连接符 7"/>
          <p:cNvCxnSpPr/>
          <p:nvPr/>
        </p:nvCxnSpPr>
        <p:spPr>
          <a:xfrm>
            <a:off x="2699923" y="1607334"/>
            <a:ext cx="6640620" cy="0"/>
          </a:xfrm>
          <a:prstGeom prst="line">
            <a:avLst/>
          </a:prstGeom>
          <a:ln w="15875">
            <a:solidFill>
              <a:srgbClr val="C8020B"/>
            </a:solidFill>
            <a:headEnd type="oval"/>
          </a:ln>
        </p:spPr>
        <p:style>
          <a:lnRef idx="1">
            <a:schemeClr val="accent1"/>
          </a:lnRef>
          <a:fillRef idx="0">
            <a:schemeClr val="accent1"/>
          </a:fillRef>
          <a:effectRef idx="0">
            <a:schemeClr val="accent1"/>
          </a:effectRef>
          <a:fontRef idx="minor">
            <a:schemeClr val="tx1"/>
          </a:fontRef>
        </p:style>
      </p:cxnSp>
      <p:sp>
        <p:nvSpPr>
          <p:cNvPr id="9" name="TextBox 29"/>
          <p:cNvSpPr txBox="1"/>
          <p:nvPr/>
        </p:nvSpPr>
        <p:spPr>
          <a:xfrm>
            <a:off x="4540410" y="878545"/>
            <a:ext cx="2389372" cy="584775"/>
          </a:xfrm>
          <a:prstGeom prst="rect">
            <a:avLst/>
          </a:prstGeom>
          <a:noFill/>
        </p:spPr>
        <p:txBody>
          <a:bodyPr wrap="none" rtlCol="0">
            <a:spAutoFit/>
          </a:bodyPr>
          <a:lstStyle/>
          <a:p>
            <a:r>
              <a:rPr lang="en-US" altLang="zh-CN" sz="3200" dirty="0" smtClean="0">
                <a:solidFill>
                  <a:srgbClr val="C00000"/>
                </a:solidFill>
                <a:latin typeface="微软雅黑" panose="020B0503020204020204" pitchFamily="34" charset="-122"/>
                <a:ea typeface="微软雅黑" panose="020B0503020204020204" pitchFamily="34" charset="-122"/>
              </a:rPr>
              <a:t>CONTENTS</a:t>
            </a:r>
            <a:endParaRPr lang="zh-CN" altLang="en-US" sz="3200" dirty="0">
              <a:solidFill>
                <a:srgbClr val="C00000"/>
              </a:solidFill>
              <a:latin typeface="微软雅黑" panose="020B0503020204020204" pitchFamily="34" charset="-122"/>
              <a:ea typeface="微软雅黑" panose="020B0503020204020204" pitchFamily="34" charset="-122"/>
            </a:endParaRPr>
          </a:p>
        </p:txBody>
      </p:sp>
      <p:grpSp>
        <p:nvGrpSpPr>
          <p:cNvPr id="15" name="组合 15"/>
          <p:cNvGrpSpPr/>
          <p:nvPr/>
        </p:nvGrpSpPr>
        <p:grpSpPr bwMode="auto">
          <a:xfrm>
            <a:off x="5303581" y="1852228"/>
            <a:ext cx="3482250" cy="501901"/>
            <a:chOff x="4247965" y="2226784"/>
            <a:chExt cx="4016187" cy="579178"/>
          </a:xfrm>
        </p:grpSpPr>
        <p:sp>
          <p:nvSpPr>
            <p:cNvPr id="16" name="TextBox 124"/>
            <p:cNvSpPr txBox="1"/>
            <p:nvPr/>
          </p:nvSpPr>
          <p:spPr>
            <a:xfrm>
              <a:off x="4856456" y="2273215"/>
              <a:ext cx="3407696" cy="532747"/>
            </a:xfrm>
            <a:prstGeom prst="rect">
              <a:avLst/>
            </a:prstGeom>
            <a:noFill/>
          </p:spPr>
          <p:txBody>
            <a:bodyPr wrap="none">
              <a:spAutoFit/>
            </a:bodyPr>
            <a:lstStyle/>
            <a:p>
              <a:r>
                <a:rPr lang="zh-CN" altLang="en-US" sz="2400" b="1" dirty="0" smtClean="0">
                  <a:solidFill>
                    <a:srgbClr val="C00000"/>
                  </a:solidFill>
                  <a:latin typeface="微软雅黑" panose="020B0503020204020204" pitchFamily="34" charset="-122"/>
                  <a:ea typeface="微软雅黑" panose="020B0503020204020204" pitchFamily="34" charset="-122"/>
                </a:rPr>
                <a:t>学习教育的背景介绍</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圆角矩形​​ 10"/>
            <p:cNvSpPr>
              <a:spLocks noChangeArrowheads="1"/>
            </p:cNvSpPr>
            <p:nvPr/>
          </p:nvSpPr>
          <p:spPr bwMode="auto">
            <a:xfrm>
              <a:off x="4247965" y="2226784"/>
              <a:ext cx="554833" cy="554578"/>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2800" dirty="0">
                  <a:solidFill>
                    <a:schemeClr val="lt1"/>
                  </a:solidFill>
                  <a:latin typeface="Arial" panose="020B0604020202020204" pitchFamily="34" charset="0"/>
                  <a:ea typeface="微软雅黑" panose="020B0503020204020204" pitchFamily="34" charset="-122"/>
                  <a:cs typeface="Arial" panose="020B0604020202020204" pitchFamily="34" charset="0"/>
                </a:rPr>
                <a:t>1</a:t>
              </a:r>
              <a:endParaRPr lang="zh-CN" altLang="en-US" sz="28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8" name="组合 15"/>
          <p:cNvGrpSpPr/>
          <p:nvPr/>
        </p:nvGrpSpPr>
        <p:grpSpPr bwMode="auto">
          <a:xfrm>
            <a:off x="5313522" y="2637503"/>
            <a:ext cx="3482250" cy="501901"/>
            <a:chOff x="4247965" y="2226784"/>
            <a:chExt cx="4016187" cy="579178"/>
          </a:xfrm>
        </p:grpSpPr>
        <p:sp>
          <p:nvSpPr>
            <p:cNvPr id="19" name="TextBox 128"/>
            <p:cNvSpPr txBox="1"/>
            <p:nvPr/>
          </p:nvSpPr>
          <p:spPr>
            <a:xfrm>
              <a:off x="4856456" y="2273215"/>
              <a:ext cx="3407696" cy="532747"/>
            </a:xfrm>
            <a:prstGeom prst="rect">
              <a:avLst/>
            </a:prstGeom>
            <a:noFill/>
          </p:spPr>
          <p:txBody>
            <a:bodyPr wrap="none">
              <a:spAutoFit/>
            </a:bodyPr>
            <a:lstStyle>
              <a:defPPr>
                <a:defRPr lang="zh-CN"/>
              </a:defPPr>
              <a:lvl1pPr fontAlgn="auto">
                <a:spcBef>
                  <a:spcPts val="0"/>
                </a:spcBef>
                <a:spcAft>
                  <a:spcPts val="0"/>
                </a:spcAft>
                <a:defRPr sz="2000" b="1">
                  <a:solidFill>
                    <a:srgbClr val="C00000"/>
                  </a:solidFill>
                  <a:latin typeface="微软雅黑" panose="020B0503020204020204" pitchFamily="34" charset="-122"/>
                  <a:ea typeface="微软雅黑" panose="020B0503020204020204" pitchFamily="34" charset="-122"/>
                </a:defRPr>
              </a:lvl1pPr>
            </a:lstStyle>
            <a:p>
              <a:r>
                <a:rPr lang="zh-CN" altLang="en-US" sz="2400" dirty="0"/>
                <a:t>两学一做的总体要求</a:t>
              </a:r>
            </a:p>
          </p:txBody>
        </p:sp>
        <p:sp>
          <p:nvSpPr>
            <p:cNvPr id="20" name="圆角矩形​​ 10"/>
            <p:cNvSpPr>
              <a:spLocks noChangeArrowheads="1"/>
            </p:cNvSpPr>
            <p:nvPr/>
          </p:nvSpPr>
          <p:spPr bwMode="auto">
            <a:xfrm>
              <a:off x="4247965" y="2226784"/>
              <a:ext cx="554833" cy="554578"/>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28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2</a:t>
              </a:r>
              <a:endParaRPr lang="zh-CN" altLang="en-US" sz="28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1" name="组合 15"/>
          <p:cNvGrpSpPr/>
          <p:nvPr/>
        </p:nvGrpSpPr>
        <p:grpSpPr bwMode="auto">
          <a:xfrm>
            <a:off x="5319539" y="3349550"/>
            <a:ext cx="3482250" cy="501901"/>
            <a:chOff x="4247965" y="2226784"/>
            <a:chExt cx="4016187" cy="579178"/>
          </a:xfrm>
        </p:grpSpPr>
        <p:sp>
          <p:nvSpPr>
            <p:cNvPr id="22" name="TextBox 131"/>
            <p:cNvSpPr txBox="1"/>
            <p:nvPr/>
          </p:nvSpPr>
          <p:spPr>
            <a:xfrm>
              <a:off x="4856456" y="2273215"/>
              <a:ext cx="3407696" cy="532747"/>
            </a:xfrm>
            <a:prstGeom prst="rect">
              <a:avLst/>
            </a:prstGeom>
            <a:noFill/>
          </p:spPr>
          <p:txBody>
            <a:bodyPr wrap="none">
              <a:spAutoFit/>
            </a:bodyPr>
            <a:lstStyle>
              <a:defPPr>
                <a:defRPr lang="zh-CN"/>
              </a:defPPr>
              <a:lvl1pPr fontAlgn="auto">
                <a:spcBef>
                  <a:spcPts val="0"/>
                </a:spcBef>
                <a:spcAft>
                  <a:spcPts val="0"/>
                </a:spcAft>
                <a:defRPr sz="2000" b="1">
                  <a:solidFill>
                    <a:srgbClr val="C00000"/>
                  </a:solidFill>
                  <a:latin typeface="微软雅黑" panose="020B0503020204020204" pitchFamily="34" charset="-122"/>
                  <a:ea typeface="微软雅黑" panose="020B0503020204020204" pitchFamily="34" charset="-122"/>
                </a:defRPr>
              </a:lvl1pPr>
            </a:lstStyle>
            <a:p>
              <a:r>
                <a:rPr lang="zh-CN" altLang="en-US" sz="2400" dirty="0"/>
                <a:t>两学一做的主要内容</a:t>
              </a:r>
            </a:p>
          </p:txBody>
        </p:sp>
        <p:sp>
          <p:nvSpPr>
            <p:cNvPr id="23" name="圆角矩形​​ 10"/>
            <p:cNvSpPr>
              <a:spLocks noChangeArrowheads="1"/>
            </p:cNvSpPr>
            <p:nvPr/>
          </p:nvSpPr>
          <p:spPr bwMode="auto">
            <a:xfrm>
              <a:off x="4247965" y="2226784"/>
              <a:ext cx="554833" cy="554578"/>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28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3</a:t>
              </a:r>
              <a:endParaRPr lang="zh-CN" altLang="en-US" sz="28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4" name="组合 23"/>
          <p:cNvGrpSpPr/>
          <p:nvPr/>
        </p:nvGrpSpPr>
        <p:grpSpPr bwMode="auto">
          <a:xfrm>
            <a:off x="5303581" y="4052544"/>
            <a:ext cx="3482250" cy="501901"/>
            <a:chOff x="4247965" y="2226784"/>
            <a:chExt cx="4016187" cy="579178"/>
          </a:xfrm>
        </p:grpSpPr>
        <p:sp>
          <p:nvSpPr>
            <p:cNvPr id="25" name="TextBox 134"/>
            <p:cNvSpPr txBox="1"/>
            <p:nvPr/>
          </p:nvSpPr>
          <p:spPr>
            <a:xfrm>
              <a:off x="4856456" y="2273215"/>
              <a:ext cx="3407696" cy="532747"/>
            </a:xfrm>
            <a:prstGeom prst="rect">
              <a:avLst/>
            </a:prstGeom>
            <a:noFill/>
          </p:spPr>
          <p:txBody>
            <a:bodyPr wrap="none">
              <a:spAutoFit/>
            </a:bodyPr>
            <a:lstStyle>
              <a:defPPr>
                <a:defRPr lang="zh-CN"/>
              </a:defPPr>
              <a:lvl1pPr fontAlgn="auto">
                <a:spcBef>
                  <a:spcPts val="0"/>
                </a:spcBef>
                <a:spcAft>
                  <a:spcPts val="0"/>
                </a:spcAft>
                <a:defRPr sz="2000" b="1">
                  <a:solidFill>
                    <a:srgbClr val="C00000"/>
                  </a:solidFill>
                  <a:latin typeface="微软雅黑" panose="020B0503020204020204" pitchFamily="34" charset="-122"/>
                  <a:ea typeface="微软雅黑" panose="020B0503020204020204" pitchFamily="34" charset="-122"/>
                </a:defRPr>
              </a:lvl1pPr>
            </a:lstStyle>
            <a:p>
              <a:r>
                <a:rPr lang="zh-CN" altLang="en-US" sz="2400" dirty="0"/>
                <a:t>两学一做的</a:t>
              </a:r>
              <a:r>
                <a:rPr lang="zh-CN" altLang="en-US" sz="2400" dirty="0" smtClean="0"/>
                <a:t>主要</a:t>
              </a:r>
              <a:r>
                <a:rPr lang="zh-CN" altLang="en-US" sz="2400" dirty="0"/>
                <a:t>措施</a:t>
              </a:r>
            </a:p>
          </p:txBody>
        </p:sp>
        <p:sp>
          <p:nvSpPr>
            <p:cNvPr id="26" name="圆角矩形​​ 10"/>
            <p:cNvSpPr>
              <a:spLocks noChangeArrowheads="1"/>
            </p:cNvSpPr>
            <p:nvPr/>
          </p:nvSpPr>
          <p:spPr bwMode="auto">
            <a:xfrm>
              <a:off x="4247965" y="2226784"/>
              <a:ext cx="554833" cy="554578"/>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28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4</a:t>
              </a:r>
              <a:endParaRPr lang="zh-CN" altLang="en-US" sz="28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7" name="组合 15"/>
          <p:cNvGrpSpPr/>
          <p:nvPr/>
        </p:nvGrpSpPr>
        <p:grpSpPr bwMode="auto">
          <a:xfrm>
            <a:off x="5326010" y="4743273"/>
            <a:ext cx="3482250" cy="501901"/>
            <a:chOff x="4247965" y="2226784"/>
            <a:chExt cx="4016187" cy="579178"/>
          </a:xfrm>
        </p:grpSpPr>
        <p:sp>
          <p:nvSpPr>
            <p:cNvPr id="28" name="TextBox 137"/>
            <p:cNvSpPr txBox="1"/>
            <p:nvPr/>
          </p:nvSpPr>
          <p:spPr>
            <a:xfrm>
              <a:off x="4856456" y="2273215"/>
              <a:ext cx="3407696" cy="532747"/>
            </a:xfrm>
            <a:prstGeom prst="rect">
              <a:avLst/>
            </a:prstGeom>
            <a:noFill/>
          </p:spPr>
          <p:txBody>
            <a:bodyPr wrap="none">
              <a:spAutoFit/>
            </a:bodyPr>
            <a:lstStyle>
              <a:defPPr>
                <a:defRPr lang="zh-CN"/>
              </a:defPPr>
              <a:lvl1pPr fontAlgn="auto">
                <a:spcBef>
                  <a:spcPts val="0"/>
                </a:spcBef>
                <a:spcAft>
                  <a:spcPts val="0"/>
                </a:spcAft>
                <a:defRPr sz="2000" b="1">
                  <a:solidFill>
                    <a:srgbClr val="C00000"/>
                  </a:solidFill>
                  <a:latin typeface="微软雅黑" panose="020B0503020204020204" pitchFamily="34" charset="-122"/>
                  <a:ea typeface="微软雅黑" panose="020B0503020204020204" pitchFamily="34" charset="-122"/>
                </a:defRPr>
              </a:lvl1pPr>
            </a:lstStyle>
            <a:p>
              <a:r>
                <a:rPr lang="zh-CN" altLang="en-US" sz="2400" dirty="0"/>
                <a:t>两学一做的组织领导</a:t>
              </a:r>
            </a:p>
          </p:txBody>
        </p:sp>
        <p:sp>
          <p:nvSpPr>
            <p:cNvPr id="29" name="圆角矩形​​ 10"/>
            <p:cNvSpPr>
              <a:spLocks noChangeArrowheads="1"/>
            </p:cNvSpPr>
            <p:nvPr/>
          </p:nvSpPr>
          <p:spPr bwMode="auto">
            <a:xfrm>
              <a:off x="4247965" y="2226784"/>
              <a:ext cx="554833" cy="554578"/>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28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5</a:t>
              </a:r>
              <a:endParaRPr lang="zh-CN" altLang="en-US" sz="28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0" name="组合 15"/>
          <p:cNvGrpSpPr/>
          <p:nvPr/>
        </p:nvGrpSpPr>
        <p:grpSpPr bwMode="auto">
          <a:xfrm>
            <a:off x="5330641" y="5437871"/>
            <a:ext cx="5463562" cy="501901"/>
            <a:chOff x="4247965" y="2226784"/>
            <a:chExt cx="6301298" cy="579178"/>
          </a:xfrm>
        </p:grpSpPr>
        <p:sp>
          <p:nvSpPr>
            <p:cNvPr id="31" name="TextBox 137"/>
            <p:cNvSpPr txBox="1"/>
            <p:nvPr/>
          </p:nvSpPr>
          <p:spPr>
            <a:xfrm>
              <a:off x="4856457" y="2273215"/>
              <a:ext cx="5692806" cy="532747"/>
            </a:xfrm>
            <a:prstGeom prst="rect">
              <a:avLst/>
            </a:prstGeom>
            <a:noFill/>
          </p:spPr>
          <p:txBody>
            <a:bodyPr wrap="none">
              <a:spAutoFit/>
            </a:bodyPr>
            <a:lstStyle>
              <a:defPPr>
                <a:defRPr lang="zh-CN"/>
              </a:defPPr>
              <a:lvl1pPr fontAlgn="auto">
                <a:spcBef>
                  <a:spcPts val="0"/>
                </a:spcBef>
                <a:spcAft>
                  <a:spcPts val="0"/>
                </a:spcAft>
                <a:defRPr sz="2000" b="1">
                  <a:solidFill>
                    <a:srgbClr val="C00000"/>
                  </a:solidFill>
                  <a:latin typeface="微软雅黑" panose="020B0503020204020204" pitchFamily="34" charset="-122"/>
                  <a:ea typeface="微软雅黑" panose="020B0503020204020204" pitchFamily="34" charset="-122"/>
                </a:defRPr>
              </a:lvl1pPr>
            </a:lstStyle>
            <a:p>
              <a:r>
                <a:rPr lang="zh-CN" altLang="en-US" sz="2400" dirty="0"/>
                <a:t>习进平论</a:t>
              </a:r>
              <a:r>
                <a:rPr lang="en-US" altLang="zh-CN" sz="2400" dirty="0"/>
                <a:t>·</a:t>
              </a:r>
              <a:r>
                <a:rPr lang="zh-CN" altLang="en-US" sz="2400" dirty="0"/>
                <a:t>如何做一名合格共产党员</a:t>
              </a:r>
            </a:p>
          </p:txBody>
        </p:sp>
        <p:sp>
          <p:nvSpPr>
            <p:cNvPr id="32" name="圆角矩形​​ 10"/>
            <p:cNvSpPr>
              <a:spLocks noChangeArrowheads="1"/>
            </p:cNvSpPr>
            <p:nvPr/>
          </p:nvSpPr>
          <p:spPr bwMode="auto">
            <a:xfrm>
              <a:off x="4247965" y="2226784"/>
              <a:ext cx="554833" cy="554578"/>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28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6</a:t>
              </a:r>
              <a:endParaRPr lang="zh-CN" altLang="en-US" sz="28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3" name="文本框 32"/>
          <p:cNvSpPr txBox="1"/>
          <p:nvPr/>
        </p:nvSpPr>
        <p:spPr>
          <a:xfrm>
            <a:off x="2699923" y="748391"/>
            <a:ext cx="1313180"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rPr>
              <a:t>目录</a:t>
            </a:r>
            <a:endParaRPr lang="zh-CN" altLang="en-US" sz="44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4000" fill="hold" nodeType="withEffect" p14:presetBounceEnd="52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2000">
                                          <p:cBhvr additive="base">
                                            <p:cTn id="7" dur="1250" fill="hold"/>
                                            <p:tgtEl>
                                              <p:spTgt spid="6"/>
                                            </p:tgtEl>
                                            <p:attrNameLst>
                                              <p:attrName>ppt_x</p:attrName>
                                            </p:attrNameLst>
                                          </p:cBhvr>
                                          <p:tavLst>
                                            <p:tav tm="0">
                                              <p:val>
                                                <p:strVal val="#ppt_x"/>
                                              </p:val>
                                            </p:tav>
                                            <p:tav tm="100000">
                                              <p:val>
                                                <p:strVal val="#ppt_x"/>
                                              </p:val>
                                            </p:tav>
                                          </p:tavLst>
                                        </p:anim>
                                        <p:anim calcmode="lin" valueType="num" p14:bounceEnd="52000">
                                          <p:cBhvr additive="base">
                                            <p:cTn id="8" dur="1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3"/>
                                            </p:tgtEl>
                                            <p:attrNameLst>
                                              <p:attrName>ppt_y</p:attrName>
                                            </p:attrNameLst>
                                          </p:cBhvr>
                                          <p:tavLst>
                                            <p:tav tm="0">
                                              <p:val>
                                                <p:strVal val="#ppt_y"/>
                                              </p:val>
                                            </p:tav>
                                            <p:tav tm="100000">
                                              <p:val>
                                                <p:strVal val="#ppt_y"/>
                                              </p:val>
                                            </p:tav>
                                          </p:tavLst>
                                        </p:anim>
                                        <p:anim calcmode="lin" valueType="num">
                                          <p:cBhvr>
                                            <p:cTn id="2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3"/>
                                            </p:tgtEl>
                                          </p:cBhvr>
                                        </p:animEffect>
                                      </p:childTnLst>
                                    </p:cTn>
                                  </p:par>
                                </p:childTnLst>
                              </p:cTn>
                            </p:par>
                            <p:par>
                              <p:cTn id="23" fill="hold">
                                <p:stCondLst>
                                  <p:cond delay="1049"/>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1549"/>
                                </p:stCondLst>
                                <p:childTnLst>
                                  <p:par>
                                    <p:cTn id="31" presetID="2" presetClass="entr" presetSubtype="2"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par>
                              <p:cTn id="35" fill="hold">
                                <p:stCondLst>
                                  <p:cond delay="2049"/>
                                </p:stCondLst>
                                <p:childTnLst>
                                  <p:par>
                                    <p:cTn id="36" presetID="2" presetClass="entr" presetSubtype="2"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par>
                              <p:cTn id="40" fill="hold">
                                <p:stCondLst>
                                  <p:cond delay="2549"/>
                                </p:stCondLst>
                                <p:childTnLst>
                                  <p:par>
                                    <p:cTn id="41" presetID="2" presetClass="entr" presetSubtype="2"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1+#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par>
                              <p:cTn id="45" fill="hold">
                                <p:stCondLst>
                                  <p:cond delay="3049"/>
                                </p:stCondLst>
                                <p:childTnLst>
                                  <p:par>
                                    <p:cTn id="46" presetID="2" presetClass="entr" presetSubtype="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3549"/>
                                </p:stCondLst>
                                <p:childTnLst>
                                  <p:par>
                                    <p:cTn id="51" presetID="2" presetClass="entr" presetSubtype="2"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1+#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4049"/>
                                </p:stCondLst>
                                <p:childTnLst>
                                  <p:par>
                                    <p:cTn id="56" presetID="2" presetClass="entr" presetSubtype="2"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4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ppt_x"/>
                                              </p:val>
                                            </p:tav>
                                            <p:tav tm="100000">
                                              <p:val>
                                                <p:strVal val="#ppt_x"/>
                                              </p:val>
                                            </p:tav>
                                          </p:tavLst>
                                        </p:anim>
                                        <p:anim calcmode="lin" valueType="num">
                                          <p:cBhvr additive="base">
                                            <p:cTn id="8" dur="1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3"/>
                                            </p:tgtEl>
                                            <p:attrNameLst>
                                              <p:attrName>ppt_y</p:attrName>
                                            </p:attrNameLst>
                                          </p:cBhvr>
                                          <p:tavLst>
                                            <p:tav tm="0">
                                              <p:val>
                                                <p:strVal val="#ppt_y"/>
                                              </p:val>
                                            </p:tav>
                                            <p:tav tm="100000">
                                              <p:val>
                                                <p:strVal val="#ppt_y"/>
                                              </p:val>
                                            </p:tav>
                                          </p:tavLst>
                                        </p:anim>
                                        <p:anim calcmode="lin" valueType="num">
                                          <p:cBhvr>
                                            <p:cTn id="2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3"/>
                                            </p:tgtEl>
                                          </p:cBhvr>
                                        </p:animEffect>
                                      </p:childTnLst>
                                    </p:cTn>
                                  </p:par>
                                </p:childTnLst>
                              </p:cTn>
                            </p:par>
                            <p:par>
                              <p:cTn id="23" fill="hold">
                                <p:stCondLst>
                                  <p:cond delay="1049"/>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1549"/>
                                </p:stCondLst>
                                <p:childTnLst>
                                  <p:par>
                                    <p:cTn id="31" presetID="2" presetClass="entr" presetSubtype="2"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par>
                              <p:cTn id="35" fill="hold">
                                <p:stCondLst>
                                  <p:cond delay="2049"/>
                                </p:stCondLst>
                                <p:childTnLst>
                                  <p:par>
                                    <p:cTn id="36" presetID="2" presetClass="entr" presetSubtype="2"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par>
                              <p:cTn id="40" fill="hold">
                                <p:stCondLst>
                                  <p:cond delay="2549"/>
                                </p:stCondLst>
                                <p:childTnLst>
                                  <p:par>
                                    <p:cTn id="41" presetID="2" presetClass="entr" presetSubtype="2"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1+#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par>
                              <p:cTn id="45" fill="hold">
                                <p:stCondLst>
                                  <p:cond delay="3049"/>
                                </p:stCondLst>
                                <p:childTnLst>
                                  <p:par>
                                    <p:cTn id="46" presetID="2" presetClass="entr" presetSubtype="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3549"/>
                                </p:stCondLst>
                                <p:childTnLst>
                                  <p:par>
                                    <p:cTn id="51" presetID="2" presetClass="entr" presetSubtype="2"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1+#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4049"/>
                                </p:stCondLst>
                                <p:childTnLst>
                                  <p:par>
                                    <p:cTn id="56" presetID="2" presetClass="entr" presetSubtype="2"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3"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482469" y="0"/>
            <a:ext cx="3267307" cy="473926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82467" y="6055112"/>
            <a:ext cx="3267308" cy="80288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482468" y="5811165"/>
            <a:ext cx="470953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35242" y="4936475"/>
            <a:ext cx="2544286" cy="707886"/>
          </a:xfrm>
          <a:prstGeom prst="rect">
            <a:avLst/>
          </a:prstGeom>
          <a:noFill/>
        </p:spPr>
        <p:txBody>
          <a:bodyPr wrap="none" rtlCol="0">
            <a:spAutoFit/>
          </a:bodyPr>
          <a:lstStyle/>
          <a:p>
            <a:r>
              <a:rPr lang="zh-CN" altLang="en-US" sz="4000" b="1" kern="1900" spc="600" dirty="0" smtClean="0">
                <a:solidFill>
                  <a:srgbClr val="C00000"/>
                </a:solidFill>
                <a:latin typeface="微软雅黑" panose="020B0503020204020204" pitchFamily="34" charset="-122"/>
                <a:ea typeface="微软雅黑" panose="020B0503020204020204" pitchFamily="34" charset="-122"/>
              </a:rPr>
              <a:t>两学一做</a:t>
            </a:r>
            <a:endParaRPr lang="zh-CN" altLang="en-US" sz="4000" b="1" kern="1900" spc="600" dirty="0">
              <a:solidFill>
                <a:srgbClr val="C00000"/>
              </a:solidFill>
              <a:latin typeface="微软雅黑" panose="020B0503020204020204" pitchFamily="34" charset="-122"/>
              <a:ea typeface="微软雅黑" panose="020B0503020204020204" pitchFamily="34" charset="-122"/>
            </a:endParaRPr>
          </a:p>
        </p:txBody>
      </p:sp>
      <p:pic>
        <p:nvPicPr>
          <p:cNvPr id="8" name="Picture 6" descr="G:\2016我图\两会\ooopic_10194892_b0c64675b11c678cafbc\004.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flipH="1">
            <a:off x="7482469" y="57192"/>
            <a:ext cx="3267305" cy="205441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854657" y="2251574"/>
            <a:ext cx="2522928" cy="2347724"/>
          </a:xfrm>
          <a:prstGeom prst="rect">
            <a:avLst/>
          </a:prstGeom>
        </p:spPr>
      </p:pic>
      <p:sp>
        <p:nvSpPr>
          <p:cNvPr id="10" name="TextBox 14"/>
          <p:cNvSpPr txBox="1"/>
          <p:nvPr/>
        </p:nvSpPr>
        <p:spPr>
          <a:xfrm>
            <a:off x="7382106" y="6218867"/>
            <a:ext cx="3190052"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zh-CN" altLang="en-US" sz="2800" b="0" dirty="0" smtClean="0">
                <a:solidFill>
                  <a:schemeClr val="accent2">
                    <a:lumMod val="20000"/>
                    <a:lumOff val="80000"/>
                  </a:schemeClr>
                </a:solidFill>
                <a:latin typeface="华文行楷" panose="02010800040101010101" pitchFamily="2" charset="-122"/>
                <a:ea typeface="华文行楷" panose="02010800040101010101" pitchFamily="2" charset="-122"/>
              </a:rPr>
              <a:t>中国共产党</a:t>
            </a:r>
            <a:r>
              <a:rPr lang="en-US" altLang="zh-CN" sz="2800" b="0" dirty="0" smtClean="0">
                <a:solidFill>
                  <a:schemeClr val="accent2">
                    <a:lumMod val="20000"/>
                    <a:lumOff val="80000"/>
                  </a:schemeClr>
                </a:solidFill>
                <a:latin typeface="华文行楷" panose="02010800040101010101" pitchFamily="2" charset="-122"/>
                <a:ea typeface="华文行楷" panose="02010800040101010101" pitchFamily="2" charset="-122"/>
              </a:rPr>
              <a:t>·</a:t>
            </a:r>
            <a:r>
              <a:rPr lang="en-US" altLang="zh-CN" sz="2800" b="0" dirty="0" smtClean="0">
                <a:solidFill>
                  <a:schemeClr val="accent2">
                    <a:lumMod val="20000"/>
                    <a:lumOff val="80000"/>
                  </a:schemeClr>
                </a:solidFill>
                <a:latin typeface="Impact" panose="020B0806030902050204" pitchFamily="34" charset="0"/>
                <a:ea typeface="华文行楷" panose="02010800040101010101" pitchFamily="2" charset="-122"/>
              </a:rPr>
              <a:t>2016</a:t>
            </a:r>
          </a:p>
        </p:txBody>
      </p:sp>
      <p:grpSp>
        <p:nvGrpSpPr>
          <p:cNvPr id="11" name="组合 10"/>
          <p:cNvGrpSpPr/>
          <p:nvPr/>
        </p:nvGrpSpPr>
        <p:grpSpPr bwMode="auto">
          <a:xfrm>
            <a:off x="1622768" y="3585054"/>
            <a:ext cx="5940061" cy="1200329"/>
            <a:chOff x="4075558" y="2054456"/>
            <a:chExt cx="6850862" cy="1385141"/>
          </a:xfrm>
        </p:grpSpPr>
        <p:sp>
          <p:nvSpPr>
            <p:cNvPr id="12" name="TextBox 124"/>
            <p:cNvSpPr txBox="1"/>
            <p:nvPr/>
          </p:nvSpPr>
          <p:spPr>
            <a:xfrm>
              <a:off x="4856458" y="2054456"/>
              <a:ext cx="6069962" cy="1385141"/>
            </a:xfrm>
            <a:prstGeom prst="rect">
              <a:avLst/>
            </a:prstGeom>
            <a:noFill/>
          </p:spPr>
          <p:txBody>
            <a:bodyPr wrap="none">
              <a:spAutoFit/>
            </a:bodyPr>
            <a:lstStyle/>
            <a:p>
              <a:r>
                <a:rPr lang="zh-CN" altLang="en-US" sz="3600" b="1" dirty="0" smtClean="0">
                  <a:solidFill>
                    <a:srgbClr val="C00000"/>
                  </a:solidFill>
                  <a:latin typeface="微软雅黑" panose="020B0503020204020204" pitchFamily="34" charset="-122"/>
                  <a:ea typeface="微软雅黑" panose="020B0503020204020204" pitchFamily="34" charset="-122"/>
                </a:rPr>
                <a:t>习进平论</a:t>
              </a:r>
              <a:endParaRPr lang="en-US" altLang="zh-CN" sz="3600" b="1" dirty="0" smtClean="0">
                <a:solidFill>
                  <a:srgbClr val="C00000"/>
                </a:solidFill>
                <a:latin typeface="微软雅黑" panose="020B0503020204020204" pitchFamily="34" charset="-122"/>
                <a:ea typeface="微软雅黑" panose="020B0503020204020204" pitchFamily="34" charset="-122"/>
              </a:endParaRPr>
            </a:p>
            <a:p>
              <a:r>
                <a:rPr lang="zh-CN" altLang="en-US" sz="3600" b="1" dirty="0" smtClean="0">
                  <a:solidFill>
                    <a:srgbClr val="C00000"/>
                  </a:solidFill>
                  <a:latin typeface="微软雅黑" panose="020B0503020204020204" pitchFamily="34" charset="-122"/>
                  <a:ea typeface="微软雅黑" panose="020B0503020204020204" pitchFamily="34" charset="-122"/>
                </a:rPr>
                <a:t>如何做一名合格共产党员</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13" name="圆角矩形​​ 10"/>
            <p:cNvSpPr>
              <a:spLocks noChangeArrowheads="1"/>
            </p:cNvSpPr>
            <p:nvPr/>
          </p:nvSpPr>
          <p:spPr bwMode="auto">
            <a:xfrm>
              <a:off x="4075558" y="2149303"/>
              <a:ext cx="727240" cy="726906"/>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40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6</a:t>
              </a:r>
              <a:endParaRPr lang="zh-CN" altLang="en-US" sz="40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4" name="矩形 13"/>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50" fill="hold"/>
                                        <p:tgtEl>
                                          <p:spTgt spid="5"/>
                                        </p:tgtEl>
                                        <p:attrNameLst>
                                          <p:attrName>ppt_x</p:attrName>
                                        </p:attrNameLst>
                                      </p:cBhvr>
                                      <p:tavLst>
                                        <p:tav tm="0">
                                          <p:val>
                                            <p:strVal val="#ppt_x"/>
                                          </p:val>
                                        </p:tav>
                                        <p:tav tm="100000">
                                          <p:val>
                                            <p:strVal val="#ppt_x"/>
                                          </p:val>
                                        </p:tav>
                                      </p:tavLst>
                                    </p:anim>
                                    <p:anim calcmode="lin" valueType="num">
                                      <p:cBhvr additive="base">
                                        <p:cTn id="13" dur="3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5022048" cy="422047"/>
          </a:xfrm>
        </p:spPr>
        <p:txBody>
          <a:bodyPr/>
          <a:lstStyle/>
          <a:p>
            <a:r>
              <a:rPr lang="zh-CN" altLang="en-US" dirty="0"/>
              <a:t>习近平论：</a:t>
            </a:r>
            <a:r>
              <a:rPr lang="zh-CN" altLang="en-US" dirty="0">
                <a:solidFill>
                  <a:srgbClr val="C00000"/>
                </a:solidFill>
              </a:rPr>
              <a:t>做合格共产党员</a:t>
            </a:r>
          </a:p>
          <a:p>
            <a:endParaRPr lang="zh-CN" altLang="en-US" dirty="0"/>
          </a:p>
        </p:txBody>
      </p:sp>
      <p:grpSp>
        <p:nvGrpSpPr>
          <p:cNvPr id="19" name="组合 18"/>
          <p:cNvGrpSpPr/>
          <p:nvPr/>
        </p:nvGrpSpPr>
        <p:grpSpPr>
          <a:xfrm>
            <a:off x="3196854" y="1187918"/>
            <a:ext cx="5010441" cy="1209594"/>
            <a:chOff x="2115188" y="1232523"/>
            <a:chExt cx="5010441" cy="1209594"/>
          </a:xfrm>
        </p:grpSpPr>
        <p:pic>
          <p:nvPicPr>
            <p:cNvPr id="20" name="图片 1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39923" y="1496481"/>
              <a:ext cx="4685706" cy="787302"/>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5188" y="1232523"/>
              <a:ext cx="1299862" cy="1209594"/>
            </a:xfrm>
            <a:prstGeom prst="rect">
              <a:avLst/>
            </a:prstGeom>
          </p:spPr>
        </p:pic>
      </p:grpSp>
      <p:sp>
        <p:nvSpPr>
          <p:cNvPr id="22" name="矩形 21"/>
          <p:cNvSpPr/>
          <p:nvPr/>
        </p:nvSpPr>
        <p:spPr>
          <a:xfrm>
            <a:off x="4636799" y="1592847"/>
            <a:ext cx="2760595" cy="523220"/>
          </a:xfrm>
          <a:prstGeom prst="rect">
            <a:avLst/>
          </a:prstGeom>
        </p:spPr>
        <p:txBody>
          <a:bodyPr wrap="square">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做合格党员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2799291" y="5355124"/>
            <a:ext cx="2995029" cy="400110"/>
          </a:xfrm>
          <a:prstGeom prst="rect">
            <a:avLst/>
          </a:prstGeom>
          <a:solidFill>
            <a:srgbClr val="C00000"/>
          </a:solidFill>
          <a:ln>
            <a:noFill/>
          </a:ln>
          <a:effectLst>
            <a:outerShdw blurRad="50800" dist="38100" dir="2700000" algn="tl" rotWithShape="0">
              <a:prstClr val="black">
                <a:alpha val="40000"/>
              </a:prstClr>
            </a:outerShdw>
          </a:effectLst>
        </p:spPr>
        <p:txBody>
          <a:bodyPr wrap="square">
            <a:spAutoFit/>
          </a:bodyPr>
          <a:lstStyle/>
          <a:p>
            <a:pPr algn="ctr"/>
            <a:r>
              <a:rPr lang="zh-CN" altLang="en-US" sz="2000" b="1" dirty="0" smtClean="0">
                <a:solidFill>
                  <a:schemeClr val="accent2">
                    <a:lumMod val="20000"/>
                    <a:lumOff val="80000"/>
                  </a:schemeClr>
                </a:solidFill>
                <a:latin typeface="微软雅黑" panose="020B0503020204020204" pitchFamily="34" charset="-122"/>
                <a:ea typeface="微软雅黑" panose="020B0503020204020204" pitchFamily="34" charset="-122"/>
              </a:rPr>
              <a:t>向</a:t>
            </a:r>
            <a:r>
              <a:rPr lang="zh-CN" altLang="en-US" sz="2000" b="1" dirty="0">
                <a:solidFill>
                  <a:schemeClr val="accent2">
                    <a:lumMod val="20000"/>
                    <a:lumOff val="80000"/>
                  </a:schemeClr>
                </a:solidFill>
                <a:latin typeface="微软雅黑" panose="020B0503020204020204" pitchFamily="34" charset="-122"/>
                <a:ea typeface="微软雅黑" panose="020B0503020204020204" pitchFamily="34" charset="-122"/>
              </a:rPr>
              <a:t>榜样学习、向群众学习</a:t>
            </a:r>
          </a:p>
        </p:txBody>
      </p:sp>
      <p:sp>
        <p:nvSpPr>
          <p:cNvPr id="24" name="矩形 23"/>
          <p:cNvSpPr/>
          <p:nvPr/>
        </p:nvSpPr>
        <p:spPr>
          <a:xfrm>
            <a:off x="2799291" y="2682536"/>
            <a:ext cx="2995029" cy="400110"/>
          </a:xfrm>
          <a:prstGeom prst="rect">
            <a:avLst/>
          </a:prstGeom>
          <a:solidFill>
            <a:srgbClr val="C00000"/>
          </a:solidFill>
          <a:ln>
            <a:noFill/>
          </a:ln>
          <a:effectLst>
            <a:outerShdw blurRad="50800" dist="38100" dir="2700000" algn="tl" rotWithShape="0">
              <a:prstClr val="black">
                <a:alpha val="40000"/>
              </a:prstClr>
            </a:outerShdw>
          </a:effectLst>
        </p:spPr>
        <p:txBody>
          <a:bodyPr wrap="square">
            <a:spAutoFit/>
          </a:bodyPr>
          <a:lstStyle/>
          <a:p>
            <a:pPr algn="ctr"/>
            <a:r>
              <a:rPr lang="zh-CN" altLang="en-US" sz="2000" b="1" dirty="0" smtClean="0">
                <a:solidFill>
                  <a:schemeClr val="accent2">
                    <a:lumMod val="20000"/>
                    <a:lumOff val="80000"/>
                  </a:schemeClr>
                </a:solidFill>
                <a:latin typeface="微软雅黑" panose="020B0503020204020204" pitchFamily="34" charset="-122"/>
                <a:ea typeface="微软雅黑" panose="020B0503020204020204" pitchFamily="34" charset="-122"/>
              </a:rPr>
              <a:t>遵守</a:t>
            </a:r>
            <a:r>
              <a:rPr lang="zh-CN" altLang="en-US" sz="2000" b="1" dirty="0">
                <a:solidFill>
                  <a:schemeClr val="accent2">
                    <a:lumMod val="20000"/>
                    <a:lumOff val="80000"/>
                  </a:schemeClr>
                </a:solidFill>
                <a:latin typeface="微软雅黑" panose="020B0503020204020204" pitchFamily="34" charset="-122"/>
                <a:ea typeface="微软雅黑" panose="020B0503020204020204" pitchFamily="34" charset="-122"/>
              </a:rPr>
              <a:t>党章、加强党性</a:t>
            </a:r>
          </a:p>
        </p:txBody>
      </p:sp>
      <p:sp>
        <p:nvSpPr>
          <p:cNvPr id="25" name="矩形 24"/>
          <p:cNvSpPr/>
          <p:nvPr/>
        </p:nvSpPr>
        <p:spPr>
          <a:xfrm>
            <a:off x="2799291" y="3526277"/>
            <a:ext cx="2995029" cy="400110"/>
          </a:xfrm>
          <a:prstGeom prst="rect">
            <a:avLst/>
          </a:prstGeom>
          <a:solidFill>
            <a:srgbClr val="C00000"/>
          </a:solidFill>
          <a:ln>
            <a:noFill/>
          </a:ln>
          <a:effectLst>
            <a:outerShdw blurRad="50800" dist="38100" dir="2700000" algn="tl" rotWithShape="0">
              <a:prstClr val="black">
                <a:alpha val="40000"/>
              </a:prstClr>
            </a:outerShdw>
          </a:effectLst>
        </p:spPr>
        <p:txBody>
          <a:bodyPr wrap="square">
            <a:spAutoFit/>
          </a:bodyPr>
          <a:lstStyle/>
          <a:p>
            <a:pPr algn="ctr"/>
            <a:r>
              <a:rPr lang="zh-CN" altLang="en-US" sz="2000" b="1" dirty="0" smtClean="0">
                <a:solidFill>
                  <a:schemeClr val="accent2">
                    <a:lumMod val="20000"/>
                    <a:lumOff val="80000"/>
                  </a:schemeClr>
                </a:solidFill>
                <a:latin typeface="微软雅黑" panose="020B0503020204020204" pitchFamily="34" charset="-122"/>
                <a:ea typeface="微软雅黑" panose="020B0503020204020204" pitchFamily="34" charset="-122"/>
              </a:rPr>
              <a:t>坚定</a:t>
            </a:r>
            <a:r>
              <a:rPr lang="zh-CN" altLang="en-US" sz="2000" b="1" dirty="0">
                <a:solidFill>
                  <a:schemeClr val="accent2">
                    <a:lumMod val="20000"/>
                    <a:lumOff val="80000"/>
                  </a:schemeClr>
                </a:solidFill>
                <a:latin typeface="微软雅黑" panose="020B0503020204020204" pitchFamily="34" charset="-122"/>
                <a:ea typeface="微软雅黑" panose="020B0503020204020204" pitchFamily="34" charset="-122"/>
              </a:rPr>
              <a:t>信念、加强学习</a:t>
            </a:r>
          </a:p>
        </p:txBody>
      </p:sp>
      <p:sp>
        <p:nvSpPr>
          <p:cNvPr id="26" name="矩形 25"/>
          <p:cNvSpPr/>
          <p:nvPr/>
        </p:nvSpPr>
        <p:spPr>
          <a:xfrm>
            <a:off x="2799291" y="4394893"/>
            <a:ext cx="2995029" cy="400110"/>
          </a:xfrm>
          <a:prstGeom prst="rect">
            <a:avLst/>
          </a:prstGeom>
          <a:solidFill>
            <a:srgbClr val="C00000"/>
          </a:solidFill>
          <a:ln>
            <a:noFill/>
          </a:ln>
          <a:effectLst>
            <a:outerShdw blurRad="50800" dist="38100" dir="2700000" algn="tl" rotWithShape="0">
              <a:prstClr val="black">
                <a:alpha val="40000"/>
              </a:prstClr>
            </a:outerShdw>
          </a:effectLst>
        </p:spPr>
        <p:txBody>
          <a:bodyPr wrap="square">
            <a:spAutoFit/>
          </a:bodyPr>
          <a:lstStyle/>
          <a:p>
            <a:pPr algn="ctr"/>
            <a:r>
              <a:rPr lang="zh-CN" altLang="en-US" sz="2000" b="1" dirty="0" smtClean="0">
                <a:solidFill>
                  <a:schemeClr val="accent2">
                    <a:lumMod val="20000"/>
                    <a:lumOff val="80000"/>
                  </a:schemeClr>
                </a:solidFill>
                <a:latin typeface="微软雅黑" panose="020B0503020204020204" pitchFamily="34" charset="-122"/>
                <a:ea typeface="微软雅黑" panose="020B0503020204020204" pitchFamily="34" charset="-122"/>
              </a:rPr>
              <a:t>遵纪守法</a:t>
            </a:r>
            <a:r>
              <a:rPr lang="zh-CN" altLang="en-US" sz="2000" b="1" dirty="0">
                <a:solidFill>
                  <a:schemeClr val="accent2">
                    <a:lumMod val="20000"/>
                    <a:lumOff val="80000"/>
                  </a:schemeClr>
                </a:solidFill>
                <a:latin typeface="微软雅黑" panose="020B0503020204020204" pitchFamily="34" charset="-122"/>
                <a:ea typeface="微软雅黑" panose="020B0503020204020204" pitchFamily="34" charset="-122"/>
              </a:rPr>
              <a:t>、廉洁正派</a:t>
            </a:r>
          </a:p>
        </p:txBody>
      </p:sp>
      <p:sp>
        <p:nvSpPr>
          <p:cNvPr id="29" name="TextBox 11"/>
          <p:cNvSpPr txBox="1"/>
          <p:nvPr/>
        </p:nvSpPr>
        <p:spPr>
          <a:xfrm>
            <a:off x="2139783" y="2570550"/>
            <a:ext cx="490964" cy="584775"/>
          </a:xfrm>
          <a:prstGeom prst="rect">
            <a:avLst/>
          </a:prstGeom>
          <a:noFill/>
          <a:effectLst>
            <a:outerShdw blurRad="50800" dist="38100" dir="2700000" algn="tl" rotWithShape="0">
              <a:prstClr val="black">
                <a:alpha val="40000"/>
              </a:prstClr>
            </a:outerShdw>
          </a:effectLst>
        </p:spPr>
        <p:txBody>
          <a:bodyPr wrap="square" rtlCol="0" anchor="ctr" anchorCtr="0">
            <a:spAutoFit/>
          </a:bodyPr>
          <a:lstStyle/>
          <a:p>
            <a:pPr algn="ctr"/>
            <a:r>
              <a:rPr lang="zh-CN" altLang="en-US" sz="3200" b="1" dirty="0" smtClean="0">
                <a:solidFill>
                  <a:srgbClr val="C00000"/>
                </a:solidFill>
                <a:latin typeface="微软雅黑" panose="020B0503020204020204" pitchFamily="34" charset="-122"/>
                <a:ea typeface="微软雅黑" panose="020B0503020204020204" pitchFamily="34" charset="-122"/>
              </a:rPr>
              <a:t>要</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35" name="TextBox 40"/>
          <p:cNvSpPr txBox="1"/>
          <p:nvPr/>
        </p:nvSpPr>
        <p:spPr>
          <a:xfrm>
            <a:off x="2146521" y="3421929"/>
            <a:ext cx="490964" cy="584775"/>
          </a:xfrm>
          <a:prstGeom prst="rect">
            <a:avLst/>
          </a:prstGeom>
          <a:noFill/>
          <a:effectLst>
            <a:outerShdw blurRad="50800" dist="38100" dir="2700000" algn="tl" rotWithShape="0">
              <a:prstClr val="black">
                <a:alpha val="40000"/>
              </a:prstClr>
            </a:outerShdw>
          </a:effectLst>
        </p:spPr>
        <p:txBody>
          <a:bodyPr wrap="square" rtlCol="0" anchor="ctr" anchorCtr="0">
            <a:spAutoFit/>
          </a:bodyPr>
          <a:lstStyle/>
          <a:p>
            <a:pPr algn="ctr"/>
            <a:r>
              <a:rPr lang="zh-CN" altLang="en-US" sz="3200" b="1" dirty="0" smtClean="0">
                <a:solidFill>
                  <a:srgbClr val="C00000"/>
                </a:solidFill>
                <a:latin typeface="微软雅黑" panose="020B0503020204020204" pitchFamily="34" charset="-122"/>
                <a:ea typeface="微软雅黑" panose="020B0503020204020204" pitchFamily="34" charset="-122"/>
              </a:rPr>
              <a:t>要</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41" name="TextBox 52"/>
          <p:cNvSpPr txBox="1"/>
          <p:nvPr/>
        </p:nvSpPr>
        <p:spPr>
          <a:xfrm>
            <a:off x="2175727" y="4298194"/>
            <a:ext cx="490964" cy="584775"/>
          </a:xfrm>
          <a:prstGeom prst="rect">
            <a:avLst/>
          </a:prstGeom>
          <a:noFill/>
          <a:effectLst>
            <a:outerShdw blurRad="50800" dist="38100" dir="2700000" algn="tl" rotWithShape="0">
              <a:prstClr val="black">
                <a:alpha val="40000"/>
              </a:prstClr>
            </a:outerShdw>
          </a:effectLst>
        </p:spPr>
        <p:txBody>
          <a:bodyPr wrap="square" rtlCol="0" anchor="ctr" anchorCtr="0">
            <a:spAutoFit/>
          </a:bodyPr>
          <a:lstStyle/>
          <a:p>
            <a:pPr algn="ctr"/>
            <a:r>
              <a:rPr lang="zh-CN" altLang="en-US" sz="3200" b="1" dirty="0" smtClean="0">
                <a:solidFill>
                  <a:srgbClr val="C00000"/>
                </a:solidFill>
                <a:latin typeface="微软雅黑" panose="020B0503020204020204" pitchFamily="34" charset="-122"/>
                <a:ea typeface="微软雅黑" panose="020B0503020204020204" pitchFamily="34" charset="-122"/>
              </a:rPr>
              <a:t>要</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47" name="TextBox 58"/>
          <p:cNvSpPr txBox="1"/>
          <p:nvPr/>
        </p:nvSpPr>
        <p:spPr>
          <a:xfrm>
            <a:off x="2190439" y="5256545"/>
            <a:ext cx="490964" cy="584775"/>
          </a:xfrm>
          <a:prstGeom prst="rect">
            <a:avLst/>
          </a:prstGeom>
          <a:noFill/>
          <a:effectLst>
            <a:outerShdw blurRad="50800" dist="38100" dir="2700000" algn="tl" rotWithShape="0">
              <a:prstClr val="black">
                <a:alpha val="40000"/>
              </a:prstClr>
            </a:outerShdw>
          </a:effectLst>
        </p:spPr>
        <p:txBody>
          <a:bodyPr wrap="square" rtlCol="0" anchor="ctr" anchorCtr="0">
            <a:spAutoFit/>
          </a:bodyPr>
          <a:lstStyle/>
          <a:p>
            <a:pPr algn="ctr"/>
            <a:r>
              <a:rPr lang="zh-CN" altLang="en-US" sz="3200" b="1" dirty="0" smtClean="0">
                <a:solidFill>
                  <a:srgbClr val="C00000"/>
                </a:solidFill>
                <a:latin typeface="微软雅黑" panose="020B0503020204020204" pitchFamily="34" charset="-122"/>
                <a:ea typeface="微软雅黑" panose="020B0503020204020204" pitchFamily="34" charset="-122"/>
              </a:rPr>
              <a:t>要</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a:xfrm>
            <a:off x="6716127" y="2579489"/>
            <a:ext cx="4359092" cy="2031325"/>
          </a:xfrm>
          <a:prstGeom prst="rect">
            <a:avLst/>
          </a:prstGeom>
        </p:spPr>
        <p:txBody>
          <a:bodyPr wrap="square">
            <a:spAutoFit/>
          </a:bodyPr>
          <a:lstStyle/>
          <a:p>
            <a:pPr algn="just"/>
            <a:r>
              <a:rPr lang="zh-CN" altLang="en-US" dirty="0" smtClean="0">
                <a:latin typeface="微软雅黑" panose="020B0503020204020204" pitchFamily="34" charset="-122"/>
                <a:ea typeface="微软雅黑" panose="020B0503020204020204" pitchFamily="34" charset="-122"/>
              </a:rPr>
              <a:t>十八大以来，习近平总书记在多次考察、讲话中，从树立党章意识、坚定理想信念等层面阐述了共产党员如何加强党性，始终心系党、心系人民、心系国家，体现先进性和纯洁性。 让我们从总书记的这些论述中来探究如何坚持以知促行，做一名合格的中共党员。</a:t>
            </a:r>
            <a:endParaRPr lang="zh-CN" altLang="en-US" dirty="0">
              <a:latin typeface="微软雅黑" panose="020B0503020204020204" pitchFamily="34" charset="-122"/>
              <a:ea typeface="微软雅黑" panose="020B0503020204020204" pitchFamily="34" charset="-122"/>
            </a:endParaRPr>
          </a:p>
        </p:txBody>
      </p:sp>
      <p:sp>
        <p:nvSpPr>
          <p:cNvPr id="57" name="矩形 56"/>
          <p:cNvSpPr/>
          <p:nvPr/>
        </p:nvSpPr>
        <p:spPr>
          <a:xfrm>
            <a:off x="7679189" y="5315865"/>
            <a:ext cx="2929007" cy="92333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4000" dirty="0">
                <a:solidFill>
                  <a:srgbClr val="000000"/>
                </a:solidFill>
                <a:latin typeface="华文行楷" panose="02010800040101010101" pitchFamily="2" charset="-122"/>
                <a:ea typeface="华文行楷" panose="02010800040101010101" pitchFamily="2" charset="-122"/>
              </a:rPr>
              <a:t>习进平</a:t>
            </a:r>
            <a:r>
              <a:rPr lang="en-US" altLang="zh-CN" sz="4000" dirty="0" smtClean="0">
                <a:solidFill>
                  <a:srgbClr val="000000"/>
                </a:solidFill>
                <a:latin typeface="华文行楷" panose="02010800040101010101" pitchFamily="2" charset="-122"/>
                <a:ea typeface="华文行楷" panose="02010800040101010101" pitchFamily="2" charset="-122"/>
              </a:rPr>
              <a:t>·</a:t>
            </a:r>
            <a:r>
              <a:rPr lang="zh-CN" altLang="en-US" sz="5400" b="1" dirty="0" smtClean="0">
                <a:solidFill>
                  <a:srgbClr val="C00000"/>
                </a:solidFill>
                <a:latin typeface="华文行楷" panose="02010800040101010101" pitchFamily="2" charset="-122"/>
                <a:ea typeface="华文行楷" panose="02010800040101010101" pitchFamily="2" charset="-122"/>
              </a:rPr>
              <a:t>论</a:t>
            </a:r>
            <a:endParaRPr lang="zh-CN" altLang="en-US" sz="6000" b="1" dirty="0">
              <a:solidFill>
                <a:srgbClr val="C00000"/>
              </a:solidFill>
            </a:endParaRPr>
          </a:p>
        </p:txBody>
      </p:sp>
    </p:spTree>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Effect transition="in" filter="fade">
                                          <p:cBhvr>
                                            <p:cTn id="12" dur="750"/>
                                            <p:tgtEl>
                                              <p:spTgt spid="22"/>
                                            </p:tgtEl>
                                          </p:cBhvr>
                                        </p:animEffect>
                                      </p:childTnLst>
                                    </p:cTn>
                                  </p:par>
                                </p:childTnLst>
                              </p:cTn>
                            </p:par>
                            <p:par>
                              <p:cTn id="13" fill="hold">
                                <p:stCondLst>
                                  <p:cond delay="1549"/>
                                </p:stCondLst>
                                <p:childTnLst>
                                  <p:par>
                                    <p:cTn id="14" presetID="2" presetClass="entr" presetSubtype="8" fill="hold" grpId="0" nodeType="afterEffect" p14:presetBounceEnd="33000">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14:bounceEnd="33000">
                                          <p:cBhvr additive="base">
                                            <p:cTn id="16" dur="1500" fill="hold"/>
                                            <p:tgtEl>
                                              <p:spTgt spid="29"/>
                                            </p:tgtEl>
                                            <p:attrNameLst>
                                              <p:attrName>ppt_x</p:attrName>
                                            </p:attrNameLst>
                                          </p:cBhvr>
                                          <p:tavLst>
                                            <p:tav tm="0">
                                              <p:val>
                                                <p:strVal val="0-#ppt_w/2"/>
                                              </p:val>
                                            </p:tav>
                                            <p:tav tm="100000">
                                              <p:val>
                                                <p:strVal val="#ppt_x"/>
                                              </p:val>
                                            </p:tav>
                                          </p:tavLst>
                                        </p:anim>
                                        <p:anim calcmode="lin" valueType="num" p14:bounceEnd="33000">
                                          <p:cBhvr additive="base">
                                            <p:cTn id="17" dur="1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33000">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14:bounceEnd="33000">
                                          <p:cBhvr additive="base">
                                            <p:cTn id="20" dur="1500" fill="hold"/>
                                            <p:tgtEl>
                                              <p:spTgt spid="24"/>
                                            </p:tgtEl>
                                            <p:attrNameLst>
                                              <p:attrName>ppt_x</p:attrName>
                                            </p:attrNameLst>
                                          </p:cBhvr>
                                          <p:tavLst>
                                            <p:tav tm="0">
                                              <p:val>
                                                <p:strVal val="1+#ppt_w/2"/>
                                              </p:val>
                                            </p:tav>
                                            <p:tav tm="100000">
                                              <p:val>
                                                <p:strVal val="#ppt_x"/>
                                              </p:val>
                                            </p:tav>
                                          </p:tavLst>
                                        </p:anim>
                                        <p:anim calcmode="lin" valueType="num" p14:bounceEnd="33000">
                                          <p:cBhvr additive="base">
                                            <p:cTn id="21" dur="15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3049"/>
                                </p:stCondLst>
                                <p:childTnLst>
                                  <p:par>
                                    <p:cTn id="23" presetID="2" presetClass="entr" presetSubtype="8" fill="hold" grpId="0" nodeType="afterEffect" p14:presetBounceEnd="33000">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14:bounceEnd="33000">
                                          <p:cBhvr additive="base">
                                            <p:cTn id="25" dur="1500" fill="hold"/>
                                            <p:tgtEl>
                                              <p:spTgt spid="35"/>
                                            </p:tgtEl>
                                            <p:attrNameLst>
                                              <p:attrName>ppt_x</p:attrName>
                                            </p:attrNameLst>
                                          </p:cBhvr>
                                          <p:tavLst>
                                            <p:tav tm="0">
                                              <p:val>
                                                <p:strVal val="0-#ppt_w/2"/>
                                              </p:val>
                                            </p:tav>
                                            <p:tav tm="100000">
                                              <p:val>
                                                <p:strVal val="#ppt_x"/>
                                              </p:val>
                                            </p:tav>
                                          </p:tavLst>
                                        </p:anim>
                                        <p:anim calcmode="lin" valueType="num" p14:bounceEnd="33000">
                                          <p:cBhvr additive="base">
                                            <p:cTn id="26" dur="1500" fill="hold"/>
                                            <p:tgtEl>
                                              <p:spTgt spid="3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14:presetBounceEnd="33000">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14:bounceEnd="33000">
                                          <p:cBhvr additive="base">
                                            <p:cTn id="29" dur="1500" fill="hold"/>
                                            <p:tgtEl>
                                              <p:spTgt spid="25"/>
                                            </p:tgtEl>
                                            <p:attrNameLst>
                                              <p:attrName>ppt_x</p:attrName>
                                            </p:attrNameLst>
                                          </p:cBhvr>
                                          <p:tavLst>
                                            <p:tav tm="0">
                                              <p:val>
                                                <p:strVal val="1+#ppt_w/2"/>
                                              </p:val>
                                            </p:tav>
                                            <p:tav tm="100000">
                                              <p:val>
                                                <p:strVal val="#ppt_x"/>
                                              </p:val>
                                            </p:tav>
                                          </p:tavLst>
                                        </p:anim>
                                        <p:anim calcmode="lin" valueType="num" p14:bounceEnd="33000">
                                          <p:cBhvr additive="base">
                                            <p:cTn id="30" dur="1500" fill="hold"/>
                                            <p:tgtEl>
                                              <p:spTgt spid="25"/>
                                            </p:tgtEl>
                                            <p:attrNameLst>
                                              <p:attrName>ppt_y</p:attrName>
                                            </p:attrNameLst>
                                          </p:cBhvr>
                                          <p:tavLst>
                                            <p:tav tm="0">
                                              <p:val>
                                                <p:strVal val="#ppt_y"/>
                                              </p:val>
                                            </p:tav>
                                            <p:tav tm="100000">
                                              <p:val>
                                                <p:strVal val="#ppt_y"/>
                                              </p:val>
                                            </p:tav>
                                          </p:tavLst>
                                        </p:anim>
                                      </p:childTnLst>
                                    </p:cTn>
                                  </p:par>
                                </p:childTnLst>
                              </p:cTn>
                            </p:par>
                            <p:par>
                              <p:cTn id="31" fill="hold">
                                <p:stCondLst>
                                  <p:cond delay="4549"/>
                                </p:stCondLst>
                                <p:childTnLst>
                                  <p:par>
                                    <p:cTn id="32" presetID="2" presetClass="entr" presetSubtype="8" fill="hold" grpId="0" nodeType="afterEffect" p14:presetBounceEnd="33000">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14:bounceEnd="33000">
                                          <p:cBhvr additive="base">
                                            <p:cTn id="34" dur="1500" fill="hold"/>
                                            <p:tgtEl>
                                              <p:spTgt spid="41"/>
                                            </p:tgtEl>
                                            <p:attrNameLst>
                                              <p:attrName>ppt_x</p:attrName>
                                            </p:attrNameLst>
                                          </p:cBhvr>
                                          <p:tavLst>
                                            <p:tav tm="0">
                                              <p:val>
                                                <p:strVal val="0-#ppt_w/2"/>
                                              </p:val>
                                            </p:tav>
                                            <p:tav tm="100000">
                                              <p:val>
                                                <p:strVal val="#ppt_x"/>
                                              </p:val>
                                            </p:tav>
                                          </p:tavLst>
                                        </p:anim>
                                        <p:anim calcmode="lin" valueType="num" p14:bounceEnd="33000">
                                          <p:cBhvr additive="base">
                                            <p:cTn id="35" dur="1500" fill="hold"/>
                                            <p:tgtEl>
                                              <p:spTgt spid="4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14:presetBounceEnd="33000">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14:bounceEnd="33000">
                                          <p:cBhvr additive="base">
                                            <p:cTn id="38" dur="1500" fill="hold"/>
                                            <p:tgtEl>
                                              <p:spTgt spid="26"/>
                                            </p:tgtEl>
                                            <p:attrNameLst>
                                              <p:attrName>ppt_x</p:attrName>
                                            </p:attrNameLst>
                                          </p:cBhvr>
                                          <p:tavLst>
                                            <p:tav tm="0">
                                              <p:val>
                                                <p:strVal val="1+#ppt_w/2"/>
                                              </p:val>
                                            </p:tav>
                                            <p:tav tm="100000">
                                              <p:val>
                                                <p:strVal val="#ppt_x"/>
                                              </p:val>
                                            </p:tav>
                                          </p:tavLst>
                                        </p:anim>
                                        <p:anim calcmode="lin" valueType="num" p14:bounceEnd="33000">
                                          <p:cBhvr additive="base">
                                            <p:cTn id="39" dur="1500" fill="hold"/>
                                            <p:tgtEl>
                                              <p:spTgt spid="26"/>
                                            </p:tgtEl>
                                            <p:attrNameLst>
                                              <p:attrName>ppt_y</p:attrName>
                                            </p:attrNameLst>
                                          </p:cBhvr>
                                          <p:tavLst>
                                            <p:tav tm="0">
                                              <p:val>
                                                <p:strVal val="#ppt_y"/>
                                              </p:val>
                                            </p:tav>
                                            <p:tav tm="100000">
                                              <p:val>
                                                <p:strVal val="#ppt_y"/>
                                              </p:val>
                                            </p:tav>
                                          </p:tavLst>
                                        </p:anim>
                                      </p:childTnLst>
                                    </p:cTn>
                                  </p:par>
                                </p:childTnLst>
                              </p:cTn>
                            </p:par>
                            <p:par>
                              <p:cTn id="40" fill="hold">
                                <p:stCondLst>
                                  <p:cond delay="6049"/>
                                </p:stCondLst>
                                <p:childTnLst>
                                  <p:par>
                                    <p:cTn id="41" presetID="2" presetClass="entr" presetSubtype="8" fill="hold" grpId="0" nodeType="afterEffect" p14:presetBounceEnd="33000">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14:bounceEnd="33000">
                                          <p:cBhvr additive="base">
                                            <p:cTn id="43" dur="1500" fill="hold"/>
                                            <p:tgtEl>
                                              <p:spTgt spid="47"/>
                                            </p:tgtEl>
                                            <p:attrNameLst>
                                              <p:attrName>ppt_x</p:attrName>
                                            </p:attrNameLst>
                                          </p:cBhvr>
                                          <p:tavLst>
                                            <p:tav tm="0">
                                              <p:val>
                                                <p:strVal val="0-#ppt_w/2"/>
                                              </p:val>
                                            </p:tav>
                                            <p:tav tm="100000">
                                              <p:val>
                                                <p:strVal val="#ppt_x"/>
                                              </p:val>
                                            </p:tav>
                                          </p:tavLst>
                                        </p:anim>
                                        <p:anim calcmode="lin" valueType="num" p14:bounceEnd="33000">
                                          <p:cBhvr additive="base">
                                            <p:cTn id="44" dur="1500" fill="hold"/>
                                            <p:tgtEl>
                                              <p:spTgt spid="47"/>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33000">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14:bounceEnd="33000">
                                          <p:cBhvr additive="base">
                                            <p:cTn id="47" dur="1500" fill="hold"/>
                                            <p:tgtEl>
                                              <p:spTgt spid="23"/>
                                            </p:tgtEl>
                                            <p:attrNameLst>
                                              <p:attrName>ppt_x</p:attrName>
                                            </p:attrNameLst>
                                          </p:cBhvr>
                                          <p:tavLst>
                                            <p:tav tm="0">
                                              <p:val>
                                                <p:strVal val="1+#ppt_w/2"/>
                                              </p:val>
                                            </p:tav>
                                            <p:tav tm="100000">
                                              <p:val>
                                                <p:strVal val="#ppt_x"/>
                                              </p:val>
                                            </p:tav>
                                          </p:tavLst>
                                        </p:anim>
                                        <p:anim calcmode="lin" valueType="num" p14:bounceEnd="33000">
                                          <p:cBhvr additive="base">
                                            <p:cTn id="48" dur="1500" fill="hold"/>
                                            <p:tgtEl>
                                              <p:spTgt spid="23"/>
                                            </p:tgtEl>
                                            <p:attrNameLst>
                                              <p:attrName>ppt_y</p:attrName>
                                            </p:attrNameLst>
                                          </p:cBhvr>
                                          <p:tavLst>
                                            <p:tav tm="0">
                                              <p:val>
                                                <p:strVal val="#ppt_y"/>
                                              </p:val>
                                            </p:tav>
                                            <p:tav tm="100000">
                                              <p:val>
                                                <p:strVal val="#ppt_y"/>
                                              </p:val>
                                            </p:tav>
                                          </p:tavLst>
                                        </p:anim>
                                      </p:childTnLst>
                                    </p:cTn>
                                  </p:par>
                                </p:childTnLst>
                              </p:cTn>
                            </p:par>
                            <p:par>
                              <p:cTn id="49" fill="hold">
                                <p:stCondLst>
                                  <p:cond delay="7549"/>
                                </p:stCondLst>
                                <p:childTnLst>
                                  <p:par>
                                    <p:cTn id="50" presetID="6" presetClass="entr" presetSubtype="32"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circle(out)">
                                          <p:cBhvr>
                                            <p:cTn id="52" dur="1000"/>
                                            <p:tgtEl>
                                              <p:spTgt spid="52"/>
                                            </p:tgtEl>
                                          </p:cBhvr>
                                        </p:animEffect>
                                      </p:childTnLst>
                                    </p:cTn>
                                  </p:par>
                                </p:childTnLst>
                              </p:cTn>
                            </p:par>
                            <p:par>
                              <p:cTn id="53" fill="hold">
                                <p:stCondLst>
                                  <p:cond delay="8549"/>
                                </p:stCondLst>
                                <p:childTnLst>
                                  <p:par>
                                    <p:cTn id="54" presetID="22" presetClass="entr" presetSubtype="8"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left)">
                                          <p:cBhvr>
                                            <p:cTn id="56"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animBg="1"/>
          <p:bldP spid="25" grpId="0" animBg="1"/>
          <p:bldP spid="26" grpId="0" animBg="1"/>
          <p:bldP spid="29" grpId="0"/>
          <p:bldP spid="35" grpId="0"/>
          <p:bldP spid="41" grpId="0"/>
          <p:bldP spid="47" grpId="0"/>
          <p:bldP spid="52" grpId="0"/>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Effect transition="in" filter="fade">
                                          <p:cBhvr>
                                            <p:cTn id="12" dur="750"/>
                                            <p:tgtEl>
                                              <p:spTgt spid="22"/>
                                            </p:tgtEl>
                                          </p:cBhvr>
                                        </p:animEffect>
                                      </p:childTnLst>
                                    </p:cTn>
                                  </p:par>
                                </p:childTnLst>
                              </p:cTn>
                            </p:par>
                            <p:par>
                              <p:cTn id="13" fill="hold">
                                <p:stCondLst>
                                  <p:cond delay="1549"/>
                                </p:stCondLst>
                                <p:childTnLst>
                                  <p:par>
                                    <p:cTn id="14" presetID="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1500" fill="hold"/>
                                            <p:tgtEl>
                                              <p:spTgt spid="29"/>
                                            </p:tgtEl>
                                            <p:attrNameLst>
                                              <p:attrName>ppt_x</p:attrName>
                                            </p:attrNameLst>
                                          </p:cBhvr>
                                          <p:tavLst>
                                            <p:tav tm="0">
                                              <p:val>
                                                <p:strVal val="0-#ppt_w/2"/>
                                              </p:val>
                                            </p:tav>
                                            <p:tav tm="100000">
                                              <p:val>
                                                <p:strVal val="#ppt_x"/>
                                              </p:val>
                                            </p:tav>
                                          </p:tavLst>
                                        </p:anim>
                                        <p:anim calcmode="lin" valueType="num">
                                          <p:cBhvr additive="base">
                                            <p:cTn id="17" dur="1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1500" fill="hold"/>
                                            <p:tgtEl>
                                              <p:spTgt spid="24"/>
                                            </p:tgtEl>
                                            <p:attrNameLst>
                                              <p:attrName>ppt_x</p:attrName>
                                            </p:attrNameLst>
                                          </p:cBhvr>
                                          <p:tavLst>
                                            <p:tav tm="0">
                                              <p:val>
                                                <p:strVal val="1+#ppt_w/2"/>
                                              </p:val>
                                            </p:tav>
                                            <p:tav tm="100000">
                                              <p:val>
                                                <p:strVal val="#ppt_x"/>
                                              </p:val>
                                            </p:tav>
                                          </p:tavLst>
                                        </p:anim>
                                        <p:anim calcmode="lin" valueType="num">
                                          <p:cBhvr additive="base">
                                            <p:cTn id="21" dur="15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3049"/>
                                </p:stCondLst>
                                <p:childTnLst>
                                  <p:par>
                                    <p:cTn id="23" presetID="2" presetClass="entr" presetSubtype="8"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1500" fill="hold"/>
                                            <p:tgtEl>
                                              <p:spTgt spid="35"/>
                                            </p:tgtEl>
                                            <p:attrNameLst>
                                              <p:attrName>ppt_x</p:attrName>
                                            </p:attrNameLst>
                                          </p:cBhvr>
                                          <p:tavLst>
                                            <p:tav tm="0">
                                              <p:val>
                                                <p:strVal val="0-#ppt_w/2"/>
                                              </p:val>
                                            </p:tav>
                                            <p:tav tm="100000">
                                              <p:val>
                                                <p:strVal val="#ppt_x"/>
                                              </p:val>
                                            </p:tav>
                                          </p:tavLst>
                                        </p:anim>
                                        <p:anim calcmode="lin" valueType="num">
                                          <p:cBhvr additive="base">
                                            <p:cTn id="26" dur="1500" fill="hold"/>
                                            <p:tgtEl>
                                              <p:spTgt spid="3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1500" fill="hold"/>
                                            <p:tgtEl>
                                              <p:spTgt spid="25"/>
                                            </p:tgtEl>
                                            <p:attrNameLst>
                                              <p:attrName>ppt_x</p:attrName>
                                            </p:attrNameLst>
                                          </p:cBhvr>
                                          <p:tavLst>
                                            <p:tav tm="0">
                                              <p:val>
                                                <p:strVal val="1+#ppt_w/2"/>
                                              </p:val>
                                            </p:tav>
                                            <p:tav tm="100000">
                                              <p:val>
                                                <p:strVal val="#ppt_x"/>
                                              </p:val>
                                            </p:tav>
                                          </p:tavLst>
                                        </p:anim>
                                        <p:anim calcmode="lin" valueType="num">
                                          <p:cBhvr additive="base">
                                            <p:cTn id="30" dur="1500" fill="hold"/>
                                            <p:tgtEl>
                                              <p:spTgt spid="25"/>
                                            </p:tgtEl>
                                            <p:attrNameLst>
                                              <p:attrName>ppt_y</p:attrName>
                                            </p:attrNameLst>
                                          </p:cBhvr>
                                          <p:tavLst>
                                            <p:tav tm="0">
                                              <p:val>
                                                <p:strVal val="#ppt_y"/>
                                              </p:val>
                                            </p:tav>
                                            <p:tav tm="100000">
                                              <p:val>
                                                <p:strVal val="#ppt_y"/>
                                              </p:val>
                                            </p:tav>
                                          </p:tavLst>
                                        </p:anim>
                                      </p:childTnLst>
                                    </p:cTn>
                                  </p:par>
                                </p:childTnLst>
                              </p:cTn>
                            </p:par>
                            <p:par>
                              <p:cTn id="31" fill="hold">
                                <p:stCondLst>
                                  <p:cond delay="4549"/>
                                </p:stCondLst>
                                <p:childTnLst>
                                  <p:par>
                                    <p:cTn id="32" presetID="2" presetClass="entr" presetSubtype="8"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1500" fill="hold"/>
                                            <p:tgtEl>
                                              <p:spTgt spid="41"/>
                                            </p:tgtEl>
                                            <p:attrNameLst>
                                              <p:attrName>ppt_x</p:attrName>
                                            </p:attrNameLst>
                                          </p:cBhvr>
                                          <p:tavLst>
                                            <p:tav tm="0">
                                              <p:val>
                                                <p:strVal val="0-#ppt_w/2"/>
                                              </p:val>
                                            </p:tav>
                                            <p:tav tm="100000">
                                              <p:val>
                                                <p:strVal val="#ppt_x"/>
                                              </p:val>
                                            </p:tav>
                                          </p:tavLst>
                                        </p:anim>
                                        <p:anim calcmode="lin" valueType="num">
                                          <p:cBhvr additive="base">
                                            <p:cTn id="35" dur="1500" fill="hold"/>
                                            <p:tgtEl>
                                              <p:spTgt spid="4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1500" fill="hold"/>
                                            <p:tgtEl>
                                              <p:spTgt spid="26"/>
                                            </p:tgtEl>
                                            <p:attrNameLst>
                                              <p:attrName>ppt_x</p:attrName>
                                            </p:attrNameLst>
                                          </p:cBhvr>
                                          <p:tavLst>
                                            <p:tav tm="0">
                                              <p:val>
                                                <p:strVal val="1+#ppt_w/2"/>
                                              </p:val>
                                            </p:tav>
                                            <p:tav tm="100000">
                                              <p:val>
                                                <p:strVal val="#ppt_x"/>
                                              </p:val>
                                            </p:tav>
                                          </p:tavLst>
                                        </p:anim>
                                        <p:anim calcmode="lin" valueType="num">
                                          <p:cBhvr additive="base">
                                            <p:cTn id="39" dur="1500" fill="hold"/>
                                            <p:tgtEl>
                                              <p:spTgt spid="26"/>
                                            </p:tgtEl>
                                            <p:attrNameLst>
                                              <p:attrName>ppt_y</p:attrName>
                                            </p:attrNameLst>
                                          </p:cBhvr>
                                          <p:tavLst>
                                            <p:tav tm="0">
                                              <p:val>
                                                <p:strVal val="#ppt_y"/>
                                              </p:val>
                                            </p:tav>
                                            <p:tav tm="100000">
                                              <p:val>
                                                <p:strVal val="#ppt_y"/>
                                              </p:val>
                                            </p:tav>
                                          </p:tavLst>
                                        </p:anim>
                                      </p:childTnLst>
                                    </p:cTn>
                                  </p:par>
                                </p:childTnLst>
                              </p:cTn>
                            </p:par>
                            <p:par>
                              <p:cTn id="40" fill="hold">
                                <p:stCondLst>
                                  <p:cond delay="6049"/>
                                </p:stCondLst>
                                <p:childTnLst>
                                  <p:par>
                                    <p:cTn id="41" presetID="2" presetClass="entr" presetSubtype="8"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1500" fill="hold"/>
                                            <p:tgtEl>
                                              <p:spTgt spid="47"/>
                                            </p:tgtEl>
                                            <p:attrNameLst>
                                              <p:attrName>ppt_x</p:attrName>
                                            </p:attrNameLst>
                                          </p:cBhvr>
                                          <p:tavLst>
                                            <p:tav tm="0">
                                              <p:val>
                                                <p:strVal val="0-#ppt_w/2"/>
                                              </p:val>
                                            </p:tav>
                                            <p:tav tm="100000">
                                              <p:val>
                                                <p:strVal val="#ppt_x"/>
                                              </p:val>
                                            </p:tav>
                                          </p:tavLst>
                                        </p:anim>
                                        <p:anim calcmode="lin" valueType="num">
                                          <p:cBhvr additive="base">
                                            <p:cTn id="44" dur="1500" fill="hold"/>
                                            <p:tgtEl>
                                              <p:spTgt spid="47"/>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1500" fill="hold"/>
                                            <p:tgtEl>
                                              <p:spTgt spid="23"/>
                                            </p:tgtEl>
                                            <p:attrNameLst>
                                              <p:attrName>ppt_x</p:attrName>
                                            </p:attrNameLst>
                                          </p:cBhvr>
                                          <p:tavLst>
                                            <p:tav tm="0">
                                              <p:val>
                                                <p:strVal val="1+#ppt_w/2"/>
                                              </p:val>
                                            </p:tav>
                                            <p:tav tm="100000">
                                              <p:val>
                                                <p:strVal val="#ppt_x"/>
                                              </p:val>
                                            </p:tav>
                                          </p:tavLst>
                                        </p:anim>
                                        <p:anim calcmode="lin" valueType="num">
                                          <p:cBhvr additive="base">
                                            <p:cTn id="48" dur="1500" fill="hold"/>
                                            <p:tgtEl>
                                              <p:spTgt spid="23"/>
                                            </p:tgtEl>
                                            <p:attrNameLst>
                                              <p:attrName>ppt_y</p:attrName>
                                            </p:attrNameLst>
                                          </p:cBhvr>
                                          <p:tavLst>
                                            <p:tav tm="0">
                                              <p:val>
                                                <p:strVal val="#ppt_y"/>
                                              </p:val>
                                            </p:tav>
                                            <p:tav tm="100000">
                                              <p:val>
                                                <p:strVal val="#ppt_y"/>
                                              </p:val>
                                            </p:tav>
                                          </p:tavLst>
                                        </p:anim>
                                      </p:childTnLst>
                                    </p:cTn>
                                  </p:par>
                                </p:childTnLst>
                              </p:cTn>
                            </p:par>
                            <p:par>
                              <p:cTn id="49" fill="hold">
                                <p:stCondLst>
                                  <p:cond delay="7549"/>
                                </p:stCondLst>
                                <p:childTnLst>
                                  <p:par>
                                    <p:cTn id="50" presetID="6" presetClass="entr" presetSubtype="32"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circle(out)">
                                          <p:cBhvr>
                                            <p:cTn id="52" dur="1000"/>
                                            <p:tgtEl>
                                              <p:spTgt spid="52"/>
                                            </p:tgtEl>
                                          </p:cBhvr>
                                        </p:animEffect>
                                      </p:childTnLst>
                                    </p:cTn>
                                  </p:par>
                                </p:childTnLst>
                              </p:cTn>
                            </p:par>
                            <p:par>
                              <p:cTn id="53" fill="hold">
                                <p:stCondLst>
                                  <p:cond delay="8549"/>
                                </p:stCondLst>
                                <p:childTnLst>
                                  <p:par>
                                    <p:cTn id="54" presetID="22" presetClass="entr" presetSubtype="8"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left)">
                                          <p:cBhvr>
                                            <p:cTn id="56"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animBg="1"/>
          <p:bldP spid="25" grpId="0" animBg="1"/>
          <p:bldP spid="26" grpId="0" animBg="1"/>
          <p:bldP spid="29" grpId="0"/>
          <p:bldP spid="35" grpId="0"/>
          <p:bldP spid="41" grpId="0"/>
          <p:bldP spid="47" grpId="0"/>
          <p:bldP spid="52" grpId="0"/>
          <p:bldP spid="57"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5341661" cy="422047"/>
          </a:xfrm>
        </p:spPr>
        <p:txBody>
          <a:bodyPr/>
          <a:lstStyle/>
          <a:p>
            <a:r>
              <a:rPr lang="zh-CN" altLang="en-US" dirty="0"/>
              <a:t>做合格党员：</a:t>
            </a:r>
            <a:r>
              <a:rPr lang="zh-CN" altLang="en-US" dirty="0">
                <a:solidFill>
                  <a:srgbClr val="C00000"/>
                </a:solidFill>
              </a:rPr>
              <a:t>遵守党章 加强党性</a:t>
            </a:r>
          </a:p>
          <a:p>
            <a:endParaRPr lang="zh-CN" altLang="en-US" dirty="0"/>
          </a:p>
        </p:txBody>
      </p:sp>
      <p:sp>
        <p:nvSpPr>
          <p:cNvPr id="10" name="矩形 9"/>
          <p:cNvSpPr/>
          <p:nvPr/>
        </p:nvSpPr>
        <p:spPr>
          <a:xfrm>
            <a:off x="1847851" y="2689768"/>
            <a:ext cx="8722229" cy="1631216"/>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　　党员领导干部要做学习党章、遵守党章的模范。各级领导干部要把学习党章作为必修课，走上新的领导岗位的同志要把学习党章作为第一课，带头遵守党章各项规定。凡是党章规定党员必须做到的，领导干部要首先做到；凡是党章规定党员不能做的，领导干部要带头不做。</a:t>
            </a:r>
            <a:br>
              <a:rPr lang="zh-CN" altLang="en-US" sz="2000" dirty="0" smtClean="0">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1933575" y="2308980"/>
            <a:ext cx="8387619" cy="124629"/>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2" name="矩形 11"/>
          <p:cNvSpPr/>
          <p:nvPr/>
        </p:nvSpPr>
        <p:spPr>
          <a:xfrm>
            <a:off x="3076575" y="4177035"/>
            <a:ext cx="7423627" cy="400110"/>
          </a:xfrm>
          <a:prstGeom prst="rect">
            <a:avLst/>
          </a:prstGeom>
        </p:spPr>
        <p:txBody>
          <a:bodyPr wrap="square">
            <a:spAutoFit/>
          </a:bodyPr>
          <a:lstStyle/>
          <a:p>
            <a:pPr algn="r"/>
            <a:r>
              <a:rPr lang="zh-CN" altLang="en-US" sz="2000" b="1" dirty="0">
                <a:solidFill>
                  <a:srgbClr val="C00000"/>
                </a:solidFill>
                <a:latin typeface="微软雅黑" panose="020B0503020204020204" pitchFamily="34" charset="-122"/>
                <a:ea typeface="微软雅黑" panose="020B0503020204020204" pitchFamily="34" charset="-122"/>
              </a:rPr>
              <a:t> </a:t>
            </a:r>
            <a:r>
              <a:rPr lang="en-US" altLang="zh-CN" sz="2000" b="1" dirty="0" smtClean="0">
                <a:solidFill>
                  <a:srgbClr val="C00000"/>
                </a:solidFill>
                <a:latin typeface="微软雅黑" panose="020B0503020204020204" pitchFamily="34" charset="-122"/>
                <a:ea typeface="微软雅黑" panose="020B0503020204020204" pitchFamily="34" charset="-122"/>
              </a:rPr>
              <a:t>——2012</a:t>
            </a:r>
            <a:r>
              <a:rPr lang="zh-CN" altLang="en-US" sz="2000" b="1" dirty="0" smtClean="0">
                <a:solidFill>
                  <a:srgbClr val="C00000"/>
                </a:solidFill>
                <a:latin typeface="微软雅黑" panose="020B0503020204020204" pitchFamily="34" charset="-122"/>
                <a:ea typeface="微软雅黑" panose="020B0503020204020204" pitchFamily="34" charset="-122"/>
              </a:rPr>
              <a:t>年</a:t>
            </a:r>
            <a:r>
              <a:rPr lang="en-US" altLang="zh-CN" sz="2000" b="1" dirty="0" smtClean="0">
                <a:solidFill>
                  <a:srgbClr val="C00000"/>
                </a:solidFill>
                <a:latin typeface="微软雅黑" panose="020B0503020204020204" pitchFamily="34" charset="-122"/>
                <a:ea typeface="微软雅黑" panose="020B0503020204020204" pitchFamily="34" charset="-122"/>
              </a:rPr>
              <a:t>11</a:t>
            </a:r>
            <a:r>
              <a:rPr lang="zh-CN" altLang="en-US" sz="2000" b="1" dirty="0" smtClean="0">
                <a:solidFill>
                  <a:srgbClr val="C00000"/>
                </a:solidFill>
                <a:latin typeface="微软雅黑" panose="020B0503020204020204" pitchFamily="34" charset="-122"/>
                <a:ea typeface="微软雅黑" panose="020B0503020204020204" pitchFamily="34" charset="-122"/>
              </a:rPr>
              <a:t>月</a:t>
            </a:r>
            <a:r>
              <a:rPr lang="en-US" altLang="zh-CN" sz="2000" b="1" dirty="0" smtClean="0">
                <a:solidFill>
                  <a:srgbClr val="C00000"/>
                </a:solidFill>
                <a:latin typeface="微软雅黑" panose="020B0503020204020204" pitchFamily="34" charset="-122"/>
                <a:ea typeface="微软雅黑" panose="020B0503020204020204" pitchFamily="34" charset="-122"/>
              </a:rPr>
              <a:t>16</a:t>
            </a:r>
            <a:r>
              <a:rPr lang="zh-CN" altLang="en-US" sz="2000" b="1" dirty="0" smtClean="0">
                <a:solidFill>
                  <a:srgbClr val="C00000"/>
                </a:solidFill>
                <a:latin typeface="微软雅黑" panose="020B0503020204020204" pitchFamily="34" charset="-122"/>
                <a:ea typeface="微软雅黑" panose="020B0503020204020204" pitchFamily="34" charset="-122"/>
              </a:rPr>
              <a:t>日</a:t>
            </a:r>
            <a:r>
              <a:rPr lang="en-US" altLang="zh-CN"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认真学习党章　严格遵守党章</a:t>
            </a:r>
            <a:r>
              <a:rPr lang="en-US" altLang="zh-CN"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076576" y="1356392"/>
            <a:ext cx="6045245"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rPr>
              <a:t>党员要  </a:t>
            </a: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遵守党章 加强党性</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7679189" y="5315865"/>
            <a:ext cx="2929007" cy="92333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4000" dirty="0">
                <a:solidFill>
                  <a:srgbClr val="000000"/>
                </a:solidFill>
                <a:latin typeface="华文行楷" panose="02010800040101010101" pitchFamily="2" charset="-122"/>
                <a:ea typeface="华文行楷" panose="02010800040101010101" pitchFamily="2" charset="-122"/>
              </a:rPr>
              <a:t>习进平</a:t>
            </a:r>
            <a:r>
              <a:rPr lang="en-US" altLang="zh-CN" sz="4000" dirty="0" smtClean="0">
                <a:solidFill>
                  <a:srgbClr val="000000"/>
                </a:solidFill>
                <a:latin typeface="华文行楷" panose="02010800040101010101" pitchFamily="2" charset="-122"/>
                <a:ea typeface="华文行楷" panose="02010800040101010101" pitchFamily="2" charset="-122"/>
              </a:rPr>
              <a:t>·</a:t>
            </a:r>
            <a:r>
              <a:rPr lang="zh-CN" altLang="en-US" sz="5400" b="1" dirty="0" smtClean="0">
                <a:solidFill>
                  <a:srgbClr val="C00000"/>
                </a:solidFill>
                <a:latin typeface="华文行楷" panose="02010800040101010101" pitchFamily="2" charset="-122"/>
                <a:ea typeface="华文行楷" panose="02010800040101010101" pitchFamily="2" charset="-122"/>
              </a:rPr>
              <a:t>论</a:t>
            </a:r>
            <a:endParaRPr lang="zh-CN" altLang="en-US" sz="6000" b="1" dirty="0">
              <a:solidFill>
                <a:srgbClr val="C0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1149"/>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500"/>
                                        <p:tgtEl>
                                          <p:spTgt spid="11"/>
                                        </p:tgtEl>
                                      </p:cBhvr>
                                    </p:animEffect>
                                  </p:childTnLst>
                                </p:cTn>
                              </p:par>
                            </p:childTnLst>
                          </p:cTn>
                        </p:par>
                        <p:par>
                          <p:cTn id="16" fill="hold">
                            <p:stCondLst>
                              <p:cond delay="2649"/>
                            </p:stCondLst>
                            <p:childTnLst>
                              <p:par>
                                <p:cTn id="17" presetID="14" presetClass="entr" presetSubtype="1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1500"/>
                                        <p:tgtEl>
                                          <p:spTgt spid="10"/>
                                        </p:tgtEl>
                                      </p:cBhvr>
                                    </p:animEffect>
                                  </p:childTnLst>
                                </p:cTn>
                              </p:par>
                            </p:childTnLst>
                          </p:cTn>
                        </p:par>
                        <p:par>
                          <p:cTn id="20" fill="hold">
                            <p:stCondLst>
                              <p:cond delay="4149"/>
                            </p:stCondLst>
                            <p:childTnLst>
                              <p:par>
                                <p:cTn id="21" presetID="42"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750"/>
                                        <p:tgtEl>
                                          <p:spTgt spid="12"/>
                                        </p:tgtEl>
                                      </p:cBhvr>
                                    </p:animEffect>
                                    <p:anim calcmode="lin" valueType="num">
                                      <p:cBhvr>
                                        <p:cTn id="24" dur="1750" fill="hold"/>
                                        <p:tgtEl>
                                          <p:spTgt spid="12"/>
                                        </p:tgtEl>
                                        <p:attrNameLst>
                                          <p:attrName>ppt_x</p:attrName>
                                        </p:attrNameLst>
                                      </p:cBhvr>
                                      <p:tavLst>
                                        <p:tav tm="0">
                                          <p:val>
                                            <p:strVal val="#ppt_x"/>
                                          </p:val>
                                        </p:tav>
                                        <p:tav tm="100000">
                                          <p:val>
                                            <p:strVal val="#ppt_x"/>
                                          </p:val>
                                        </p:tav>
                                      </p:tavLst>
                                    </p:anim>
                                    <p:anim calcmode="lin" valueType="num">
                                      <p:cBhvr>
                                        <p:cTn id="25" dur="175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6149"/>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5629936" cy="422047"/>
          </a:xfrm>
        </p:spPr>
        <p:txBody>
          <a:bodyPr/>
          <a:lstStyle/>
          <a:p>
            <a:r>
              <a:rPr lang="zh-CN" altLang="en-US" dirty="0"/>
              <a:t>做合格党员：</a:t>
            </a:r>
            <a:r>
              <a:rPr lang="zh-CN" altLang="en-US" dirty="0">
                <a:solidFill>
                  <a:srgbClr val="C00000"/>
                </a:solidFill>
              </a:rPr>
              <a:t>坚定信念 加强学习</a:t>
            </a:r>
          </a:p>
          <a:p>
            <a:endParaRPr lang="zh-CN" altLang="en-US" dirty="0"/>
          </a:p>
        </p:txBody>
      </p:sp>
      <p:sp>
        <p:nvSpPr>
          <p:cNvPr id="3" name="矩形 2"/>
          <p:cNvSpPr/>
          <p:nvPr/>
        </p:nvSpPr>
        <p:spPr>
          <a:xfrm>
            <a:off x="1933575" y="2308980"/>
            <a:ext cx="8387619" cy="124629"/>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 name="文本框 3"/>
          <p:cNvSpPr txBox="1"/>
          <p:nvPr/>
        </p:nvSpPr>
        <p:spPr>
          <a:xfrm>
            <a:off x="3076576" y="1356392"/>
            <a:ext cx="6045245"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rPr>
              <a:t>党员要  </a:t>
            </a: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坚定信念 加强学习</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7679189" y="5315865"/>
            <a:ext cx="2929007" cy="92333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4000" dirty="0">
                <a:solidFill>
                  <a:srgbClr val="000000"/>
                </a:solidFill>
                <a:latin typeface="华文行楷" panose="02010800040101010101" pitchFamily="2" charset="-122"/>
                <a:ea typeface="华文行楷" panose="02010800040101010101" pitchFamily="2" charset="-122"/>
              </a:rPr>
              <a:t>习进平</a:t>
            </a:r>
            <a:r>
              <a:rPr lang="en-US" altLang="zh-CN" sz="4000" dirty="0" smtClean="0">
                <a:solidFill>
                  <a:srgbClr val="000000"/>
                </a:solidFill>
                <a:latin typeface="华文行楷" panose="02010800040101010101" pitchFamily="2" charset="-122"/>
                <a:ea typeface="华文行楷" panose="02010800040101010101" pitchFamily="2" charset="-122"/>
              </a:rPr>
              <a:t>·</a:t>
            </a:r>
            <a:r>
              <a:rPr lang="zh-CN" altLang="en-US" sz="5400" b="1" dirty="0" smtClean="0">
                <a:solidFill>
                  <a:srgbClr val="C00000"/>
                </a:solidFill>
                <a:latin typeface="华文行楷" panose="02010800040101010101" pitchFamily="2" charset="-122"/>
                <a:ea typeface="华文行楷" panose="02010800040101010101" pitchFamily="2" charset="-122"/>
              </a:rPr>
              <a:t>论</a:t>
            </a:r>
            <a:endParaRPr lang="zh-CN" altLang="en-US" sz="6000" b="1" dirty="0">
              <a:solidFill>
                <a:srgbClr val="C00000"/>
              </a:solidFill>
            </a:endParaRPr>
          </a:p>
        </p:txBody>
      </p:sp>
      <p:sp>
        <p:nvSpPr>
          <p:cNvPr id="6" name="矩形 5"/>
          <p:cNvSpPr/>
          <p:nvPr/>
        </p:nvSpPr>
        <p:spPr>
          <a:xfrm>
            <a:off x="1847851" y="2689769"/>
            <a:ext cx="8722229" cy="1938992"/>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　　我们党在中国这样一个有着</a:t>
            </a:r>
            <a:r>
              <a:rPr lang="en-US" altLang="zh-CN" sz="2000" dirty="0" smtClean="0">
                <a:latin typeface="微软雅黑" panose="020B0503020204020204" pitchFamily="34" charset="-122"/>
                <a:ea typeface="微软雅黑" panose="020B0503020204020204" pitchFamily="34" charset="-122"/>
              </a:rPr>
              <a:t>13</a:t>
            </a:r>
            <a:r>
              <a:rPr lang="zh-CN" altLang="en-US" sz="2000" dirty="0" smtClean="0">
                <a:latin typeface="微软雅黑" panose="020B0503020204020204" pitchFamily="34" charset="-122"/>
                <a:ea typeface="微软雅黑" panose="020B0503020204020204" pitchFamily="34" charset="-122"/>
              </a:rPr>
              <a:t>亿人口的大国执政，面对着十分复杂的国内外环境，肩负着繁重的执政使命，如果缺乏理论思维的有力支撑，是难以战胜各种风险和困难的，也是难以不断前进的。党的各级领导干部特别是高级干部，要原原本本学习和研读经典著作，努力把马克思主义哲学作为自己的看家本领，坚定理想信念，坚持正确政治方向，提高战略思维能力、综合决策能力、驾驭全局能力，团结带领人民不断书写改革开放历史新篇章。</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3209925" y="4936537"/>
            <a:ext cx="7423627" cy="400110"/>
          </a:xfrm>
          <a:prstGeom prst="rect">
            <a:avLst/>
          </a:prstGeom>
        </p:spPr>
        <p:txBody>
          <a:bodyPr wrap="square">
            <a:spAutoFit/>
          </a:bodyPr>
          <a:lstStyle/>
          <a:p>
            <a:pPr algn="r"/>
            <a:r>
              <a:rPr lang="zh-CN" altLang="en-US" sz="2000" b="1" dirty="0">
                <a:solidFill>
                  <a:srgbClr val="C00000"/>
                </a:solidFill>
                <a:latin typeface="微软雅黑" panose="020B0503020204020204" pitchFamily="34" charset="-122"/>
                <a:ea typeface="微软雅黑" panose="020B0503020204020204" pitchFamily="34" charset="-122"/>
              </a:rPr>
              <a:t> </a:t>
            </a:r>
            <a:r>
              <a:rPr lang="en-US" altLang="zh-CN" sz="2000" b="1" dirty="0">
                <a:solidFill>
                  <a:srgbClr val="C00000"/>
                </a:solidFill>
                <a:latin typeface="微软雅黑" panose="020B0503020204020204" pitchFamily="34" charset="-122"/>
                <a:ea typeface="微软雅黑" panose="020B0503020204020204" pitchFamily="34" charset="-122"/>
              </a:rPr>
              <a:t>——2013</a:t>
            </a:r>
            <a:r>
              <a:rPr lang="zh-CN" altLang="en-US" sz="2000" b="1" dirty="0">
                <a:solidFill>
                  <a:srgbClr val="C00000"/>
                </a:solidFill>
                <a:latin typeface="微软雅黑" panose="020B0503020204020204" pitchFamily="34" charset="-122"/>
                <a:ea typeface="微软雅黑" panose="020B0503020204020204" pitchFamily="34" charset="-122"/>
              </a:rPr>
              <a:t>年</a:t>
            </a:r>
            <a:r>
              <a:rPr lang="en-US" altLang="zh-CN" sz="2000" b="1" dirty="0">
                <a:solidFill>
                  <a:srgbClr val="C00000"/>
                </a:solidFill>
                <a:latin typeface="微软雅黑" panose="020B0503020204020204" pitchFamily="34" charset="-122"/>
                <a:ea typeface="微软雅黑" panose="020B0503020204020204" pitchFamily="34" charset="-122"/>
              </a:rPr>
              <a:t>12</a:t>
            </a:r>
            <a:r>
              <a:rPr lang="zh-CN" altLang="en-US" sz="2000" b="1" dirty="0">
                <a:solidFill>
                  <a:srgbClr val="C00000"/>
                </a:solidFill>
                <a:latin typeface="微软雅黑" panose="020B0503020204020204" pitchFamily="34" charset="-122"/>
                <a:ea typeface="微软雅黑" panose="020B0503020204020204" pitchFamily="34" charset="-122"/>
              </a:rPr>
              <a:t>月</a:t>
            </a: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en-US" sz="2000" b="1" dirty="0">
                <a:solidFill>
                  <a:srgbClr val="C00000"/>
                </a:solidFill>
                <a:latin typeface="微软雅黑" panose="020B0503020204020204" pitchFamily="34" charset="-122"/>
                <a:ea typeface="微软雅黑" panose="020B0503020204020204" pitchFamily="34" charset="-122"/>
              </a:rPr>
              <a:t>日在</a:t>
            </a:r>
            <a:r>
              <a:rPr lang="zh-CN" altLang="en-US" sz="2000" b="1" dirty="0" smtClean="0">
                <a:solidFill>
                  <a:srgbClr val="C00000"/>
                </a:solidFill>
                <a:latin typeface="微软雅黑" panose="020B0503020204020204" pitchFamily="34" charset="-122"/>
                <a:ea typeface="微软雅黑" panose="020B0503020204020204" pitchFamily="34" charset="-122"/>
              </a:rPr>
              <a:t>中央政治局集体</a:t>
            </a:r>
            <a:r>
              <a:rPr lang="zh-CN" altLang="en-US" sz="2000" b="1" dirty="0">
                <a:solidFill>
                  <a:srgbClr val="C00000"/>
                </a:solidFill>
                <a:latin typeface="微软雅黑" panose="020B0503020204020204" pitchFamily="34" charset="-122"/>
                <a:ea typeface="微软雅黑" panose="020B0503020204020204" pitchFamily="34" charset="-122"/>
              </a:rPr>
              <a:t>学习时的讲话</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149"/>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500"/>
                                        <p:tgtEl>
                                          <p:spTgt spid="3"/>
                                        </p:tgtEl>
                                      </p:cBhvr>
                                    </p:animEffect>
                                  </p:childTnLst>
                                </p:cTn>
                              </p:par>
                            </p:childTnLst>
                          </p:cTn>
                        </p:par>
                        <p:par>
                          <p:cTn id="16" fill="hold">
                            <p:stCondLst>
                              <p:cond delay="2649"/>
                            </p:stCondLst>
                            <p:childTnLst>
                              <p:par>
                                <p:cTn id="17" presetID="14"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1500"/>
                                        <p:tgtEl>
                                          <p:spTgt spid="6"/>
                                        </p:tgtEl>
                                      </p:cBhvr>
                                    </p:animEffect>
                                  </p:childTnLst>
                                </p:cTn>
                              </p:par>
                            </p:childTnLst>
                          </p:cTn>
                        </p:par>
                        <p:par>
                          <p:cTn id="20" fill="hold">
                            <p:stCondLst>
                              <p:cond delay="4149"/>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750"/>
                                        <p:tgtEl>
                                          <p:spTgt spid="7"/>
                                        </p:tgtEl>
                                      </p:cBhvr>
                                    </p:animEffect>
                                    <p:anim calcmode="lin" valueType="num">
                                      <p:cBhvr>
                                        <p:cTn id="24" dur="1750" fill="hold"/>
                                        <p:tgtEl>
                                          <p:spTgt spid="7"/>
                                        </p:tgtEl>
                                        <p:attrNameLst>
                                          <p:attrName>ppt_x</p:attrName>
                                        </p:attrNameLst>
                                      </p:cBhvr>
                                      <p:tavLst>
                                        <p:tav tm="0">
                                          <p:val>
                                            <p:strVal val="#ppt_x"/>
                                          </p:val>
                                        </p:tav>
                                        <p:tav tm="100000">
                                          <p:val>
                                            <p:strVal val="#ppt_x"/>
                                          </p:val>
                                        </p:tav>
                                      </p:tavLst>
                                    </p:anim>
                                    <p:anim calcmode="lin" valueType="num">
                                      <p:cBhvr>
                                        <p:cTn id="25" dur="175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6149"/>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6" y="450399"/>
            <a:ext cx="5429911" cy="422047"/>
          </a:xfrm>
        </p:spPr>
        <p:txBody>
          <a:bodyPr/>
          <a:lstStyle/>
          <a:p>
            <a:r>
              <a:rPr lang="zh-CN" altLang="en-US" dirty="0"/>
              <a:t>做合格党员：</a:t>
            </a:r>
            <a:r>
              <a:rPr lang="zh-CN" altLang="en-US" dirty="0">
                <a:solidFill>
                  <a:srgbClr val="C00000"/>
                </a:solidFill>
              </a:rPr>
              <a:t>遵纪守法 廉洁正派</a:t>
            </a:r>
          </a:p>
          <a:p>
            <a:endParaRPr lang="zh-CN" altLang="en-US" dirty="0"/>
          </a:p>
        </p:txBody>
      </p:sp>
      <p:sp>
        <p:nvSpPr>
          <p:cNvPr id="3" name="矩形 2"/>
          <p:cNvSpPr/>
          <p:nvPr/>
        </p:nvSpPr>
        <p:spPr>
          <a:xfrm>
            <a:off x="1933575" y="2308980"/>
            <a:ext cx="8387619" cy="124629"/>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 name="文本框 3"/>
          <p:cNvSpPr txBox="1"/>
          <p:nvPr/>
        </p:nvSpPr>
        <p:spPr>
          <a:xfrm>
            <a:off x="3076576" y="1356392"/>
            <a:ext cx="6045245"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rPr>
              <a:t>党员要  </a:t>
            </a: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遵纪守法 廉洁正派</a:t>
            </a:r>
          </a:p>
        </p:txBody>
      </p:sp>
      <p:sp>
        <p:nvSpPr>
          <p:cNvPr id="5" name="矩形 4"/>
          <p:cNvSpPr/>
          <p:nvPr/>
        </p:nvSpPr>
        <p:spPr>
          <a:xfrm>
            <a:off x="7679189" y="5315865"/>
            <a:ext cx="2929007" cy="92333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4000" dirty="0">
                <a:solidFill>
                  <a:srgbClr val="000000"/>
                </a:solidFill>
                <a:latin typeface="华文行楷" panose="02010800040101010101" pitchFamily="2" charset="-122"/>
                <a:ea typeface="华文行楷" panose="02010800040101010101" pitchFamily="2" charset="-122"/>
              </a:rPr>
              <a:t>习进平</a:t>
            </a:r>
            <a:r>
              <a:rPr lang="en-US" altLang="zh-CN" sz="4000" dirty="0" smtClean="0">
                <a:solidFill>
                  <a:srgbClr val="000000"/>
                </a:solidFill>
                <a:latin typeface="华文行楷" panose="02010800040101010101" pitchFamily="2" charset="-122"/>
                <a:ea typeface="华文行楷" panose="02010800040101010101" pitchFamily="2" charset="-122"/>
              </a:rPr>
              <a:t>·</a:t>
            </a:r>
            <a:r>
              <a:rPr lang="zh-CN" altLang="en-US" sz="5400" b="1" dirty="0" smtClean="0">
                <a:solidFill>
                  <a:srgbClr val="C00000"/>
                </a:solidFill>
                <a:latin typeface="华文行楷" panose="02010800040101010101" pitchFamily="2" charset="-122"/>
                <a:ea typeface="华文行楷" panose="02010800040101010101" pitchFamily="2" charset="-122"/>
              </a:rPr>
              <a:t>论</a:t>
            </a:r>
            <a:endParaRPr lang="zh-CN" altLang="en-US" sz="6000" b="1" dirty="0">
              <a:solidFill>
                <a:srgbClr val="C00000"/>
              </a:solidFill>
            </a:endParaRPr>
          </a:p>
        </p:txBody>
      </p:sp>
      <p:sp>
        <p:nvSpPr>
          <p:cNvPr id="6" name="矩形 5"/>
          <p:cNvSpPr/>
          <p:nvPr/>
        </p:nvSpPr>
        <p:spPr>
          <a:xfrm>
            <a:off x="1847851" y="2689768"/>
            <a:ext cx="8722229" cy="1631216"/>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　　廉洁自律是共产党人为官从政的底线。我经常讲，鱼和熊掌不可兼得，当官发财两条道，当官就不要发财，发财就不要当官。要始终严格要求自己，把好权力关、金钱关、美色关，做到清清白白做人、干干净净做事、坦坦荡荡为官。要加强对亲属和身边工作人员的教育和约束，要求他们守德、守纪、守法。</a:t>
            </a:r>
          </a:p>
        </p:txBody>
      </p:sp>
      <p:sp>
        <p:nvSpPr>
          <p:cNvPr id="7" name="矩形 6"/>
          <p:cNvSpPr/>
          <p:nvPr/>
        </p:nvSpPr>
        <p:spPr>
          <a:xfrm>
            <a:off x="3181349" y="4431712"/>
            <a:ext cx="7423627" cy="707886"/>
          </a:xfrm>
          <a:prstGeom prst="rect">
            <a:avLst/>
          </a:prstGeom>
        </p:spPr>
        <p:txBody>
          <a:bodyPr wrap="square">
            <a:spAutoFit/>
          </a:bodyPr>
          <a:lstStyle/>
          <a:p>
            <a:pPr algn="r"/>
            <a:r>
              <a:rPr lang="zh-CN" altLang="en-US" sz="2000" b="1" dirty="0">
                <a:solidFill>
                  <a:srgbClr val="C00000"/>
                </a:solidFill>
                <a:latin typeface="微软雅黑" panose="020B0503020204020204" pitchFamily="34" charset="-122"/>
                <a:ea typeface="微软雅黑" panose="020B0503020204020204" pitchFamily="34" charset="-122"/>
              </a:rPr>
              <a:t> </a:t>
            </a:r>
            <a:r>
              <a:rPr lang="en-US" altLang="zh-CN" sz="2000" b="1" dirty="0" smtClean="0">
                <a:solidFill>
                  <a:srgbClr val="C00000"/>
                </a:solidFill>
                <a:latin typeface="微软雅黑" panose="020B0503020204020204" pitchFamily="34" charset="-122"/>
                <a:ea typeface="微软雅黑" panose="020B0503020204020204" pitchFamily="34" charset="-122"/>
              </a:rPr>
              <a:t>——2015</a:t>
            </a:r>
            <a:r>
              <a:rPr lang="zh-CN" altLang="en-US" sz="2000" b="1" dirty="0" smtClean="0">
                <a:solidFill>
                  <a:srgbClr val="C00000"/>
                </a:solidFill>
                <a:latin typeface="微软雅黑" panose="020B0503020204020204" pitchFamily="34" charset="-122"/>
                <a:ea typeface="微软雅黑" panose="020B0503020204020204" pitchFamily="34" charset="-122"/>
              </a:rPr>
              <a:t>年</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zh-CN" altLang="en-US" sz="2000" b="1" dirty="0" smtClean="0">
                <a:solidFill>
                  <a:srgbClr val="C00000"/>
                </a:solidFill>
                <a:latin typeface="微软雅黑" panose="020B0503020204020204" pitchFamily="34" charset="-122"/>
                <a:ea typeface="微软雅黑" panose="020B0503020204020204" pitchFamily="34" charset="-122"/>
              </a:rPr>
              <a:t>月</a:t>
            </a:r>
            <a:r>
              <a:rPr lang="en-US" altLang="zh-CN" sz="2000" b="1" dirty="0" smtClean="0">
                <a:solidFill>
                  <a:srgbClr val="C00000"/>
                </a:solidFill>
                <a:latin typeface="微软雅黑" panose="020B0503020204020204" pitchFamily="34" charset="-122"/>
                <a:ea typeface="微软雅黑" panose="020B0503020204020204" pitchFamily="34" charset="-122"/>
              </a:rPr>
              <a:t>12</a:t>
            </a:r>
            <a:r>
              <a:rPr lang="zh-CN" altLang="en-US" sz="2000" b="1" dirty="0" smtClean="0">
                <a:solidFill>
                  <a:srgbClr val="C00000"/>
                </a:solidFill>
                <a:latin typeface="微软雅黑" panose="020B0503020204020204" pitchFamily="34" charset="-122"/>
                <a:ea typeface="微软雅黑" panose="020B0503020204020204" pitchFamily="34" charset="-122"/>
              </a:rPr>
              <a:t>日，同中央党校第一期县委书记研修班学员座谈时的讲话</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149"/>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500"/>
                                        <p:tgtEl>
                                          <p:spTgt spid="3"/>
                                        </p:tgtEl>
                                      </p:cBhvr>
                                    </p:animEffect>
                                  </p:childTnLst>
                                </p:cTn>
                              </p:par>
                            </p:childTnLst>
                          </p:cTn>
                        </p:par>
                        <p:par>
                          <p:cTn id="16" fill="hold">
                            <p:stCondLst>
                              <p:cond delay="2649"/>
                            </p:stCondLst>
                            <p:childTnLst>
                              <p:par>
                                <p:cTn id="17" presetID="14"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1500"/>
                                        <p:tgtEl>
                                          <p:spTgt spid="6"/>
                                        </p:tgtEl>
                                      </p:cBhvr>
                                    </p:animEffect>
                                  </p:childTnLst>
                                </p:cTn>
                              </p:par>
                            </p:childTnLst>
                          </p:cTn>
                        </p:par>
                        <p:par>
                          <p:cTn id="20" fill="hold">
                            <p:stCondLst>
                              <p:cond delay="4149"/>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750"/>
                                        <p:tgtEl>
                                          <p:spTgt spid="7"/>
                                        </p:tgtEl>
                                      </p:cBhvr>
                                    </p:animEffect>
                                    <p:anim calcmode="lin" valueType="num">
                                      <p:cBhvr>
                                        <p:cTn id="24" dur="1750" fill="hold"/>
                                        <p:tgtEl>
                                          <p:spTgt spid="7"/>
                                        </p:tgtEl>
                                        <p:attrNameLst>
                                          <p:attrName>ppt_x</p:attrName>
                                        </p:attrNameLst>
                                      </p:cBhvr>
                                      <p:tavLst>
                                        <p:tav tm="0">
                                          <p:val>
                                            <p:strVal val="#ppt_x"/>
                                          </p:val>
                                        </p:tav>
                                        <p:tav tm="100000">
                                          <p:val>
                                            <p:strVal val="#ppt_x"/>
                                          </p:val>
                                        </p:tav>
                                      </p:tavLst>
                                    </p:anim>
                                    <p:anim calcmode="lin" valueType="num">
                                      <p:cBhvr>
                                        <p:cTn id="25" dur="175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6149"/>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5982361" cy="422047"/>
          </a:xfrm>
        </p:spPr>
        <p:txBody>
          <a:bodyPr/>
          <a:lstStyle/>
          <a:p>
            <a:r>
              <a:rPr lang="zh-CN" altLang="en-US" dirty="0"/>
              <a:t>做合格党员：</a:t>
            </a:r>
            <a:r>
              <a:rPr lang="zh-CN" altLang="en-US" dirty="0">
                <a:solidFill>
                  <a:srgbClr val="C00000"/>
                </a:solidFill>
              </a:rPr>
              <a:t>向榜样学习 向群众学习</a:t>
            </a:r>
          </a:p>
          <a:p>
            <a:endParaRPr lang="zh-CN" altLang="en-US" dirty="0"/>
          </a:p>
        </p:txBody>
      </p:sp>
      <p:sp>
        <p:nvSpPr>
          <p:cNvPr id="3" name="矩形 2"/>
          <p:cNvSpPr/>
          <p:nvPr/>
        </p:nvSpPr>
        <p:spPr>
          <a:xfrm>
            <a:off x="1933575" y="2308980"/>
            <a:ext cx="8387619" cy="124629"/>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 name="文本框 3"/>
          <p:cNvSpPr txBox="1"/>
          <p:nvPr/>
        </p:nvSpPr>
        <p:spPr>
          <a:xfrm>
            <a:off x="3076575" y="1356392"/>
            <a:ext cx="6968574"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rPr>
              <a:t>党员要  </a:t>
            </a: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向榜样学习 向群众学习</a:t>
            </a:r>
          </a:p>
        </p:txBody>
      </p:sp>
      <p:sp>
        <p:nvSpPr>
          <p:cNvPr id="5" name="矩形 4"/>
          <p:cNvSpPr/>
          <p:nvPr/>
        </p:nvSpPr>
        <p:spPr>
          <a:xfrm>
            <a:off x="7679189" y="5315865"/>
            <a:ext cx="2929007" cy="923330"/>
          </a:xfrm>
          <a:prstGeom prst="rect">
            <a:avLst/>
          </a:prstGeom>
          <a:effectLst>
            <a:outerShdw blurRad="50800" dist="38100" dir="2700000" algn="tl" rotWithShape="0">
              <a:prstClr val="black">
                <a:alpha val="40000"/>
              </a:prstClr>
            </a:outerShdw>
          </a:effectLst>
        </p:spPr>
        <p:txBody>
          <a:bodyPr wrap="none">
            <a:spAutoFit/>
          </a:bodyPr>
          <a:lstStyle/>
          <a:p>
            <a:r>
              <a:rPr lang="zh-CN" altLang="en-US" sz="4000" dirty="0">
                <a:solidFill>
                  <a:srgbClr val="000000"/>
                </a:solidFill>
                <a:latin typeface="华文行楷" panose="02010800040101010101" pitchFamily="2" charset="-122"/>
                <a:ea typeface="华文行楷" panose="02010800040101010101" pitchFamily="2" charset="-122"/>
              </a:rPr>
              <a:t>习进平</a:t>
            </a:r>
            <a:r>
              <a:rPr lang="en-US" altLang="zh-CN" sz="4000" dirty="0" smtClean="0">
                <a:solidFill>
                  <a:srgbClr val="000000"/>
                </a:solidFill>
                <a:latin typeface="华文行楷" panose="02010800040101010101" pitchFamily="2" charset="-122"/>
                <a:ea typeface="华文行楷" panose="02010800040101010101" pitchFamily="2" charset="-122"/>
              </a:rPr>
              <a:t>·</a:t>
            </a:r>
            <a:r>
              <a:rPr lang="zh-CN" altLang="en-US" sz="5400" b="1" dirty="0" smtClean="0">
                <a:solidFill>
                  <a:srgbClr val="C00000"/>
                </a:solidFill>
                <a:latin typeface="华文行楷" panose="02010800040101010101" pitchFamily="2" charset="-122"/>
                <a:ea typeface="华文行楷" panose="02010800040101010101" pitchFamily="2" charset="-122"/>
              </a:rPr>
              <a:t>论</a:t>
            </a:r>
            <a:endParaRPr lang="zh-CN" altLang="en-US" sz="6000" b="1" dirty="0">
              <a:solidFill>
                <a:srgbClr val="C00000"/>
              </a:solidFill>
            </a:endParaRPr>
          </a:p>
        </p:txBody>
      </p:sp>
      <p:sp>
        <p:nvSpPr>
          <p:cNvPr id="6" name="矩形 5"/>
          <p:cNvSpPr/>
          <p:nvPr/>
        </p:nvSpPr>
        <p:spPr>
          <a:xfrm>
            <a:off x="1847851" y="2689769"/>
            <a:ext cx="8722229" cy="1323439"/>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　　面对纷繁复杂的社会现实，党员干部特别是领导干部务必把加强道德修养作为十分重要的人生必修课，自觉从中华优秀传统文化中汲取营养，老老实实向人民群众学习，时时处处见贤思齐，以严格标准加强自律、接受他律，努力以道德的力量去赢得人心、赢得事业成就。  </a:t>
            </a:r>
          </a:p>
        </p:txBody>
      </p:sp>
      <p:sp>
        <p:nvSpPr>
          <p:cNvPr id="7" name="矩形 6"/>
          <p:cNvSpPr/>
          <p:nvPr/>
        </p:nvSpPr>
        <p:spPr>
          <a:xfrm>
            <a:off x="3181349" y="4431712"/>
            <a:ext cx="7423627" cy="400110"/>
          </a:xfrm>
          <a:prstGeom prst="rect">
            <a:avLst/>
          </a:prstGeom>
        </p:spPr>
        <p:txBody>
          <a:bodyPr wrap="square">
            <a:spAutoFit/>
          </a:bodyPr>
          <a:lstStyle/>
          <a:p>
            <a:pPr algn="r"/>
            <a:r>
              <a:rPr lang="zh-CN" altLang="en-US" sz="2000" b="1" dirty="0">
                <a:solidFill>
                  <a:srgbClr val="C00000"/>
                </a:solidFill>
                <a:latin typeface="微软雅黑" panose="020B0503020204020204" pitchFamily="34" charset="-122"/>
                <a:ea typeface="微软雅黑" panose="020B0503020204020204" pitchFamily="34" charset="-122"/>
              </a:rPr>
              <a:t> </a:t>
            </a:r>
            <a:r>
              <a:rPr lang="en-US" altLang="zh-CN" sz="2000" b="1" dirty="0" smtClean="0">
                <a:solidFill>
                  <a:srgbClr val="C00000"/>
                </a:solidFill>
                <a:latin typeface="微软雅黑" panose="020B0503020204020204" pitchFamily="34" charset="-122"/>
                <a:ea typeface="微软雅黑" panose="020B0503020204020204" pitchFamily="34" charset="-122"/>
              </a:rPr>
              <a:t>——2014</a:t>
            </a:r>
            <a:r>
              <a:rPr lang="zh-CN" altLang="en-US" sz="2000" b="1" dirty="0" smtClean="0">
                <a:solidFill>
                  <a:srgbClr val="C00000"/>
                </a:solidFill>
                <a:latin typeface="微软雅黑" panose="020B0503020204020204" pitchFamily="34" charset="-122"/>
                <a:ea typeface="微软雅黑" panose="020B0503020204020204" pitchFamily="34" charset="-122"/>
              </a:rPr>
              <a:t>年</a:t>
            </a:r>
            <a:r>
              <a:rPr lang="en-US" altLang="zh-CN" sz="2000" b="1" dirty="0" smtClean="0">
                <a:solidFill>
                  <a:srgbClr val="C00000"/>
                </a:solidFill>
                <a:latin typeface="微软雅黑" panose="020B0503020204020204" pitchFamily="34" charset="-122"/>
                <a:ea typeface="微软雅黑" panose="020B0503020204020204" pitchFamily="34" charset="-122"/>
              </a:rPr>
              <a:t>5</a:t>
            </a:r>
            <a:r>
              <a:rPr lang="zh-CN" altLang="en-US" sz="2000" b="1" dirty="0" smtClean="0">
                <a:solidFill>
                  <a:srgbClr val="C00000"/>
                </a:solidFill>
                <a:latin typeface="微软雅黑" panose="020B0503020204020204" pitchFamily="34" charset="-122"/>
                <a:ea typeface="微软雅黑" panose="020B0503020204020204" pitchFamily="34" charset="-122"/>
              </a:rPr>
              <a:t>月</a:t>
            </a:r>
            <a:r>
              <a:rPr lang="en-US" altLang="zh-CN" sz="2000" b="1" dirty="0" smtClean="0">
                <a:solidFill>
                  <a:srgbClr val="C00000"/>
                </a:solidFill>
                <a:latin typeface="微软雅黑" panose="020B0503020204020204" pitchFamily="34" charset="-122"/>
                <a:ea typeface="微软雅黑" panose="020B0503020204020204" pitchFamily="34" charset="-122"/>
              </a:rPr>
              <a:t>9</a:t>
            </a:r>
            <a:r>
              <a:rPr lang="zh-CN" altLang="en-US" sz="2000" b="1" dirty="0" smtClean="0">
                <a:solidFill>
                  <a:srgbClr val="C00000"/>
                </a:solidFill>
                <a:latin typeface="微软雅黑" panose="020B0503020204020204" pitchFamily="34" charset="-122"/>
                <a:ea typeface="微软雅黑" panose="020B0503020204020204" pitchFamily="34" charset="-122"/>
              </a:rPr>
              <a:t>日至</a:t>
            </a:r>
            <a:r>
              <a:rPr lang="en-US" altLang="zh-CN" sz="2000" b="1" dirty="0" smtClean="0">
                <a:solidFill>
                  <a:srgbClr val="C00000"/>
                </a:solidFill>
                <a:latin typeface="微软雅黑" panose="020B0503020204020204" pitchFamily="34" charset="-122"/>
                <a:ea typeface="微软雅黑" panose="020B0503020204020204" pitchFamily="34" charset="-122"/>
              </a:rPr>
              <a:t>10</a:t>
            </a:r>
            <a:r>
              <a:rPr lang="zh-CN" altLang="en-US" sz="2000" b="1" dirty="0" smtClean="0">
                <a:solidFill>
                  <a:srgbClr val="C00000"/>
                </a:solidFill>
                <a:latin typeface="微软雅黑" panose="020B0503020204020204" pitchFamily="34" charset="-122"/>
                <a:ea typeface="微软雅黑" panose="020B0503020204020204" pitchFamily="34" charset="-122"/>
              </a:rPr>
              <a:t>日在河南省考察调研时的讲话</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500"/>
                                        <p:tgtEl>
                                          <p:spTgt spid="3"/>
                                        </p:tgtEl>
                                      </p:cBhvr>
                                    </p:animEffect>
                                  </p:childTnLst>
                                </p:cTn>
                              </p:par>
                            </p:childTnLst>
                          </p:cTn>
                        </p:par>
                        <p:par>
                          <p:cTn id="16" fill="hold">
                            <p:stCondLst>
                              <p:cond delay="2750"/>
                            </p:stCondLst>
                            <p:childTnLst>
                              <p:par>
                                <p:cTn id="17" presetID="14"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1500"/>
                                        <p:tgtEl>
                                          <p:spTgt spid="6"/>
                                        </p:tgtEl>
                                      </p:cBhvr>
                                    </p:animEffect>
                                  </p:childTnLst>
                                </p:cTn>
                              </p:par>
                            </p:childTnLst>
                          </p:cTn>
                        </p:par>
                        <p:par>
                          <p:cTn id="20" fill="hold">
                            <p:stCondLst>
                              <p:cond delay="425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750"/>
                                        <p:tgtEl>
                                          <p:spTgt spid="7"/>
                                        </p:tgtEl>
                                      </p:cBhvr>
                                    </p:animEffect>
                                    <p:anim calcmode="lin" valueType="num">
                                      <p:cBhvr>
                                        <p:cTn id="24" dur="1750" fill="hold"/>
                                        <p:tgtEl>
                                          <p:spTgt spid="7"/>
                                        </p:tgtEl>
                                        <p:attrNameLst>
                                          <p:attrName>ppt_x</p:attrName>
                                        </p:attrNameLst>
                                      </p:cBhvr>
                                      <p:tavLst>
                                        <p:tav tm="0">
                                          <p:val>
                                            <p:strVal val="#ppt_x"/>
                                          </p:val>
                                        </p:tav>
                                        <p:tav tm="100000">
                                          <p:val>
                                            <p:strVal val="#ppt_x"/>
                                          </p:val>
                                        </p:tav>
                                      </p:tavLst>
                                    </p:anim>
                                    <p:anim calcmode="lin" valueType="num">
                                      <p:cBhvr>
                                        <p:cTn id="25" dur="175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62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5708432" y="593342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www.1ppt.com/moban/     </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行业</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节日</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www.1ppt.com/jieri/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素材下载：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背景图片：</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www.1ppt.com/beijing/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图表下载：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优秀</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www.1ppt.com/xiazai/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 </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Word</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 </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www.1ppt.com/word/              Excel</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资料下载：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www.1ppt.com/ziliao/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课件下载：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范文下载：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www.1ppt.com/fanwen/             </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试卷下载：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教案下载：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字体下载：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 </a:t>
            </a:r>
            <a:endParaRPr kumimoji="0" lang="zh-CN" altLang="en-US" sz="100" b="0" i="0" u="none" strike="noStrike" kern="0" cap="none" spc="0" normalizeH="0" baseline="0" noProof="0" dirty="0" smtClean="0">
              <a:ln>
                <a:noFill/>
              </a:ln>
              <a:solidFill>
                <a:schemeClr val="accent4">
                  <a:lumMod val="20000"/>
                  <a:lumOff val="80000"/>
                </a:schemeClr>
              </a:solidFill>
              <a:effectLst/>
              <a:uLnTx/>
              <a:uFillTx/>
            </a:endParaRPr>
          </a:p>
        </p:txBody>
      </p:sp>
      <p:pic>
        <p:nvPicPr>
          <p:cNvPr id="4" name="图片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2937784"/>
            <a:ext cx="12192000" cy="3920216"/>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0" y="0"/>
            <a:ext cx="4825397" cy="215873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249145" y="4165939"/>
            <a:ext cx="5942857" cy="2692063"/>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7500" y="2"/>
            <a:ext cx="2742857" cy="2552381"/>
          </a:xfrm>
          <a:prstGeom prst="rect">
            <a:avLst/>
          </a:prstGeom>
        </p:spPr>
      </p:pic>
      <p:sp>
        <p:nvSpPr>
          <p:cNvPr id="8" name="文本框 7"/>
          <p:cNvSpPr txBox="1"/>
          <p:nvPr/>
        </p:nvSpPr>
        <p:spPr>
          <a:xfrm>
            <a:off x="3233679" y="2580207"/>
            <a:ext cx="5724644" cy="1200329"/>
          </a:xfrm>
          <a:prstGeom prst="rect">
            <a:avLst/>
          </a:prstGeom>
          <a:noFill/>
        </p:spPr>
        <p:txBody>
          <a:bodyPr wrap="none" rtlCol="0">
            <a:spAutoFit/>
          </a:bodyPr>
          <a:lstStyle/>
          <a:p>
            <a:r>
              <a:rPr lang="zh-CN" altLang="en-US" sz="7200" b="1" dirty="0" smtClean="0">
                <a:solidFill>
                  <a:srgbClr val="C00000"/>
                </a:solidFill>
                <a:latin typeface="微软雅黑" panose="020B0503020204020204" pitchFamily="34" charset="-122"/>
                <a:ea typeface="微软雅黑" panose="020B0503020204020204" pitchFamily="34" charset="-122"/>
              </a:rPr>
              <a:t>谢谢您的聆听</a:t>
            </a:r>
            <a:endParaRPr lang="zh-CN" altLang="en-US" sz="7200" b="1"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0" y="5933424"/>
            <a:ext cx="10058400" cy="10188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76000" fill="hold" nodeType="withEffect" p14:presetBounceEnd="76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6000">
                                          <p:cBhvr additive="base">
                                            <p:cTn id="7" dur="1500" fill="hold"/>
                                            <p:tgtEl>
                                              <p:spTgt spid="5"/>
                                            </p:tgtEl>
                                            <p:attrNameLst>
                                              <p:attrName>ppt_x</p:attrName>
                                            </p:attrNameLst>
                                          </p:cBhvr>
                                          <p:tavLst>
                                            <p:tav tm="0">
                                              <p:val>
                                                <p:strVal val="#ppt_x"/>
                                              </p:val>
                                            </p:tav>
                                            <p:tav tm="100000">
                                              <p:val>
                                                <p:strVal val="#ppt_x"/>
                                              </p:val>
                                            </p:tav>
                                          </p:tavLst>
                                        </p:anim>
                                        <p:anim calcmode="lin" valueType="num" p14:bounceEnd="76000">
                                          <p:cBhvr additive="base">
                                            <p:cTn id="8" dur="1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4" accel="69000" fill="hold" nodeType="afterEffect" p14:presetBounceEnd="69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69000">
                                          <p:cBhvr additive="base">
                                            <p:cTn id="12" dur="1250" fill="hold"/>
                                            <p:tgtEl>
                                              <p:spTgt spid="4"/>
                                            </p:tgtEl>
                                            <p:attrNameLst>
                                              <p:attrName>ppt_x</p:attrName>
                                            </p:attrNameLst>
                                          </p:cBhvr>
                                          <p:tavLst>
                                            <p:tav tm="0">
                                              <p:val>
                                                <p:strVal val="#ppt_x"/>
                                              </p:val>
                                            </p:tav>
                                            <p:tav tm="100000">
                                              <p:val>
                                                <p:strVal val="#ppt_x"/>
                                              </p:val>
                                            </p:tav>
                                          </p:tavLst>
                                        </p:anim>
                                        <p:anim calcmode="lin" valueType="num" p14:bounceEnd="69000">
                                          <p:cBhvr additive="base">
                                            <p:cTn id="13" dur="125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3500"/>
                                </p:stCondLst>
                                <p:childTnLst>
                                  <p:par>
                                    <p:cTn id="19" presetID="42"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4500"/>
                                </p:stCondLst>
                                <p:childTnLst>
                                  <p:par>
                                    <p:cTn id="25" presetID="53"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5000"/>
                                </p:stCondLst>
                                <p:childTnLst>
                                  <p:par>
                                    <p:cTn id="31" presetID="56" presetClass="entr" presetSubtype="0" fill="hold" grpId="0" nodeType="afterEffect">
                                      <p:stCondLst>
                                        <p:cond delay="0"/>
                                      </p:stCondLst>
                                      <p:iterate type="lt">
                                        <p:tmPct val="14000"/>
                                      </p:iterate>
                                      <p:childTnLst>
                                        <p:set>
                                          <p:cBhvr>
                                            <p:cTn id="32" dur="1" fill="hold">
                                              <p:stCondLst>
                                                <p:cond delay="0"/>
                                              </p:stCondLst>
                                            </p:cTn>
                                            <p:tgtEl>
                                              <p:spTgt spid="8"/>
                                            </p:tgtEl>
                                            <p:attrNameLst>
                                              <p:attrName>style.visibility</p:attrName>
                                            </p:attrNameLst>
                                          </p:cBhvr>
                                          <p:to>
                                            <p:strVal val="visible"/>
                                          </p:to>
                                        </p:set>
                                        <p:anim by="(-#ppt_w*2)" calcmode="lin" valueType="num">
                                          <p:cBhvr rctx="PPT">
                                            <p:cTn id="33" dur="500" autoRev="1" fill="hold">
                                              <p:stCondLst>
                                                <p:cond delay="0"/>
                                              </p:stCondLst>
                                            </p:cTn>
                                            <p:tgtEl>
                                              <p:spTgt spid="8"/>
                                            </p:tgtEl>
                                            <p:attrNameLst>
                                              <p:attrName>ppt_w</p:attrName>
                                            </p:attrNameLst>
                                          </p:cBhvr>
                                        </p:anim>
                                        <p:anim by="(#ppt_w*0.50)" calcmode="lin" valueType="num">
                                          <p:cBhvr>
                                            <p:cTn id="34" dur="500" decel="50000" autoRev="1" fill="hold">
                                              <p:stCondLst>
                                                <p:cond delay="0"/>
                                              </p:stCondLst>
                                            </p:cTn>
                                            <p:tgtEl>
                                              <p:spTgt spid="8"/>
                                            </p:tgtEl>
                                            <p:attrNameLst>
                                              <p:attrName>ppt_x</p:attrName>
                                            </p:attrNameLst>
                                          </p:cBhvr>
                                        </p:anim>
                                        <p:anim from="(-#ppt_h/2)" to="(#ppt_y)" calcmode="lin" valueType="num">
                                          <p:cBhvr>
                                            <p:cTn id="35" dur="1000" fill="hold">
                                              <p:stCondLst>
                                                <p:cond delay="0"/>
                                              </p:stCondLst>
                                            </p:cTn>
                                            <p:tgtEl>
                                              <p:spTgt spid="8"/>
                                            </p:tgtEl>
                                            <p:attrNameLst>
                                              <p:attrName>ppt_y</p:attrName>
                                            </p:attrNameLst>
                                          </p:cBhvr>
                                        </p:anim>
                                        <p:animRot by="21600000">
                                          <p:cBhvr>
                                            <p:cTn id="36"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76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4" accel="69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250" fill="hold"/>
                                            <p:tgtEl>
                                              <p:spTgt spid="4"/>
                                            </p:tgtEl>
                                            <p:attrNameLst>
                                              <p:attrName>ppt_x</p:attrName>
                                            </p:attrNameLst>
                                          </p:cBhvr>
                                          <p:tavLst>
                                            <p:tav tm="0">
                                              <p:val>
                                                <p:strVal val="#ppt_x"/>
                                              </p:val>
                                            </p:tav>
                                            <p:tav tm="100000">
                                              <p:val>
                                                <p:strVal val="#ppt_x"/>
                                              </p:val>
                                            </p:tav>
                                          </p:tavLst>
                                        </p:anim>
                                        <p:anim calcmode="lin" valueType="num">
                                          <p:cBhvr additive="base">
                                            <p:cTn id="13" dur="125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3500"/>
                                </p:stCondLst>
                                <p:childTnLst>
                                  <p:par>
                                    <p:cTn id="19" presetID="42"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4500"/>
                                </p:stCondLst>
                                <p:childTnLst>
                                  <p:par>
                                    <p:cTn id="25" presetID="53"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5000"/>
                                </p:stCondLst>
                                <p:childTnLst>
                                  <p:par>
                                    <p:cTn id="31" presetID="56" presetClass="entr" presetSubtype="0" fill="hold" grpId="0" nodeType="afterEffect">
                                      <p:stCondLst>
                                        <p:cond delay="0"/>
                                      </p:stCondLst>
                                      <p:iterate type="lt">
                                        <p:tmPct val="14000"/>
                                      </p:iterate>
                                      <p:childTnLst>
                                        <p:set>
                                          <p:cBhvr>
                                            <p:cTn id="32" dur="1" fill="hold">
                                              <p:stCondLst>
                                                <p:cond delay="0"/>
                                              </p:stCondLst>
                                            </p:cTn>
                                            <p:tgtEl>
                                              <p:spTgt spid="8"/>
                                            </p:tgtEl>
                                            <p:attrNameLst>
                                              <p:attrName>style.visibility</p:attrName>
                                            </p:attrNameLst>
                                          </p:cBhvr>
                                          <p:to>
                                            <p:strVal val="visible"/>
                                          </p:to>
                                        </p:set>
                                        <p:anim by="(-#ppt_w*2)" calcmode="lin" valueType="num">
                                          <p:cBhvr rctx="PPT">
                                            <p:cTn id="33" dur="500" autoRev="1" fill="hold">
                                              <p:stCondLst>
                                                <p:cond delay="0"/>
                                              </p:stCondLst>
                                            </p:cTn>
                                            <p:tgtEl>
                                              <p:spTgt spid="8"/>
                                            </p:tgtEl>
                                            <p:attrNameLst>
                                              <p:attrName>ppt_w</p:attrName>
                                            </p:attrNameLst>
                                          </p:cBhvr>
                                        </p:anim>
                                        <p:anim by="(#ppt_w*0.50)" calcmode="lin" valueType="num">
                                          <p:cBhvr>
                                            <p:cTn id="34" dur="500" decel="50000" autoRev="1" fill="hold">
                                              <p:stCondLst>
                                                <p:cond delay="0"/>
                                              </p:stCondLst>
                                            </p:cTn>
                                            <p:tgtEl>
                                              <p:spTgt spid="8"/>
                                            </p:tgtEl>
                                            <p:attrNameLst>
                                              <p:attrName>ppt_x</p:attrName>
                                            </p:attrNameLst>
                                          </p:cBhvr>
                                        </p:anim>
                                        <p:anim from="(-#ppt_h/2)" to="(#ppt_y)" calcmode="lin" valueType="num">
                                          <p:cBhvr>
                                            <p:cTn id="35" dur="1000" fill="hold">
                                              <p:stCondLst>
                                                <p:cond delay="0"/>
                                              </p:stCondLst>
                                            </p:cTn>
                                            <p:tgtEl>
                                              <p:spTgt spid="8"/>
                                            </p:tgtEl>
                                            <p:attrNameLst>
                                              <p:attrName>ppt_y</p:attrName>
                                            </p:attrNameLst>
                                          </p:cBhvr>
                                        </p:anim>
                                        <p:animRot by="21600000">
                                          <p:cBhvr>
                                            <p:cTn id="36"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676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alphaModFix amt="62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482469" y="0"/>
            <a:ext cx="3267307" cy="473926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82467" y="6055112"/>
            <a:ext cx="3267308" cy="80288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482468" y="5811165"/>
            <a:ext cx="470953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35242" y="4936475"/>
            <a:ext cx="2544286" cy="707886"/>
          </a:xfrm>
          <a:prstGeom prst="rect">
            <a:avLst/>
          </a:prstGeom>
          <a:noFill/>
        </p:spPr>
        <p:txBody>
          <a:bodyPr wrap="none" rtlCol="0">
            <a:spAutoFit/>
          </a:bodyPr>
          <a:lstStyle/>
          <a:p>
            <a:r>
              <a:rPr lang="zh-CN" altLang="en-US" sz="4000" b="1" kern="1900" spc="600" dirty="0" smtClean="0">
                <a:solidFill>
                  <a:srgbClr val="C00000"/>
                </a:solidFill>
                <a:latin typeface="微软雅黑" panose="020B0503020204020204" pitchFamily="34" charset="-122"/>
                <a:ea typeface="微软雅黑" panose="020B0503020204020204" pitchFamily="34" charset="-122"/>
              </a:rPr>
              <a:t>两学一做</a:t>
            </a:r>
            <a:endParaRPr lang="zh-CN" altLang="en-US" sz="4000" b="1" kern="1900" spc="600" dirty="0">
              <a:solidFill>
                <a:srgbClr val="C00000"/>
              </a:solidFill>
              <a:latin typeface="微软雅黑" panose="020B0503020204020204" pitchFamily="34" charset="-122"/>
              <a:ea typeface="微软雅黑" panose="020B0503020204020204" pitchFamily="34" charset="-122"/>
            </a:endParaRPr>
          </a:p>
        </p:txBody>
      </p:sp>
      <p:pic>
        <p:nvPicPr>
          <p:cNvPr id="12" name="Picture 6" descr="G:\2016我图\两会\ooopic_10194892_b0c64675b11c678cafbc\004.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7482469" y="57192"/>
            <a:ext cx="3267305" cy="2054412"/>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854657" y="2251574"/>
            <a:ext cx="2522928" cy="2347724"/>
          </a:xfrm>
          <a:prstGeom prst="rect">
            <a:avLst/>
          </a:prstGeom>
        </p:spPr>
      </p:pic>
      <p:sp>
        <p:nvSpPr>
          <p:cNvPr id="15" name="TextBox 14"/>
          <p:cNvSpPr txBox="1"/>
          <p:nvPr/>
        </p:nvSpPr>
        <p:spPr>
          <a:xfrm>
            <a:off x="7382106" y="6218867"/>
            <a:ext cx="3190052"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zh-CN" altLang="en-US" sz="2800" b="0" dirty="0" smtClean="0">
                <a:solidFill>
                  <a:schemeClr val="accent2">
                    <a:lumMod val="20000"/>
                    <a:lumOff val="80000"/>
                  </a:schemeClr>
                </a:solidFill>
                <a:latin typeface="华文行楷" panose="02010800040101010101" pitchFamily="2" charset="-122"/>
                <a:ea typeface="华文行楷" panose="02010800040101010101" pitchFamily="2" charset="-122"/>
              </a:rPr>
              <a:t>中国共产党</a:t>
            </a:r>
            <a:r>
              <a:rPr lang="en-US" altLang="zh-CN" sz="2800" b="0" dirty="0" smtClean="0">
                <a:solidFill>
                  <a:schemeClr val="accent2">
                    <a:lumMod val="20000"/>
                    <a:lumOff val="80000"/>
                  </a:schemeClr>
                </a:solidFill>
                <a:latin typeface="华文行楷" panose="02010800040101010101" pitchFamily="2" charset="-122"/>
                <a:ea typeface="华文行楷" panose="02010800040101010101" pitchFamily="2" charset="-122"/>
              </a:rPr>
              <a:t>·</a:t>
            </a:r>
            <a:r>
              <a:rPr lang="en-US" altLang="zh-CN" sz="2800" b="0" dirty="0" smtClean="0">
                <a:solidFill>
                  <a:schemeClr val="accent2">
                    <a:lumMod val="20000"/>
                    <a:lumOff val="80000"/>
                  </a:schemeClr>
                </a:solidFill>
                <a:latin typeface="Impact" panose="020B0806030902050204" pitchFamily="34" charset="0"/>
                <a:ea typeface="华文行楷" panose="02010800040101010101" pitchFamily="2" charset="-122"/>
              </a:rPr>
              <a:t>2016</a:t>
            </a:r>
          </a:p>
        </p:txBody>
      </p:sp>
      <p:grpSp>
        <p:nvGrpSpPr>
          <p:cNvPr id="16" name="组合 15"/>
          <p:cNvGrpSpPr/>
          <p:nvPr/>
        </p:nvGrpSpPr>
        <p:grpSpPr bwMode="auto">
          <a:xfrm>
            <a:off x="1653591" y="4150131"/>
            <a:ext cx="5940060" cy="646331"/>
            <a:chOff x="4075558" y="2054456"/>
            <a:chExt cx="6850859" cy="745845"/>
          </a:xfrm>
        </p:grpSpPr>
        <p:sp>
          <p:nvSpPr>
            <p:cNvPr id="17" name="TextBox 124"/>
            <p:cNvSpPr txBox="1"/>
            <p:nvPr/>
          </p:nvSpPr>
          <p:spPr>
            <a:xfrm>
              <a:off x="4856457" y="2054456"/>
              <a:ext cx="6069960" cy="745845"/>
            </a:xfrm>
            <a:prstGeom prst="rect">
              <a:avLst/>
            </a:prstGeom>
            <a:noFill/>
          </p:spPr>
          <p:txBody>
            <a:bodyPr wrap="none">
              <a:spAutoFit/>
            </a:bodyPr>
            <a:lstStyle/>
            <a:p>
              <a:r>
                <a:rPr lang="zh-CN" altLang="en-US" sz="3600" b="1" dirty="0" smtClean="0">
                  <a:solidFill>
                    <a:srgbClr val="C00000"/>
                  </a:solidFill>
                  <a:latin typeface="微软雅黑" panose="020B0503020204020204" pitchFamily="34" charset="-122"/>
                  <a:ea typeface="微软雅黑" panose="020B0503020204020204" pitchFamily="34" charset="-122"/>
                </a:rPr>
                <a:t>学习教育的“背景介绍”</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18" name="圆角矩形​​ 10"/>
            <p:cNvSpPr>
              <a:spLocks noChangeArrowheads="1"/>
            </p:cNvSpPr>
            <p:nvPr/>
          </p:nvSpPr>
          <p:spPr bwMode="auto">
            <a:xfrm>
              <a:off x="4075558" y="2054456"/>
              <a:ext cx="727240" cy="726906"/>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4000" dirty="0">
                  <a:solidFill>
                    <a:schemeClr val="lt1"/>
                  </a:solidFill>
                  <a:latin typeface="Arial" panose="020B0604020202020204" pitchFamily="34" charset="0"/>
                  <a:ea typeface="微软雅黑" panose="020B0503020204020204" pitchFamily="34" charset="-122"/>
                  <a:cs typeface="Arial" panose="020B0604020202020204" pitchFamily="34" charset="0"/>
                </a:rPr>
                <a:t>1</a:t>
              </a:r>
              <a:endParaRPr lang="zh-CN" altLang="en-US" sz="40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50" fill="hold"/>
                                        <p:tgtEl>
                                          <p:spTgt spid="5"/>
                                        </p:tgtEl>
                                        <p:attrNameLst>
                                          <p:attrName>ppt_x</p:attrName>
                                        </p:attrNameLst>
                                      </p:cBhvr>
                                      <p:tavLst>
                                        <p:tav tm="0">
                                          <p:val>
                                            <p:strVal val="#ppt_x"/>
                                          </p:val>
                                        </p:tav>
                                        <p:tav tm="100000">
                                          <p:val>
                                            <p:strVal val="#ppt_x"/>
                                          </p:val>
                                        </p:tav>
                                      </p:tavLst>
                                    </p:anim>
                                    <p:anim calcmode="lin" valueType="num">
                                      <p:cBhvr additive="base">
                                        <p:cTn id="13" dur="3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5" y="450399"/>
            <a:ext cx="4877363" cy="422047"/>
          </a:xfrm>
        </p:spPr>
        <p:txBody>
          <a:bodyPr/>
          <a:lstStyle/>
          <a:p>
            <a:r>
              <a:rPr lang="zh-CN" altLang="en-US" dirty="0"/>
              <a:t>两学一做：</a:t>
            </a:r>
            <a:r>
              <a:rPr lang="zh-CN" altLang="en-US" dirty="0">
                <a:solidFill>
                  <a:srgbClr val="C00000"/>
                </a:solidFill>
              </a:rPr>
              <a:t>学习教育的由来</a:t>
            </a:r>
          </a:p>
          <a:p>
            <a:endParaRPr lang="zh-CN" altLang="en-US" dirty="0"/>
          </a:p>
        </p:txBody>
      </p:sp>
      <p:sp>
        <p:nvSpPr>
          <p:cNvPr id="3" name="矩形 2"/>
          <p:cNvSpPr/>
          <p:nvPr/>
        </p:nvSpPr>
        <p:spPr>
          <a:xfrm>
            <a:off x="6514806" y="1797868"/>
            <a:ext cx="1068415" cy="1068414"/>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微软雅黑" panose="020B0503020204020204" pitchFamily="34" charset="-122"/>
                <a:ea typeface="微软雅黑" panose="020B0503020204020204" pitchFamily="34" charset="-122"/>
              </a:rPr>
              <a:t>2016</a:t>
            </a:r>
            <a:endParaRPr lang="en-US" altLang="zh-CN" sz="2400" b="1" dirty="0" smtClean="0">
              <a:latin typeface="微软雅黑" panose="020B0503020204020204" pitchFamily="34" charset="-122"/>
              <a:ea typeface="微软雅黑" panose="020B0503020204020204" pitchFamily="34" charset="-122"/>
            </a:endParaRPr>
          </a:p>
          <a:p>
            <a:pPr algn="ctr"/>
            <a:r>
              <a:rPr lang="en-US" altLang="zh-CN" sz="1600" b="1" dirty="0" smtClean="0">
                <a:latin typeface="微软雅黑" panose="020B0503020204020204" pitchFamily="34" charset="-122"/>
                <a:ea typeface="微软雅黑" panose="020B0503020204020204" pitchFamily="34" charset="-122"/>
              </a:rPr>
              <a:t>1</a:t>
            </a:r>
            <a:r>
              <a:rPr lang="zh-CN" altLang="en-US" sz="1600" b="1" dirty="0" smtClean="0">
                <a:latin typeface="微软雅黑" panose="020B0503020204020204" pitchFamily="34" charset="-122"/>
                <a:ea typeface="微软雅黑" panose="020B0503020204020204" pitchFamily="34" charset="-122"/>
              </a:rPr>
              <a:t>月</a:t>
            </a:r>
            <a:r>
              <a:rPr lang="en-US" altLang="zh-CN" sz="1600" b="1" dirty="0" smtClean="0">
                <a:latin typeface="微软雅黑" panose="020B0503020204020204" pitchFamily="34" charset="-122"/>
                <a:ea typeface="微软雅黑" panose="020B0503020204020204" pitchFamily="34" charset="-122"/>
              </a:rPr>
              <a:t>15</a:t>
            </a:r>
            <a:r>
              <a:rPr lang="zh-CN" altLang="en-US" sz="1600" b="1" dirty="0" smtClean="0">
                <a:latin typeface="微软雅黑" panose="020B0503020204020204" pitchFamily="34" charset="-122"/>
                <a:ea typeface="微软雅黑" panose="020B0503020204020204" pitchFamily="34" charset="-122"/>
              </a:rPr>
              <a:t>日</a:t>
            </a:r>
            <a:endParaRPr lang="zh-CN" altLang="en-US" sz="1600" b="1" dirty="0">
              <a:latin typeface="微软雅黑" panose="020B0503020204020204" pitchFamily="34" charset="-122"/>
              <a:ea typeface="微软雅黑" panose="020B0503020204020204" pitchFamily="34" charset="-122"/>
            </a:endParaRPr>
          </a:p>
        </p:txBody>
      </p:sp>
      <p:sp>
        <p:nvSpPr>
          <p:cNvPr id="4" name="矩形 3"/>
          <p:cNvSpPr/>
          <p:nvPr/>
        </p:nvSpPr>
        <p:spPr>
          <a:xfrm>
            <a:off x="5247970" y="4482107"/>
            <a:ext cx="6023703" cy="1631216"/>
          </a:xfrm>
          <a:prstGeom prst="rect">
            <a:avLst/>
          </a:prstGeom>
        </p:spPr>
        <p:txBody>
          <a:bodyPr wrap="square">
            <a:spAutoFit/>
          </a:bodyPr>
          <a:lstStyle/>
          <a:p>
            <a:r>
              <a:rPr lang="en-US" altLang="zh-CN"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通知</a:t>
            </a:r>
            <a:r>
              <a:rPr lang="en-US" altLang="zh-CN"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要求：</a:t>
            </a:r>
            <a:r>
              <a:rPr lang="zh-CN" altLang="en-US" sz="2000" dirty="0" smtClean="0">
                <a:latin typeface="微软雅黑" panose="020B0503020204020204" pitchFamily="34" charset="-122"/>
                <a:ea typeface="微软雅黑" panose="020B0503020204020204" pitchFamily="34" charset="-122"/>
              </a:rPr>
              <a:t>各地区</a:t>
            </a:r>
            <a:r>
              <a:rPr lang="zh-CN" altLang="en-US" sz="2000" dirty="0">
                <a:latin typeface="微软雅黑" panose="020B0503020204020204" pitchFamily="34" charset="-122"/>
                <a:ea typeface="微软雅黑" panose="020B0503020204020204" pitchFamily="34" charset="-122"/>
              </a:rPr>
              <a:t>各部门各单位党委（党组）要充分认识开展“两学一做”学习教育对于推动全面从严治党向基层延伸、保持发展党的先进性和纯洁性的重大意义，作为一项重大政治任务，尽好责、抓到位、见实效。</a:t>
            </a:r>
          </a:p>
        </p:txBody>
      </p:sp>
      <p:sp>
        <p:nvSpPr>
          <p:cNvPr id="5" name="矩形 4"/>
          <p:cNvSpPr/>
          <p:nvPr/>
        </p:nvSpPr>
        <p:spPr>
          <a:xfrm>
            <a:off x="5386657" y="1791439"/>
            <a:ext cx="1068415" cy="1068414"/>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活动提出</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7642949" y="1791439"/>
            <a:ext cx="3399499" cy="1068414"/>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全国组织部长会议提出</a:t>
            </a:r>
            <a:endParaRPr lang="zh-CN" altLang="en-US" sz="2400" b="1" dirty="0">
              <a:latin typeface="微软雅黑" panose="020B0503020204020204" pitchFamily="34" charset="-122"/>
              <a:ea typeface="微软雅黑" panose="020B0503020204020204" pitchFamily="34" charset="-122"/>
            </a:endParaRPr>
          </a:p>
        </p:txBody>
      </p:sp>
      <p:sp>
        <p:nvSpPr>
          <p:cNvPr id="7" name="矩形 6"/>
          <p:cNvSpPr/>
          <p:nvPr/>
        </p:nvSpPr>
        <p:spPr>
          <a:xfrm>
            <a:off x="7642949" y="3052652"/>
            <a:ext cx="3399499" cy="106841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C00000"/>
                </a:solidFill>
                <a:latin typeface="微软雅黑" panose="020B0503020204020204" pitchFamily="34" charset="-122"/>
                <a:ea typeface="微软雅黑" panose="020B0503020204020204" pitchFamily="34" charset="-122"/>
              </a:rPr>
              <a:t>中央办公厅印发通知</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6514806" y="3062826"/>
            <a:ext cx="1068415" cy="106841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C00000"/>
                </a:solidFill>
                <a:latin typeface="微软雅黑" panose="020B0503020204020204" pitchFamily="34" charset="-122"/>
                <a:ea typeface="微软雅黑" panose="020B0503020204020204" pitchFamily="34" charset="-122"/>
              </a:rPr>
              <a:t>2016</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600" b="1" dirty="0" smtClean="0">
                <a:solidFill>
                  <a:srgbClr val="C00000"/>
                </a:solidFill>
                <a:latin typeface="微软雅黑" panose="020B0503020204020204" pitchFamily="34" charset="-122"/>
                <a:ea typeface="微软雅黑" panose="020B0503020204020204" pitchFamily="34" charset="-122"/>
              </a:rPr>
              <a:t>2</a:t>
            </a:r>
            <a:r>
              <a:rPr lang="zh-CN" altLang="en-US" sz="1600" b="1" dirty="0" smtClean="0">
                <a:solidFill>
                  <a:srgbClr val="C00000"/>
                </a:solidFill>
                <a:latin typeface="微软雅黑" panose="020B0503020204020204" pitchFamily="34" charset="-122"/>
                <a:ea typeface="微软雅黑" panose="020B0503020204020204" pitchFamily="34" charset="-122"/>
              </a:rPr>
              <a:t>月</a:t>
            </a:r>
            <a:r>
              <a:rPr lang="en-US" altLang="zh-CN" sz="1600" b="1" dirty="0" smtClean="0">
                <a:solidFill>
                  <a:srgbClr val="C00000"/>
                </a:solidFill>
                <a:latin typeface="微软雅黑" panose="020B0503020204020204" pitchFamily="34" charset="-122"/>
                <a:ea typeface="微软雅黑" panose="020B0503020204020204" pitchFamily="34" charset="-122"/>
              </a:rPr>
              <a:t>29</a:t>
            </a:r>
            <a:r>
              <a:rPr lang="zh-CN" altLang="en-US" sz="1600" b="1" dirty="0" smtClean="0">
                <a:solidFill>
                  <a:srgbClr val="C00000"/>
                </a:solidFill>
                <a:latin typeface="微软雅黑" panose="020B0503020204020204" pitchFamily="34" charset="-122"/>
                <a:ea typeface="微软雅黑" panose="020B0503020204020204" pitchFamily="34" charset="-122"/>
              </a:rPr>
              <a:t>日</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5386657" y="3056397"/>
            <a:ext cx="1068415" cy="106841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C00000"/>
                </a:solidFill>
                <a:latin typeface="微软雅黑" panose="020B0503020204020204" pitchFamily="34" charset="-122"/>
                <a:ea typeface="微软雅黑" panose="020B0503020204020204" pitchFamily="34" charset="-122"/>
              </a:rPr>
              <a:t>安排部署</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4549" b="11203"/>
          <a:stretch>
            <a:fillRect/>
          </a:stretch>
        </p:blipFill>
        <p:spPr bwMode="auto">
          <a:xfrm>
            <a:off x="860546" y="1753388"/>
            <a:ext cx="3866183" cy="435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500"/>
                                        <p:tgtEl>
                                          <p:spTgt spid="5"/>
                                        </p:tgtEl>
                                      </p:cBhvr>
                                    </p:animEffect>
                                    <p:anim calcmode="lin" valueType="num">
                                      <p:cBhvr>
                                        <p:cTn id="14" dur="1500" fill="hold"/>
                                        <p:tgtEl>
                                          <p:spTgt spid="5"/>
                                        </p:tgtEl>
                                        <p:attrNameLst>
                                          <p:attrName>ppt_x</p:attrName>
                                        </p:attrNameLst>
                                      </p:cBhvr>
                                      <p:tavLst>
                                        <p:tav tm="0">
                                          <p:val>
                                            <p:strVal val="#ppt_x"/>
                                          </p:val>
                                        </p:tav>
                                        <p:tav tm="100000">
                                          <p:val>
                                            <p:strVal val="#ppt_x"/>
                                          </p:val>
                                        </p:tav>
                                      </p:tavLst>
                                    </p:anim>
                                    <p:anim calcmode="lin" valueType="num">
                                      <p:cBhvr>
                                        <p:cTn id="15" dur="15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500"/>
                                        <p:tgtEl>
                                          <p:spTgt spid="3"/>
                                        </p:tgtEl>
                                      </p:cBhvr>
                                    </p:animEffect>
                                    <p:anim calcmode="lin" valueType="num">
                                      <p:cBhvr>
                                        <p:cTn id="20" dur="1500" fill="hold"/>
                                        <p:tgtEl>
                                          <p:spTgt spid="3"/>
                                        </p:tgtEl>
                                        <p:attrNameLst>
                                          <p:attrName>ppt_x</p:attrName>
                                        </p:attrNameLst>
                                      </p:cBhvr>
                                      <p:tavLst>
                                        <p:tav tm="0">
                                          <p:val>
                                            <p:strVal val="#ppt_x"/>
                                          </p:val>
                                        </p:tav>
                                        <p:tav tm="100000">
                                          <p:val>
                                            <p:strVal val="#ppt_x"/>
                                          </p:val>
                                        </p:tav>
                                      </p:tavLst>
                                    </p:anim>
                                    <p:anim calcmode="lin" valueType="num">
                                      <p:cBhvr>
                                        <p:cTn id="21" dur="15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4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500"/>
                                        <p:tgtEl>
                                          <p:spTgt spid="6"/>
                                        </p:tgtEl>
                                      </p:cBhvr>
                                    </p:animEffect>
                                    <p:anim calcmode="lin" valueType="num">
                                      <p:cBhvr>
                                        <p:cTn id="26" dur="1500" fill="hold"/>
                                        <p:tgtEl>
                                          <p:spTgt spid="6"/>
                                        </p:tgtEl>
                                        <p:attrNameLst>
                                          <p:attrName>ppt_x</p:attrName>
                                        </p:attrNameLst>
                                      </p:cBhvr>
                                      <p:tavLst>
                                        <p:tav tm="0">
                                          <p:val>
                                            <p:strVal val="#ppt_x"/>
                                          </p:val>
                                        </p:tav>
                                        <p:tav tm="100000">
                                          <p:val>
                                            <p:strVal val="#ppt_x"/>
                                          </p:val>
                                        </p:tav>
                                      </p:tavLst>
                                    </p:anim>
                                    <p:anim calcmode="lin" valueType="num">
                                      <p:cBhvr>
                                        <p:cTn id="27" dur="1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55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500"/>
                                        <p:tgtEl>
                                          <p:spTgt spid="7"/>
                                        </p:tgtEl>
                                      </p:cBhvr>
                                    </p:animEffect>
                                    <p:anim calcmode="lin" valueType="num">
                                      <p:cBhvr>
                                        <p:cTn id="32" dur="1500" fill="hold"/>
                                        <p:tgtEl>
                                          <p:spTgt spid="7"/>
                                        </p:tgtEl>
                                        <p:attrNameLst>
                                          <p:attrName>ppt_x</p:attrName>
                                        </p:attrNameLst>
                                      </p:cBhvr>
                                      <p:tavLst>
                                        <p:tav tm="0">
                                          <p:val>
                                            <p:strVal val="#ppt_x"/>
                                          </p:val>
                                        </p:tav>
                                        <p:tav tm="100000">
                                          <p:val>
                                            <p:strVal val="#ppt_x"/>
                                          </p:val>
                                        </p:tav>
                                      </p:tavLst>
                                    </p:anim>
                                    <p:anim calcmode="lin" valueType="num">
                                      <p:cBhvr>
                                        <p:cTn id="33" dur="15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500"/>
                                        <p:tgtEl>
                                          <p:spTgt spid="8"/>
                                        </p:tgtEl>
                                      </p:cBhvr>
                                    </p:animEffect>
                                    <p:anim calcmode="lin" valueType="num">
                                      <p:cBhvr>
                                        <p:cTn id="37" dur="1500" fill="hold"/>
                                        <p:tgtEl>
                                          <p:spTgt spid="8"/>
                                        </p:tgtEl>
                                        <p:attrNameLst>
                                          <p:attrName>ppt_x</p:attrName>
                                        </p:attrNameLst>
                                      </p:cBhvr>
                                      <p:tavLst>
                                        <p:tav tm="0">
                                          <p:val>
                                            <p:strVal val="#ppt_x"/>
                                          </p:val>
                                        </p:tav>
                                        <p:tav tm="100000">
                                          <p:val>
                                            <p:strVal val="#ppt_x"/>
                                          </p:val>
                                        </p:tav>
                                      </p:tavLst>
                                    </p:anim>
                                    <p:anim calcmode="lin" valueType="num">
                                      <p:cBhvr>
                                        <p:cTn id="38" dur="15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500"/>
                                        <p:tgtEl>
                                          <p:spTgt spid="9"/>
                                        </p:tgtEl>
                                      </p:cBhvr>
                                    </p:animEffect>
                                    <p:anim calcmode="lin" valueType="num">
                                      <p:cBhvr>
                                        <p:cTn id="42" dur="1500" fill="hold"/>
                                        <p:tgtEl>
                                          <p:spTgt spid="9"/>
                                        </p:tgtEl>
                                        <p:attrNameLst>
                                          <p:attrName>ppt_x</p:attrName>
                                        </p:attrNameLst>
                                      </p:cBhvr>
                                      <p:tavLst>
                                        <p:tav tm="0">
                                          <p:val>
                                            <p:strVal val="#ppt_x"/>
                                          </p:val>
                                        </p:tav>
                                        <p:tav tm="100000">
                                          <p:val>
                                            <p:strVal val="#ppt_x"/>
                                          </p:val>
                                        </p:tav>
                                      </p:tavLst>
                                    </p:anim>
                                    <p:anim calcmode="lin" valueType="num">
                                      <p:cBhvr>
                                        <p:cTn id="43" dur="1500" fill="hold"/>
                                        <p:tgtEl>
                                          <p:spTgt spid="9"/>
                                        </p:tgtEl>
                                        <p:attrNameLst>
                                          <p:attrName>ppt_y</p:attrName>
                                        </p:attrNameLst>
                                      </p:cBhvr>
                                      <p:tavLst>
                                        <p:tav tm="0">
                                          <p:val>
                                            <p:strVal val="#ppt_y+.1"/>
                                          </p:val>
                                        </p:tav>
                                        <p:tav tm="100000">
                                          <p:val>
                                            <p:strVal val="#ppt_y"/>
                                          </p:val>
                                        </p:tav>
                                      </p:tavLst>
                                    </p:anim>
                                  </p:childTnLst>
                                </p:cTn>
                              </p:par>
                            </p:childTnLst>
                          </p:cTn>
                        </p:par>
                        <p:par>
                          <p:cTn id="44" fill="hold">
                            <p:stCondLst>
                              <p:cond delay="7000"/>
                            </p:stCondLst>
                            <p:childTnLst>
                              <p:par>
                                <p:cTn id="45" presetID="6" presetClass="entr" presetSubtype="16"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circle(in)">
                                      <p:cBhvr>
                                        <p:cTn id="4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什么是：</a:t>
            </a:r>
            <a:r>
              <a:rPr lang="zh-CN" altLang="en-US" dirty="0">
                <a:solidFill>
                  <a:srgbClr val="C00000"/>
                </a:solidFill>
              </a:rPr>
              <a:t>两学一做</a:t>
            </a:r>
          </a:p>
          <a:p>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31955" y="2319985"/>
            <a:ext cx="1669879" cy="1677268"/>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249399" y="2327840"/>
            <a:ext cx="1662061" cy="166941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44909" y="2381443"/>
            <a:ext cx="1566347" cy="1615810"/>
          </a:xfrm>
          <a:prstGeom prst="rect">
            <a:avLst/>
          </a:prstGeom>
        </p:spPr>
      </p:pic>
      <p:sp>
        <p:nvSpPr>
          <p:cNvPr id="6" name="矩形 5"/>
          <p:cNvSpPr/>
          <p:nvPr/>
        </p:nvSpPr>
        <p:spPr>
          <a:xfrm>
            <a:off x="5179625" y="4129296"/>
            <a:ext cx="1980029" cy="523220"/>
          </a:xfrm>
          <a:prstGeom prst="rect">
            <a:avLst/>
          </a:prstGeom>
        </p:spPr>
        <p:txBody>
          <a:bodyPr wrap="none">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学系列讲话</a:t>
            </a:r>
            <a:endParaRPr lang="zh-CN" altLang="en-US" sz="2800" dirty="0">
              <a:solidFill>
                <a:schemeClr val="tx1">
                  <a:lumMod val="75000"/>
                  <a:lumOff val="25000"/>
                </a:schemeClr>
              </a:solidFill>
            </a:endParaRPr>
          </a:p>
        </p:txBody>
      </p:sp>
      <p:sp>
        <p:nvSpPr>
          <p:cNvPr id="7" name="矩形 6"/>
          <p:cNvSpPr/>
          <p:nvPr/>
        </p:nvSpPr>
        <p:spPr>
          <a:xfrm>
            <a:off x="1401288" y="4143123"/>
            <a:ext cx="2087431" cy="523220"/>
          </a:xfrm>
          <a:prstGeom prst="rect">
            <a:avLst/>
          </a:prstGeom>
        </p:spPr>
        <p:txBody>
          <a:bodyPr wrap="none">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学党章党规 </a:t>
            </a:r>
            <a:endParaRPr lang="zh-CN" altLang="en-US" sz="2800" dirty="0">
              <a:solidFill>
                <a:schemeClr val="tx1">
                  <a:lumMod val="75000"/>
                  <a:lumOff val="25000"/>
                </a:schemeClr>
              </a:solidFill>
            </a:endParaRPr>
          </a:p>
        </p:txBody>
      </p:sp>
      <p:sp>
        <p:nvSpPr>
          <p:cNvPr id="8" name="矩形 7"/>
          <p:cNvSpPr/>
          <p:nvPr/>
        </p:nvSpPr>
        <p:spPr>
          <a:xfrm>
            <a:off x="8746970" y="4109670"/>
            <a:ext cx="2087431" cy="523220"/>
          </a:xfrm>
          <a:prstGeom prst="rect">
            <a:avLst/>
          </a:prstGeom>
        </p:spPr>
        <p:txBody>
          <a:bodyPr wrap="none">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学合格党员 </a:t>
            </a:r>
            <a:endParaRPr lang="zh-CN" altLang="en-US" sz="2800" dirty="0">
              <a:solidFill>
                <a:schemeClr val="tx1">
                  <a:lumMod val="75000"/>
                  <a:lumOff val="25000"/>
                </a:schemeClr>
              </a:solidFill>
            </a:endParaRPr>
          </a:p>
        </p:txBody>
      </p:sp>
      <p:sp>
        <p:nvSpPr>
          <p:cNvPr id="10" name="TextBox 60"/>
          <p:cNvSpPr txBox="1"/>
          <p:nvPr/>
        </p:nvSpPr>
        <p:spPr>
          <a:xfrm>
            <a:off x="1543105" y="1480435"/>
            <a:ext cx="9128611" cy="646331"/>
          </a:xfrm>
          <a:prstGeom prst="rect">
            <a:avLst/>
          </a:prstGeom>
          <a:noFill/>
        </p:spPr>
        <p:txBody>
          <a:bodyPr wrap="square" rtlCol="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中央决定：</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2016</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年在全体党员中开展“学党章党规、学系列讲话，做合格党员”学习教</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育。简</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称</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两</a:t>
            </a:r>
            <a:r>
              <a:rPr lang="zh-CN" altLang="en-US" b="1" dirty="0">
                <a:solidFill>
                  <a:srgbClr val="C00000"/>
                </a:solidFill>
                <a:latin typeface="微软雅黑" panose="020B0503020204020204" pitchFamily="34" charset="-122"/>
                <a:ea typeface="微软雅黑" panose="020B0503020204020204" pitchFamily="34" charset="-122"/>
              </a:rPr>
              <a:t>学一</a:t>
            </a:r>
            <a:r>
              <a:rPr lang="zh-CN" altLang="en-US" b="1" dirty="0" smtClean="0">
                <a:solidFill>
                  <a:srgbClr val="C00000"/>
                </a:solidFill>
                <a:latin typeface="微软雅黑" panose="020B0503020204020204" pitchFamily="34" charset="-122"/>
                <a:ea typeface="微软雅黑" panose="020B0503020204020204" pitchFamily="34" charset="-122"/>
              </a:rPr>
              <a:t>做</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TextBox 19"/>
          <p:cNvSpPr txBox="1"/>
          <p:nvPr/>
        </p:nvSpPr>
        <p:spPr>
          <a:xfrm>
            <a:off x="1476146" y="5176622"/>
            <a:ext cx="9496655" cy="738664"/>
          </a:xfrm>
          <a:prstGeom prst="rect">
            <a:avLst/>
          </a:prstGeom>
          <a:noFill/>
        </p:spPr>
        <p:txBody>
          <a:bodyPr wrap="squar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    </a:t>
            </a:r>
            <a:r>
              <a:rPr lang="en-US" altLang="zh-CN" sz="2000"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方案</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指出</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两学一做”学习教育不是一次活动，要突出正常教育，区分层次，有针对性地解决问题，用心用力，抓细抓实，真正把党的思想政治抓在日常，严在经常。</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custDataLst>
              <p:tags r:id="rId1"/>
            </p:custDataLst>
          </p:nvPr>
        </p:nvSpPr>
        <p:spPr>
          <a:xfrm>
            <a:off x="7955802" y="4179"/>
            <a:ext cx="184731" cy="307777"/>
          </a:xfrm>
          <a:prstGeom prst="rect">
            <a:avLst/>
          </a:prstGeom>
        </p:spPr>
        <p:txBody>
          <a:bodyPr wrap="none">
            <a:spAutoFit/>
          </a:bodyPr>
          <a:lstStyle/>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out)">
                                      <p:cBhvr>
                                        <p:cTn id="11" dur="500"/>
                                        <p:tgtEl>
                                          <p:spTgt spid="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6" presetClass="entr" presetSubtype="32"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out)">
                                      <p:cBhvr>
                                        <p:cTn id="21" dur="500"/>
                                        <p:tgtEl>
                                          <p:spTgt spid="4"/>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6" presetClass="entr" presetSubtype="32"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out)">
                                      <p:cBhvr>
                                        <p:cTn id="31" dur="500"/>
                                        <p:tgtEl>
                                          <p:spTgt spid="5"/>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1000" fill="hold"/>
                                        <p:tgtEl>
                                          <p:spTgt spid="11"/>
                                        </p:tgtEl>
                                        <p:attrNameLst>
                                          <p:attrName>ppt_x</p:attrName>
                                        </p:attrNameLst>
                                      </p:cBhvr>
                                      <p:tavLst>
                                        <p:tav tm="0">
                                          <p:val>
                                            <p:strVal val="1+#ppt_w/2"/>
                                          </p:val>
                                        </p:tav>
                                        <p:tav tm="100000">
                                          <p:val>
                                            <p:strVal val="#ppt_x"/>
                                          </p:val>
                                        </p:tav>
                                      </p:tavLst>
                                    </p:anim>
                                    <p:anim calcmode="lin" valueType="num">
                                      <p:cBhvr additive="base">
                                        <p:cTn id="4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4176560" cy="422047"/>
          </a:xfrm>
        </p:spPr>
        <p:txBody>
          <a:bodyPr/>
          <a:lstStyle/>
          <a:p>
            <a:r>
              <a:rPr lang="zh-CN" altLang="en-US" dirty="0"/>
              <a:t>两学一做：</a:t>
            </a:r>
            <a:r>
              <a:rPr lang="zh-CN" altLang="en-US" dirty="0">
                <a:solidFill>
                  <a:srgbClr val="C00000"/>
                </a:solidFill>
              </a:rPr>
              <a:t>学习教育对象</a:t>
            </a:r>
          </a:p>
          <a:p>
            <a:endParaRPr lang="zh-CN" altLang="en-US" dirty="0"/>
          </a:p>
        </p:txBody>
      </p:sp>
      <p:sp>
        <p:nvSpPr>
          <p:cNvPr id="3" name="矩形 2"/>
          <p:cNvSpPr/>
          <p:nvPr/>
        </p:nvSpPr>
        <p:spPr>
          <a:xfrm>
            <a:off x="1689830" y="5025644"/>
            <a:ext cx="9470340" cy="1077218"/>
          </a:xfrm>
          <a:prstGeom prst="rect">
            <a:avLst/>
          </a:prstGeom>
        </p:spPr>
        <p:txBody>
          <a:bodyPr wrap="square">
            <a:spAutoFit/>
          </a:bodyPr>
          <a:lstStyle/>
          <a:p>
            <a:pPr algn="just"/>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方案</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指出：</a:t>
            </a:r>
            <a:r>
              <a:rPr lang="zh-CN" altLang="en-US" sz="2000" dirty="0">
                <a:latin typeface="微软雅黑" panose="020B0503020204020204" pitchFamily="34" charset="-122"/>
                <a:ea typeface="微软雅黑" panose="020B0503020204020204" pitchFamily="34" charset="-122"/>
              </a:rPr>
              <a:t>“两学一做”学习教育，</a:t>
            </a:r>
            <a:r>
              <a:rPr lang="zh-CN" altLang="en-US" sz="2000" dirty="0" smtClean="0">
                <a:latin typeface="微软雅黑" panose="020B0503020204020204" pitchFamily="34" charset="-122"/>
                <a:ea typeface="微软雅黑" panose="020B0503020204020204" pitchFamily="34" charset="-122"/>
              </a:rPr>
              <a:t>是面向</a:t>
            </a:r>
            <a:r>
              <a:rPr lang="zh-CN" altLang="en-US" sz="2000" dirty="0">
                <a:latin typeface="微软雅黑" panose="020B0503020204020204" pitchFamily="34" charset="-122"/>
                <a:ea typeface="微软雅黑" panose="020B0503020204020204" pitchFamily="34" charset="-122"/>
              </a:rPr>
              <a:t>全体党员深化党内教育的重要实践，是推动党内教育从“关键少数”向广大党员拓展、从集中性教育向经常性教育延伸的重要</a:t>
            </a:r>
            <a:r>
              <a:rPr lang="zh-CN" altLang="en-US" sz="2000" dirty="0" smtClean="0">
                <a:latin typeface="微软雅黑" panose="020B0503020204020204" pitchFamily="34" charset="-122"/>
                <a:ea typeface="微软雅黑" panose="020B0503020204020204" pitchFamily="34" charset="-122"/>
              </a:rPr>
              <a:t>举措。</a:t>
            </a:r>
            <a:endParaRPr lang="zh-CN" altLang="en-US" sz="3200" b="1" dirty="0">
              <a:latin typeface="微软雅黑" panose="020B0503020204020204" pitchFamily="34" charset="-122"/>
              <a:ea typeface="微软雅黑" panose="020B0503020204020204" pitchFamily="34" charset="-122"/>
            </a:endParaRPr>
          </a:p>
        </p:txBody>
      </p:sp>
      <p:sp>
        <p:nvSpPr>
          <p:cNvPr id="4" name="矩形 3"/>
          <p:cNvSpPr/>
          <p:nvPr/>
        </p:nvSpPr>
        <p:spPr>
          <a:xfrm>
            <a:off x="4434636" y="3438553"/>
            <a:ext cx="1510387" cy="608794"/>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拓展</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6194838" y="3438553"/>
            <a:ext cx="4790015" cy="60879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“关键少数”向广大党员拓展</a:t>
            </a:r>
          </a:p>
        </p:txBody>
      </p:sp>
      <p:sp>
        <p:nvSpPr>
          <p:cNvPr id="6" name="矩形 5"/>
          <p:cNvSpPr/>
          <p:nvPr/>
        </p:nvSpPr>
        <p:spPr>
          <a:xfrm>
            <a:off x="6194838" y="4201096"/>
            <a:ext cx="4790015" cy="60879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集中性教育向经常性教育延伸</a:t>
            </a:r>
          </a:p>
        </p:txBody>
      </p:sp>
      <p:sp>
        <p:nvSpPr>
          <p:cNvPr id="7" name="矩形 6"/>
          <p:cNvSpPr/>
          <p:nvPr/>
        </p:nvSpPr>
        <p:spPr>
          <a:xfrm>
            <a:off x="4434634" y="4201096"/>
            <a:ext cx="1510389" cy="608794"/>
          </a:xfrm>
          <a:prstGeom prst="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延伸</a:t>
            </a:r>
            <a:endParaRPr lang="zh-CN" altLang="en-US" sz="2000" b="1" dirty="0">
              <a:latin typeface="微软雅黑" panose="020B0503020204020204" pitchFamily="34" charset="-122"/>
              <a:ea typeface="微软雅黑" panose="020B0503020204020204" pitchFamily="34" charset="-122"/>
            </a:endParaRPr>
          </a:p>
        </p:txBody>
      </p:sp>
      <p:sp>
        <p:nvSpPr>
          <p:cNvPr id="8" name="TextBox 14"/>
          <p:cNvSpPr txBox="1"/>
          <p:nvPr/>
        </p:nvSpPr>
        <p:spPr>
          <a:xfrm>
            <a:off x="4434633" y="1709203"/>
            <a:ext cx="1255499" cy="1323439"/>
          </a:xfrm>
          <a:prstGeom prst="rect">
            <a:avLst/>
          </a:prstGeom>
          <a:solidFill>
            <a:srgbClr val="C00000"/>
          </a:solidFill>
        </p:spPr>
        <p:txBody>
          <a:bodyPr wrap="square" rtlCol="0">
            <a:spAutoFit/>
          </a:bodyPr>
          <a:lstStyle/>
          <a:p>
            <a:pPr algn="ctr"/>
            <a:r>
              <a:rPr lang="zh-CN" altLang="en-US" sz="8000" b="1" dirty="0"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全</a:t>
            </a:r>
            <a:endParaRPr lang="zh-CN" altLang="en-US" sz="8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9" name="TextBox 14"/>
          <p:cNvSpPr txBox="1"/>
          <p:nvPr/>
        </p:nvSpPr>
        <p:spPr>
          <a:xfrm>
            <a:off x="6334944" y="1728132"/>
            <a:ext cx="1192725" cy="1323439"/>
          </a:xfrm>
          <a:prstGeom prst="rect">
            <a:avLst/>
          </a:prstGeom>
          <a:solidFill>
            <a:srgbClr val="C00000"/>
          </a:solidFill>
        </p:spPr>
        <p:txBody>
          <a:bodyPr wrap="square" rtlCol="0">
            <a:spAutoFit/>
          </a:bodyPr>
          <a:lstStyle/>
          <a:p>
            <a:pPr algn="ctr"/>
            <a:r>
              <a:rPr lang="zh-CN" altLang="en-US" sz="8000" b="1" dirty="0"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体</a:t>
            </a:r>
            <a:endParaRPr lang="zh-CN" altLang="en-US" sz="8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0" name="TextBox 14"/>
          <p:cNvSpPr txBox="1"/>
          <p:nvPr/>
        </p:nvSpPr>
        <p:spPr>
          <a:xfrm>
            <a:off x="7968824" y="1722622"/>
            <a:ext cx="1192725" cy="1323439"/>
          </a:xfrm>
          <a:prstGeom prst="rect">
            <a:avLst/>
          </a:prstGeom>
          <a:solidFill>
            <a:srgbClr val="C00000"/>
          </a:solidFill>
        </p:spPr>
        <p:txBody>
          <a:bodyPr wrap="square" rtlCol="0">
            <a:spAutoFit/>
          </a:bodyPr>
          <a:lstStyle/>
          <a:p>
            <a:pPr algn="ctr"/>
            <a:r>
              <a:rPr lang="zh-CN" altLang="en-US" sz="8000" b="1" dirty="0"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党</a:t>
            </a:r>
            <a:endParaRPr lang="zh-CN" altLang="en-US" sz="8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1" name="TextBox 14"/>
          <p:cNvSpPr txBox="1"/>
          <p:nvPr/>
        </p:nvSpPr>
        <p:spPr>
          <a:xfrm>
            <a:off x="9724170" y="1709203"/>
            <a:ext cx="1192725" cy="1323439"/>
          </a:xfrm>
          <a:prstGeom prst="rect">
            <a:avLst/>
          </a:prstGeom>
          <a:solidFill>
            <a:srgbClr val="C00000"/>
          </a:solidFill>
        </p:spPr>
        <p:txBody>
          <a:bodyPr wrap="square" rtlCol="0">
            <a:spAutoFit/>
          </a:bodyPr>
          <a:lstStyle/>
          <a:p>
            <a:pPr algn="ctr"/>
            <a:r>
              <a:rPr lang="zh-CN" altLang="en-US" sz="8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员</a:t>
            </a:r>
          </a:p>
        </p:txBody>
      </p:sp>
      <p:sp>
        <p:nvSpPr>
          <p:cNvPr id="12" name="文本框 11"/>
          <p:cNvSpPr txBox="1"/>
          <p:nvPr/>
        </p:nvSpPr>
        <p:spPr>
          <a:xfrm>
            <a:off x="1893821" y="1599509"/>
            <a:ext cx="1442563" cy="1569660"/>
          </a:xfrm>
          <a:prstGeom prst="rect">
            <a:avLst/>
          </a:prstGeom>
          <a:solidFill>
            <a:srgbClr val="C00000"/>
          </a:solidFill>
        </p:spPr>
        <p:txBody>
          <a:bodyPr wrap="square" rtlCol="0">
            <a:spAutoFit/>
          </a:bodyPr>
          <a:lstStyle/>
          <a:p>
            <a:pPr algn="r"/>
            <a:r>
              <a:rPr lang="zh-CN" altLang="en-US" sz="4800" b="1" dirty="0"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教育对象</a:t>
            </a:r>
            <a:endParaRPr lang="zh-CN" altLang="en-US" sz="4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6" name="右箭头 15"/>
          <p:cNvSpPr/>
          <p:nvPr/>
        </p:nvSpPr>
        <p:spPr>
          <a:xfrm>
            <a:off x="3464042" y="2054923"/>
            <a:ext cx="750015" cy="6164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759831" y="3384923"/>
            <a:ext cx="2317995" cy="1532844"/>
            <a:chOff x="1759831" y="3384923"/>
            <a:chExt cx="2317994" cy="1532844"/>
          </a:xfrm>
        </p:grpSpPr>
        <p:pic>
          <p:nvPicPr>
            <p:cNvPr id="14" name="Picture 2" descr="C:\Users\xb\Desktop\素材--党建\PNG--党（国）徽旗\党旗红旗\16sucai_201507091736.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1759831" y="3667873"/>
              <a:ext cx="2068180" cy="1084878"/>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430590" y="3384923"/>
              <a:ext cx="1647235" cy="15328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anim calcmode="lin" valueType="num">
                                      <p:cBhvr>
                                        <p:cTn id="8" dur="1500" fill="hold"/>
                                        <p:tgtEl>
                                          <p:spTgt spid="12"/>
                                        </p:tgtEl>
                                        <p:attrNameLst>
                                          <p:attrName>ppt_x</p:attrName>
                                        </p:attrNameLst>
                                      </p:cBhvr>
                                      <p:tavLst>
                                        <p:tav tm="0">
                                          <p:val>
                                            <p:strVal val="#ppt_x"/>
                                          </p:val>
                                        </p:tav>
                                        <p:tav tm="100000">
                                          <p:val>
                                            <p:strVal val="#ppt_x"/>
                                          </p:val>
                                        </p:tav>
                                      </p:tavLst>
                                    </p:anim>
                                    <p:anim calcmode="lin" valueType="num">
                                      <p:cBhvr>
                                        <p:cTn id="9" dur="1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2000"/>
                            </p:stCondLst>
                            <p:childTnLst>
                              <p:par>
                                <p:cTn id="15" presetID="50" presetClass="entr" presetSubtype="0" decel="10000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750" fill="hold"/>
                                        <p:tgtEl>
                                          <p:spTgt spid="8"/>
                                        </p:tgtEl>
                                        <p:attrNameLst>
                                          <p:attrName>ppt_w</p:attrName>
                                        </p:attrNameLst>
                                      </p:cBhvr>
                                      <p:tavLst>
                                        <p:tav tm="0">
                                          <p:val>
                                            <p:strVal val="#ppt_w+.3"/>
                                          </p:val>
                                        </p:tav>
                                        <p:tav tm="100000">
                                          <p:val>
                                            <p:strVal val="#ppt_w"/>
                                          </p:val>
                                        </p:tav>
                                      </p:tavLst>
                                    </p:anim>
                                    <p:anim calcmode="lin" valueType="num">
                                      <p:cBhvr>
                                        <p:cTn id="18" dur="750" fill="hold"/>
                                        <p:tgtEl>
                                          <p:spTgt spid="8"/>
                                        </p:tgtEl>
                                        <p:attrNameLst>
                                          <p:attrName>ppt_h</p:attrName>
                                        </p:attrNameLst>
                                      </p:cBhvr>
                                      <p:tavLst>
                                        <p:tav tm="0">
                                          <p:val>
                                            <p:strVal val="#ppt_h"/>
                                          </p:val>
                                        </p:tav>
                                        <p:tav tm="100000">
                                          <p:val>
                                            <p:strVal val="#ppt_h"/>
                                          </p:val>
                                        </p:tav>
                                      </p:tavLst>
                                    </p:anim>
                                    <p:animEffect transition="in" filter="fade">
                                      <p:cBhvr>
                                        <p:cTn id="19" dur="750"/>
                                        <p:tgtEl>
                                          <p:spTgt spid="8"/>
                                        </p:tgtEl>
                                      </p:cBhvr>
                                    </p:animEffect>
                                  </p:childTnLst>
                                </p:cTn>
                              </p:par>
                            </p:childTnLst>
                          </p:cTn>
                        </p:par>
                        <p:par>
                          <p:cTn id="20" fill="hold">
                            <p:stCondLst>
                              <p:cond delay="3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ppt_w</p:attrName>
                                        </p:attrNameLst>
                                      </p:cBhvr>
                                      <p:tavLst>
                                        <p:tav tm="0">
                                          <p:val>
                                            <p:strVal val="#ppt_w+.3"/>
                                          </p:val>
                                        </p:tav>
                                        <p:tav tm="100000">
                                          <p:val>
                                            <p:strVal val="#ppt_w"/>
                                          </p:val>
                                        </p:tav>
                                      </p:tavLst>
                                    </p:anim>
                                    <p:anim calcmode="lin" valueType="num">
                                      <p:cBhvr>
                                        <p:cTn id="24" dur="750" fill="hold"/>
                                        <p:tgtEl>
                                          <p:spTgt spid="9"/>
                                        </p:tgtEl>
                                        <p:attrNameLst>
                                          <p:attrName>ppt_h</p:attrName>
                                        </p:attrNameLst>
                                      </p:cBhvr>
                                      <p:tavLst>
                                        <p:tav tm="0">
                                          <p:val>
                                            <p:strVal val="#ppt_h"/>
                                          </p:val>
                                        </p:tav>
                                        <p:tav tm="100000">
                                          <p:val>
                                            <p:strVal val="#ppt_h"/>
                                          </p:val>
                                        </p:tav>
                                      </p:tavLst>
                                    </p:anim>
                                    <p:animEffect transition="in" filter="fade">
                                      <p:cBhvr>
                                        <p:cTn id="25" dur="750"/>
                                        <p:tgtEl>
                                          <p:spTgt spid="9"/>
                                        </p:tgtEl>
                                      </p:cBhvr>
                                    </p:animEffect>
                                  </p:childTnLst>
                                </p:cTn>
                              </p:par>
                            </p:childTnLst>
                          </p:cTn>
                        </p:par>
                        <p:par>
                          <p:cTn id="26" fill="hold">
                            <p:stCondLst>
                              <p:cond delay="4000"/>
                            </p:stCondLst>
                            <p:childTnLst>
                              <p:par>
                                <p:cTn id="27" presetID="50" presetClass="entr" presetSubtype="0" decel="10000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750" fill="hold"/>
                                        <p:tgtEl>
                                          <p:spTgt spid="10"/>
                                        </p:tgtEl>
                                        <p:attrNameLst>
                                          <p:attrName>ppt_w</p:attrName>
                                        </p:attrNameLst>
                                      </p:cBhvr>
                                      <p:tavLst>
                                        <p:tav tm="0">
                                          <p:val>
                                            <p:strVal val="#ppt_w+.3"/>
                                          </p:val>
                                        </p:tav>
                                        <p:tav tm="100000">
                                          <p:val>
                                            <p:strVal val="#ppt_w"/>
                                          </p:val>
                                        </p:tav>
                                      </p:tavLst>
                                    </p:anim>
                                    <p:anim calcmode="lin" valueType="num">
                                      <p:cBhvr>
                                        <p:cTn id="30" dur="750" fill="hold"/>
                                        <p:tgtEl>
                                          <p:spTgt spid="10"/>
                                        </p:tgtEl>
                                        <p:attrNameLst>
                                          <p:attrName>ppt_h</p:attrName>
                                        </p:attrNameLst>
                                      </p:cBhvr>
                                      <p:tavLst>
                                        <p:tav tm="0">
                                          <p:val>
                                            <p:strVal val="#ppt_h"/>
                                          </p:val>
                                        </p:tav>
                                        <p:tav tm="100000">
                                          <p:val>
                                            <p:strVal val="#ppt_h"/>
                                          </p:val>
                                        </p:tav>
                                      </p:tavLst>
                                    </p:anim>
                                    <p:animEffect transition="in" filter="fade">
                                      <p:cBhvr>
                                        <p:cTn id="31" dur="750"/>
                                        <p:tgtEl>
                                          <p:spTgt spid="10"/>
                                        </p:tgtEl>
                                      </p:cBhvr>
                                    </p:animEffect>
                                  </p:childTnLst>
                                </p:cTn>
                              </p:par>
                            </p:childTnLst>
                          </p:cTn>
                        </p:par>
                        <p:par>
                          <p:cTn id="32" fill="hold">
                            <p:stCondLst>
                              <p:cond delay="5000"/>
                            </p:stCondLst>
                            <p:childTnLst>
                              <p:par>
                                <p:cTn id="33" presetID="50" presetClass="entr" presetSubtype="0" decel="10000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strVal val="#ppt_w+.3"/>
                                          </p:val>
                                        </p:tav>
                                        <p:tav tm="100000">
                                          <p:val>
                                            <p:strVal val="#ppt_w"/>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animEffect transition="in" filter="fade">
                                      <p:cBhvr>
                                        <p:cTn id="37" dur="750"/>
                                        <p:tgtEl>
                                          <p:spTgt spid="11"/>
                                        </p:tgtEl>
                                      </p:cBhvr>
                                    </p:animEffect>
                                  </p:childTnLst>
                                </p:cTn>
                              </p:par>
                            </p:childTnLst>
                          </p:cTn>
                        </p:par>
                        <p:par>
                          <p:cTn id="38" fill="hold">
                            <p:stCondLst>
                              <p:cond delay="6000"/>
                            </p:stCondLst>
                            <p:childTnLst>
                              <p:par>
                                <p:cTn id="39" presetID="42" presetClass="entr" presetSubtype="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500"/>
                                        <p:tgtEl>
                                          <p:spTgt spid="4"/>
                                        </p:tgtEl>
                                      </p:cBhvr>
                                    </p:animEffect>
                                  </p:childTnLst>
                                </p:cTn>
                              </p:par>
                              <p:par>
                                <p:cTn id="48" presetID="53" presetClass="entr" presetSubtype="16" fill="hold" grpId="2"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p:cTn id="50" dur="1500" fill="hold"/>
                                        <p:tgtEl>
                                          <p:spTgt spid="4"/>
                                        </p:tgtEl>
                                        <p:attrNameLst>
                                          <p:attrName>ppt_w</p:attrName>
                                        </p:attrNameLst>
                                      </p:cBhvr>
                                      <p:tavLst>
                                        <p:tav tm="0">
                                          <p:val>
                                            <p:fltVal val="0"/>
                                          </p:val>
                                        </p:tav>
                                        <p:tav tm="100000">
                                          <p:val>
                                            <p:strVal val="#ppt_w"/>
                                          </p:val>
                                        </p:tav>
                                      </p:tavLst>
                                    </p:anim>
                                    <p:anim calcmode="lin" valueType="num">
                                      <p:cBhvr>
                                        <p:cTn id="51" dur="1500" fill="hold"/>
                                        <p:tgtEl>
                                          <p:spTgt spid="4"/>
                                        </p:tgtEl>
                                        <p:attrNameLst>
                                          <p:attrName>ppt_h</p:attrName>
                                        </p:attrNameLst>
                                      </p:cBhvr>
                                      <p:tavLst>
                                        <p:tav tm="0">
                                          <p:val>
                                            <p:fltVal val="0"/>
                                          </p:val>
                                        </p:tav>
                                        <p:tav tm="100000">
                                          <p:val>
                                            <p:strVal val="#ppt_h"/>
                                          </p:val>
                                        </p:tav>
                                      </p:tavLst>
                                    </p:anim>
                                    <p:animEffect transition="in" filter="fade">
                                      <p:cBhvr>
                                        <p:cTn id="52" dur="1500"/>
                                        <p:tgtEl>
                                          <p:spTgt spid="4"/>
                                        </p:tgtEl>
                                      </p:cBhvr>
                                    </p:animEffect>
                                  </p:childTnLst>
                                </p:cTn>
                              </p:par>
                              <p:par>
                                <p:cTn id="53" presetID="35" presetClass="path" presetSubtype="0" accel="50000" decel="50000" fill="hold" grpId="1" nodeType="withEffect">
                                  <p:stCondLst>
                                    <p:cond delay="0"/>
                                  </p:stCondLst>
                                  <p:childTnLst>
                                    <p:animMotion origin="layout" path="M 4.79167E-6 -1.11111E-6 L -0.10456 -1.11111E-6 " pathEditMode="relative" rAng="0" ptsTypes="AA">
                                      <p:cBhvr>
                                        <p:cTn id="54" dur="1500" spd="-100000" fill="hold"/>
                                        <p:tgtEl>
                                          <p:spTgt spid="4"/>
                                        </p:tgtEl>
                                        <p:attrNameLst>
                                          <p:attrName>ppt_x</p:attrName>
                                          <p:attrName>ppt_y</p:attrName>
                                        </p:attrNameLst>
                                      </p:cBhvr>
                                      <p:rCtr x="-5234" y="0"/>
                                    </p:animMotion>
                                  </p:childTnLst>
                                </p:cTn>
                              </p:par>
                              <p:par>
                                <p:cTn id="55" presetID="10"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500"/>
                                        <p:tgtEl>
                                          <p:spTgt spid="5"/>
                                        </p:tgtEl>
                                      </p:cBhvr>
                                    </p:animEffect>
                                  </p:childTnLst>
                                </p:cTn>
                              </p:par>
                              <p:par>
                                <p:cTn id="58" presetID="53" presetClass="entr" presetSubtype="16" fill="hold" grpId="1" nodeType="with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p:cTn id="60" dur="1500" fill="hold"/>
                                        <p:tgtEl>
                                          <p:spTgt spid="5"/>
                                        </p:tgtEl>
                                        <p:attrNameLst>
                                          <p:attrName>ppt_w</p:attrName>
                                        </p:attrNameLst>
                                      </p:cBhvr>
                                      <p:tavLst>
                                        <p:tav tm="0">
                                          <p:val>
                                            <p:fltVal val="0"/>
                                          </p:val>
                                        </p:tav>
                                        <p:tav tm="100000">
                                          <p:val>
                                            <p:strVal val="#ppt_w"/>
                                          </p:val>
                                        </p:tav>
                                      </p:tavLst>
                                    </p:anim>
                                    <p:anim calcmode="lin" valueType="num">
                                      <p:cBhvr>
                                        <p:cTn id="61" dur="1500" fill="hold"/>
                                        <p:tgtEl>
                                          <p:spTgt spid="5"/>
                                        </p:tgtEl>
                                        <p:attrNameLst>
                                          <p:attrName>ppt_h</p:attrName>
                                        </p:attrNameLst>
                                      </p:cBhvr>
                                      <p:tavLst>
                                        <p:tav tm="0">
                                          <p:val>
                                            <p:fltVal val="0"/>
                                          </p:val>
                                        </p:tav>
                                        <p:tav tm="100000">
                                          <p:val>
                                            <p:strVal val="#ppt_h"/>
                                          </p:val>
                                        </p:tav>
                                      </p:tavLst>
                                    </p:anim>
                                    <p:animEffect transition="in" filter="fade">
                                      <p:cBhvr>
                                        <p:cTn id="62" dur="1500"/>
                                        <p:tgtEl>
                                          <p:spTgt spid="5"/>
                                        </p:tgtEl>
                                      </p:cBhvr>
                                    </p:animEffect>
                                  </p:childTnLst>
                                </p:cTn>
                              </p:par>
                              <p:par>
                                <p:cTn id="63" presetID="35" presetClass="path" presetSubtype="0" accel="50000" decel="50000" fill="hold" grpId="2" nodeType="withEffect">
                                  <p:stCondLst>
                                    <p:cond delay="0"/>
                                  </p:stCondLst>
                                  <p:childTnLst>
                                    <p:animMotion origin="layout" path="M -4.375E-6 -1.11111E-6 L -0.10455 -1.11111E-6 " pathEditMode="relative" rAng="0" ptsTypes="AA">
                                      <p:cBhvr>
                                        <p:cTn id="64" dur="1500" spd="-100000" fill="hold"/>
                                        <p:tgtEl>
                                          <p:spTgt spid="5"/>
                                        </p:tgtEl>
                                        <p:attrNameLst>
                                          <p:attrName>ppt_x</p:attrName>
                                          <p:attrName>ppt_y</p:attrName>
                                        </p:attrNameLst>
                                      </p:cBhvr>
                                      <p:rCtr x="-5234" y="0"/>
                                    </p:animMotion>
                                  </p:childTnLst>
                                </p:cTn>
                              </p:par>
                            </p:childTnLst>
                          </p:cTn>
                        </p:par>
                        <p:par>
                          <p:cTn id="65" fill="hold">
                            <p:stCondLst>
                              <p:cond delay="8000"/>
                            </p:stCondLst>
                            <p:childTnLst>
                              <p:par>
                                <p:cTn id="66" presetID="10" presetClass="entr" presetSubtype="0"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500"/>
                                        <p:tgtEl>
                                          <p:spTgt spid="7"/>
                                        </p:tgtEl>
                                      </p:cBhvr>
                                    </p:animEffect>
                                  </p:childTnLst>
                                </p:cTn>
                              </p:par>
                              <p:par>
                                <p:cTn id="69" presetID="53" presetClass="entr" presetSubtype="16" fill="hold" grpId="1"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p:cTn id="71" dur="1500" fill="hold"/>
                                        <p:tgtEl>
                                          <p:spTgt spid="7"/>
                                        </p:tgtEl>
                                        <p:attrNameLst>
                                          <p:attrName>ppt_w</p:attrName>
                                        </p:attrNameLst>
                                      </p:cBhvr>
                                      <p:tavLst>
                                        <p:tav tm="0">
                                          <p:val>
                                            <p:fltVal val="0"/>
                                          </p:val>
                                        </p:tav>
                                        <p:tav tm="100000">
                                          <p:val>
                                            <p:strVal val="#ppt_w"/>
                                          </p:val>
                                        </p:tav>
                                      </p:tavLst>
                                    </p:anim>
                                    <p:anim calcmode="lin" valueType="num">
                                      <p:cBhvr>
                                        <p:cTn id="72" dur="1500" fill="hold"/>
                                        <p:tgtEl>
                                          <p:spTgt spid="7"/>
                                        </p:tgtEl>
                                        <p:attrNameLst>
                                          <p:attrName>ppt_h</p:attrName>
                                        </p:attrNameLst>
                                      </p:cBhvr>
                                      <p:tavLst>
                                        <p:tav tm="0">
                                          <p:val>
                                            <p:fltVal val="0"/>
                                          </p:val>
                                        </p:tav>
                                        <p:tav tm="100000">
                                          <p:val>
                                            <p:strVal val="#ppt_h"/>
                                          </p:val>
                                        </p:tav>
                                      </p:tavLst>
                                    </p:anim>
                                    <p:animEffect transition="in" filter="fade">
                                      <p:cBhvr>
                                        <p:cTn id="73" dur="1500"/>
                                        <p:tgtEl>
                                          <p:spTgt spid="7"/>
                                        </p:tgtEl>
                                      </p:cBhvr>
                                    </p:animEffect>
                                  </p:childTnLst>
                                </p:cTn>
                              </p:par>
                              <p:par>
                                <p:cTn id="74" presetID="35" presetClass="path" presetSubtype="0" accel="50000" decel="50000" fill="hold" grpId="2" nodeType="withEffect">
                                  <p:stCondLst>
                                    <p:cond delay="0"/>
                                  </p:stCondLst>
                                  <p:childTnLst>
                                    <p:animMotion origin="layout" path="M -1.04167E-6 -2.22222E-6 L -0.10456 -2.22222E-6 " pathEditMode="relative" rAng="0" ptsTypes="AA">
                                      <p:cBhvr>
                                        <p:cTn id="75" dur="1500" spd="-100000" fill="hold"/>
                                        <p:tgtEl>
                                          <p:spTgt spid="7"/>
                                        </p:tgtEl>
                                        <p:attrNameLst>
                                          <p:attrName>ppt_x</p:attrName>
                                          <p:attrName>ppt_y</p:attrName>
                                        </p:attrNameLst>
                                      </p:cBhvr>
                                      <p:rCtr x="-5234" y="0"/>
                                    </p:animMotion>
                                  </p:childTnLst>
                                </p:cTn>
                              </p:par>
                              <p:par>
                                <p:cTn id="76" presetID="10" presetClass="entr" presetSubtype="0" fill="hold" grpId="0" nodeType="with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1500"/>
                                        <p:tgtEl>
                                          <p:spTgt spid="6"/>
                                        </p:tgtEl>
                                      </p:cBhvr>
                                    </p:animEffect>
                                  </p:childTnLst>
                                </p:cTn>
                              </p:par>
                              <p:par>
                                <p:cTn id="79" presetID="53" presetClass="entr" presetSubtype="16" fill="hold" grpId="1" nodeType="with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p:cTn id="81" dur="1500" fill="hold"/>
                                        <p:tgtEl>
                                          <p:spTgt spid="6"/>
                                        </p:tgtEl>
                                        <p:attrNameLst>
                                          <p:attrName>ppt_w</p:attrName>
                                        </p:attrNameLst>
                                      </p:cBhvr>
                                      <p:tavLst>
                                        <p:tav tm="0">
                                          <p:val>
                                            <p:fltVal val="0"/>
                                          </p:val>
                                        </p:tav>
                                        <p:tav tm="100000">
                                          <p:val>
                                            <p:strVal val="#ppt_w"/>
                                          </p:val>
                                        </p:tav>
                                      </p:tavLst>
                                    </p:anim>
                                    <p:anim calcmode="lin" valueType="num">
                                      <p:cBhvr>
                                        <p:cTn id="82" dur="1500" fill="hold"/>
                                        <p:tgtEl>
                                          <p:spTgt spid="6"/>
                                        </p:tgtEl>
                                        <p:attrNameLst>
                                          <p:attrName>ppt_h</p:attrName>
                                        </p:attrNameLst>
                                      </p:cBhvr>
                                      <p:tavLst>
                                        <p:tav tm="0">
                                          <p:val>
                                            <p:fltVal val="0"/>
                                          </p:val>
                                        </p:tav>
                                        <p:tav tm="100000">
                                          <p:val>
                                            <p:strVal val="#ppt_h"/>
                                          </p:val>
                                        </p:tav>
                                      </p:tavLst>
                                    </p:anim>
                                    <p:animEffect transition="in" filter="fade">
                                      <p:cBhvr>
                                        <p:cTn id="83" dur="1500"/>
                                        <p:tgtEl>
                                          <p:spTgt spid="6"/>
                                        </p:tgtEl>
                                      </p:cBhvr>
                                    </p:animEffect>
                                  </p:childTnLst>
                                </p:cTn>
                              </p:par>
                              <p:par>
                                <p:cTn id="84" presetID="35" presetClass="path" presetSubtype="0" accel="50000" decel="50000" fill="hold" grpId="2" nodeType="withEffect">
                                  <p:stCondLst>
                                    <p:cond delay="0"/>
                                  </p:stCondLst>
                                  <p:childTnLst>
                                    <p:animMotion origin="layout" path="M -4.375E-6 4.81481E-6 L -0.10455 4.81481E-6 " pathEditMode="relative" rAng="0" ptsTypes="AA">
                                      <p:cBhvr>
                                        <p:cTn id="85" dur="1500" spd="-100000" fill="hold"/>
                                        <p:tgtEl>
                                          <p:spTgt spid="6"/>
                                        </p:tgtEl>
                                        <p:attrNameLst>
                                          <p:attrName>ppt_x</p:attrName>
                                          <p:attrName>ppt_y</p:attrName>
                                        </p:attrNameLst>
                                      </p:cBhvr>
                                      <p:rCtr x="-5234" y="0"/>
                                    </p:animMotion>
                                  </p:childTnLst>
                                </p:cTn>
                              </p:par>
                            </p:childTnLst>
                          </p:cTn>
                        </p:par>
                        <p:par>
                          <p:cTn id="86" fill="hold">
                            <p:stCondLst>
                              <p:cond delay="9500"/>
                            </p:stCondLst>
                            <p:childTnLst>
                              <p:par>
                                <p:cTn id="87" presetID="1" presetClass="entr" presetSubtype="0" fill="hold" grpId="0" nodeType="afterEffect">
                                  <p:stCondLst>
                                    <p:cond delay="0"/>
                                  </p:stCondLst>
                                  <p:iterate type="lt">
                                    <p:tmAbs val="80"/>
                                  </p:iterate>
                                  <p:childTnLst>
                                    <p:set>
                                      <p:cBhvr>
                                        <p:cTn id="8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4" grpId="2"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9" grpId="0" animBg="1"/>
      <p:bldP spid="10" grpId="0" animBg="1"/>
      <p:bldP spid="11" grpId="0" animBg="1"/>
      <p:bldP spid="12"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32864" y="450399"/>
            <a:ext cx="4979448" cy="422047"/>
          </a:xfrm>
        </p:spPr>
        <p:txBody>
          <a:bodyPr/>
          <a:lstStyle/>
          <a:p>
            <a:r>
              <a:rPr lang="zh-CN" altLang="en-US" dirty="0"/>
              <a:t>开展两学一做：</a:t>
            </a:r>
            <a:r>
              <a:rPr lang="zh-CN" altLang="en-US" dirty="0">
                <a:solidFill>
                  <a:srgbClr val="C00000"/>
                </a:solidFill>
              </a:rPr>
              <a:t>目的意义</a:t>
            </a:r>
          </a:p>
          <a:p>
            <a:endParaRPr lang="zh-CN" altLang="en-US" dirty="0"/>
          </a:p>
        </p:txBody>
      </p:sp>
      <p:grpSp>
        <p:nvGrpSpPr>
          <p:cNvPr id="5" name="组合 4"/>
          <p:cNvGrpSpPr/>
          <p:nvPr/>
        </p:nvGrpSpPr>
        <p:grpSpPr>
          <a:xfrm>
            <a:off x="3196854" y="1187918"/>
            <a:ext cx="5010441" cy="1209594"/>
            <a:chOff x="2115188" y="1232523"/>
            <a:chExt cx="5010441" cy="1209594"/>
          </a:xfrm>
        </p:grpSpPr>
        <p:pic>
          <p:nvPicPr>
            <p:cNvPr id="3" name="图片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39923" y="1496481"/>
              <a:ext cx="4685706" cy="787302"/>
            </a:xfrm>
            <a:prstGeom prst="rect">
              <a:avLst/>
            </a:prstGeom>
          </p:spPr>
        </p:pic>
        <p:pic>
          <p:nvPicPr>
            <p:cNvPr id="4" name="图片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5188" y="1232523"/>
              <a:ext cx="1299862" cy="1209594"/>
            </a:xfrm>
            <a:prstGeom prst="rect">
              <a:avLst/>
            </a:prstGeom>
          </p:spPr>
        </p:pic>
      </p:grpSp>
      <p:sp>
        <p:nvSpPr>
          <p:cNvPr id="6" name="TextBox 46"/>
          <p:cNvSpPr txBox="1"/>
          <p:nvPr/>
        </p:nvSpPr>
        <p:spPr>
          <a:xfrm>
            <a:off x="4585924" y="1511211"/>
            <a:ext cx="2450813"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目的意义</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386362" y="2447458"/>
            <a:ext cx="7437863" cy="516628"/>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441297">
            <a:off x="2213273" y="2532686"/>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61490" y="2534853"/>
            <a:ext cx="5314275" cy="400110"/>
          </a:xfrm>
          <a:prstGeom prst="rect">
            <a:avLst/>
          </a:prstGeom>
        </p:spPr>
        <p:txBody>
          <a:bodyPr wrap="none">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深入学习贯彻习近平总书记系列重要讲话精神</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86362" y="3121043"/>
            <a:ext cx="7437863" cy="507374"/>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441297">
            <a:off x="2213273" y="3220110"/>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761487" y="3186532"/>
            <a:ext cx="3518912" cy="400110"/>
          </a:xfrm>
          <a:prstGeom prst="rect">
            <a:avLst/>
          </a:prstGeom>
        </p:spPr>
        <p:txBody>
          <a:bodyPr wrap="none">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推动全面从严治党向基层延伸</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402574" y="3789011"/>
            <a:ext cx="7437863" cy="792831"/>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2441297">
            <a:off x="2229485" y="4014541"/>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77700" y="3854499"/>
            <a:ext cx="7109639" cy="707886"/>
          </a:xfrm>
          <a:prstGeom prst="rect">
            <a:avLst/>
          </a:prstGeom>
        </p:spPr>
        <p:txBody>
          <a:bodyPr wrap="none">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巩固拓展党的群众路线教育实践活动和“三严三实”专题教育</a:t>
            </a:r>
            <a:endPar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成果</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428514" y="4748810"/>
            <a:ext cx="7437863" cy="792831"/>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2441297">
            <a:off x="2255425" y="4974340"/>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803641" y="4814298"/>
            <a:ext cx="7109639" cy="707886"/>
          </a:xfrm>
          <a:prstGeom prst="rect">
            <a:avLst/>
          </a:prstGeom>
        </p:spPr>
        <p:txBody>
          <a:bodyPr wrap="none">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进一步解决党员队伍在思想、组织、作风、纪律等方面存在的</a:t>
            </a:r>
            <a:endPar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问题</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2428514" y="5713123"/>
            <a:ext cx="7437863" cy="507374"/>
          </a:xfrm>
          <a:prstGeom prst="roundRect">
            <a:avLst/>
          </a:prstGeom>
          <a:solidFill>
            <a:schemeClr val="bg1">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2441297">
            <a:off x="2255425" y="5812190"/>
            <a:ext cx="346177" cy="34617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03641" y="5782144"/>
            <a:ext cx="3185487" cy="369332"/>
          </a:xfrm>
          <a:prstGeom prst="rect">
            <a:avLst/>
          </a:prstGeom>
        </p:spPr>
        <p:txBody>
          <a:bodyPr wrap="none">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保持发展党的先进性和纯洁性</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799"/>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2299"/>
                            </p:stCondLst>
                            <p:childTnLst>
                              <p:par>
                                <p:cTn id="18" presetID="3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 calcmode="lin" valueType="num">
                                      <p:cBhvr>
                                        <p:cTn id="22" dur="500" fill="hold"/>
                                        <p:tgtEl>
                                          <p:spTgt spid="9"/>
                                        </p:tgtEl>
                                        <p:attrNameLst>
                                          <p:attrName>style.rotation</p:attrName>
                                        </p:attrNameLst>
                                      </p:cBhvr>
                                      <p:tavLst>
                                        <p:tav tm="0">
                                          <p:val>
                                            <p:fltVal val="90"/>
                                          </p:val>
                                        </p:tav>
                                        <p:tav tm="100000">
                                          <p:val>
                                            <p:fltVal val="0"/>
                                          </p:val>
                                        </p:tav>
                                      </p:tavLst>
                                    </p:anim>
                                    <p:animEffect transition="in" filter="fade">
                                      <p:cBhvr>
                                        <p:cTn id="23" dur="500"/>
                                        <p:tgtEl>
                                          <p:spTgt spid="9"/>
                                        </p:tgtEl>
                                      </p:cBhvr>
                                    </p:animEffect>
                                  </p:childTnLst>
                                </p:cTn>
                              </p:par>
                            </p:childTnLst>
                          </p:cTn>
                        </p:par>
                        <p:par>
                          <p:cTn id="24" fill="hold">
                            <p:stCondLst>
                              <p:cond delay="2799"/>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425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4750"/>
                            </p:stCondLst>
                            <p:childTnLst>
                              <p:par>
                                <p:cTn id="34" presetID="3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 calcmode="lin" valueType="num">
                                      <p:cBhvr>
                                        <p:cTn id="38" dur="500" fill="hold"/>
                                        <p:tgtEl>
                                          <p:spTgt spid="12"/>
                                        </p:tgtEl>
                                        <p:attrNameLst>
                                          <p:attrName>style.rotation</p:attrName>
                                        </p:attrNameLst>
                                      </p:cBhvr>
                                      <p:tavLst>
                                        <p:tav tm="0">
                                          <p:val>
                                            <p:fltVal val="90"/>
                                          </p:val>
                                        </p:tav>
                                        <p:tav tm="100000">
                                          <p:val>
                                            <p:fltVal val="0"/>
                                          </p:val>
                                        </p:tav>
                                      </p:tavLst>
                                    </p:anim>
                                    <p:animEffect transition="in" filter="fade">
                                      <p:cBhvr>
                                        <p:cTn id="39" dur="500"/>
                                        <p:tgtEl>
                                          <p:spTgt spid="12"/>
                                        </p:tgtEl>
                                      </p:cBhvr>
                                    </p:animEffect>
                                  </p:childTnLst>
                                </p:cTn>
                              </p:par>
                            </p:childTnLst>
                          </p:cTn>
                        </p:par>
                        <p:par>
                          <p:cTn id="40" fill="hold">
                            <p:stCondLst>
                              <p:cond delay="5250"/>
                            </p:stCondLst>
                            <p:childTnLst>
                              <p:par>
                                <p:cTn id="41" presetID="2" presetClass="entr" presetSubtype="2" decel="100000" fill="hold" grpId="0" nodeType="afterEffect">
                                  <p:stCondLst>
                                    <p:cond delay="0"/>
                                  </p:stCondLst>
                                  <p:iterate type="lt">
                                    <p:tmPct val="10000"/>
                                  </p:iterate>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par>
                          <p:cTn id="45" fill="hold">
                            <p:stCondLst>
                              <p:cond delay="6350"/>
                            </p:stCondLst>
                            <p:childTnLst>
                              <p:par>
                                <p:cTn id="46" presetID="22" presetClass="entr" presetSubtype="8"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6850"/>
                            </p:stCondLst>
                            <p:childTnLst>
                              <p:par>
                                <p:cTn id="50" presetID="2" presetClass="entr" presetSubtype="2" decel="100000" fill="hold" grpId="0" nodeType="afterEffect">
                                  <p:stCondLst>
                                    <p:cond delay="0"/>
                                  </p:stCondLst>
                                  <p:iterate type="lt">
                                    <p:tmPct val="10000"/>
                                  </p:iterate>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1+#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par>
                          <p:cTn id="54" fill="hold">
                            <p:stCondLst>
                              <p:cond delay="8750"/>
                            </p:stCondLst>
                            <p:childTnLst>
                              <p:par>
                                <p:cTn id="55" presetID="31"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 calcmode="lin" valueType="num">
                                      <p:cBhvr>
                                        <p:cTn id="59" dur="500" fill="hold"/>
                                        <p:tgtEl>
                                          <p:spTgt spid="15"/>
                                        </p:tgtEl>
                                        <p:attrNameLst>
                                          <p:attrName>style.rotation</p:attrName>
                                        </p:attrNameLst>
                                      </p:cBhvr>
                                      <p:tavLst>
                                        <p:tav tm="0">
                                          <p:val>
                                            <p:fltVal val="90"/>
                                          </p:val>
                                        </p:tav>
                                        <p:tav tm="100000">
                                          <p:val>
                                            <p:fltVal val="0"/>
                                          </p:val>
                                        </p:tav>
                                      </p:tavLst>
                                    </p:anim>
                                    <p:animEffect transition="in" filter="fade">
                                      <p:cBhvr>
                                        <p:cTn id="60" dur="500"/>
                                        <p:tgtEl>
                                          <p:spTgt spid="15"/>
                                        </p:tgtEl>
                                      </p:cBhvr>
                                    </p:animEffect>
                                  </p:childTnLst>
                                </p:cTn>
                              </p:par>
                            </p:childTnLst>
                          </p:cTn>
                        </p:par>
                        <p:par>
                          <p:cTn id="61" fill="hold">
                            <p:stCondLst>
                              <p:cond delay="9250"/>
                            </p:stCondLst>
                            <p:childTnLst>
                              <p:par>
                                <p:cTn id="62" presetID="22" presetClass="entr" presetSubtype="8"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childTnLst>
                          </p:cTn>
                        </p:par>
                        <p:par>
                          <p:cTn id="65" fill="hold">
                            <p:stCondLst>
                              <p:cond delay="9750"/>
                            </p:stCondLst>
                            <p:childTnLst>
                              <p:par>
                                <p:cTn id="66" presetID="31" presetClass="entr" presetSubtype="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ppt_w</p:attrName>
                                        </p:attrNameLst>
                                      </p:cBhvr>
                                      <p:tavLst>
                                        <p:tav tm="0">
                                          <p:val>
                                            <p:fltVal val="0"/>
                                          </p:val>
                                        </p:tav>
                                        <p:tav tm="100000">
                                          <p:val>
                                            <p:strVal val="#ppt_w"/>
                                          </p:val>
                                        </p:tav>
                                      </p:tavLst>
                                    </p:anim>
                                    <p:anim calcmode="lin" valueType="num">
                                      <p:cBhvr>
                                        <p:cTn id="69" dur="500" fill="hold"/>
                                        <p:tgtEl>
                                          <p:spTgt spid="18"/>
                                        </p:tgtEl>
                                        <p:attrNameLst>
                                          <p:attrName>ppt_h</p:attrName>
                                        </p:attrNameLst>
                                      </p:cBhvr>
                                      <p:tavLst>
                                        <p:tav tm="0">
                                          <p:val>
                                            <p:fltVal val="0"/>
                                          </p:val>
                                        </p:tav>
                                        <p:tav tm="100000">
                                          <p:val>
                                            <p:strVal val="#ppt_h"/>
                                          </p:val>
                                        </p:tav>
                                      </p:tavLst>
                                    </p:anim>
                                    <p:anim calcmode="lin" valueType="num">
                                      <p:cBhvr>
                                        <p:cTn id="70" dur="500" fill="hold"/>
                                        <p:tgtEl>
                                          <p:spTgt spid="18"/>
                                        </p:tgtEl>
                                        <p:attrNameLst>
                                          <p:attrName>style.rotation</p:attrName>
                                        </p:attrNameLst>
                                      </p:cBhvr>
                                      <p:tavLst>
                                        <p:tav tm="0">
                                          <p:val>
                                            <p:fltVal val="90"/>
                                          </p:val>
                                        </p:tav>
                                        <p:tav tm="100000">
                                          <p:val>
                                            <p:fltVal val="0"/>
                                          </p:val>
                                        </p:tav>
                                      </p:tavLst>
                                    </p:anim>
                                    <p:animEffect transition="in" filter="fade">
                                      <p:cBhvr>
                                        <p:cTn id="71" dur="500"/>
                                        <p:tgtEl>
                                          <p:spTgt spid="18"/>
                                        </p:tgtEl>
                                      </p:cBhvr>
                                    </p:animEffect>
                                  </p:childTnLst>
                                </p:cTn>
                              </p:par>
                            </p:childTnLst>
                          </p:cTn>
                        </p:par>
                        <p:par>
                          <p:cTn id="72" fill="hold">
                            <p:stCondLst>
                              <p:cond delay="10250"/>
                            </p:stCondLst>
                            <p:childTnLst>
                              <p:par>
                                <p:cTn id="73" presetID="2" presetClass="entr" presetSubtype="2" decel="100000" fill="hold" grpId="0" nodeType="afterEffect">
                                  <p:stCondLst>
                                    <p:cond delay="0"/>
                                  </p:stCondLst>
                                  <p:iterate type="lt">
                                    <p:tmPct val="10000"/>
                                  </p:iterate>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1+#ppt_w/2"/>
                                          </p:val>
                                        </p:tav>
                                        <p:tav tm="100000">
                                          <p:val>
                                            <p:strVal val="#ppt_x"/>
                                          </p:val>
                                        </p:tav>
                                      </p:tavLst>
                                    </p:anim>
                                    <p:anim calcmode="lin" valueType="num">
                                      <p:cBhvr additive="base">
                                        <p:cTn id="76" dur="500" fill="hold"/>
                                        <p:tgtEl>
                                          <p:spTgt spid="19"/>
                                        </p:tgtEl>
                                        <p:attrNameLst>
                                          <p:attrName>ppt_y</p:attrName>
                                        </p:attrNameLst>
                                      </p:cBhvr>
                                      <p:tavLst>
                                        <p:tav tm="0">
                                          <p:val>
                                            <p:strVal val="#ppt_y"/>
                                          </p:val>
                                        </p:tav>
                                        <p:tav tm="100000">
                                          <p:val>
                                            <p:strVal val="#ppt_y"/>
                                          </p:val>
                                        </p:tav>
                                      </p:tavLst>
                                    </p:anim>
                                  </p:childTnLst>
                                </p:cTn>
                              </p:par>
                            </p:childTnLst>
                          </p:cTn>
                        </p:par>
                        <p:par>
                          <p:cTn id="77" fill="hold">
                            <p:stCondLst>
                              <p:cond delay="12150"/>
                            </p:stCondLst>
                            <p:childTnLst>
                              <p:par>
                                <p:cTn id="78" presetID="22" presetClass="entr" presetSubtype="8"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childTnLst>
                          </p:cTn>
                        </p:par>
                        <p:par>
                          <p:cTn id="81" fill="hold">
                            <p:stCondLst>
                              <p:cond delay="12650"/>
                            </p:stCondLst>
                            <p:childTnLst>
                              <p:par>
                                <p:cTn id="82" presetID="31" presetClass="entr" presetSubtype="0"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p:cTn id="84" dur="500" fill="hold"/>
                                        <p:tgtEl>
                                          <p:spTgt spid="21"/>
                                        </p:tgtEl>
                                        <p:attrNameLst>
                                          <p:attrName>ppt_w</p:attrName>
                                        </p:attrNameLst>
                                      </p:cBhvr>
                                      <p:tavLst>
                                        <p:tav tm="0">
                                          <p:val>
                                            <p:fltVal val="0"/>
                                          </p:val>
                                        </p:tav>
                                        <p:tav tm="100000">
                                          <p:val>
                                            <p:strVal val="#ppt_w"/>
                                          </p:val>
                                        </p:tav>
                                      </p:tavLst>
                                    </p:anim>
                                    <p:anim calcmode="lin" valueType="num">
                                      <p:cBhvr>
                                        <p:cTn id="85" dur="500" fill="hold"/>
                                        <p:tgtEl>
                                          <p:spTgt spid="21"/>
                                        </p:tgtEl>
                                        <p:attrNameLst>
                                          <p:attrName>ppt_h</p:attrName>
                                        </p:attrNameLst>
                                      </p:cBhvr>
                                      <p:tavLst>
                                        <p:tav tm="0">
                                          <p:val>
                                            <p:fltVal val="0"/>
                                          </p:val>
                                        </p:tav>
                                        <p:tav tm="100000">
                                          <p:val>
                                            <p:strVal val="#ppt_h"/>
                                          </p:val>
                                        </p:tav>
                                      </p:tavLst>
                                    </p:anim>
                                    <p:anim calcmode="lin" valueType="num">
                                      <p:cBhvr>
                                        <p:cTn id="86" dur="500" fill="hold"/>
                                        <p:tgtEl>
                                          <p:spTgt spid="21"/>
                                        </p:tgtEl>
                                        <p:attrNameLst>
                                          <p:attrName>style.rotation</p:attrName>
                                        </p:attrNameLst>
                                      </p:cBhvr>
                                      <p:tavLst>
                                        <p:tav tm="0">
                                          <p:val>
                                            <p:fltVal val="90"/>
                                          </p:val>
                                        </p:tav>
                                        <p:tav tm="100000">
                                          <p:val>
                                            <p:fltVal val="0"/>
                                          </p:val>
                                        </p:tav>
                                      </p:tavLst>
                                    </p:anim>
                                    <p:animEffect transition="in" filter="fade">
                                      <p:cBhvr>
                                        <p:cTn id="87" dur="500"/>
                                        <p:tgtEl>
                                          <p:spTgt spid="21"/>
                                        </p:tgtEl>
                                      </p:cBhvr>
                                    </p:animEffect>
                                  </p:childTnLst>
                                </p:cTn>
                              </p:par>
                            </p:childTnLst>
                          </p:cTn>
                        </p:par>
                        <p:par>
                          <p:cTn id="88" fill="hold">
                            <p:stCondLst>
                              <p:cond delay="13150"/>
                            </p:stCondLst>
                            <p:childTnLst>
                              <p:par>
                                <p:cTn id="89" presetID="2" presetClass="entr" presetSubtype="2" decel="100000" fill="hold" grpId="0" nodeType="afterEffect">
                                  <p:stCondLst>
                                    <p:cond delay="0"/>
                                  </p:stCondLst>
                                  <p:iterate type="lt">
                                    <p:tmPct val="10000"/>
                                  </p:iterate>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1+#ppt_w/2"/>
                                          </p:val>
                                        </p:tav>
                                        <p:tav tm="100000">
                                          <p:val>
                                            <p:strVal val="#ppt_x"/>
                                          </p:val>
                                        </p:tav>
                                      </p:tavLst>
                                    </p:anim>
                                    <p:anim calcmode="lin" valueType="num">
                                      <p:cBhvr additive="base">
                                        <p:cTn id="9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p:bldP spid="11" grpId="0" animBg="1"/>
      <p:bldP spid="12" grpId="0" animBg="1"/>
      <p:bldP spid="13" grpId="0"/>
      <p:bldP spid="14" grpId="0" animBg="1"/>
      <p:bldP spid="15" grpId="0" animBg="1"/>
      <p:bldP spid="16" grpId="0"/>
      <p:bldP spid="17" grpId="0" animBg="1"/>
      <p:bldP spid="18" grpId="0" animBg="1"/>
      <p:bldP spid="19" grpId="0"/>
      <p:bldP spid="20" grpId="0" animBg="1"/>
      <p:bldP spid="21"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482469" y="0"/>
            <a:ext cx="3267307" cy="473926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82467" y="6055112"/>
            <a:ext cx="3267308" cy="802888"/>
          </a:xfrm>
          <a:prstGeom prst="rect">
            <a:avLst/>
          </a:prstGeom>
          <a:solidFill>
            <a:srgbClr val="C1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482468" y="5811165"/>
            <a:ext cx="470953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35242" y="4936475"/>
            <a:ext cx="2544286" cy="707886"/>
          </a:xfrm>
          <a:prstGeom prst="rect">
            <a:avLst/>
          </a:prstGeom>
          <a:noFill/>
        </p:spPr>
        <p:txBody>
          <a:bodyPr wrap="none" rtlCol="0">
            <a:spAutoFit/>
          </a:bodyPr>
          <a:lstStyle/>
          <a:p>
            <a:r>
              <a:rPr lang="zh-CN" altLang="en-US" sz="4000" b="1" kern="1900" spc="600" dirty="0" smtClean="0">
                <a:solidFill>
                  <a:srgbClr val="C00000"/>
                </a:solidFill>
                <a:latin typeface="微软雅黑" panose="020B0503020204020204" pitchFamily="34" charset="-122"/>
                <a:ea typeface="微软雅黑" panose="020B0503020204020204" pitchFamily="34" charset="-122"/>
              </a:rPr>
              <a:t>两学一做</a:t>
            </a:r>
            <a:endParaRPr lang="zh-CN" altLang="en-US" sz="4000" b="1" kern="1900" spc="600" dirty="0">
              <a:solidFill>
                <a:srgbClr val="C00000"/>
              </a:solidFill>
              <a:latin typeface="微软雅黑" panose="020B0503020204020204" pitchFamily="34" charset="-122"/>
              <a:ea typeface="微软雅黑" panose="020B0503020204020204" pitchFamily="34" charset="-122"/>
            </a:endParaRPr>
          </a:p>
        </p:txBody>
      </p:sp>
      <p:pic>
        <p:nvPicPr>
          <p:cNvPr id="8" name="Picture 6" descr="G:\2016我图\两会\ooopic_10194892_b0c64675b11c678cafbc\004.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flipH="1">
            <a:off x="7482469" y="57192"/>
            <a:ext cx="3267305" cy="205441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854657" y="2251574"/>
            <a:ext cx="2522928" cy="2347724"/>
          </a:xfrm>
          <a:prstGeom prst="rect">
            <a:avLst/>
          </a:prstGeom>
        </p:spPr>
      </p:pic>
      <p:sp>
        <p:nvSpPr>
          <p:cNvPr id="10" name="TextBox 14"/>
          <p:cNvSpPr txBox="1"/>
          <p:nvPr/>
        </p:nvSpPr>
        <p:spPr>
          <a:xfrm>
            <a:off x="7382106" y="6218867"/>
            <a:ext cx="3190052"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zh-CN" altLang="en-US" sz="2800" b="0" dirty="0" smtClean="0">
                <a:solidFill>
                  <a:schemeClr val="accent2">
                    <a:lumMod val="20000"/>
                    <a:lumOff val="80000"/>
                  </a:schemeClr>
                </a:solidFill>
                <a:latin typeface="华文行楷" panose="02010800040101010101" pitchFamily="2" charset="-122"/>
                <a:ea typeface="华文行楷" panose="02010800040101010101" pitchFamily="2" charset="-122"/>
              </a:rPr>
              <a:t>中国共产党</a:t>
            </a:r>
            <a:r>
              <a:rPr lang="en-US" altLang="zh-CN" sz="2800" b="0" dirty="0" smtClean="0">
                <a:solidFill>
                  <a:schemeClr val="accent2">
                    <a:lumMod val="20000"/>
                    <a:lumOff val="80000"/>
                  </a:schemeClr>
                </a:solidFill>
                <a:latin typeface="华文行楷" panose="02010800040101010101" pitchFamily="2" charset="-122"/>
                <a:ea typeface="华文行楷" panose="02010800040101010101" pitchFamily="2" charset="-122"/>
              </a:rPr>
              <a:t>·</a:t>
            </a:r>
            <a:r>
              <a:rPr lang="en-US" altLang="zh-CN" sz="2800" b="0" dirty="0" smtClean="0">
                <a:solidFill>
                  <a:schemeClr val="accent2">
                    <a:lumMod val="20000"/>
                    <a:lumOff val="80000"/>
                  </a:schemeClr>
                </a:solidFill>
                <a:latin typeface="Impact" panose="020B0806030902050204" pitchFamily="34" charset="0"/>
                <a:ea typeface="华文行楷" panose="02010800040101010101" pitchFamily="2" charset="-122"/>
              </a:rPr>
              <a:t>2016</a:t>
            </a:r>
          </a:p>
        </p:txBody>
      </p:sp>
      <p:grpSp>
        <p:nvGrpSpPr>
          <p:cNvPr id="11" name="组合 10"/>
          <p:cNvGrpSpPr/>
          <p:nvPr/>
        </p:nvGrpSpPr>
        <p:grpSpPr bwMode="auto">
          <a:xfrm>
            <a:off x="1653591" y="4150131"/>
            <a:ext cx="5016731" cy="646331"/>
            <a:chOff x="4075558" y="2054456"/>
            <a:chExt cx="5785956" cy="745845"/>
          </a:xfrm>
        </p:grpSpPr>
        <p:sp>
          <p:nvSpPr>
            <p:cNvPr id="12" name="TextBox 124"/>
            <p:cNvSpPr txBox="1"/>
            <p:nvPr/>
          </p:nvSpPr>
          <p:spPr>
            <a:xfrm>
              <a:off x="4856458" y="2054456"/>
              <a:ext cx="5005056" cy="745845"/>
            </a:xfrm>
            <a:prstGeom prst="rect">
              <a:avLst/>
            </a:prstGeom>
            <a:noFill/>
          </p:spPr>
          <p:txBody>
            <a:bodyPr wrap="none">
              <a:spAutoFit/>
            </a:bodyPr>
            <a:lstStyle/>
            <a:p>
              <a:r>
                <a:rPr lang="zh-CN" altLang="en-US" sz="3600" b="1" dirty="0" smtClean="0">
                  <a:solidFill>
                    <a:srgbClr val="C00000"/>
                  </a:solidFill>
                  <a:latin typeface="微软雅黑" panose="020B0503020204020204" pitchFamily="34" charset="-122"/>
                  <a:ea typeface="微软雅黑" panose="020B0503020204020204" pitchFamily="34" charset="-122"/>
                </a:rPr>
                <a:t>两学一做的总体要求</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13" name="圆角矩形​​ 10"/>
            <p:cNvSpPr>
              <a:spLocks noChangeArrowheads="1"/>
            </p:cNvSpPr>
            <p:nvPr/>
          </p:nvSpPr>
          <p:spPr bwMode="auto">
            <a:xfrm>
              <a:off x="4075558" y="2054456"/>
              <a:ext cx="727240" cy="726906"/>
            </a:xfrm>
            <a:prstGeom prst="roundRect">
              <a:avLst>
                <a:gd name="adj" fmla="val 16667"/>
              </a:avLst>
            </a:prstGeom>
            <a:solidFill>
              <a:srgbClr val="C00000"/>
            </a:solidFill>
            <a:ln w="25400" algn="ctr">
              <a:solidFill>
                <a:srgbClr val="FF6600"/>
              </a:solidFill>
              <a:round/>
            </a:ln>
          </p:spPr>
          <p:txBody>
            <a:bodyPr anchor="ctr"/>
            <a:lstStyle/>
            <a:p>
              <a:pPr algn="ctr" fontAlgn="auto">
                <a:spcBef>
                  <a:spcPts val="0"/>
                </a:spcBef>
                <a:spcAft>
                  <a:spcPts val="0"/>
                </a:spcAft>
                <a:defRPr/>
              </a:pPr>
              <a:r>
                <a:rPr lang="en-US" altLang="zh-CN" sz="4000" dirty="0" smtClean="0">
                  <a:solidFill>
                    <a:schemeClr val="lt1"/>
                  </a:solidFill>
                  <a:latin typeface="Arial" panose="020B0604020202020204" pitchFamily="34" charset="0"/>
                  <a:ea typeface="微软雅黑" panose="020B0503020204020204" pitchFamily="34" charset="-122"/>
                  <a:cs typeface="Arial" panose="020B0604020202020204" pitchFamily="34" charset="0"/>
                </a:rPr>
                <a:t>2</a:t>
              </a:r>
              <a:endParaRPr lang="zh-CN" altLang="en-US" sz="4000" dirty="0">
                <a:solidFill>
                  <a:schemeClr val="lt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4" name="矩形 13"/>
          <p:cNvSpPr/>
          <p:nvPr>
            <p:custDataLst>
              <p:tags r:id="rId1"/>
            </p:custDataLst>
          </p:nvPr>
        </p:nvSpPr>
        <p:spPr>
          <a:xfrm>
            <a:off x="7955802" y="4179"/>
            <a:ext cx="261610" cy="307777"/>
          </a:xfrm>
          <a:prstGeom prst="rect">
            <a:avLst/>
          </a:prstGeom>
        </p:spPr>
        <p:txBody>
          <a:bodyPr wrap="none">
            <a:spAutoFit/>
          </a:bodyPr>
          <a:lstStyle/>
          <a:p>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50" fill="hold"/>
                                        <p:tgtEl>
                                          <p:spTgt spid="5"/>
                                        </p:tgtEl>
                                        <p:attrNameLst>
                                          <p:attrName>ppt_x</p:attrName>
                                        </p:attrNameLst>
                                      </p:cBhvr>
                                      <p:tavLst>
                                        <p:tav tm="0">
                                          <p:val>
                                            <p:strVal val="#ppt_x"/>
                                          </p:val>
                                        </p:tav>
                                        <p:tav tm="100000">
                                          <p:val>
                                            <p:strVal val="#ppt_x"/>
                                          </p:val>
                                        </p:tav>
                                      </p:tavLst>
                                    </p:anim>
                                    <p:anim calcmode="lin" valueType="num">
                                      <p:cBhvr additive="base">
                                        <p:cTn id="13" dur="3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d3mjqb4z"/>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4585</Words>
  <Application>Microsoft Office PowerPoint</Application>
  <PresentationFormat>自定义</PresentationFormat>
  <Paragraphs>352</Paragraphs>
  <Slides>37</Slides>
  <Notes>36</Notes>
  <HiddenSlides>0</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两学一做</dc:title>
  <dc:creator>第一PPT</dc:creator>
  <cp:keywords>www.1ppt.com</cp:keywords>
  <dc:description>www.1ppt.com</dc:description>
  <cp:lastModifiedBy>Windows User</cp:lastModifiedBy>
  <cp:revision>101</cp:revision>
  <dcterms:created xsi:type="dcterms:W3CDTF">2016-05-20T04:43:00Z</dcterms:created>
  <dcterms:modified xsi:type="dcterms:W3CDTF">2018-04-06T02:30:29Z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