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304" r:id="rId9"/>
    <p:sldId id="297" r:id="rId10"/>
    <p:sldId id="298" r:id="rId11"/>
    <p:sldId id="299" r:id="rId12"/>
    <p:sldId id="300" r:id="rId13"/>
    <p:sldId id="269" r:id="rId14"/>
    <p:sldId id="270" r:id="rId15"/>
    <p:sldId id="271" r:id="rId16"/>
    <p:sldId id="272" r:id="rId17"/>
    <p:sldId id="295" r:id="rId18"/>
    <p:sldId id="296" r:id="rId19"/>
    <p:sldId id="274" r:id="rId20"/>
    <p:sldId id="275" r:id="rId21"/>
    <p:sldId id="276" r:id="rId22"/>
    <p:sldId id="301" r:id="rId23"/>
    <p:sldId id="302" r:id="rId24"/>
    <p:sldId id="303" r:id="rId25"/>
    <p:sldId id="29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20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5AF5-BF74-451D-B431-538ED55C4A0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F1ED-9E57-47BA-B863-F52E0E2A0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0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4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14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9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4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95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9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36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44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57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0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43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95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92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38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28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63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3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84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7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5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9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1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33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F1ED-9E57-47BA-B863-F52E0E2A04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8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>
            <a:off x="0" y="1011663"/>
            <a:ext cx="12192000" cy="0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/>
          <p:cNvSpPr txBox="1"/>
          <p:nvPr userDrawn="1"/>
        </p:nvSpPr>
        <p:spPr>
          <a:xfrm>
            <a:off x="9190004" y="420616"/>
            <a:ext cx="2069797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400" b="0" spc="-300" dirty="0" smtClean="0">
                <a:solidFill>
                  <a:srgbClr val="C8020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2400" b="0" spc="-300" dirty="0" smtClean="0">
                <a:solidFill>
                  <a:srgbClr val="C8020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为人民服务</a:t>
            </a:r>
            <a:r>
              <a:rPr lang="en-US" altLang="zh-CN" sz="2400" b="0" spc="-300" dirty="0" smtClean="0">
                <a:solidFill>
                  <a:srgbClr val="C8020B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endParaRPr lang="zh-CN" altLang="en-US" sz="2400" b="0" spc="-300" dirty="0">
              <a:solidFill>
                <a:srgbClr val="C8020B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532866" y="450399"/>
            <a:ext cx="3577175" cy="422047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7659829" y="205719"/>
            <a:ext cx="1423699" cy="764880"/>
            <a:chOff x="5142872" y="142712"/>
            <a:chExt cx="1423698" cy="764880"/>
          </a:xfrm>
        </p:grpSpPr>
        <p:pic>
          <p:nvPicPr>
            <p:cNvPr id="16" name="Picture 2" descr="C:\Users\xb\Desktop\素材--党建\PNG--党（国）徽旗\党旗红旗\16sucai_201507091736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365" y="301332"/>
              <a:ext cx="1089205" cy="571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2872" y="142712"/>
              <a:ext cx="821961" cy="764880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"/>
            <a:ext cx="2469823" cy="1104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6000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6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6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8" grpId="0" build="p">
            <p:tmplLst>
              <p:tmpl lvl="1">
                <p:tnLst>
                  <p:par>
                    <p:cTn presetID="2" presetClass="entr" presetSubtype="2" decel="100000" fill="hold" nodeType="afterEffect">
                      <p:stCondLst>
                        <p:cond delay="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6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6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8" grpId="0" build="p">
            <p:tmplLst>
              <p:tmpl lvl="1">
                <p:tnLst>
                  <p:par>
                    <p:cTn presetID="2" presetClass="entr" presetSubtype="2" decel="100000" fill="hold" nodeType="afterEffect">
                      <p:stCondLst>
                        <p:cond delay="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30E8-0415-4E9C-9897-C6B23FB519D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4F96-5084-4492-B9F7-4B5467C81E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7784"/>
            <a:ext cx="12192000" cy="39202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839154"/>
            <a:ext cx="10058400" cy="1018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825397" cy="2158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145" y="4165939"/>
            <a:ext cx="5942857" cy="26920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7500" y="2"/>
            <a:ext cx="2742857" cy="2552381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7955802" y="417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7955802" y="417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21428" y="2737970"/>
            <a:ext cx="6749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rgbClr val="FF0000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rPr>
              <a:t>《</a:t>
            </a:r>
            <a:r>
              <a:rPr lang="zh-CN" altLang="en-US" sz="8000" dirty="0" smtClean="0">
                <a:solidFill>
                  <a:srgbClr val="FF0000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rPr>
              <a:t>为人民服务</a:t>
            </a:r>
            <a:r>
              <a:rPr lang="en-US" altLang="zh-CN" sz="8000" dirty="0" smtClean="0">
                <a:solidFill>
                  <a:srgbClr val="FF0000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rPr>
              <a:t>》</a:t>
            </a:r>
            <a:endParaRPr lang="zh-CN" altLang="en-US" sz="8000" dirty="0">
              <a:solidFill>
                <a:srgbClr val="FF0000"/>
              </a:solidFill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76000" fill="hold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" presetClass="entr" presetSubtype="4" accel="69000" fill="hold" nodeType="after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7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" presetClass="entr" presetSubtype="4" accel="69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3" y="450399"/>
            <a:ext cx="4759079" cy="422047"/>
          </a:xfrm>
        </p:spPr>
        <p:txBody>
          <a:bodyPr/>
          <a:lstStyle/>
          <a:p>
            <a:r>
              <a:rPr lang="en-US" altLang="zh-CN" dirty="0">
                <a:solidFill>
                  <a:srgbClr val="C8020B"/>
                </a:solidFill>
              </a:rPr>
              <a:t>《</a:t>
            </a:r>
            <a:r>
              <a:rPr lang="zh-CN" altLang="en-US" dirty="0">
                <a:solidFill>
                  <a:srgbClr val="C8020B"/>
                </a:solidFill>
              </a:rPr>
              <a:t>为人民服务</a:t>
            </a:r>
            <a:r>
              <a:rPr lang="en-US" altLang="zh-CN" dirty="0">
                <a:solidFill>
                  <a:srgbClr val="C8020B"/>
                </a:solidFill>
              </a:rPr>
              <a:t>》</a:t>
            </a:r>
            <a:r>
              <a:rPr lang="zh-CN" altLang="en-US" dirty="0">
                <a:solidFill>
                  <a:srgbClr val="C8020B"/>
                </a:solidFill>
              </a:rPr>
              <a:t>的主要内容</a:t>
            </a: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196854" y="1265742"/>
            <a:ext cx="5010441" cy="1209594"/>
            <a:chOff x="2115188" y="1232523"/>
            <a:chExt cx="5010441" cy="12095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6" name="TextBox 46"/>
          <p:cNvSpPr txBox="1"/>
          <p:nvPr/>
        </p:nvSpPr>
        <p:spPr>
          <a:xfrm>
            <a:off x="4537283" y="1589035"/>
            <a:ext cx="34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树立正确生死观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027127" y="2847221"/>
            <a:ext cx="7780895" cy="2557640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02253" y="2934616"/>
            <a:ext cx="7046542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人总是要死的，但死的意义有不同。中国古时候有个文学家叫做司马迁的说过：人固有一死，或重于泰山，或轻于鸿毛。为人民利益而死，就比泰山还重；替法西斯卖力，替剥削人民和压迫人民的人去死，就比鸿毛还轻。张思德同志是为人民利益而死的，他的死是比泰山还要重的。”</a:t>
            </a:r>
          </a:p>
        </p:txBody>
      </p:sp>
    </p:spTree>
    <p:extLst>
      <p:ext uri="{BB962C8B-B14F-4D97-AF65-F5344CB8AC3E}">
        <p14:creationId xmlns:p14="http://schemas.microsoft.com/office/powerpoint/2010/main" val="169639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5292478" cy="422047"/>
          </a:xfrm>
        </p:spPr>
        <p:txBody>
          <a:bodyPr/>
          <a:lstStyle/>
          <a:p>
            <a:r>
              <a:rPr lang="en-US" altLang="zh-CN" dirty="0">
                <a:solidFill>
                  <a:srgbClr val="C8020B"/>
                </a:solidFill>
              </a:rPr>
              <a:t>《</a:t>
            </a:r>
            <a:r>
              <a:rPr lang="zh-CN" altLang="en-US" dirty="0">
                <a:solidFill>
                  <a:srgbClr val="C8020B"/>
                </a:solidFill>
              </a:rPr>
              <a:t>为人民服务</a:t>
            </a:r>
            <a:r>
              <a:rPr lang="en-US" altLang="zh-CN" dirty="0">
                <a:solidFill>
                  <a:srgbClr val="C8020B"/>
                </a:solidFill>
              </a:rPr>
              <a:t>》</a:t>
            </a:r>
            <a:r>
              <a:rPr lang="zh-CN" altLang="en-US" dirty="0">
                <a:solidFill>
                  <a:srgbClr val="C8020B"/>
                </a:solidFill>
              </a:rPr>
              <a:t>的主要内容</a:t>
            </a: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245960" y="1255036"/>
            <a:ext cx="5010441" cy="1209594"/>
            <a:chOff x="2115188" y="1232523"/>
            <a:chExt cx="5010441" cy="12095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6" name="TextBox 46"/>
          <p:cNvSpPr txBox="1"/>
          <p:nvPr/>
        </p:nvSpPr>
        <p:spPr>
          <a:xfrm>
            <a:off x="4586389" y="1578330"/>
            <a:ext cx="34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正确对待批评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2027127" y="2847221"/>
            <a:ext cx="7780895" cy="345456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402253" y="2934616"/>
            <a:ext cx="7046542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因为我们是为人民服务的，所以，我们只要有缺点，就不怕别人批评指出。不管是什么人，谁向我们指出都行。只要你说得对，我们就改正。你说的办法对人民有好处，我们就照你的办。‘精兵简政’这一条意见，就是党外人士李鼎铭先生提出来的；他提得好，对人民有好处，我们就采用了。只要我们为人民的利益坚持好的，为人民的利益改正错的，我们这个队伍就一定会兴旺起来。”</a:t>
            </a:r>
          </a:p>
        </p:txBody>
      </p:sp>
    </p:spTree>
    <p:extLst>
      <p:ext uri="{BB962C8B-B14F-4D97-AF65-F5344CB8AC3E}">
        <p14:creationId xmlns:p14="http://schemas.microsoft.com/office/powerpoint/2010/main" val="114949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5292478" cy="422047"/>
          </a:xfrm>
        </p:spPr>
        <p:txBody>
          <a:bodyPr/>
          <a:lstStyle/>
          <a:p>
            <a:r>
              <a:rPr lang="en-US" altLang="zh-CN" dirty="0">
                <a:solidFill>
                  <a:srgbClr val="C8020B"/>
                </a:solidFill>
              </a:rPr>
              <a:t>《</a:t>
            </a:r>
            <a:r>
              <a:rPr lang="zh-CN" altLang="en-US" dirty="0">
                <a:solidFill>
                  <a:srgbClr val="C8020B"/>
                </a:solidFill>
              </a:rPr>
              <a:t>为人民服务</a:t>
            </a:r>
            <a:r>
              <a:rPr lang="en-US" altLang="zh-CN" dirty="0">
                <a:solidFill>
                  <a:srgbClr val="C8020B"/>
                </a:solidFill>
              </a:rPr>
              <a:t>》</a:t>
            </a:r>
            <a:r>
              <a:rPr lang="zh-CN" altLang="en-US" dirty="0">
                <a:solidFill>
                  <a:srgbClr val="C8020B"/>
                </a:solidFill>
              </a:rPr>
              <a:t>的主要内容</a:t>
            </a: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245960" y="1255036"/>
            <a:ext cx="5010441" cy="1209594"/>
            <a:chOff x="2115188" y="1232523"/>
            <a:chExt cx="5010441" cy="12095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6" name="TextBox 46"/>
          <p:cNvSpPr txBox="1"/>
          <p:nvPr/>
        </p:nvSpPr>
        <p:spPr>
          <a:xfrm>
            <a:off x="4586389" y="1578330"/>
            <a:ext cx="34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形成制度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027127" y="2847221"/>
            <a:ext cx="7780895" cy="254016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402253" y="2934616"/>
            <a:ext cx="7046542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今后我们的队伍里，不管死了谁，不管是炊事员，是战士，只要他是做过一些有益的工作的，我们都要给他送葬，开追悼会。这要成为一个制度。这个方法也要介绍到老百姓那里去。村上的人死了，开个追悼会。用这样的方法，寄托我们的哀思，使整个人民团结起来。”</a:t>
            </a:r>
          </a:p>
        </p:txBody>
      </p:sp>
    </p:spTree>
    <p:extLst>
      <p:ext uri="{BB962C8B-B14F-4D97-AF65-F5344CB8AC3E}">
        <p14:creationId xmlns:p14="http://schemas.microsoft.com/office/powerpoint/2010/main" val="97885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 animBg="1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82469" y="0"/>
            <a:ext cx="3267307" cy="4739268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2467" y="6055112"/>
            <a:ext cx="3267308" cy="802888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482468" y="5811165"/>
            <a:ext cx="470953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20131" y="4963309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</a:t>
            </a:r>
            <a:r>
              <a:rPr lang="en-US" altLang="zh-CN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b="1" kern="1900" spc="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6" descr="G:\2016我图\两会\ooopic_10194892_b0c64675b11c678cafbc\00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82469" y="57192"/>
            <a:ext cx="3267305" cy="2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4657" y="2251574"/>
            <a:ext cx="2522928" cy="2347724"/>
          </a:xfrm>
          <a:prstGeom prst="rect">
            <a:avLst/>
          </a:prstGeom>
        </p:spPr>
      </p:pic>
      <p:sp>
        <p:nvSpPr>
          <p:cNvPr id="10" name="TextBox 14"/>
          <p:cNvSpPr txBox="1"/>
          <p:nvPr/>
        </p:nvSpPr>
        <p:spPr>
          <a:xfrm>
            <a:off x="7382106" y="6218867"/>
            <a:ext cx="319005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第一组</a:t>
            </a:r>
            <a:r>
              <a:rPr lang="en-US" altLang="zh-CN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en-US" altLang="zh-CN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2018</a:t>
            </a: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1653592" y="4150131"/>
            <a:ext cx="4555066" cy="646331"/>
            <a:chOff x="4075558" y="2054456"/>
            <a:chExt cx="5253502" cy="745845"/>
          </a:xfrm>
        </p:grpSpPr>
        <p:sp>
          <p:nvSpPr>
            <p:cNvPr id="12" name="TextBox 124"/>
            <p:cNvSpPr txBox="1"/>
            <p:nvPr/>
          </p:nvSpPr>
          <p:spPr>
            <a:xfrm>
              <a:off x="4856457" y="2054456"/>
              <a:ext cx="4472603" cy="745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对文中观点的评价</a:t>
              </a:r>
            </a:p>
          </p:txBody>
        </p:sp>
        <p:sp>
          <p:nvSpPr>
            <p:cNvPr id="13" name="圆角矩形​​ 10"/>
            <p:cNvSpPr>
              <a:spLocks noChangeArrowheads="1"/>
            </p:cNvSpPr>
            <p:nvPr/>
          </p:nvSpPr>
          <p:spPr bwMode="auto">
            <a:xfrm>
              <a:off x="4075558" y="2054456"/>
              <a:ext cx="727240" cy="726906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25400" algn="ctr">
              <a:solidFill>
                <a:srgbClr val="FF6600"/>
              </a:solidFill>
              <a:rou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 smtClean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40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4148089" cy="42204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对文中观点的评价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630453" y="1251870"/>
            <a:ext cx="6206878" cy="1209594"/>
            <a:chOff x="2115188" y="1232523"/>
            <a:chExt cx="5010441" cy="12095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6" name="TextBox 46"/>
          <p:cNvSpPr txBox="1"/>
          <p:nvPr/>
        </p:nvSpPr>
        <p:spPr>
          <a:xfrm>
            <a:off x="4026221" y="1586313"/>
            <a:ext cx="460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人民的利益而奋斗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27127" y="2847221"/>
            <a:ext cx="7780895" cy="302940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02253" y="2934616"/>
            <a:ext cx="7046542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是毛泽东同志在中央警备团追悼张思德同志的会上的演讲稿。演讲词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中感受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深的是中国人民的伟大领袖、最高领导为一名已去世的普通的共产党员、普通的革命战士写悼词，张思德作为一个普通的共产党员，他的存在为何如此耀眼，究其原因，他是一名合格的共产党员，他贯彻了共产党的宗旨，即文中的第一个观点，为人民的利益而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奋斗。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7955802" y="417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4" y="450399"/>
            <a:ext cx="3953536" cy="42204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对文中观点的评价</a:t>
            </a: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196854" y="1265742"/>
            <a:ext cx="5010441" cy="1209594"/>
            <a:chOff x="2115188" y="1232523"/>
            <a:chExt cx="5010441" cy="12095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6" name="TextBox 46"/>
          <p:cNvSpPr txBox="1"/>
          <p:nvPr/>
        </p:nvSpPr>
        <p:spPr>
          <a:xfrm>
            <a:off x="4537283" y="1589035"/>
            <a:ext cx="34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树立正确生死观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027127" y="2534671"/>
            <a:ext cx="7780895" cy="413360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94303" y="2475336"/>
            <a:ext cx="7046542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毛泽东同志在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这篇演讲稿中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第一次鲜明地阐述了我们党的宗旨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这就是全心全意为人民服务。就像文章开宗明义所提出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我们的共产党和共产党所领导的八路军、新四军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是革命的队伍。我们这个队伍完全是为着解放人民的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是彻底地为人民的利益工作的。毛泽东同志在文章中还引用司马迁说的话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人固有一死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或重于泰山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或轻于鸿毛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进而提出了他“为人民利益而死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就比泰山还重”的著名论点。共产党人就应该有这样的觉悟，树立一种为人民利益而死，比泰山还重的生死观，这才是一个合格的共产党人。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4770659" cy="4220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对文中观点的评价</a:t>
            </a: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263432" y="1074403"/>
            <a:ext cx="5010441" cy="1209594"/>
            <a:chOff x="2115188" y="1232523"/>
            <a:chExt cx="5010441" cy="12095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6" name="TextBox 46"/>
          <p:cNvSpPr txBox="1"/>
          <p:nvPr/>
        </p:nvSpPr>
        <p:spPr>
          <a:xfrm>
            <a:off x="4603861" y="1397697"/>
            <a:ext cx="34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正确对待批评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2027127" y="2184998"/>
            <a:ext cx="7780895" cy="4572973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394303" y="2103364"/>
            <a:ext cx="7046542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毛泽东同志在文章中指出：“我们如果有缺点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就不怕别人批评指出。不管是什么人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谁向我们指出都行。只要你说得对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我们就改正。你说的办法对人民有好处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我们就照你的办。”这展现了共产党领袖人物敢于接受批评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敢于纳谏的博大胸怀。古语有云，海纳百川有容乃大，“我们都来自五湖四海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为了一个共同的革命目标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走到一起来了。既然我们是一个有着共同高尚理想的共同体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，理应接受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来自各方的批评，因为我们都是朝着同一个目标所前进的，这在复兴的大潮流下显得尤为重要，人无完人，金无足赤，我们只有在不断的修正错误中前进，才能实现这篇文章在现实中的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 animBg="1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4770659" cy="4220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对文中观点的评价</a:t>
            </a: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402253" y="1255036"/>
            <a:ext cx="6387897" cy="1209594"/>
            <a:chOff x="2115188" y="1232523"/>
            <a:chExt cx="5010441" cy="12095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6" name="TextBox 46"/>
          <p:cNvSpPr txBox="1"/>
          <p:nvPr/>
        </p:nvSpPr>
        <p:spPr>
          <a:xfrm>
            <a:off x="3742682" y="1578330"/>
            <a:ext cx="486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关心、爱护、帮助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027127" y="2847221"/>
            <a:ext cx="7780895" cy="345456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402253" y="2934616"/>
            <a:ext cx="7046542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“我们党内应该互相关心，众人拾材火焰高，我们的干部要关心每一个战士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一切革命队伍的人都要互相关心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互相爱护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互相帮助。”任何摩天大厦都不是一个人凭空铸就的，只有每个人都相互扶持，共同前进，才能实现共产党的伟大目标。中国素来就有乐于助人的传统美德，将中国传统与为人民服务的宗旨结合起来，会产生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1+1&gt;2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的效果，这也是毛泽东同志想告诉我们的。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19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 animBg="1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4" y="450399"/>
            <a:ext cx="3953536" cy="4220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对文中观点的评价</a:t>
            </a: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196854" y="1265742"/>
            <a:ext cx="5010441" cy="1209594"/>
            <a:chOff x="2115188" y="1232523"/>
            <a:chExt cx="5010441" cy="12095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6" name="TextBox 46"/>
          <p:cNvSpPr txBox="1"/>
          <p:nvPr/>
        </p:nvSpPr>
        <p:spPr>
          <a:xfrm>
            <a:off x="4537283" y="1589035"/>
            <a:ext cx="34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最后一点感慨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035076" y="2852979"/>
            <a:ext cx="7780895" cy="3466281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02253" y="2934616"/>
            <a:ext cx="7046542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发表已整整六十一年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但今天细细品位这篇名作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仍觉思想差距很大。扪心自问，自己入队、入团、入党时都曾经庄严地宣誓过。在以改革创新精神全面推进党的建设新的伟大工程的历史时期，我们自己一定要时刻牢记党的宗旨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立足岗位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无私奉献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锐意进取，扎实工作，在反腐倡廉斗争中充分发挥先锋模范作用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为全面建设小康社会、为实现我们党的最高纲领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共产主义而奋斗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终生。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1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82469" y="0"/>
            <a:ext cx="3267307" cy="4739268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2467" y="6055112"/>
            <a:ext cx="3267308" cy="802888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482468" y="5811165"/>
            <a:ext cx="470953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959120" y="4963309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</a:t>
            </a:r>
            <a:r>
              <a:rPr lang="en-US" altLang="zh-CN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b="1" kern="1900" spc="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6" descr="G:\2016我图\两会\ooopic_10194892_b0c64675b11c678cafbc\004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82469" y="57192"/>
            <a:ext cx="3267305" cy="2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4657" y="2251574"/>
            <a:ext cx="2522928" cy="2347724"/>
          </a:xfrm>
          <a:prstGeom prst="rect">
            <a:avLst/>
          </a:prstGeom>
        </p:spPr>
      </p:pic>
      <p:sp>
        <p:nvSpPr>
          <p:cNvPr id="10" name="TextBox 14"/>
          <p:cNvSpPr txBox="1"/>
          <p:nvPr/>
        </p:nvSpPr>
        <p:spPr>
          <a:xfrm>
            <a:off x="7382106" y="6218867"/>
            <a:ext cx="319005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第一组</a:t>
            </a:r>
            <a:r>
              <a:rPr lang="en-US" altLang="zh-CN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en-US" altLang="zh-CN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2018</a:t>
            </a: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978672" y="4150131"/>
            <a:ext cx="6401726" cy="646331"/>
            <a:chOff x="4075558" y="2054456"/>
            <a:chExt cx="7383312" cy="745845"/>
          </a:xfrm>
        </p:grpSpPr>
        <p:sp>
          <p:nvSpPr>
            <p:cNvPr id="12" name="TextBox 124"/>
            <p:cNvSpPr txBox="1"/>
            <p:nvPr/>
          </p:nvSpPr>
          <p:spPr>
            <a:xfrm>
              <a:off x="4856458" y="2054456"/>
              <a:ext cx="6602412" cy="745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3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</a:t>
              </a:r>
              <a:r>
                <a:rPr lang="en-US" altLang="zh-CN" sz="3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sz="3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的现实意义</a:t>
              </a:r>
              <a:endPara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​​ 10"/>
            <p:cNvSpPr>
              <a:spLocks noChangeArrowheads="1"/>
            </p:cNvSpPr>
            <p:nvPr/>
          </p:nvSpPr>
          <p:spPr bwMode="auto">
            <a:xfrm>
              <a:off x="4075558" y="2054456"/>
              <a:ext cx="727240" cy="726906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25400" algn="ctr">
              <a:solidFill>
                <a:srgbClr val="FF6600"/>
              </a:solidFill>
              <a:rou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 smtClean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zh-CN" altLang="en-US" sz="40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7955802" y="417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32054"/>
            <a:ext cx="12192000" cy="3920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33424"/>
            <a:ext cx="10058400" cy="1018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7925" y="3585558"/>
            <a:ext cx="7224075" cy="32724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871" y="272283"/>
            <a:ext cx="1850136" cy="1721654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699923" y="1607334"/>
            <a:ext cx="6640620" cy="0"/>
          </a:xfrm>
          <a:prstGeom prst="line">
            <a:avLst/>
          </a:prstGeom>
          <a:ln w="15875">
            <a:solidFill>
              <a:srgbClr val="C8020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8"/>
          <p:cNvSpPr txBox="1"/>
          <p:nvPr/>
        </p:nvSpPr>
        <p:spPr>
          <a:xfrm rot="10800000" flipH="1" flipV="1">
            <a:off x="2525191" y="2808946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802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张奕勋</a:t>
            </a:r>
            <a:r>
              <a:rPr lang="en-US" altLang="zh-CN" sz="2800" b="1" dirty="0">
                <a:solidFill>
                  <a:srgbClr val="C802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C802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C802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张绪杰</a:t>
            </a:r>
            <a:r>
              <a:rPr lang="en-US" altLang="zh-CN" sz="2800" b="1" dirty="0" smtClean="0">
                <a:solidFill>
                  <a:srgbClr val="C802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C802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</a:t>
            </a:r>
            <a:r>
              <a:rPr lang="zh-CN" altLang="en-US" sz="2800" b="1" dirty="0">
                <a:solidFill>
                  <a:srgbClr val="C802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</a:t>
            </a:r>
            <a:r>
              <a:rPr lang="zh-CN" altLang="en-US" sz="2800" b="1" dirty="0" smtClean="0">
                <a:solidFill>
                  <a:srgbClr val="C802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儒  张元胤</a:t>
            </a:r>
            <a:r>
              <a:rPr lang="en-US" altLang="zh-CN" sz="2800" b="1" dirty="0" smtClean="0">
                <a:solidFill>
                  <a:srgbClr val="C802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 smtClean="0">
                <a:solidFill>
                  <a:srgbClr val="C802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张子祺</a:t>
            </a:r>
            <a:endParaRPr lang="zh-CN" altLang="en-US" sz="2800" b="1" dirty="0">
              <a:solidFill>
                <a:srgbClr val="C802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99923" y="74839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44825" y="466499"/>
            <a:ext cx="4225911" cy="42204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现实意义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05081" y="2872769"/>
            <a:ext cx="8827252" cy="647549"/>
            <a:chOff x="3419872" y="1672334"/>
            <a:chExt cx="6685850" cy="469575"/>
          </a:xfrm>
        </p:grpSpPr>
        <p:sp>
          <p:nvSpPr>
            <p:cNvPr id="4" name="矩形 3"/>
            <p:cNvSpPr/>
            <p:nvPr/>
          </p:nvSpPr>
          <p:spPr>
            <a:xfrm>
              <a:off x="4276842" y="1773608"/>
              <a:ext cx="2470999" cy="2901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为人民服务思想是党的宗旨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56842" y="1672334"/>
              <a:ext cx="5848880" cy="4680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9872" y="1673909"/>
              <a:ext cx="720000" cy="468000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05081" y="3655932"/>
            <a:ext cx="8827252" cy="591906"/>
            <a:chOff x="3419872" y="2243899"/>
            <a:chExt cx="6685852" cy="468000"/>
          </a:xfrm>
        </p:grpSpPr>
        <p:sp>
          <p:nvSpPr>
            <p:cNvPr id="8" name="矩形 7"/>
            <p:cNvSpPr/>
            <p:nvPr/>
          </p:nvSpPr>
          <p:spPr>
            <a:xfrm>
              <a:off x="4256842" y="2308591"/>
              <a:ext cx="5797307" cy="316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为人民服务思想是马克思主义的丰富和发展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56842" y="2243899"/>
              <a:ext cx="5848882" cy="4680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3419872" y="2243899"/>
              <a:ext cx="720000" cy="468000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805081" y="5221388"/>
            <a:ext cx="8827252" cy="640594"/>
            <a:chOff x="3419872" y="3291381"/>
            <a:chExt cx="6685845" cy="485192"/>
          </a:xfrm>
        </p:grpSpPr>
        <p:sp>
          <p:nvSpPr>
            <p:cNvPr id="16" name="矩形 15"/>
            <p:cNvSpPr/>
            <p:nvPr/>
          </p:nvSpPr>
          <p:spPr>
            <a:xfrm>
              <a:off x="4261142" y="3364125"/>
              <a:ext cx="3248040" cy="303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为人民服务是党全部历史的高度凝炼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256842" y="3291381"/>
              <a:ext cx="5848875" cy="4680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19872" y="3308573"/>
              <a:ext cx="720000" cy="468000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33046" y="1168462"/>
            <a:ext cx="5010441" cy="1209594"/>
            <a:chOff x="2115188" y="1232523"/>
            <a:chExt cx="5010441" cy="120959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26" name="TextBox 46"/>
          <p:cNvSpPr txBox="1"/>
          <p:nvPr/>
        </p:nvSpPr>
        <p:spPr>
          <a:xfrm>
            <a:off x="4673475" y="1491756"/>
            <a:ext cx="34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现实意义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805081" y="4438660"/>
            <a:ext cx="8827252" cy="591906"/>
            <a:chOff x="3419872" y="2243899"/>
            <a:chExt cx="6685852" cy="468000"/>
          </a:xfrm>
        </p:grpSpPr>
        <p:sp>
          <p:nvSpPr>
            <p:cNvPr id="28" name="矩形 27"/>
            <p:cNvSpPr/>
            <p:nvPr/>
          </p:nvSpPr>
          <p:spPr>
            <a:xfrm>
              <a:off x="4256842" y="2308591"/>
              <a:ext cx="5797307" cy="316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为人民服务思想是中国传统文化的继承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56842" y="2243899"/>
              <a:ext cx="5848882" cy="4680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9872" y="2243899"/>
              <a:ext cx="720000" cy="468000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31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3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4527468" cy="4220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现实意义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74611" y="1590389"/>
            <a:ext cx="1615140" cy="15695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85867" y="3390989"/>
            <a:ext cx="1730172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意义之一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884" y="4523386"/>
            <a:ext cx="386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为人民服务思想是党的宗旨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503680" y="2279402"/>
            <a:ext cx="5711894" cy="3269614"/>
            <a:chOff x="412700" y="2748492"/>
            <a:chExt cx="5341663" cy="1734768"/>
          </a:xfrm>
        </p:grpSpPr>
        <p:sp>
          <p:nvSpPr>
            <p:cNvPr id="10" name="矩形 9"/>
            <p:cNvSpPr/>
            <p:nvPr/>
          </p:nvSpPr>
          <p:spPr>
            <a:xfrm>
              <a:off x="412700" y="2792532"/>
              <a:ext cx="5341663" cy="16907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5220" y="2748492"/>
              <a:ext cx="5249143" cy="173476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为人民服务作为党的工作的根本出发点和落脚点，是每一个共产党人的行为准则和战胜一切敌人的重要法宝，对党的建设、革命队伍建设产生了极其重要的影响。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1945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年在党的“七大”上，毛泽东全面地论述了为人民服务的思想。此后，历次党的代表大会，都把全心全意为人民服务的要求写进党章。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7955802" y="417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4527468" cy="4220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现实意义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74611" y="1590389"/>
            <a:ext cx="1615140" cy="15695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85867" y="3390989"/>
            <a:ext cx="1730172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意义之二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546" y="4512500"/>
            <a:ext cx="416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为人民服务思想是马克思主义的丰富和发展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37833" y="1469584"/>
            <a:ext cx="5711894" cy="4654608"/>
            <a:chOff x="419075" y="2469687"/>
            <a:chExt cx="5341663" cy="2469608"/>
          </a:xfrm>
        </p:grpSpPr>
        <p:sp>
          <p:nvSpPr>
            <p:cNvPr id="10" name="矩形 9"/>
            <p:cNvSpPr/>
            <p:nvPr/>
          </p:nvSpPr>
          <p:spPr>
            <a:xfrm>
              <a:off x="419075" y="2533783"/>
              <a:ext cx="5341663" cy="238231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5335" y="2469687"/>
              <a:ext cx="5249143" cy="246960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“为人民服务”思想的形成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思想来源是马克思主义的群众史观。马克思、恩格斯、列宁已有“为什么人谋利益”，“为了服务于什么人”和“为什么人服务”等提法，它们共同的核心思想就是为“绝大多数人”，而不是“为少数人”。这正是“为人民服务”的直接思想来源。在马克思主义中国化的过程中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毛泽东直接承继了马克思、列宁的群众史观的精华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提出了特色独具的中国群众史观的价值指向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——“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为人民服务”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并将这一思想上升为中国共产党的政治宗旨。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7955802" y="417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3538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5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4527468" cy="4220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现实意义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74611" y="1590389"/>
            <a:ext cx="1615140" cy="15695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85867" y="3390989"/>
            <a:ext cx="1730172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意义之三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9597" y="4381871"/>
            <a:ext cx="3402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为人民服务思想是中国传统文化的继承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37833" y="2279402"/>
            <a:ext cx="5711894" cy="3269613"/>
            <a:chOff x="419075" y="2482520"/>
            <a:chExt cx="5341663" cy="2519233"/>
          </a:xfrm>
        </p:grpSpPr>
        <p:sp>
          <p:nvSpPr>
            <p:cNvPr id="10" name="矩形 9"/>
            <p:cNvSpPr/>
            <p:nvPr/>
          </p:nvSpPr>
          <p:spPr>
            <a:xfrm>
              <a:off x="419075" y="2534724"/>
              <a:ext cx="5341663" cy="24670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1595" y="2482520"/>
              <a:ext cx="5249143" cy="251923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思想继承了中国政治传统中“民本”思想的精华。民本思想在我国历史上源远流长，是我国传统政治文化的核心思想。从孔子到孙中山，中国几千年传统文化中，民本思想是贯穿其中的精华。毛泽东将马列主义与中国传统文化中的“民本”思想的精华部分相结合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提出了“为人民服务”思想。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7955802" y="417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7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5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4527468" cy="4220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现实意义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74611" y="1590389"/>
            <a:ext cx="1615140" cy="15695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85867" y="3390989"/>
            <a:ext cx="1730172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意义之四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0251" y="4532429"/>
            <a:ext cx="3141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为人民服务是党全部历史的高度凝炼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437833" y="1902986"/>
            <a:ext cx="5711894" cy="3731277"/>
            <a:chOff x="419075" y="2192492"/>
            <a:chExt cx="5341663" cy="2874945"/>
          </a:xfrm>
        </p:grpSpPr>
        <p:sp>
          <p:nvSpPr>
            <p:cNvPr id="10" name="矩形 9"/>
            <p:cNvSpPr/>
            <p:nvPr/>
          </p:nvSpPr>
          <p:spPr>
            <a:xfrm>
              <a:off x="419075" y="2252008"/>
              <a:ext cx="5341663" cy="28154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1595" y="2192492"/>
              <a:ext cx="5249143" cy="287494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为人民服务的思想始终贯彻在中国共产党的发展史中，为共产党的革命斗争，改革开放以及事业建设等提供了重要指导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。为人民服务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想在革命和战争年代诞生，并得到发展和完善，有力地指导了革命。以全心全意为人民服务为宗旨的毛泽东思想指引中国共产党人，以强大的精神支柱和创造历史的力量，建立了中华人民共和国，中国社会掀开了历史新纪元。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7955802" y="417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5887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708432" y="593342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7784"/>
            <a:ext cx="12192000" cy="39202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825397" cy="2158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145" y="4165939"/>
            <a:ext cx="5942857" cy="26920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7500" y="2"/>
            <a:ext cx="2742857" cy="2552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3679" y="258020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谢谢您的聆听</a:t>
            </a:r>
            <a:endParaRPr lang="zh-CN" altLang="en-US" sz="7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33424"/>
            <a:ext cx="10058400" cy="1018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76000" fill="hold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" presetClass="entr" presetSubtype="4" accel="69000" fill="hold" nodeType="after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3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4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7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" presetClass="entr" presetSubtype="4" accel="69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4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52544"/>
            <a:ext cx="6155703" cy="28362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871" y="272283"/>
            <a:ext cx="1850136" cy="172165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699923" y="1607334"/>
            <a:ext cx="6640620" cy="0"/>
          </a:xfrm>
          <a:prstGeom prst="line">
            <a:avLst/>
          </a:prstGeom>
          <a:ln w="15875">
            <a:solidFill>
              <a:srgbClr val="C8020B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9"/>
          <p:cNvSpPr txBox="1"/>
          <p:nvPr/>
        </p:nvSpPr>
        <p:spPr>
          <a:xfrm>
            <a:off x="4540410" y="878545"/>
            <a:ext cx="2389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5"/>
          <p:cNvGrpSpPr/>
          <p:nvPr/>
        </p:nvGrpSpPr>
        <p:grpSpPr bwMode="auto">
          <a:xfrm>
            <a:off x="6270401" y="2603548"/>
            <a:ext cx="1943364" cy="501902"/>
            <a:chOff x="4247965" y="2226784"/>
            <a:chExt cx="2241341" cy="579179"/>
          </a:xfrm>
        </p:grpSpPr>
        <p:sp>
          <p:nvSpPr>
            <p:cNvPr id="16" name="TextBox 124"/>
            <p:cNvSpPr txBox="1"/>
            <p:nvPr/>
          </p:nvSpPr>
          <p:spPr>
            <a:xfrm>
              <a:off x="4856453" y="2273216"/>
              <a:ext cx="1632853" cy="532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背景介绍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​​ 10"/>
            <p:cNvSpPr>
              <a:spLocks noChangeArrowheads="1"/>
            </p:cNvSpPr>
            <p:nvPr/>
          </p:nvSpPr>
          <p:spPr bwMode="auto">
            <a:xfrm>
              <a:off x="4247965" y="2226784"/>
              <a:ext cx="554833" cy="55457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25400" algn="ctr">
              <a:solidFill>
                <a:srgbClr val="FF6600"/>
              </a:solidFill>
              <a:rou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5"/>
          <p:cNvGrpSpPr/>
          <p:nvPr/>
        </p:nvGrpSpPr>
        <p:grpSpPr bwMode="auto">
          <a:xfrm>
            <a:off x="6280342" y="3388823"/>
            <a:ext cx="3482249" cy="501902"/>
            <a:chOff x="4247965" y="2226784"/>
            <a:chExt cx="4016183" cy="579179"/>
          </a:xfrm>
        </p:grpSpPr>
        <p:sp>
          <p:nvSpPr>
            <p:cNvPr id="19" name="TextBox 128"/>
            <p:cNvSpPr txBox="1"/>
            <p:nvPr/>
          </p:nvSpPr>
          <p:spPr>
            <a:xfrm>
              <a:off x="4856455" y="2273216"/>
              <a:ext cx="3407693" cy="532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 smtClean="0"/>
                <a:t>内容概括与主要观点</a:t>
              </a:r>
              <a:endParaRPr lang="zh-CN" altLang="en-US" sz="2400" dirty="0"/>
            </a:p>
          </p:txBody>
        </p:sp>
        <p:sp>
          <p:nvSpPr>
            <p:cNvPr id="20" name="圆角矩形​​ 10"/>
            <p:cNvSpPr>
              <a:spLocks noChangeArrowheads="1"/>
            </p:cNvSpPr>
            <p:nvPr/>
          </p:nvSpPr>
          <p:spPr bwMode="auto">
            <a:xfrm>
              <a:off x="4247965" y="2226784"/>
              <a:ext cx="554833" cy="55457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25400" algn="ctr">
              <a:solidFill>
                <a:srgbClr val="FF6600"/>
              </a:solidFill>
              <a:rou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smtClean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15"/>
          <p:cNvGrpSpPr/>
          <p:nvPr/>
        </p:nvGrpSpPr>
        <p:grpSpPr bwMode="auto">
          <a:xfrm>
            <a:off x="6286359" y="4100870"/>
            <a:ext cx="3174472" cy="501902"/>
            <a:chOff x="4247965" y="2226784"/>
            <a:chExt cx="3661214" cy="579179"/>
          </a:xfrm>
        </p:grpSpPr>
        <p:sp>
          <p:nvSpPr>
            <p:cNvPr id="22" name="TextBox 131"/>
            <p:cNvSpPr txBox="1"/>
            <p:nvPr/>
          </p:nvSpPr>
          <p:spPr>
            <a:xfrm>
              <a:off x="4856455" y="2273216"/>
              <a:ext cx="3052724" cy="532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 smtClean="0"/>
                <a:t>对文中观点的评价</a:t>
              </a:r>
              <a:endParaRPr lang="zh-CN" altLang="en-US" sz="2400" dirty="0"/>
            </a:p>
          </p:txBody>
        </p:sp>
        <p:sp>
          <p:nvSpPr>
            <p:cNvPr id="23" name="圆角矩形​​ 10"/>
            <p:cNvSpPr>
              <a:spLocks noChangeArrowheads="1"/>
            </p:cNvSpPr>
            <p:nvPr/>
          </p:nvSpPr>
          <p:spPr bwMode="auto">
            <a:xfrm>
              <a:off x="4247965" y="2226784"/>
              <a:ext cx="554833" cy="55457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25400" algn="ctr">
              <a:solidFill>
                <a:srgbClr val="FF6600"/>
              </a:solidFill>
              <a:rou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smtClean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6270400" y="4803863"/>
            <a:ext cx="1943366" cy="501901"/>
            <a:chOff x="4247965" y="2226784"/>
            <a:chExt cx="2241343" cy="579178"/>
          </a:xfrm>
        </p:grpSpPr>
        <p:sp>
          <p:nvSpPr>
            <p:cNvPr id="25" name="TextBox 134"/>
            <p:cNvSpPr txBox="1"/>
            <p:nvPr/>
          </p:nvSpPr>
          <p:spPr>
            <a:xfrm>
              <a:off x="4856455" y="2273215"/>
              <a:ext cx="1632853" cy="532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dirty="0" smtClean="0"/>
                <a:t>现实意义</a:t>
              </a:r>
              <a:endParaRPr lang="zh-CN" altLang="en-US" sz="2400" dirty="0"/>
            </a:p>
          </p:txBody>
        </p:sp>
        <p:sp>
          <p:nvSpPr>
            <p:cNvPr id="26" name="圆角矩形​​ 10"/>
            <p:cNvSpPr>
              <a:spLocks noChangeArrowheads="1"/>
            </p:cNvSpPr>
            <p:nvPr/>
          </p:nvSpPr>
          <p:spPr bwMode="auto">
            <a:xfrm>
              <a:off x="4247965" y="2226784"/>
              <a:ext cx="554833" cy="554578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25400" algn="ctr">
              <a:solidFill>
                <a:srgbClr val="FF6600"/>
              </a:solidFill>
              <a:rou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smtClean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699923" y="74839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7955802" y="417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4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49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49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49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49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49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49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49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62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82469" y="0"/>
            <a:ext cx="3267307" cy="4739268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2467" y="6055112"/>
            <a:ext cx="3267308" cy="802888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482468" y="5811165"/>
            <a:ext cx="470953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959120" y="4961370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</a:t>
            </a:r>
            <a:r>
              <a:rPr lang="en-US" altLang="zh-CN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b="1" kern="1900" spc="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6" descr="G:\2016我图\两会\ooopic_10194892_b0c64675b11c678cafbc\00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82469" y="57192"/>
            <a:ext cx="3267305" cy="2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4657" y="2251574"/>
            <a:ext cx="2522928" cy="23477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2106" y="6218867"/>
            <a:ext cx="319005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第一组</a:t>
            </a:r>
            <a:r>
              <a:rPr lang="en-US" altLang="zh-CN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en-US" altLang="zh-CN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2018</a:t>
            </a: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708552" y="4092937"/>
            <a:ext cx="6401726" cy="646331"/>
            <a:chOff x="4075558" y="2054456"/>
            <a:chExt cx="7383315" cy="745845"/>
          </a:xfrm>
        </p:grpSpPr>
        <p:sp>
          <p:nvSpPr>
            <p:cNvPr id="19" name="TextBox 124"/>
            <p:cNvSpPr txBox="1"/>
            <p:nvPr/>
          </p:nvSpPr>
          <p:spPr>
            <a:xfrm>
              <a:off x="4856458" y="2054456"/>
              <a:ext cx="6602415" cy="745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</a:t>
              </a:r>
              <a:r>
                <a:rPr lang="en-US" altLang="zh-CN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的创作背景</a:t>
              </a:r>
            </a:p>
          </p:txBody>
        </p:sp>
        <p:sp>
          <p:nvSpPr>
            <p:cNvPr id="20" name="圆角矩形​​ 10"/>
            <p:cNvSpPr>
              <a:spLocks noChangeArrowheads="1"/>
            </p:cNvSpPr>
            <p:nvPr/>
          </p:nvSpPr>
          <p:spPr bwMode="auto">
            <a:xfrm>
              <a:off x="4075558" y="2054456"/>
              <a:ext cx="727240" cy="726906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25400" algn="ctr">
              <a:solidFill>
                <a:srgbClr val="FF6600"/>
              </a:solidFill>
              <a:rou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40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4877363" cy="42204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《</a:t>
            </a:r>
            <a:r>
              <a:rPr lang="zh-CN" altLang="en-US" dirty="0" smtClean="0">
                <a:solidFill>
                  <a:srgbClr val="C00000"/>
                </a:solidFill>
              </a:rPr>
              <a:t>为人民服务</a:t>
            </a:r>
            <a:r>
              <a:rPr lang="en-US" altLang="zh-CN" dirty="0" smtClean="0">
                <a:solidFill>
                  <a:srgbClr val="C00000"/>
                </a:solidFill>
              </a:rPr>
              <a:t>》</a:t>
            </a:r>
            <a:r>
              <a:rPr lang="zh-CN" altLang="en-US" dirty="0" smtClean="0">
                <a:solidFill>
                  <a:srgbClr val="C00000"/>
                </a:solidFill>
              </a:rPr>
              <a:t>的创作背景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71263" y="2363926"/>
            <a:ext cx="1068415" cy="1068414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1944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4427" y="5048165"/>
            <a:ext cx="60237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当时抗日战争处于战略反攻阶段，旷日持久的战争接近尾声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3114" y="2357497"/>
            <a:ext cx="1068415" cy="1068414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文章提出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9406" y="2357497"/>
            <a:ext cx="3399499" cy="1068414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张思德同志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追悼会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1264" y="3618710"/>
            <a:ext cx="4527642" cy="10730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愚公移山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纪念白求恩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称为“老三篇”</a:t>
            </a:r>
          </a:p>
        </p:txBody>
      </p:sp>
      <p:sp>
        <p:nvSpPr>
          <p:cNvPr id="9" name="矩形 8"/>
          <p:cNvSpPr/>
          <p:nvPr/>
        </p:nvSpPr>
        <p:spPr>
          <a:xfrm>
            <a:off x="5343114" y="3622455"/>
            <a:ext cx="1068415" cy="10684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文章评价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49" b="11203"/>
          <a:stretch>
            <a:fillRect/>
          </a:stretch>
        </p:blipFill>
        <p:spPr bwMode="auto">
          <a:xfrm>
            <a:off x="860546" y="1753388"/>
            <a:ext cx="3866183" cy="435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4" y="450399"/>
            <a:ext cx="4979448" cy="42204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《</a:t>
            </a:r>
            <a:r>
              <a:rPr lang="zh-CN" altLang="en-US" dirty="0" smtClean="0">
                <a:solidFill>
                  <a:srgbClr val="C00000"/>
                </a:solidFill>
              </a:rPr>
              <a:t>为人民服务</a:t>
            </a:r>
            <a:r>
              <a:rPr lang="en-US" altLang="zh-CN" dirty="0" smtClean="0">
                <a:solidFill>
                  <a:srgbClr val="C00000"/>
                </a:solidFill>
              </a:rPr>
              <a:t>》</a:t>
            </a:r>
            <a:r>
              <a:rPr lang="zh-CN" altLang="en-US" dirty="0" smtClean="0">
                <a:solidFill>
                  <a:srgbClr val="C00000"/>
                </a:solidFill>
              </a:rPr>
              <a:t>的背景介绍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196854" y="1187918"/>
            <a:ext cx="5010441" cy="1209594"/>
            <a:chOff x="2115188" y="1232523"/>
            <a:chExt cx="5010441" cy="120959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6" name="TextBox 46"/>
          <p:cNvSpPr txBox="1"/>
          <p:nvPr/>
        </p:nvSpPr>
        <p:spPr>
          <a:xfrm>
            <a:off x="4585924" y="1511211"/>
            <a:ext cx="245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75476" y="2976942"/>
            <a:ext cx="7437863" cy="51662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441297">
            <a:off x="2202387" y="3062170"/>
            <a:ext cx="346177" cy="34617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50604" y="3064337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抗日战争正处在十分艰苦的阶段，有许多困难需要克服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75476" y="3650527"/>
            <a:ext cx="7437863" cy="507374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441297">
            <a:off x="2202387" y="3749594"/>
            <a:ext cx="346177" cy="34617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50601" y="3716016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毛泽东主席针对这一情况，讲述为人民服务的道理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391688" y="4318496"/>
            <a:ext cx="7437863" cy="465598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2441297">
            <a:off x="2226550" y="4389497"/>
            <a:ext cx="346177" cy="34617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766814" y="4383983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召大家学习张思德同志完全彻底为人民服务的精神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75476" y="4941052"/>
            <a:ext cx="7437863" cy="507374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2441297">
            <a:off x="2202387" y="5040119"/>
            <a:ext cx="346177" cy="34617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50603" y="501007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团结起来，打败日本侵略者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95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50"/>
                            </p:stCondLst>
                            <p:childTnLst>
                              <p:par>
                                <p:cTn id="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5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5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0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5062489" cy="42204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8020B"/>
                </a:solidFill>
              </a:rPr>
              <a:t>《</a:t>
            </a:r>
            <a:r>
              <a:rPr lang="zh-CN" altLang="en-US" dirty="0" smtClean="0">
                <a:solidFill>
                  <a:srgbClr val="C8020B"/>
                </a:solidFill>
              </a:rPr>
              <a:t>为人民服务</a:t>
            </a:r>
            <a:r>
              <a:rPr lang="en-US" altLang="zh-CN" dirty="0" smtClean="0">
                <a:solidFill>
                  <a:srgbClr val="C8020B"/>
                </a:solidFill>
              </a:rPr>
              <a:t>》</a:t>
            </a:r>
            <a:r>
              <a:rPr lang="zh-CN" altLang="en-US" dirty="0" smtClean="0">
                <a:solidFill>
                  <a:srgbClr val="C8020B"/>
                </a:solidFill>
              </a:rPr>
              <a:t>的主要内容</a:t>
            </a:r>
            <a:endParaRPr lang="zh-CN" altLang="en-US" dirty="0">
              <a:solidFill>
                <a:srgbClr val="C8020B"/>
              </a:solidFill>
            </a:endParaRPr>
          </a:p>
        </p:txBody>
      </p:sp>
      <p:sp>
        <p:nvSpPr>
          <p:cNvPr id="16" name="Round Same Side Corner Rectangle 23"/>
          <p:cNvSpPr/>
          <p:nvPr/>
        </p:nvSpPr>
        <p:spPr>
          <a:xfrm rot="16200000">
            <a:off x="1460600" y="2387776"/>
            <a:ext cx="609215" cy="634407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01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2186403" y="2436699"/>
            <a:ext cx="8971223" cy="5597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共产党的宗旨就是，为人民的利益而奋斗</a:t>
            </a:r>
          </a:p>
        </p:txBody>
      </p:sp>
      <p:sp>
        <p:nvSpPr>
          <p:cNvPr id="18" name="Round Same Side Corner Rectangle 23"/>
          <p:cNvSpPr/>
          <p:nvPr/>
        </p:nvSpPr>
        <p:spPr>
          <a:xfrm rot="16200000">
            <a:off x="1460600" y="3213248"/>
            <a:ext cx="609215" cy="634407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02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2175651" y="3242717"/>
            <a:ext cx="9050068" cy="592343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树立为人民利益而死，就比泰山还重的生死观</a:t>
            </a:r>
          </a:p>
        </p:txBody>
      </p:sp>
      <p:sp>
        <p:nvSpPr>
          <p:cNvPr id="20" name="Round Same Side Corner Rectangle 23"/>
          <p:cNvSpPr/>
          <p:nvPr/>
        </p:nvSpPr>
        <p:spPr>
          <a:xfrm rot="16200000">
            <a:off x="1462394" y="4068101"/>
            <a:ext cx="609215" cy="634407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2206627" y="4107296"/>
            <a:ext cx="8999636" cy="582616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正确对待批评，为人民利益坚持好处改正错误的精神</a:t>
            </a:r>
          </a:p>
        </p:txBody>
      </p:sp>
      <p:sp>
        <p:nvSpPr>
          <p:cNvPr id="22" name="Round Same Side Corner Rectangle 23"/>
          <p:cNvSpPr/>
          <p:nvPr/>
        </p:nvSpPr>
        <p:spPr>
          <a:xfrm rot="16200000">
            <a:off x="1461097" y="4952139"/>
            <a:ext cx="609215" cy="634407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04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2205336" y="4981605"/>
            <a:ext cx="9000929" cy="592344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互相关心，互相爱护，互相帮助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196854" y="1187918"/>
            <a:ext cx="5010441" cy="1209594"/>
            <a:chOff x="2115188" y="1232523"/>
            <a:chExt cx="5010441" cy="120959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27" name="TextBox 46"/>
          <p:cNvSpPr txBox="1"/>
          <p:nvPr/>
        </p:nvSpPr>
        <p:spPr>
          <a:xfrm>
            <a:off x="4537283" y="1511211"/>
            <a:ext cx="344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主要内容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 Same Side Corner Rectangle 23"/>
          <p:cNvSpPr/>
          <p:nvPr/>
        </p:nvSpPr>
        <p:spPr>
          <a:xfrm rot="16200000">
            <a:off x="1461097" y="5807758"/>
            <a:ext cx="609215" cy="634407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205336" y="5837224"/>
            <a:ext cx="9000929" cy="592344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用开追悼会的方式使整个人民团结在一起</a:t>
            </a: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0" presetID="2" presetClass="entr" presetSubtype="8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5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5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5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5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7" grpId="0"/>
          <p:bldP spid="28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7" grpId="0"/>
          <p:bldP spid="28" grpId="0" animBg="1"/>
          <p:bldP spid="29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62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82469" y="0"/>
            <a:ext cx="3267307" cy="4739268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2467" y="6055112"/>
            <a:ext cx="3267308" cy="802888"/>
          </a:xfrm>
          <a:prstGeom prst="rect">
            <a:avLst/>
          </a:prstGeom>
          <a:solidFill>
            <a:srgbClr val="C1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482468" y="5811165"/>
            <a:ext cx="470953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959120" y="4961370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为人民服务</a:t>
            </a:r>
            <a:r>
              <a:rPr lang="en-US" altLang="zh-CN" sz="4000" b="1" kern="1900" spc="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b="1" kern="1900" spc="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6" descr="G:\2016我图\两会\ooopic_10194892_b0c64675b11c678cafbc\00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82469" y="57192"/>
            <a:ext cx="3267305" cy="2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4657" y="2251574"/>
            <a:ext cx="2522928" cy="23477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2106" y="6218867"/>
            <a:ext cx="319005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第一组</a:t>
            </a:r>
            <a:r>
              <a:rPr lang="en-US" altLang="zh-CN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en-US" altLang="zh-CN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2018</a:t>
            </a: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708552" y="4092937"/>
            <a:ext cx="6401726" cy="646331"/>
            <a:chOff x="4075558" y="2054456"/>
            <a:chExt cx="7383315" cy="745845"/>
          </a:xfrm>
        </p:grpSpPr>
        <p:sp>
          <p:nvSpPr>
            <p:cNvPr id="19" name="TextBox 124"/>
            <p:cNvSpPr txBox="1"/>
            <p:nvPr/>
          </p:nvSpPr>
          <p:spPr>
            <a:xfrm>
              <a:off x="4856458" y="2054456"/>
              <a:ext cx="6602415" cy="745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为人民服务</a:t>
              </a:r>
              <a:r>
                <a:rPr lang="en-US" altLang="zh-CN" sz="3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sz="3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的内容概括</a:t>
              </a:r>
              <a:endPara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​​ 10"/>
            <p:cNvSpPr>
              <a:spLocks noChangeArrowheads="1"/>
            </p:cNvSpPr>
            <p:nvPr/>
          </p:nvSpPr>
          <p:spPr bwMode="auto">
            <a:xfrm>
              <a:off x="4075558" y="2054456"/>
              <a:ext cx="727240" cy="726906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25400" algn="ctr">
              <a:solidFill>
                <a:srgbClr val="FF6600"/>
              </a:solidFill>
              <a:rou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 smtClean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40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05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2865" y="450399"/>
            <a:ext cx="5042106" cy="422047"/>
          </a:xfrm>
        </p:spPr>
        <p:txBody>
          <a:bodyPr/>
          <a:lstStyle/>
          <a:p>
            <a:r>
              <a:rPr lang="en-US" altLang="zh-CN" dirty="0">
                <a:solidFill>
                  <a:srgbClr val="C8020B"/>
                </a:solidFill>
              </a:rPr>
              <a:t>《</a:t>
            </a:r>
            <a:r>
              <a:rPr lang="zh-CN" altLang="en-US" dirty="0">
                <a:solidFill>
                  <a:srgbClr val="C8020B"/>
                </a:solidFill>
              </a:rPr>
              <a:t>为人民服务</a:t>
            </a:r>
            <a:r>
              <a:rPr lang="en-US" altLang="zh-CN" dirty="0">
                <a:solidFill>
                  <a:srgbClr val="C8020B"/>
                </a:solidFill>
              </a:rPr>
              <a:t>》</a:t>
            </a:r>
            <a:r>
              <a:rPr lang="zh-CN" altLang="en-US" dirty="0">
                <a:solidFill>
                  <a:srgbClr val="C8020B"/>
                </a:solidFill>
              </a:rPr>
              <a:t>的主要内容</a:t>
            </a: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630453" y="1251870"/>
            <a:ext cx="6206878" cy="1209594"/>
            <a:chOff x="2115188" y="1232523"/>
            <a:chExt cx="5010441" cy="12095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9923" y="1496481"/>
              <a:ext cx="4685706" cy="78730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5188" y="1232523"/>
              <a:ext cx="1299862" cy="1209594"/>
            </a:xfrm>
            <a:prstGeom prst="rect">
              <a:avLst/>
            </a:prstGeom>
          </p:spPr>
        </p:pic>
      </p:grpSp>
      <p:sp>
        <p:nvSpPr>
          <p:cNvPr id="6" name="TextBox 46"/>
          <p:cNvSpPr txBox="1"/>
          <p:nvPr/>
        </p:nvSpPr>
        <p:spPr>
          <a:xfrm>
            <a:off x="4026221" y="1586313"/>
            <a:ext cx="460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人民的利益而奋斗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27127" y="2847222"/>
            <a:ext cx="7780895" cy="1660712"/>
          </a:xfrm>
          <a:prstGeom prst="round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02253" y="2934616"/>
            <a:ext cx="7046542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“我们的共产党和共产党所领导的八路军、新四军，是革命的队伍。我们这个队伍完全是为着解放人民的，是彻底地为人民的利益工作的。张思德同志就是我们这个队伍中的一个同志。”</a:t>
            </a:r>
          </a:p>
        </p:txBody>
      </p:sp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7955802" y="417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5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3mjqb4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3mjqb4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3mjqb4z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3mjqb4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3mjqb4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3mjqb4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3mjqb4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3mjqb4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3mjqb4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d3mjqb4z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1824</Words>
  <Application>Microsoft Office PowerPoint</Application>
  <PresentationFormat>宽屏</PresentationFormat>
  <Paragraphs>145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方正启体简体</vt:lpstr>
      <vt:lpstr>华文行楷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两学一做</dc:title>
  <dc:creator>第一PPT</dc:creator>
  <cp:keywords>www.1ppt.com</cp:keywords>
  <dc:description>www.1ppt.com</dc:description>
  <cp:lastModifiedBy>Jair Zhu</cp:lastModifiedBy>
  <cp:revision>113</cp:revision>
  <dcterms:created xsi:type="dcterms:W3CDTF">2016-05-20T04:43:00Z</dcterms:created>
  <dcterms:modified xsi:type="dcterms:W3CDTF">2018-04-24T00:40:14Z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